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</p:sldMasterIdLst>
  <p:notesMasterIdLst>
    <p:notesMasterId r:id="rId31"/>
  </p:notesMasterIdLst>
  <p:handoutMasterIdLst>
    <p:handoutMasterId r:id="rId32"/>
  </p:handoutMasterIdLst>
  <p:sldIdLst>
    <p:sldId id="256" r:id="rId4"/>
    <p:sldId id="257" r:id="rId5"/>
    <p:sldId id="322" r:id="rId6"/>
    <p:sldId id="323" r:id="rId7"/>
    <p:sldId id="324" r:id="rId8"/>
    <p:sldId id="349" r:id="rId9"/>
    <p:sldId id="350" r:id="rId10"/>
    <p:sldId id="351" r:id="rId11"/>
    <p:sldId id="325" r:id="rId12"/>
    <p:sldId id="326" r:id="rId13"/>
    <p:sldId id="327" r:id="rId14"/>
    <p:sldId id="329" r:id="rId15"/>
    <p:sldId id="330" r:id="rId16"/>
    <p:sldId id="328" r:id="rId17"/>
    <p:sldId id="331" r:id="rId18"/>
    <p:sldId id="333" r:id="rId19"/>
    <p:sldId id="334" r:id="rId20"/>
    <p:sldId id="335" r:id="rId21"/>
    <p:sldId id="336" r:id="rId22"/>
    <p:sldId id="337" r:id="rId23"/>
    <p:sldId id="338" r:id="rId24"/>
    <p:sldId id="339" r:id="rId25"/>
    <p:sldId id="340" r:id="rId26"/>
    <p:sldId id="341" r:id="rId27"/>
    <p:sldId id="342" r:id="rId28"/>
    <p:sldId id="347" r:id="rId29"/>
    <p:sldId id="344" r:id="rId3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201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handoutMaster" Target="handoutMasters/handoutMaster1.xml"/><Relationship Id="rId31" Type="http://schemas.openxmlformats.org/officeDocument/2006/relationships/notesMaster" Target="notesMasters/notesMaster1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School of Information and Software Engineering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Zhou, Erqiang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School of Information and Software Engineering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Zhou, Erqiang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056" name="AutoShape 8"/>
          <p:cNvSpPr>
            <a:spLocks noChangeArrowheads="1"/>
          </p:cNvSpPr>
          <p:nvPr userDrawn="1"/>
        </p:nvSpPr>
        <p:spPr bwMode="auto">
          <a:xfrm>
            <a:off x="-212725" y="-284162"/>
            <a:ext cx="2084388" cy="2157413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FFFF">
                  <a:alpha val="50000"/>
                </a:srgbClr>
              </a:gs>
              <a:gs pos="100000">
                <a:srgbClr val="CCFFFF">
                  <a:gamma/>
                  <a:tint val="0"/>
                  <a:invGamma/>
                  <a:alpha val="0"/>
                </a:srgbClr>
              </a:gs>
            </a:gsLst>
            <a:lin ang="0" scaled="1"/>
          </a:gradFill>
          <a:ln w="9525">
            <a:noFill/>
            <a:round/>
          </a:ln>
          <a:effectLst/>
        </p:spPr>
        <p:txBody>
          <a:bodyPr wrap="none" anchor="ctr"/>
          <a:p>
            <a:pPr marL="0" marR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defRPr/>
            </a:pP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Droid Sans Fallback" panose="020B0502000000000001" charset="-122"/>
            </a:endParaRPr>
          </a:p>
        </p:txBody>
      </p:sp>
      <p:sp>
        <p:nvSpPr>
          <p:cNvPr id="2057" name="AutoShape 9"/>
          <p:cNvSpPr>
            <a:spLocks noChangeArrowheads="1"/>
          </p:cNvSpPr>
          <p:nvPr userDrawn="1"/>
        </p:nvSpPr>
        <p:spPr bwMode="auto">
          <a:xfrm>
            <a:off x="1079500" y="-427037"/>
            <a:ext cx="1295400" cy="129063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99">
                  <a:alpha val="50000"/>
                </a:srgbClr>
              </a:gs>
              <a:gs pos="100000">
                <a:srgbClr val="FFFF99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 w="9525">
            <a:noFill/>
            <a:round/>
          </a:ln>
          <a:effectLst/>
        </p:spPr>
        <p:txBody>
          <a:bodyPr wrap="none" anchor="ctr"/>
          <a:p>
            <a:pPr marL="0" marR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defRPr/>
            </a:pP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Droid Sans Fallback" panose="020B0502000000000001" charset="-122"/>
            </a:endParaRPr>
          </a:p>
        </p:txBody>
      </p:sp>
      <p:sp>
        <p:nvSpPr>
          <p:cNvPr id="2059" name="AutoShape 11"/>
          <p:cNvSpPr>
            <a:spLocks noChangeArrowheads="1"/>
          </p:cNvSpPr>
          <p:nvPr userDrawn="1"/>
        </p:nvSpPr>
        <p:spPr bwMode="auto">
          <a:xfrm flipH="1" flipV="1">
            <a:off x="9361170" y="-709930"/>
            <a:ext cx="2828925" cy="245237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FFFF">
                  <a:alpha val="50000"/>
                </a:srgbClr>
              </a:gs>
              <a:gs pos="100000">
                <a:srgbClr val="CCFFFF">
                  <a:gamma/>
                  <a:tint val="0"/>
                  <a:invGamma/>
                  <a:alpha val="0"/>
                </a:srgbClr>
              </a:gs>
            </a:gsLst>
            <a:lin ang="2700000" scaled="1"/>
          </a:gradFill>
          <a:ln w="9525">
            <a:noFill/>
            <a:round/>
          </a:ln>
          <a:effectLst/>
        </p:spPr>
        <p:txBody>
          <a:bodyPr wrap="none" anchor="ctr"/>
          <a:p>
            <a:pPr marL="0" marR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defRPr/>
            </a:pP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Droid Sans Fallback" panose="020B0502000000000001" charset="-122"/>
            </a:endParaRPr>
          </a:p>
        </p:txBody>
      </p:sp>
      <p:sp>
        <p:nvSpPr>
          <p:cNvPr id="2050" name="AutoShape 2"/>
          <p:cNvSpPr>
            <a:spLocks noChangeArrowheads="1"/>
          </p:cNvSpPr>
          <p:nvPr userDrawn="1"/>
        </p:nvSpPr>
        <p:spPr bwMode="auto">
          <a:xfrm>
            <a:off x="-212725" y="5281930"/>
            <a:ext cx="2922270" cy="2160905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FFFF">
                  <a:alpha val="50000"/>
                </a:srgbClr>
              </a:gs>
              <a:gs pos="100000">
                <a:srgbClr val="CCFFFF">
                  <a:gamma/>
                  <a:tint val="0"/>
                  <a:invGamma/>
                  <a:alpha val="0"/>
                </a:srgbClr>
              </a:gs>
            </a:gsLst>
            <a:lin ang="2700000" scaled="1"/>
          </a:gradFill>
          <a:ln w="9525">
            <a:noFill/>
            <a:round/>
          </a:ln>
          <a:effectLst/>
        </p:spPr>
        <p:txBody>
          <a:bodyPr wrap="none" anchor="ctr"/>
          <a:p>
            <a:pPr marL="0" marR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defRPr/>
            </a:pP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Droid Sans Fallback" panose="020B0502000000000001" charset="-122"/>
            </a:endParaRPr>
          </a:p>
        </p:txBody>
      </p:sp>
      <p:sp>
        <p:nvSpPr>
          <p:cNvPr id="13" name="AutoShape 4"/>
          <p:cNvSpPr>
            <a:spLocks noChangeArrowheads="1"/>
          </p:cNvSpPr>
          <p:nvPr userDrawn="1"/>
        </p:nvSpPr>
        <p:spPr bwMode="auto">
          <a:xfrm>
            <a:off x="10389870" y="2910840"/>
            <a:ext cx="2656205" cy="1295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chemeClr val="bg1">
                  <a:gamma/>
                  <a:shade val="69804"/>
                  <a:invGamma/>
                  <a:alpha val="0"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</a:ln>
          <a:effectLst/>
        </p:spPr>
        <p:txBody>
          <a:bodyPr wrap="none" anchor="ctr"/>
          <a:p>
            <a:pPr marL="0" marR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Droid Sans Fallback" panose="020B0502000000000001" charset="-122"/>
            </a:endParaRPr>
          </a:p>
        </p:txBody>
      </p:sp>
      <p:sp>
        <p:nvSpPr>
          <p:cNvPr id="2051" name="AutoShape 3"/>
          <p:cNvSpPr>
            <a:spLocks noChangeArrowheads="1"/>
          </p:cNvSpPr>
          <p:nvPr userDrawn="1"/>
        </p:nvSpPr>
        <p:spPr bwMode="auto">
          <a:xfrm>
            <a:off x="6933565" y="390208"/>
            <a:ext cx="5256213" cy="6330950"/>
          </a:xfrm>
          <a:prstGeom prst="roundRect">
            <a:avLst>
              <a:gd name="adj" fmla="val 8264"/>
            </a:avLst>
          </a:prstGeom>
          <a:solidFill>
            <a:srgbClr val="FFFFFF"/>
          </a:solidFill>
          <a:ln w="9525">
            <a:noFill/>
            <a:round/>
          </a:ln>
          <a:effectLst/>
        </p:spPr>
        <p:txBody>
          <a:bodyPr wrap="none" anchor="ctr"/>
          <a:p>
            <a:pPr marL="0" marR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defRPr/>
            </a:pP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Droid Sans Fallback" panose="020B0502000000000001" charset="-122"/>
            </a:endParaRPr>
          </a:p>
        </p:txBody>
      </p:sp>
      <p:sp>
        <p:nvSpPr>
          <p:cNvPr id="2053" name="Rectangle 5"/>
          <p:cNvSpPr>
            <a:spLocks noChangeArrowheads="1"/>
          </p:cNvSpPr>
          <p:nvPr userDrawn="1"/>
        </p:nvSpPr>
        <p:spPr bwMode="auto">
          <a:xfrm>
            <a:off x="-28575" y="3728085"/>
            <a:ext cx="10601960" cy="1584325"/>
          </a:xfrm>
          <a:prstGeom prst="rect">
            <a:avLst/>
          </a:prstGeom>
          <a:gradFill rotWithShape="0">
            <a:gsLst>
              <a:gs pos="0">
                <a:srgbClr val="0047FF"/>
              </a:gs>
              <a:gs pos="100000">
                <a:srgbClr val="99CCFF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p>
            <a:pPr marL="0" marR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defRPr/>
            </a:pP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Droid Sans Fallback" panose="020B05020000000000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8575" y="3857149"/>
            <a:ext cx="10515600" cy="1325563"/>
          </a:xfrm>
        </p:spPr>
        <p:txBody>
          <a:bodyPr>
            <a:normAutofit/>
          </a:bodyPr>
          <a:lstStyle>
            <a:lvl1pPr algn="l">
              <a:defRPr sz="48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8" name="AutoShape 10"/>
          <p:cNvSpPr>
            <a:spLocks noChangeArrowheads="1"/>
          </p:cNvSpPr>
          <p:nvPr userDrawn="1"/>
        </p:nvSpPr>
        <p:spPr bwMode="auto">
          <a:xfrm>
            <a:off x="-357187" y="1152525"/>
            <a:ext cx="4173538" cy="1295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noFill/>
            <a:round/>
          </a:ln>
          <a:effectLst>
            <a:outerShdw dist="101823" dir="2700000" algn="ctr" rotWithShape="0">
              <a:srgbClr val="C0C0C0">
                <a:alpha val="39000"/>
              </a:srgbClr>
            </a:outerShdw>
          </a:effectLst>
        </p:spPr>
        <p:txBody>
          <a:bodyPr wrap="none" anchor="ctr"/>
          <a:p>
            <a:pPr marL="0" marR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defRPr/>
            </a:pP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Droid Sans Fallback" panose="020B0502000000000001" charset="-122"/>
            </a:endParaRPr>
          </a:p>
        </p:txBody>
      </p:sp>
      <p:pic>
        <p:nvPicPr>
          <p:cNvPr id="6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6625" y="1116013"/>
            <a:ext cx="1368425" cy="1368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1910" y="6480175"/>
            <a:ext cx="3945890" cy="365125"/>
          </a:xfrm>
        </p:spPr>
        <p:txBody>
          <a:bodyPr/>
          <a:lstStyle/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6030804020204" charset="0"/>
                <a:cs typeface="DejaVu Sans" panose="020B0606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480175"/>
            <a:ext cx="4114800" cy="365125"/>
          </a:xfrm>
        </p:spPr>
        <p:txBody>
          <a:bodyPr/>
          <a:lstStyle/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6030804020204" charset="0"/>
                <a:cs typeface="DejaVu Sans" panose="020B0606030804020204" charset="0"/>
                <a:sym typeface="+mn-ea"/>
              </a:rPr>
              <a:t>Zhou, Erqiang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344025" y="6480175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127635" y="1388110"/>
            <a:ext cx="11997690" cy="5091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Font typeface="Wingdings" panose="05000000000000000000" charset="0"/>
              <a:buChar char=""/>
              <a:defRPr/>
            </a:lvl1pPr>
            <a:lvl2pPr>
              <a:buFont typeface="Wingdings" panose="05000000000000000000" charset="0"/>
              <a:buChar char=""/>
              <a:defRPr/>
            </a:lvl2pPr>
            <a:lvl3pPr>
              <a:buFont typeface="Wingdings" panose="05000000000000000000" charset="0"/>
              <a:buChar char=""/>
              <a:defRPr/>
            </a:lvl3pPr>
            <a:lvl4pPr>
              <a:buFont typeface="Wingdings" panose="05000000000000000000" charset="0"/>
              <a:buChar char=""/>
              <a:defRPr/>
            </a:lvl4pPr>
            <a:lvl5pPr>
              <a:buFont typeface="Wingdings" panose="05000000000000000000" charset="0"/>
              <a:buChar char=""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楷体_GB2312" panose="02010609030101010101" charset="-122"/>
                <a:ea typeface="楷体_GB2312" panose="02010609030101010101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09" y="1214422"/>
            <a:ext cx="10972800" cy="494823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1pPr>
            <a:lvl2pPr>
              <a:defRPr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2pPr>
            <a:lvl3pPr>
              <a:defRPr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3pPr>
            <a:lvl4pPr>
              <a:defRPr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4pPr>
            <a:lvl5pPr>
              <a:defRPr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D1E6B75-A772-49D0-8FE5-A389934CEBC7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 will greet this lecture with love in my heart.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299085" y="6356350"/>
            <a:ext cx="394589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6030804020204" charset="0"/>
                <a:cs typeface="DejaVu Sans" panose="020B0606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6030804020204" charset="0"/>
                <a:cs typeface="DejaVu Sans" panose="020B0606030804020204" charset="0"/>
                <a:sym typeface="+mn-ea"/>
              </a:rPr>
              <a:t>Zhou, Erqiang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33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87660" y="560070"/>
            <a:ext cx="936625" cy="93662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楷体_GB2312" panose="02010609030101010101" charset="-122"/>
          <a:ea typeface="楷体_GB2312" panose="02010609030101010101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楷体_GB2312" panose="02010609030101010101" charset="-122"/>
          <a:ea typeface="楷体_GB2312" panose="02010609030101010101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楷体_GB2312" panose="02010609030101010101" charset="-122"/>
          <a:ea typeface="楷体_GB2312" panose="02010609030101010101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楷体_GB2312" panose="02010609030101010101" charset="-122"/>
          <a:ea typeface="楷体_GB2312" panose="02010609030101010101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楷体_GB2312" panose="02010609030101010101" charset="-122"/>
          <a:ea typeface="楷体_GB2312" panose="0201060903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AutoShape 3"/>
          <p:cNvSpPr>
            <a:spLocks noChangeArrowheads="1"/>
          </p:cNvSpPr>
          <p:nvPr userDrawn="1"/>
        </p:nvSpPr>
        <p:spPr bwMode="auto">
          <a:xfrm>
            <a:off x="71120" y="72390"/>
            <a:ext cx="12053570" cy="6417945"/>
          </a:xfrm>
          <a:prstGeom prst="roundRect">
            <a:avLst>
              <a:gd name="adj" fmla="val 2295"/>
            </a:avLst>
          </a:prstGeom>
          <a:solidFill>
            <a:srgbClr val="FFFFFF"/>
          </a:solidFill>
          <a:ln w="9525">
            <a:noFill/>
            <a:round/>
          </a:ln>
          <a:effectLst/>
        </p:spPr>
        <p:txBody>
          <a:bodyPr wrap="none" anchor="ctr"/>
          <a:p>
            <a:pPr marL="0" marR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defRPr/>
            </a:pP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Droid Sans Fallback" panose="020B0502000000000001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7635" y="136525"/>
            <a:ext cx="11498580" cy="1134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7635" y="1388110"/>
            <a:ext cx="11997690" cy="4888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299085" y="6489700"/>
            <a:ext cx="394589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6030804020204" charset="0"/>
                <a:cs typeface="DejaVu Sans" panose="020B0606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4897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6030804020204" charset="0"/>
                <a:cs typeface="DejaVu Sans" panose="020B0606030804020204" charset="0"/>
                <a:sym typeface="+mn-ea"/>
              </a:rPr>
              <a:t>Zhou, Erqiang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4897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33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06760" y="41275"/>
            <a:ext cx="1267460" cy="12674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3" name="Rectangle 5"/>
          <p:cNvSpPr>
            <a:spLocks noChangeArrowheads="1"/>
          </p:cNvSpPr>
          <p:nvPr userDrawn="1"/>
        </p:nvSpPr>
        <p:spPr bwMode="auto">
          <a:xfrm flipH="1">
            <a:off x="2989580" y="1252855"/>
            <a:ext cx="9135745" cy="135255"/>
          </a:xfrm>
          <a:prstGeom prst="rect">
            <a:avLst/>
          </a:prstGeom>
          <a:gradFill rotWithShape="0">
            <a:gsLst>
              <a:gs pos="100000">
                <a:srgbClr val="0047FF"/>
              </a:gs>
              <a:gs pos="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p>
            <a:pPr marL="0" marR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defRPr/>
            </a:pP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Droid Sans Fallback" panose="020B0502000000000001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楷体_GB2312" panose="02010609030101010101" charset="-122"/>
          <a:ea typeface="楷体_GB2312" panose="02010609030101010101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楷体_GB2312" panose="02010609030101010101" charset="-122"/>
          <a:ea typeface="楷体_GB2312" panose="02010609030101010101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楷体_GB2312" panose="02010609030101010101" charset="-122"/>
          <a:ea typeface="楷体_GB2312" panose="02010609030101010101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楷体_GB2312" panose="02010609030101010101" charset="-122"/>
          <a:ea typeface="楷体_GB2312" panose="02010609030101010101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楷体_GB2312" panose="02010609030101010101" charset="-122"/>
          <a:ea typeface="楷体_GB2312" panose="0201060903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有限自动机</a:t>
            </a: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有限自动机与正则表达式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接受与正则表达式(a|b)*abb相同的语言的DFA与NFA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6030804020204" charset="0"/>
                <a:cs typeface="DejaVu Sans" panose="020B0606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6030804020204" charset="0"/>
                <a:cs typeface="DejaVu Sans" panose="020B0606030804020204" charset="0"/>
                <a:sym typeface="+mn-ea"/>
              </a:rPr>
              <a:t>Zhou, Erqiang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11268" name="组合 32"/>
          <p:cNvGrpSpPr/>
          <p:nvPr/>
        </p:nvGrpSpPr>
        <p:grpSpPr>
          <a:xfrm>
            <a:off x="314325" y="1817688"/>
            <a:ext cx="4713288" cy="3317875"/>
            <a:chOff x="266648" y="3329560"/>
            <a:chExt cx="4713405" cy="3318264"/>
          </a:xfrm>
        </p:grpSpPr>
        <p:sp>
          <p:nvSpPr>
            <p:cNvPr id="34" name="弧形 33"/>
            <p:cNvSpPr/>
            <p:nvPr/>
          </p:nvSpPr>
          <p:spPr bwMode="auto">
            <a:xfrm>
              <a:off x="2120894" y="3329560"/>
              <a:ext cx="2859159" cy="1635317"/>
            </a:xfrm>
            <a:prstGeom prst="arc">
              <a:avLst>
                <a:gd name="adj1" fmla="val 5753461"/>
                <a:gd name="adj2" fmla="val 10099975"/>
              </a:avLst>
            </a:prstGeom>
            <a:noFill/>
            <a:ln w="28575" cap="flat" cmpd="sng" algn="ctr">
              <a:solidFill>
                <a:schemeClr val="folHlink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1289" name="组合 34"/>
            <p:cNvGrpSpPr/>
            <p:nvPr/>
          </p:nvGrpSpPr>
          <p:grpSpPr>
            <a:xfrm>
              <a:off x="266648" y="3556070"/>
              <a:ext cx="3853793" cy="3091754"/>
              <a:chOff x="266648" y="3556070"/>
              <a:chExt cx="3853793" cy="3091754"/>
            </a:xfrm>
          </p:grpSpPr>
          <p:grpSp>
            <p:nvGrpSpPr>
              <p:cNvPr id="11290" name="组合 35"/>
              <p:cNvGrpSpPr/>
              <p:nvPr/>
            </p:nvGrpSpPr>
            <p:grpSpPr>
              <a:xfrm>
                <a:off x="266648" y="3624957"/>
                <a:ext cx="3853793" cy="3022867"/>
                <a:chOff x="728823" y="3170927"/>
                <a:chExt cx="3853793" cy="3022867"/>
              </a:xfrm>
            </p:grpSpPr>
            <p:sp>
              <p:nvSpPr>
                <p:cNvPr id="11295" name="TextBox 40"/>
                <p:cNvSpPr txBox="1"/>
                <p:nvPr/>
              </p:nvSpPr>
              <p:spPr>
                <a:xfrm>
                  <a:off x="746299" y="3183895"/>
                  <a:ext cx="865526" cy="36834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r>
                    <a:rPr lang="en-US" altLang="zh-CN" b="1" dirty="0">
                      <a:latin typeface="Times New Roman" panose="02020603050405020304" pitchFamily="18" charset="0"/>
                      <a:ea typeface="楷体_GB2312" panose="02010609030101010101" charset="-122"/>
                      <a:cs typeface="Times New Roman" panose="02020603050405020304" pitchFamily="18" charset="0"/>
                    </a:rPr>
                    <a:t>DFA</a:t>
                  </a:r>
                  <a:r>
                    <a:rPr lang="zh-CN" altLang="en-US" b="1" dirty="0">
                      <a:latin typeface="楷体_GB2312" panose="02010609030101010101" charset="-122"/>
                      <a:ea typeface="楷体_GB2312" panose="02010609030101010101" charset="-122"/>
                    </a:rPr>
                    <a:t>：</a:t>
                  </a:r>
                  <a:endParaRPr lang="zh-CN" altLang="en-US" b="1" dirty="0">
                    <a:latin typeface="楷体_GB2312" panose="02010609030101010101" charset="-122"/>
                    <a:ea typeface="楷体_GB2312" panose="02010609030101010101" charset="-122"/>
                  </a:endParaRPr>
                </a:p>
              </p:txBody>
            </p:sp>
            <p:sp>
              <p:nvSpPr>
                <p:cNvPr id="11296" name="Line 4"/>
                <p:cNvSpPr/>
                <p:nvPr/>
              </p:nvSpPr>
              <p:spPr>
                <a:xfrm flipV="1">
                  <a:off x="728823" y="4725144"/>
                  <a:ext cx="354530" cy="1684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11297" name="AutoShape 12"/>
                <p:cNvSpPr/>
                <p:nvPr/>
              </p:nvSpPr>
              <p:spPr>
                <a:xfrm>
                  <a:off x="2392892" y="5544606"/>
                  <a:ext cx="635822" cy="649188"/>
                </a:xfrm>
                <a:custGeom>
                  <a:avLst/>
                  <a:gdLst>
                    <a:gd name="txL" fmla="*/ 3154 w 21600"/>
                    <a:gd name="txT" fmla="*/ 3154 h 21600"/>
                    <a:gd name="txR" fmla="*/ 18446 w 21600"/>
                    <a:gd name="txB" fmla="*/ 18446 h 21600"/>
                  </a:gdLst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txL" t="txT" r="txR" b="txB"/>
                  <a:pathLst>
                    <a:path w="21600" h="21600">
                      <a:moveTo>
                        <a:pt x="0" y="10800"/>
                      </a:move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lose/>
                      <a:moveTo>
                        <a:pt x="2753" y="10800"/>
                      </a:moveTo>
                      <a:cubicBezTo>
                        <a:pt x="2753" y="15244"/>
                        <a:pt x="6356" y="18847"/>
                        <a:pt x="10800" y="18847"/>
                      </a:cubicBezTo>
                      <a:cubicBezTo>
                        <a:pt x="15244" y="18847"/>
                        <a:pt x="18847" y="15244"/>
                        <a:pt x="18847" y="10800"/>
                      </a:cubicBezTo>
                      <a:cubicBezTo>
                        <a:pt x="18847" y="6356"/>
                        <a:pt x="15244" y="2753"/>
                        <a:pt x="10800" y="2753"/>
                      </a:cubicBezTo>
                      <a:cubicBezTo>
                        <a:pt x="6356" y="2753"/>
                        <a:pt x="2753" y="6356"/>
                        <a:pt x="2753" y="10800"/>
                      </a:cubicBezTo>
                      <a:close/>
                    </a:path>
                  </a:pathLst>
                </a:custGeom>
                <a:solidFill>
                  <a:schemeClr val="bg1">
                    <a:alpha val="0"/>
                  </a:schemeClr>
                </a:solidFill>
                <a:ln w="254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ctr" anchorCtr="0">
                  <a:spAutoFit/>
                </a:bodyPr>
                <a:p>
                  <a:r>
                    <a:rPr lang="en-US" altLang="zh-CN" b="1" dirty="0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s</a:t>
                  </a:r>
                  <a:r>
                    <a:rPr lang="en-US" altLang="zh-CN" b="1" baseline="-25000" dirty="0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3</a:t>
                  </a:r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1298" name="椭圆 43"/>
                <p:cNvSpPr/>
                <p:nvPr/>
              </p:nvSpPr>
              <p:spPr>
                <a:xfrm>
                  <a:off x="1104089" y="4420420"/>
                  <a:ext cx="623901" cy="612816"/>
                </a:xfrm>
                <a:prstGeom prst="ellipse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lg"/>
                </a:ln>
              </p:spPr>
              <p:txBody>
                <a:bodyPr/>
                <a:p>
                  <a:r>
                    <a:rPr lang="en-US" altLang="zh-CN" b="1" dirty="0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s</a:t>
                  </a:r>
                  <a:r>
                    <a:rPr lang="en-US" altLang="zh-CN" b="1" baseline="-25000" dirty="0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0</a:t>
                  </a:r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299" name="椭圆 44"/>
                <p:cNvSpPr/>
                <p:nvPr/>
              </p:nvSpPr>
              <p:spPr>
                <a:xfrm>
                  <a:off x="3958715" y="4301983"/>
                  <a:ext cx="623901" cy="612816"/>
                </a:xfrm>
                <a:prstGeom prst="ellipse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lg"/>
                </a:ln>
              </p:spPr>
              <p:txBody>
                <a:bodyPr/>
                <a:p>
                  <a:r>
                    <a:rPr lang="en-US" altLang="zh-CN" b="1" dirty="0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s</a:t>
                  </a:r>
                  <a:r>
                    <a:rPr lang="en-US" altLang="zh-CN" b="1" baseline="-25000" dirty="0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2</a:t>
                  </a:r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cxnSp>
              <p:nvCxnSpPr>
                <p:cNvPr id="11300" name="曲线连接符 45"/>
                <p:cNvCxnSpPr>
                  <a:stCxn id="11298" idx="7"/>
                  <a:endCxn id="11292" idx="2"/>
                </p:cNvCxnSpPr>
                <p:nvPr/>
              </p:nvCxnSpPr>
              <p:spPr>
                <a:xfrm rot="5400000" flipH="1" flipV="1">
                  <a:off x="1607125" y="3712478"/>
                  <a:ext cx="827185" cy="768191"/>
                </a:xfrm>
                <a:prstGeom prst="curvedConnector2">
                  <a:avLst/>
                </a:prstGeom>
                <a:ln w="28575" cap="flat" cmpd="sng">
                  <a:solidFill>
                    <a:schemeClr val="folHlink"/>
                  </a:solidFill>
                  <a:prstDash val="solid"/>
                  <a:headEnd type="none" w="med" len="med"/>
                  <a:tailEnd type="arrow" w="med" len="med"/>
                </a:ln>
              </p:spPr>
            </p:cxnSp>
            <p:sp>
              <p:nvSpPr>
                <p:cNvPr id="47" name="弧形 46"/>
                <p:cNvSpPr/>
                <p:nvPr/>
              </p:nvSpPr>
              <p:spPr bwMode="auto">
                <a:xfrm>
                  <a:off x="2319538" y="3863071"/>
                  <a:ext cx="503251" cy="1800436"/>
                </a:xfrm>
                <a:prstGeom prst="arc">
                  <a:avLst>
                    <a:gd name="adj1" fmla="val 5716180"/>
                    <a:gd name="adj2" fmla="val 15892946"/>
                  </a:avLst>
                </a:prstGeom>
                <a:noFill/>
                <a:ln w="28575" cap="flat" cmpd="sng" algn="ctr">
                  <a:solidFill>
                    <a:schemeClr val="folHlink"/>
                  </a:solidFill>
                  <a:prstDash val="solid"/>
                  <a:round/>
                  <a:headEnd type="none" w="med" len="med"/>
                  <a:tailEnd type="triangle" w="med" len="lg"/>
                </a:ln>
                <a:effectLst/>
              </p:spPr>
              <p:txBody>
                <a:bodyPr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8" name="弧形 47"/>
                <p:cNvSpPr/>
                <p:nvPr/>
              </p:nvSpPr>
              <p:spPr bwMode="auto">
                <a:xfrm>
                  <a:off x="1370189" y="3826554"/>
                  <a:ext cx="2881385" cy="1181238"/>
                </a:xfrm>
                <a:prstGeom prst="arc">
                  <a:avLst>
                    <a:gd name="adj1" fmla="val 17468775"/>
                    <a:gd name="adj2" fmla="val 21401849"/>
                  </a:avLst>
                </a:prstGeom>
                <a:noFill/>
                <a:ln w="28575" cap="flat" cmpd="sng" algn="ctr">
                  <a:solidFill>
                    <a:schemeClr val="folHlink"/>
                  </a:solidFill>
                  <a:prstDash val="solid"/>
                  <a:round/>
                  <a:headEnd type="none" w="med" len="med"/>
                  <a:tailEnd type="triangle" w="med" len="lg"/>
                </a:ln>
                <a:effectLst/>
              </p:spPr>
              <p:txBody>
                <a:bodyPr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9" name="弧形 48"/>
                <p:cNvSpPr/>
                <p:nvPr/>
              </p:nvSpPr>
              <p:spPr bwMode="auto">
                <a:xfrm>
                  <a:off x="1403528" y="4544188"/>
                  <a:ext cx="647716" cy="541401"/>
                </a:xfrm>
                <a:prstGeom prst="arc">
                  <a:avLst>
                    <a:gd name="adj1" fmla="val 15520521"/>
                    <a:gd name="adj2" fmla="val 8516030"/>
                  </a:avLst>
                </a:prstGeom>
                <a:noFill/>
                <a:ln w="28575" cap="flat" cmpd="sng" algn="ctr">
                  <a:solidFill>
                    <a:schemeClr val="folHlink"/>
                  </a:solidFill>
                  <a:prstDash val="solid"/>
                  <a:round/>
                  <a:headEnd type="none" w="med" len="med"/>
                  <a:tailEnd type="triangle" w="med" len="lg"/>
                </a:ln>
                <a:effectLst/>
              </p:spPr>
              <p:txBody>
                <a:bodyPr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1304" name="TextBox 49"/>
                <p:cNvSpPr txBox="1"/>
                <p:nvPr/>
              </p:nvSpPr>
              <p:spPr>
                <a:xfrm>
                  <a:off x="1418495" y="3643221"/>
                  <a:ext cx="521126" cy="46346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r>
                    <a:rPr lang="en-US" altLang="zh-CN" dirty="0">
                      <a:latin typeface="Times New Roman" panose="02020603050405020304" pitchFamily="18" charset="0"/>
                    </a:rPr>
                    <a:t>a</a:t>
                  </a:r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305" name="TextBox 50"/>
                <p:cNvSpPr txBox="1"/>
                <p:nvPr/>
              </p:nvSpPr>
              <p:spPr>
                <a:xfrm>
                  <a:off x="2389881" y="4583760"/>
                  <a:ext cx="320922" cy="4616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r>
                    <a:rPr lang="en-US" altLang="zh-CN" dirty="0">
                      <a:latin typeface="Times New Roman" panose="02020603050405020304" pitchFamily="18" charset="0"/>
                    </a:rPr>
                    <a:t>a</a:t>
                  </a:r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306" name="TextBox 51"/>
                <p:cNvSpPr txBox="1"/>
                <p:nvPr/>
              </p:nvSpPr>
              <p:spPr>
                <a:xfrm>
                  <a:off x="3729527" y="5553775"/>
                  <a:ext cx="700103" cy="4616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r>
                    <a:rPr lang="en-US" altLang="zh-CN" dirty="0">
                      <a:latin typeface="Times New Roman" panose="02020603050405020304" pitchFamily="18" charset="0"/>
                    </a:rPr>
                    <a:t>b</a:t>
                  </a:r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307" name="TextBox 52"/>
                <p:cNvSpPr txBox="1"/>
                <p:nvPr/>
              </p:nvSpPr>
              <p:spPr>
                <a:xfrm>
                  <a:off x="1764489" y="4189587"/>
                  <a:ext cx="338555" cy="4616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r>
                    <a:rPr lang="en-US" altLang="zh-CN" dirty="0">
                      <a:latin typeface="Times New Roman" panose="02020603050405020304" pitchFamily="18" charset="0"/>
                    </a:rPr>
                    <a:t>b</a:t>
                  </a:r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308" name="TextBox 53"/>
                <p:cNvSpPr txBox="1"/>
                <p:nvPr/>
              </p:nvSpPr>
              <p:spPr>
                <a:xfrm>
                  <a:off x="3851859" y="3595295"/>
                  <a:ext cx="338555" cy="4616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r>
                    <a:rPr lang="en-US" altLang="zh-CN" dirty="0">
                      <a:latin typeface="Times New Roman" panose="02020603050405020304" pitchFamily="18" charset="0"/>
                    </a:rPr>
                    <a:t>b</a:t>
                  </a:r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309" name="TextBox 54"/>
                <p:cNvSpPr txBox="1"/>
                <p:nvPr/>
              </p:nvSpPr>
              <p:spPr>
                <a:xfrm>
                  <a:off x="3289403" y="3170927"/>
                  <a:ext cx="320922" cy="4616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r>
                    <a:rPr lang="en-US" altLang="zh-CN" dirty="0">
                      <a:latin typeface="Times New Roman" panose="02020603050405020304" pitchFamily="18" charset="0"/>
                    </a:rPr>
                    <a:t>a</a:t>
                  </a:r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310" name="TextBox 55"/>
                <p:cNvSpPr txBox="1"/>
                <p:nvPr/>
              </p:nvSpPr>
              <p:spPr>
                <a:xfrm>
                  <a:off x="3128942" y="3995583"/>
                  <a:ext cx="320922" cy="4616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r>
                    <a:rPr lang="en-US" altLang="zh-CN" dirty="0">
                      <a:latin typeface="Times New Roman" panose="02020603050405020304" pitchFamily="18" charset="0"/>
                    </a:rPr>
                    <a:t>a</a:t>
                  </a:r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311" name="TextBox 56"/>
                <p:cNvSpPr txBox="1"/>
                <p:nvPr/>
              </p:nvSpPr>
              <p:spPr>
                <a:xfrm>
                  <a:off x="1368263" y="5555114"/>
                  <a:ext cx="338555" cy="4616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r>
                    <a:rPr lang="en-US" altLang="zh-CN" dirty="0">
                      <a:latin typeface="Times New Roman" panose="02020603050405020304" pitchFamily="18" charset="0"/>
                    </a:rPr>
                    <a:t>b</a:t>
                  </a:r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7" name="弧形 36"/>
              <p:cNvSpPr/>
              <p:nvPr/>
            </p:nvSpPr>
            <p:spPr bwMode="auto">
              <a:xfrm>
                <a:off x="2179634" y="3556599"/>
                <a:ext cx="647716" cy="541401"/>
              </a:xfrm>
              <a:prstGeom prst="arc">
                <a:avLst>
                  <a:gd name="adj1" fmla="val 10639987"/>
                  <a:gd name="adj2" fmla="val 4510014"/>
                </a:avLst>
              </a:prstGeom>
              <a:noFill/>
              <a:ln w="28575" cap="flat" cmpd="sng" algn="ctr">
                <a:solidFill>
                  <a:schemeClr val="folHlink"/>
                </a:solidFill>
                <a:prstDash val="solid"/>
                <a:round/>
                <a:headEnd type="none" w="med" len="med"/>
                <a:tailEnd type="triangle" w="med" len="lg"/>
              </a:ln>
              <a:effectLst/>
            </p:spPr>
            <p:txBody>
              <a:bodyPr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292" name="椭圆 37"/>
              <p:cNvSpPr/>
              <p:nvPr/>
            </p:nvSpPr>
            <p:spPr>
              <a:xfrm>
                <a:off x="1942638" y="3830602"/>
                <a:ext cx="623901" cy="612816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lg"/>
              </a:ln>
            </p:spPr>
            <p:txBody>
              <a:bodyPr/>
              <a:p>
                <a:r>
                  <a:rPr lang="en-US" altLang="zh-CN" b="1" dirty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s</a:t>
                </a:r>
                <a:r>
                  <a:rPr lang="en-US" altLang="zh-CN" b="1" baseline="-25000" dirty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1</a:t>
                </a:r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" name="弧形 38"/>
              <p:cNvSpPr/>
              <p:nvPr/>
            </p:nvSpPr>
            <p:spPr bwMode="auto">
              <a:xfrm>
                <a:off x="1123919" y="4517150"/>
                <a:ext cx="2759144" cy="1800436"/>
              </a:xfrm>
              <a:prstGeom prst="arc">
                <a:avLst>
                  <a:gd name="adj1" fmla="val 21420365"/>
                  <a:gd name="adj2" fmla="val 5242753"/>
                </a:avLst>
              </a:prstGeom>
              <a:noFill/>
              <a:ln w="28575" cap="flat" cmpd="sng" algn="ctr">
                <a:solidFill>
                  <a:schemeClr val="folHlink"/>
                </a:solidFill>
                <a:prstDash val="solid"/>
                <a:round/>
                <a:headEnd type="none" w="med" len="med"/>
                <a:tailEnd type="triangle" w="med" len="lg"/>
              </a:ln>
              <a:effectLst/>
            </p:spPr>
            <p:txBody>
              <a:bodyPr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" name="弧形 39"/>
              <p:cNvSpPr/>
              <p:nvPr/>
            </p:nvSpPr>
            <p:spPr bwMode="auto">
              <a:xfrm>
                <a:off x="906427" y="4648927"/>
                <a:ext cx="1885997" cy="1633729"/>
              </a:xfrm>
              <a:prstGeom prst="arc">
                <a:avLst>
                  <a:gd name="adj1" fmla="val 5220458"/>
                  <a:gd name="adj2" fmla="val 10708007"/>
                </a:avLst>
              </a:prstGeom>
              <a:noFill/>
              <a:ln w="28575" cap="flat" cmpd="sng" algn="ctr">
                <a:solidFill>
                  <a:schemeClr val="folHlink"/>
                </a:solidFill>
                <a:prstDash val="solid"/>
                <a:round/>
                <a:headEnd type="none" w="med" len="med"/>
                <a:tailEnd type="triangle" w="med" len="lg"/>
              </a:ln>
              <a:effectLst/>
            </p:spPr>
            <p:txBody>
              <a:bodyPr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1269" name="组合 61"/>
          <p:cNvGrpSpPr/>
          <p:nvPr/>
        </p:nvGrpSpPr>
        <p:grpSpPr>
          <a:xfrm>
            <a:off x="6477953" y="2044700"/>
            <a:ext cx="5148262" cy="2679700"/>
            <a:chOff x="850316" y="4126166"/>
            <a:chExt cx="5149594" cy="2679517"/>
          </a:xfrm>
        </p:grpSpPr>
        <p:sp>
          <p:nvSpPr>
            <p:cNvPr id="11272" name="TextBox 7"/>
            <p:cNvSpPr txBox="1"/>
            <p:nvPr/>
          </p:nvSpPr>
          <p:spPr>
            <a:xfrm>
              <a:off x="867792" y="4126166"/>
              <a:ext cx="865729" cy="3682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b="1" dirty="0">
                  <a:latin typeface="Times New Roman" panose="02020603050405020304" pitchFamily="18" charset="0"/>
                  <a:ea typeface="楷体_GB2312" panose="02010609030101010101" charset="-122"/>
                  <a:cs typeface="Times New Roman" panose="02020603050405020304" pitchFamily="18" charset="0"/>
                </a:rPr>
                <a:t>NFA</a:t>
              </a:r>
              <a:r>
                <a:rPr lang="zh-CN" altLang="en-US" b="1" dirty="0">
                  <a:latin typeface="楷体_GB2312" panose="02010609030101010101" charset="-122"/>
                  <a:ea typeface="楷体_GB2312" panose="02010609030101010101" charset="-122"/>
                </a:rPr>
                <a:t>：</a:t>
              </a:r>
              <a:endParaRPr lang="zh-CN" altLang="en-US" b="1" dirty="0">
                <a:latin typeface="楷体_GB2312" panose="02010609030101010101" charset="-122"/>
                <a:ea typeface="楷体_GB2312" panose="02010609030101010101" charset="-122"/>
              </a:endParaRPr>
            </a:p>
          </p:txBody>
        </p:sp>
        <p:sp>
          <p:nvSpPr>
            <p:cNvPr id="11273" name="Line 4"/>
            <p:cNvSpPr/>
            <p:nvPr/>
          </p:nvSpPr>
          <p:spPr>
            <a:xfrm flipV="1">
              <a:off x="850316" y="5667415"/>
              <a:ext cx="354530" cy="168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1274" name="AutoShape 12"/>
            <p:cNvSpPr/>
            <p:nvPr/>
          </p:nvSpPr>
          <p:spPr>
            <a:xfrm>
              <a:off x="5364088" y="5370236"/>
              <a:ext cx="635822" cy="649188"/>
            </a:xfrm>
            <a:custGeom>
              <a:avLst/>
              <a:gdLst>
                <a:gd name="txL" fmla="*/ 3154 w 21600"/>
                <a:gd name="txT" fmla="*/ 3154 h 21600"/>
                <a:gd name="txR" fmla="*/ 18446 w 21600"/>
                <a:gd name="txB" fmla="*/ 18446 h 2160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753" y="10800"/>
                  </a:moveTo>
                  <a:cubicBezTo>
                    <a:pt x="2753" y="15244"/>
                    <a:pt x="6356" y="18847"/>
                    <a:pt x="10800" y="18847"/>
                  </a:cubicBezTo>
                  <a:cubicBezTo>
                    <a:pt x="15244" y="18847"/>
                    <a:pt x="18847" y="15244"/>
                    <a:pt x="18847" y="10800"/>
                  </a:cubicBezTo>
                  <a:cubicBezTo>
                    <a:pt x="18847" y="6356"/>
                    <a:pt x="15244" y="2753"/>
                    <a:pt x="10800" y="2753"/>
                  </a:cubicBezTo>
                  <a:cubicBezTo>
                    <a:pt x="6356" y="2753"/>
                    <a:pt x="2753" y="6356"/>
                    <a:pt x="2753" y="10800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p>
              <a:r>
                <a:rPr lang="en-US" altLang="zh-CN" b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s</a:t>
              </a:r>
              <a:r>
                <a:rPr lang="en-US" altLang="zh-CN" b="1" baseline="-25000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3</a:t>
              </a: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275" name="椭圆 10"/>
            <p:cNvSpPr/>
            <p:nvPr/>
          </p:nvSpPr>
          <p:spPr>
            <a:xfrm>
              <a:off x="1225582" y="5362691"/>
              <a:ext cx="623901" cy="612816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  <p:txBody>
            <a:bodyPr/>
            <a:p>
              <a:r>
                <a:rPr lang="en-US" altLang="zh-CN" b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s</a:t>
              </a:r>
              <a:r>
                <a:rPr lang="en-US" altLang="zh-CN" b="1" baseline="-25000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0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1276" name="椭圆 11"/>
            <p:cNvSpPr/>
            <p:nvPr/>
          </p:nvSpPr>
          <p:spPr>
            <a:xfrm>
              <a:off x="3993349" y="5349136"/>
              <a:ext cx="623901" cy="612816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  <p:txBody>
            <a:bodyPr/>
            <a:p>
              <a:r>
                <a:rPr lang="en-US" altLang="zh-CN" b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s</a:t>
              </a:r>
              <a:r>
                <a:rPr lang="en-US" altLang="zh-CN" b="1" baseline="-25000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2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6" name="弧形 15"/>
            <p:cNvSpPr/>
            <p:nvPr/>
          </p:nvSpPr>
          <p:spPr bwMode="auto">
            <a:xfrm>
              <a:off x="1237766" y="5792927"/>
              <a:ext cx="649455" cy="541301"/>
            </a:xfrm>
            <a:prstGeom prst="arc">
              <a:avLst>
                <a:gd name="adj1" fmla="val 19038752"/>
                <a:gd name="adj2" fmla="val 13052849"/>
              </a:avLst>
            </a:prstGeom>
            <a:noFill/>
            <a:ln w="28575" cap="flat" cmpd="sng" algn="ctr">
              <a:solidFill>
                <a:schemeClr val="folHlink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78" name="TextBox 16"/>
            <p:cNvSpPr txBox="1"/>
            <p:nvPr/>
          </p:nvSpPr>
          <p:spPr>
            <a:xfrm>
              <a:off x="1539988" y="4585492"/>
              <a:ext cx="521126" cy="46346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dirty="0">
                  <a:latin typeface="Times New Roman" panose="02020603050405020304" pitchFamily="18" charset="0"/>
                </a:rPr>
                <a:t>a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1279" name="TextBox 17"/>
            <p:cNvSpPr txBox="1"/>
            <p:nvPr/>
          </p:nvSpPr>
          <p:spPr>
            <a:xfrm>
              <a:off x="2126114" y="5242013"/>
              <a:ext cx="320922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dirty="0">
                  <a:latin typeface="Times New Roman" panose="02020603050405020304" pitchFamily="18" charset="0"/>
                </a:rPr>
                <a:t>a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1280" name="TextBox 20"/>
            <p:cNvSpPr txBox="1"/>
            <p:nvPr/>
          </p:nvSpPr>
          <p:spPr>
            <a:xfrm>
              <a:off x="4801823" y="5193879"/>
              <a:ext cx="338555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dirty="0">
                  <a:latin typeface="Times New Roman" panose="02020603050405020304" pitchFamily="18" charset="0"/>
                </a:rPr>
                <a:t>b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1281" name="TextBox 26"/>
            <p:cNvSpPr txBox="1"/>
            <p:nvPr/>
          </p:nvSpPr>
          <p:spPr>
            <a:xfrm>
              <a:off x="3421670" y="5242013"/>
              <a:ext cx="310147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dirty="0">
                  <a:latin typeface="Times New Roman" panose="02020603050405020304" pitchFamily="18" charset="0"/>
                </a:rPr>
                <a:t>a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1282" name="TextBox 29"/>
            <p:cNvSpPr txBox="1"/>
            <p:nvPr/>
          </p:nvSpPr>
          <p:spPr>
            <a:xfrm>
              <a:off x="1419560" y="6344018"/>
              <a:ext cx="338555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dirty="0">
                  <a:latin typeface="Times New Roman" panose="02020603050405020304" pitchFamily="18" charset="0"/>
                </a:rPr>
                <a:t>b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1283" name="椭圆 24"/>
            <p:cNvSpPr/>
            <p:nvPr/>
          </p:nvSpPr>
          <p:spPr>
            <a:xfrm>
              <a:off x="2598526" y="5367069"/>
              <a:ext cx="623901" cy="612816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  <p:txBody>
            <a:bodyPr/>
            <a:p>
              <a:r>
                <a:rPr lang="en-US" altLang="zh-CN" b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s</a:t>
              </a:r>
              <a:r>
                <a:rPr lang="en-US" altLang="zh-CN" b="1" baseline="-25000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1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8" name="弧形 57"/>
            <p:cNvSpPr/>
            <p:nvPr/>
          </p:nvSpPr>
          <p:spPr bwMode="auto">
            <a:xfrm flipV="1">
              <a:off x="1240942" y="4945260"/>
              <a:ext cx="647868" cy="593684"/>
            </a:xfrm>
            <a:prstGeom prst="arc">
              <a:avLst>
                <a:gd name="adj1" fmla="val 19038752"/>
                <a:gd name="adj2" fmla="val 13052849"/>
              </a:avLst>
            </a:prstGeom>
            <a:noFill/>
            <a:ln w="28575" cap="flat" cmpd="sng" algn="ctr">
              <a:solidFill>
                <a:schemeClr val="folHlink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1285" name="直接箭头连接符 58"/>
            <p:cNvCxnSpPr>
              <a:stCxn id="11275" idx="6"/>
              <a:endCxn id="11283" idx="2"/>
            </p:cNvCxnSpPr>
            <p:nvPr/>
          </p:nvCxnSpPr>
          <p:spPr>
            <a:xfrm>
              <a:off x="1849483" y="5669099"/>
              <a:ext cx="749043" cy="4378"/>
            </a:xfrm>
            <a:prstGeom prst="straightConnector1">
              <a:avLst/>
            </a:prstGeom>
            <a:ln w="28575" cap="flat" cmpd="sng">
              <a:solidFill>
                <a:schemeClr val="folHlink"/>
              </a:solidFill>
              <a:prstDash val="solid"/>
              <a:headEnd type="none" w="med" len="med"/>
              <a:tailEnd type="arrow" w="med" len="med"/>
            </a:ln>
          </p:spPr>
        </p:cxnSp>
        <p:cxnSp>
          <p:nvCxnSpPr>
            <p:cNvPr id="11286" name="直接箭头连接符 62"/>
            <p:cNvCxnSpPr/>
            <p:nvPr/>
          </p:nvCxnSpPr>
          <p:spPr>
            <a:xfrm>
              <a:off x="3224309" y="5694830"/>
              <a:ext cx="749043" cy="4378"/>
            </a:xfrm>
            <a:prstGeom prst="straightConnector1">
              <a:avLst/>
            </a:prstGeom>
            <a:ln w="28575" cap="flat" cmpd="sng">
              <a:solidFill>
                <a:schemeClr val="folHlink"/>
              </a:solidFill>
              <a:prstDash val="solid"/>
              <a:headEnd type="none" w="med" len="med"/>
              <a:tailEnd type="arrow" w="med" len="med"/>
            </a:ln>
          </p:spPr>
        </p:cxnSp>
        <p:cxnSp>
          <p:nvCxnSpPr>
            <p:cNvPr id="11287" name="直接箭头连接符 63"/>
            <p:cNvCxnSpPr/>
            <p:nvPr/>
          </p:nvCxnSpPr>
          <p:spPr>
            <a:xfrm>
              <a:off x="4596580" y="5656922"/>
              <a:ext cx="749043" cy="4378"/>
            </a:xfrm>
            <a:prstGeom prst="straightConnector1">
              <a:avLst/>
            </a:prstGeom>
            <a:ln w="28575" cap="flat" cmpd="sng">
              <a:solidFill>
                <a:schemeClr val="folHlink"/>
              </a:solidFill>
              <a:prstDash val="solid"/>
              <a:headEnd type="none" w="med" len="med"/>
              <a:tailEnd type="arrow" w="med" len="med"/>
            </a:ln>
          </p:spPr>
        </p:cxnSp>
      </p:grpSp>
      <p:sp>
        <p:nvSpPr>
          <p:cNvPr id="66" name="矩形 65"/>
          <p:cNvSpPr>
            <a:spLocks noChangeArrowheads="1"/>
          </p:cNvSpPr>
          <p:nvPr/>
        </p:nvSpPr>
        <p:spPr bwMode="auto">
          <a:xfrm>
            <a:off x="151130" y="5072380"/>
            <a:ext cx="5595620" cy="1291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charset="-122"/>
                <a:cs typeface="+mn-cs"/>
              </a:rPr>
              <a:t>DFA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charset="-122"/>
                <a:cs typeface="+mn-cs"/>
              </a:rPr>
              <a:t>识别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charset="-122"/>
                <a:cs typeface="+mn-cs"/>
              </a:rPr>
              <a:t>abb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charset="-122"/>
                <a:cs typeface="+mn-cs"/>
              </a:rPr>
              <a:t>    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charset="-122"/>
                <a:cs typeface="+mn-cs"/>
              </a:rPr>
              <a:t>aabb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charset="-122"/>
                <a:cs typeface="+mn-cs"/>
              </a:rPr>
              <a:t>       </a:t>
            </a:r>
            <a:r>
              <a:rPr kumimoji="1" lang="en-US" altLang="zh-CN" sz="2400" b="0" i="0" u="none" strike="sng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charset="-122"/>
                <a:cs typeface="+mn-cs"/>
              </a:rPr>
              <a:t>abab</a:t>
            </a:r>
            <a:endParaRPr kumimoji="1" lang="en-US" altLang="zh-CN" sz="2400" b="0" i="0" u="none" strike="sng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无论成功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或者失败只需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要运行一次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　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" name="矩形 66"/>
          <p:cNvSpPr>
            <a:spLocks noChangeArrowheads="1"/>
          </p:cNvSpPr>
          <p:nvPr/>
        </p:nvSpPr>
        <p:spPr bwMode="auto">
          <a:xfrm>
            <a:off x="6478270" y="5107940"/>
            <a:ext cx="5381625" cy="1291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charset="-122"/>
                <a:cs typeface="+mn-cs"/>
              </a:rPr>
              <a:t>NFA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charset="-122"/>
                <a:cs typeface="+mn-cs"/>
              </a:rPr>
              <a:t>识别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charset="-122"/>
                <a:cs typeface="+mn-cs"/>
              </a:rPr>
              <a:t>abb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charset="-122"/>
                <a:cs typeface="+mn-cs"/>
              </a:rPr>
              <a:t>    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charset="-122"/>
                <a:cs typeface="+mn-cs"/>
              </a:rPr>
              <a:t>aabb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charset="-122"/>
                <a:cs typeface="+mn-cs"/>
              </a:rPr>
              <a:t>       </a:t>
            </a:r>
            <a:r>
              <a:rPr kumimoji="1" lang="en-US" altLang="zh-CN" sz="2400" b="0" i="0" u="none" strike="sng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charset="-122"/>
                <a:cs typeface="+mn-cs"/>
              </a:rPr>
              <a:t>abab</a:t>
            </a:r>
            <a:endParaRPr kumimoji="1" lang="en-US" altLang="zh-CN" sz="2400" b="0" i="0" u="none" strike="sng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无论成功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或者失败可能需要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运行若干次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　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NFA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的确定化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求正规表达式(a|b)*(aa|bb)(a|b)*对应的DFA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6030804020204" charset="0"/>
                <a:cs typeface="DejaVu Sans" panose="020B0606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6030804020204" charset="0"/>
                <a:cs typeface="DejaVu Sans" panose="020B0606030804020204" charset="0"/>
                <a:sym typeface="+mn-ea"/>
              </a:rPr>
              <a:t>Zhou, Erqiang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47107" name="Group 100"/>
          <p:cNvGrpSpPr/>
          <p:nvPr/>
        </p:nvGrpSpPr>
        <p:grpSpPr>
          <a:xfrm>
            <a:off x="1103313" y="1905000"/>
            <a:ext cx="5257800" cy="649288"/>
            <a:chOff x="975" y="935"/>
            <a:chExt cx="3312" cy="409"/>
          </a:xfrm>
        </p:grpSpPr>
        <p:sp>
          <p:nvSpPr>
            <p:cNvPr id="47186" name="Oval 5"/>
            <p:cNvSpPr/>
            <p:nvPr/>
          </p:nvSpPr>
          <p:spPr>
            <a:xfrm>
              <a:off x="975" y="1071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0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47187" name="Group 6"/>
            <p:cNvGrpSpPr/>
            <p:nvPr/>
          </p:nvGrpSpPr>
          <p:grpSpPr>
            <a:xfrm>
              <a:off x="3969" y="1026"/>
              <a:ext cx="318" cy="318"/>
              <a:chOff x="3923" y="2296"/>
              <a:chExt cx="318" cy="318"/>
            </a:xfrm>
          </p:grpSpPr>
          <p:sp>
            <p:nvSpPr>
              <p:cNvPr id="47190" name="Oval 7"/>
              <p:cNvSpPr/>
              <p:nvPr/>
            </p:nvSpPr>
            <p:spPr>
              <a:xfrm>
                <a:off x="3923" y="2296"/>
                <a:ext cx="318" cy="318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7191" name="Oval 8"/>
              <p:cNvSpPr/>
              <p:nvPr/>
            </p:nvSpPr>
            <p:spPr>
              <a:xfrm>
                <a:off x="3968" y="2341"/>
                <a:ext cx="227" cy="227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</a:rPr>
                  <a:t>1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47188" name="AutoShape 9"/>
            <p:cNvCxnSpPr>
              <a:stCxn id="47186" idx="6"/>
              <a:endCxn id="47190" idx="2"/>
            </p:cNvCxnSpPr>
            <p:nvPr/>
          </p:nvCxnSpPr>
          <p:spPr>
            <a:xfrm>
              <a:off x="1202" y="1185"/>
              <a:ext cx="2767" cy="0"/>
            </a:xfrm>
            <a:prstGeom prst="straightConnector1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85002" name="Text Box 10"/>
            <p:cNvSpPr txBox="1">
              <a:spLocks noChangeArrowheads="1"/>
            </p:cNvSpPr>
            <p:nvPr/>
          </p:nvSpPr>
          <p:spPr bwMode="auto">
            <a:xfrm>
              <a:off x="1655" y="935"/>
              <a:ext cx="1815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+mn-cs"/>
                </a:rPr>
                <a:t>(a|b)</a:t>
              </a:r>
              <a:r>
                <a:rPr kumimoji="0" lang="en-US" altLang="zh-CN" kern="1200" cap="none" spc="0" normalizeH="0" baseline="3000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+mn-cs"/>
                </a:rPr>
                <a:t>*</a:t>
              </a:r>
              <a:r>
                <a:rPr kumimoji="0" lang="en-US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+mn-cs"/>
                </a:rPr>
                <a:t>(aa|bb)(a|b)</a:t>
              </a:r>
              <a:r>
                <a:rPr kumimoji="0" lang="en-US" altLang="zh-CN" kern="1200" cap="none" spc="0" normalizeH="0" baseline="3000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+mn-cs"/>
                </a:rPr>
                <a:t>*</a:t>
              </a:r>
              <a:endParaRPr kumimoji="0" lang="en-US" altLang="zh-CN" kern="1200" cap="none" spc="0" normalizeH="0" baseline="30000" noProof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5004" name="Oval 12"/>
          <p:cNvSpPr/>
          <p:nvPr/>
        </p:nvSpPr>
        <p:spPr>
          <a:xfrm>
            <a:off x="1103313" y="2913063"/>
            <a:ext cx="360362" cy="360362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rPr>
              <a:t>0</a:t>
            </a:r>
            <a:endParaRPr lang="en-US" altLang="zh-CN" sz="1800" b="0" dirty="0">
              <a:solidFill>
                <a:schemeClr val="tx1"/>
              </a:solidFill>
              <a:latin typeface="Tahoma" pitchFamily="34" charset="0"/>
              <a:ea typeface="宋体" panose="02010600030101010101" pitchFamily="2" charset="-122"/>
            </a:endParaRPr>
          </a:p>
        </p:txBody>
      </p:sp>
      <p:sp>
        <p:nvSpPr>
          <p:cNvPr id="85005" name="Oval 13"/>
          <p:cNvSpPr/>
          <p:nvPr/>
        </p:nvSpPr>
        <p:spPr>
          <a:xfrm>
            <a:off x="2614613" y="2913063"/>
            <a:ext cx="360362" cy="360362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rPr>
              <a:t>2</a:t>
            </a:r>
            <a:endParaRPr lang="en-US" altLang="zh-CN" sz="1800" b="0" dirty="0">
              <a:solidFill>
                <a:schemeClr val="tx1"/>
              </a:solidFill>
              <a:latin typeface="Tahoma" pitchFamily="34" charset="0"/>
              <a:ea typeface="宋体" panose="02010600030101010101" pitchFamily="2" charset="-122"/>
            </a:endParaRPr>
          </a:p>
        </p:txBody>
      </p:sp>
      <p:sp>
        <p:nvSpPr>
          <p:cNvPr id="85006" name="Oval 14"/>
          <p:cNvSpPr/>
          <p:nvPr/>
        </p:nvSpPr>
        <p:spPr>
          <a:xfrm>
            <a:off x="4271963" y="2913063"/>
            <a:ext cx="360362" cy="360362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rPr>
              <a:t>3</a:t>
            </a:r>
            <a:endParaRPr lang="en-US" altLang="zh-CN" sz="1800" b="0" dirty="0">
              <a:solidFill>
                <a:schemeClr val="tx1"/>
              </a:solidFill>
              <a:latin typeface="Tahoma" pitchFamily="34" charset="0"/>
              <a:ea typeface="宋体" panose="02010600030101010101" pitchFamily="2" charset="-122"/>
            </a:endParaRPr>
          </a:p>
        </p:txBody>
      </p:sp>
      <p:grpSp>
        <p:nvGrpSpPr>
          <p:cNvPr id="8" name="Group 15"/>
          <p:cNvGrpSpPr/>
          <p:nvPr/>
        </p:nvGrpSpPr>
        <p:grpSpPr>
          <a:xfrm>
            <a:off x="5856288" y="2840038"/>
            <a:ext cx="504825" cy="504825"/>
            <a:chOff x="3923" y="2296"/>
            <a:chExt cx="318" cy="318"/>
          </a:xfrm>
        </p:grpSpPr>
        <p:sp>
          <p:nvSpPr>
            <p:cNvPr id="47184" name="Oval 16"/>
            <p:cNvSpPr/>
            <p:nvPr/>
          </p:nvSpPr>
          <p:spPr>
            <a:xfrm>
              <a:off x="3923" y="2296"/>
              <a:ext cx="318" cy="318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185" name="Oval 17"/>
            <p:cNvSpPr/>
            <p:nvPr/>
          </p:nvSpPr>
          <p:spPr>
            <a:xfrm>
              <a:off x="3968" y="2341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1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" name="Group 92"/>
          <p:cNvGrpSpPr/>
          <p:nvPr/>
        </p:nvGrpSpPr>
        <p:grpSpPr>
          <a:xfrm>
            <a:off x="1450975" y="2697163"/>
            <a:ext cx="4392613" cy="396875"/>
            <a:chOff x="1194" y="1389"/>
            <a:chExt cx="2767" cy="250"/>
          </a:xfrm>
        </p:grpSpPr>
        <p:cxnSp>
          <p:nvCxnSpPr>
            <p:cNvPr id="47178" name="AutoShape 18"/>
            <p:cNvCxnSpPr>
              <a:stCxn id="85004" idx="6"/>
              <a:endCxn id="85005" idx="2"/>
            </p:cNvCxnSpPr>
            <p:nvPr/>
          </p:nvCxnSpPr>
          <p:spPr>
            <a:xfrm>
              <a:off x="1194" y="1639"/>
              <a:ext cx="725" cy="0"/>
            </a:xfrm>
            <a:prstGeom prst="straightConnector1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47179" name="AutoShape 19"/>
            <p:cNvCxnSpPr>
              <a:stCxn id="85005" idx="6"/>
              <a:endCxn id="85006" idx="2"/>
            </p:cNvCxnSpPr>
            <p:nvPr/>
          </p:nvCxnSpPr>
          <p:spPr>
            <a:xfrm>
              <a:off x="2146" y="1639"/>
              <a:ext cx="817" cy="0"/>
            </a:xfrm>
            <a:prstGeom prst="straightConnector1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47180" name="AutoShape 20"/>
            <p:cNvCxnSpPr>
              <a:stCxn id="85006" idx="6"/>
              <a:endCxn id="47184" idx="2"/>
            </p:cNvCxnSpPr>
            <p:nvPr/>
          </p:nvCxnSpPr>
          <p:spPr>
            <a:xfrm flipV="1">
              <a:off x="3190" y="1638"/>
              <a:ext cx="771" cy="0"/>
            </a:xfrm>
            <a:prstGeom prst="curvedConnector3">
              <a:avLst>
                <a:gd name="adj1" fmla="val 50000"/>
              </a:avLst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85013" name="Text Box 21"/>
            <p:cNvSpPr txBox="1">
              <a:spLocks noChangeArrowheads="1"/>
            </p:cNvSpPr>
            <p:nvPr/>
          </p:nvSpPr>
          <p:spPr bwMode="auto">
            <a:xfrm>
              <a:off x="1292" y="1389"/>
              <a:ext cx="544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+mn-cs"/>
                </a:rPr>
                <a:t>(a|b)</a:t>
              </a:r>
              <a:r>
                <a:rPr kumimoji="0" lang="en-US" altLang="zh-CN" kern="1200" cap="none" spc="0" normalizeH="0" baseline="3000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+mn-cs"/>
                </a:rPr>
                <a:t>*</a:t>
              </a:r>
              <a:endParaRPr kumimoji="0" lang="en-US" altLang="zh-CN" kern="1200" cap="none" spc="0" normalizeH="0" baseline="30000" noProof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014" name="Text Box 22"/>
            <p:cNvSpPr txBox="1">
              <a:spLocks noChangeArrowheads="1"/>
            </p:cNvSpPr>
            <p:nvPr/>
          </p:nvSpPr>
          <p:spPr bwMode="auto">
            <a:xfrm>
              <a:off x="3288" y="1389"/>
              <a:ext cx="544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+mn-cs"/>
                </a:rPr>
                <a:t>(a|b)</a:t>
              </a:r>
              <a:r>
                <a:rPr kumimoji="0" lang="en-US" altLang="zh-CN" kern="1200" cap="none" spc="0" normalizeH="0" baseline="3000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+mn-cs"/>
                </a:rPr>
                <a:t>*</a:t>
              </a:r>
              <a:endParaRPr kumimoji="0" lang="en-US" altLang="zh-CN" kern="1200" cap="none" spc="0" normalizeH="0" baseline="30000" noProof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015" name="Text Box 23"/>
            <p:cNvSpPr txBox="1">
              <a:spLocks noChangeArrowheads="1"/>
            </p:cNvSpPr>
            <p:nvPr/>
          </p:nvSpPr>
          <p:spPr bwMode="auto">
            <a:xfrm>
              <a:off x="2288" y="1389"/>
              <a:ext cx="547" cy="23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+mn-cs"/>
                </a:rPr>
                <a:t>aa|bb</a:t>
              </a:r>
              <a:endParaRPr kumimoji="0" lang="en-US" altLang="zh-CN" kern="1200" cap="none" spc="0" normalizeH="0" baseline="30000" noProof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5016" name="Oval 24"/>
          <p:cNvSpPr/>
          <p:nvPr/>
        </p:nvSpPr>
        <p:spPr>
          <a:xfrm>
            <a:off x="1103313" y="3776663"/>
            <a:ext cx="360362" cy="360362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rPr>
              <a:t>0</a:t>
            </a:r>
            <a:endParaRPr lang="en-US" altLang="zh-CN" sz="1800" b="0" dirty="0">
              <a:solidFill>
                <a:schemeClr val="tx1"/>
              </a:solidFill>
              <a:latin typeface="Tahoma" pitchFamily="34" charset="0"/>
              <a:ea typeface="宋体" panose="02010600030101010101" pitchFamily="2" charset="-122"/>
            </a:endParaRPr>
          </a:p>
        </p:txBody>
      </p:sp>
      <p:sp>
        <p:nvSpPr>
          <p:cNvPr id="85017" name="Oval 25"/>
          <p:cNvSpPr/>
          <p:nvPr/>
        </p:nvSpPr>
        <p:spPr>
          <a:xfrm>
            <a:off x="2614613" y="3776663"/>
            <a:ext cx="360362" cy="360362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rPr>
              <a:t>2</a:t>
            </a:r>
            <a:endParaRPr lang="en-US" altLang="zh-CN" sz="1800" b="0" dirty="0">
              <a:solidFill>
                <a:schemeClr val="tx1"/>
              </a:solidFill>
              <a:latin typeface="Tahoma" pitchFamily="34" charset="0"/>
              <a:ea typeface="宋体" panose="02010600030101010101" pitchFamily="2" charset="-122"/>
            </a:endParaRPr>
          </a:p>
        </p:txBody>
      </p:sp>
      <p:sp>
        <p:nvSpPr>
          <p:cNvPr id="85018" name="Oval 26"/>
          <p:cNvSpPr/>
          <p:nvPr/>
        </p:nvSpPr>
        <p:spPr>
          <a:xfrm>
            <a:off x="4271963" y="3776663"/>
            <a:ext cx="360362" cy="360362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rPr>
              <a:t>3</a:t>
            </a:r>
            <a:endParaRPr lang="en-US" altLang="zh-CN" sz="1800" b="0" dirty="0">
              <a:solidFill>
                <a:schemeClr val="tx1"/>
              </a:solidFill>
              <a:latin typeface="Tahoma" pitchFamily="34" charset="0"/>
              <a:ea typeface="宋体" panose="02010600030101010101" pitchFamily="2" charset="-122"/>
            </a:endParaRPr>
          </a:p>
        </p:txBody>
      </p:sp>
      <p:grpSp>
        <p:nvGrpSpPr>
          <p:cNvPr id="10" name="Group 27"/>
          <p:cNvGrpSpPr/>
          <p:nvPr/>
        </p:nvGrpSpPr>
        <p:grpSpPr>
          <a:xfrm>
            <a:off x="5856288" y="3703638"/>
            <a:ext cx="504825" cy="504825"/>
            <a:chOff x="3923" y="2296"/>
            <a:chExt cx="318" cy="318"/>
          </a:xfrm>
        </p:grpSpPr>
        <p:sp>
          <p:nvSpPr>
            <p:cNvPr id="47176" name="Oval 28"/>
            <p:cNvSpPr/>
            <p:nvPr/>
          </p:nvSpPr>
          <p:spPr>
            <a:xfrm>
              <a:off x="3923" y="2296"/>
              <a:ext cx="318" cy="318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177" name="Oval 29"/>
            <p:cNvSpPr/>
            <p:nvPr/>
          </p:nvSpPr>
          <p:spPr>
            <a:xfrm>
              <a:off x="3968" y="2341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1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1" name="Group 93"/>
          <p:cNvGrpSpPr/>
          <p:nvPr/>
        </p:nvGrpSpPr>
        <p:grpSpPr>
          <a:xfrm>
            <a:off x="1390650" y="3633788"/>
            <a:ext cx="1223963" cy="1230312"/>
            <a:chOff x="1156" y="1979"/>
            <a:chExt cx="771" cy="775"/>
          </a:xfrm>
        </p:grpSpPr>
        <p:sp>
          <p:nvSpPr>
            <p:cNvPr id="85025" name="Text Box 33"/>
            <p:cNvSpPr txBox="1">
              <a:spLocks noChangeArrowheads="1"/>
            </p:cNvSpPr>
            <p:nvPr/>
          </p:nvSpPr>
          <p:spPr bwMode="auto">
            <a:xfrm>
              <a:off x="1383" y="2523"/>
              <a:ext cx="409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+mn-cs"/>
                </a:rPr>
                <a:t>a|b</a:t>
              </a:r>
              <a:endParaRPr kumimoji="0" lang="en-US" altLang="zh-CN" kern="1200" cap="none" spc="0" normalizeH="0" baseline="30000" noProof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170" name="Oval 36"/>
            <p:cNvSpPr/>
            <p:nvPr/>
          </p:nvSpPr>
          <p:spPr>
            <a:xfrm>
              <a:off x="1429" y="2069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4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47171" name="AutoShape 37"/>
            <p:cNvCxnSpPr>
              <a:endCxn id="47170" idx="2"/>
            </p:cNvCxnSpPr>
            <p:nvPr/>
          </p:nvCxnSpPr>
          <p:spPr>
            <a:xfrm flipV="1">
              <a:off x="1202" y="2183"/>
              <a:ext cx="227" cy="27"/>
            </a:xfrm>
            <a:prstGeom prst="straightConnector1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47172" name="AutoShape 38"/>
            <p:cNvCxnSpPr>
              <a:stCxn id="47170" idx="6"/>
              <a:endCxn id="85017" idx="2"/>
            </p:cNvCxnSpPr>
            <p:nvPr/>
          </p:nvCxnSpPr>
          <p:spPr>
            <a:xfrm>
              <a:off x="1656" y="2183"/>
              <a:ext cx="263" cy="0"/>
            </a:xfrm>
            <a:prstGeom prst="straightConnector1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47173" name="AutoShape 40"/>
            <p:cNvCxnSpPr>
              <a:stCxn id="47170" idx="3"/>
              <a:endCxn id="47170" idx="5"/>
            </p:cNvCxnSpPr>
            <p:nvPr/>
          </p:nvCxnSpPr>
          <p:spPr>
            <a:xfrm rot="-5400000" flipH="1">
              <a:off x="1542" y="2183"/>
              <a:ext cx="1" cy="161"/>
            </a:xfrm>
            <a:prstGeom prst="curvedConnector3">
              <a:avLst>
                <a:gd name="adj1" fmla="val 27900009"/>
              </a:avLst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85034" name="Text Box 42"/>
            <p:cNvSpPr txBox="1">
              <a:spLocks noChangeArrowheads="1"/>
            </p:cNvSpPr>
            <p:nvPr/>
          </p:nvSpPr>
          <p:spPr bwMode="auto">
            <a:xfrm>
              <a:off x="1156" y="1979"/>
              <a:ext cx="272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l-GR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Tahoma" pitchFamily="34" charset="0"/>
                </a:rPr>
                <a:t>ε</a:t>
              </a:r>
              <a:r>
                <a:rPr kumimoji="0" lang="en-US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+mn-cs"/>
                </a:rPr>
                <a:t> </a:t>
              </a:r>
              <a:endParaRPr kumimoji="0" lang="en-US" altLang="zh-CN" kern="1200" cap="none" spc="0" normalizeH="0" baseline="0" noProof="0">
                <a:latin typeface="Tahoma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035" name="Text Box 43"/>
            <p:cNvSpPr txBox="1">
              <a:spLocks noChangeArrowheads="1"/>
            </p:cNvSpPr>
            <p:nvPr/>
          </p:nvSpPr>
          <p:spPr bwMode="auto">
            <a:xfrm>
              <a:off x="1655" y="1979"/>
              <a:ext cx="272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l-GR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Tahoma" pitchFamily="34" charset="0"/>
                </a:rPr>
                <a:t>ε</a:t>
              </a:r>
              <a:r>
                <a:rPr kumimoji="0" lang="en-US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+mn-cs"/>
                </a:rPr>
                <a:t> </a:t>
              </a:r>
              <a:endParaRPr kumimoji="0" lang="en-US" altLang="zh-CN" kern="1200" cap="none" spc="0" normalizeH="0" baseline="0" noProof="0">
                <a:latin typeface="Tahoma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2" name="Group 94"/>
          <p:cNvGrpSpPr/>
          <p:nvPr/>
        </p:nvGrpSpPr>
        <p:grpSpPr>
          <a:xfrm>
            <a:off x="2911475" y="3200400"/>
            <a:ext cx="1403351" cy="1519238"/>
            <a:chOff x="2114" y="1706"/>
            <a:chExt cx="884" cy="957"/>
          </a:xfrm>
        </p:grpSpPr>
        <p:cxnSp>
          <p:nvCxnSpPr>
            <p:cNvPr id="47165" name="AutoShape 31"/>
            <p:cNvCxnSpPr>
              <a:stCxn id="85017" idx="7"/>
              <a:endCxn id="85018" idx="1"/>
            </p:cNvCxnSpPr>
            <p:nvPr/>
          </p:nvCxnSpPr>
          <p:spPr>
            <a:xfrm rot="16200000">
              <a:off x="2555" y="1661"/>
              <a:ext cx="2" cy="884"/>
            </a:xfrm>
            <a:prstGeom prst="curvedConnector3">
              <a:avLst>
                <a:gd name="adj1" fmla="val 9220000"/>
              </a:avLst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85027" name="Text Box 35"/>
            <p:cNvSpPr txBox="1">
              <a:spLocks noChangeArrowheads="1"/>
            </p:cNvSpPr>
            <p:nvPr/>
          </p:nvSpPr>
          <p:spPr bwMode="auto">
            <a:xfrm>
              <a:off x="2426" y="2432"/>
              <a:ext cx="317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+mn-cs"/>
                </a:rPr>
                <a:t>bb</a:t>
              </a:r>
              <a:endParaRPr kumimoji="0" lang="en-US" altLang="zh-CN" kern="1200" cap="none" spc="0" normalizeH="0" baseline="30000" noProof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47167" name="AutoShape 44"/>
            <p:cNvCxnSpPr>
              <a:stCxn id="85017" idx="5"/>
              <a:endCxn id="85018" idx="3"/>
            </p:cNvCxnSpPr>
            <p:nvPr/>
          </p:nvCxnSpPr>
          <p:spPr>
            <a:xfrm rot="5400000" flipV="1">
              <a:off x="2555" y="1821"/>
              <a:ext cx="2" cy="884"/>
            </a:xfrm>
            <a:prstGeom prst="curvedConnector3">
              <a:avLst>
                <a:gd name="adj1" fmla="val 9200000"/>
              </a:avLst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85037" name="Text Box 45"/>
            <p:cNvSpPr txBox="1">
              <a:spLocks noChangeArrowheads="1"/>
            </p:cNvSpPr>
            <p:nvPr/>
          </p:nvSpPr>
          <p:spPr bwMode="auto">
            <a:xfrm>
              <a:off x="2426" y="1706"/>
              <a:ext cx="317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+mn-cs"/>
                </a:rPr>
                <a:t>aa</a:t>
              </a:r>
              <a:endParaRPr kumimoji="0" lang="en-US" altLang="zh-CN" kern="1200" cap="none" spc="0" normalizeH="0" baseline="30000" noProof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3" name="Group 95"/>
          <p:cNvGrpSpPr/>
          <p:nvPr/>
        </p:nvGrpSpPr>
        <p:grpSpPr>
          <a:xfrm>
            <a:off x="4619625" y="3633788"/>
            <a:ext cx="1235076" cy="1230312"/>
            <a:chOff x="3190" y="1979"/>
            <a:chExt cx="778" cy="775"/>
          </a:xfrm>
        </p:grpSpPr>
        <p:sp>
          <p:nvSpPr>
            <p:cNvPr id="85026" name="Text Box 34"/>
            <p:cNvSpPr txBox="1">
              <a:spLocks noChangeArrowheads="1"/>
            </p:cNvSpPr>
            <p:nvPr/>
          </p:nvSpPr>
          <p:spPr bwMode="auto">
            <a:xfrm>
              <a:off x="3424" y="2523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+mn-cs"/>
                </a:rPr>
                <a:t>a|b</a:t>
              </a:r>
              <a:endParaRPr kumimoji="0" lang="en-US" altLang="zh-CN" kern="1200" cap="none" spc="0" normalizeH="0" baseline="30000" noProof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159" name="Oval 46"/>
            <p:cNvSpPr/>
            <p:nvPr/>
          </p:nvSpPr>
          <p:spPr>
            <a:xfrm>
              <a:off x="3470" y="2069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5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47160" name="AutoShape 47"/>
            <p:cNvCxnSpPr>
              <a:stCxn id="85018" idx="6"/>
              <a:endCxn id="47159" idx="2"/>
            </p:cNvCxnSpPr>
            <p:nvPr/>
          </p:nvCxnSpPr>
          <p:spPr>
            <a:xfrm>
              <a:off x="3190" y="2183"/>
              <a:ext cx="280" cy="0"/>
            </a:xfrm>
            <a:prstGeom prst="straightConnector1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47161" name="AutoShape 48"/>
            <p:cNvCxnSpPr>
              <a:stCxn id="47159" idx="6"/>
              <a:endCxn id="47176" idx="2"/>
            </p:cNvCxnSpPr>
            <p:nvPr/>
          </p:nvCxnSpPr>
          <p:spPr>
            <a:xfrm flipV="1">
              <a:off x="3697" y="2182"/>
              <a:ext cx="264" cy="0"/>
            </a:xfrm>
            <a:prstGeom prst="curvedConnector3">
              <a:avLst>
                <a:gd name="adj1" fmla="val 50000"/>
              </a:avLst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47162" name="AutoShape 49"/>
            <p:cNvCxnSpPr>
              <a:stCxn id="47159" idx="3"/>
              <a:endCxn id="47159" idx="5"/>
            </p:cNvCxnSpPr>
            <p:nvPr/>
          </p:nvCxnSpPr>
          <p:spPr>
            <a:xfrm rot="-5400000" flipH="1">
              <a:off x="3583" y="2183"/>
              <a:ext cx="1" cy="161"/>
            </a:xfrm>
            <a:prstGeom prst="curvedConnector3">
              <a:avLst>
                <a:gd name="adj1" fmla="val 26200009"/>
              </a:avLst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85042" name="Text Box 50"/>
            <p:cNvSpPr txBox="1">
              <a:spLocks noChangeArrowheads="1"/>
            </p:cNvSpPr>
            <p:nvPr/>
          </p:nvSpPr>
          <p:spPr bwMode="auto">
            <a:xfrm>
              <a:off x="3696" y="1979"/>
              <a:ext cx="272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l-GR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Tahoma" pitchFamily="34" charset="0"/>
                </a:rPr>
                <a:t>ε</a:t>
              </a:r>
              <a:r>
                <a:rPr kumimoji="0" lang="en-US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+mn-cs"/>
                </a:rPr>
                <a:t> </a:t>
              </a:r>
              <a:endParaRPr kumimoji="0" lang="en-US" altLang="zh-CN" kern="1200" cap="none" spc="0" normalizeH="0" baseline="0" noProof="0">
                <a:latin typeface="Tahoma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043" name="Text Box 51"/>
            <p:cNvSpPr txBox="1">
              <a:spLocks noChangeArrowheads="1"/>
            </p:cNvSpPr>
            <p:nvPr/>
          </p:nvSpPr>
          <p:spPr bwMode="auto">
            <a:xfrm>
              <a:off x="3198" y="1979"/>
              <a:ext cx="272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l-GR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Tahoma" pitchFamily="34" charset="0"/>
                </a:rPr>
                <a:t>ε</a:t>
              </a:r>
              <a:r>
                <a:rPr kumimoji="0" lang="en-US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+mn-cs"/>
                </a:rPr>
                <a:t> </a:t>
              </a:r>
              <a:endParaRPr kumimoji="0" lang="en-US" altLang="zh-CN" kern="1200" cap="none" spc="0" normalizeH="0" baseline="0" noProof="0">
                <a:latin typeface="Tahoma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4" name="Group 96"/>
          <p:cNvGrpSpPr/>
          <p:nvPr/>
        </p:nvGrpSpPr>
        <p:grpSpPr>
          <a:xfrm>
            <a:off x="1103313" y="5362575"/>
            <a:ext cx="5257800" cy="574675"/>
            <a:chOff x="975" y="3109"/>
            <a:chExt cx="3312" cy="362"/>
          </a:xfrm>
        </p:grpSpPr>
        <p:sp>
          <p:nvSpPr>
            <p:cNvPr id="47142" name="Oval 52"/>
            <p:cNvSpPr/>
            <p:nvPr/>
          </p:nvSpPr>
          <p:spPr>
            <a:xfrm>
              <a:off x="975" y="3199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0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143" name="Oval 53"/>
            <p:cNvSpPr/>
            <p:nvPr/>
          </p:nvSpPr>
          <p:spPr>
            <a:xfrm>
              <a:off x="1927" y="3199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2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144" name="Oval 54"/>
            <p:cNvSpPr/>
            <p:nvPr/>
          </p:nvSpPr>
          <p:spPr>
            <a:xfrm>
              <a:off x="2971" y="3199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3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47145" name="Group 55"/>
            <p:cNvGrpSpPr/>
            <p:nvPr/>
          </p:nvGrpSpPr>
          <p:grpSpPr>
            <a:xfrm>
              <a:off x="3969" y="3153"/>
              <a:ext cx="318" cy="318"/>
              <a:chOff x="3923" y="2296"/>
              <a:chExt cx="318" cy="318"/>
            </a:xfrm>
          </p:grpSpPr>
          <p:sp>
            <p:nvSpPr>
              <p:cNvPr id="47156" name="Oval 56"/>
              <p:cNvSpPr/>
              <p:nvPr/>
            </p:nvSpPr>
            <p:spPr>
              <a:xfrm>
                <a:off x="3923" y="2296"/>
                <a:ext cx="318" cy="318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7157" name="Oval 57"/>
              <p:cNvSpPr/>
              <p:nvPr/>
            </p:nvSpPr>
            <p:spPr>
              <a:xfrm>
                <a:off x="3968" y="2341"/>
                <a:ext cx="227" cy="227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</a:rPr>
                  <a:t>1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7146" name="Oval 62"/>
            <p:cNvSpPr/>
            <p:nvPr/>
          </p:nvSpPr>
          <p:spPr>
            <a:xfrm>
              <a:off x="1429" y="3199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4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47147" name="AutoShape 63"/>
            <p:cNvCxnSpPr>
              <a:stCxn id="47142" idx="6"/>
              <a:endCxn id="47146" idx="2"/>
            </p:cNvCxnSpPr>
            <p:nvPr/>
          </p:nvCxnSpPr>
          <p:spPr>
            <a:xfrm>
              <a:off x="1202" y="3313"/>
              <a:ext cx="227" cy="0"/>
            </a:xfrm>
            <a:prstGeom prst="straightConnector1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47148" name="AutoShape 64"/>
            <p:cNvCxnSpPr>
              <a:stCxn id="47146" idx="6"/>
              <a:endCxn id="47143" idx="2"/>
            </p:cNvCxnSpPr>
            <p:nvPr/>
          </p:nvCxnSpPr>
          <p:spPr>
            <a:xfrm>
              <a:off x="1656" y="3313"/>
              <a:ext cx="271" cy="0"/>
            </a:xfrm>
            <a:prstGeom prst="straightConnector1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85058" name="Text Box 66"/>
            <p:cNvSpPr txBox="1">
              <a:spLocks noChangeArrowheads="1"/>
            </p:cNvSpPr>
            <p:nvPr/>
          </p:nvSpPr>
          <p:spPr bwMode="auto">
            <a:xfrm>
              <a:off x="1156" y="3109"/>
              <a:ext cx="272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l-GR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Tahoma" pitchFamily="34" charset="0"/>
                </a:rPr>
                <a:t>ε</a:t>
              </a:r>
              <a:r>
                <a:rPr kumimoji="0" lang="en-US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+mn-cs"/>
                </a:rPr>
                <a:t> </a:t>
              </a:r>
              <a:endParaRPr kumimoji="0" lang="en-US" altLang="zh-CN" kern="1200" cap="none" spc="0" normalizeH="0" baseline="0" noProof="0">
                <a:latin typeface="Tahoma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059" name="Text Box 67"/>
            <p:cNvSpPr txBox="1">
              <a:spLocks noChangeArrowheads="1"/>
            </p:cNvSpPr>
            <p:nvPr/>
          </p:nvSpPr>
          <p:spPr bwMode="auto">
            <a:xfrm>
              <a:off x="1655" y="3109"/>
              <a:ext cx="272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l-GR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Tahoma" pitchFamily="34" charset="0"/>
                </a:rPr>
                <a:t>ε</a:t>
              </a:r>
              <a:r>
                <a:rPr kumimoji="0" lang="en-US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+mn-cs"/>
                </a:rPr>
                <a:t> </a:t>
              </a:r>
              <a:endParaRPr kumimoji="0" lang="en-US" altLang="zh-CN" kern="1200" cap="none" spc="0" normalizeH="0" baseline="0" noProof="0">
                <a:latin typeface="Tahoma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151" name="Oval 70"/>
            <p:cNvSpPr/>
            <p:nvPr/>
          </p:nvSpPr>
          <p:spPr>
            <a:xfrm>
              <a:off x="3470" y="3199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5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47152" name="AutoShape 71"/>
            <p:cNvCxnSpPr>
              <a:stCxn id="47144" idx="6"/>
              <a:endCxn id="47151" idx="2"/>
            </p:cNvCxnSpPr>
            <p:nvPr/>
          </p:nvCxnSpPr>
          <p:spPr>
            <a:xfrm>
              <a:off x="3198" y="3313"/>
              <a:ext cx="272" cy="0"/>
            </a:xfrm>
            <a:prstGeom prst="straightConnector1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47153" name="AutoShape 72"/>
            <p:cNvCxnSpPr>
              <a:stCxn id="47151" idx="6"/>
              <a:endCxn id="47156" idx="2"/>
            </p:cNvCxnSpPr>
            <p:nvPr/>
          </p:nvCxnSpPr>
          <p:spPr>
            <a:xfrm flipV="1">
              <a:off x="3697" y="3312"/>
              <a:ext cx="272" cy="1"/>
            </a:xfrm>
            <a:prstGeom prst="curvedConnector3">
              <a:avLst>
                <a:gd name="adj1" fmla="val 49634"/>
              </a:avLst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85066" name="Text Box 74"/>
            <p:cNvSpPr txBox="1">
              <a:spLocks noChangeArrowheads="1"/>
            </p:cNvSpPr>
            <p:nvPr/>
          </p:nvSpPr>
          <p:spPr bwMode="auto">
            <a:xfrm>
              <a:off x="3696" y="3109"/>
              <a:ext cx="272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l-GR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Tahoma" pitchFamily="34" charset="0"/>
                </a:rPr>
                <a:t>ε</a:t>
              </a:r>
              <a:r>
                <a:rPr kumimoji="0" lang="en-US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+mn-cs"/>
                </a:rPr>
                <a:t> </a:t>
              </a:r>
              <a:endParaRPr kumimoji="0" lang="en-US" altLang="zh-CN" kern="1200" cap="none" spc="0" normalizeH="0" baseline="0" noProof="0">
                <a:latin typeface="Tahoma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067" name="Text Box 75"/>
            <p:cNvSpPr txBox="1">
              <a:spLocks noChangeArrowheads="1"/>
            </p:cNvSpPr>
            <p:nvPr/>
          </p:nvSpPr>
          <p:spPr bwMode="auto">
            <a:xfrm>
              <a:off x="3198" y="3109"/>
              <a:ext cx="272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l-GR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Tahoma" pitchFamily="34" charset="0"/>
                </a:rPr>
                <a:t>ε</a:t>
              </a:r>
              <a:r>
                <a:rPr kumimoji="0" lang="en-US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+mn-cs"/>
                </a:rPr>
                <a:t> </a:t>
              </a:r>
              <a:endParaRPr kumimoji="0" lang="en-US" altLang="zh-CN" kern="1200" cap="none" spc="0" normalizeH="0" baseline="0" noProof="0">
                <a:latin typeface="Tahoma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5" name="Group 97"/>
          <p:cNvGrpSpPr/>
          <p:nvPr/>
        </p:nvGrpSpPr>
        <p:grpSpPr>
          <a:xfrm>
            <a:off x="1819275" y="4935538"/>
            <a:ext cx="360363" cy="1541462"/>
            <a:chOff x="1426" y="2840"/>
            <a:chExt cx="227" cy="971"/>
          </a:xfrm>
        </p:grpSpPr>
        <p:sp>
          <p:nvSpPr>
            <p:cNvPr id="85051" name="Text Box 59"/>
            <p:cNvSpPr txBox="1">
              <a:spLocks noChangeArrowheads="1"/>
            </p:cNvSpPr>
            <p:nvPr/>
          </p:nvSpPr>
          <p:spPr bwMode="auto">
            <a:xfrm>
              <a:off x="1431" y="3580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+mn-cs"/>
                </a:rPr>
                <a:t>b</a:t>
              </a:r>
              <a:endParaRPr kumimoji="0" lang="en-US" altLang="zh-CN" kern="1200" cap="none" spc="0" normalizeH="0" baseline="30000" noProof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47139" name="AutoShape 65"/>
            <p:cNvCxnSpPr>
              <a:stCxn id="47146" idx="3"/>
              <a:endCxn id="47146" idx="5"/>
            </p:cNvCxnSpPr>
            <p:nvPr/>
          </p:nvCxnSpPr>
          <p:spPr>
            <a:xfrm rot="5400000" flipV="1">
              <a:off x="1535" y="3313"/>
              <a:ext cx="2" cy="161"/>
            </a:xfrm>
            <a:prstGeom prst="curvedConnector3">
              <a:avLst>
                <a:gd name="adj1" fmla="val 9219984"/>
              </a:avLst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47140" name="AutoShape 76"/>
            <p:cNvCxnSpPr>
              <a:stCxn id="47146" idx="1"/>
              <a:endCxn id="47146" idx="7"/>
            </p:cNvCxnSpPr>
            <p:nvPr/>
          </p:nvCxnSpPr>
          <p:spPr>
            <a:xfrm rot="16200000">
              <a:off x="1535" y="3152"/>
              <a:ext cx="2" cy="161"/>
            </a:xfrm>
            <a:prstGeom prst="curvedConnector3">
              <a:avLst>
                <a:gd name="adj1" fmla="val 9200016"/>
              </a:avLst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85069" name="Text Box 77"/>
            <p:cNvSpPr txBox="1">
              <a:spLocks noChangeArrowheads="1"/>
            </p:cNvSpPr>
            <p:nvPr/>
          </p:nvSpPr>
          <p:spPr bwMode="auto">
            <a:xfrm>
              <a:off x="1426" y="2840"/>
              <a:ext cx="227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+mn-cs"/>
                </a:rPr>
                <a:t>a</a:t>
              </a:r>
              <a:endParaRPr kumimoji="0" lang="en-US" altLang="zh-CN" kern="1200" cap="none" spc="0" normalizeH="0" baseline="30000" noProof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6" name="Group 98"/>
          <p:cNvGrpSpPr/>
          <p:nvPr/>
        </p:nvGrpSpPr>
        <p:grpSpPr>
          <a:xfrm>
            <a:off x="2903538" y="4935538"/>
            <a:ext cx="1441450" cy="1519237"/>
            <a:chOff x="2109" y="2840"/>
            <a:chExt cx="908" cy="957"/>
          </a:xfrm>
        </p:grpSpPr>
        <p:sp>
          <p:nvSpPr>
            <p:cNvPr id="85053" name="Text Box 61"/>
            <p:cNvSpPr txBox="1">
              <a:spLocks noChangeArrowheads="1"/>
            </p:cNvSpPr>
            <p:nvPr/>
          </p:nvSpPr>
          <p:spPr bwMode="auto">
            <a:xfrm>
              <a:off x="2154" y="3566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+mn-cs"/>
                </a:rPr>
                <a:t>b</a:t>
              </a:r>
              <a:endParaRPr kumimoji="0" lang="en-US" altLang="zh-CN" kern="1200" cap="none" spc="0" normalizeH="0" baseline="30000" noProof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061" name="Text Box 69"/>
            <p:cNvSpPr txBox="1">
              <a:spLocks noChangeArrowheads="1"/>
            </p:cNvSpPr>
            <p:nvPr/>
          </p:nvSpPr>
          <p:spPr bwMode="auto">
            <a:xfrm>
              <a:off x="2109" y="2840"/>
              <a:ext cx="227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+mn-cs"/>
                </a:rPr>
                <a:t>a</a:t>
              </a:r>
              <a:endParaRPr kumimoji="0" lang="en-US" altLang="zh-CN" kern="1200" cap="none" spc="0" normalizeH="0" baseline="30000" noProof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130" name="Oval 78"/>
            <p:cNvSpPr/>
            <p:nvPr/>
          </p:nvSpPr>
          <p:spPr>
            <a:xfrm>
              <a:off x="2472" y="2886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6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131" name="Oval 79"/>
            <p:cNvSpPr/>
            <p:nvPr/>
          </p:nvSpPr>
          <p:spPr>
            <a:xfrm>
              <a:off x="2472" y="3521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7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47132" name="AutoShape 80"/>
            <p:cNvCxnSpPr>
              <a:stCxn id="47143" idx="7"/>
              <a:endCxn id="47130" idx="2"/>
            </p:cNvCxnSpPr>
            <p:nvPr/>
          </p:nvCxnSpPr>
          <p:spPr>
            <a:xfrm rot="16200000">
              <a:off x="2176" y="2937"/>
              <a:ext cx="232" cy="359"/>
            </a:xfrm>
            <a:prstGeom prst="curvedConnector2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47133" name="AutoShape 81"/>
            <p:cNvCxnSpPr>
              <a:stCxn id="47130" idx="6"/>
              <a:endCxn id="47144" idx="1"/>
            </p:cNvCxnSpPr>
            <p:nvPr/>
          </p:nvCxnSpPr>
          <p:spPr>
            <a:xfrm>
              <a:off x="2699" y="3000"/>
              <a:ext cx="297" cy="232"/>
            </a:xfrm>
            <a:prstGeom prst="curvedConnector2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47134" name="AutoShape 82"/>
            <p:cNvCxnSpPr>
              <a:stCxn id="47143" idx="5"/>
              <a:endCxn id="47131" idx="2"/>
            </p:cNvCxnSpPr>
            <p:nvPr/>
          </p:nvCxnSpPr>
          <p:spPr>
            <a:xfrm rot="5400000" flipV="1">
              <a:off x="2172" y="3334"/>
              <a:ext cx="242" cy="359"/>
            </a:xfrm>
            <a:prstGeom prst="curvedConnector2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47135" name="AutoShape 83"/>
            <p:cNvCxnSpPr>
              <a:stCxn id="47131" idx="6"/>
              <a:endCxn id="47144" idx="3"/>
            </p:cNvCxnSpPr>
            <p:nvPr/>
          </p:nvCxnSpPr>
          <p:spPr>
            <a:xfrm flipV="1">
              <a:off x="2699" y="3393"/>
              <a:ext cx="297" cy="242"/>
            </a:xfrm>
            <a:prstGeom prst="curvedConnector2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85076" name="Text Box 84"/>
            <p:cNvSpPr txBox="1">
              <a:spLocks noChangeArrowheads="1"/>
            </p:cNvSpPr>
            <p:nvPr/>
          </p:nvSpPr>
          <p:spPr bwMode="auto">
            <a:xfrm>
              <a:off x="2789" y="2840"/>
              <a:ext cx="227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+mn-cs"/>
                </a:rPr>
                <a:t>a</a:t>
              </a:r>
              <a:endParaRPr kumimoji="0" lang="en-US" altLang="zh-CN" kern="1200" cap="none" spc="0" normalizeH="0" baseline="30000" noProof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077" name="Text Box 85"/>
            <p:cNvSpPr txBox="1">
              <a:spLocks noChangeArrowheads="1"/>
            </p:cNvSpPr>
            <p:nvPr/>
          </p:nvSpPr>
          <p:spPr bwMode="auto">
            <a:xfrm>
              <a:off x="2835" y="3562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+mn-cs"/>
                </a:rPr>
                <a:t>b</a:t>
              </a:r>
              <a:endParaRPr kumimoji="0" lang="en-US" altLang="zh-CN" kern="1200" cap="none" spc="0" normalizeH="0" baseline="30000" noProof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7" name="Group 99"/>
          <p:cNvGrpSpPr/>
          <p:nvPr/>
        </p:nvGrpSpPr>
        <p:grpSpPr>
          <a:xfrm>
            <a:off x="5080000" y="4914900"/>
            <a:ext cx="369888" cy="1563688"/>
            <a:chOff x="3480" y="2827"/>
            <a:chExt cx="233" cy="985"/>
          </a:xfrm>
        </p:grpSpPr>
        <p:sp>
          <p:nvSpPr>
            <p:cNvPr id="85052" name="Text Box 60"/>
            <p:cNvSpPr txBox="1">
              <a:spLocks noChangeArrowheads="1"/>
            </p:cNvSpPr>
            <p:nvPr/>
          </p:nvSpPr>
          <p:spPr bwMode="auto">
            <a:xfrm>
              <a:off x="3480" y="3581"/>
              <a:ext cx="227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+mn-cs"/>
                </a:rPr>
                <a:t>b</a:t>
              </a:r>
              <a:endParaRPr kumimoji="0" lang="en-US" altLang="zh-CN" kern="1200" cap="none" spc="0" normalizeH="0" baseline="30000" noProof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47125" name="AutoShape 73"/>
            <p:cNvCxnSpPr>
              <a:stCxn id="47151" idx="3"/>
              <a:endCxn id="47151" idx="5"/>
            </p:cNvCxnSpPr>
            <p:nvPr/>
          </p:nvCxnSpPr>
          <p:spPr>
            <a:xfrm rot="5400000" flipV="1">
              <a:off x="3576" y="3313"/>
              <a:ext cx="2" cy="161"/>
            </a:xfrm>
            <a:prstGeom prst="curvedConnector3">
              <a:avLst>
                <a:gd name="adj1" fmla="val 9210000"/>
              </a:avLst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47126" name="AutoShape 89"/>
            <p:cNvCxnSpPr>
              <a:stCxn id="47151" idx="1"/>
              <a:endCxn id="47151" idx="7"/>
            </p:cNvCxnSpPr>
            <p:nvPr/>
          </p:nvCxnSpPr>
          <p:spPr>
            <a:xfrm rot="16200000">
              <a:off x="3576" y="3152"/>
              <a:ext cx="2" cy="161"/>
            </a:xfrm>
            <a:prstGeom prst="curvedConnector3">
              <a:avLst>
                <a:gd name="adj1" fmla="val 9210000"/>
              </a:avLst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85082" name="Text Box 90"/>
            <p:cNvSpPr txBox="1">
              <a:spLocks noChangeArrowheads="1"/>
            </p:cNvSpPr>
            <p:nvPr/>
          </p:nvSpPr>
          <p:spPr bwMode="auto">
            <a:xfrm>
              <a:off x="3486" y="2827"/>
              <a:ext cx="227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+mn-cs"/>
                </a:rPr>
                <a:t>a</a:t>
              </a:r>
              <a:endParaRPr kumimoji="0" lang="en-US" altLang="zh-CN" kern="1200" cap="none" spc="0" normalizeH="0" baseline="30000" noProof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0178" name="Rectangle 3"/>
          <p:cNvSpPr>
            <a:spLocks noGrp="1"/>
          </p:cNvSpPr>
          <p:nvPr/>
        </p:nvSpPr>
        <p:spPr>
          <a:xfrm>
            <a:off x="6889750" y="2106930"/>
            <a:ext cx="5312410" cy="30829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9pPr>
          </a:lstStyle>
          <a:p>
            <a:pPr marL="273050" indent="-273050" eaLnBrk="1" hangingPunct="1">
              <a:spcBef>
                <a:spcPts val="575"/>
              </a:spcBef>
              <a:buFont typeface="Wingdings" panose="05000000000000000000" pitchFamily="2" charset="2"/>
              <a:buNone/>
            </a:pPr>
            <a:r>
              <a:rPr lang="en-US" altLang="zh-CN" b="0" dirty="0">
                <a:latin typeface="Times New Roman" panose="02020603050405020304" pitchFamily="18" charset="0"/>
                <a:ea typeface="楷体_GB2312" panose="02010609030101010101" charset="-122"/>
                <a:cs typeface="Times New Roman" panose="02020603050405020304" pitchFamily="18" charset="0"/>
              </a:rPr>
              <a:t>         K×∑</a:t>
            </a:r>
            <a:r>
              <a:rPr lang="en-US" altLang="zh-CN" b="0" baseline="30000" dirty="0">
                <a:latin typeface="Times New Roman" panose="02020603050405020304" pitchFamily="18" charset="0"/>
                <a:ea typeface="楷体_GB2312" panose="02010609030101010101" charset="-122"/>
                <a:cs typeface="Times New Roman" panose="02020603050405020304" pitchFamily="18" charset="0"/>
              </a:rPr>
              <a:t>*    </a:t>
            </a:r>
            <a:r>
              <a:rPr lang="en-US" altLang="zh-CN" b="0" dirty="0">
                <a:latin typeface="Times New Roman" panose="02020603050405020304" pitchFamily="18" charset="0"/>
                <a:ea typeface="楷体_GB2312" panose="02010609030101010101" charset="-122"/>
                <a:cs typeface="Times New Roman" panose="02020603050405020304" pitchFamily="18" charset="0"/>
                <a:sym typeface="Wingdings" panose="05000000000000000000" pitchFamily="2" charset="2"/>
              </a:rPr>
              <a:t>   K</a:t>
            </a:r>
            <a:r>
              <a:rPr lang="zh-CN" altLang="en-US" b="0" dirty="0">
                <a:latin typeface="Times New Roman" panose="02020603050405020304" pitchFamily="18" charset="0"/>
                <a:ea typeface="楷体_GB2312" panose="02010609030101010101" charset="-122"/>
                <a:cs typeface="Times New Roman" panose="02020603050405020304" pitchFamily="18" charset="0"/>
                <a:sym typeface="Wingdings" panose="05000000000000000000" pitchFamily="2" charset="2"/>
              </a:rPr>
              <a:t>子集</a:t>
            </a:r>
            <a:endParaRPr lang="zh-CN" altLang="en-US" b="0" baseline="30000" dirty="0">
              <a:latin typeface="Times New Roman" panose="02020603050405020304" pitchFamily="18" charset="0"/>
              <a:ea typeface="楷体_GB2312" panose="02010609030101010101" charset="-122"/>
              <a:cs typeface="Times New Roman" panose="02020603050405020304" pitchFamily="18" charset="0"/>
            </a:endParaRPr>
          </a:p>
          <a:p>
            <a:pPr marL="273050" indent="-273050" eaLnBrk="1" hangingPunct="1">
              <a:spcBef>
                <a:spcPts val="575"/>
              </a:spcBef>
              <a:buFont typeface="Wingdings" panose="05000000000000000000" pitchFamily="2" charset="2"/>
              <a:buNone/>
            </a:pPr>
            <a:r>
              <a:rPr lang="zh-CN" altLang="en-US" b="0" dirty="0">
                <a:latin typeface="Times New Roman" panose="02020603050405020304" pitchFamily="18" charset="0"/>
                <a:ea typeface="楷体_GB2312" panose="02010609030101010101" charset="-122"/>
                <a:cs typeface="Times New Roman" panose="02020603050405020304" pitchFamily="18" charset="0"/>
                <a:sym typeface="Symbol" panose="05050102010706020507" pitchFamily="18" charset="2"/>
              </a:rPr>
              <a:t>     </a:t>
            </a:r>
            <a:r>
              <a:rPr lang="en-US" altLang="zh-CN" b="0" dirty="0">
                <a:latin typeface="Times New Roman" panose="02020603050405020304" pitchFamily="18" charset="0"/>
                <a:ea typeface="楷体_GB2312" panose="02010609030101010101" charset="-122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b="0" dirty="0">
                <a:latin typeface="Times New Roman" panose="02020603050405020304" pitchFamily="18" charset="0"/>
                <a:ea typeface="楷体_GB2312" panose="02010609030101010101" charset="-122"/>
                <a:cs typeface="Times New Roman" panose="02020603050405020304" pitchFamily="18" charset="0"/>
              </a:rPr>
              <a:t>×(∑∪{ε})  </a:t>
            </a:r>
            <a:r>
              <a:rPr lang="en-US" altLang="zh-CN" b="0" dirty="0">
                <a:latin typeface="Times New Roman" panose="02020603050405020304" pitchFamily="18" charset="0"/>
                <a:ea typeface="楷体_GB2312" panose="02010609030101010101" charset="-122"/>
                <a:cs typeface="Times New Roman" panose="02020603050405020304" pitchFamily="18" charset="0"/>
                <a:sym typeface="Wingdings" panose="05000000000000000000" pitchFamily="2" charset="2"/>
              </a:rPr>
              <a:t>  K</a:t>
            </a:r>
            <a:r>
              <a:rPr lang="zh-CN" altLang="en-US" b="0" dirty="0">
                <a:latin typeface="Times New Roman" panose="02020603050405020304" pitchFamily="18" charset="0"/>
                <a:ea typeface="楷体_GB2312" panose="02010609030101010101" charset="-122"/>
                <a:cs typeface="Times New Roman" panose="02020603050405020304" pitchFamily="18" charset="0"/>
                <a:sym typeface="Wingdings" panose="05000000000000000000" pitchFamily="2" charset="2"/>
              </a:rPr>
              <a:t>子集</a:t>
            </a:r>
            <a:endParaRPr lang="zh-CN" altLang="en-US" b="0" baseline="30000" dirty="0">
              <a:latin typeface="Times New Roman" panose="02020603050405020304" pitchFamily="18" charset="0"/>
              <a:ea typeface="楷体_GB2312" panose="02010609030101010101" charset="-122"/>
              <a:cs typeface="Times New Roman" panose="02020603050405020304" pitchFamily="18" charset="0"/>
            </a:endParaRPr>
          </a:p>
          <a:p>
            <a:pPr marL="273050" indent="-273050" eaLnBrk="1" hangingPunct="1">
              <a:spcBef>
                <a:spcPts val="575"/>
              </a:spcBef>
              <a:buFont typeface="Wingdings" panose="05000000000000000000" pitchFamily="2" charset="2"/>
              <a:buNone/>
            </a:pPr>
            <a:r>
              <a:rPr lang="zh-CN" altLang="en-US" b="0" dirty="0">
                <a:latin typeface="Times New Roman" panose="02020603050405020304" pitchFamily="18" charset="0"/>
                <a:ea typeface="楷体_GB2312" panose="02010609030101010101" charset="-122"/>
                <a:cs typeface="Times New Roman" panose="02020603050405020304" pitchFamily="18" charset="0"/>
                <a:sym typeface="Symbol" panose="05050102010706020507" pitchFamily="18" charset="2"/>
              </a:rPr>
              <a:t>     </a:t>
            </a:r>
            <a:r>
              <a:rPr lang="en-US" altLang="zh-CN" b="0" dirty="0">
                <a:latin typeface="Times New Roman" panose="02020603050405020304" pitchFamily="18" charset="0"/>
                <a:ea typeface="楷体_GB2312" panose="02010609030101010101" charset="-122"/>
                <a:cs typeface="Times New Roman" panose="02020603050405020304" pitchFamily="18" charset="0"/>
              </a:rPr>
              <a:t>K×∑  </a:t>
            </a:r>
            <a:r>
              <a:rPr lang="en-US" altLang="zh-CN" b="0" dirty="0">
                <a:latin typeface="Times New Roman" panose="02020603050405020304" pitchFamily="18" charset="0"/>
                <a:ea typeface="楷体_GB2312" panose="02010609030101010101" charset="-122"/>
                <a:cs typeface="Times New Roman" panose="02020603050405020304" pitchFamily="18" charset="0"/>
                <a:sym typeface="Wingdings" panose="05000000000000000000" pitchFamily="2" charset="2"/>
              </a:rPr>
              <a:t>  K</a:t>
            </a:r>
            <a:endParaRPr lang="en-US" altLang="zh-CN" b="0" dirty="0">
              <a:latin typeface="Times New Roman" panose="02020603050405020304" pitchFamily="18" charset="0"/>
              <a:ea typeface="楷体_GB2312" panose="02010609030101010101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73050" indent="-273050" eaLnBrk="1" hangingPunct="1">
              <a:spcBef>
                <a:spcPts val="575"/>
              </a:spcBef>
              <a:buFont typeface="Wingdings" panose="05000000000000000000" pitchFamily="2" charset="2"/>
              <a:buNone/>
            </a:pPr>
            <a:endParaRPr lang="en-US" altLang="zh-CN" b="0" dirty="0">
              <a:latin typeface="Times New Roman" panose="02020603050405020304" pitchFamily="18" charset="0"/>
              <a:ea typeface="楷体_GB2312" panose="02010609030101010101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73050" indent="-273050" eaLnBrk="1" hangingPunct="1">
              <a:spcBef>
                <a:spcPts val="575"/>
              </a:spcBef>
              <a:buFont typeface="Wingdings" panose="05000000000000000000" pitchFamily="2" charset="2"/>
              <a:buNone/>
            </a:pPr>
            <a:endParaRPr lang="en-US" altLang="zh-CN" b="0" dirty="0">
              <a:latin typeface="Times New Roman" panose="02020603050405020304" pitchFamily="18" charset="0"/>
              <a:ea typeface="楷体_GB2312" panose="02010609030101010101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73050" indent="-273050" eaLnBrk="1" hangingPunct="1">
              <a:spcBef>
                <a:spcPts val="575"/>
              </a:spcBef>
              <a:buFont typeface="Wingdings" panose="05000000000000000000" pitchFamily="2" charset="2"/>
              <a:buNone/>
            </a:pPr>
            <a:r>
              <a:rPr lang="en-US" altLang="zh-CN" b="0" dirty="0">
                <a:latin typeface="Times New Roman" panose="02020603050405020304" pitchFamily="18" charset="0"/>
                <a:ea typeface="楷体_GB2312" panose="02010609030101010101" charset="-122"/>
                <a:cs typeface="Times New Roman" panose="02020603050405020304" pitchFamily="18" charset="0"/>
                <a:sym typeface="Wingdings" panose="05000000000000000000" pitchFamily="2" charset="2"/>
              </a:rPr>
              <a:t>		NFA</a:t>
            </a:r>
            <a:r>
              <a:rPr lang="zh-CN" altLang="en-US" b="0" dirty="0">
                <a:latin typeface="Times New Roman" panose="02020603050405020304" pitchFamily="18" charset="0"/>
                <a:ea typeface="楷体_GB2312" panose="02010609030101010101" charset="-122"/>
                <a:cs typeface="Times New Roman" panose="02020603050405020304" pitchFamily="18" charset="0"/>
                <a:sym typeface="Wingdings" panose="05000000000000000000" pitchFamily="2" charset="2"/>
              </a:rPr>
              <a:t>转</a:t>
            </a:r>
            <a:r>
              <a:rPr lang="en-US" altLang="zh-CN" b="0" dirty="0">
                <a:latin typeface="Times New Roman" panose="02020603050405020304" pitchFamily="18" charset="0"/>
                <a:ea typeface="楷体_GB2312" panose="02010609030101010101" charset="-122"/>
                <a:cs typeface="Times New Roman" panose="02020603050405020304" pitchFamily="18" charset="0"/>
                <a:sym typeface="Wingdings" panose="05000000000000000000" pitchFamily="2" charset="2"/>
              </a:rPr>
              <a:t>化为DFA</a:t>
            </a:r>
            <a:endParaRPr lang="en-US" altLang="zh-CN" b="0" dirty="0">
              <a:latin typeface="Times New Roman" panose="02020603050405020304" pitchFamily="18" charset="0"/>
              <a:ea typeface="楷体_GB2312" panose="02010609030101010101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5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5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5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5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5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5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2000" fill="hold"/>
                                        <p:tgtEl>
                                          <p:spTgt spid="50178">
                                            <p:txEl>
                                              <p:charRg st="12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82A0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" dur="2000" fill="hold"/>
                                        <p:tgtEl>
                                          <p:spTgt spid="50178">
                                            <p:txEl>
                                              <p:charRg st="3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82A0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0" dur="2000" fill="hold"/>
                                        <p:tgtEl>
                                          <p:spTgt spid="50178">
                                            <p:txEl>
                                              <p:char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82A0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04" grpId="0" bldLvl="0" animBg="1"/>
      <p:bldP spid="85005" grpId="0" bldLvl="0" animBg="1"/>
      <p:bldP spid="85006" grpId="0" bldLvl="0" animBg="1"/>
      <p:bldP spid="85016" grpId="0" bldLvl="0" animBg="1"/>
      <p:bldP spid="85017" grpId="0" bldLvl="0" animBg="1"/>
      <p:bldP spid="85018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NFA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的确定化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×(∑∪{ε})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K</a:t>
            </a:r>
            <a:r>
              <a:rPr lang="zh-CN" altLang="zh-CN" dirty="0">
                <a:solidFill>
                  <a:srgbClr val="FF00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子集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K×∑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K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6030804020204" charset="0"/>
                <a:cs typeface="DejaVu Sans" panose="020B0606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6030804020204" charset="0"/>
                <a:cs typeface="DejaVu Sans" panose="020B0606030804020204" charset="0"/>
                <a:sym typeface="+mn-ea"/>
              </a:rPr>
              <a:t>Zhou, Erqiang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7081" name="Rectangle 41"/>
          <p:cNvSpPr/>
          <p:nvPr/>
        </p:nvSpPr>
        <p:spPr>
          <a:xfrm>
            <a:off x="4932363" y="1831975"/>
            <a:ext cx="3600450" cy="237648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dash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7079" name="Rectangle 39"/>
          <p:cNvSpPr/>
          <p:nvPr/>
        </p:nvSpPr>
        <p:spPr>
          <a:xfrm>
            <a:off x="5291138" y="2049463"/>
            <a:ext cx="2160587" cy="19431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dash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9157" name="Oval 4"/>
          <p:cNvSpPr/>
          <p:nvPr/>
        </p:nvSpPr>
        <p:spPr>
          <a:xfrm>
            <a:off x="250825" y="2335213"/>
            <a:ext cx="431800" cy="4318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rPr>
              <a:t>0</a:t>
            </a:r>
            <a:endParaRPr lang="en-US" altLang="zh-CN" sz="1800" b="0" dirty="0">
              <a:solidFill>
                <a:schemeClr val="tx1"/>
              </a:solidFill>
              <a:latin typeface="Tahoma" pitchFamily="34" charset="0"/>
              <a:ea typeface="宋体" panose="02010600030101010101" pitchFamily="2" charset="-122"/>
            </a:endParaRPr>
          </a:p>
        </p:txBody>
      </p:sp>
      <p:sp>
        <p:nvSpPr>
          <p:cNvPr id="49158" name="Oval 5"/>
          <p:cNvSpPr/>
          <p:nvPr/>
        </p:nvSpPr>
        <p:spPr>
          <a:xfrm>
            <a:off x="2124075" y="2335213"/>
            <a:ext cx="431800" cy="4318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rPr>
              <a:t>1</a:t>
            </a:r>
            <a:endParaRPr lang="en-US" altLang="zh-CN" sz="1800" b="0" dirty="0">
              <a:solidFill>
                <a:schemeClr val="tx1"/>
              </a:solidFill>
              <a:latin typeface="Tahoma" pitchFamily="34" charset="0"/>
              <a:ea typeface="宋体" panose="02010600030101010101" pitchFamily="2" charset="-122"/>
            </a:endParaRPr>
          </a:p>
        </p:txBody>
      </p:sp>
      <p:cxnSp>
        <p:nvCxnSpPr>
          <p:cNvPr id="49159" name="AutoShape 8"/>
          <p:cNvCxnSpPr>
            <a:stCxn id="49157" idx="6"/>
            <a:endCxn id="49158" idx="2"/>
          </p:cNvCxnSpPr>
          <p:nvPr/>
        </p:nvCxnSpPr>
        <p:spPr>
          <a:xfrm>
            <a:off x="682625" y="2551113"/>
            <a:ext cx="1441450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49160" name="Text Box 11"/>
          <p:cNvSpPr txBox="1"/>
          <p:nvPr/>
        </p:nvSpPr>
        <p:spPr>
          <a:xfrm>
            <a:off x="1116013" y="2184400"/>
            <a:ext cx="358775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rPr>
              <a:t>a</a:t>
            </a:r>
            <a:endParaRPr lang="en-US" altLang="zh-CN" sz="1800" b="0" dirty="0">
              <a:solidFill>
                <a:schemeClr val="tx1"/>
              </a:solidFill>
              <a:latin typeface="Tahoma" pitchFamily="34" charset="0"/>
              <a:ea typeface="宋体" panose="02010600030101010101" pitchFamily="2" charset="-122"/>
            </a:endParaRPr>
          </a:p>
        </p:txBody>
      </p:sp>
      <p:sp>
        <p:nvSpPr>
          <p:cNvPr id="49161" name="Oval 7"/>
          <p:cNvSpPr/>
          <p:nvPr/>
        </p:nvSpPr>
        <p:spPr>
          <a:xfrm>
            <a:off x="3706813" y="2335213"/>
            <a:ext cx="431800" cy="4318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rPr>
              <a:t>3</a:t>
            </a:r>
            <a:endParaRPr lang="en-US" altLang="zh-CN" sz="1800" b="0" dirty="0">
              <a:solidFill>
                <a:schemeClr val="tx1"/>
              </a:solidFill>
              <a:latin typeface="Tahoma" pitchFamily="34" charset="0"/>
              <a:ea typeface="宋体" panose="02010600030101010101" pitchFamily="2" charset="-122"/>
            </a:endParaRPr>
          </a:p>
        </p:txBody>
      </p:sp>
      <p:cxnSp>
        <p:nvCxnSpPr>
          <p:cNvPr id="49162" name="AutoShape 9"/>
          <p:cNvCxnSpPr>
            <a:stCxn id="49158" idx="6"/>
            <a:endCxn id="49161" idx="2"/>
          </p:cNvCxnSpPr>
          <p:nvPr/>
        </p:nvCxnSpPr>
        <p:spPr>
          <a:xfrm>
            <a:off x="2555875" y="2551113"/>
            <a:ext cx="1150938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49163" name="Text Box 13"/>
          <p:cNvSpPr txBox="1"/>
          <p:nvPr/>
        </p:nvSpPr>
        <p:spPr>
          <a:xfrm>
            <a:off x="2987675" y="2190750"/>
            <a:ext cx="358775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rPr>
              <a:t>ε</a:t>
            </a:r>
            <a:endParaRPr lang="en-US" altLang="zh-CN" sz="1800" b="0" dirty="0">
              <a:solidFill>
                <a:schemeClr val="tx1"/>
              </a:solidFill>
              <a:latin typeface="Tahoma" pitchFamily="34" charset="0"/>
              <a:ea typeface="宋体" panose="02010600030101010101" pitchFamily="2" charset="-122"/>
            </a:endParaRPr>
          </a:p>
        </p:txBody>
      </p:sp>
      <p:sp>
        <p:nvSpPr>
          <p:cNvPr id="87054" name="Rectangle 14"/>
          <p:cNvSpPr/>
          <p:nvPr/>
        </p:nvSpPr>
        <p:spPr>
          <a:xfrm>
            <a:off x="1690688" y="1831975"/>
            <a:ext cx="2736850" cy="143986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dash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7056" name="Oval 16"/>
          <p:cNvSpPr/>
          <p:nvPr/>
        </p:nvSpPr>
        <p:spPr>
          <a:xfrm>
            <a:off x="1187450" y="4432300"/>
            <a:ext cx="431800" cy="4318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rPr>
              <a:t>0</a:t>
            </a:r>
            <a:endParaRPr lang="en-US" altLang="zh-CN" sz="1800" b="0" dirty="0">
              <a:solidFill>
                <a:schemeClr val="tx1"/>
              </a:solidFill>
              <a:latin typeface="Tahoma" pitchFamily="34" charset="0"/>
              <a:ea typeface="宋体" panose="02010600030101010101" pitchFamily="2" charset="-122"/>
            </a:endParaRPr>
          </a:p>
        </p:txBody>
      </p:sp>
      <p:sp>
        <p:nvSpPr>
          <p:cNvPr id="87057" name="Oval 17"/>
          <p:cNvSpPr/>
          <p:nvPr/>
        </p:nvSpPr>
        <p:spPr>
          <a:xfrm>
            <a:off x="3060700" y="4432300"/>
            <a:ext cx="431800" cy="4318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rPr>
              <a:t>A</a:t>
            </a:r>
            <a:endParaRPr lang="en-US" altLang="zh-CN" sz="1800" b="0" dirty="0">
              <a:solidFill>
                <a:schemeClr val="tx1"/>
              </a:solidFill>
              <a:latin typeface="Tahoma" pitchFamily="34" charset="0"/>
              <a:ea typeface="宋体" panose="02010600030101010101" pitchFamily="2" charset="-122"/>
            </a:endParaRPr>
          </a:p>
        </p:txBody>
      </p:sp>
      <p:grpSp>
        <p:nvGrpSpPr>
          <p:cNvPr id="7" name="Group 20"/>
          <p:cNvGrpSpPr/>
          <p:nvPr/>
        </p:nvGrpSpPr>
        <p:grpSpPr>
          <a:xfrm>
            <a:off x="1619250" y="4281488"/>
            <a:ext cx="1441450" cy="439737"/>
            <a:chOff x="1110" y="2836"/>
            <a:chExt cx="908" cy="277"/>
          </a:xfrm>
        </p:grpSpPr>
        <p:cxnSp>
          <p:nvCxnSpPr>
            <p:cNvPr id="49187" name="AutoShape 18"/>
            <p:cNvCxnSpPr>
              <a:stCxn id="87056" idx="6"/>
              <a:endCxn id="87057" idx="2"/>
            </p:cNvCxnSpPr>
            <p:nvPr/>
          </p:nvCxnSpPr>
          <p:spPr>
            <a:xfrm>
              <a:off x="1110" y="3112"/>
              <a:ext cx="908" cy="1"/>
            </a:xfrm>
            <a:prstGeom prst="straightConnector1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49188" name="Text Box 19"/>
            <p:cNvSpPr txBox="1"/>
            <p:nvPr/>
          </p:nvSpPr>
          <p:spPr>
            <a:xfrm>
              <a:off x="1383" y="2836"/>
              <a:ext cx="22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a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87061" name="AutoShape 21"/>
          <p:cNvSpPr/>
          <p:nvPr/>
        </p:nvSpPr>
        <p:spPr>
          <a:xfrm>
            <a:off x="2051050" y="3416300"/>
            <a:ext cx="504825" cy="792163"/>
          </a:xfrm>
          <a:prstGeom prst="downArrow">
            <a:avLst>
              <a:gd name="adj1" fmla="val 50000"/>
              <a:gd name="adj2" fmla="val 39229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8" name="Group 31"/>
          <p:cNvGrpSpPr/>
          <p:nvPr/>
        </p:nvGrpSpPr>
        <p:grpSpPr>
          <a:xfrm>
            <a:off x="5651500" y="2263775"/>
            <a:ext cx="1584325" cy="431800"/>
            <a:chOff x="3787" y="1253"/>
            <a:chExt cx="998" cy="272"/>
          </a:xfrm>
        </p:grpSpPr>
        <p:sp>
          <p:nvSpPr>
            <p:cNvPr id="49185" name="Oval 22"/>
            <p:cNvSpPr/>
            <p:nvPr/>
          </p:nvSpPr>
          <p:spPr>
            <a:xfrm>
              <a:off x="3787" y="1253"/>
              <a:ext cx="272" cy="27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0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186" name="Oval 23"/>
            <p:cNvSpPr/>
            <p:nvPr/>
          </p:nvSpPr>
          <p:spPr>
            <a:xfrm>
              <a:off x="4513" y="1253"/>
              <a:ext cx="272" cy="27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1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" name="Group 37"/>
          <p:cNvGrpSpPr/>
          <p:nvPr/>
        </p:nvGrpSpPr>
        <p:grpSpPr>
          <a:xfrm>
            <a:off x="7235825" y="2119313"/>
            <a:ext cx="1152525" cy="576262"/>
            <a:chOff x="4785" y="1162"/>
            <a:chExt cx="726" cy="363"/>
          </a:xfrm>
        </p:grpSpPr>
        <p:grpSp>
          <p:nvGrpSpPr>
            <p:cNvPr id="49181" name="Group 33"/>
            <p:cNvGrpSpPr/>
            <p:nvPr/>
          </p:nvGrpSpPr>
          <p:grpSpPr>
            <a:xfrm>
              <a:off x="4785" y="1253"/>
              <a:ext cx="726" cy="272"/>
              <a:chOff x="4785" y="1253"/>
              <a:chExt cx="726" cy="272"/>
            </a:xfrm>
          </p:grpSpPr>
          <p:sp>
            <p:nvSpPr>
              <p:cNvPr id="49183" name="Oval 26"/>
              <p:cNvSpPr/>
              <p:nvPr/>
            </p:nvSpPr>
            <p:spPr>
              <a:xfrm>
                <a:off x="5239" y="1253"/>
                <a:ext cx="272" cy="272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</a:rPr>
                  <a:t>3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49184" name="AutoShape 29"/>
              <p:cNvCxnSpPr>
                <a:stCxn id="49186" idx="6"/>
                <a:endCxn id="49183" idx="2"/>
              </p:cNvCxnSpPr>
              <p:nvPr/>
            </p:nvCxnSpPr>
            <p:spPr>
              <a:xfrm flipV="1">
                <a:off x="4785" y="1389"/>
                <a:ext cx="454" cy="45"/>
              </a:xfrm>
              <a:prstGeom prst="straightConnector1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cxnSp>
        </p:grpSp>
        <p:sp>
          <p:nvSpPr>
            <p:cNvPr id="49182" name="Text Box 34"/>
            <p:cNvSpPr txBox="1"/>
            <p:nvPr/>
          </p:nvSpPr>
          <p:spPr>
            <a:xfrm>
              <a:off x="4876" y="1162"/>
              <a:ext cx="22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ε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0" name="Group 36"/>
          <p:cNvGrpSpPr/>
          <p:nvPr/>
        </p:nvGrpSpPr>
        <p:grpSpPr>
          <a:xfrm>
            <a:off x="6019800" y="2703513"/>
            <a:ext cx="2368550" cy="1000125"/>
            <a:chOff x="4019" y="1530"/>
            <a:chExt cx="1492" cy="630"/>
          </a:xfrm>
        </p:grpSpPr>
        <p:grpSp>
          <p:nvGrpSpPr>
            <p:cNvPr id="49177" name="Group 32"/>
            <p:cNvGrpSpPr/>
            <p:nvPr/>
          </p:nvGrpSpPr>
          <p:grpSpPr>
            <a:xfrm>
              <a:off x="4019" y="1530"/>
              <a:ext cx="1492" cy="630"/>
              <a:chOff x="4019" y="1530"/>
              <a:chExt cx="1492" cy="630"/>
            </a:xfrm>
          </p:grpSpPr>
          <p:sp>
            <p:nvSpPr>
              <p:cNvPr id="49179" name="Oval 28"/>
              <p:cNvSpPr/>
              <p:nvPr/>
            </p:nvSpPr>
            <p:spPr>
              <a:xfrm>
                <a:off x="5239" y="1888"/>
                <a:ext cx="272" cy="272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</a:rPr>
                  <a:t>4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49180" name="AutoShape 30"/>
              <p:cNvCxnSpPr>
                <a:stCxn id="49185" idx="5"/>
                <a:endCxn id="49179" idx="2"/>
              </p:cNvCxnSpPr>
              <p:nvPr/>
            </p:nvCxnSpPr>
            <p:spPr>
              <a:xfrm rot="-5400000" flipH="1">
                <a:off x="4382" y="1167"/>
                <a:ext cx="494" cy="1220"/>
              </a:xfrm>
              <a:prstGeom prst="curvedConnector2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cxnSp>
        </p:grpSp>
        <p:sp>
          <p:nvSpPr>
            <p:cNvPr id="49178" name="Text Box 35"/>
            <p:cNvSpPr txBox="1"/>
            <p:nvPr/>
          </p:nvSpPr>
          <p:spPr>
            <a:xfrm>
              <a:off x="4513" y="1706"/>
              <a:ext cx="22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ε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87082" name="AutoShape 42"/>
          <p:cNvSpPr/>
          <p:nvPr/>
        </p:nvSpPr>
        <p:spPr>
          <a:xfrm>
            <a:off x="4140200" y="3848100"/>
            <a:ext cx="504825" cy="504825"/>
          </a:xfrm>
          <a:prstGeom prst="wedgeRectCallout">
            <a:avLst>
              <a:gd name="adj1" fmla="val 215407"/>
              <a:gd name="adj2" fmla="val -68241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rPr>
              <a:t>I</a:t>
            </a:r>
            <a:endParaRPr lang="en-US" altLang="zh-CN" sz="1800" b="0" dirty="0">
              <a:solidFill>
                <a:schemeClr val="tx1"/>
              </a:solidFill>
              <a:latin typeface="Tahoma" pitchFamily="34" charset="0"/>
              <a:ea typeface="宋体" panose="02010600030101010101" pitchFamily="2" charset="-122"/>
            </a:endParaRPr>
          </a:p>
        </p:txBody>
      </p:sp>
      <p:sp>
        <p:nvSpPr>
          <p:cNvPr id="87083" name="AutoShape 43"/>
          <p:cNvSpPr/>
          <p:nvPr/>
        </p:nvSpPr>
        <p:spPr>
          <a:xfrm>
            <a:off x="3851275" y="4568825"/>
            <a:ext cx="1584325" cy="360363"/>
          </a:xfrm>
          <a:prstGeom prst="wedgeRectCallout">
            <a:avLst>
              <a:gd name="adj1" fmla="val 120639"/>
              <a:gd name="adj2" fmla="val -179074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rPr>
              <a:t>ε_Closure(I)</a:t>
            </a:r>
            <a:endParaRPr lang="en-US" altLang="zh-CN" sz="1800" b="0" dirty="0">
              <a:solidFill>
                <a:schemeClr val="tx1"/>
              </a:solidFill>
              <a:latin typeface="Tahoma" pitchFamily="34" charset="0"/>
              <a:ea typeface="宋体" panose="02010600030101010101" pitchFamily="2" charset="-122"/>
            </a:endParaRPr>
          </a:p>
        </p:txBody>
      </p:sp>
      <p:sp>
        <p:nvSpPr>
          <p:cNvPr id="87084" name="Text Box 44"/>
          <p:cNvSpPr txBox="1"/>
          <p:nvPr/>
        </p:nvSpPr>
        <p:spPr>
          <a:xfrm>
            <a:off x="757238" y="5432425"/>
            <a:ext cx="575945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rPr>
              <a:t>若</a:t>
            </a:r>
            <a:r>
              <a:rPr lang="en-US" altLang="zh-CN" sz="180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rPr>
              <a:t>q∈I</a:t>
            </a:r>
            <a:r>
              <a:rPr lang="zh-CN" altLang="en-US" sz="180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rPr>
              <a:t>，则</a:t>
            </a:r>
            <a:r>
              <a:rPr lang="en-US" altLang="zh-CN" sz="180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rPr>
              <a:t>q∈ε_Closure(I)</a:t>
            </a:r>
            <a:r>
              <a:rPr lang="zh-CN" altLang="en-US" sz="180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rPr>
              <a:t>；</a:t>
            </a:r>
            <a:endParaRPr lang="zh-CN" altLang="en-US" sz="1800" dirty="0">
              <a:solidFill>
                <a:schemeClr val="tx1"/>
              </a:solidFill>
              <a:latin typeface="Tahoma" pitchFamily="34" charset="0"/>
              <a:ea typeface="宋体" panose="02010600030101010101" pitchFamily="2" charset="-122"/>
            </a:endParaRPr>
          </a:p>
        </p:txBody>
      </p:sp>
      <p:sp>
        <p:nvSpPr>
          <p:cNvPr id="87085" name="Text Box 45"/>
          <p:cNvSpPr txBox="1"/>
          <p:nvPr/>
        </p:nvSpPr>
        <p:spPr>
          <a:xfrm>
            <a:off x="757238" y="5799138"/>
            <a:ext cx="5759450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rPr>
              <a:t>若</a:t>
            </a:r>
            <a:r>
              <a:rPr lang="en-US" altLang="zh-CN" sz="180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rPr>
              <a:t>q∈I</a:t>
            </a:r>
            <a:r>
              <a:rPr lang="zh-CN" altLang="en-US" sz="180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rPr>
              <a:t>，</a:t>
            </a:r>
            <a:r>
              <a:rPr lang="en-US" altLang="zh-CN" sz="180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rPr>
              <a:t>q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’</a:t>
            </a:r>
            <a:r>
              <a:rPr lang="en-US" altLang="zh-CN" sz="180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rPr>
              <a:t>=f(q, ε), </a:t>
            </a:r>
            <a:r>
              <a:rPr lang="zh-CN" altLang="en-US" sz="180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rPr>
              <a:t>则</a:t>
            </a:r>
            <a:r>
              <a:rPr lang="en-US" altLang="zh-CN" sz="180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rPr>
              <a:t>q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’</a:t>
            </a:r>
            <a:r>
              <a:rPr lang="en-US" altLang="zh-CN" sz="180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rPr>
              <a:t>∈ε_Closure(I)</a:t>
            </a:r>
            <a:r>
              <a:rPr lang="zh-CN" altLang="en-US" sz="180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rPr>
              <a:t>。</a:t>
            </a:r>
            <a:endParaRPr lang="zh-CN" altLang="en-US" sz="1800" dirty="0">
              <a:solidFill>
                <a:schemeClr val="tx1"/>
              </a:solidFill>
              <a:latin typeface="Tahoma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87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7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7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7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3" dur="1000"/>
                                        <p:tgtEl>
                                          <p:spTgt spid="87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87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2" dur="2000"/>
                                        <p:tgtEl>
                                          <p:spTgt spid="87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6" dur="500"/>
                                        <p:tgtEl>
                                          <p:spTgt spid="87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7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7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81" grpId="0" bldLvl="0" animBg="1"/>
      <p:bldP spid="87079" grpId="0" bldLvl="0" animBg="1"/>
      <p:bldP spid="87054" grpId="0" bldLvl="0" animBg="1"/>
      <p:bldP spid="87056" grpId="0" bldLvl="0" animBg="1"/>
      <p:bldP spid="87057" grpId="0" bldLvl="0" animBg="1"/>
      <p:bldP spid="87061" grpId="0" bldLvl="0" animBg="1"/>
      <p:bldP spid="87082" grpId="0" bldLvl="0" animBg="1"/>
      <p:bldP spid="87083" grpId="0" bldLvl="0" animBg="1"/>
      <p:bldP spid="87084" grpId="0"/>
      <p:bldP spid="8708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NFA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的确定化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6030804020204" charset="0"/>
                <a:cs typeface="DejaVu Sans" panose="020B0606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6030804020204" charset="0"/>
                <a:cs typeface="DejaVu Sans" panose="020B0606030804020204" charset="0"/>
                <a:sym typeface="+mn-ea"/>
              </a:rPr>
              <a:t>Zhou, Erqiang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×(∑∪{ε})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K</a:t>
            </a:r>
            <a:r>
              <a:rPr lang="zh-CN" altLang="zh-CN" dirty="0">
                <a:solidFill>
                  <a:srgbClr val="FF00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子集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K×∑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K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102" name="Rectangle 38"/>
          <p:cNvSpPr/>
          <p:nvPr/>
        </p:nvSpPr>
        <p:spPr>
          <a:xfrm>
            <a:off x="5605463" y="3860800"/>
            <a:ext cx="1296987" cy="15843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dash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8077" name="Rectangle 13"/>
          <p:cNvSpPr/>
          <p:nvPr/>
        </p:nvSpPr>
        <p:spPr>
          <a:xfrm>
            <a:off x="2868613" y="1844675"/>
            <a:ext cx="2736850" cy="18002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dash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04" name="Oval 3"/>
          <p:cNvSpPr/>
          <p:nvPr/>
        </p:nvSpPr>
        <p:spPr>
          <a:xfrm>
            <a:off x="1644650" y="2060575"/>
            <a:ext cx="431800" cy="4318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rPr>
              <a:t>0</a:t>
            </a:r>
            <a:endParaRPr lang="en-US" altLang="zh-CN" sz="1800" dirty="0">
              <a:solidFill>
                <a:schemeClr val="tx1"/>
              </a:solidFill>
              <a:latin typeface="Tahoma" pitchFamily="34" charset="0"/>
              <a:ea typeface="宋体" panose="02010600030101010101" pitchFamily="2" charset="-122"/>
            </a:endParaRPr>
          </a:p>
        </p:txBody>
      </p:sp>
      <p:sp>
        <p:nvSpPr>
          <p:cNvPr id="51205" name="Oval 4"/>
          <p:cNvSpPr/>
          <p:nvPr/>
        </p:nvSpPr>
        <p:spPr>
          <a:xfrm>
            <a:off x="3302000" y="2060575"/>
            <a:ext cx="431800" cy="4318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rPr>
              <a:t>1</a:t>
            </a:r>
            <a:endParaRPr lang="en-US" altLang="zh-CN" sz="1800" dirty="0">
              <a:solidFill>
                <a:schemeClr val="tx1"/>
              </a:solidFill>
              <a:latin typeface="Tahoma" pitchFamily="34" charset="0"/>
              <a:ea typeface="宋体" panose="02010600030101010101" pitchFamily="2" charset="-122"/>
            </a:endParaRPr>
          </a:p>
        </p:txBody>
      </p:sp>
      <p:cxnSp>
        <p:nvCxnSpPr>
          <p:cNvPr id="51206" name="AutoShape 5"/>
          <p:cNvCxnSpPr>
            <a:stCxn id="51204" idx="6"/>
            <a:endCxn id="51205" idx="2"/>
          </p:cNvCxnSpPr>
          <p:nvPr/>
        </p:nvCxnSpPr>
        <p:spPr>
          <a:xfrm>
            <a:off x="2063750" y="2276475"/>
            <a:ext cx="1225550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51207" name="Text Box 6"/>
          <p:cNvSpPr txBox="1"/>
          <p:nvPr/>
        </p:nvSpPr>
        <p:spPr>
          <a:xfrm>
            <a:off x="2293938" y="1909763"/>
            <a:ext cx="358775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rPr>
              <a:t>a</a:t>
            </a:r>
            <a:endParaRPr lang="en-US" altLang="zh-CN" sz="1800" dirty="0">
              <a:solidFill>
                <a:schemeClr val="tx1"/>
              </a:solidFill>
              <a:latin typeface="Tahoma" pitchFamily="34" charset="0"/>
              <a:ea typeface="宋体" panose="02010600030101010101" pitchFamily="2" charset="-122"/>
            </a:endParaRPr>
          </a:p>
        </p:txBody>
      </p:sp>
      <p:sp>
        <p:nvSpPr>
          <p:cNvPr id="51208" name="Oval 7"/>
          <p:cNvSpPr/>
          <p:nvPr/>
        </p:nvSpPr>
        <p:spPr>
          <a:xfrm>
            <a:off x="3302000" y="3068638"/>
            <a:ext cx="431800" cy="4318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rPr>
              <a:t>2</a:t>
            </a:r>
            <a:endParaRPr lang="en-US" altLang="zh-CN" sz="1800" dirty="0">
              <a:solidFill>
                <a:schemeClr val="tx1"/>
              </a:solidFill>
              <a:latin typeface="Tahoma" pitchFamily="34" charset="0"/>
              <a:ea typeface="宋体" panose="02010600030101010101" pitchFamily="2" charset="-122"/>
            </a:endParaRPr>
          </a:p>
        </p:txBody>
      </p:sp>
      <p:sp>
        <p:nvSpPr>
          <p:cNvPr id="51209" name="Oval 8"/>
          <p:cNvSpPr/>
          <p:nvPr/>
        </p:nvSpPr>
        <p:spPr>
          <a:xfrm>
            <a:off x="4884738" y="2060575"/>
            <a:ext cx="431800" cy="4318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rPr>
              <a:t>3</a:t>
            </a:r>
            <a:endParaRPr lang="en-US" altLang="zh-CN" sz="1800" dirty="0">
              <a:solidFill>
                <a:schemeClr val="tx1"/>
              </a:solidFill>
              <a:latin typeface="Tahoma" pitchFamily="34" charset="0"/>
              <a:ea typeface="宋体" panose="02010600030101010101" pitchFamily="2" charset="-122"/>
            </a:endParaRPr>
          </a:p>
        </p:txBody>
      </p:sp>
      <p:cxnSp>
        <p:nvCxnSpPr>
          <p:cNvPr id="51210" name="AutoShape 9"/>
          <p:cNvCxnSpPr>
            <a:stCxn id="51205" idx="6"/>
            <a:endCxn id="51209" idx="2"/>
          </p:cNvCxnSpPr>
          <p:nvPr/>
        </p:nvCxnSpPr>
        <p:spPr>
          <a:xfrm>
            <a:off x="3721100" y="2276475"/>
            <a:ext cx="115125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1211" name="AutoShape 10"/>
          <p:cNvCxnSpPr>
            <a:stCxn id="51204" idx="5"/>
            <a:endCxn id="51208" idx="2"/>
          </p:cNvCxnSpPr>
          <p:nvPr/>
        </p:nvCxnSpPr>
        <p:spPr>
          <a:xfrm rot="5400000" flipV="1">
            <a:off x="2216785" y="2212340"/>
            <a:ext cx="855980" cy="1289050"/>
          </a:xfrm>
          <a:prstGeom prst="curvedConnector2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51212" name="Text Box 11"/>
          <p:cNvSpPr txBox="1"/>
          <p:nvPr/>
        </p:nvSpPr>
        <p:spPr>
          <a:xfrm>
            <a:off x="2076450" y="3068638"/>
            <a:ext cx="358775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rPr>
              <a:t>a</a:t>
            </a:r>
            <a:endParaRPr lang="en-US" altLang="zh-CN" sz="1800" dirty="0">
              <a:solidFill>
                <a:schemeClr val="tx1"/>
              </a:solidFill>
              <a:latin typeface="Tahoma" pitchFamily="34" charset="0"/>
              <a:ea typeface="宋体" panose="02010600030101010101" pitchFamily="2" charset="-122"/>
            </a:endParaRPr>
          </a:p>
        </p:txBody>
      </p:sp>
      <p:sp>
        <p:nvSpPr>
          <p:cNvPr id="51213" name="Text Box 12"/>
          <p:cNvSpPr txBox="1"/>
          <p:nvPr/>
        </p:nvSpPr>
        <p:spPr>
          <a:xfrm>
            <a:off x="4165600" y="1916113"/>
            <a:ext cx="358775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rPr>
              <a:t>ε</a:t>
            </a:r>
            <a:endParaRPr lang="en-US" altLang="zh-CN" sz="1800" dirty="0">
              <a:solidFill>
                <a:schemeClr val="tx1"/>
              </a:solidFill>
              <a:latin typeface="Tahoma" pitchFamily="34" charset="0"/>
              <a:ea typeface="宋体" panose="02010600030101010101" pitchFamily="2" charset="-122"/>
            </a:endParaRPr>
          </a:p>
        </p:txBody>
      </p:sp>
      <p:sp>
        <p:nvSpPr>
          <p:cNvPr id="51214" name="Oval 19"/>
          <p:cNvSpPr/>
          <p:nvPr/>
        </p:nvSpPr>
        <p:spPr>
          <a:xfrm>
            <a:off x="6397625" y="2060575"/>
            <a:ext cx="431800" cy="4318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rPr>
              <a:t>4</a:t>
            </a:r>
            <a:endParaRPr lang="en-US" altLang="zh-CN" sz="1800" dirty="0">
              <a:solidFill>
                <a:schemeClr val="tx1"/>
              </a:solidFill>
              <a:latin typeface="Tahoma" pitchFamily="34" charset="0"/>
              <a:ea typeface="宋体" panose="02010600030101010101" pitchFamily="2" charset="-122"/>
            </a:endParaRPr>
          </a:p>
        </p:txBody>
      </p:sp>
      <p:sp>
        <p:nvSpPr>
          <p:cNvPr id="51215" name="Oval 20"/>
          <p:cNvSpPr/>
          <p:nvPr/>
        </p:nvSpPr>
        <p:spPr>
          <a:xfrm>
            <a:off x="6397625" y="3068638"/>
            <a:ext cx="431800" cy="4318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rPr>
              <a:t>5</a:t>
            </a:r>
            <a:endParaRPr lang="en-US" altLang="zh-CN" sz="1800" dirty="0">
              <a:solidFill>
                <a:schemeClr val="tx1"/>
              </a:solidFill>
              <a:latin typeface="Tahoma" pitchFamily="34" charset="0"/>
              <a:ea typeface="宋体" panose="02010600030101010101" pitchFamily="2" charset="-122"/>
            </a:endParaRPr>
          </a:p>
        </p:txBody>
      </p:sp>
      <p:cxnSp>
        <p:nvCxnSpPr>
          <p:cNvPr id="51216" name="AutoShape 22"/>
          <p:cNvCxnSpPr>
            <a:stCxn id="51209" idx="6"/>
            <a:endCxn id="51214" idx="2"/>
          </p:cNvCxnSpPr>
          <p:nvPr/>
        </p:nvCxnSpPr>
        <p:spPr>
          <a:xfrm>
            <a:off x="5303838" y="2276475"/>
            <a:ext cx="1080770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1217" name="AutoShape 23"/>
          <p:cNvCxnSpPr>
            <a:stCxn id="51208" idx="6"/>
            <a:endCxn id="51215" idx="2"/>
          </p:cNvCxnSpPr>
          <p:nvPr/>
        </p:nvCxnSpPr>
        <p:spPr>
          <a:xfrm>
            <a:off x="3721100" y="3284538"/>
            <a:ext cx="26638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51218" name="Text Box 24"/>
          <p:cNvSpPr txBox="1"/>
          <p:nvPr/>
        </p:nvSpPr>
        <p:spPr>
          <a:xfrm>
            <a:off x="5676900" y="1916113"/>
            <a:ext cx="358775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rPr>
              <a:t>b</a:t>
            </a:r>
            <a:endParaRPr lang="en-US" altLang="zh-CN" sz="1800" dirty="0">
              <a:solidFill>
                <a:schemeClr val="tx1"/>
              </a:solidFill>
              <a:latin typeface="Tahoma" pitchFamily="34" charset="0"/>
              <a:ea typeface="宋体" panose="02010600030101010101" pitchFamily="2" charset="-122"/>
            </a:endParaRPr>
          </a:p>
        </p:txBody>
      </p:sp>
      <p:sp>
        <p:nvSpPr>
          <p:cNvPr id="51219" name="Text Box 25"/>
          <p:cNvSpPr txBox="1"/>
          <p:nvPr/>
        </p:nvSpPr>
        <p:spPr>
          <a:xfrm>
            <a:off x="5676900" y="2924175"/>
            <a:ext cx="358775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rPr>
              <a:t>b</a:t>
            </a:r>
            <a:endParaRPr lang="en-US" altLang="zh-CN" sz="1800" dirty="0">
              <a:solidFill>
                <a:schemeClr val="tx1"/>
              </a:solidFill>
              <a:latin typeface="Tahoma" pitchFamily="34" charset="0"/>
              <a:ea typeface="宋体" panose="02010600030101010101" pitchFamily="2" charset="-122"/>
            </a:endParaRPr>
          </a:p>
        </p:txBody>
      </p:sp>
      <p:sp>
        <p:nvSpPr>
          <p:cNvPr id="88090" name="Oval 26"/>
          <p:cNvSpPr/>
          <p:nvPr/>
        </p:nvSpPr>
        <p:spPr>
          <a:xfrm>
            <a:off x="1428750" y="4364038"/>
            <a:ext cx="431800" cy="4318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rPr>
              <a:t>0</a:t>
            </a:r>
            <a:endParaRPr lang="en-US" altLang="zh-CN" sz="1800" dirty="0">
              <a:solidFill>
                <a:schemeClr val="tx1"/>
              </a:solidFill>
              <a:latin typeface="Tahoma" pitchFamily="34" charset="0"/>
              <a:ea typeface="宋体" panose="02010600030101010101" pitchFamily="2" charset="-122"/>
            </a:endParaRPr>
          </a:p>
        </p:txBody>
      </p:sp>
      <p:sp>
        <p:nvSpPr>
          <p:cNvPr id="88091" name="Oval 27"/>
          <p:cNvSpPr/>
          <p:nvPr/>
        </p:nvSpPr>
        <p:spPr>
          <a:xfrm>
            <a:off x="3660775" y="4364038"/>
            <a:ext cx="431800" cy="4318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rPr>
              <a:t>A</a:t>
            </a:r>
            <a:endParaRPr lang="en-US" altLang="zh-CN" sz="1800" dirty="0">
              <a:solidFill>
                <a:schemeClr val="tx1"/>
              </a:solidFill>
              <a:latin typeface="Tahoma" pitchFamily="34" charset="0"/>
              <a:ea typeface="宋体" panose="02010600030101010101" pitchFamily="2" charset="-122"/>
            </a:endParaRPr>
          </a:p>
        </p:txBody>
      </p:sp>
      <p:grpSp>
        <p:nvGrpSpPr>
          <p:cNvPr id="8" name="Group 36"/>
          <p:cNvGrpSpPr/>
          <p:nvPr/>
        </p:nvGrpSpPr>
        <p:grpSpPr>
          <a:xfrm>
            <a:off x="1847850" y="4221163"/>
            <a:ext cx="1800225" cy="366712"/>
            <a:chOff x="1148" y="2750"/>
            <a:chExt cx="1134" cy="231"/>
          </a:xfrm>
        </p:grpSpPr>
        <p:cxnSp>
          <p:nvCxnSpPr>
            <p:cNvPr id="51259" name="AutoShape 30"/>
            <p:cNvCxnSpPr>
              <a:stCxn id="88090" idx="6"/>
              <a:endCxn id="88091" idx="2"/>
            </p:cNvCxnSpPr>
            <p:nvPr/>
          </p:nvCxnSpPr>
          <p:spPr>
            <a:xfrm>
              <a:off x="1148" y="2976"/>
              <a:ext cx="1134" cy="0"/>
            </a:xfrm>
            <a:prstGeom prst="straightConnector1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51260" name="Text Box 33"/>
            <p:cNvSpPr txBox="1"/>
            <p:nvPr/>
          </p:nvSpPr>
          <p:spPr>
            <a:xfrm>
              <a:off x="1474" y="2750"/>
              <a:ext cx="22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a</a:t>
              </a:r>
              <a:endParaRPr lang="en-US" altLang="zh-CN" sz="180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" name="Group 37"/>
          <p:cNvGrpSpPr/>
          <p:nvPr/>
        </p:nvGrpSpPr>
        <p:grpSpPr>
          <a:xfrm>
            <a:off x="4016375" y="3932238"/>
            <a:ext cx="2308225" cy="1374775"/>
            <a:chOff x="2514" y="2568"/>
            <a:chExt cx="1454" cy="866"/>
          </a:xfrm>
        </p:grpSpPr>
        <p:sp>
          <p:nvSpPr>
            <p:cNvPr id="51253" name="Oval 28"/>
            <p:cNvSpPr/>
            <p:nvPr/>
          </p:nvSpPr>
          <p:spPr>
            <a:xfrm>
              <a:off x="3696" y="2659"/>
              <a:ext cx="272" cy="27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4</a:t>
              </a:r>
              <a:endParaRPr lang="en-US" altLang="zh-CN" sz="180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54" name="Oval 29"/>
            <p:cNvSpPr/>
            <p:nvPr/>
          </p:nvSpPr>
          <p:spPr>
            <a:xfrm>
              <a:off x="3696" y="3158"/>
              <a:ext cx="272" cy="27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5</a:t>
              </a:r>
              <a:endParaRPr lang="en-US" altLang="zh-CN" sz="180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51255" name="AutoShape 31"/>
            <p:cNvCxnSpPr>
              <a:stCxn id="88091" idx="7"/>
              <a:endCxn id="51253" idx="1"/>
            </p:cNvCxnSpPr>
            <p:nvPr/>
          </p:nvCxnSpPr>
          <p:spPr>
            <a:xfrm rot="16200000">
              <a:off x="3034" y="2179"/>
              <a:ext cx="181" cy="1222"/>
            </a:xfrm>
            <a:prstGeom prst="curvedConnector3">
              <a:avLst>
                <a:gd name="adj1" fmla="val 204746"/>
              </a:avLst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51256" name="AutoShape 32"/>
            <p:cNvCxnSpPr>
              <a:stCxn id="88091" idx="5"/>
              <a:endCxn id="51254" idx="3"/>
            </p:cNvCxnSpPr>
            <p:nvPr/>
          </p:nvCxnSpPr>
          <p:spPr>
            <a:xfrm rot="5400000" flipV="1">
              <a:off x="2966" y="2620"/>
              <a:ext cx="318" cy="1222"/>
            </a:xfrm>
            <a:prstGeom prst="curvedConnector3">
              <a:avLst>
                <a:gd name="adj1" fmla="val 159811"/>
              </a:avLst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51257" name="Text Box 34"/>
            <p:cNvSpPr txBox="1"/>
            <p:nvPr/>
          </p:nvSpPr>
          <p:spPr>
            <a:xfrm>
              <a:off x="3016" y="2568"/>
              <a:ext cx="22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b</a:t>
              </a:r>
              <a:endParaRPr lang="en-US" altLang="zh-CN" sz="180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58" name="Text Box 35"/>
            <p:cNvSpPr txBox="1"/>
            <p:nvPr/>
          </p:nvSpPr>
          <p:spPr>
            <a:xfrm>
              <a:off x="2971" y="3203"/>
              <a:ext cx="22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b</a:t>
              </a:r>
              <a:endParaRPr lang="en-US" altLang="zh-CN" sz="180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88105" name="Oval 41"/>
          <p:cNvSpPr/>
          <p:nvPr/>
        </p:nvSpPr>
        <p:spPr>
          <a:xfrm>
            <a:off x="5892800" y="5659438"/>
            <a:ext cx="431800" cy="4318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rPr>
              <a:t>B</a:t>
            </a:r>
            <a:endParaRPr lang="en-US" altLang="zh-CN" sz="1800" dirty="0">
              <a:solidFill>
                <a:schemeClr val="tx1"/>
              </a:solidFill>
              <a:latin typeface="Tahoma" pitchFamily="34" charset="0"/>
              <a:ea typeface="宋体" panose="02010600030101010101" pitchFamily="2" charset="-122"/>
            </a:endParaRPr>
          </a:p>
        </p:txBody>
      </p:sp>
      <p:grpSp>
        <p:nvGrpSpPr>
          <p:cNvPr id="10" name="Group 47"/>
          <p:cNvGrpSpPr/>
          <p:nvPr/>
        </p:nvGrpSpPr>
        <p:grpSpPr>
          <a:xfrm>
            <a:off x="4021138" y="5516563"/>
            <a:ext cx="1871662" cy="366712"/>
            <a:chOff x="2517" y="3612"/>
            <a:chExt cx="1179" cy="231"/>
          </a:xfrm>
        </p:grpSpPr>
        <p:cxnSp>
          <p:nvCxnSpPr>
            <p:cNvPr id="51251" name="AutoShape 43"/>
            <p:cNvCxnSpPr>
              <a:stCxn id="51248" idx="6"/>
              <a:endCxn id="88105" idx="2"/>
            </p:cNvCxnSpPr>
            <p:nvPr/>
          </p:nvCxnSpPr>
          <p:spPr>
            <a:xfrm>
              <a:off x="2517" y="3838"/>
              <a:ext cx="1179" cy="0"/>
            </a:xfrm>
            <a:prstGeom prst="straightConnector1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51252" name="Text Box 44"/>
            <p:cNvSpPr txBox="1"/>
            <p:nvPr/>
          </p:nvSpPr>
          <p:spPr>
            <a:xfrm>
              <a:off x="2925" y="3612"/>
              <a:ext cx="22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b</a:t>
              </a:r>
              <a:endParaRPr lang="en-US" altLang="zh-CN" sz="180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1" name="Group 46"/>
          <p:cNvGrpSpPr/>
          <p:nvPr/>
        </p:nvGrpSpPr>
        <p:grpSpPr>
          <a:xfrm>
            <a:off x="1428750" y="5516563"/>
            <a:ext cx="2592388" cy="574675"/>
            <a:chOff x="884" y="3612"/>
            <a:chExt cx="1633" cy="362"/>
          </a:xfrm>
        </p:grpSpPr>
        <p:sp>
          <p:nvSpPr>
            <p:cNvPr id="51247" name="Oval 39"/>
            <p:cNvSpPr/>
            <p:nvPr/>
          </p:nvSpPr>
          <p:spPr>
            <a:xfrm>
              <a:off x="884" y="3702"/>
              <a:ext cx="272" cy="27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0</a:t>
              </a:r>
              <a:endParaRPr lang="en-US" altLang="zh-CN" sz="180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48" name="Oval 40"/>
            <p:cNvSpPr/>
            <p:nvPr/>
          </p:nvSpPr>
          <p:spPr>
            <a:xfrm>
              <a:off x="2245" y="3702"/>
              <a:ext cx="272" cy="27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A</a:t>
              </a:r>
              <a:endParaRPr lang="en-US" altLang="zh-CN" sz="180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51249" name="AutoShape 42"/>
            <p:cNvCxnSpPr>
              <a:stCxn id="51247" idx="6"/>
              <a:endCxn id="51248" idx="2"/>
            </p:cNvCxnSpPr>
            <p:nvPr/>
          </p:nvCxnSpPr>
          <p:spPr>
            <a:xfrm>
              <a:off x="1156" y="3838"/>
              <a:ext cx="1089" cy="0"/>
            </a:xfrm>
            <a:prstGeom prst="straightConnector1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51250" name="Text Box 45"/>
            <p:cNvSpPr txBox="1"/>
            <p:nvPr/>
          </p:nvSpPr>
          <p:spPr>
            <a:xfrm>
              <a:off x="1519" y="3612"/>
              <a:ext cx="22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a</a:t>
              </a:r>
              <a:endParaRPr lang="en-US" altLang="zh-CN" sz="180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2" name="Group 52"/>
          <p:cNvGrpSpPr/>
          <p:nvPr/>
        </p:nvGrpSpPr>
        <p:grpSpPr>
          <a:xfrm>
            <a:off x="7261225" y="1484313"/>
            <a:ext cx="2806700" cy="360362"/>
            <a:chOff x="3878" y="1207"/>
            <a:chExt cx="1768" cy="227"/>
          </a:xfrm>
        </p:grpSpPr>
        <p:sp>
          <p:nvSpPr>
            <p:cNvPr id="51244" name="Rectangle 48"/>
            <p:cNvSpPr/>
            <p:nvPr/>
          </p:nvSpPr>
          <p:spPr>
            <a:xfrm>
              <a:off x="3878" y="1207"/>
              <a:ext cx="589" cy="227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I</a:t>
              </a:r>
              <a:endParaRPr lang="en-US" altLang="zh-CN" sz="180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45" name="Rectangle 49"/>
            <p:cNvSpPr/>
            <p:nvPr/>
          </p:nvSpPr>
          <p:spPr>
            <a:xfrm>
              <a:off x="4467" y="1207"/>
              <a:ext cx="589" cy="227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I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a</a:t>
              </a:r>
              <a:endParaRPr lang="en-US" altLang="zh-CN" sz="1800" baseline="-2500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46" name="Rectangle 50"/>
            <p:cNvSpPr/>
            <p:nvPr/>
          </p:nvSpPr>
          <p:spPr>
            <a:xfrm>
              <a:off x="5057" y="1207"/>
              <a:ext cx="589" cy="227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I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b</a:t>
              </a:r>
              <a:endParaRPr lang="en-US" altLang="zh-CN" sz="1800" baseline="-2500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88115" name="Rectangle 51"/>
          <p:cNvSpPr/>
          <p:nvPr/>
        </p:nvSpPr>
        <p:spPr>
          <a:xfrm>
            <a:off x="7261225" y="1844675"/>
            <a:ext cx="935038" cy="360363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rPr>
              <a:t>{0}</a:t>
            </a:r>
            <a:endParaRPr lang="en-US" altLang="zh-CN" sz="1800" dirty="0">
              <a:solidFill>
                <a:schemeClr val="tx1"/>
              </a:solidFill>
              <a:latin typeface="Tahoma" pitchFamily="34" charset="0"/>
              <a:ea typeface="宋体" panose="02010600030101010101" pitchFamily="2" charset="-122"/>
            </a:endParaRPr>
          </a:p>
        </p:txBody>
      </p:sp>
      <p:sp>
        <p:nvSpPr>
          <p:cNvPr id="88117" name="Rectangle 53"/>
          <p:cNvSpPr/>
          <p:nvPr/>
        </p:nvSpPr>
        <p:spPr>
          <a:xfrm>
            <a:off x="8197850" y="1844675"/>
            <a:ext cx="935038" cy="360363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rPr>
              <a:t>{1,2,3}</a:t>
            </a:r>
            <a:endParaRPr lang="en-US" altLang="zh-CN" sz="1800" dirty="0">
              <a:solidFill>
                <a:schemeClr val="tx1"/>
              </a:solidFill>
              <a:latin typeface="Tahoma" pitchFamily="34" charset="0"/>
              <a:ea typeface="宋体" panose="02010600030101010101" pitchFamily="2" charset="-122"/>
            </a:endParaRPr>
          </a:p>
        </p:txBody>
      </p:sp>
      <p:sp>
        <p:nvSpPr>
          <p:cNvPr id="88118" name="Rectangle 54"/>
          <p:cNvSpPr/>
          <p:nvPr/>
        </p:nvSpPr>
        <p:spPr>
          <a:xfrm>
            <a:off x="7261225" y="2205038"/>
            <a:ext cx="935038" cy="36036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rPr>
              <a:t>{1,2,3}</a:t>
            </a:r>
            <a:endParaRPr lang="en-US" altLang="zh-CN" sz="1800" dirty="0">
              <a:solidFill>
                <a:schemeClr val="tx1"/>
              </a:solidFill>
              <a:latin typeface="Tahoma" pitchFamily="34" charset="0"/>
              <a:ea typeface="宋体" panose="02010600030101010101" pitchFamily="2" charset="-122"/>
            </a:endParaRPr>
          </a:p>
        </p:txBody>
      </p:sp>
      <p:sp>
        <p:nvSpPr>
          <p:cNvPr id="88119" name="Rectangle 55"/>
          <p:cNvSpPr/>
          <p:nvPr/>
        </p:nvSpPr>
        <p:spPr>
          <a:xfrm>
            <a:off x="9132888" y="1844675"/>
            <a:ext cx="935037" cy="360363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rPr>
              <a:t>Φ</a:t>
            </a:r>
            <a:endParaRPr lang="en-US" altLang="zh-CN" sz="1800" dirty="0">
              <a:solidFill>
                <a:schemeClr val="tx1"/>
              </a:solidFill>
              <a:latin typeface="Tahoma" pitchFamily="34" charset="0"/>
              <a:ea typeface="宋体" panose="02010600030101010101" pitchFamily="2" charset="-122"/>
            </a:endParaRPr>
          </a:p>
        </p:txBody>
      </p:sp>
      <p:sp>
        <p:nvSpPr>
          <p:cNvPr id="88120" name="Rectangle 56"/>
          <p:cNvSpPr/>
          <p:nvPr/>
        </p:nvSpPr>
        <p:spPr>
          <a:xfrm>
            <a:off x="8197850" y="2205038"/>
            <a:ext cx="935038" cy="36036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rPr>
              <a:t>Φ</a:t>
            </a:r>
            <a:endParaRPr lang="en-US" altLang="zh-CN" sz="1800" dirty="0">
              <a:solidFill>
                <a:schemeClr val="tx1"/>
              </a:solidFill>
              <a:latin typeface="Tahoma" pitchFamily="34" charset="0"/>
              <a:ea typeface="宋体" panose="02010600030101010101" pitchFamily="2" charset="-122"/>
            </a:endParaRPr>
          </a:p>
        </p:txBody>
      </p:sp>
      <p:sp>
        <p:nvSpPr>
          <p:cNvPr id="88121" name="Rectangle 57"/>
          <p:cNvSpPr/>
          <p:nvPr/>
        </p:nvSpPr>
        <p:spPr>
          <a:xfrm>
            <a:off x="9132888" y="2205038"/>
            <a:ext cx="935037" cy="36036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rPr>
              <a:t>{4,5}</a:t>
            </a:r>
            <a:endParaRPr lang="en-US" altLang="zh-CN" sz="1800" dirty="0">
              <a:solidFill>
                <a:schemeClr val="tx1"/>
              </a:solidFill>
              <a:latin typeface="Tahoma" pitchFamily="34" charset="0"/>
              <a:ea typeface="宋体" panose="02010600030101010101" pitchFamily="2" charset="-122"/>
            </a:endParaRPr>
          </a:p>
        </p:txBody>
      </p:sp>
      <p:sp>
        <p:nvSpPr>
          <p:cNvPr id="88122" name="Rectangle 58"/>
          <p:cNvSpPr/>
          <p:nvPr/>
        </p:nvSpPr>
        <p:spPr>
          <a:xfrm>
            <a:off x="7261225" y="2565400"/>
            <a:ext cx="935038" cy="360363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rPr>
              <a:t>{4,5}</a:t>
            </a:r>
            <a:endParaRPr lang="en-US" altLang="zh-CN" sz="1800" dirty="0">
              <a:solidFill>
                <a:schemeClr val="tx1"/>
              </a:solidFill>
              <a:latin typeface="Tahoma" pitchFamily="34" charset="0"/>
              <a:ea typeface="宋体" panose="02010600030101010101" pitchFamily="2" charset="-122"/>
            </a:endParaRPr>
          </a:p>
        </p:txBody>
      </p:sp>
      <p:sp>
        <p:nvSpPr>
          <p:cNvPr id="88123" name="Rectangle 59"/>
          <p:cNvSpPr/>
          <p:nvPr/>
        </p:nvSpPr>
        <p:spPr>
          <a:xfrm>
            <a:off x="8197850" y="2565400"/>
            <a:ext cx="935038" cy="360363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rPr>
              <a:t>Φ</a:t>
            </a:r>
            <a:endParaRPr lang="en-US" altLang="zh-CN" sz="1800" dirty="0">
              <a:solidFill>
                <a:schemeClr val="tx1"/>
              </a:solidFill>
              <a:latin typeface="Tahoma" pitchFamily="34" charset="0"/>
              <a:ea typeface="宋体" panose="02010600030101010101" pitchFamily="2" charset="-122"/>
            </a:endParaRPr>
          </a:p>
        </p:txBody>
      </p:sp>
      <p:sp>
        <p:nvSpPr>
          <p:cNvPr id="88124" name="Rectangle 60"/>
          <p:cNvSpPr/>
          <p:nvPr/>
        </p:nvSpPr>
        <p:spPr>
          <a:xfrm>
            <a:off x="9132888" y="2565400"/>
            <a:ext cx="935037" cy="360363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rPr>
              <a:t>Φ</a:t>
            </a:r>
            <a:endParaRPr lang="en-US" altLang="zh-CN" sz="1800" dirty="0">
              <a:solidFill>
                <a:schemeClr val="tx1"/>
              </a:solidFill>
              <a:latin typeface="Tahoma" pitchFamily="34" charset="0"/>
              <a:ea typeface="宋体" panose="02010600030101010101" pitchFamily="2" charset="-122"/>
            </a:endParaRPr>
          </a:p>
        </p:txBody>
      </p:sp>
      <p:sp>
        <p:nvSpPr>
          <p:cNvPr id="88125" name="Text Box 61"/>
          <p:cNvSpPr txBox="1"/>
          <p:nvPr/>
        </p:nvSpPr>
        <p:spPr>
          <a:xfrm>
            <a:off x="7261225" y="2997200"/>
            <a:ext cx="447611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假设∑</a:t>
            </a:r>
            <a:r>
              <a:rPr lang="en-US" altLang="zh-CN" sz="1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={a</a:t>
            </a:r>
            <a:r>
              <a:rPr lang="en-US" altLang="zh-CN" sz="1800" baseline="-25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en-US" altLang="zh-CN" sz="1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,…a</a:t>
            </a:r>
            <a:r>
              <a:rPr lang="en-US" altLang="zh-CN" sz="1800" baseline="-25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k</a:t>
            </a:r>
            <a:r>
              <a:rPr lang="en-US" altLang="zh-CN" sz="1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}, </a:t>
            </a:r>
            <a:r>
              <a:rPr lang="zh-CN" altLang="en-US" sz="1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开始状态为</a:t>
            </a:r>
            <a:r>
              <a:rPr lang="en-US" altLang="zh-CN" sz="1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en-US" sz="1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，线性规划算法：</a:t>
            </a:r>
            <a:endParaRPr lang="zh-CN" altLang="en-US" sz="18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8126" name="Text Box 62"/>
          <p:cNvSpPr txBox="1"/>
          <p:nvPr/>
        </p:nvSpPr>
        <p:spPr>
          <a:xfrm>
            <a:off x="7190105" y="3646805"/>
            <a:ext cx="487426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(1)</a:t>
            </a:r>
            <a:r>
              <a:rPr lang="zh-CN" altLang="en-US" sz="1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构造一个有</a:t>
            </a:r>
            <a:r>
              <a:rPr lang="en-US" altLang="zh-CN" sz="1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k+1</a:t>
            </a:r>
            <a:r>
              <a:rPr lang="zh-CN" altLang="en-US" sz="1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列的表；</a:t>
            </a:r>
            <a:endParaRPr lang="zh-CN" altLang="en-US" sz="18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8127" name="Text Box 63"/>
          <p:cNvSpPr txBox="1"/>
          <p:nvPr/>
        </p:nvSpPr>
        <p:spPr>
          <a:xfrm>
            <a:off x="7190105" y="4005580"/>
            <a:ext cx="487426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(2)</a:t>
            </a:r>
            <a:r>
              <a:rPr lang="zh-CN" altLang="en-US" sz="1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首行首列为</a:t>
            </a:r>
            <a:r>
              <a:rPr lang="en-US" altLang="zh-CN" sz="1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ε_Closure(X);</a:t>
            </a:r>
            <a:endParaRPr lang="en-US" altLang="zh-CN" sz="18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8128" name="Text Box 64"/>
          <p:cNvSpPr txBox="1"/>
          <p:nvPr/>
        </p:nvSpPr>
        <p:spPr>
          <a:xfrm>
            <a:off x="7190105" y="4371975"/>
            <a:ext cx="487426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(3)</a:t>
            </a:r>
            <a:r>
              <a:rPr lang="zh-CN" altLang="en-US" sz="1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若某行第</a:t>
            </a:r>
            <a:r>
              <a:rPr lang="en-US" altLang="zh-CN" sz="1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1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列已经确定，则置该行</a:t>
            </a:r>
            <a:r>
              <a:rPr lang="en-US" altLang="zh-CN" sz="1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i+1</a:t>
            </a:r>
            <a:r>
              <a:rPr lang="zh-CN" altLang="en-US" sz="1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列为</a:t>
            </a:r>
            <a:r>
              <a:rPr lang="en-US" altLang="zh-CN" sz="1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1800" baseline="-25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ai</a:t>
            </a:r>
            <a:r>
              <a:rPr lang="en-US" altLang="zh-CN" sz="1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;</a:t>
            </a:r>
            <a:endParaRPr lang="en-US" altLang="zh-CN" sz="18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8129" name="Text Box 65"/>
          <p:cNvSpPr txBox="1"/>
          <p:nvPr/>
        </p:nvSpPr>
        <p:spPr>
          <a:xfrm>
            <a:off x="7190105" y="4942205"/>
            <a:ext cx="487426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(4)</a:t>
            </a:r>
            <a:r>
              <a:rPr lang="zh-CN" altLang="en-US" sz="1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若该行某项未在该表第一列出现，则填入该表后面空行的第一列；</a:t>
            </a:r>
            <a:endParaRPr lang="zh-CN" altLang="en-US" sz="18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8130" name="Text Box 66"/>
          <p:cNvSpPr txBox="1"/>
          <p:nvPr/>
        </p:nvSpPr>
        <p:spPr>
          <a:xfrm>
            <a:off x="7190105" y="5805805"/>
            <a:ext cx="487426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(5)</a:t>
            </a:r>
            <a:r>
              <a:rPr lang="zh-CN" altLang="en-US" sz="1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重复</a:t>
            </a:r>
            <a:r>
              <a:rPr lang="en-US" altLang="zh-CN" sz="1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(3)(4)</a:t>
            </a:r>
            <a:r>
              <a:rPr lang="zh-CN" altLang="en-US" sz="1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，直到所有项均在第一列出现。</a:t>
            </a:r>
            <a:endParaRPr lang="zh-CN" altLang="en-US" sz="18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88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8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8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0" dur="2000"/>
                                        <p:tgtEl>
                                          <p:spTgt spid="88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8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8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8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88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8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8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8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88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88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88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88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88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88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88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88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88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102" grpId="0" bldLvl="0" animBg="1"/>
      <p:bldP spid="88077" grpId="0" bldLvl="0" animBg="1"/>
      <p:bldP spid="88090" grpId="0" bldLvl="0" animBg="1"/>
      <p:bldP spid="88091" grpId="0" bldLvl="0" animBg="1"/>
      <p:bldP spid="88105" grpId="0" bldLvl="0" animBg="1"/>
      <p:bldP spid="88115" grpId="0" bldLvl="0" animBg="1"/>
      <p:bldP spid="88117" grpId="0" bldLvl="0" animBg="1"/>
      <p:bldP spid="88118" grpId="0" bldLvl="0" animBg="1"/>
      <p:bldP spid="88119" grpId="0" bldLvl="0" animBg="1"/>
      <p:bldP spid="88120" grpId="0" bldLvl="0" animBg="1"/>
      <p:bldP spid="88121" grpId="0" bldLvl="0" animBg="1"/>
      <p:bldP spid="88122" grpId="0" bldLvl="0" animBg="1"/>
      <p:bldP spid="88123" grpId="0" bldLvl="0" animBg="1"/>
      <p:bldP spid="88124" grpId="0" bldLvl="0" animBg="1"/>
      <p:bldP spid="88125" grpId="0"/>
      <p:bldP spid="88126" grpId="0"/>
      <p:bldP spid="88127" grpId="0"/>
      <p:bldP spid="88128" grpId="0"/>
      <p:bldP spid="88129" grpId="0"/>
      <p:bldP spid="881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NFA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的确定化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构造正规式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(a|b)*(aa|bb)(a|b)*</a:t>
            </a:r>
            <a:r>
              <a:rPr lang="zh-CN" altLang="en-US"/>
              <a:t>的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DFA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6030804020204" charset="0"/>
                <a:cs typeface="DejaVu Sans" panose="020B0606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6030804020204" charset="0"/>
                <a:cs typeface="DejaVu Sans" panose="020B0606030804020204" charset="0"/>
                <a:sym typeface="+mn-ea"/>
              </a:rPr>
              <a:t>Zhou, Erqiang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2691130" y="2647315"/>
            <a:ext cx="5257800" cy="1563370"/>
            <a:chOff x="1738" y="7740"/>
            <a:chExt cx="8280" cy="2462"/>
          </a:xfrm>
        </p:grpSpPr>
        <p:grpSp>
          <p:nvGrpSpPr>
            <p:cNvPr id="14" name="Group 96"/>
            <p:cNvGrpSpPr/>
            <p:nvPr/>
          </p:nvGrpSpPr>
          <p:grpSpPr>
            <a:xfrm>
              <a:off x="1738" y="8445"/>
              <a:ext cx="8280" cy="905"/>
              <a:chOff x="975" y="3109"/>
              <a:chExt cx="3312" cy="362"/>
            </a:xfrm>
          </p:grpSpPr>
          <p:sp>
            <p:nvSpPr>
              <p:cNvPr id="47142" name="Oval 52"/>
              <p:cNvSpPr/>
              <p:nvPr/>
            </p:nvSpPr>
            <p:spPr>
              <a:xfrm>
                <a:off x="975" y="3199"/>
                <a:ext cx="227" cy="227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</a:rPr>
                  <a:t>0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7143" name="Oval 53"/>
              <p:cNvSpPr/>
              <p:nvPr/>
            </p:nvSpPr>
            <p:spPr>
              <a:xfrm>
                <a:off x="1927" y="3199"/>
                <a:ext cx="227" cy="227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</a:rPr>
                  <a:t>2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7144" name="Oval 54"/>
              <p:cNvSpPr/>
              <p:nvPr/>
            </p:nvSpPr>
            <p:spPr>
              <a:xfrm>
                <a:off x="2971" y="3199"/>
                <a:ext cx="227" cy="227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</a:rPr>
                  <a:t>3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47145" name="Group 55"/>
              <p:cNvGrpSpPr/>
              <p:nvPr/>
            </p:nvGrpSpPr>
            <p:grpSpPr>
              <a:xfrm>
                <a:off x="3969" y="3153"/>
                <a:ext cx="318" cy="318"/>
                <a:chOff x="3923" y="2296"/>
                <a:chExt cx="318" cy="318"/>
              </a:xfrm>
            </p:grpSpPr>
            <p:sp>
              <p:nvSpPr>
                <p:cNvPr id="47156" name="Oval 56"/>
                <p:cNvSpPr/>
                <p:nvPr/>
              </p:nvSpPr>
              <p:spPr>
                <a:xfrm>
                  <a:off x="3923" y="2296"/>
                  <a:ext cx="318" cy="318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 b="1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+mj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+mj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j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j-lt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 b="0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157" name="Oval 57"/>
                <p:cNvSpPr/>
                <p:nvPr/>
              </p:nvSpPr>
              <p:spPr>
                <a:xfrm>
                  <a:off x="3968" y="2341"/>
                  <a:ext cx="227" cy="227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 b="1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+mj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+mj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j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j-lt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1800" b="0" dirty="0">
                      <a:solidFill>
                        <a:schemeClr val="tx1"/>
                      </a:solidFill>
                      <a:latin typeface="Tahoma" pitchFamily="34" charset="0"/>
                      <a:ea typeface="宋体" panose="02010600030101010101" pitchFamily="2" charset="-122"/>
                    </a:rPr>
                    <a:t>1</a:t>
                  </a:r>
                  <a:endPara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47146" name="Oval 62"/>
              <p:cNvSpPr/>
              <p:nvPr/>
            </p:nvSpPr>
            <p:spPr>
              <a:xfrm>
                <a:off x="1429" y="3199"/>
                <a:ext cx="227" cy="227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</a:rPr>
                  <a:t>4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47147" name="AutoShape 63"/>
              <p:cNvCxnSpPr>
                <a:stCxn id="47142" idx="6"/>
                <a:endCxn id="47146" idx="2"/>
              </p:cNvCxnSpPr>
              <p:nvPr/>
            </p:nvCxnSpPr>
            <p:spPr>
              <a:xfrm>
                <a:off x="1202" y="3313"/>
                <a:ext cx="227" cy="0"/>
              </a:xfrm>
              <a:prstGeom prst="straightConnector1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cxnSp>
          <p:cxnSp>
            <p:nvCxnSpPr>
              <p:cNvPr id="47148" name="AutoShape 64"/>
              <p:cNvCxnSpPr>
                <a:stCxn id="47146" idx="6"/>
                <a:endCxn id="47143" idx="2"/>
              </p:cNvCxnSpPr>
              <p:nvPr/>
            </p:nvCxnSpPr>
            <p:spPr>
              <a:xfrm>
                <a:off x="1656" y="3313"/>
                <a:ext cx="271" cy="0"/>
              </a:xfrm>
              <a:prstGeom prst="straightConnector1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cxnSp>
          <p:sp>
            <p:nvSpPr>
              <p:cNvPr id="85058" name="Text Box 66"/>
              <p:cNvSpPr txBox="1">
                <a:spLocks noChangeArrowheads="1"/>
              </p:cNvSpPr>
              <p:nvPr/>
            </p:nvSpPr>
            <p:spPr bwMode="auto">
              <a:xfrm>
                <a:off x="1156" y="3109"/>
                <a:ext cx="272" cy="23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R="0" defTabSz="914400" eaLnBrk="1" hangingPunct="1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kumimoji="0" lang="el-GR" altLang="zh-CN" kern="1200" cap="none" spc="0" normalizeH="0" baseline="0" noProof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ahoma" pitchFamily="34" charset="0"/>
                    <a:ea typeface="宋体" panose="02010600030101010101" pitchFamily="2" charset="-122"/>
                    <a:cs typeface="Tahoma" pitchFamily="34" charset="0"/>
                  </a:rPr>
                  <a:t>ε</a:t>
                </a:r>
                <a:r>
                  <a:rPr kumimoji="0" lang="en-US" altLang="zh-CN" kern="1200" cap="none" spc="0" normalizeH="0" baseline="0" noProof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ahoma" pitchFamily="34" charset="0"/>
                    <a:ea typeface="宋体" panose="02010600030101010101" pitchFamily="2" charset="-122"/>
                    <a:cs typeface="+mn-cs"/>
                  </a:rPr>
                  <a:t> </a:t>
                </a:r>
                <a:endParaRPr kumimoji="0" lang="en-US" altLang="zh-CN" kern="1200" cap="none" spc="0" normalizeH="0" baseline="0" noProof="0">
                  <a:latin typeface="Tahoma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5059" name="Text Box 67"/>
              <p:cNvSpPr txBox="1">
                <a:spLocks noChangeArrowheads="1"/>
              </p:cNvSpPr>
              <p:nvPr/>
            </p:nvSpPr>
            <p:spPr bwMode="auto">
              <a:xfrm>
                <a:off x="1655" y="3109"/>
                <a:ext cx="272" cy="23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R="0" defTabSz="914400" eaLnBrk="1" hangingPunct="1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kumimoji="0" lang="el-GR" altLang="zh-CN" kern="1200" cap="none" spc="0" normalizeH="0" baseline="0" noProof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ahoma" pitchFamily="34" charset="0"/>
                    <a:ea typeface="宋体" panose="02010600030101010101" pitchFamily="2" charset="-122"/>
                    <a:cs typeface="Tahoma" pitchFamily="34" charset="0"/>
                  </a:rPr>
                  <a:t>ε</a:t>
                </a:r>
                <a:r>
                  <a:rPr kumimoji="0" lang="en-US" altLang="zh-CN" kern="1200" cap="none" spc="0" normalizeH="0" baseline="0" noProof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ahoma" pitchFamily="34" charset="0"/>
                    <a:ea typeface="宋体" panose="02010600030101010101" pitchFamily="2" charset="-122"/>
                    <a:cs typeface="+mn-cs"/>
                  </a:rPr>
                  <a:t> </a:t>
                </a:r>
                <a:endParaRPr kumimoji="0" lang="en-US" altLang="zh-CN" kern="1200" cap="none" spc="0" normalizeH="0" baseline="0" noProof="0">
                  <a:latin typeface="Tahoma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7151" name="Oval 70"/>
              <p:cNvSpPr/>
              <p:nvPr/>
            </p:nvSpPr>
            <p:spPr>
              <a:xfrm>
                <a:off x="3470" y="3199"/>
                <a:ext cx="227" cy="227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</a:rPr>
                  <a:t>5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47152" name="AutoShape 71"/>
              <p:cNvCxnSpPr>
                <a:stCxn id="47144" idx="6"/>
                <a:endCxn id="47151" idx="2"/>
              </p:cNvCxnSpPr>
              <p:nvPr/>
            </p:nvCxnSpPr>
            <p:spPr>
              <a:xfrm>
                <a:off x="3198" y="3313"/>
                <a:ext cx="272" cy="0"/>
              </a:xfrm>
              <a:prstGeom prst="straightConnector1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cxnSp>
          <p:cxnSp>
            <p:nvCxnSpPr>
              <p:cNvPr id="47153" name="AutoShape 72"/>
              <p:cNvCxnSpPr>
                <a:stCxn id="47151" idx="6"/>
                <a:endCxn id="47156" idx="2"/>
              </p:cNvCxnSpPr>
              <p:nvPr/>
            </p:nvCxnSpPr>
            <p:spPr>
              <a:xfrm flipV="1">
                <a:off x="3697" y="3312"/>
                <a:ext cx="272" cy="1"/>
              </a:xfrm>
              <a:prstGeom prst="curvedConnector3">
                <a:avLst>
                  <a:gd name="adj1" fmla="val 49634"/>
                </a:avLst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cxnSp>
          <p:sp>
            <p:nvSpPr>
              <p:cNvPr id="85066" name="Text Box 74"/>
              <p:cNvSpPr txBox="1">
                <a:spLocks noChangeArrowheads="1"/>
              </p:cNvSpPr>
              <p:nvPr/>
            </p:nvSpPr>
            <p:spPr bwMode="auto">
              <a:xfrm>
                <a:off x="3696" y="3109"/>
                <a:ext cx="272" cy="23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R="0" defTabSz="914400" eaLnBrk="1" hangingPunct="1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kumimoji="0" lang="el-GR" altLang="zh-CN" kern="1200" cap="none" spc="0" normalizeH="0" baseline="0" noProof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ahoma" pitchFamily="34" charset="0"/>
                    <a:ea typeface="宋体" panose="02010600030101010101" pitchFamily="2" charset="-122"/>
                    <a:cs typeface="Tahoma" pitchFamily="34" charset="0"/>
                  </a:rPr>
                  <a:t>ε</a:t>
                </a:r>
                <a:r>
                  <a:rPr kumimoji="0" lang="en-US" altLang="zh-CN" kern="1200" cap="none" spc="0" normalizeH="0" baseline="0" noProof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ahoma" pitchFamily="34" charset="0"/>
                    <a:ea typeface="宋体" panose="02010600030101010101" pitchFamily="2" charset="-122"/>
                    <a:cs typeface="+mn-cs"/>
                  </a:rPr>
                  <a:t> </a:t>
                </a:r>
                <a:endParaRPr kumimoji="0" lang="en-US" altLang="zh-CN" kern="1200" cap="none" spc="0" normalizeH="0" baseline="0" noProof="0">
                  <a:latin typeface="Tahoma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5067" name="Text Box 75"/>
              <p:cNvSpPr txBox="1">
                <a:spLocks noChangeArrowheads="1"/>
              </p:cNvSpPr>
              <p:nvPr/>
            </p:nvSpPr>
            <p:spPr bwMode="auto">
              <a:xfrm>
                <a:off x="3198" y="3109"/>
                <a:ext cx="272" cy="23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R="0" defTabSz="914400" eaLnBrk="1" hangingPunct="1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kumimoji="0" lang="el-GR" altLang="zh-CN" kern="1200" cap="none" spc="0" normalizeH="0" baseline="0" noProof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ahoma" pitchFamily="34" charset="0"/>
                    <a:ea typeface="宋体" panose="02010600030101010101" pitchFamily="2" charset="-122"/>
                    <a:cs typeface="Tahoma" pitchFamily="34" charset="0"/>
                  </a:rPr>
                  <a:t>ε</a:t>
                </a:r>
                <a:r>
                  <a:rPr kumimoji="0" lang="en-US" altLang="zh-CN" kern="1200" cap="none" spc="0" normalizeH="0" baseline="0" noProof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ahoma" pitchFamily="34" charset="0"/>
                    <a:ea typeface="宋体" panose="02010600030101010101" pitchFamily="2" charset="-122"/>
                    <a:cs typeface="+mn-cs"/>
                  </a:rPr>
                  <a:t> </a:t>
                </a:r>
                <a:endParaRPr kumimoji="0" lang="en-US" altLang="zh-CN" kern="1200" cap="none" spc="0" normalizeH="0" baseline="0" noProof="0">
                  <a:latin typeface="Tahoma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5" name="Group 97"/>
            <p:cNvGrpSpPr/>
            <p:nvPr/>
          </p:nvGrpSpPr>
          <p:grpSpPr>
            <a:xfrm>
              <a:off x="2865" y="7773"/>
              <a:ext cx="568" cy="2427"/>
              <a:chOff x="1426" y="2840"/>
              <a:chExt cx="227" cy="971"/>
            </a:xfrm>
          </p:grpSpPr>
          <p:sp>
            <p:nvSpPr>
              <p:cNvPr id="85051" name="Text Box 59"/>
              <p:cNvSpPr txBox="1">
                <a:spLocks noChangeArrowheads="1"/>
              </p:cNvSpPr>
              <p:nvPr/>
            </p:nvSpPr>
            <p:spPr bwMode="auto">
              <a:xfrm>
                <a:off x="1431" y="3580"/>
                <a:ext cx="182" cy="23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R="0" defTabSz="914400" eaLnBrk="1" hangingPunct="1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kumimoji="0" lang="en-US" altLang="zh-CN" kern="1200" cap="none" spc="0" normalizeH="0" baseline="0" noProof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ahoma" pitchFamily="34" charset="0"/>
                    <a:ea typeface="宋体" panose="02010600030101010101" pitchFamily="2" charset="-122"/>
                    <a:cs typeface="+mn-cs"/>
                  </a:rPr>
                  <a:t>b</a:t>
                </a:r>
                <a:endParaRPr kumimoji="0" lang="en-US" altLang="zh-CN" kern="1200" cap="none" spc="0" normalizeH="0" baseline="3000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47139" name="AutoShape 65"/>
              <p:cNvCxnSpPr>
                <a:stCxn id="47146" idx="3"/>
                <a:endCxn id="47146" idx="5"/>
              </p:cNvCxnSpPr>
              <p:nvPr/>
            </p:nvCxnSpPr>
            <p:spPr>
              <a:xfrm rot="5400000" flipV="1">
                <a:off x="1535" y="3313"/>
                <a:ext cx="2" cy="161"/>
              </a:xfrm>
              <a:prstGeom prst="curvedConnector3">
                <a:avLst>
                  <a:gd name="adj1" fmla="val 9219984"/>
                </a:avLst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cxnSp>
          <p:cxnSp>
            <p:nvCxnSpPr>
              <p:cNvPr id="47140" name="AutoShape 76"/>
              <p:cNvCxnSpPr>
                <a:stCxn id="47146" idx="1"/>
                <a:endCxn id="47146" idx="7"/>
              </p:cNvCxnSpPr>
              <p:nvPr/>
            </p:nvCxnSpPr>
            <p:spPr>
              <a:xfrm rot="16200000">
                <a:off x="1535" y="3152"/>
                <a:ext cx="2" cy="161"/>
              </a:xfrm>
              <a:prstGeom prst="curvedConnector3">
                <a:avLst>
                  <a:gd name="adj1" fmla="val 9200016"/>
                </a:avLst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cxnSp>
          <p:sp>
            <p:nvSpPr>
              <p:cNvPr id="85069" name="Text Box 77"/>
              <p:cNvSpPr txBox="1">
                <a:spLocks noChangeArrowheads="1"/>
              </p:cNvSpPr>
              <p:nvPr/>
            </p:nvSpPr>
            <p:spPr bwMode="auto">
              <a:xfrm>
                <a:off x="1426" y="2840"/>
                <a:ext cx="227" cy="23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R="0" defTabSz="914400" eaLnBrk="1" hangingPunct="1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kumimoji="0" lang="en-US" altLang="zh-CN" kern="1200" cap="none" spc="0" normalizeH="0" baseline="0" noProof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ahoma" pitchFamily="34" charset="0"/>
                    <a:ea typeface="宋体" panose="02010600030101010101" pitchFamily="2" charset="-122"/>
                    <a:cs typeface="+mn-cs"/>
                  </a:rPr>
                  <a:t>a</a:t>
                </a:r>
                <a:endParaRPr kumimoji="0" lang="en-US" altLang="zh-CN" kern="1200" cap="none" spc="0" normalizeH="0" baseline="3000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6" name="Group 98"/>
            <p:cNvGrpSpPr/>
            <p:nvPr/>
          </p:nvGrpSpPr>
          <p:grpSpPr>
            <a:xfrm>
              <a:off x="4573" y="7773"/>
              <a:ext cx="2270" cy="2392"/>
              <a:chOff x="2109" y="2840"/>
              <a:chExt cx="908" cy="957"/>
            </a:xfrm>
          </p:grpSpPr>
          <p:sp>
            <p:nvSpPr>
              <p:cNvPr id="85053" name="Text Box 61"/>
              <p:cNvSpPr txBox="1">
                <a:spLocks noChangeArrowheads="1"/>
              </p:cNvSpPr>
              <p:nvPr/>
            </p:nvSpPr>
            <p:spPr bwMode="auto">
              <a:xfrm>
                <a:off x="2154" y="3566"/>
                <a:ext cx="182" cy="23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R="0" defTabSz="914400" eaLnBrk="1" hangingPunct="1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kumimoji="0" lang="en-US" altLang="zh-CN" kern="1200" cap="none" spc="0" normalizeH="0" baseline="0" noProof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ahoma" pitchFamily="34" charset="0"/>
                    <a:ea typeface="宋体" panose="02010600030101010101" pitchFamily="2" charset="-122"/>
                    <a:cs typeface="+mn-cs"/>
                  </a:rPr>
                  <a:t>b</a:t>
                </a:r>
                <a:endParaRPr kumimoji="0" lang="en-US" altLang="zh-CN" kern="1200" cap="none" spc="0" normalizeH="0" baseline="3000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5061" name="Text Box 69"/>
              <p:cNvSpPr txBox="1">
                <a:spLocks noChangeArrowheads="1"/>
              </p:cNvSpPr>
              <p:nvPr/>
            </p:nvSpPr>
            <p:spPr bwMode="auto">
              <a:xfrm>
                <a:off x="2109" y="2840"/>
                <a:ext cx="227" cy="23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R="0" defTabSz="914400" eaLnBrk="1" hangingPunct="1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kumimoji="0" lang="en-US" altLang="zh-CN" kern="1200" cap="none" spc="0" normalizeH="0" baseline="0" noProof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ahoma" pitchFamily="34" charset="0"/>
                    <a:ea typeface="宋体" panose="02010600030101010101" pitchFamily="2" charset="-122"/>
                    <a:cs typeface="+mn-cs"/>
                  </a:rPr>
                  <a:t>a</a:t>
                </a:r>
                <a:endParaRPr kumimoji="0" lang="en-US" altLang="zh-CN" kern="1200" cap="none" spc="0" normalizeH="0" baseline="3000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7130" name="Oval 78"/>
              <p:cNvSpPr/>
              <p:nvPr/>
            </p:nvSpPr>
            <p:spPr>
              <a:xfrm>
                <a:off x="2472" y="2886"/>
                <a:ext cx="227" cy="227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</a:rPr>
                  <a:t>6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7131" name="Oval 79"/>
              <p:cNvSpPr/>
              <p:nvPr/>
            </p:nvSpPr>
            <p:spPr>
              <a:xfrm>
                <a:off x="2472" y="3521"/>
                <a:ext cx="227" cy="227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</a:rPr>
                  <a:t>7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47132" name="AutoShape 80"/>
              <p:cNvCxnSpPr>
                <a:stCxn id="47143" idx="7"/>
                <a:endCxn id="47130" idx="2"/>
              </p:cNvCxnSpPr>
              <p:nvPr/>
            </p:nvCxnSpPr>
            <p:spPr>
              <a:xfrm rot="16200000">
                <a:off x="2176" y="2937"/>
                <a:ext cx="232" cy="359"/>
              </a:xfrm>
              <a:prstGeom prst="curvedConnector2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cxnSp>
          <p:cxnSp>
            <p:nvCxnSpPr>
              <p:cNvPr id="47133" name="AutoShape 81"/>
              <p:cNvCxnSpPr>
                <a:stCxn id="47130" idx="6"/>
                <a:endCxn id="47144" idx="1"/>
              </p:cNvCxnSpPr>
              <p:nvPr/>
            </p:nvCxnSpPr>
            <p:spPr>
              <a:xfrm>
                <a:off x="2699" y="3000"/>
                <a:ext cx="297" cy="232"/>
              </a:xfrm>
              <a:prstGeom prst="curvedConnector2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cxnSp>
          <p:cxnSp>
            <p:nvCxnSpPr>
              <p:cNvPr id="47134" name="AutoShape 82"/>
              <p:cNvCxnSpPr>
                <a:stCxn id="47143" idx="5"/>
                <a:endCxn id="47131" idx="2"/>
              </p:cNvCxnSpPr>
              <p:nvPr/>
            </p:nvCxnSpPr>
            <p:spPr>
              <a:xfrm rot="5400000" flipV="1">
                <a:off x="2172" y="3334"/>
                <a:ext cx="242" cy="359"/>
              </a:xfrm>
              <a:prstGeom prst="curvedConnector2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cxnSp>
          <p:cxnSp>
            <p:nvCxnSpPr>
              <p:cNvPr id="47135" name="AutoShape 83"/>
              <p:cNvCxnSpPr>
                <a:stCxn id="47131" idx="6"/>
                <a:endCxn id="47144" idx="3"/>
              </p:cNvCxnSpPr>
              <p:nvPr/>
            </p:nvCxnSpPr>
            <p:spPr>
              <a:xfrm flipV="1">
                <a:off x="2699" y="3393"/>
                <a:ext cx="297" cy="242"/>
              </a:xfrm>
              <a:prstGeom prst="curvedConnector2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cxnSp>
          <p:sp>
            <p:nvSpPr>
              <p:cNvPr id="85076" name="Text Box 84"/>
              <p:cNvSpPr txBox="1">
                <a:spLocks noChangeArrowheads="1"/>
              </p:cNvSpPr>
              <p:nvPr/>
            </p:nvSpPr>
            <p:spPr bwMode="auto">
              <a:xfrm>
                <a:off x="2789" y="2840"/>
                <a:ext cx="227" cy="23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R="0" defTabSz="914400" eaLnBrk="1" hangingPunct="1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kumimoji="0" lang="en-US" altLang="zh-CN" kern="1200" cap="none" spc="0" normalizeH="0" baseline="0" noProof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ahoma" pitchFamily="34" charset="0"/>
                    <a:ea typeface="宋体" panose="02010600030101010101" pitchFamily="2" charset="-122"/>
                    <a:cs typeface="+mn-cs"/>
                  </a:rPr>
                  <a:t>a</a:t>
                </a:r>
                <a:endParaRPr kumimoji="0" lang="en-US" altLang="zh-CN" kern="1200" cap="none" spc="0" normalizeH="0" baseline="3000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5077" name="Text Box 85"/>
              <p:cNvSpPr txBox="1">
                <a:spLocks noChangeArrowheads="1"/>
              </p:cNvSpPr>
              <p:nvPr/>
            </p:nvSpPr>
            <p:spPr bwMode="auto">
              <a:xfrm>
                <a:off x="2835" y="3562"/>
                <a:ext cx="182" cy="23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R="0" defTabSz="914400" eaLnBrk="1" hangingPunct="1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kumimoji="0" lang="en-US" altLang="zh-CN" kern="1200" cap="none" spc="0" normalizeH="0" baseline="0" noProof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ahoma" pitchFamily="34" charset="0"/>
                    <a:ea typeface="宋体" panose="02010600030101010101" pitchFamily="2" charset="-122"/>
                    <a:cs typeface="+mn-cs"/>
                  </a:rPr>
                  <a:t>b</a:t>
                </a:r>
                <a:endParaRPr kumimoji="0" lang="en-US" altLang="zh-CN" kern="1200" cap="none" spc="0" normalizeH="0" baseline="3000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7" name="Group 99"/>
            <p:cNvGrpSpPr/>
            <p:nvPr/>
          </p:nvGrpSpPr>
          <p:grpSpPr>
            <a:xfrm>
              <a:off x="8000" y="7740"/>
              <a:ext cx="583" cy="2463"/>
              <a:chOff x="3480" y="2827"/>
              <a:chExt cx="233" cy="985"/>
            </a:xfrm>
          </p:grpSpPr>
          <p:sp>
            <p:nvSpPr>
              <p:cNvPr id="85052" name="Text Box 60"/>
              <p:cNvSpPr txBox="1">
                <a:spLocks noChangeArrowheads="1"/>
              </p:cNvSpPr>
              <p:nvPr/>
            </p:nvSpPr>
            <p:spPr bwMode="auto">
              <a:xfrm>
                <a:off x="3480" y="3581"/>
                <a:ext cx="227" cy="23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R="0" defTabSz="914400" eaLnBrk="1" hangingPunct="1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kumimoji="0" lang="en-US" altLang="zh-CN" kern="1200" cap="none" spc="0" normalizeH="0" baseline="0" noProof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ahoma" pitchFamily="34" charset="0"/>
                    <a:ea typeface="宋体" panose="02010600030101010101" pitchFamily="2" charset="-122"/>
                    <a:cs typeface="+mn-cs"/>
                  </a:rPr>
                  <a:t>b</a:t>
                </a:r>
                <a:endParaRPr kumimoji="0" lang="en-US" altLang="zh-CN" kern="1200" cap="none" spc="0" normalizeH="0" baseline="3000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47125" name="AutoShape 73"/>
              <p:cNvCxnSpPr>
                <a:stCxn id="47151" idx="3"/>
                <a:endCxn id="47151" idx="5"/>
              </p:cNvCxnSpPr>
              <p:nvPr/>
            </p:nvCxnSpPr>
            <p:spPr>
              <a:xfrm rot="5400000" flipV="1">
                <a:off x="3576" y="3313"/>
                <a:ext cx="2" cy="161"/>
              </a:xfrm>
              <a:prstGeom prst="curvedConnector3">
                <a:avLst>
                  <a:gd name="adj1" fmla="val 9210000"/>
                </a:avLst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cxnSp>
          <p:cxnSp>
            <p:nvCxnSpPr>
              <p:cNvPr id="47126" name="AutoShape 89"/>
              <p:cNvCxnSpPr>
                <a:stCxn id="47151" idx="1"/>
                <a:endCxn id="47151" idx="7"/>
              </p:cNvCxnSpPr>
              <p:nvPr/>
            </p:nvCxnSpPr>
            <p:spPr>
              <a:xfrm rot="16200000">
                <a:off x="3576" y="3152"/>
                <a:ext cx="2" cy="161"/>
              </a:xfrm>
              <a:prstGeom prst="curvedConnector3">
                <a:avLst>
                  <a:gd name="adj1" fmla="val 9210000"/>
                </a:avLst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cxnSp>
          <p:sp>
            <p:nvSpPr>
              <p:cNvPr id="85082" name="Text Box 90"/>
              <p:cNvSpPr txBox="1">
                <a:spLocks noChangeArrowheads="1"/>
              </p:cNvSpPr>
              <p:nvPr/>
            </p:nvSpPr>
            <p:spPr bwMode="auto">
              <a:xfrm>
                <a:off x="3486" y="2827"/>
                <a:ext cx="227" cy="23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R="0" defTabSz="914400" eaLnBrk="1" hangingPunct="1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kumimoji="0" lang="en-US" altLang="zh-CN" kern="1200" cap="none" spc="0" normalizeH="0" baseline="0" noProof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ahoma" pitchFamily="34" charset="0"/>
                    <a:ea typeface="宋体" panose="02010600030101010101" pitchFamily="2" charset="-122"/>
                    <a:cs typeface="+mn-cs"/>
                  </a:rPr>
                  <a:t>a</a:t>
                </a:r>
                <a:endParaRPr kumimoji="0" lang="en-US" altLang="zh-CN" kern="1200" cap="none" spc="0" normalizeH="0" baseline="3000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NFA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的确定化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确定可合并状态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6030804020204" charset="0"/>
                <a:cs typeface="DejaVu Sans" panose="020B0606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6030804020204" charset="0"/>
                <a:cs typeface="DejaVu Sans" panose="020B0606030804020204" charset="0"/>
                <a:sym typeface="+mn-ea"/>
              </a:rPr>
              <a:t>Zhou, Erqiang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Group 87"/>
          <p:cNvGrpSpPr/>
          <p:nvPr/>
        </p:nvGrpSpPr>
        <p:grpSpPr>
          <a:xfrm>
            <a:off x="1738313" y="1995488"/>
            <a:ext cx="5691187" cy="1728787"/>
            <a:chOff x="612" y="890"/>
            <a:chExt cx="3585" cy="1089"/>
          </a:xfrm>
        </p:grpSpPr>
        <p:sp>
          <p:nvSpPr>
            <p:cNvPr id="55582" name="AutoShape 5"/>
            <p:cNvSpPr/>
            <p:nvPr/>
          </p:nvSpPr>
          <p:spPr>
            <a:xfrm>
              <a:off x="612" y="1343"/>
              <a:ext cx="272" cy="136"/>
            </a:xfrm>
            <a:prstGeom prst="notched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5583" name="Oval 7"/>
            <p:cNvSpPr/>
            <p:nvPr/>
          </p:nvSpPr>
          <p:spPr>
            <a:xfrm>
              <a:off x="885" y="1294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X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5584" name="Oval 8"/>
            <p:cNvSpPr/>
            <p:nvPr/>
          </p:nvSpPr>
          <p:spPr>
            <a:xfrm>
              <a:off x="1837" y="1294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2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5585" name="Oval 9"/>
            <p:cNvSpPr/>
            <p:nvPr/>
          </p:nvSpPr>
          <p:spPr>
            <a:xfrm>
              <a:off x="2881" y="1294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5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55586" name="Group 10"/>
            <p:cNvGrpSpPr/>
            <p:nvPr/>
          </p:nvGrpSpPr>
          <p:grpSpPr>
            <a:xfrm>
              <a:off x="3879" y="1248"/>
              <a:ext cx="318" cy="318"/>
              <a:chOff x="3923" y="2296"/>
              <a:chExt cx="318" cy="318"/>
            </a:xfrm>
          </p:grpSpPr>
          <p:sp>
            <p:nvSpPr>
              <p:cNvPr id="55617" name="Oval 11"/>
              <p:cNvSpPr/>
              <p:nvPr/>
            </p:nvSpPr>
            <p:spPr>
              <a:xfrm>
                <a:off x="3923" y="2296"/>
                <a:ext cx="318" cy="318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5618" name="Oval 12"/>
              <p:cNvSpPr/>
              <p:nvPr/>
            </p:nvSpPr>
            <p:spPr>
              <a:xfrm>
                <a:off x="3968" y="2341"/>
                <a:ext cx="227" cy="227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</a:rPr>
                  <a:t>Y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5587" name="Oval 13"/>
            <p:cNvSpPr/>
            <p:nvPr/>
          </p:nvSpPr>
          <p:spPr>
            <a:xfrm>
              <a:off x="1339" y="1294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1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55588" name="AutoShape 14"/>
            <p:cNvCxnSpPr>
              <a:stCxn id="55583" idx="6"/>
              <a:endCxn id="55587" idx="2"/>
            </p:cNvCxnSpPr>
            <p:nvPr/>
          </p:nvCxnSpPr>
          <p:spPr>
            <a:xfrm>
              <a:off x="1112" y="1408"/>
              <a:ext cx="227" cy="0"/>
            </a:xfrm>
            <a:prstGeom prst="straightConnector1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55589" name="AutoShape 15"/>
            <p:cNvCxnSpPr>
              <a:stCxn id="55587" idx="6"/>
              <a:endCxn id="55584" idx="2"/>
            </p:cNvCxnSpPr>
            <p:nvPr/>
          </p:nvCxnSpPr>
          <p:spPr>
            <a:xfrm>
              <a:off x="1566" y="1408"/>
              <a:ext cx="271" cy="0"/>
            </a:xfrm>
            <a:prstGeom prst="straightConnector1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93200" name="Text Box 16"/>
            <p:cNvSpPr txBox="1">
              <a:spLocks noChangeArrowheads="1"/>
            </p:cNvSpPr>
            <p:nvPr/>
          </p:nvSpPr>
          <p:spPr bwMode="auto">
            <a:xfrm>
              <a:off x="1066" y="1204"/>
              <a:ext cx="272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l-GR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Tahoma" pitchFamily="34" charset="0"/>
                </a:rPr>
                <a:t>ε</a:t>
              </a:r>
              <a:r>
                <a:rPr kumimoji="0" lang="en-US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+mn-cs"/>
                </a:rPr>
                <a:t> </a:t>
              </a:r>
              <a:endParaRPr kumimoji="0" lang="en-US" altLang="zh-CN" kern="1200" cap="none" spc="0" normalizeH="0" baseline="0" noProof="0">
                <a:latin typeface="Tahoma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201" name="Text Box 17"/>
            <p:cNvSpPr txBox="1">
              <a:spLocks noChangeArrowheads="1"/>
            </p:cNvSpPr>
            <p:nvPr/>
          </p:nvSpPr>
          <p:spPr bwMode="auto">
            <a:xfrm>
              <a:off x="1565" y="1204"/>
              <a:ext cx="272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l-GR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Tahoma" pitchFamily="34" charset="0"/>
                </a:rPr>
                <a:t>ε</a:t>
              </a:r>
              <a:r>
                <a:rPr kumimoji="0" lang="en-US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+mn-cs"/>
                </a:rPr>
                <a:t> </a:t>
              </a:r>
              <a:endParaRPr kumimoji="0" lang="en-US" altLang="zh-CN" kern="1200" cap="none" spc="0" normalizeH="0" baseline="0" noProof="0">
                <a:latin typeface="Tahoma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592" name="Oval 18"/>
            <p:cNvSpPr/>
            <p:nvPr/>
          </p:nvSpPr>
          <p:spPr>
            <a:xfrm>
              <a:off x="3380" y="1294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6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55593" name="AutoShape 19"/>
            <p:cNvCxnSpPr>
              <a:stCxn id="55585" idx="6"/>
              <a:endCxn id="55592" idx="2"/>
            </p:cNvCxnSpPr>
            <p:nvPr/>
          </p:nvCxnSpPr>
          <p:spPr>
            <a:xfrm>
              <a:off x="3108" y="1408"/>
              <a:ext cx="272" cy="0"/>
            </a:xfrm>
            <a:prstGeom prst="straightConnector1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55594" name="AutoShape 20"/>
            <p:cNvCxnSpPr>
              <a:stCxn id="55592" idx="6"/>
              <a:endCxn id="55617" idx="2"/>
            </p:cNvCxnSpPr>
            <p:nvPr/>
          </p:nvCxnSpPr>
          <p:spPr>
            <a:xfrm flipV="1">
              <a:off x="3607" y="1407"/>
              <a:ext cx="272" cy="1"/>
            </a:xfrm>
            <a:prstGeom prst="curvedConnector3">
              <a:avLst>
                <a:gd name="adj1" fmla="val 49634"/>
              </a:avLst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93205" name="Text Box 21"/>
            <p:cNvSpPr txBox="1">
              <a:spLocks noChangeArrowheads="1"/>
            </p:cNvSpPr>
            <p:nvPr/>
          </p:nvSpPr>
          <p:spPr bwMode="auto">
            <a:xfrm>
              <a:off x="3606" y="1204"/>
              <a:ext cx="272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l-GR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Tahoma" pitchFamily="34" charset="0"/>
                </a:rPr>
                <a:t>ε</a:t>
              </a:r>
              <a:r>
                <a:rPr kumimoji="0" lang="en-US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+mn-cs"/>
                </a:rPr>
                <a:t> </a:t>
              </a:r>
              <a:endParaRPr kumimoji="0" lang="en-US" altLang="zh-CN" kern="1200" cap="none" spc="0" normalizeH="0" baseline="0" noProof="0">
                <a:latin typeface="Tahoma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206" name="Text Box 22"/>
            <p:cNvSpPr txBox="1">
              <a:spLocks noChangeArrowheads="1"/>
            </p:cNvSpPr>
            <p:nvPr/>
          </p:nvSpPr>
          <p:spPr bwMode="auto">
            <a:xfrm>
              <a:off x="3108" y="1204"/>
              <a:ext cx="272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l-GR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Tahoma" pitchFamily="34" charset="0"/>
                </a:rPr>
                <a:t>ε</a:t>
              </a:r>
              <a:r>
                <a:rPr kumimoji="0" lang="en-US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+mn-cs"/>
                </a:rPr>
                <a:t> </a:t>
              </a:r>
              <a:endParaRPr kumimoji="0" lang="en-US" altLang="zh-CN" kern="1200" cap="none" spc="0" normalizeH="0" baseline="0" noProof="0">
                <a:latin typeface="Tahoma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5597" name="Group 23"/>
            <p:cNvGrpSpPr/>
            <p:nvPr/>
          </p:nvGrpSpPr>
          <p:grpSpPr>
            <a:xfrm>
              <a:off x="1248" y="935"/>
              <a:ext cx="285" cy="1003"/>
              <a:chOff x="1338" y="2840"/>
              <a:chExt cx="285" cy="1003"/>
            </a:xfrm>
          </p:grpSpPr>
          <p:sp>
            <p:nvSpPr>
              <p:cNvPr id="93208" name="Text Box 24"/>
              <p:cNvSpPr txBox="1">
                <a:spLocks noChangeArrowheads="1"/>
              </p:cNvSpPr>
              <p:nvPr/>
            </p:nvSpPr>
            <p:spPr bwMode="auto">
              <a:xfrm>
                <a:off x="1383" y="3612"/>
                <a:ext cx="182" cy="23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R="0" defTabSz="914400" eaLnBrk="1" hangingPunct="1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kumimoji="0" lang="en-US" altLang="zh-CN" kern="1200" cap="none" spc="0" normalizeH="0" baseline="0" noProof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ahoma" pitchFamily="34" charset="0"/>
                    <a:ea typeface="宋体" panose="02010600030101010101" pitchFamily="2" charset="-122"/>
                    <a:cs typeface="+mn-cs"/>
                  </a:rPr>
                  <a:t>b</a:t>
                </a:r>
                <a:endParaRPr kumimoji="0" lang="en-US" altLang="zh-CN" kern="1200" cap="none" spc="0" normalizeH="0" baseline="3000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55614" name="AutoShape 25"/>
              <p:cNvCxnSpPr>
                <a:stCxn id="55587" idx="3"/>
                <a:endCxn id="55587" idx="5"/>
              </p:cNvCxnSpPr>
              <p:nvPr/>
            </p:nvCxnSpPr>
            <p:spPr>
              <a:xfrm rot="-5400000" flipH="1">
                <a:off x="1542" y="3313"/>
                <a:ext cx="1" cy="161"/>
              </a:xfrm>
              <a:prstGeom prst="curvedConnector3">
                <a:avLst>
                  <a:gd name="adj1" fmla="val 17600009"/>
                </a:avLst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cxnSp>
          <p:cxnSp>
            <p:nvCxnSpPr>
              <p:cNvPr id="55615" name="AutoShape 26"/>
              <p:cNvCxnSpPr>
                <a:stCxn id="55587" idx="1"/>
                <a:endCxn id="55587" idx="7"/>
              </p:cNvCxnSpPr>
              <p:nvPr/>
            </p:nvCxnSpPr>
            <p:spPr>
              <a:xfrm rot="5400000" flipV="1">
                <a:off x="1542" y="3152"/>
                <a:ext cx="1" cy="161"/>
              </a:xfrm>
              <a:prstGeom prst="curvedConnector3">
                <a:avLst>
                  <a:gd name="adj1" fmla="val -17700009"/>
                </a:avLst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cxnSp>
          <p:sp>
            <p:nvSpPr>
              <p:cNvPr id="93211" name="Text Box 27"/>
              <p:cNvSpPr txBox="1">
                <a:spLocks noChangeArrowheads="1"/>
              </p:cNvSpPr>
              <p:nvPr/>
            </p:nvSpPr>
            <p:spPr bwMode="auto">
              <a:xfrm>
                <a:off x="1338" y="2840"/>
                <a:ext cx="227" cy="23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R="0" defTabSz="914400" eaLnBrk="1" hangingPunct="1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kumimoji="0" lang="en-US" altLang="zh-CN" kern="1200" cap="none" spc="0" normalizeH="0" baseline="0" noProof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ahoma" pitchFamily="34" charset="0"/>
                    <a:ea typeface="宋体" panose="02010600030101010101" pitchFamily="2" charset="-122"/>
                    <a:cs typeface="+mn-cs"/>
                  </a:rPr>
                  <a:t>a</a:t>
                </a:r>
                <a:endParaRPr kumimoji="0" lang="en-US" altLang="zh-CN" kern="1200" cap="none" spc="0" normalizeH="0" baseline="3000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93213" name="Text Box 29"/>
            <p:cNvSpPr txBox="1">
              <a:spLocks noChangeArrowheads="1"/>
            </p:cNvSpPr>
            <p:nvPr/>
          </p:nvSpPr>
          <p:spPr bwMode="auto">
            <a:xfrm>
              <a:off x="2064" y="1661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+mn-cs"/>
                </a:rPr>
                <a:t>b</a:t>
              </a:r>
              <a:endParaRPr kumimoji="0" lang="en-US" altLang="zh-CN" kern="1200" cap="none" spc="0" normalizeH="0" baseline="30000" noProof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214" name="Text Box 30"/>
            <p:cNvSpPr txBox="1">
              <a:spLocks noChangeArrowheads="1"/>
            </p:cNvSpPr>
            <p:nvPr/>
          </p:nvSpPr>
          <p:spPr bwMode="auto">
            <a:xfrm>
              <a:off x="2019" y="935"/>
              <a:ext cx="227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+mn-cs"/>
                </a:rPr>
                <a:t>a</a:t>
              </a:r>
              <a:endParaRPr kumimoji="0" lang="en-US" altLang="zh-CN" kern="1200" cap="none" spc="0" normalizeH="0" baseline="30000" noProof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600" name="Oval 31"/>
            <p:cNvSpPr/>
            <p:nvPr/>
          </p:nvSpPr>
          <p:spPr>
            <a:xfrm>
              <a:off x="2382" y="981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3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5601" name="Oval 32"/>
            <p:cNvSpPr/>
            <p:nvPr/>
          </p:nvSpPr>
          <p:spPr>
            <a:xfrm>
              <a:off x="2382" y="1616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4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55602" name="AutoShape 33"/>
            <p:cNvCxnSpPr>
              <a:stCxn id="55584" idx="7"/>
              <a:endCxn id="55600" idx="2"/>
            </p:cNvCxnSpPr>
            <p:nvPr/>
          </p:nvCxnSpPr>
          <p:spPr>
            <a:xfrm rot="-5400000">
              <a:off x="2090" y="1035"/>
              <a:ext cx="232" cy="351"/>
            </a:xfrm>
            <a:prstGeom prst="curvedConnector2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55603" name="AutoShape 34"/>
            <p:cNvCxnSpPr>
              <a:stCxn id="55600" idx="6"/>
              <a:endCxn id="55585" idx="1"/>
            </p:cNvCxnSpPr>
            <p:nvPr/>
          </p:nvCxnSpPr>
          <p:spPr>
            <a:xfrm>
              <a:off x="2609" y="1095"/>
              <a:ext cx="305" cy="232"/>
            </a:xfrm>
            <a:prstGeom prst="curvedConnector2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55604" name="AutoShape 35"/>
            <p:cNvCxnSpPr>
              <a:stCxn id="55584" idx="5"/>
              <a:endCxn id="55601" idx="2"/>
            </p:cNvCxnSpPr>
            <p:nvPr/>
          </p:nvCxnSpPr>
          <p:spPr>
            <a:xfrm rot="-5400000" flipH="1">
              <a:off x="2085" y="1433"/>
              <a:ext cx="242" cy="351"/>
            </a:xfrm>
            <a:prstGeom prst="curvedConnector2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55605" name="AutoShape 36"/>
            <p:cNvCxnSpPr>
              <a:stCxn id="55601" idx="6"/>
              <a:endCxn id="55585" idx="3"/>
            </p:cNvCxnSpPr>
            <p:nvPr/>
          </p:nvCxnSpPr>
          <p:spPr>
            <a:xfrm flipV="1">
              <a:off x="2609" y="1488"/>
              <a:ext cx="305" cy="242"/>
            </a:xfrm>
            <a:prstGeom prst="curvedConnector2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93221" name="Text Box 37"/>
            <p:cNvSpPr txBox="1">
              <a:spLocks noChangeArrowheads="1"/>
            </p:cNvSpPr>
            <p:nvPr/>
          </p:nvSpPr>
          <p:spPr bwMode="auto">
            <a:xfrm>
              <a:off x="2699" y="935"/>
              <a:ext cx="227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+mn-cs"/>
                </a:rPr>
                <a:t>a</a:t>
              </a:r>
              <a:endParaRPr kumimoji="0" lang="en-US" altLang="zh-CN" kern="1200" cap="none" spc="0" normalizeH="0" baseline="30000" noProof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222" name="Text Box 38"/>
            <p:cNvSpPr txBox="1">
              <a:spLocks noChangeArrowheads="1"/>
            </p:cNvSpPr>
            <p:nvPr/>
          </p:nvSpPr>
          <p:spPr bwMode="auto">
            <a:xfrm>
              <a:off x="2745" y="1657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+mn-cs"/>
                </a:rPr>
                <a:t>b</a:t>
              </a:r>
              <a:endParaRPr kumimoji="0" lang="en-US" altLang="zh-CN" kern="1200" cap="none" spc="0" normalizeH="0" baseline="30000" noProof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5608" name="Group 39"/>
            <p:cNvGrpSpPr/>
            <p:nvPr/>
          </p:nvGrpSpPr>
          <p:grpSpPr>
            <a:xfrm>
              <a:off x="3334" y="890"/>
              <a:ext cx="409" cy="1089"/>
              <a:chOff x="3424" y="2795"/>
              <a:chExt cx="409" cy="1089"/>
            </a:xfrm>
          </p:grpSpPr>
          <p:sp>
            <p:nvSpPr>
              <p:cNvPr id="93224" name="Text Box 40"/>
              <p:cNvSpPr txBox="1">
                <a:spLocks noChangeArrowheads="1"/>
              </p:cNvSpPr>
              <p:nvPr/>
            </p:nvSpPr>
            <p:spPr bwMode="auto">
              <a:xfrm>
                <a:off x="3424" y="3653"/>
                <a:ext cx="227" cy="23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R="0" defTabSz="914400" eaLnBrk="1" hangingPunct="1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kumimoji="0" lang="en-US" altLang="zh-CN" kern="1200" cap="none" spc="0" normalizeH="0" baseline="0" noProof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ahoma" pitchFamily="34" charset="0"/>
                    <a:ea typeface="宋体" panose="02010600030101010101" pitchFamily="2" charset="-122"/>
                    <a:cs typeface="+mn-cs"/>
                  </a:rPr>
                  <a:t>b</a:t>
                </a:r>
                <a:endParaRPr kumimoji="0" lang="en-US" altLang="zh-CN" kern="1200" cap="none" spc="0" normalizeH="0" baseline="3000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55610" name="AutoShape 41"/>
              <p:cNvCxnSpPr>
                <a:stCxn id="55592" idx="3"/>
                <a:endCxn id="55592" idx="5"/>
              </p:cNvCxnSpPr>
              <p:nvPr/>
            </p:nvCxnSpPr>
            <p:spPr>
              <a:xfrm rot="-5400000" flipH="1">
                <a:off x="3583" y="3313"/>
                <a:ext cx="1" cy="161"/>
              </a:xfrm>
              <a:prstGeom prst="curvedConnector3">
                <a:avLst>
                  <a:gd name="adj1" fmla="val 17600009"/>
                </a:avLst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cxnSp>
          <p:cxnSp>
            <p:nvCxnSpPr>
              <p:cNvPr id="55611" name="AutoShape 42"/>
              <p:cNvCxnSpPr>
                <a:stCxn id="55592" idx="1"/>
                <a:endCxn id="55592" idx="7"/>
              </p:cNvCxnSpPr>
              <p:nvPr/>
            </p:nvCxnSpPr>
            <p:spPr>
              <a:xfrm rot="5400000" flipV="1">
                <a:off x="3583" y="3152"/>
                <a:ext cx="1" cy="161"/>
              </a:xfrm>
              <a:prstGeom prst="curvedConnector3">
                <a:avLst>
                  <a:gd name="adj1" fmla="val -17700009"/>
                </a:avLst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cxnSp>
          <p:sp>
            <p:nvSpPr>
              <p:cNvPr id="93227" name="Text Box 43"/>
              <p:cNvSpPr txBox="1">
                <a:spLocks noChangeArrowheads="1"/>
              </p:cNvSpPr>
              <p:nvPr/>
            </p:nvSpPr>
            <p:spPr bwMode="auto">
              <a:xfrm>
                <a:off x="3606" y="2795"/>
                <a:ext cx="227" cy="23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R="0" defTabSz="914400" eaLnBrk="1" hangingPunct="1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kumimoji="0" lang="en-US" altLang="zh-CN" kern="1200" cap="none" spc="0" normalizeH="0" baseline="0" noProof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ahoma" pitchFamily="34" charset="0"/>
                    <a:ea typeface="宋体" panose="02010600030101010101" pitchFamily="2" charset="-122"/>
                    <a:cs typeface="+mn-cs"/>
                  </a:rPr>
                  <a:t>a</a:t>
                </a:r>
                <a:endParaRPr kumimoji="0" lang="en-US" altLang="zh-CN" kern="1200" cap="none" spc="0" normalizeH="0" baseline="3000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8" name="Group 378"/>
          <p:cNvGrpSpPr/>
          <p:nvPr/>
        </p:nvGrpSpPr>
        <p:grpSpPr>
          <a:xfrm>
            <a:off x="1908175" y="3932555"/>
            <a:ext cx="5810250" cy="360045"/>
            <a:chOff x="703" y="2523"/>
            <a:chExt cx="2857" cy="227"/>
          </a:xfrm>
        </p:grpSpPr>
        <p:sp>
          <p:nvSpPr>
            <p:cNvPr id="55579" name="Rectangle 44"/>
            <p:cNvSpPr/>
            <p:nvPr/>
          </p:nvSpPr>
          <p:spPr>
            <a:xfrm>
              <a:off x="703" y="2523"/>
              <a:ext cx="952" cy="227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I</a:t>
              </a:r>
              <a:endParaRPr lang="en-US" altLang="zh-CN" sz="180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5580" name="Rectangle 45"/>
            <p:cNvSpPr/>
            <p:nvPr/>
          </p:nvSpPr>
          <p:spPr>
            <a:xfrm>
              <a:off x="1660" y="2523"/>
              <a:ext cx="948" cy="227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I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a</a:t>
              </a:r>
              <a:endParaRPr lang="en-US" altLang="zh-CN" sz="1800" baseline="-2500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5581" name="Rectangle 46"/>
            <p:cNvSpPr/>
            <p:nvPr/>
          </p:nvSpPr>
          <p:spPr>
            <a:xfrm>
              <a:off x="2608" y="2523"/>
              <a:ext cx="952" cy="227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I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b</a:t>
              </a:r>
              <a:endParaRPr lang="en-US" altLang="zh-CN" sz="1800" baseline="-2500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93232" name="Rectangle 48"/>
          <p:cNvSpPr/>
          <p:nvPr/>
        </p:nvSpPr>
        <p:spPr>
          <a:xfrm>
            <a:off x="1906905" y="4292600"/>
            <a:ext cx="1931670" cy="28765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{X,1,2}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9" name="Group 95"/>
          <p:cNvGrpSpPr/>
          <p:nvPr/>
        </p:nvGrpSpPr>
        <p:grpSpPr>
          <a:xfrm>
            <a:off x="2170113" y="2498725"/>
            <a:ext cx="1871662" cy="504825"/>
            <a:chOff x="3788" y="2024"/>
            <a:chExt cx="1179" cy="318"/>
          </a:xfrm>
        </p:grpSpPr>
        <p:sp>
          <p:nvSpPr>
            <p:cNvPr id="93244" name="Text Box 60"/>
            <p:cNvSpPr txBox="1">
              <a:spLocks noChangeArrowheads="1"/>
            </p:cNvSpPr>
            <p:nvPr/>
          </p:nvSpPr>
          <p:spPr bwMode="auto">
            <a:xfrm>
              <a:off x="3969" y="2024"/>
              <a:ext cx="272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l-GR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Tahoma" pitchFamily="34" charset="0"/>
                </a:rPr>
                <a:t>ε</a:t>
              </a:r>
              <a:r>
                <a:rPr kumimoji="0" lang="en-US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+mn-cs"/>
                </a:rPr>
                <a:t> </a:t>
              </a:r>
              <a:endParaRPr kumimoji="0" lang="en-US" altLang="zh-CN" kern="1200" cap="none" spc="0" normalizeH="0" baseline="0" noProof="0">
                <a:latin typeface="Tahoma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245" name="Text Box 61"/>
            <p:cNvSpPr txBox="1">
              <a:spLocks noChangeArrowheads="1"/>
            </p:cNvSpPr>
            <p:nvPr/>
          </p:nvSpPr>
          <p:spPr bwMode="auto">
            <a:xfrm>
              <a:off x="4468" y="2024"/>
              <a:ext cx="272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l-GR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Tahoma" pitchFamily="34" charset="0"/>
                </a:rPr>
                <a:t>ε</a:t>
              </a:r>
              <a:r>
                <a:rPr kumimoji="0" lang="en-US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+mn-cs"/>
                </a:rPr>
                <a:t> </a:t>
              </a:r>
              <a:endParaRPr kumimoji="0" lang="en-US" altLang="zh-CN" kern="1200" cap="none" spc="0" normalizeH="0" baseline="0" noProof="0">
                <a:latin typeface="Tahoma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5573" name="Group 94"/>
            <p:cNvGrpSpPr/>
            <p:nvPr/>
          </p:nvGrpSpPr>
          <p:grpSpPr>
            <a:xfrm>
              <a:off x="3788" y="2115"/>
              <a:ext cx="1179" cy="227"/>
              <a:chOff x="3788" y="2115"/>
              <a:chExt cx="1179" cy="227"/>
            </a:xfrm>
          </p:grpSpPr>
          <p:sp>
            <p:nvSpPr>
              <p:cNvPr id="55574" name="Oval 89"/>
              <p:cNvSpPr/>
              <p:nvPr/>
            </p:nvSpPr>
            <p:spPr>
              <a:xfrm>
                <a:off x="3788" y="2115"/>
                <a:ext cx="227" cy="227"/>
              </a:xfrm>
              <a:prstGeom prst="ellipse">
                <a:avLst/>
              </a:prstGeom>
              <a:solidFill>
                <a:srgbClr val="FF66FF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</a:rPr>
                  <a:t>X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5575" name="Oval 90"/>
              <p:cNvSpPr/>
              <p:nvPr/>
            </p:nvSpPr>
            <p:spPr>
              <a:xfrm>
                <a:off x="4740" y="2115"/>
                <a:ext cx="227" cy="227"/>
              </a:xfrm>
              <a:prstGeom prst="ellipse">
                <a:avLst/>
              </a:prstGeom>
              <a:solidFill>
                <a:srgbClr val="FF66FF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</a:rPr>
                  <a:t>2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5576" name="Oval 91"/>
              <p:cNvSpPr/>
              <p:nvPr/>
            </p:nvSpPr>
            <p:spPr>
              <a:xfrm>
                <a:off x="4242" y="2115"/>
                <a:ext cx="227" cy="227"/>
              </a:xfrm>
              <a:prstGeom prst="ellipse">
                <a:avLst/>
              </a:prstGeom>
              <a:solidFill>
                <a:srgbClr val="FF66FF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</a:rPr>
                  <a:t>1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55577" name="AutoShape 92"/>
              <p:cNvCxnSpPr>
                <a:stCxn id="55574" idx="6"/>
                <a:endCxn id="55576" idx="2"/>
              </p:cNvCxnSpPr>
              <p:nvPr/>
            </p:nvCxnSpPr>
            <p:spPr>
              <a:xfrm>
                <a:off x="4015" y="2229"/>
                <a:ext cx="227" cy="0"/>
              </a:xfrm>
              <a:prstGeom prst="straightConnector1">
                <a:avLst/>
              </a:prstGeom>
              <a:ln w="28575" cap="flat" cmpd="sng">
                <a:solidFill>
                  <a:srgbClr val="FF66FF"/>
                </a:solidFill>
                <a:prstDash val="solid"/>
                <a:headEnd type="none" w="med" len="med"/>
                <a:tailEnd type="triangle" w="med" len="med"/>
              </a:ln>
            </p:spPr>
          </p:cxnSp>
          <p:cxnSp>
            <p:nvCxnSpPr>
              <p:cNvPr id="55578" name="AutoShape 93"/>
              <p:cNvCxnSpPr>
                <a:stCxn id="55576" idx="6"/>
                <a:endCxn id="55575" idx="2"/>
              </p:cNvCxnSpPr>
              <p:nvPr/>
            </p:nvCxnSpPr>
            <p:spPr>
              <a:xfrm>
                <a:off x="4469" y="2229"/>
                <a:ext cx="271" cy="0"/>
              </a:xfrm>
              <a:prstGeom prst="straightConnector1">
                <a:avLst/>
              </a:prstGeom>
              <a:ln w="28575" cap="flat" cmpd="sng">
                <a:solidFill>
                  <a:srgbClr val="FF66FF"/>
                </a:solidFill>
                <a:prstDash val="solid"/>
                <a:headEnd type="none" w="med" len="med"/>
                <a:tailEnd type="triangle" w="med" len="med"/>
              </a:ln>
            </p:spPr>
          </p:cxnSp>
        </p:grpSp>
      </p:grpSp>
      <p:grpSp>
        <p:nvGrpSpPr>
          <p:cNvPr id="10" name="Group 375"/>
          <p:cNvGrpSpPr/>
          <p:nvPr/>
        </p:nvGrpSpPr>
        <p:grpSpPr>
          <a:xfrm>
            <a:off x="2817813" y="2498725"/>
            <a:ext cx="4610100" cy="1230313"/>
            <a:chOff x="2788" y="3335"/>
            <a:chExt cx="2904" cy="775"/>
          </a:xfrm>
        </p:grpSpPr>
        <p:sp>
          <p:nvSpPr>
            <p:cNvPr id="55554" name="Oval 52"/>
            <p:cNvSpPr/>
            <p:nvPr/>
          </p:nvSpPr>
          <p:spPr>
            <a:xfrm>
              <a:off x="3332" y="3425"/>
              <a:ext cx="227" cy="227"/>
            </a:xfrm>
            <a:prstGeom prst="ellipse">
              <a:avLst/>
            </a:prstGeom>
            <a:solidFill>
              <a:srgbClr val="FF66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2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55555" name="Group 54"/>
            <p:cNvGrpSpPr/>
            <p:nvPr/>
          </p:nvGrpSpPr>
          <p:grpSpPr>
            <a:xfrm>
              <a:off x="5374" y="3379"/>
              <a:ext cx="318" cy="318"/>
              <a:chOff x="3923" y="2296"/>
              <a:chExt cx="318" cy="318"/>
            </a:xfrm>
          </p:grpSpPr>
          <p:sp>
            <p:nvSpPr>
              <p:cNvPr id="55569" name="Oval 55"/>
              <p:cNvSpPr/>
              <p:nvPr/>
            </p:nvSpPr>
            <p:spPr>
              <a:xfrm>
                <a:off x="3923" y="2296"/>
                <a:ext cx="318" cy="318"/>
              </a:xfrm>
              <a:prstGeom prst="ellipse">
                <a:avLst/>
              </a:prstGeom>
              <a:solidFill>
                <a:srgbClr val="FF66FF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5570" name="Oval 56"/>
              <p:cNvSpPr/>
              <p:nvPr/>
            </p:nvSpPr>
            <p:spPr>
              <a:xfrm>
                <a:off x="3968" y="2341"/>
                <a:ext cx="227" cy="227"/>
              </a:xfrm>
              <a:prstGeom prst="ellipse">
                <a:avLst/>
              </a:prstGeom>
              <a:solidFill>
                <a:srgbClr val="FF66FF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</a:rPr>
                  <a:t>Y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5556" name="Oval 57"/>
            <p:cNvSpPr/>
            <p:nvPr/>
          </p:nvSpPr>
          <p:spPr>
            <a:xfrm>
              <a:off x="2834" y="3425"/>
              <a:ext cx="227" cy="227"/>
            </a:xfrm>
            <a:prstGeom prst="ellipse">
              <a:avLst/>
            </a:prstGeom>
            <a:solidFill>
              <a:srgbClr val="FF66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1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55557" name="AutoShape 59"/>
            <p:cNvCxnSpPr>
              <a:stCxn id="55556" idx="6"/>
              <a:endCxn id="55554" idx="2"/>
            </p:cNvCxnSpPr>
            <p:nvPr/>
          </p:nvCxnSpPr>
          <p:spPr>
            <a:xfrm>
              <a:off x="3061" y="3539"/>
              <a:ext cx="271" cy="0"/>
            </a:xfrm>
            <a:prstGeom prst="straightConnector1">
              <a:avLst/>
            </a:prstGeom>
            <a:ln w="28575" cap="flat" cmpd="sng">
              <a:solidFill>
                <a:srgbClr val="FF66FF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55558" name="Oval 62"/>
            <p:cNvSpPr/>
            <p:nvPr/>
          </p:nvSpPr>
          <p:spPr>
            <a:xfrm>
              <a:off x="4875" y="3425"/>
              <a:ext cx="227" cy="227"/>
            </a:xfrm>
            <a:prstGeom prst="ellipse">
              <a:avLst/>
            </a:prstGeom>
            <a:solidFill>
              <a:srgbClr val="FF66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6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55559" name="AutoShape 64"/>
            <p:cNvCxnSpPr>
              <a:stCxn id="55558" idx="6"/>
              <a:endCxn id="55569" idx="2"/>
            </p:cNvCxnSpPr>
            <p:nvPr/>
          </p:nvCxnSpPr>
          <p:spPr>
            <a:xfrm flipV="1">
              <a:off x="5102" y="3538"/>
              <a:ext cx="272" cy="1"/>
            </a:xfrm>
            <a:prstGeom prst="curvedConnector3">
              <a:avLst>
                <a:gd name="adj1" fmla="val 49634"/>
              </a:avLst>
            </a:prstGeom>
            <a:ln w="28575" cap="flat" cmpd="sng">
              <a:solidFill>
                <a:srgbClr val="FF66FF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93249" name="Text Box 65"/>
            <p:cNvSpPr txBox="1">
              <a:spLocks noChangeArrowheads="1"/>
            </p:cNvSpPr>
            <p:nvPr/>
          </p:nvSpPr>
          <p:spPr bwMode="auto">
            <a:xfrm>
              <a:off x="5101" y="3335"/>
              <a:ext cx="272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l-GR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Tahoma" pitchFamily="34" charset="0"/>
                </a:rPr>
                <a:t>ε</a:t>
              </a:r>
              <a:r>
                <a:rPr kumimoji="0" lang="en-US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+mn-cs"/>
                </a:rPr>
                <a:t> </a:t>
              </a:r>
              <a:endParaRPr kumimoji="0" lang="en-US" altLang="zh-CN" kern="1200" cap="none" spc="0" normalizeH="0" baseline="0" noProof="0">
                <a:latin typeface="Tahoma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252" name="Text Box 68"/>
            <p:cNvSpPr txBox="1">
              <a:spLocks noChangeArrowheads="1"/>
            </p:cNvSpPr>
            <p:nvPr/>
          </p:nvSpPr>
          <p:spPr bwMode="auto">
            <a:xfrm>
              <a:off x="2788" y="3838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+mn-cs"/>
                </a:rPr>
                <a:t>b</a:t>
              </a:r>
              <a:endParaRPr kumimoji="0" lang="en-US" altLang="zh-CN" kern="1200" cap="none" spc="0" normalizeH="0" baseline="30000" noProof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55562" name="AutoShape 69"/>
            <p:cNvCxnSpPr/>
            <p:nvPr/>
          </p:nvCxnSpPr>
          <p:spPr>
            <a:xfrm rot="-5400000" flipH="1">
              <a:off x="2947" y="3539"/>
              <a:ext cx="1" cy="161"/>
            </a:xfrm>
            <a:prstGeom prst="curvedConnector3">
              <a:avLst>
                <a:gd name="adj1" fmla="val 17600009"/>
              </a:avLst>
            </a:prstGeom>
            <a:ln w="28575" cap="flat" cmpd="sng">
              <a:solidFill>
                <a:srgbClr val="FF66FF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93256" name="Text Box 72"/>
            <p:cNvSpPr txBox="1">
              <a:spLocks noChangeArrowheads="1"/>
            </p:cNvSpPr>
            <p:nvPr/>
          </p:nvSpPr>
          <p:spPr bwMode="auto">
            <a:xfrm>
              <a:off x="3559" y="3792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+mn-cs"/>
                </a:rPr>
                <a:t>b</a:t>
              </a:r>
              <a:endParaRPr kumimoji="0" lang="en-US" altLang="zh-CN" kern="1200" cap="none" spc="0" normalizeH="0" baseline="30000" noProof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564" name="Oval 75"/>
            <p:cNvSpPr/>
            <p:nvPr/>
          </p:nvSpPr>
          <p:spPr>
            <a:xfrm>
              <a:off x="3877" y="3747"/>
              <a:ext cx="227" cy="227"/>
            </a:xfrm>
            <a:prstGeom prst="ellipse">
              <a:avLst/>
            </a:prstGeom>
            <a:solidFill>
              <a:srgbClr val="FF66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4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55565" name="AutoShape 78"/>
            <p:cNvCxnSpPr>
              <a:stCxn id="55554" idx="5"/>
              <a:endCxn id="55564" idx="2"/>
            </p:cNvCxnSpPr>
            <p:nvPr/>
          </p:nvCxnSpPr>
          <p:spPr>
            <a:xfrm rot="-5400000" flipH="1">
              <a:off x="3580" y="3564"/>
              <a:ext cx="242" cy="351"/>
            </a:xfrm>
            <a:prstGeom prst="curvedConnector2">
              <a:avLst/>
            </a:prstGeom>
            <a:ln w="28575" cap="flat" cmpd="sng">
              <a:solidFill>
                <a:srgbClr val="FF66FF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93267" name="Text Box 83"/>
            <p:cNvSpPr txBox="1">
              <a:spLocks noChangeArrowheads="1"/>
            </p:cNvSpPr>
            <p:nvPr/>
          </p:nvSpPr>
          <p:spPr bwMode="auto">
            <a:xfrm>
              <a:off x="4829" y="3879"/>
              <a:ext cx="227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+mn-cs"/>
                </a:rPr>
                <a:t>b</a:t>
              </a:r>
              <a:endParaRPr kumimoji="0" lang="en-US" altLang="zh-CN" kern="1200" cap="none" spc="0" normalizeH="0" baseline="30000" noProof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55567" name="AutoShape 84"/>
            <p:cNvCxnSpPr/>
            <p:nvPr/>
          </p:nvCxnSpPr>
          <p:spPr>
            <a:xfrm rot="-5400000" flipH="1">
              <a:off x="4988" y="3539"/>
              <a:ext cx="1" cy="161"/>
            </a:xfrm>
            <a:prstGeom prst="curvedConnector3">
              <a:avLst>
                <a:gd name="adj1" fmla="val 17600009"/>
              </a:avLst>
            </a:prstGeom>
            <a:ln w="28575" cap="flat" cmpd="sng">
              <a:solidFill>
                <a:srgbClr val="FF66FF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93281" name="Text Box 97"/>
            <p:cNvSpPr txBox="1">
              <a:spLocks noChangeArrowheads="1"/>
            </p:cNvSpPr>
            <p:nvPr/>
          </p:nvSpPr>
          <p:spPr bwMode="auto">
            <a:xfrm>
              <a:off x="3060" y="3335"/>
              <a:ext cx="272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l-GR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Tahoma" pitchFamily="34" charset="0"/>
                </a:rPr>
                <a:t>ε</a:t>
              </a:r>
              <a:r>
                <a:rPr kumimoji="0" lang="en-US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+mn-cs"/>
                </a:rPr>
                <a:t> </a:t>
              </a:r>
              <a:endParaRPr kumimoji="0" lang="en-US" altLang="zh-CN" kern="1200" cap="none" spc="0" normalizeH="0" baseline="0" noProof="0">
                <a:latin typeface="Tahoma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1" name="Group 109"/>
          <p:cNvGrpSpPr/>
          <p:nvPr/>
        </p:nvGrpSpPr>
        <p:grpSpPr>
          <a:xfrm>
            <a:off x="2746375" y="2066925"/>
            <a:ext cx="2160588" cy="935038"/>
            <a:chOff x="4059" y="1979"/>
            <a:chExt cx="1361" cy="589"/>
          </a:xfrm>
        </p:grpSpPr>
        <p:sp>
          <p:nvSpPr>
            <p:cNvPr id="55545" name="Oval 98"/>
            <p:cNvSpPr/>
            <p:nvPr/>
          </p:nvSpPr>
          <p:spPr>
            <a:xfrm>
              <a:off x="4649" y="2341"/>
              <a:ext cx="227" cy="227"/>
            </a:xfrm>
            <a:prstGeom prst="ellipse">
              <a:avLst/>
            </a:prstGeom>
            <a:solidFill>
              <a:srgbClr val="FF66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2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5546" name="Oval 99"/>
            <p:cNvSpPr/>
            <p:nvPr/>
          </p:nvSpPr>
          <p:spPr>
            <a:xfrm>
              <a:off x="4150" y="2338"/>
              <a:ext cx="227" cy="227"/>
            </a:xfrm>
            <a:prstGeom prst="ellipse">
              <a:avLst/>
            </a:prstGeom>
            <a:solidFill>
              <a:srgbClr val="FF66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1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3284" name="Text Box 100"/>
            <p:cNvSpPr txBox="1">
              <a:spLocks noChangeArrowheads="1"/>
            </p:cNvSpPr>
            <p:nvPr/>
          </p:nvSpPr>
          <p:spPr bwMode="auto">
            <a:xfrm>
              <a:off x="4059" y="1979"/>
              <a:ext cx="227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+mn-cs"/>
                </a:rPr>
                <a:t>a</a:t>
              </a:r>
              <a:endParaRPr kumimoji="0" lang="en-US" altLang="zh-CN" kern="1200" cap="none" spc="0" normalizeH="0" baseline="30000" noProof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285" name="Text Box 101"/>
            <p:cNvSpPr txBox="1">
              <a:spLocks noChangeArrowheads="1"/>
            </p:cNvSpPr>
            <p:nvPr/>
          </p:nvSpPr>
          <p:spPr bwMode="auto">
            <a:xfrm>
              <a:off x="4830" y="1979"/>
              <a:ext cx="227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+mn-cs"/>
                </a:rPr>
                <a:t>a</a:t>
              </a:r>
              <a:endParaRPr kumimoji="0" lang="en-US" altLang="zh-CN" kern="1200" cap="none" spc="0" normalizeH="0" baseline="30000" noProof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549" name="Oval 102"/>
            <p:cNvSpPr/>
            <p:nvPr/>
          </p:nvSpPr>
          <p:spPr>
            <a:xfrm>
              <a:off x="5193" y="2025"/>
              <a:ext cx="227" cy="227"/>
            </a:xfrm>
            <a:prstGeom prst="ellipse">
              <a:avLst/>
            </a:prstGeom>
            <a:solidFill>
              <a:srgbClr val="FF66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3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55550" name="AutoShape 103"/>
            <p:cNvCxnSpPr>
              <a:stCxn id="55545" idx="7"/>
              <a:endCxn id="55549" idx="2"/>
            </p:cNvCxnSpPr>
            <p:nvPr/>
          </p:nvCxnSpPr>
          <p:spPr>
            <a:xfrm rot="-5400000">
              <a:off x="4900" y="2081"/>
              <a:ext cx="235" cy="350"/>
            </a:xfrm>
            <a:prstGeom prst="curvedConnector2">
              <a:avLst/>
            </a:prstGeom>
            <a:ln w="28575" cap="flat" cmpd="sng">
              <a:solidFill>
                <a:srgbClr val="FF66FF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55551" name="AutoShape 105"/>
            <p:cNvCxnSpPr/>
            <p:nvPr/>
          </p:nvCxnSpPr>
          <p:spPr>
            <a:xfrm rot="5400000" flipV="1">
              <a:off x="4264" y="2287"/>
              <a:ext cx="1" cy="161"/>
            </a:xfrm>
            <a:prstGeom prst="curvedConnector3">
              <a:avLst>
                <a:gd name="adj1" fmla="val -17700009"/>
              </a:avLst>
            </a:prstGeom>
            <a:ln w="28575" cap="flat" cmpd="sng">
              <a:solidFill>
                <a:srgbClr val="FF66FF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93290" name="Text Box 106"/>
            <p:cNvSpPr txBox="1">
              <a:spLocks noChangeArrowheads="1"/>
            </p:cNvSpPr>
            <p:nvPr/>
          </p:nvSpPr>
          <p:spPr bwMode="auto">
            <a:xfrm>
              <a:off x="4377" y="2247"/>
              <a:ext cx="272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l-GR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Tahoma" pitchFamily="34" charset="0"/>
                </a:rPr>
                <a:t>ε</a:t>
              </a:r>
              <a:r>
                <a:rPr kumimoji="0" lang="en-US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+mn-cs"/>
                </a:rPr>
                <a:t> </a:t>
              </a:r>
              <a:endParaRPr kumimoji="0" lang="en-US" altLang="zh-CN" kern="1200" cap="none" spc="0" normalizeH="0" baseline="0" noProof="0">
                <a:latin typeface="Tahoma" pitchFamily="34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55553" name="AutoShape 107"/>
            <p:cNvCxnSpPr>
              <a:stCxn id="55546" idx="6"/>
              <a:endCxn id="55545" idx="2"/>
            </p:cNvCxnSpPr>
            <p:nvPr/>
          </p:nvCxnSpPr>
          <p:spPr>
            <a:xfrm>
              <a:off x="4377" y="2452"/>
              <a:ext cx="272" cy="3"/>
            </a:xfrm>
            <a:prstGeom prst="curvedConnector3">
              <a:avLst>
                <a:gd name="adj1" fmla="val 49634"/>
              </a:avLst>
            </a:prstGeom>
            <a:ln w="28575" cap="flat" cmpd="sng">
              <a:solidFill>
                <a:srgbClr val="FF66FF"/>
              </a:solidFill>
              <a:prstDash val="solid"/>
              <a:headEnd type="none" w="med" len="med"/>
              <a:tailEnd type="triangle" w="med" len="med"/>
            </a:ln>
          </p:spPr>
        </p:cxnSp>
      </p:grpSp>
      <p:sp>
        <p:nvSpPr>
          <p:cNvPr id="93294" name="Rectangle 110"/>
          <p:cNvSpPr/>
          <p:nvPr/>
        </p:nvSpPr>
        <p:spPr>
          <a:xfrm>
            <a:off x="3851275" y="4292600"/>
            <a:ext cx="1933575" cy="28765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{1,2,3}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2" name="Group 120"/>
          <p:cNvGrpSpPr/>
          <p:nvPr/>
        </p:nvGrpSpPr>
        <p:grpSpPr>
          <a:xfrm>
            <a:off x="2817813" y="2498725"/>
            <a:ext cx="2089150" cy="1165225"/>
            <a:chOff x="4105" y="1748"/>
            <a:chExt cx="1316" cy="734"/>
          </a:xfrm>
        </p:grpSpPr>
        <p:sp>
          <p:nvSpPr>
            <p:cNvPr id="55536" name="Oval 111"/>
            <p:cNvSpPr/>
            <p:nvPr/>
          </p:nvSpPr>
          <p:spPr>
            <a:xfrm>
              <a:off x="4649" y="1838"/>
              <a:ext cx="227" cy="227"/>
            </a:xfrm>
            <a:prstGeom prst="ellipse">
              <a:avLst/>
            </a:prstGeom>
            <a:solidFill>
              <a:srgbClr val="FF66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2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5537" name="Oval 112"/>
            <p:cNvSpPr/>
            <p:nvPr/>
          </p:nvSpPr>
          <p:spPr>
            <a:xfrm>
              <a:off x="4151" y="1838"/>
              <a:ext cx="227" cy="227"/>
            </a:xfrm>
            <a:prstGeom prst="ellipse">
              <a:avLst/>
            </a:prstGeom>
            <a:solidFill>
              <a:srgbClr val="FF66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1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55538" name="AutoShape 113"/>
            <p:cNvCxnSpPr>
              <a:stCxn id="55537" idx="6"/>
              <a:endCxn id="55536" idx="2"/>
            </p:cNvCxnSpPr>
            <p:nvPr/>
          </p:nvCxnSpPr>
          <p:spPr>
            <a:xfrm>
              <a:off x="4378" y="1952"/>
              <a:ext cx="271" cy="0"/>
            </a:xfrm>
            <a:prstGeom prst="straightConnector1">
              <a:avLst/>
            </a:prstGeom>
            <a:ln w="28575" cap="flat" cmpd="sng">
              <a:solidFill>
                <a:srgbClr val="FF66FF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93298" name="Text Box 114"/>
            <p:cNvSpPr txBox="1">
              <a:spLocks noChangeArrowheads="1"/>
            </p:cNvSpPr>
            <p:nvPr/>
          </p:nvSpPr>
          <p:spPr bwMode="auto">
            <a:xfrm>
              <a:off x="4105" y="2251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+mn-cs"/>
                </a:rPr>
                <a:t>b</a:t>
              </a:r>
              <a:endParaRPr kumimoji="0" lang="en-US" altLang="zh-CN" kern="1200" cap="none" spc="0" normalizeH="0" baseline="30000" noProof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55540" name="AutoShape 115"/>
            <p:cNvCxnSpPr/>
            <p:nvPr/>
          </p:nvCxnSpPr>
          <p:spPr>
            <a:xfrm rot="-5400000" flipH="1">
              <a:off x="4264" y="1952"/>
              <a:ext cx="1" cy="161"/>
            </a:xfrm>
            <a:prstGeom prst="curvedConnector3">
              <a:avLst>
                <a:gd name="adj1" fmla="val 17600009"/>
              </a:avLst>
            </a:prstGeom>
            <a:ln w="28575" cap="flat" cmpd="sng">
              <a:solidFill>
                <a:srgbClr val="FF66FF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93300" name="Text Box 116"/>
            <p:cNvSpPr txBox="1">
              <a:spLocks noChangeArrowheads="1"/>
            </p:cNvSpPr>
            <p:nvPr/>
          </p:nvSpPr>
          <p:spPr bwMode="auto">
            <a:xfrm>
              <a:off x="4876" y="2205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+mn-cs"/>
                </a:rPr>
                <a:t>b</a:t>
              </a:r>
              <a:endParaRPr kumimoji="0" lang="en-US" altLang="zh-CN" kern="1200" cap="none" spc="0" normalizeH="0" baseline="30000" noProof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542" name="Oval 117"/>
            <p:cNvSpPr/>
            <p:nvPr/>
          </p:nvSpPr>
          <p:spPr>
            <a:xfrm>
              <a:off x="5194" y="2160"/>
              <a:ext cx="227" cy="227"/>
            </a:xfrm>
            <a:prstGeom prst="ellipse">
              <a:avLst/>
            </a:prstGeom>
            <a:solidFill>
              <a:srgbClr val="FF66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4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55543" name="AutoShape 118"/>
            <p:cNvCxnSpPr>
              <a:stCxn id="55536" idx="5"/>
              <a:endCxn id="55542" idx="2"/>
            </p:cNvCxnSpPr>
            <p:nvPr/>
          </p:nvCxnSpPr>
          <p:spPr>
            <a:xfrm rot="-5400000" flipH="1">
              <a:off x="4897" y="1977"/>
              <a:ext cx="242" cy="351"/>
            </a:xfrm>
            <a:prstGeom prst="curvedConnector2">
              <a:avLst/>
            </a:prstGeom>
            <a:ln w="28575" cap="flat" cmpd="sng">
              <a:solidFill>
                <a:srgbClr val="FF66FF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93303" name="Text Box 119"/>
            <p:cNvSpPr txBox="1">
              <a:spLocks noChangeArrowheads="1"/>
            </p:cNvSpPr>
            <p:nvPr/>
          </p:nvSpPr>
          <p:spPr bwMode="auto">
            <a:xfrm>
              <a:off x="4377" y="1748"/>
              <a:ext cx="272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l-GR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Tahoma" pitchFamily="34" charset="0"/>
                </a:rPr>
                <a:t>ε</a:t>
              </a:r>
              <a:r>
                <a:rPr kumimoji="0" lang="en-US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+mn-cs"/>
                </a:rPr>
                <a:t> </a:t>
              </a:r>
              <a:endParaRPr kumimoji="0" lang="en-US" altLang="zh-CN" kern="1200" cap="none" spc="0" normalizeH="0" baseline="0" noProof="0">
                <a:latin typeface="Tahoma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3306" name="Rectangle 122"/>
          <p:cNvSpPr/>
          <p:nvPr/>
        </p:nvSpPr>
        <p:spPr>
          <a:xfrm>
            <a:off x="1906905" y="4581525"/>
            <a:ext cx="1931670" cy="28765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{1,2,3}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307" name="Rectangle 123"/>
          <p:cNvSpPr/>
          <p:nvPr/>
        </p:nvSpPr>
        <p:spPr>
          <a:xfrm>
            <a:off x="5772785" y="4292600"/>
            <a:ext cx="1945640" cy="28765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{1,2,4}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308" name="Rectangle 124"/>
          <p:cNvSpPr/>
          <p:nvPr/>
        </p:nvSpPr>
        <p:spPr>
          <a:xfrm>
            <a:off x="1906905" y="4869180"/>
            <a:ext cx="1931670" cy="28702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{1,2,4}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3" name="Group 147"/>
          <p:cNvGrpSpPr/>
          <p:nvPr/>
        </p:nvGrpSpPr>
        <p:grpSpPr>
          <a:xfrm>
            <a:off x="2746375" y="2066925"/>
            <a:ext cx="4681538" cy="1001713"/>
            <a:chOff x="2608" y="2023"/>
            <a:chExt cx="2949" cy="631"/>
          </a:xfrm>
        </p:grpSpPr>
        <p:sp>
          <p:nvSpPr>
            <p:cNvPr id="55516" name="Oval 125"/>
            <p:cNvSpPr/>
            <p:nvPr/>
          </p:nvSpPr>
          <p:spPr>
            <a:xfrm>
              <a:off x="3197" y="2382"/>
              <a:ext cx="227" cy="227"/>
            </a:xfrm>
            <a:prstGeom prst="ellipse">
              <a:avLst/>
            </a:prstGeom>
            <a:solidFill>
              <a:srgbClr val="FF66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2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5517" name="Oval 126"/>
            <p:cNvSpPr/>
            <p:nvPr/>
          </p:nvSpPr>
          <p:spPr>
            <a:xfrm>
              <a:off x="4241" y="2382"/>
              <a:ext cx="227" cy="227"/>
            </a:xfrm>
            <a:prstGeom prst="ellipse">
              <a:avLst/>
            </a:prstGeom>
            <a:solidFill>
              <a:srgbClr val="FF66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5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55518" name="Group 127"/>
            <p:cNvGrpSpPr/>
            <p:nvPr/>
          </p:nvGrpSpPr>
          <p:grpSpPr>
            <a:xfrm>
              <a:off x="5239" y="2336"/>
              <a:ext cx="318" cy="318"/>
              <a:chOff x="3923" y="2296"/>
              <a:chExt cx="318" cy="318"/>
            </a:xfrm>
          </p:grpSpPr>
          <p:sp>
            <p:nvSpPr>
              <p:cNvPr id="55534" name="Oval 128"/>
              <p:cNvSpPr/>
              <p:nvPr/>
            </p:nvSpPr>
            <p:spPr>
              <a:xfrm>
                <a:off x="3923" y="2296"/>
                <a:ext cx="318" cy="318"/>
              </a:xfrm>
              <a:prstGeom prst="ellipse">
                <a:avLst/>
              </a:prstGeom>
              <a:solidFill>
                <a:srgbClr val="FF66FF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5535" name="Oval 129"/>
              <p:cNvSpPr/>
              <p:nvPr/>
            </p:nvSpPr>
            <p:spPr>
              <a:xfrm>
                <a:off x="3968" y="2341"/>
                <a:ext cx="227" cy="227"/>
              </a:xfrm>
              <a:prstGeom prst="ellipse">
                <a:avLst/>
              </a:prstGeom>
              <a:solidFill>
                <a:srgbClr val="FF66FF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</a:rPr>
                  <a:t>Y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5519" name="Oval 130"/>
            <p:cNvSpPr/>
            <p:nvPr/>
          </p:nvSpPr>
          <p:spPr>
            <a:xfrm>
              <a:off x="2699" y="2382"/>
              <a:ext cx="227" cy="227"/>
            </a:xfrm>
            <a:prstGeom prst="ellipse">
              <a:avLst/>
            </a:prstGeom>
            <a:solidFill>
              <a:srgbClr val="FF66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1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55520" name="AutoShape 131"/>
            <p:cNvCxnSpPr>
              <a:stCxn id="55519" idx="6"/>
              <a:endCxn id="55516" idx="2"/>
            </p:cNvCxnSpPr>
            <p:nvPr/>
          </p:nvCxnSpPr>
          <p:spPr>
            <a:xfrm>
              <a:off x="2926" y="2496"/>
              <a:ext cx="271" cy="0"/>
            </a:xfrm>
            <a:prstGeom prst="straightConnector1">
              <a:avLst/>
            </a:prstGeom>
            <a:ln w="28575" cap="flat" cmpd="sng">
              <a:solidFill>
                <a:srgbClr val="FF66FF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55521" name="Oval 132"/>
            <p:cNvSpPr/>
            <p:nvPr/>
          </p:nvSpPr>
          <p:spPr>
            <a:xfrm>
              <a:off x="4740" y="2382"/>
              <a:ext cx="227" cy="227"/>
            </a:xfrm>
            <a:prstGeom prst="ellipse">
              <a:avLst/>
            </a:prstGeom>
            <a:solidFill>
              <a:srgbClr val="FF66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6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55522" name="AutoShape 133"/>
            <p:cNvCxnSpPr>
              <a:stCxn id="55517" idx="6"/>
              <a:endCxn id="55521" idx="2"/>
            </p:cNvCxnSpPr>
            <p:nvPr/>
          </p:nvCxnSpPr>
          <p:spPr>
            <a:xfrm>
              <a:off x="4468" y="2496"/>
              <a:ext cx="272" cy="0"/>
            </a:xfrm>
            <a:prstGeom prst="straightConnector1">
              <a:avLst/>
            </a:prstGeom>
            <a:ln w="28575" cap="flat" cmpd="sng">
              <a:solidFill>
                <a:srgbClr val="FF66FF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55523" name="AutoShape 134"/>
            <p:cNvCxnSpPr>
              <a:stCxn id="55521" idx="6"/>
              <a:endCxn id="55534" idx="2"/>
            </p:cNvCxnSpPr>
            <p:nvPr/>
          </p:nvCxnSpPr>
          <p:spPr>
            <a:xfrm flipV="1">
              <a:off x="4967" y="2495"/>
              <a:ext cx="272" cy="1"/>
            </a:xfrm>
            <a:prstGeom prst="curvedConnector3">
              <a:avLst>
                <a:gd name="adj1" fmla="val 49634"/>
              </a:avLst>
            </a:prstGeom>
            <a:ln w="28575" cap="flat" cmpd="sng">
              <a:solidFill>
                <a:srgbClr val="FF66FF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93319" name="Text Box 135"/>
            <p:cNvSpPr txBox="1">
              <a:spLocks noChangeArrowheads="1"/>
            </p:cNvSpPr>
            <p:nvPr/>
          </p:nvSpPr>
          <p:spPr bwMode="auto">
            <a:xfrm>
              <a:off x="4966" y="2292"/>
              <a:ext cx="272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l-GR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Tahoma" pitchFamily="34" charset="0"/>
                </a:rPr>
                <a:t>ε</a:t>
              </a:r>
              <a:r>
                <a:rPr kumimoji="0" lang="en-US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+mn-cs"/>
                </a:rPr>
                <a:t> </a:t>
              </a:r>
              <a:endParaRPr kumimoji="0" lang="en-US" altLang="zh-CN" kern="1200" cap="none" spc="0" normalizeH="0" baseline="0" noProof="0">
                <a:latin typeface="Tahoma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320" name="Text Box 136"/>
            <p:cNvSpPr txBox="1">
              <a:spLocks noChangeArrowheads="1"/>
            </p:cNvSpPr>
            <p:nvPr/>
          </p:nvSpPr>
          <p:spPr bwMode="auto">
            <a:xfrm>
              <a:off x="4468" y="2292"/>
              <a:ext cx="272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l-GR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Tahoma" pitchFamily="34" charset="0"/>
                </a:rPr>
                <a:t>ε</a:t>
              </a:r>
              <a:r>
                <a:rPr kumimoji="0" lang="en-US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+mn-cs"/>
                </a:rPr>
                <a:t> </a:t>
              </a:r>
              <a:endParaRPr kumimoji="0" lang="en-US" altLang="zh-CN" kern="1200" cap="none" spc="0" normalizeH="0" baseline="0" noProof="0">
                <a:latin typeface="Tahoma" pitchFamily="34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55526" name="AutoShape 137"/>
            <p:cNvCxnSpPr/>
            <p:nvPr/>
          </p:nvCxnSpPr>
          <p:spPr>
            <a:xfrm rot="5400000" flipV="1">
              <a:off x="2812" y="2335"/>
              <a:ext cx="1" cy="161"/>
            </a:xfrm>
            <a:prstGeom prst="curvedConnector3">
              <a:avLst>
                <a:gd name="adj1" fmla="val -17700009"/>
              </a:avLst>
            </a:prstGeom>
            <a:ln w="28575" cap="flat" cmpd="sng">
              <a:solidFill>
                <a:srgbClr val="FF66FF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93322" name="Text Box 138"/>
            <p:cNvSpPr txBox="1">
              <a:spLocks noChangeArrowheads="1"/>
            </p:cNvSpPr>
            <p:nvPr/>
          </p:nvSpPr>
          <p:spPr bwMode="auto">
            <a:xfrm>
              <a:off x="2608" y="2023"/>
              <a:ext cx="227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+mn-cs"/>
                </a:rPr>
                <a:t>a</a:t>
              </a:r>
              <a:endParaRPr kumimoji="0" lang="en-US" altLang="zh-CN" kern="1200" cap="none" spc="0" normalizeH="0" baseline="30000" noProof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323" name="Text Box 139"/>
            <p:cNvSpPr txBox="1">
              <a:spLocks noChangeArrowheads="1"/>
            </p:cNvSpPr>
            <p:nvPr/>
          </p:nvSpPr>
          <p:spPr bwMode="auto">
            <a:xfrm>
              <a:off x="3379" y="2023"/>
              <a:ext cx="227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+mn-cs"/>
                </a:rPr>
                <a:t>a</a:t>
              </a:r>
              <a:endParaRPr kumimoji="0" lang="en-US" altLang="zh-CN" kern="1200" cap="none" spc="0" normalizeH="0" baseline="30000" noProof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529" name="Oval 140"/>
            <p:cNvSpPr/>
            <p:nvPr/>
          </p:nvSpPr>
          <p:spPr>
            <a:xfrm>
              <a:off x="3742" y="2069"/>
              <a:ext cx="227" cy="227"/>
            </a:xfrm>
            <a:prstGeom prst="ellipse">
              <a:avLst/>
            </a:prstGeom>
            <a:solidFill>
              <a:srgbClr val="FF66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3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55530" name="AutoShape 141"/>
            <p:cNvCxnSpPr>
              <a:stCxn id="55516" idx="7"/>
              <a:endCxn id="55529" idx="2"/>
            </p:cNvCxnSpPr>
            <p:nvPr/>
          </p:nvCxnSpPr>
          <p:spPr>
            <a:xfrm rot="-5400000">
              <a:off x="3450" y="2123"/>
              <a:ext cx="232" cy="351"/>
            </a:xfrm>
            <a:prstGeom prst="curvedConnector2">
              <a:avLst/>
            </a:prstGeom>
            <a:ln w="28575" cap="flat" cmpd="sng">
              <a:solidFill>
                <a:srgbClr val="FF66FF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55531" name="AutoShape 142"/>
            <p:cNvCxnSpPr>
              <a:stCxn id="55529" idx="6"/>
              <a:endCxn id="55517" idx="1"/>
            </p:cNvCxnSpPr>
            <p:nvPr/>
          </p:nvCxnSpPr>
          <p:spPr>
            <a:xfrm>
              <a:off x="3969" y="2183"/>
              <a:ext cx="305" cy="232"/>
            </a:xfrm>
            <a:prstGeom prst="curvedConnector2">
              <a:avLst/>
            </a:prstGeom>
            <a:ln w="28575" cap="flat" cmpd="sng">
              <a:solidFill>
                <a:srgbClr val="FF66FF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93327" name="Text Box 143"/>
            <p:cNvSpPr txBox="1">
              <a:spLocks noChangeArrowheads="1"/>
            </p:cNvSpPr>
            <p:nvPr/>
          </p:nvSpPr>
          <p:spPr bwMode="auto">
            <a:xfrm>
              <a:off x="4059" y="2023"/>
              <a:ext cx="227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+mn-cs"/>
                </a:rPr>
                <a:t>a</a:t>
              </a:r>
              <a:endParaRPr kumimoji="0" lang="en-US" altLang="zh-CN" kern="1200" cap="none" spc="0" normalizeH="0" baseline="30000" noProof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328" name="Text Box 144"/>
            <p:cNvSpPr txBox="1">
              <a:spLocks noChangeArrowheads="1"/>
            </p:cNvSpPr>
            <p:nvPr/>
          </p:nvSpPr>
          <p:spPr bwMode="auto">
            <a:xfrm>
              <a:off x="2925" y="2292"/>
              <a:ext cx="272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l-GR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Tahoma" pitchFamily="34" charset="0"/>
                </a:rPr>
                <a:t>ε</a:t>
              </a:r>
              <a:r>
                <a:rPr kumimoji="0" lang="en-US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+mn-cs"/>
                </a:rPr>
                <a:t> </a:t>
              </a:r>
              <a:endParaRPr kumimoji="0" lang="en-US" altLang="zh-CN" kern="1200" cap="none" spc="0" normalizeH="0" baseline="0" noProof="0">
                <a:latin typeface="Tahoma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3330" name="Rectangle 146"/>
          <p:cNvSpPr/>
          <p:nvPr/>
        </p:nvSpPr>
        <p:spPr>
          <a:xfrm>
            <a:off x="3853180" y="4581525"/>
            <a:ext cx="1933575" cy="28765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{1,2,3,5,6,Y}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333" name="Rectangle 149"/>
          <p:cNvSpPr/>
          <p:nvPr/>
        </p:nvSpPr>
        <p:spPr>
          <a:xfrm>
            <a:off x="1906905" y="5156200"/>
            <a:ext cx="1933575" cy="28765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{1,2,3,5,6,Y}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5" name="Group 179"/>
          <p:cNvGrpSpPr/>
          <p:nvPr/>
        </p:nvGrpSpPr>
        <p:grpSpPr>
          <a:xfrm>
            <a:off x="2830513" y="2527300"/>
            <a:ext cx="2089150" cy="1165225"/>
            <a:chOff x="3969" y="1884"/>
            <a:chExt cx="1316" cy="734"/>
          </a:xfrm>
        </p:grpSpPr>
        <p:sp>
          <p:nvSpPr>
            <p:cNvPr id="55507" name="Oval 170"/>
            <p:cNvSpPr/>
            <p:nvPr/>
          </p:nvSpPr>
          <p:spPr>
            <a:xfrm>
              <a:off x="4513" y="1974"/>
              <a:ext cx="227" cy="227"/>
            </a:xfrm>
            <a:prstGeom prst="ellipse">
              <a:avLst/>
            </a:prstGeom>
            <a:solidFill>
              <a:srgbClr val="FF66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2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5508" name="Oval 171"/>
            <p:cNvSpPr/>
            <p:nvPr/>
          </p:nvSpPr>
          <p:spPr>
            <a:xfrm>
              <a:off x="4015" y="1974"/>
              <a:ext cx="227" cy="227"/>
            </a:xfrm>
            <a:prstGeom prst="ellipse">
              <a:avLst/>
            </a:prstGeom>
            <a:solidFill>
              <a:srgbClr val="FF66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1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55509" name="AutoShape 172"/>
            <p:cNvCxnSpPr>
              <a:stCxn id="55508" idx="6"/>
              <a:endCxn id="55507" idx="2"/>
            </p:cNvCxnSpPr>
            <p:nvPr/>
          </p:nvCxnSpPr>
          <p:spPr>
            <a:xfrm>
              <a:off x="4242" y="2088"/>
              <a:ext cx="271" cy="0"/>
            </a:xfrm>
            <a:prstGeom prst="straightConnector1">
              <a:avLst/>
            </a:prstGeom>
            <a:ln w="28575" cap="flat" cmpd="sng">
              <a:solidFill>
                <a:srgbClr val="FF66FF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93357" name="Text Box 173"/>
            <p:cNvSpPr txBox="1">
              <a:spLocks noChangeArrowheads="1"/>
            </p:cNvSpPr>
            <p:nvPr/>
          </p:nvSpPr>
          <p:spPr bwMode="auto">
            <a:xfrm>
              <a:off x="3969" y="2387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+mn-cs"/>
                </a:rPr>
                <a:t>b</a:t>
              </a:r>
              <a:endParaRPr kumimoji="0" lang="en-US" altLang="zh-CN" kern="1200" cap="none" spc="0" normalizeH="0" baseline="30000" noProof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55511" name="AutoShape 174"/>
            <p:cNvCxnSpPr/>
            <p:nvPr/>
          </p:nvCxnSpPr>
          <p:spPr>
            <a:xfrm rot="-5400000" flipH="1">
              <a:off x="4128" y="2088"/>
              <a:ext cx="1" cy="161"/>
            </a:xfrm>
            <a:prstGeom prst="curvedConnector3">
              <a:avLst>
                <a:gd name="adj1" fmla="val 17600009"/>
              </a:avLst>
            </a:prstGeom>
            <a:ln w="28575" cap="flat" cmpd="sng">
              <a:solidFill>
                <a:srgbClr val="FF66FF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93359" name="Text Box 175"/>
            <p:cNvSpPr txBox="1">
              <a:spLocks noChangeArrowheads="1"/>
            </p:cNvSpPr>
            <p:nvPr/>
          </p:nvSpPr>
          <p:spPr bwMode="auto">
            <a:xfrm>
              <a:off x="4740" y="2341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+mn-cs"/>
                </a:rPr>
                <a:t>b</a:t>
              </a:r>
              <a:endParaRPr kumimoji="0" lang="en-US" altLang="zh-CN" kern="1200" cap="none" spc="0" normalizeH="0" baseline="30000" noProof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513" name="Oval 176"/>
            <p:cNvSpPr/>
            <p:nvPr/>
          </p:nvSpPr>
          <p:spPr>
            <a:xfrm>
              <a:off x="5058" y="2296"/>
              <a:ext cx="227" cy="227"/>
            </a:xfrm>
            <a:prstGeom prst="ellipse">
              <a:avLst/>
            </a:prstGeom>
            <a:solidFill>
              <a:srgbClr val="FF66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4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55514" name="AutoShape 177"/>
            <p:cNvCxnSpPr>
              <a:stCxn id="55507" idx="5"/>
              <a:endCxn id="55513" idx="2"/>
            </p:cNvCxnSpPr>
            <p:nvPr/>
          </p:nvCxnSpPr>
          <p:spPr>
            <a:xfrm rot="-5400000" flipH="1">
              <a:off x="4761" y="2113"/>
              <a:ext cx="242" cy="351"/>
            </a:xfrm>
            <a:prstGeom prst="curvedConnector2">
              <a:avLst/>
            </a:prstGeom>
            <a:ln w="28575" cap="flat" cmpd="sng">
              <a:solidFill>
                <a:srgbClr val="FF66FF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93362" name="Text Box 178"/>
            <p:cNvSpPr txBox="1">
              <a:spLocks noChangeArrowheads="1"/>
            </p:cNvSpPr>
            <p:nvPr/>
          </p:nvSpPr>
          <p:spPr bwMode="auto">
            <a:xfrm>
              <a:off x="4241" y="1884"/>
              <a:ext cx="272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l-GR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Tahoma" pitchFamily="34" charset="0"/>
                </a:rPr>
                <a:t>ε</a:t>
              </a:r>
              <a:r>
                <a:rPr kumimoji="0" lang="en-US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+mn-cs"/>
                </a:rPr>
                <a:t> </a:t>
              </a:r>
              <a:endParaRPr kumimoji="0" lang="en-US" altLang="zh-CN" kern="1200" cap="none" spc="0" normalizeH="0" baseline="0" noProof="0">
                <a:latin typeface="Tahoma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3364" name="Rectangle 180"/>
          <p:cNvSpPr/>
          <p:nvPr/>
        </p:nvSpPr>
        <p:spPr>
          <a:xfrm>
            <a:off x="5772785" y="4581525"/>
            <a:ext cx="1945640" cy="28765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{1,2,4}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6" name="Group 190"/>
          <p:cNvGrpSpPr/>
          <p:nvPr/>
        </p:nvGrpSpPr>
        <p:grpSpPr>
          <a:xfrm>
            <a:off x="2746375" y="2066925"/>
            <a:ext cx="2160588" cy="930275"/>
            <a:chOff x="3833" y="1933"/>
            <a:chExt cx="1361" cy="586"/>
          </a:xfrm>
        </p:grpSpPr>
        <p:sp>
          <p:nvSpPr>
            <p:cNvPr id="55498" name="Oval 181"/>
            <p:cNvSpPr/>
            <p:nvPr/>
          </p:nvSpPr>
          <p:spPr>
            <a:xfrm>
              <a:off x="4422" y="2292"/>
              <a:ext cx="227" cy="227"/>
            </a:xfrm>
            <a:prstGeom prst="ellipse">
              <a:avLst/>
            </a:prstGeom>
            <a:solidFill>
              <a:srgbClr val="FF66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2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5499" name="Oval 182"/>
            <p:cNvSpPr/>
            <p:nvPr/>
          </p:nvSpPr>
          <p:spPr>
            <a:xfrm>
              <a:off x="3924" y="2292"/>
              <a:ext cx="227" cy="227"/>
            </a:xfrm>
            <a:prstGeom prst="ellipse">
              <a:avLst/>
            </a:prstGeom>
            <a:solidFill>
              <a:srgbClr val="FF66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1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55500" name="AutoShape 183"/>
            <p:cNvCxnSpPr>
              <a:stCxn id="55499" idx="6"/>
              <a:endCxn id="55498" idx="2"/>
            </p:cNvCxnSpPr>
            <p:nvPr/>
          </p:nvCxnSpPr>
          <p:spPr>
            <a:xfrm>
              <a:off x="4151" y="2406"/>
              <a:ext cx="271" cy="0"/>
            </a:xfrm>
            <a:prstGeom prst="straightConnector1">
              <a:avLst/>
            </a:prstGeom>
            <a:ln w="28575" cap="flat" cmpd="sng">
              <a:solidFill>
                <a:srgbClr val="FF66FF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55501" name="AutoShape 184"/>
            <p:cNvCxnSpPr/>
            <p:nvPr/>
          </p:nvCxnSpPr>
          <p:spPr>
            <a:xfrm rot="5400000" flipV="1">
              <a:off x="4037" y="2245"/>
              <a:ext cx="1" cy="161"/>
            </a:xfrm>
            <a:prstGeom prst="curvedConnector3">
              <a:avLst>
                <a:gd name="adj1" fmla="val -17700009"/>
              </a:avLst>
            </a:prstGeom>
            <a:ln w="28575" cap="flat" cmpd="sng">
              <a:solidFill>
                <a:srgbClr val="FF66FF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93369" name="Text Box 185"/>
            <p:cNvSpPr txBox="1">
              <a:spLocks noChangeArrowheads="1"/>
            </p:cNvSpPr>
            <p:nvPr/>
          </p:nvSpPr>
          <p:spPr bwMode="auto">
            <a:xfrm>
              <a:off x="3833" y="1933"/>
              <a:ext cx="227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+mn-cs"/>
                </a:rPr>
                <a:t>a</a:t>
              </a:r>
              <a:endParaRPr kumimoji="0" lang="en-US" altLang="zh-CN" kern="1200" cap="none" spc="0" normalizeH="0" baseline="30000" noProof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370" name="Text Box 186"/>
            <p:cNvSpPr txBox="1">
              <a:spLocks noChangeArrowheads="1"/>
            </p:cNvSpPr>
            <p:nvPr/>
          </p:nvSpPr>
          <p:spPr bwMode="auto">
            <a:xfrm>
              <a:off x="4604" y="1933"/>
              <a:ext cx="227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+mn-cs"/>
                </a:rPr>
                <a:t>a</a:t>
              </a:r>
              <a:endParaRPr kumimoji="0" lang="en-US" altLang="zh-CN" kern="1200" cap="none" spc="0" normalizeH="0" baseline="30000" noProof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504" name="Oval 187"/>
            <p:cNvSpPr/>
            <p:nvPr/>
          </p:nvSpPr>
          <p:spPr>
            <a:xfrm>
              <a:off x="4967" y="1979"/>
              <a:ext cx="227" cy="227"/>
            </a:xfrm>
            <a:prstGeom prst="ellipse">
              <a:avLst/>
            </a:prstGeom>
            <a:solidFill>
              <a:srgbClr val="FF66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3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55505" name="AutoShape 188"/>
            <p:cNvCxnSpPr>
              <a:stCxn id="55498" idx="7"/>
              <a:endCxn id="55504" idx="2"/>
            </p:cNvCxnSpPr>
            <p:nvPr/>
          </p:nvCxnSpPr>
          <p:spPr>
            <a:xfrm rot="-5400000">
              <a:off x="4675" y="2033"/>
              <a:ext cx="232" cy="351"/>
            </a:xfrm>
            <a:prstGeom prst="curvedConnector2">
              <a:avLst/>
            </a:prstGeom>
            <a:ln w="28575" cap="flat" cmpd="sng">
              <a:solidFill>
                <a:srgbClr val="FF66FF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93373" name="Text Box 189"/>
            <p:cNvSpPr txBox="1">
              <a:spLocks noChangeArrowheads="1"/>
            </p:cNvSpPr>
            <p:nvPr/>
          </p:nvSpPr>
          <p:spPr bwMode="auto">
            <a:xfrm>
              <a:off x="4150" y="2201"/>
              <a:ext cx="272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l-GR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Tahoma" pitchFamily="34" charset="0"/>
                </a:rPr>
                <a:t>ε</a:t>
              </a:r>
              <a:r>
                <a:rPr kumimoji="0" lang="en-US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+mn-cs"/>
                </a:rPr>
                <a:t> </a:t>
              </a:r>
              <a:endParaRPr kumimoji="0" lang="en-US" altLang="zh-CN" kern="1200" cap="none" spc="0" normalizeH="0" baseline="0" noProof="0">
                <a:latin typeface="Tahoma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3375" name="Rectangle 191"/>
          <p:cNvSpPr/>
          <p:nvPr/>
        </p:nvSpPr>
        <p:spPr>
          <a:xfrm>
            <a:off x="3853180" y="4869180"/>
            <a:ext cx="1931670" cy="28702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{1,2,3}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7" name="Group 217"/>
          <p:cNvGrpSpPr/>
          <p:nvPr/>
        </p:nvGrpSpPr>
        <p:grpSpPr>
          <a:xfrm>
            <a:off x="2817813" y="2498725"/>
            <a:ext cx="4610100" cy="1174750"/>
            <a:chOff x="2856" y="1838"/>
            <a:chExt cx="2904" cy="740"/>
          </a:xfrm>
        </p:grpSpPr>
        <p:grpSp>
          <p:nvGrpSpPr>
            <p:cNvPr id="55477" name="Group 198"/>
            <p:cNvGrpSpPr/>
            <p:nvPr/>
          </p:nvGrpSpPr>
          <p:grpSpPr>
            <a:xfrm>
              <a:off x="5442" y="1888"/>
              <a:ext cx="318" cy="318"/>
              <a:chOff x="3923" y="2296"/>
              <a:chExt cx="318" cy="318"/>
            </a:xfrm>
          </p:grpSpPr>
          <p:sp>
            <p:nvSpPr>
              <p:cNvPr id="55496" name="Oval 199"/>
              <p:cNvSpPr/>
              <p:nvPr/>
            </p:nvSpPr>
            <p:spPr>
              <a:xfrm>
                <a:off x="3923" y="2296"/>
                <a:ext cx="318" cy="318"/>
              </a:xfrm>
              <a:prstGeom prst="ellipse">
                <a:avLst/>
              </a:prstGeom>
              <a:solidFill>
                <a:srgbClr val="FF66FF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5497" name="Oval 200"/>
              <p:cNvSpPr/>
              <p:nvPr/>
            </p:nvSpPr>
            <p:spPr>
              <a:xfrm>
                <a:off x="3968" y="2341"/>
                <a:ext cx="227" cy="227"/>
              </a:xfrm>
              <a:prstGeom prst="ellipse">
                <a:avLst/>
              </a:prstGeom>
              <a:solidFill>
                <a:srgbClr val="FF66FF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</a:rPr>
                  <a:t>Y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5478" name="Group 216"/>
            <p:cNvGrpSpPr/>
            <p:nvPr/>
          </p:nvGrpSpPr>
          <p:grpSpPr>
            <a:xfrm>
              <a:off x="2856" y="1838"/>
              <a:ext cx="2586" cy="740"/>
              <a:chOff x="2856" y="1838"/>
              <a:chExt cx="2586" cy="740"/>
            </a:xfrm>
          </p:grpSpPr>
          <p:sp>
            <p:nvSpPr>
              <p:cNvPr id="55479" name="Oval 196"/>
              <p:cNvSpPr/>
              <p:nvPr/>
            </p:nvSpPr>
            <p:spPr>
              <a:xfrm>
                <a:off x="3400" y="1934"/>
                <a:ext cx="227" cy="227"/>
              </a:xfrm>
              <a:prstGeom prst="ellipse">
                <a:avLst/>
              </a:prstGeom>
              <a:solidFill>
                <a:srgbClr val="FF66FF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</a:rPr>
                  <a:t>2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5480" name="Oval 197"/>
              <p:cNvSpPr/>
              <p:nvPr/>
            </p:nvSpPr>
            <p:spPr>
              <a:xfrm>
                <a:off x="4444" y="1934"/>
                <a:ext cx="227" cy="227"/>
              </a:xfrm>
              <a:prstGeom prst="ellipse">
                <a:avLst/>
              </a:prstGeom>
              <a:solidFill>
                <a:srgbClr val="FF66FF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</a:rPr>
                  <a:t>5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5481" name="Oval 201"/>
              <p:cNvSpPr/>
              <p:nvPr/>
            </p:nvSpPr>
            <p:spPr>
              <a:xfrm>
                <a:off x="2902" y="1934"/>
                <a:ext cx="227" cy="227"/>
              </a:xfrm>
              <a:prstGeom prst="ellipse">
                <a:avLst/>
              </a:prstGeom>
              <a:solidFill>
                <a:srgbClr val="FF66FF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</a:rPr>
                  <a:t>1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55482" name="AutoShape 202"/>
              <p:cNvCxnSpPr>
                <a:stCxn id="55481" idx="6"/>
                <a:endCxn id="55479" idx="2"/>
              </p:cNvCxnSpPr>
              <p:nvPr/>
            </p:nvCxnSpPr>
            <p:spPr>
              <a:xfrm>
                <a:off x="3129" y="2048"/>
                <a:ext cx="271" cy="0"/>
              </a:xfrm>
              <a:prstGeom prst="straightConnector1">
                <a:avLst/>
              </a:prstGeom>
              <a:ln w="28575" cap="flat" cmpd="sng">
                <a:solidFill>
                  <a:srgbClr val="FF66FF"/>
                </a:solidFill>
                <a:prstDash val="solid"/>
                <a:headEnd type="none" w="med" len="med"/>
                <a:tailEnd type="triangle" w="med" len="med"/>
              </a:ln>
            </p:spPr>
          </p:cxnSp>
          <p:sp>
            <p:nvSpPr>
              <p:cNvPr id="55483" name="Oval 203"/>
              <p:cNvSpPr/>
              <p:nvPr/>
            </p:nvSpPr>
            <p:spPr>
              <a:xfrm>
                <a:off x="4943" y="1934"/>
                <a:ext cx="227" cy="227"/>
              </a:xfrm>
              <a:prstGeom prst="ellipse">
                <a:avLst/>
              </a:prstGeom>
              <a:solidFill>
                <a:srgbClr val="FF66FF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</a:rPr>
                  <a:t>6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55484" name="AutoShape 204"/>
              <p:cNvCxnSpPr>
                <a:stCxn id="55480" idx="6"/>
                <a:endCxn id="55483" idx="2"/>
              </p:cNvCxnSpPr>
              <p:nvPr/>
            </p:nvCxnSpPr>
            <p:spPr>
              <a:xfrm>
                <a:off x="4671" y="2048"/>
                <a:ext cx="272" cy="0"/>
              </a:xfrm>
              <a:prstGeom prst="straightConnector1">
                <a:avLst/>
              </a:prstGeom>
              <a:ln w="28575" cap="flat" cmpd="sng">
                <a:solidFill>
                  <a:srgbClr val="FF66FF"/>
                </a:solidFill>
                <a:prstDash val="solid"/>
                <a:headEnd type="none" w="med" len="med"/>
                <a:tailEnd type="triangle" w="med" len="med"/>
              </a:ln>
            </p:spPr>
          </p:cxnSp>
          <p:cxnSp>
            <p:nvCxnSpPr>
              <p:cNvPr id="55485" name="AutoShape 205"/>
              <p:cNvCxnSpPr>
                <a:stCxn id="55483" idx="6"/>
                <a:endCxn id="55496" idx="2"/>
              </p:cNvCxnSpPr>
              <p:nvPr/>
            </p:nvCxnSpPr>
            <p:spPr>
              <a:xfrm flipV="1">
                <a:off x="5170" y="2047"/>
                <a:ext cx="272" cy="1"/>
              </a:xfrm>
              <a:prstGeom prst="curvedConnector3">
                <a:avLst>
                  <a:gd name="adj1" fmla="val 49634"/>
                </a:avLst>
              </a:prstGeom>
              <a:ln w="28575" cap="flat" cmpd="sng">
                <a:solidFill>
                  <a:srgbClr val="FF66FF"/>
                </a:solidFill>
                <a:prstDash val="solid"/>
                <a:headEnd type="none" w="med" len="med"/>
                <a:tailEnd type="triangle" w="med" len="med"/>
              </a:ln>
            </p:spPr>
          </p:cxnSp>
          <p:sp>
            <p:nvSpPr>
              <p:cNvPr id="93390" name="Text Box 206"/>
              <p:cNvSpPr txBox="1">
                <a:spLocks noChangeArrowheads="1"/>
              </p:cNvSpPr>
              <p:nvPr/>
            </p:nvSpPr>
            <p:spPr bwMode="auto">
              <a:xfrm>
                <a:off x="5169" y="1838"/>
                <a:ext cx="272" cy="23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R="0" defTabSz="914400" eaLnBrk="1" hangingPunct="1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kumimoji="0" lang="el-GR" altLang="zh-CN" kern="1200" cap="none" spc="0" normalizeH="0" baseline="0" noProof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ahoma" pitchFamily="34" charset="0"/>
                    <a:ea typeface="宋体" panose="02010600030101010101" pitchFamily="2" charset="-122"/>
                    <a:cs typeface="Tahoma" pitchFamily="34" charset="0"/>
                  </a:rPr>
                  <a:t>ε</a:t>
                </a:r>
                <a:r>
                  <a:rPr kumimoji="0" lang="en-US" altLang="zh-CN" kern="1200" cap="none" spc="0" normalizeH="0" baseline="0" noProof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ahoma" pitchFamily="34" charset="0"/>
                    <a:ea typeface="宋体" panose="02010600030101010101" pitchFamily="2" charset="-122"/>
                    <a:cs typeface="+mn-cs"/>
                  </a:rPr>
                  <a:t> </a:t>
                </a:r>
                <a:endParaRPr kumimoji="0" lang="en-US" altLang="zh-CN" kern="1200" cap="none" spc="0" normalizeH="0" baseline="0" noProof="0">
                  <a:latin typeface="Tahoma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3391" name="Text Box 207"/>
              <p:cNvSpPr txBox="1">
                <a:spLocks noChangeArrowheads="1"/>
              </p:cNvSpPr>
              <p:nvPr/>
            </p:nvSpPr>
            <p:spPr bwMode="auto">
              <a:xfrm>
                <a:off x="4671" y="1838"/>
                <a:ext cx="272" cy="23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R="0" defTabSz="914400" eaLnBrk="1" hangingPunct="1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kumimoji="0" lang="el-GR" altLang="zh-CN" kern="1200" cap="none" spc="0" normalizeH="0" baseline="0" noProof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ahoma" pitchFamily="34" charset="0"/>
                    <a:ea typeface="宋体" panose="02010600030101010101" pitchFamily="2" charset="-122"/>
                    <a:cs typeface="Tahoma" pitchFamily="34" charset="0"/>
                  </a:rPr>
                  <a:t>ε</a:t>
                </a:r>
                <a:r>
                  <a:rPr kumimoji="0" lang="en-US" altLang="zh-CN" kern="1200" cap="none" spc="0" normalizeH="0" baseline="0" noProof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ahoma" pitchFamily="34" charset="0"/>
                    <a:ea typeface="宋体" panose="02010600030101010101" pitchFamily="2" charset="-122"/>
                    <a:cs typeface="+mn-cs"/>
                  </a:rPr>
                  <a:t> </a:t>
                </a:r>
                <a:endParaRPr kumimoji="0" lang="en-US" altLang="zh-CN" kern="1200" cap="none" spc="0" normalizeH="0" baseline="0" noProof="0">
                  <a:latin typeface="Tahoma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3392" name="Text Box 208"/>
              <p:cNvSpPr txBox="1">
                <a:spLocks noChangeArrowheads="1"/>
              </p:cNvSpPr>
              <p:nvPr/>
            </p:nvSpPr>
            <p:spPr bwMode="auto">
              <a:xfrm>
                <a:off x="2856" y="2347"/>
                <a:ext cx="182" cy="23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R="0" defTabSz="914400" eaLnBrk="1" hangingPunct="1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kumimoji="0" lang="en-US" altLang="zh-CN" kern="1200" cap="none" spc="0" normalizeH="0" baseline="0" noProof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ahoma" pitchFamily="34" charset="0"/>
                    <a:ea typeface="宋体" panose="02010600030101010101" pitchFamily="2" charset="-122"/>
                    <a:cs typeface="+mn-cs"/>
                  </a:rPr>
                  <a:t>b</a:t>
                </a:r>
                <a:endParaRPr kumimoji="0" lang="en-US" altLang="zh-CN" kern="1200" cap="none" spc="0" normalizeH="0" baseline="3000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55489" name="AutoShape 209"/>
              <p:cNvCxnSpPr/>
              <p:nvPr/>
            </p:nvCxnSpPr>
            <p:spPr>
              <a:xfrm rot="-5400000" flipH="1">
                <a:off x="3015" y="2048"/>
                <a:ext cx="1" cy="161"/>
              </a:xfrm>
              <a:prstGeom prst="curvedConnector3">
                <a:avLst>
                  <a:gd name="adj1" fmla="val 17600009"/>
                </a:avLst>
              </a:prstGeom>
              <a:ln w="28575" cap="flat" cmpd="sng">
                <a:solidFill>
                  <a:srgbClr val="FF66FF"/>
                </a:solidFill>
                <a:prstDash val="solid"/>
                <a:headEnd type="none" w="med" len="med"/>
                <a:tailEnd type="triangle" w="med" len="med"/>
              </a:ln>
            </p:spPr>
          </p:cxnSp>
          <p:sp>
            <p:nvSpPr>
              <p:cNvPr id="93394" name="Text Box 210"/>
              <p:cNvSpPr txBox="1">
                <a:spLocks noChangeArrowheads="1"/>
              </p:cNvSpPr>
              <p:nvPr/>
            </p:nvSpPr>
            <p:spPr bwMode="auto">
              <a:xfrm>
                <a:off x="3627" y="2301"/>
                <a:ext cx="182" cy="23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R="0" defTabSz="914400" eaLnBrk="1" hangingPunct="1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kumimoji="0" lang="en-US" altLang="zh-CN" kern="1200" cap="none" spc="0" normalizeH="0" baseline="0" noProof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ahoma" pitchFamily="34" charset="0"/>
                    <a:ea typeface="宋体" panose="02010600030101010101" pitchFamily="2" charset="-122"/>
                    <a:cs typeface="+mn-cs"/>
                  </a:rPr>
                  <a:t>b</a:t>
                </a:r>
                <a:endParaRPr kumimoji="0" lang="en-US" altLang="zh-CN" kern="1200" cap="none" spc="0" normalizeH="0" baseline="3000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5491" name="Oval 211"/>
              <p:cNvSpPr/>
              <p:nvPr/>
            </p:nvSpPr>
            <p:spPr>
              <a:xfrm>
                <a:off x="3945" y="2256"/>
                <a:ext cx="227" cy="227"/>
              </a:xfrm>
              <a:prstGeom prst="ellipse">
                <a:avLst/>
              </a:prstGeom>
              <a:solidFill>
                <a:srgbClr val="FF66FF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</a:rPr>
                  <a:t>4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55492" name="AutoShape 212"/>
              <p:cNvCxnSpPr>
                <a:stCxn id="55479" idx="5"/>
                <a:endCxn id="55491" idx="2"/>
              </p:cNvCxnSpPr>
              <p:nvPr/>
            </p:nvCxnSpPr>
            <p:spPr>
              <a:xfrm rot="-5400000" flipH="1">
                <a:off x="3648" y="2073"/>
                <a:ext cx="242" cy="351"/>
              </a:xfrm>
              <a:prstGeom prst="curvedConnector2">
                <a:avLst/>
              </a:prstGeom>
              <a:ln w="28575" cap="flat" cmpd="sng">
                <a:solidFill>
                  <a:srgbClr val="FF66FF"/>
                </a:solidFill>
                <a:prstDash val="solid"/>
                <a:headEnd type="none" w="med" len="med"/>
                <a:tailEnd type="triangle" w="med" len="med"/>
              </a:ln>
            </p:spPr>
          </p:cxnSp>
          <p:cxnSp>
            <p:nvCxnSpPr>
              <p:cNvPr id="55493" name="AutoShape 213"/>
              <p:cNvCxnSpPr>
                <a:stCxn id="55491" idx="6"/>
                <a:endCxn id="55480" idx="3"/>
              </p:cNvCxnSpPr>
              <p:nvPr/>
            </p:nvCxnSpPr>
            <p:spPr>
              <a:xfrm flipV="1">
                <a:off x="4172" y="2128"/>
                <a:ext cx="305" cy="242"/>
              </a:xfrm>
              <a:prstGeom prst="curvedConnector2">
                <a:avLst/>
              </a:prstGeom>
              <a:ln w="28575" cap="flat" cmpd="sng">
                <a:solidFill>
                  <a:srgbClr val="FF66FF"/>
                </a:solidFill>
                <a:prstDash val="solid"/>
                <a:headEnd type="none" w="med" len="med"/>
                <a:tailEnd type="triangle" w="med" len="med"/>
              </a:ln>
            </p:spPr>
          </p:cxnSp>
          <p:sp>
            <p:nvSpPr>
              <p:cNvPr id="93398" name="Text Box 214"/>
              <p:cNvSpPr txBox="1">
                <a:spLocks noChangeArrowheads="1"/>
              </p:cNvSpPr>
              <p:nvPr/>
            </p:nvSpPr>
            <p:spPr bwMode="auto">
              <a:xfrm>
                <a:off x="4308" y="2297"/>
                <a:ext cx="182" cy="23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R="0" defTabSz="914400" eaLnBrk="1" hangingPunct="1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kumimoji="0" lang="en-US" altLang="zh-CN" kern="1200" cap="none" spc="0" normalizeH="0" baseline="0" noProof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ahoma" pitchFamily="34" charset="0"/>
                    <a:ea typeface="宋体" panose="02010600030101010101" pitchFamily="2" charset="-122"/>
                    <a:cs typeface="+mn-cs"/>
                  </a:rPr>
                  <a:t>b</a:t>
                </a:r>
                <a:endParaRPr kumimoji="0" lang="en-US" altLang="zh-CN" kern="1200" cap="none" spc="0" normalizeH="0" baseline="3000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3399" name="Text Box 215"/>
              <p:cNvSpPr txBox="1">
                <a:spLocks noChangeArrowheads="1"/>
              </p:cNvSpPr>
              <p:nvPr/>
            </p:nvSpPr>
            <p:spPr bwMode="auto">
              <a:xfrm>
                <a:off x="3128" y="1838"/>
                <a:ext cx="272" cy="23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R="0" defTabSz="914400" eaLnBrk="1" hangingPunct="1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kumimoji="0" lang="el-GR" altLang="zh-CN" kern="1200" cap="none" spc="0" normalizeH="0" baseline="0" noProof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ahoma" pitchFamily="34" charset="0"/>
                    <a:ea typeface="宋体" panose="02010600030101010101" pitchFamily="2" charset="-122"/>
                    <a:cs typeface="Tahoma" pitchFamily="34" charset="0"/>
                  </a:rPr>
                  <a:t>ε</a:t>
                </a:r>
                <a:r>
                  <a:rPr kumimoji="0" lang="en-US" altLang="zh-CN" kern="1200" cap="none" spc="0" normalizeH="0" baseline="0" noProof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ahoma" pitchFamily="34" charset="0"/>
                    <a:ea typeface="宋体" panose="02010600030101010101" pitchFamily="2" charset="-122"/>
                    <a:cs typeface="+mn-cs"/>
                  </a:rPr>
                  <a:t> </a:t>
                </a:r>
                <a:endParaRPr kumimoji="0" lang="en-US" altLang="zh-CN" kern="1200" cap="none" spc="0" normalizeH="0" baseline="0" noProof="0">
                  <a:latin typeface="Tahoma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93402" name="Rectangle 218"/>
          <p:cNvSpPr/>
          <p:nvPr/>
        </p:nvSpPr>
        <p:spPr>
          <a:xfrm>
            <a:off x="5772785" y="4869180"/>
            <a:ext cx="1945640" cy="28702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{1,2,4,5,6,Y}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403" name="Rectangle 219"/>
          <p:cNvSpPr/>
          <p:nvPr/>
        </p:nvSpPr>
        <p:spPr>
          <a:xfrm>
            <a:off x="1906905" y="5445125"/>
            <a:ext cx="1933575" cy="28765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{1,2,4,5,6,Y}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0" name="Group 242"/>
          <p:cNvGrpSpPr/>
          <p:nvPr/>
        </p:nvGrpSpPr>
        <p:grpSpPr>
          <a:xfrm>
            <a:off x="2746375" y="1995488"/>
            <a:ext cx="4681538" cy="1073150"/>
            <a:chOff x="2811" y="2160"/>
            <a:chExt cx="2949" cy="676"/>
          </a:xfrm>
        </p:grpSpPr>
        <p:sp>
          <p:nvSpPr>
            <p:cNvPr id="55455" name="Oval 220"/>
            <p:cNvSpPr/>
            <p:nvPr/>
          </p:nvSpPr>
          <p:spPr>
            <a:xfrm>
              <a:off x="3400" y="2564"/>
              <a:ext cx="227" cy="227"/>
            </a:xfrm>
            <a:prstGeom prst="ellipse">
              <a:avLst/>
            </a:prstGeom>
            <a:solidFill>
              <a:srgbClr val="FF66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2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5456" name="Oval 221"/>
            <p:cNvSpPr/>
            <p:nvPr/>
          </p:nvSpPr>
          <p:spPr>
            <a:xfrm>
              <a:off x="4444" y="2564"/>
              <a:ext cx="227" cy="227"/>
            </a:xfrm>
            <a:prstGeom prst="ellipse">
              <a:avLst/>
            </a:prstGeom>
            <a:solidFill>
              <a:srgbClr val="FF66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5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55457" name="Group 222"/>
            <p:cNvGrpSpPr/>
            <p:nvPr/>
          </p:nvGrpSpPr>
          <p:grpSpPr>
            <a:xfrm>
              <a:off x="5442" y="2518"/>
              <a:ext cx="318" cy="318"/>
              <a:chOff x="3923" y="2296"/>
              <a:chExt cx="318" cy="318"/>
            </a:xfrm>
          </p:grpSpPr>
          <p:sp>
            <p:nvSpPr>
              <p:cNvPr id="55475" name="Oval 223"/>
              <p:cNvSpPr/>
              <p:nvPr/>
            </p:nvSpPr>
            <p:spPr>
              <a:xfrm>
                <a:off x="3923" y="2296"/>
                <a:ext cx="318" cy="318"/>
              </a:xfrm>
              <a:prstGeom prst="ellipse">
                <a:avLst/>
              </a:prstGeom>
              <a:solidFill>
                <a:srgbClr val="FF66FF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5476" name="Oval 224"/>
              <p:cNvSpPr/>
              <p:nvPr/>
            </p:nvSpPr>
            <p:spPr>
              <a:xfrm>
                <a:off x="3968" y="2341"/>
                <a:ext cx="227" cy="227"/>
              </a:xfrm>
              <a:prstGeom prst="ellipse">
                <a:avLst/>
              </a:prstGeom>
              <a:solidFill>
                <a:srgbClr val="FF66FF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</a:rPr>
                  <a:t>Y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5458" name="Oval 225"/>
            <p:cNvSpPr/>
            <p:nvPr/>
          </p:nvSpPr>
          <p:spPr>
            <a:xfrm>
              <a:off x="2902" y="2564"/>
              <a:ext cx="227" cy="227"/>
            </a:xfrm>
            <a:prstGeom prst="ellipse">
              <a:avLst/>
            </a:prstGeom>
            <a:solidFill>
              <a:srgbClr val="FF66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1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55459" name="AutoShape 226"/>
            <p:cNvCxnSpPr>
              <a:stCxn id="55458" idx="6"/>
              <a:endCxn id="55455" idx="2"/>
            </p:cNvCxnSpPr>
            <p:nvPr/>
          </p:nvCxnSpPr>
          <p:spPr>
            <a:xfrm>
              <a:off x="3129" y="2678"/>
              <a:ext cx="271" cy="0"/>
            </a:xfrm>
            <a:prstGeom prst="straightConnector1">
              <a:avLst/>
            </a:prstGeom>
            <a:ln w="28575" cap="flat" cmpd="sng">
              <a:solidFill>
                <a:srgbClr val="FF66FF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55460" name="Oval 227"/>
            <p:cNvSpPr/>
            <p:nvPr/>
          </p:nvSpPr>
          <p:spPr>
            <a:xfrm>
              <a:off x="4943" y="2564"/>
              <a:ext cx="227" cy="227"/>
            </a:xfrm>
            <a:prstGeom prst="ellipse">
              <a:avLst/>
            </a:prstGeom>
            <a:solidFill>
              <a:srgbClr val="FF66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6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55461" name="AutoShape 228"/>
            <p:cNvCxnSpPr>
              <a:endCxn id="55460" idx="2"/>
            </p:cNvCxnSpPr>
            <p:nvPr/>
          </p:nvCxnSpPr>
          <p:spPr>
            <a:xfrm>
              <a:off x="4671" y="2678"/>
              <a:ext cx="272" cy="0"/>
            </a:xfrm>
            <a:prstGeom prst="straightConnector1">
              <a:avLst/>
            </a:prstGeom>
            <a:ln w="28575" cap="flat" cmpd="sng">
              <a:solidFill>
                <a:srgbClr val="FF66FF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55462" name="AutoShape 229"/>
            <p:cNvCxnSpPr>
              <a:stCxn id="55460" idx="6"/>
              <a:endCxn id="55475" idx="2"/>
            </p:cNvCxnSpPr>
            <p:nvPr/>
          </p:nvCxnSpPr>
          <p:spPr>
            <a:xfrm flipV="1">
              <a:off x="5170" y="2677"/>
              <a:ext cx="272" cy="1"/>
            </a:xfrm>
            <a:prstGeom prst="curvedConnector3">
              <a:avLst>
                <a:gd name="adj1" fmla="val 49634"/>
              </a:avLst>
            </a:prstGeom>
            <a:ln w="28575" cap="flat" cmpd="sng">
              <a:solidFill>
                <a:srgbClr val="FF66FF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93414" name="Text Box 230"/>
            <p:cNvSpPr txBox="1">
              <a:spLocks noChangeArrowheads="1"/>
            </p:cNvSpPr>
            <p:nvPr/>
          </p:nvSpPr>
          <p:spPr bwMode="auto">
            <a:xfrm>
              <a:off x="5169" y="2473"/>
              <a:ext cx="272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l-GR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Tahoma" pitchFamily="34" charset="0"/>
                </a:rPr>
                <a:t>ε</a:t>
              </a:r>
              <a:r>
                <a:rPr kumimoji="0" lang="en-US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+mn-cs"/>
                </a:rPr>
                <a:t> </a:t>
              </a:r>
              <a:endParaRPr kumimoji="0" lang="en-US" altLang="zh-CN" kern="1200" cap="none" spc="0" normalizeH="0" baseline="0" noProof="0">
                <a:latin typeface="Tahoma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415" name="Text Box 231"/>
            <p:cNvSpPr txBox="1">
              <a:spLocks noChangeArrowheads="1"/>
            </p:cNvSpPr>
            <p:nvPr/>
          </p:nvSpPr>
          <p:spPr bwMode="auto">
            <a:xfrm>
              <a:off x="4671" y="2473"/>
              <a:ext cx="272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l-GR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Tahoma" pitchFamily="34" charset="0"/>
                </a:rPr>
                <a:t>ε</a:t>
              </a:r>
              <a:r>
                <a:rPr kumimoji="0" lang="en-US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+mn-cs"/>
                </a:rPr>
                <a:t> </a:t>
              </a:r>
              <a:endParaRPr kumimoji="0" lang="en-US" altLang="zh-CN" kern="1200" cap="none" spc="0" normalizeH="0" baseline="0" noProof="0">
                <a:latin typeface="Tahoma" pitchFamily="34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55465" name="AutoShape 232"/>
            <p:cNvCxnSpPr/>
            <p:nvPr/>
          </p:nvCxnSpPr>
          <p:spPr>
            <a:xfrm rot="5400000" flipV="1">
              <a:off x="3015" y="2517"/>
              <a:ext cx="1" cy="161"/>
            </a:xfrm>
            <a:prstGeom prst="curvedConnector3">
              <a:avLst>
                <a:gd name="adj1" fmla="val -17700009"/>
              </a:avLst>
            </a:prstGeom>
            <a:ln w="28575" cap="flat" cmpd="sng">
              <a:solidFill>
                <a:srgbClr val="FF66FF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93417" name="Text Box 233"/>
            <p:cNvSpPr txBox="1">
              <a:spLocks noChangeArrowheads="1"/>
            </p:cNvSpPr>
            <p:nvPr/>
          </p:nvSpPr>
          <p:spPr bwMode="auto">
            <a:xfrm>
              <a:off x="2811" y="2205"/>
              <a:ext cx="227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+mn-cs"/>
                </a:rPr>
                <a:t>a</a:t>
              </a:r>
              <a:endParaRPr kumimoji="0" lang="en-US" altLang="zh-CN" kern="1200" cap="none" spc="0" normalizeH="0" baseline="30000" noProof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418" name="Text Box 234"/>
            <p:cNvSpPr txBox="1">
              <a:spLocks noChangeArrowheads="1"/>
            </p:cNvSpPr>
            <p:nvPr/>
          </p:nvSpPr>
          <p:spPr bwMode="auto">
            <a:xfrm>
              <a:off x="3582" y="2205"/>
              <a:ext cx="227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+mn-cs"/>
                </a:rPr>
                <a:t>a</a:t>
              </a:r>
              <a:endParaRPr kumimoji="0" lang="en-US" altLang="zh-CN" kern="1200" cap="none" spc="0" normalizeH="0" baseline="30000" noProof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468" name="Oval 235"/>
            <p:cNvSpPr/>
            <p:nvPr/>
          </p:nvSpPr>
          <p:spPr>
            <a:xfrm>
              <a:off x="3945" y="2251"/>
              <a:ext cx="227" cy="227"/>
            </a:xfrm>
            <a:prstGeom prst="ellipse">
              <a:avLst/>
            </a:prstGeom>
            <a:solidFill>
              <a:srgbClr val="FF66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3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55469" name="AutoShape 236"/>
            <p:cNvCxnSpPr>
              <a:stCxn id="55455" idx="7"/>
              <a:endCxn id="55468" idx="2"/>
            </p:cNvCxnSpPr>
            <p:nvPr/>
          </p:nvCxnSpPr>
          <p:spPr>
            <a:xfrm rot="-5400000">
              <a:off x="3653" y="2305"/>
              <a:ext cx="232" cy="351"/>
            </a:xfrm>
            <a:prstGeom prst="curvedConnector2">
              <a:avLst/>
            </a:prstGeom>
            <a:ln w="28575" cap="flat" cmpd="sng">
              <a:solidFill>
                <a:srgbClr val="FF66FF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55470" name="AutoShape 237"/>
            <p:cNvCxnSpPr>
              <a:stCxn id="55468" idx="6"/>
            </p:cNvCxnSpPr>
            <p:nvPr/>
          </p:nvCxnSpPr>
          <p:spPr>
            <a:xfrm>
              <a:off x="4172" y="2365"/>
              <a:ext cx="305" cy="232"/>
            </a:xfrm>
            <a:prstGeom prst="curvedConnector2">
              <a:avLst/>
            </a:prstGeom>
            <a:ln w="28575" cap="flat" cmpd="sng">
              <a:solidFill>
                <a:srgbClr val="FF66FF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93422" name="Text Box 238"/>
            <p:cNvSpPr txBox="1">
              <a:spLocks noChangeArrowheads="1"/>
            </p:cNvSpPr>
            <p:nvPr/>
          </p:nvSpPr>
          <p:spPr bwMode="auto">
            <a:xfrm>
              <a:off x="4262" y="2205"/>
              <a:ext cx="227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+mn-cs"/>
                </a:rPr>
                <a:t>a</a:t>
              </a:r>
              <a:endParaRPr kumimoji="0" lang="en-US" altLang="zh-CN" kern="1200" cap="none" spc="0" normalizeH="0" baseline="30000" noProof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55472" name="AutoShape 239"/>
            <p:cNvCxnSpPr/>
            <p:nvPr/>
          </p:nvCxnSpPr>
          <p:spPr>
            <a:xfrm rot="5400000" flipV="1">
              <a:off x="5056" y="2517"/>
              <a:ext cx="1" cy="161"/>
            </a:xfrm>
            <a:prstGeom prst="curvedConnector3">
              <a:avLst>
                <a:gd name="adj1" fmla="val -17700009"/>
              </a:avLst>
            </a:prstGeom>
            <a:ln w="28575" cap="flat" cmpd="sng">
              <a:solidFill>
                <a:srgbClr val="FF66FF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93424" name="Text Box 240"/>
            <p:cNvSpPr txBox="1">
              <a:spLocks noChangeArrowheads="1"/>
            </p:cNvSpPr>
            <p:nvPr/>
          </p:nvSpPr>
          <p:spPr bwMode="auto">
            <a:xfrm>
              <a:off x="5079" y="2160"/>
              <a:ext cx="227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+mn-cs"/>
                </a:rPr>
                <a:t>a</a:t>
              </a:r>
              <a:endParaRPr kumimoji="0" lang="en-US" altLang="zh-CN" kern="1200" cap="none" spc="0" normalizeH="0" baseline="30000" noProof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425" name="Text Box 241"/>
            <p:cNvSpPr txBox="1">
              <a:spLocks noChangeArrowheads="1"/>
            </p:cNvSpPr>
            <p:nvPr/>
          </p:nvSpPr>
          <p:spPr bwMode="auto">
            <a:xfrm>
              <a:off x="3128" y="2473"/>
              <a:ext cx="272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l-GR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Tahoma" pitchFamily="34" charset="0"/>
                </a:rPr>
                <a:t>ε</a:t>
              </a:r>
              <a:r>
                <a:rPr kumimoji="0" lang="en-US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+mn-cs"/>
                </a:rPr>
                <a:t> </a:t>
              </a:r>
              <a:endParaRPr kumimoji="0" lang="en-US" altLang="zh-CN" kern="1200" cap="none" spc="0" normalizeH="0" baseline="0" noProof="0">
                <a:latin typeface="Tahoma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3427" name="Rectangle 243"/>
          <p:cNvSpPr/>
          <p:nvPr/>
        </p:nvSpPr>
        <p:spPr>
          <a:xfrm>
            <a:off x="3851275" y="5156200"/>
            <a:ext cx="1933575" cy="28765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{1,2,3,5,6,Y}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2" name="Group 261"/>
          <p:cNvGrpSpPr/>
          <p:nvPr/>
        </p:nvGrpSpPr>
        <p:grpSpPr>
          <a:xfrm>
            <a:off x="2817813" y="2484438"/>
            <a:ext cx="4610100" cy="1239837"/>
            <a:chOff x="2856" y="2110"/>
            <a:chExt cx="2904" cy="781"/>
          </a:xfrm>
        </p:grpSpPr>
        <p:sp>
          <p:nvSpPr>
            <p:cNvPr id="55438" name="Oval 244"/>
            <p:cNvSpPr/>
            <p:nvPr/>
          </p:nvSpPr>
          <p:spPr>
            <a:xfrm>
              <a:off x="3400" y="2206"/>
              <a:ext cx="227" cy="227"/>
            </a:xfrm>
            <a:prstGeom prst="ellipse">
              <a:avLst/>
            </a:prstGeom>
            <a:solidFill>
              <a:srgbClr val="FF66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2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55439" name="Group 245"/>
            <p:cNvGrpSpPr/>
            <p:nvPr/>
          </p:nvGrpSpPr>
          <p:grpSpPr>
            <a:xfrm>
              <a:off x="5442" y="2160"/>
              <a:ext cx="318" cy="318"/>
              <a:chOff x="3923" y="2296"/>
              <a:chExt cx="318" cy="318"/>
            </a:xfrm>
          </p:grpSpPr>
          <p:sp>
            <p:nvSpPr>
              <p:cNvPr id="55453" name="Oval 246"/>
              <p:cNvSpPr/>
              <p:nvPr/>
            </p:nvSpPr>
            <p:spPr>
              <a:xfrm>
                <a:off x="3923" y="2296"/>
                <a:ext cx="318" cy="318"/>
              </a:xfrm>
              <a:prstGeom prst="ellipse">
                <a:avLst/>
              </a:prstGeom>
              <a:solidFill>
                <a:srgbClr val="FF66FF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5454" name="Oval 247"/>
              <p:cNvSpPr/>
              <p:nvPr/>
            </p:nvSpPr>
            <p:spPr>
              <a:xfrm>
                <a:off x="3968" y="2341"/>
                <a:ext cx="227" cy="227"/>
              </a:xfrm>
              <a:prstGeom prst="ellipse">
                <a:avLst/>
              </a:prstGeom>
              <a:solidFill>
                <a:srgbClr val="FF66FF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</a:rPr>
                  <a:t>Y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5440" name="Oval 248"/>
            <p:cNvSpPr/>
            <p:nvPr/>
          </p:nvSpPr>
          <p:spPr>
            <a:xfrm>
              <a:off x="2902" y="2206"/>
              <a:ext cx="227" cy="227"/>
            </a:xfrm>
            <a:prstGeom prst="ellipse">
              <a:avLst/>
            </a:prstGeom>
            <a:solidFill>
              <a:srgbClr val="FF66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1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55441" name="AutoShape 249"/>
            <p:cNvCxnSpPr>
              <a:stCxn id="55440" idx="6"/>
              <a:endCxn id="55438" idx="2"/>
            </p:cNvCxnSpPr>
            <p:nvPr/>
          </p:nvCxnSpPr>
          <p:spPr>
            <a:xfrm>
              <a:off x="3129" y="2320"/>
              <a:ext cx="271" cy="0"/>
            </a:xfrm>
            <a:prstGeom prst="straightConnector1">
              <a:avLst/>
            </a:prstGeom>
            <a:ln w="28575" cap="flat" cmpd="sng">
              <a:solidFill>
                <a:srgbClr val="FF66FF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55442" name="Oval 250"/>
            <p:cNvSpPr/>
            <p:nvPr/>
          </p:nvSpPr>
          <p:spPr>
            <a:xfrm>
              <a:off x="4943" y="2206"/>
              <a:ext cx="227" cy="227"/>
            </a:xfrm>
            <a:prstGeom prst="ellipse">
              <a:avLst/>
            </a:prstGeom>
            <a:solidFill>
              <a:srgbClr val="FF66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6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55443" name="AutoShape 251"/>
            <p:cNvCxnSpPr>
              <a:stCxn id="55442" idx="6"/>
              <a:endCxn id="55453" idx="2"/>
            </p:cNvCxnSpPr>
            <p:nvPr/>
          </p:nvCxnSpPr>
          <p:spPr>
            <a:xfrm flipV="1">
              <a:off x="5170" y="2319"/>
              <a:ext cx="272" cy="1"/>
            </a:xfrm>
            <a:prstGeom prst="curvedConnector3">
              <a:avLst>
                <a:gd name="adj1" fmla="val 49634"/>
              </a:avLst>
            </a:prstGeom>
            <a:ln w="28575" cap="flat" cmpd="sng">
              <a:solidFill>
                <a:srgbClr val="FF66FF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93436" name="Text Box 252"/>
            <p:cNvSpPr txBox="1">
              <a:spLocks noChangeArrowheads="1"/>
            </p:cNvSpPr>
            <p:nvPr/>
          </p:nvSpPr>
          <p:spPr bwMode="auto">
            <a:xfrm>
              <a:off x="5169" y="2110"/>
              <a:ext cx="272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l-GR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Tahoma" pitchFamily="34" charset="0"/>
                </a:rPr>
                <a:t>ε</a:t>
              </a:r>
              <a:r>
                <a:rPr kumimoji="0" lang="en-US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+mn-cs"/>
                </a:rPr>
                <a:t> </a:t>
              </a:r>
              <a:endParaRPr kumimoji="0" lang="en-US" altLang="zh-CN" kern="1200" cap="none" spc="0" normalizeH="0" baseline="0" noProof="0">
                <a:latin typeface="Tahoma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437" name="Text Box 253"/>
            <p:cNvSpPr txBox="1">
              <a:spLocks noChangeArrowheads="1"/>
            </p:cNvSpPr>
            <p:nvPr/>
          </p:nvSpPr>
          <p:spPr bwMode="auto">
            <a:xfrm>
              <a:off x="2856" y="2627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+mn-cs"/>
                </a:rPr>
                <a:t>b</a:t>
              </a:r>
              <a:endParaRPr kumimoji="0" lang="en-US" altLang="zh-CN" kern="1200" cap="none" spc="0" normalizeH="0" baseline="30000" noProof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55446" name="AutoShape 254"/>
            <p:cNvCxnSpPr/>
            <p:nvPr/>
          </p:nvCxnSpPr>
          <p:spPr>
            <a:xfrm rot="-5400000" flipH="1">
              <a:off x="3015" y="2320"/>
              <a:ext cx="1" cy="161"/>
            </a:xfrm>
            <a:prstGeom prst="curvedConnector3">
              <a:avLst>
                <a:gd name="adj1" fmla="val 17600009"/>
              </a:avLst>
            </a:prstGeom>
            <a:ln w="28575" cap="flat" cmpd="sng">
              <a:solidFill>
                <a:srgbClr val="FF66FF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93439" name="Text Box 255"/>
            <p:cNvSpPr txBox="1">
              <a:spLocks noChangeArrowheads="1"/>
            </p:cNvSpPr>
            <p:nvPr/>
          </p:nvSpPr>
          <p:spPr bwMode="auto">
            <a:xfrm>
              <a:off x="3627" y="2573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+mn-cs"/>
                </a:rPr>
                <a:t>b</a:t>
              </a:r>
              <a:endParaRPr kumimoji="0" lang="en-US" altLang="zh-CN" kern="1200" cap="none" spc="0" normalizeH="0" baseline="30000" noProof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448" name="Oval 256"/>
            <p:cNvSpPr/>
            <p:nvPr/>
          </p:nvSpPr>
          <p:spPr>
            <a:xfrm>
              <a:off x="3945" y="2528"/>
              <a:ext cx="227" cy="227"/>
            </a:xfrm>
            <a:prstGeom prst="ellipse">
              <a:avLst/>
            </a:prstGeom>
            <a:solidFill>
              <a:srgbClr val="FF66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4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55449" name="AutoShape 257"/>
            <p:cNvCxnSpPr>
              <a:stCxn id="55438" idx="5"/>
              <a:endCxn id="55448" idx="2"/>
            </p:cNvCxnSpPr>
            <p:nvPr/>
          </p:nvCxnSpPr>
          <p:spPr>
            <a:xfrm rot="-5400000" flipH="1">
              <a:off x="3648" y="2345"/>
              <a:ext cx="242" cy="351"/>
            </a:xfrm>
            <a:prstGeom prst="curvedConnector2">
              <a:avLst/>
            </a:prstGeom>
            <a:ln w="28575" cap="flat" cmpd="sng">
              <a:solidFill>
                <a:srgbClr val="FF66FF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93442" name="Text Box 258"/>
            <p:cNvSpPr txBox="1">
              <a:spLocks noChangeArrowheads="1"/>
            </p:cNvSpPr>
            <p:nvPr/>
          </p:nvSpPr>
          <p:spPr bwMode="auto">
            <a:xfrm>
              <a:off x="4897" y="2660"/>
              <a:ext cx="227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+mn-cs"/>
                </a:rPr>
                <a:t>b</a:t>
              </a:r>
              <a:endParaRPr kumimoji="0" lang="en-US" altLang="zh-CN" kern="1200" cap="none" spc="0" normalizeH="0" baseline="30000" noProof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55451" name="AutoShape 259"/>
            <p:cNvCxnSpPr/>
            <p:nvPr/>
          </p:nvCxnSpPr>
          <p:spPr>
            <a:xfrm rot="-5400000" flipH="1">
              <a:off x="5056" y="2320"/>
              <a:ext cx="1" cy="161"/>
            </a:xfrm>
            <a:prstGeom prst="curvedConnector3">
              <a:avLst>
                <a:gd name="adj1" fmla="val 17600009"/>
              </a:avLst>
            </a:prstGeom>
            <a:ln w="28575" cap="flat" cmpd="sng">
              <a:solidFill>
                <a:srgbClr val="FF66FF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93444" name="Text Box 260"/>
            <p:cNvSpPr txBox="1">
              <a:spLocks noChangeArrowheads="1"/>
            </p:cNvSpPr>
            <p:nvPr/>
          </p:nvSpPr>
          <p:spPr bwMode="auto">
            <a:xfrm>
              <a:off x="3128" y="2110"/>
              <a:ext cx="272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l-GR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Tahoma" pitchFamily="34" charset="0"/>
                </a:rPr>
                <a:t>ε</a:t>
              </a:r>
              <a:r>
                <a:rPr kumimoji="0" lang="en-US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+mn-cs"/>
                </a:rPr>
                <a:t> </a:t>
              </a:r>
              <a:endParaRPr kumimoji="0" lang="en-US" altLang="zh-CN" kern="1200" cap="none" spc="0" normalizeH="0" baseline="0" noProof="0">
                <a:latin typeface="Tahoma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3446" name="Rectangle 262"/>
          <p:cNvSpPr/>
          <p:nvPr/>
        </p:nvSpPr>
        <p:spPr>
          <a:xfrm>
            <a:off x="5771515" y="5156200"/>
            <a:ext cx="1945640" cy="28765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{1,2,4,6,Y}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447" name="Rectangle 263"/>
          <p:cNvSpPr/>
          <p:nvPr/>
        </p:nvSpPr>
        <p:spPr>
          <a:xfrm>
            <a:off x="1905000" y="5732780"/>
            <a:ext cx="1933575" cy="28702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{1,2,4,6,Y}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4" name="Group 281"/>
          <p:cNvGrpSpPr/>
          <p:nvPr/>
        </p:nvGrpSpPr>
        <p:grpSpPr>
          <a:xfrm>
            <a:off x="2752725" y="2024063"/>
            <a:ext cx="4681538" cy="1073150"/>
            <a:chOff x="2811" y="2074"/>
            <a:chExt cx="2949" cy="676"/>
          </a:xfrm>
        </p:grpSpPr>
        <p:sp>
          <p:nvSpPr>
            <p:cNvPr id="55421" name="Oval 264"/>
            <p:cNvSpPr/>
            <p:nvPr/>
          </p:nvSpPr>
          <p:spPr>
            <a:xfrm>
              <a:off x="3400" y="2478"/>
              <a:ext cx="227" cy="227"/>
            </a:xfrm>
            <a:prstGeom prst="ellipse">
              <a:avLst/>
            </a:prstGeom>
            <a:solidFill>
              <a:srgbClr val="FF66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2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55422" name="Group 265"/>
            <p:cNvGrpSpPr/>
            <p:nvPr/>
          </p:nvGrpSpPr>
          <p:grpSpPr>
            <a:xfrm>
              <a:off x="5442" y="2432"/>
              <a:ext cx="318" cy="318"/>
              <a:chOff x="3923" y="2296"/>
              <a:chExt cx="318" cy="318"/>
            </a:xfrm>
          </p:grpSpPr>
          <p:sp>
            <p:nvSpPr>
              <p:cNvPr id="55436" name="Oval 266"/>
              <p:cNvSpPr/>
              <p:nvPr/>
            </p:nvSpPr>
            <p:spPr>
              <a:xfrm>
                <a:off x="3923" y="2296"/>
                <a:ext cx="318" cy="318"/>
              </a:xfrm>
              <a:prstGeom prst="ellipse">
                <a:avLst/>
              </a:prstGeom>
              <a:solidFill>
                <a:srgbClr val="FF66FF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5437" name="Oval 267"/>
              <p:cNvSpPr/>
              <p:nvPr/>
            </p:nvSpPr>
            <p:spPr>
              <a:xfrm>
                <a:off x="3968" y="2341"/>
                <a:ext cx="227" cy="227"/>
              </a:xfrm>
              <a:prstGeom prst="ellipse">
                <a:avLst/>
              </a:prstGeom>
              <a:solidFill>
                <a:srgbClr val="FF66FF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</a:rPr>
                  <a:t>Y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5423" name="Oval 268"/>
            <p:cNvSpPr/>
            <p:nvPr/>
          </p:nvSpPr>
          <p:spPr>
            <a:xfrm>
              <a:off x="2902" y="2478"/>
              <a:ext cx="227" cy="227"/>
            </a:xfrm>
            <a:prstGeom prst="ellipse">
              <a:avLst/>
            </a:prstGeom>
            <a:solidFill>
              <a:srgbClr val="FF66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1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55424" name="AutoShape 269"/>
            <p:cNvCxnSpPr>
              <a:stCxn id="55423" idx="6"/>
              <a:endCxn id="55421" idx="2"/>
            </p:cNvCxnSpPr>
            <p:nvPr/>
          </p:nvCxnSpPr>
          <p:spPr>
            <a:xfrm>
              <a:off x="3129" y="2592"/>
              <a:ext cx="271" cy="0"/>
            </a:xfrm>
            <a:prstGeom prst="straightConnector1">
              <a:avLst/>
            </a:prstGeom>
            <a:ln w="28575" cap="flat" cmpd="sng">
              <a:solidFill>
                <a:srgbClr val="FF66FF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55425" name="Oval 270"/>
            <p:cNvSpPr/>
            <p:nvPr/>
          </p:nvSpPr>
          <p:spPr>
            <a:xfrm>
              <a:off x="4943" y="2478"/>
              <a:ext cx="227" cy="227"/>
            </a:xfrm>
            <a:prstGeom prst="ellipse">
              <a:avLst/>
            </a:prstGeom>
            <a:solidFill>
              <a:srgbClr val="FF66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6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55426" name="AutoShape 271"/>
            <p:cNvCxnSpPr>
              <a:stCxn id="55425" idx="6"/>
              <a:endCxn id="55436" idx="2"/>
            </p:cNvCxnSpPr>
            <p:nvPr/>
          </p:nvCxnSpPr>
          <p:spPr>
            <a:xfrm flipV="1">
              <a:off x="5170" y="2591"/>
              <a:ext cx="272" cy="1"/>
            </a:xfrm>
            <a:prstGeom prst="curvedConnector3">
              <a:avLst>
                <a:gd name="adj1" fmla="val 49634"/>
              </a:avLst>
            </a:prstGeom>
            <a:ln w="28575" cap="flat" cmpd="sng">
              <a:solidFill>
                <a:srgbClr val="FF66FF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93456" name="Text Box 272"/>
            <p:cNvSpPr txBox="1">
              <a:spLocks noChangeArrowheads="1"/>
            </p:cNvSpPr>
            <p:nvPr/>
          </p:nvSpPr>
          <p:spPr bwMode="auto">
            <a:xfrm>
              <a:off x="5169" y="2383"/>
              <a:ext cx="272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l-GR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Tahoma" pitchFamily="34" charset="0"/>
                </a:rPr>
                <a:t>ε</a:t>
              </a:r>
              <a:r>
                <a:rPr kumimoji="0" lang="en-US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+mn-cs"/>
                </a:rPr>
                <a:t> </a:t>
              </a:r>
              <a:endParaRPr kumimoji="0" lang="en-US" altLang="zh-CN" kern="1200" cap="none" spc="0" normalizeH="0" baseline="0" noProof="0">
                <a:latin typeface="Tahoma" pitchFamily="34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55428" name="AutoShape 273"/>
            <p:cNvCxnSpPr/>
            <p:nvPr/>
          </p:nvCxnSpPr>
          <p:spPr>
            <a:xfrm rot="5400000" flipV="1">
              <a:off x="3015" y="2431"/>
              <a:ext cx="1" cy="161"/>
            </a:xfrm>
            <a:prstGeom prst="curvedConnector3">
              <a:avLst>
                <a:gd name="adj1" fmla="val -17700009"/>
              </a:avLst>
            </a:prstGeom>
            <a:ln w="28575" cap="flat" cmpd="sng">
              <a:solidFill>
                <a:srgbClr val="FF66FF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93458" name="Text Box 274"/>
            <p:cNvSpPr txBox="1">
              <a:spLocks noChangeArrowheads="1"/>
            </p:cNvSpPr>
            <p:nvPr/>
          </p:nvSpPr>
          <p:spPr bwMode="auto">
            <a:xfrm>
              <a:off x="2811" y="2119"/>
              <a:ext cx="227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+mn-cs"/>
                </a:rPr>
                <a:t>a</a:t>
              </a:r>
              <a:endParaRPr kumimoji="0" lang="en-US" altLang="zh-CN" kern="1200" cap="none" spc="0" normalizeH="0" baseline="30000" noProof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459" name="Text Box 275"/>
            <p:cNvSpPr txBox="1">
              <a:spLocks noChangeArrowheads="1"/>
            </p:cNvSpPr>
            <p:nvPr/>
          </p:nvSpPr>
          <p:spPr bwMode="auto">
            <a:xfrm>
              <a:off x="3582" y="2119"/>
              <a:ext cx="227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+mn-cs"/>
                </a:rPr>
                <a:t>a</a:t>
              </a:r>
              <a:endParaRPr kumimoji="0" lang="en-US" altLang="zh-CN" kern="1200" cap="none" spc="0" normalizeH="0" baseline="30000" noProof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431" name="Oval 276"/>
            <p:cNvSpPr/>
            <p:nvPr/>
          </p:nvSpPr>
          <p:spPr>
            <a:xfrm>
              <a:off x="3945" y="2165"/>
              <a:ext cx="227" cy="227"/>
            </a:xfrm>
            <a:prstGeom prst="ellipse">
              <a:avLst/>
            </a:prstGeom>
            <a:solidFill>
              <a:srgbClr val="FF66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3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55432" name="AutoShape 277"/>
            <p:cNvCxnSpPr>
              <a:stCxn id="55421" idx="7"/>
              <a:endCxn id="55431" idx="2"/>
            </p:cNvCxnSpPr>
            <p:nvPr/>
          </p:nvCxnSpPr>
          <p:spPr>
            <a:xfrm rot="-5400000">
              <a:off x="3653" y="2219"/>
              <a:ext cx="232" cy="351"/>
            </a:xfrm>
            <a:prstGeom prst="curvedConnector2">
              <a:avLst/>
            </a:prstGeom>
            <a:ln w="28575" cap="flat" cmpd="sng">
              <a:solidFill>
                <a:srgbClr val="FF66FF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55433" name="AutoShape 278"/>
            <p:cNvCxnSpPr/>
            <p:nvPr/>
          </p:nvCxnSpPr>
          <p:spPr>
            <a:xfrm rot="5400000" flipV="1">
              <a:off x="5056" y="2431"/>
              <a:ext cx="1" cy="161"/>
            </a:xfrm>
            <a:prstGeom prst="curvedConnector3">
              <a:avLst>
                <a:gd name="adj1" fmla="val -17700009"/>
              </a:avLst>
            </a:prstGeom>
            <a:ln w="28575" cap="flat" cmpd="sng">
              <a:solidFill>
                <a:srgbClr val="FF66FF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93463" name="Text Box 279"/>
            <p:cNvSpPr txBox="1">
              <a:spLocks noChangeArrowheads="1"/>
            </p:cNvSpPr>
            <p:nvPr/>
          </p:nvSpPr>
          <p:spPr bwMode="auto">
            <a:xfrm>
              <a:off x="5079" y="2074"/>
              <a:ext cx="227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+mn-cs"/>
                </a:rPr>
                <a:t>a</a:t>
              </a:r>
              <a:endParaRPr kumimoji="0" lang="en-US" altLang="zh-CN" kern="1200" cap="none" spc="0" normalizeH="0" baseline="30000" noProof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464" name="Text Box 280"/>
            <p:cNvSpPr txBox="1">
              <a:spLocks noChangeArrowheads="1"/>
            </p:cNvSpPr>
            <p:nvPr/>
          </p:nvSpPr>
          <p:spPr bwMode="auto">
            <a:xfrm>
              <a:off x="3128" y="2383"/>
              <a:ext cx="272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l-GR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Tahoma" pitchFamily="34" charset="0"/>
                </a:rPr>
                <a:t>ε</a:t>
              </a:r>
              <a:r>
                <a:rPr kumimoji="0" lang="en-US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+mn-cs"/>
                </a:rPr>
                <a:t> </a:t>
              </a:r>
              <a:endParaRPr kumimoji="0" lang="en-US" altLang="zh-CN" kern="1200" cap="none" spc="0" normalizeH="0" baseline="0" noProof="0">
                <a:latin typeface="Tahoma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3466" name="Rectangle 282"/>
          <p:cNvSpPr/>
          <p:nvPr/>
        </p:nvSpPr>
        <p:spPr>
          <a:xfrm>
            <a:off x="3851275" y="5445125"/>
            <a:ext cx="1933575" cy="28765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{1,2,3,6,Y}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467" name="Rectangle 283"/>
          <p:cNvSpPr/>
          <p:nvPr/>
        </p:nvSpPr>
        <p:spPr>
          <a:xfrm>
            <a:off x="1905000" y="6021705"/>
            <a:ext cx="1933575" cy="28702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{1,2,3,6,Y}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6" name="Group 306"/>
          <p:cNvGrpSpPr/>
          <p:nvPr/>
        </p:nvGrpSpPr>
        <p:grpSpPr>
          <a:xfrm>
            <a:off x="2827338" y="2489200"/>
            <a:ext cx="4610100" cy="1230313"/>
            <a:chOff x="2856" y="2247"/>
            <a:chExt cx="2904" cy="775"/>
          </a:xfrm>
        </p:grpSpPr>
        <p:sp>
          <p:nvSpPr>
            <p:cNvPr id="55400" name="Oval 284"/>
            <p:cNvSpPr/>
            <p:nvPr/>
          </p:nvSpPr>
          <p:spPr>
            <a:xfrm>
              <a:off x="3400" y="2337"/>
              <a:ext cx="227" cy="227"/>
            </a:xfrm>
            <a:prstGeom prst="ellipse">
              <a:avLst/>
            </a:prstGeom>
            <a:solidFill>
              <a:srgbClr val="FF66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2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5401" name="Oval 285"/>
            <p:cNvSpPr/>
            <p:nvPr/>
          </p:nvSpPr>
          <p:spPr>
            <a:xfrm>
              <a:off x="4444" y="2337"/>
              <a:ext cx="227" cy="227"/>
            </a:xfrm>
            <a:prstGeom prst="ellipse">
              <a:avLst/>
            </a:prstGeom>
            <a:solidFill>
              <a:srgbClr val="FF66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5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55402" name="Group 286"/>
            <p:cNvGrpSpPr/>
            <p:nvPr/>
          </p:nvGrpSpPr>
          <p:grpSpPr>
            <a:xfrm>
              <a:off x="5442" y="2291"/>
              <a:ext cx="318" cy="318"/>
              <a:chOff x="3923" y="2296"/>
              <a:chExt cx="318" cy="318"/>
            </a:xfrm>
          </p:grpSpPr>
          <p:sp>
            <p:nvSpPr>
              <p:cNvPr id="55419" name="Oval 287"/>
              <p:cNvSpPr/>
              <p:nvPr/>
            </p:nvSpPr>
            <p:spPr>
              <a:xfrm>
                <a:off x="3923" y="2296"/>
                <a:ext cx="318" cy="318"/>
              </a:xfrm>
              <a:prstGeom prst="ellipse">
                <a:avLst/>
              </a:prstGeom>
              <a:solidFill>
                <a:srgbClr val="FF66FF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5420" name="Oval 288"/>
              <p:cNvSpPr/>
              <p:nvPr/>
            </p:nvSpPr>
            <p:spPr>
              <a:xfrm>
                <a:off x="3968" y="2341"/>
                <a:ext cx="227" cy="227"/>
              </a:xfrm>
              <a:prstGeom prst="ellipse">
                <a:avLst/>
              </a:prstGeom>
              <a:solidFill>
                <a:srgbClr val="FF66FF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</a:rPr>
                  <a:t>Y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5403" name="Oval 289"/>
            <p:cNvSpPr/>
            <p:nvPr/>
          </p:nvSpPr>
          <p:spPr>
            <a:xfrm>
              <a:off x="2902" y="2337"/>
              <a:ext cx="227" cy="227"/>
            </a:xfrm>
            <a:prstGeom prst="ellipse">
              <a:avLst/>
            </a:prstGeom>
            <a:solidFill>
              <a:srgbClr val="FF66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1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55404" name="AutoShape 290"/>
            <p:cNvCxnSpPr>
              <a:stCxn id="55403" idx="6"/>
              <a:endCxn id="55400" idx="2"/>
            </p:cNvCxnSpPr>
            <p:nvPr/>
          </p:nvCxnSpPr>
          <p:spPr>
            <a:xfrm>
              <a:off x="3129" y="2451"/>
              <a:ext cx="271" cy="0"/>
            </a:xfrm>
            <a:prstGeom prst="straightConnector1">
              <a:avLst/>
            </a:prstGeom>
            <a:ln w="28575" cap="flat" cmpd="sng">
              <a:solidFill>
                <a:srgbClr val="FF66FF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55405" name="Oval 291"/>
            <p:cNvSpPr/>
            <p:nvPr/>
          </p:nvSpPr>
          <p:spPr>
            <a:xfrm>
              <a:off x="4943" y="2337"/>
              <a:ext cx="227" cy="227"/>
            </a:xfrm>
            <a:prstGeom prst="ellipse">
              <a:avLst/>
            </a:prstGeom>
            <a:solidFill>
              <a:srgbClr val="FF66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6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55406" name="AutoShape 292"/>
            <p:cNvCxnSpPr>
              <a:stCxn id="55401" idx="6"/>
              <a:endCxn id="55405" idx="2"/>
            </p:cNvCxnSpPr>
            <p:nvPr/>
          </p:nvCxnSpPr>
          <p:spPr>
            <a:xfrm>
              <a:off x="4671" y="2451"/>
              <a:ext cx="272" cy="0"/>
            </a:xfrm>
            <a:prstGeom prst="straightConnector1">
              <a:avLst/>
            </a:prstGeom>
            <a:ln w="28575" cap="flat" cmpd="sng">
              <a:solidFill>
                <a:srgbClr val="FF66FF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55407" name="AutoShape 293"/>
            <p:cNvCxnSpPr>
              <a:stCxn id="55405" idx="6"/>
              <a:endCxn id="55419" idx="2"/>
            </p:cNvCxnSpPr>
            <p:nvPr/>
          </p:nvCxnSpPr>
          <p:spPr>
            <a:xfrm flipV="1">
              <a:off x="5170" y="2450"/>
              <a:ext cx="272" cy="1"/>
            </a:xfrm>
            <a:prstGeom prst="curvedConnector3">
              <a:avLst>
                <a:gd name="adj1" fmla="val 49634"/>
              </a:avLst>
            </a:prstGeom>
            <a:ln w="28575" cap="flat" cmpd="sng">
              <a:solidFill>
                <a:srgbClr val="FF66FF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93478" name="Text Box 294"/>
            <p:cNvSpPr txBox="1">
              <a:spLocks noChangeArrowheads="1"/>
            </p:cNvSpPr>
            <p:nvPr/>
          </p:nvSpPr>
          <p:spPr bwMode="auto">
            <a:xfrm>
              <a:off x="5169" y="2247"/>
              <a:ext cx="272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l-GR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Tahoma" pitchFamily="34" charset="0"/>
                </a:rPr>
                <a:t>ε</a:t>
              </a:r>
              <a:r>
                <a:rPr kumimoji="0" lang="en-US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+mn-cs"/>
                </a:rPr>
                <a:t> </a:t>
              </a:r>
              <a:endParaRPr kumimoji="0" lang="en-US" altLang="zh-CN" kern="1200" cap="none" spc="0" normalizeH="0" baseline="0" noProof="0">
                <a:latin typeface="Tahoma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479" name="Text Box 295"/>
            <p:cNvSpPr txBox="1">
              <a:spLocks noChangeArrowheads="1"/>
            </p:cNvSpPr>
            <p:nvPr/>
          </p:nvSpPr>
          <p:spPr bwMode="auto">
            <a:xfrm>
              <a:off x="2856" y="2750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+mn-cs"/>
                </a:rPr>
                <a:t>b</a:t>
              </a:r>
              <a:endParaRPr kumimoji="0" lang="en-US" altLang="zh-CN" kern="1200" cap="none" spc="0" normalizeH="0" baseline="30000" noProof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55410" name="AutoShape 296"/>
            <p:cNvCxnSpPr/>
            <p:nvPr/>
          </p:nvCxnSpPr>
          <p:spPr>
            <a:xfrm rot="-5400000" flipH="1">
              <a:off x="3015" y="2451"/>
              <a:ext cx="1" cy="161"/>
            </a:xfrm>
            <a:prstGeom prst="curvedConnector3">
              <a:avLst>
                <a:gd name="adj1" fmla="val 17600009"/>
              </a:avLst>
            </a:prstGeom>
            <a:ln w="28575" cap="flat" cmpd="sng">
              <a:solidFill>
                <a:srgbClr val="FF66FF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93481" name="Text Box 297"/>
            <p:cNvSpPr txBox="1">
              <a:spLocks noChangeArrowheads="1"/>
            </p:cNvSpPr>
            <p:nvPr/>
          </p:nvSpPr>
          <p:spPr bwMode="auto">
            <a:xfrm>
              <a:off x="3627" y="2704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+mn-cs"/>
                </a:rPr>
                <a:t>b</a:t>
              </a:r>
              <a:endParaRPr kumimoji="0" lang="en-US" altLang="zh-CN" kern="1200" cap="none" spc="0" normalizeH="0" baseline="30000" noProof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412" name="Oval 298"/>
            <p:cNvSpPr/>
            <p:nvPr/>
          </p:nvSpPr>
          <p:spPr>
            <a:xfrm>
              <a:off x="3945" y="2659"/>
              <a:ext cx="227" cy="227"/>
            </a:xfrm>
            <a:prstGeom prst="ellipse">
              <a:avLst/>
            </a:prstGeom>
            <a:solidFill>
              <a:srgbClr val="FF66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4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55413" name="AutoShape 299"/>
            <p:cNvCxnSpPr>
              <a:stCxn id="55400" idx="5"/>
              <a:endCxn id="55412" idx="2"/>
            </p:cNvCxnSpPr>
            <p:nvPr/>
          </p:nvCxnSpPr>
          <p:spPr>
            <a:xfrm rot="-5400000" flipH="1">
              <a:off x="3648" y="2476"/>
              <a:ext cx="242" cy="351"/>
            </a:xfrm>
            <a:prstGeom prst="curvedConnector2">
              <a:avLst/>
            </a:prstGeom>
            <a:ln w="28575" cap="flat" cmpd="sng">
              <a:solidFill>
                <a:srgbClr val="FF66FF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55414" name="AutoShape 300"/>
            <p:cNvCxnSpPr>
              <a:stCxn id="55412" idx="6"/>
              <a:endCxn id="55401" idx="3"/>
            </p:cNvCxnSpPr>
            <p:nvPr/>
          </p:nvCxnSpPr>
          <p:spPr>
            <a:xfrm flipV="1">
              <a:off x="4172" y="2531"/>
              <a:ext cx="305" cy="242"/>
            </a:xfrm>
            <a:prstGeom prst="curvedConnector2">
              <a:avLst/>
            </a:prstGeom>
            <a:ln w="28575" cap="flat" cmpd="sng">
              <a:solidFill>
                <a:srgbClr val="FF66FF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93485" name="Text Box 301"/>
            <p:cNvSpPr txBox="1">
              <a:spLocks noChangeArrowheads="1"/>
            </p:cNvSpPr>
            <p:nvPr/>
          </p:nvSpPr>
          <p:spPr bwMode="auto">
            <a:xfrm>
              <a:off x="4308" y="2700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+mn-cs"/>
                </a:rPr>
                <a:t>b</a:t>
              </a:r>
              <a:endParaRPr kumimoji="0" lang="en-US" altLang="zh-CN" kern="1200" cap="none" spc="0" normalizeH="0" baseline="30000" noProof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486" name="Text Box 302"/>
            <p:cNvSpPr txBox="1">
              <a:spLocks noChangeArrowheads="1"/>
            </p:cNvSpPr>
            <p:nvPr/>
          </p:nvSpPr>
          <p:spPr bwMode="auto">
            <a:xfrm>
              <a:off x="4897" y="2791"/>
              <a:ext cx="227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+mn-cs"/>
                </a:rPr>
                <a:t>b</a:t>
              </a:r>
              <a:endParaRPr kumimoji="0" lang="en-US" altLang="zh-CN" kern="1200" cap="none" spc="0" normalizeH="0" baseline="30000" noProof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55417" name="AutoShape 303"/>
            <p:cNvCxnSpPr/>
            <p:nvPr/>
          </p:nvCxnSpPr>
          <p:spPr>
            <a:xfrm rot="-5400000" flipH="1">
              <a:off x="5056" y="2451"/>
              <a:ext cx="1" cy="161"/>
            </a:xfrm>
            <a:prstGeom prst="curvedConnector3">
              <a:avLst>
                <a:gd name="adj1" fmla="val 17600009"/>
              </a:avLst>
            </a:prstGeom>
            <a:ln w="28575" cap="flat" cmpd="sng">
              <a:solidFill>
                <a:srgbClr val="FF66FF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93489" name="Text Box 305"/>
            <p:cNvSpPr txBox="1">
              <a:spLocks noChangeArrowheads="1"/>
            </p:cNvSpPr>
            <p:nvPr/>
          </p:nvSpPr>
          <p:spPr bwMode="auto">
            <a:xfrm>
              <a:off x="3128" y="2251"/>
              <a:ext cx="272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l-GR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Tahoma" pitchFamily="34" charset="0"/>
                </a:rPr>
                <a:t>ε</a:t>
              </a:r>
              <a:r>
                <a:rPr kumimoji="0" lang="en-US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+mn-cs"/>
                </a:rPr>
                <a:t> </a:t>
              </a:r>
              <a:endParaRPr kumimoji="0" lang="en-US" altLang="zh-CN" kern="1200" cap="none" spc="0" normalizeH="0" baseline="0" noProof="0">
                <a:latin typeface="Tahoma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3491" name="Rectangle 307"/>
          <p:cNvSpPr/>
          <p:nvPr/>
        </p:nvSpPr>
        <p:spPr>
          <a:xfrm>
            <a:off x="5772785" y="5445125"/>
            <a:ext cx="1945640" cy="28765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{1,2,4,5,6,Y}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8" name="Group 325"/>
          <p:cNvGrpSpPr/>
          <p:nvPr/>
        </p:nvGrpSpPr>
        <p:grpSpPr>
          <a:xfrm>
            <a:off x="2746375" y="2001838"/>
            <a:ext cx="4681538" cy="1073150"/>
            <a:chOff x="2811" y="2120"/>
            <a:chExt cx="2949" cy="676"/>
          </a:xfrm>
        </p:grpSpPr>
        <p:sp>
          <p:nvSpPr>
            <p:cNvPr id="55383" name="Oval 308"/>
            <p:cNvSpPr/>
            <p:nvPr/>
          </p:nvSpPr>
          <p:spPr>
            <a:xfrm>
              <a:off x="3400" y="2524"/>
              <a:ext cx="227" cy="227"/>
            </a:xfrm>
            <a:prstGeom prst="ellipse">
              <a:avLst/>
            </a:prstGeom>
            <a:solidFill>
              <a:srgbClr val="FF66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2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55384" name="Group 309"/>
            <p:cNvGrpSpPr/>
            <p:nvPr/>
          </p:nvGrpSpPr>
          <p:grpSpPr>
            <a:xfrm>
              <a:off x="5442" y="2478"/>
              <a:ext cx="318" cy="318"/>
              <a:chOff x="3923" y="2296"/>
              <a:chExt cx="318" cy="318"/>
            </a:xfrm>
          </p:grpSpPr>
          <p:sp>
            <p:nvSpPr>
              <p:cNvPr id="55398" name="Oval 310"/>
              <p:cNvSpPr/>
              <p:nvPr/>
            </p:nvSpPr>
            <p:spPr>
              <a:xfrm>
                <a:off x="3923" y="2296"/>
                <a:ext cx="318" cy="318"/>
              </a:xfrm>
              <a:prstGeom prst="ellipse">
                <a:avLst/>
              </a:prstGeom>
              <a:solidFill>
                <a:srgbClr val="FF66FF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5399" name="Oval 311"/>
              <p:cNvSpPr/>
              <p:nvPr/>
            </p:nvSpPr>
            <p:spPr>
              <a:xfrm>
                <a:off x="3968" y="2341"/>
                <a:ext cx="227" cy="227"/>
              </a:xfrm>
              <a:prstGeom prst="ellipse">
                <a:avLst/>
              </a:prstGeom>
              <a:solidFill>
                <a:srgbClr val="FF66FF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</a:rPr>
                  <a:t>Y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5385" name="Oval 312"/>
            <p:cNvSpPr/>
            <p:nvPr/>
          </p:nvSpPr>
          <p:spPr>
            <a:xfrm>
              <a:off x="2902" y="2524"/>
              <a:ext cx="227" cy="227"/>
            </a:xfrm>
            <a:prstGeom prst="ellipse">
              <a:avLst/>
            </a:prstGeom>
            <a:solidFill>
              <a:srgbClr val="FF66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1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55386" name="AutoShape 313"/>
            <p:cNvCxnSpPr>
              <a:stCxn id="55385" idx="6"/>
              <a:endCxn id="55383" idx="2"/>
            </p:cNvCxnSpPr>
            <p:nvPr/>
          </p:nvCxnSpPr>
          <p:spPr>
            <a:xfrm>
              <a:off x="3129" y="2638"/>
              <a:ext cx="271" cy="0"/>
            </a:xfrm>
            <a:prstGeom prst="straightConnector1">
              <a:avLst/>
            </a:prstGeom>
            <a:ln w="28575" cap="flat" cmpd="sng">
              <a:solidFill>
                <a:srgbClr val="FF66FF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55387" name="Oval 314"/>
            <p:cNvSpPr/>
            <p:nvPr/>
          </p:nvSpPr>
          <p:spPr>
            <a:xfrm>
              <a:off x="4943" y="2524"/>
              <a:ext cx="227" cy="227"/>
            </a:xfrm>
            <a:prstGeom prst="ellipse">
              <a:avLst/>
            </a:prstGeom>
            <a:solidFill>
              <a:srgbClr val="FF66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6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55388" name="AutoShape 315"/>
            <p:cNvCxnSpPr>
              <a:stCxn id="55387" idx="6"/>
              <a:endCxn id="55398" idx="2"/>
            </p:cNvCxnSpPr>
            <p:nvPr/>
          </p:nvCxnSpPr>
          <p:spPr>
            <a:xfrm flipV="1">
              <a:off x="5170" y="2637"/>
              <a:ext cx="272" cy="1"/>
            </a:xfrm>
            <a:prstGeom prst="curvedConnector3">
              <a:avLst>
                <a:gd name="adj1" fmla="val 49634"/>
              </a:avLst>
            </a:prstGeom>
            <a:ln w="28575" cap="flat" cmpd="sng">
              <a:solidFill>
                <a:srgbClr val="FF66FF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93500" name="Text Box 316"/>
            <p:cNvSpPr txBox="1">
              <a:spLocks noChangeArrowheads="1"/>
            </p:cNvSpPr>
            <p:nvPr/>
          </p:nvSpPr>
          <p:spPr bwMode="auto">
            <a:xfrm>
              <a:off x="5169" y="2256"/>
              <a:ext cx="272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l-GR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Tahoma" pitchFamily="34" charset="0"/>
                </a:rPr>
                <a:t>ε</a:t>
              </a:r>
              <a:r>
                <a:rPr kumimoji="0" lang="en-US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+mn-cs"/>
                </a:rPr>
                <a:t> </a:t>
              </a:r>
              <a:endParaRPr kumimoji="0" lang="en-US" altLang="zh-CN" kern="1200" cap="none" spc="0" normalizeH="0" baseline="0" noProof="0">
                <a:latin typeface="Tahoma" pitchFamily="34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55390" name="AutoShape 317"/>
            <p:cNvCxnSpPr/>
            <p:nvPr/>
          </p:nvCxnSpPr>
          <p:spPr>
            <a:xfrm rot="5400000" flipV="1">
              <a:off x="3015" y="2477"/>
              <a:ext cx="1" cy="161"/>
            </a:xfrm>
            <a:prstGeom prst="curvedConnector3">
              <a:avLst>
                <a:gd name="adj1" fmla="val -17700009"/>
              </a:avLst>
            </a:prstGeom>
            <a:ln w="28575" cap="flat" cmpd="sng">
              <a:solidFill>
                <a:srgbClr val="FF66FF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93502" name="Text Box 318"/>
            <p:cNvSpPr txBox="1">
              <a:spLocks noChangeArrowheads="1"/>
            </p:cNvSpPr>
            <p:nvPr/>
          </p:nvSpPr>
          <p:spPr bwMode="auto">
            <a:xfrm>
              <a:off x="2811" y="2165"/>
              <a:ext cx="227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+mn-cs"/>
                </a:rPr>
                <a:t>a</a:t>
              </a:r>
              <a:endParaRPr kumimoji="0" lang="en-US" altLang="zh-CN" kern="1200" cap="none" spc="0" normalizeH="0" baseline="30000" noProof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503" name="Text Box 319"/>
            <p:cNvSpPr txBox="1">
              <a:spLocks noChangeArrowheads="1"/>
            </p:cNvSpPr>
            <p:nvPr/>
          </p:nvSpPr>
          <p:spPr bwMode="auto">
            <a:xfrm>
              <a:off x="3582" y="2165"/>
              <a:ext cx="227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+mn-cs"/>
                </a:rPr>
                <a:t>a</a:t>
              </a:r>
              <a:endParaRPr kumimoji="0" lang="en-US" altLang="zh-CN" kern="1200" cap="none" spc="0" normalizeH="0" baseline="30000" noProof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393" name="Oval 320"/>
            <p:cNvSpPr/>
            <p:nvPr/>
          </p:nvSpPr>
          <p:spPr>
            <a:xfrm>
              <a:off x="3945" y="2211"/>
              <a:ext cx="227" cy="227"/>
            </a:xfrm>
            <a:prstGeom prst="ellipse">
              <a:avLst/>
            </a:prstGeom>
            <a:solidFill>
              <a:srgbClr val="FF66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3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55394" name="AutoShape 321"/>
            <p:cNvCxnSpPr>
              <a:stCxn id="55383" idx="7"/>
              <a:endCxn id="55393" idx="2"/>
            </p:cNvCxnSpPr>
            <p:nvPr/>
          </p:nvCxnSpPr>
          <p:spPr>
            <a:xfrm rot="-5400000">
              <a:off x="3653" y="2265"/>
              <a:ext cx="232" cy="351"/>
            </a:xfrm>
            <a:prstGeom prst="curvedConnector2">
              <a:avLst/>
            </a:prstGeom>
            <a:ln w="28575" cap="flat" cmpd="sng">
              <a:solidFill>
                <a:srgbClr val="FF66FF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55395" name="AutoShape 322"/>
            <p:cNvCxnSpPr/>
            <p:nvPr/>
          </p:nvCxnSpPr>
          <p:spPr>
            <a:xfrm rot="5400000" flipV="1">
              <a:off x="5056" y="2477"/>
              <a:ext cx="1" cy="161"/>
            </a:xfrm>
            <a:prstGeom prst="curvedConnector3">
              <a:avLst>
                <a:gd name="adj1" fmla="val -17700009"/>
              </a:avLst>
            </a:prstGeom>
            <a:ln w="28575" cap="flat" cmpd="sng">
              <a:solidFill>
                <a:srgbClr val="FF66FF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93507" name="Text Box 323"/>
            <p:cNvSpPr txBox="1">
              <a:spLocks noChangeArrowheads="1"/>
            </p:cNvSpPr>
            <p:nvPr/>
          </p:nvSpPr>
          <p:spPr bwMode="auto">
            <a:xfrm>
              <a:off x="5079" y="2120"/>
              <a:ext cx="227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+mn-cs"/>
                </a:rPr>
                <a:t>a</a:t>
              </a:r>
              <a:endParaRPr kumimoji="0" lang="en-US" altLang="zh-CN" kern="1200" cap="none" spc="0" normalizeH="0" baseline="30000" noProof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508" name="Text Box 324"/>
            <p:cNvSpPr txBox="1">
              <a:spLocks noChangeArrowheads="1"/>
            </p:cNvSpPr>
            <p:nvPr/>
          </p:nvSpPr>
          <p:spPr bwMode="auto">
            <a:xfrm>
              <a:off x="3128" y="2256"/>
              <a:ext cx="272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l-GR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Tahoma" pitchFamily="34" charset="0"/>
                </a:rPr>
                <a:t>ε</a:t>
              </a:r>
              <a:r>
                <a:rPr kumimoji="0" lang="en-US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+mn-cs"/>
                </a:rPr>
                <a:t> </a:t>
              </a:r>
              <a:endParaRPr kumimoji="0" lang="en-US" altLang="zh-CN" kern="1200" cap="none" spc="0" normalizeH="0" baseline="0" noProof="0">
                <a:latin typeface="Tahoma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3510" name="Rectangle 326"/>
          <p:cNvSpPr/>
          <p:nvPr/>
        </p:nvSpPr>
        <p:spPr>
          <a:xfrm>
            <a:off x="3851275" y="5732780"/>
            <a:ext cx="1933575" cy="28702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{1,2,3,6,Y}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0" name="Group 349"/>
          <p:cNvGrpSpPr/>
          <p:nvPr/>
        </p:nvGrpSpPr>
        <p:grpSpPr>
          <a:xfrm>
            <a:off x="2824163" y="2490788"/>
            <a:ext cx="4610100" cy="1239837"/>
            <a:chOff x="2856" y="2201"/>
            <a:chExt cx="2904" cy="781"/>
          </a:xfrm>
        </p:grpSpPr>
        <p:sp>
          <p:nvSpPr>
            <p:cNvPr id="55361" name="Oval 327"/>
            <p:cNvSpPr/>
            <p:nvPr/>
          </p:nvSpPr>
          <p:spPr>
            <a:xfrm>
              <a:off x="3400" y="2297"/>
              <a:ext cx="227" cy="227"/>
            </a:xfrm>
            <a:prstGeom prst="ellipse">
              <a:avLst/>
            </a:prstGeom>
            <a:solidFill>
              <a:srgbClr val="FF66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2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5362" name="Oval 328"/>
            <p:cNvSpPr/>
            <p:nvPr/>
          </p:nvSpPr>
          <p:spPr>
            <a:xfrm>
              <a:off x="4444" y="2297"/>
              <a:ext cx="227" cy="227"/>
            </a:xfrm>
            <a:prstGeom prst="ellipse">
              <a:avLst/>
            </a:prstGeom>
            <a:solidFill>
              <a:srgbClr val="FF66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5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55363" name="Group 329"/>
            <p:cNvGrpSpPr/>
            <p:nvPr/>
          </p:nvGrpSpPr>
          <p:grpSpPr>
            <a:xfrm>
              <a:off x="5442" y="2251"/>
              <a:ext cx="318" cy="318"/>
              <a:chOff x="3923" y="2296"/>
              <a:chExt cx="318" cy="318"/>
            </a:xfrm>
          </p:grpSpPr>
          <p:sp>
            <p:nvSpPr>
              <p:cNvPr id="55381" name="Oval 330"/>
              <p:cNvSpPr/>
              <p:nvPr/>
            </p:nvSpPr>
            <p:spPr>
              <a:xfrm>
                <a:off x="3923" y="2296"/>
                <a:ext cx="318" cy="318"/>
              </a:xfrm>
              <a:prstGeom prst="ellipse">
                <a:avLst/>
              </a:prstGeom>
              <a:solidFill>
                <a:srgbClr val="FF66FF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5382" name="Oval 331"/>
              <p:cNvSpPr/>
              <p:nvPr/>
            </p:nvSpPr>
            <p:spPr>
              <a:xfrm>
                <a:off x="3968" y="2341"/>
                <a:ext cx="227" cy="227"/>
              </a:xfrm>
              <a:prstGeom prst="ellipse">
                <a:avLst/>
              </a:prstGeom>
              <a:solidFill>
                <a:srgbClr val="FF66FF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</a:rPr>
                  <a:t>Y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5364" name="Oval 332"/>
            <p:cNvSpPr/>
            <p:nvPr/>
          </p:nvSpPr>
          <p:spPr>
            <a:xfrm>
              <a:off x="2902" y="2297"/>
              <a:ext cx="227" cy="227"/>
            </a:xfrm>
            <a:prstGeom prst="ellipse">
              <a:avLst/>
            </a:prstGeom>
            <a:solidFill>
              <a:srgbClr val="FF66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1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55365" name="AutoShape 333"/>
            <p:cNvCxnSpPr>
              <a:stCxn id="55364" idx="6"/>
              <a:endCxn id="55361" idx="2"/>
            </p:cNvCxnSpPr>
            <p:nvPr/>
          </p:nvCxnSpPr>
          <p:spPr>
            <a:xfrm>
              <a:off x="3129" y="2411"/>
              <a:ext cx="271" cy="0"/>
            </a:xfrm>
            <a:prstGeom prst="straightConnector1">
              <a:avLst/>
            </a:prstGeom>
            <a:ln w="28575" cap="flat" cmpd="sng">
              <a:solidFill>
                <a:srgbClr val="FF66FF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55366" name="Oval 334"/>
            <p:cNvSpPr/>
            <p:nvPr/>
          </p:nvSpPr>
          <p:spPr>
            <a:xfrm>
              <a:off x="4943" y="2297"/>
              <a:ext cx="227" cy="227"/>
            </a:xfrm>
            <a:prstGeom prst="ellipse">
              <a:avLst/>
            </a:prstGeom>
            <a:solidFill>
              <a:srgbClr val="FF66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6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55367" name="AutoShape 335"/>
            <p:cNvCxnSpPr>
              <a:stCxn id="55362" idx="6"/>
              <a:endCxn id="55366" idx="2"/>
            </p:cNvCxnSpPr>
            <p:nvPr/>
          </p:nvCxnSpPr>
          <p:spPr>
            <a:xfrm>
              <a:off x="4671" y="2411"/>
              <a:ext cx="272" cy="0"/>
            </a:xfrm>
            <a:prstGeom prst="straightConnector1">
              <a:avLst/>
            </a:prstGeom>
            <a:ln w="28575" cap="flat" cmpd="sng">
              <a:solidFill>
                <a:srgbClr val="FF66FF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55368" name="AutoShape 336"/>
            <p:cNvCxnSpPr>
              <a:stCxn id="55366" idx="6"/>
              <a:endCxn id="55381" idx="2"/>
            </p:cNvCxnSpPr>
            <p:nvPr/>
          </p:nvCxnSpPr>
          <p:spPr>
            <a:xfrm flipV="1">
              <a:off x="5170" y="2410"/>
              <a:ext cx="272" cy="1"/>
            </a:xfrm>
            <a:prstGeom prst="curvedConnector3">
              <a:avLst>
                <a:gd name="adj1" fmla="val 49634"/>
              </a:avLst>
            </a:prstGeom>
            <a:ln w="28575" cap="flat" cmpd="sng">
              <a:solidFill>
                <a:srgbClr val="FF66FF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93521" name="Text Box 337"/>
            <p:cNvSpPr txBox="1">
              <a:spLocks noChangeArrowheads="1"/>
            </p:cNvSpPr>
            <p:nvPr/>
          </p:nvSpPr>
          <p:spPr bwMode="auto">
            <a:xfrm>
              <a:off x="5169" y="2201"/>
              <a:ext cx="272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l-GR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Tahoma" pitchFamily="34" charset="0"/>
                </a:rPr>
                <a:t>ε</a:t>
              </a:r>
              <a:r>
                <a:rPr kumimoji="0" lang="en-US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+mn-cs"/>
                </a:rPr>
                <a:t> </a:t>
              </a:r>
              <a:endParaRPr kumimoji="0" lang="en-US" altLang="zh-CN" kern="1200" cap="none" spc="0" normalizeH="0" baseline="0" noProof="0">
                <a:latin typeface="Tahoma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522" name="Text Box 338"/>
            <p:cNvSpPr txBox="1">
              <a:spLocks noChangeArrowheads="1"/>
            </p:cNvSpPr>
            <p:nvPr/>
          </p:nvSpPr>
          <p:spPr bwMode="auto">
            <a:xfrm>
              <a:off x="4671" y="2201"/>
              <a:ext cx="272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l-GR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Tahoma" pitchFamily="34" charset="0"/>
                </a:rPr>
                <a:t>ε</a:t>
              </a:r>
              <a:r>
                <a:rPr kumimoji="0" lang="en-US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+mn-cs"/>
                </a:rPr>
                <a:t> </a:t>
              </a:r>
              <a:endParaRPr kumimoji="0" lang="en-US" altLang="zh-CN" kern="1200" cap="none" spc="0" normalizeH="0" baseline="0" noProof="0">
                <a:latin typeface="Tahoma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523" name="Text Box 339"/>
            <p:cNvSpPr txBox="1">
              <a:spLocks noChangeArrowheads="1"/>
            </p:cNvSpPr>
            <p:nvPr/>
          </p:nvSpPr>
          <p:spPr bwMode="auto">
            <a:xfrm>
              <a:off x="2856" y="2710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+mn-cs"/>
                </a:rPr>
                <a:t>b</a:t>
              </a:r>
              <a:endParaRPr kumimoji="0" lang="en-US" altLang="zh-CN" kern="1200" cap="none" spc="0" normalizeH="0" baseline="30000" noProof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55372" name="AutoShape 340"/>
            <p:cNvCxnSpPr/>
            <p:nvPr/>
          </p:nvCxnSpPr>
          <p:spPr>
            <a:xfrm rot="-5400000" flipH="1">
              <a:off x="3015" y="2411"/>
              <a:ext cx="1" cy="161"/>
            </a:xfrm>
            <a:prstGeom prst="curvedConnector3">
              <a:avLst>
                <a:gd name="adj1" fmla="val 17600009"/>
              </a:avLst>
            </a:prstGeom>
            <a:ln w="28575" cap="flat" cmpd="sng">
              <a:solidFill>
                <a:srgbClr val="FF66FF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93525" name="Text Box 341"/>
            <p:cNvSpPr txBox="1">
              <a:spLocks noChangeArrowheads="1"/>
            </p:cNvSpPr>
            <p:nvPr/>
          </p:nvSpPr>
          <p:spPr bwMode="auto">
            <a:xfrm>
              <a:off x="3627" y="2664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+mn-cs"/>
                </a:rPr>
                <a:t>b</a:t>
              </a:r>
              <a:endParaRPr kumimoji="0" lang="en-US" altLang="zh-CN" kern="1200" cap="none" spc="0" normalizeH="0" baseline="30000" noProof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374" name="Oval 342"/>
            <p:cNvSpPr/>
            <p:nvPr/>
          </p:nvSpPr>
          <p:spPr>
            <a:xfrm>
              <a:off x="3945" y="2619"/>
              <a:ext cx="227" cy="227"/>
            </a:xfrm>
            <a:prstGeom prst="ellipse">
              <a:avLst/>
            </a:prstGeom>
            <a:solidFill>
              <a:srgbClr val="FF66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4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55375" name="AutoShape 343"/>
            <p:cNvCxnSpPr>
              <a:stCxn id="55361" idx="5"/>
              <a:endCxn id="55374" idx="2"/>
            </p:cNvCxnSpPr>
            <p:nvPr/>
          </p:nvCxnSpPr>
          <p:spPr>
            <a:xfrm rot="-5400000" flipH="1">
              <a:off x="3648" y="2436"/>
              <a:ext cx="242" cy="351"/>
            </a:xfrm>
            <a:prstGeom prst="curvedConnector2">
              <a:avLst/>
            </a:prstGeom>
            <a:ln w="28575" cap="flat" cmpd="sng">
              <a:solidFill>
                <a:srgbClr val="FF66FF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55376" name="AutoShape 344"/>
            <p:cNvCxnSpPr>
              <a:stCxn id="55374" idx="6"/>
              <a:endCxn id="55362" idx="3"/>
            </p:cNvCxnSpPr>
            <p:nvPr/>
          </p:nvCxnSpPr>
          <p:spPr>
            <a:xfrm flipV="1">
              <a:off x="4172" y="2491"/>
              <a:ext cx="305" cy="242"/>
            </a:xfrm>
            <a:prstGeom prst="curvedConnector2">
              <a:avLst/>
            </a:prstGeom>
            <a:ln w="28575" cap="flat" cmpd="sng">
              <a:solidFill>
                <a:srgbClr val="FF66FF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93529" name="Text Box 345"/>
            <p:cNvSpPr txBox="1">
              <a:spLocks noChangeArrowheads="1"/>
            </p:cNvSpPr>
            <p:nvPr/>
          </p:nvSpPr>
          <p:spPr bwMode="auto">
            <a:xfrm>
              <a:off x="4308" y="2660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+mn-cs"/>
                </a:rPr>
                <a:t>b</a:t>
              </a:r>
              <a:endParaRPr kumimoji="0" lang="en-US" altLang="zh-CN" kern="1200" cap="none" spc="0" normalizeH="0" baseline="30000" noProof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530" name="Text Box 346"/>
            <p:cNvSpPr txBox="1">
              <a:spLocks noChangeArrowheads="1"/>
            </p:cNvSpPr>
            <p:nvPr/>
          </p:nvSpPr>
          <p:spPr bwMode="auto">
            <a:xfrm>
              <a:off x="4897" y="2751"/>
              <a:ext cx="227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+mn-cs"/>
                </a:rPr>
                <a:t>b</a:t>
              </a:r>
              <a:endParaRPr kumimoji="0" lang="en-US" altLang="zh-CN" kern="1200" cap="none" spc="0" normalizeH="0" baseline="30000" noProof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55379" name="AutoShape 347"/>
            <p:cNvCxnSpPr/>
            <p:nvPr/>
          </p:nvCxnSpPr>
          <p:spPr>
            <a:xfrm rot="-5400000" flipH="1">
              <a:off x="5056" y="2411"/>
              <a:ext cx="1" cy="161"/>
            </a:xfrm>
            <a:prstGeom prst="curvedConnector3">
              <a:avLst>
                <a:gd name="adj1" fmla="val 17600009"/>
              </a:avLst>
            </a:prstGeom>
            <a:ln w="28575" cap="flat" cmpd="sng">
              <a:solidFill>
                <a:srgbClr val="FF66FF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93532" name="Text Box 348"/>
            <p:cNvSpPr txBox="1">
              <a:spLocks noChangeArrowheads="1"/>
            </p:cNvSpPr>
            <p:nvPr/>
          </p:nvSpPr>
          <p:spPr bwMode="auto">
            <a:xfrm>
              <a:off x="3128" y="2201"/>
              <a:ext cx="272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l-GR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Tahoma" pitchFamily="34" charset="0"/>
                </a:rPr>
                <a:t>ε</a:t>
              </a:r>
              <a:r>
                <a:rPr kumimoji="0" lang="en-US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+mn-cs"/>
                </a:rPr>
                <a:t> </a:t>
              </a:r>
              <a:endParaRPr kumimoji="0" lang="en-US" altLang="zh-CN" kern="1200" cap="none" spc="0" normalizeH="0" baseline="0" noProof="0">
                <a:latin typeface="Tahoma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3534" name="Rectangle 350"/>
          <p:cNvSpPr/>
          <p:nvPr/>
        </p:nvSpPr>
        <p:spPr>
          <a:xfrm>
            <a:off x="5771515" y="5732780"/>
            <a:ext cx="1945640" cy="28702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{1,2,4,5,6,Y}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57411" name="Group 373"/>
          <p:cNvGrpSpPr/>
          <p:nvPr/>
        </p:nvGrpSpPr>
        <p:grpSpPr>
          <a:xfrm>
            <a:off x="2746375" y="1998663"/>
            <a:ext cx="4681538" cy="1073150"/>
            <a:chOff x="2811" y="2074"/>
            <a:chExt cx="2949" cy="676"/>
          </a:xfrm>
        </p:grpSpPr>
        <p:sp>
          <p:nvSpPr>
            <p:cNvPr id="55339" name="Oval 351"/>
            <p:cNvSpPr/>
            <p:nvPr/>
          </p:nvSpPr>
          <p:spPr>
            <a:xfrm>
              <a:off x="3400" y="2478"/>
              <a:ext cx="227" cy="227"/>
            </a:xfrm>
            <a:prstGeom prst="ellipse">
              <a:avLst/>
            </a:prstGeom>
            <a:solidFill>
              <a:srgbClr val="FF66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2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5340" name="Oval 352"/>
            <p:cNvSpPr/>
            <p:nvPr/>
          </p:nvSpPr>
          <p:spPr>
            <a:xfrm>
              <a:off x="4444" y="2478"/>
              <a:ext cx="227" cy="227"/>
            </a:xfrm>
            <a:prstGeom prst="ellipse">
              <a:avLst/>
            </a:prstGeom>
            <a:solidFill>
              <a:srgbClr val="FF66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5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55341" name="Group 353"/>
            <p:cNvGrpSpPr/>
            <p:nvPr/>
          </p:nvGrpSpPr>
          <p:grpSpPr>
            <a:xfrm>
              <a:off x="5442" y="2432"/>
              <a:ext cx="318" cy="318"/>
              <a:chOff x="3923" y="2296"/>
              <a:chExt cx="318" cy="318"/>
            </a:xfrm>
          </p:grpSpPr>
          <p:sp>
            <p:nvSpPr>
              <p:cNvPr id="55359" name="Oval 354"/>
              <p:cNvSpPr/>
              <p:nvPr/>
            </p:nvSpPr>
            <p:spPr>
              <a:xfrm>
                <a:off x="3923" y="2296"/>
                <a:ext cx="318" cy="318"/>
              </a:xfrm>
              <a:prstGeom prst="ellipse">
                <a:avLst/>
              </a:prstGeom>
              <a:solidFill>
                <a:srgbClr val="FF66FF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5360" name="Oval 355"/>
              <p:cNvSpPr/>
              <p:nvPr/>
            </p:nvSpPr>
            <p:spPr>
              <a:xfrm>
                <a:off x="3968" y="2341"/>
                <a:ext cx="227" cy="227"/>
              </a:xfrm>
              <a:prstGeom prst="ellipse">
                <a:avLst/>
              </a:prstGeom>
              <a:solidFill>
                <a:srgbClr val="FF66FF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</a:rPr>
                  <a:t>Y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5342" name="Oval 356"/>
            <p:cNvSpPr/>
            <p:nvPr/>
          </p:nvSpPr>
          <p:spPr>
            <a:xfrm>
              <a:off x="2902" y="2478"/>
              <a:ext cx="227" cy="227"/>
            </a:xfrm>
            <a:prstGeom prst="ellipse">
              <a:avLst/>
            </a:prstGeom>
            <a:solidFill>
              <a:srgbClr val="FF66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1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55343" name="AutoShape 357"/>
            <p:cNvCxnSpPr>
              <a:stCxn id="55342" idx="6"/>
              <a:endCxn id="55339" idx="2"/>
            </p:cNvCxnSpPr>
            <p:nvPr/>
          </p:nvCxnSpPr>
          <p:spPr>
            <a:xfrm>
              <a:off x="3129" y="2592"/>
              <a:ext cx="271" cy="0"/>
            </a:xfrm>
            <a:prstGeom prst="straightConnector1">
              <a:avLst/>
            </a:prstGeom>
            <a:ln w="28575" cap="flat" cmpd="sng">
              <a:solidFill>
                <a:srgbClr val="FF66FF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55344" name="Oval 358"/>
            <p:cNvSpPr/>
            <p:nvPr/>
          </p:nvSpPr>
          <p:spPr>
            <a:xfrm>
              <a:off x="4943" y="2478"/>
              <a:ext cx="227" cy="227"/>
            </a:xfrm>
            <a:prstGeom prst="ellipse">
              <a:avLst/>
            </a:prstGeom>
            <a:solidFill>
              <a:srgbClr val="FF66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6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55345" name="AutoShape 359"/>
            <p:cNvCxnSpPr>
              <a:stCxn id="55340" idx="6"/>
              <a:endCxn id="55344" idx="2"/>
            </p:cNvCxnSpPr>
            <p:nvPr/>
          </p:nvCxnSpPr>
          <p:spPr>
            <a:xfrm>
              <a:off x="4671" y="2592"/>
              <a:ext cx="272" cy="0"/>
            </a:xfrm>
            <a:prstGeom prst="straightConnector1">
              <a:avLst/>
            </a:prstGeom>
            <a:ln w="28575" cap="flat" cmpd="sng">
              <a:solidFill>
                <a:srgbClr val="FF66FF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55346" name="AutoShape 360"/>
            <p:cNvCxnSpPr>
              <a:stCxn id="55344" idx="6"/>
              <a:endCxn id="55359" idx="2"/>
            </p:cNvCxnSpPr>
            <p:nvPr/>
          </p:nvCxnSpPr>
          <p:spPr>
            <a:xfrm flipV="1">
              <a:off x="5170" y="2591"/>
              <a:ext cx="272" cy="1"/>
            </a:xfrm>
            <a:prstGeom prst="curvedConnector3">
              <a:avLst>
                <a:gd name="adj1" fmla="val 49634"/>
              </a:avLst>
            </a:prstGeom>
            <a:ln w="28575" cap="flat" cmpd="sng">
              <a:solidFill>
                <a:srgbClr val="FF66FF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93545" name="Text Box 361"/>
            <p:cNvSpPr txBox="1">
              <a:spLocks noChangeArrowheads="1"/>
            </p:cNvSpPr>
            <p:nvPr/>
          </p:nvSpPr>
          <p:spPr bwMode="auto">
            <a:xfrm>
              <a:off x="5169" y="2383"/>
              <a:ext cx="272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l-GR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Tahoma" pitchFamily="34" charset="0"/>
                </a:rPr>
                <a:t>ε</a:t>
              </a:r>
              <a:r>
                <a:rPr kumimoji="0" lang="en-US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+mn-cs"/>
                </a:rPr>
                <a:t> </a:t>
              </a:r>
              <a:endParaRPr kumimoji="0" lang="en-US" altLang="zh-CN" kern="1200" cap="none" spc="0" normalizeH="0" baseline="0" noProof="0">
                <a:latin typeface="Tahoma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546" name="Text Box 362"/>
            <p:cNvSpPr txBox="1">
              <a:spLocks noChangeArrowheads="1"/>
            </p:cNvSpPr>
            <p:nvPr/>
          </p:nvSpPr>
          <p:spPr bwMode="auto">
            <a:xfrm>
              <a:off x="4671" y="2383"/>
              <a:ext cx="272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l-GR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Tahoma" pitchFamily="34" charset="0"/>
                </a:rPr>
                <a:t>ε</a:t>
              </a:r>
              <a:r>
                <a:rPr kumimoji="0" lang="en-US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+mn-cs"/>
                </a:rPr>
                <a:t> </a:t>
              </a:r>
              <a:endParaRPr kumimoji="0" lang="en-US" altLang="zh-CN" kern="1200" cap="none" spc="0" normalizeH="0" baseline="0" noProof="0">
                <a:latin typeface="Tahoma" pitchFamily="34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55349" name="AutoShape 363"/>
            <p:cNvCxnSpPr/>
            <p:nvPr/>
          </p:nvCxnSpPr>
          <p:spPr>
            <a:xfrm rot="5400000" flipV="1">
              <a:off x="3015" y="2431"/>
              <a:ext cx="1" cy="161"/>
            </a:xfrm>
            <a:prstGeom prst="curvedConnector3">
              <a:avLst>
                <a:gd name="adj1" fmla="val -17700009"/>
              </a:avLst>
            </a:prstGeom>
            <a:ln w="28575" cap="flat" cmpd="sng">
              <a:solidFill>
                <a:srgbClr val="FF66FF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93548" name="Text Box 364"/>
            <p:cNvSpPr txBox="1">
              <a:spLocks noChangeArrowheads="1"/>
            </p:cNvSpPr>
            <p:nvPr/>
          </p:nvSpPr>
          <p:spPr bwMode="auto">
            <a:xfrm>
              <a:off x="2811" y="2119"/>
              <a:ext cx="227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+mn-cs"/>
                </a:rPr>
                <a:t>a</a:t>
              </a:r>
              <a:endParaRPr kumimoji="0" lang="en-US" altLang="zh-CN" kern="1200" cap="none" spc="0" normalizeH="0" baseline="30000" noProof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549" name="Text Box 365"/>
            <p:cNvSpPr txBox="1">
              <a:spLocks noChangeArrowheads="1"/>
            </p:cNvSpPr>
            <p:nvPr/>
          </p:nvSpPr>
          <p:spPr bwMode="auto">
            <a:xfrm>
              <a:off x="3582" y="2119"/>
              <a:ext cx="227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+mn-cs"/>
                </a:rPr>
                <a:t>a</a:t>
              </a:r>
              <a:endParaRPr kumimoji="0" lang="en-US" altLang="zh-CN" kern="1200" cap="none" spc="0" normalizeH="0" baseline="30000" noProof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352" name="Oval 366"/>
            <p:cNvSpPr/>
            <p:nvPr/>
          </p:nvSpPr>
          <p:spPr>
            <a:xfrm>
              <a:off x="3945" y="2165"/>
              <a:ext cx="227" cy="227"/>
            </a:xfrm>
            <a:prstGeom prst="ellipse">
              <a:avLst/>
            </a:prstGeom>
            <a:solidFill>
              <a:srgbClr val="FF66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3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55353" name="AutoShape 367"/>
            <p:cNvCxnSpPr>
              <a:stCxn id="55339" idx="7"/>
              <a:endCxn id="55352" idx="2"/>
            </p:cNvCxnSpPr>
            <p:nvPr/>
          </p:nvCxnSpPr>
          <p:spPr>
            <a:xfrm rot="-5400000">
              <a:off x="3653" y="2219"/>
              <a:ext cx="232" cy="351"/>
            </a:xfrm>
            <a:prstGeom prst="curvedConnector2">
              <a:avLst/>
            </a:prstGeom>
            <a:ln w="28575" cap="flat" cmpd="sng">
              <a:solidFill>
                <a:srgbClr val="FF66FF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55354" name="AutoShape 368"/>
            <p:cNvCxnSpPr>
              <a:stCxn id="55352" idx="6"/>
              <a:endCxn id="55340" idx="1"/>
            </p:cNvCxnSpPr>
            <p:nvPr/>
          </p:nvCxnSpPr>
          <p:spPr>
            <a:xfrm>
              <a:off x="4172" y="2279"/>
              <a:ext cx="305" cy="232"/>
            </a:xfrm>
            <a:prstGeom prst="curvedConnector2">
              <a:avLst/>
            </a:prstGeom>
            <a:ln w="28575" cap="flat" cmpd="sng">
              <a:solidFill>
                <a:srgbClr val="FF66FF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93553" name="Text Box 369"/>
            <p:cNvSpPr txBox="1">
              <a:spLocks noChangeArrowheads="1"/>
            </p:cNvSpPr>
            <p:nvPr/>
          </p:nvSpPr>
          <p:spPr bwMode="auto">
            <a:xfrm>
              <a:off x="4262" y="2119"/>
              <a:ext cx="227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+mn-cs"/>
                </a:rPr>
                <a:t>a</a:t>
              </a:r>
              <a:endParaRPr kumimoji="0" lang="en-US" altLang="zh-CN" kern="1200" cap="none" spc="0" normalizeH="0" baseline="30000" noProof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55356" name="AutoShape 370"/>
            <p:cNvCxnSpPr/>
            <p:nvPr/>
          </p:nvCxnSpPr>
          <p:spPr>
            <a:xfrm rot="5400000" flipV="1">
              <a:off x="5056" y="2431"/>
              <a:ext cx="1" cy="161"/>
            </a:xfrm>
            <a:prstGeom prst="curvedConnector3">
              <a:avLst>
                <a:gd name="adj1" fmla="val -17700009"/>
              </a:avLst>
            </a:prstGeom>
            <a:ln w="28575" cap="flat" cmpd="sng">
              <a:solidFill>
                <a:srgbClr val="FF66FF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93555" name="Text Box 371"/>
            <p:cNvSpPr txBox="1">
              <a:spLocks noChangeArrowheads="1"/>
            </p:cNvSpPr>
            <p:nvPr/>
          </p:nvSpPr>
          <p:spPr bwMode="auto">
            <a:xfrm>
              <a:off x="5079" y="2074"/>
              <a:ext cx="227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+mn-cs"/>
                </a:rPr>
                <a:t>a</a:t>
              </a:r>
              <a:endParaRPr kumimoji="0" lang="en-US" altLang="zh-CN" kern="1200" cap="none" spc="0" normalizeH="0" baseline="30000" noProof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556" name="Text Box 372"/>
            <p:cNvSpPr txBox="1">
              <a:spLocks noChangeArrowheads="1"/>
            </p:cNvSpPr>
            <p:nvPr/>
          </p:nvSpPr>
          <p:spPr bwMode="auto">
            <a:xfrm>
              <a:off x="3128" y="2383"/>
              <a:ext cx="272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l-GR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Tahoma" pitchFamily="34" charset="0"/>
                </a:rPr>
                <a:t>ε</a:t>
              </a:r>
              <a:r>
                <a:rPr kumimoji="0" lang="en-US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+mn-cs"/>
                </a:rPr>
                <a:t> </a:t>
              </a:r>
              <a:endParaRPr kumimoji="0" lang="en-US" altLang="zh-CN" kern="1200" cap="none" spc="0" normalizeH="0" baseline="0" noProof="0">
                <a:latin typeface="Tahoma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3558" name="Rectangle 374"/>
          <p:cNvSpPr/>
          <p:nvPr/>
        </p:nvSpPr>
        <p:spPr>
          <a:xfrm>
            <a:off x="3851275" y="6021705"/>
            <a:ext cx="1933575" cy="28702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{1,2,3,5,6,Y}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560" name="Rectangle 376"/>
          <p:cNvSpPr/>
          <p:nvPr/>
        </p:nvSpPr>
        <p:spPr>
          <a:xfrm>
            <a:off x="5771515" y="6021705"/>
            <a:ext cx="1945640" cy="28702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{1,2,4,6,Y}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3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93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93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93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93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9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9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9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93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93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93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9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93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93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93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0" dur="500"/>
                                        <p:tgtEl>
                                          <p:spTgt spid="93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0" dur="500"/>
                                        <p:tgtEl>
                                          <p:spTgt spid="9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4" dur="500"/>
                                        <p:tgtEl>
                                          <p:spTgt spid="93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8" dur="500"/>
                                        <p:tgtEl>
                                          <p:spTgt spid="93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5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2" dur="500"/>
                                        <p:tgtEl>
                                          <p:spTgt spid="9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6" dur="500"/>
                                        <p:tgtEl>
                                          <p:spTgt spid="9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32" grpId="0" bldLvl="0" animBg="1"/>
      <p:bldP spid="93294" grpId="0" bldLvl="0" animBg="1"/>
      <p:bldP spid="93306" grpId="0" bldLvl="0" animBg="1"/>
      <p:bldP spid="93307" grpId="0" bldLvl="0" animBg="1"/>
      <p:bldP spid="93308" grpId="0" bldLvl="0" animBg="1"/>
      <p:bldP spid="93330" grpId="0" bldLvl="0" animBg="1"/>
      <p:bldP spid="93333" grpId="0" bldLvl="0" animBg="1"/>
      <p:bldP spid="93364" grpId="0" bldLvl="0" animBg="1"/>
      <p:bldP spid="93375" grpId="0" bldLvl="0" animBg="1"/>
      <p:bldP spid="93402" grpId="0" bldLvl="0" animBg="1"/>
      <p:bldP spid="93403" grpId="0" bldLvl="0" animBg="1"/>
      <p:bldP spid="93427" grpId="0" bldLvl="0" animBg="1"/>
      <p:bldP spid="93446" grpId="0" bldLvl="0" animBg="1"/>
      <p:bldP spid="93447" grpId="0" bldLvl="0" animBg="1"/>
      <p:bldP spid="93466" grpId="0" bldLvl="0" animBg="1"/>
      <p:bldP spid="93467" grpId="0" bldLvl="0" animBg="1"/>
      <p:bldP spid="93491" grpId="0" bldLvl="0" animBg="1"/>
      <p:bldP spid="93510" grpId="0" bldLvl="0" animBg="1"/>
      <p:bldP spid="93534" grpId="0" bldLvl="0" animBg="1"/>
      <p:bldP spid="93558" grpId="0" bldLvl="0" animBg="1"/>
      <p:bldP spid="93560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6322" name="Group 3"/>
          <p:cNvGrpSpPr/>
          <p:nvPr/>
        </p:nvGrpSpPr>
        <p:grpSpPr>
          <a:xfrm>
            <a:off x="1043305" y="2859405"/>
            <a:ext cx="4879975" cy="287020"/>
            <a:chOff x="340" y="2115"/>
            <a:chExt cx="2449" cy="181"/>
          </a:xfrm>
        </p:grpSpPr>
        <p:sp>
          <p:nvSpPr>
            <p:cNvPr id="56455" name="Rectangle 4"/>
            <p:cNvSpPr/>
            <p:nvPr/>
          </p:nvSpPr>
          <p:spPr>
            <a:xfrm>
              <a:off x="340" y="2115"/>
              <a:ext cx="816" cy="1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endPara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6456" name="Rectangle 5"/>
            <p:cNvSpPr/>
            <p:nvPr/>
          </p:nvSpPr>
          <p:spPr>
            <a:xfrm>
              <a:off x="1156" y="2115"/>
              <a:ext cx="817" cy="1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1800" b="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endParaRPr lang="en-US" altLang="zh-CN" sz="1800" b="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6457" name="Rectangle 6"/>
            <p:cNvSpPr/>
            <p:nvPr/>
          </p:nvSpPr>
          <p:spPr>
            <a:xfrm>
              <a:off x="1973" y="2115"/>
              <a:ext cx="816" cy="1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1800" b="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endParaRPr lang="en-US" altLang="zh-CN" sz="1800" b="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6323" name="Rectangle 7"/>
          <p:cNvSpPr/>
          <p:nvPr/>
        </p:nvSpPr>
        <p:spPr>
          <a:xfrm>
            <a:off x="1042988" y="3133725"/>
            <a:ext cx="1620000" cy="28733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{X,1,2}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324" name="Rectangle 8"/>
          <p:cNvSpPr/>
          <p:nvPr/>
        </p:nvSpPr>
        <p:spPr>
          <a:xfrm>
            <a:off x="2668588" y="3133725"/>
            <a:ext cx="1620000" cy="28733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{1,2,3}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325" name="Rectangle 9"/>
          <p:cNvSpPr/>
          <p:nvPr/>
        </p:nvSpPr>
        <p:spPr>
          <a:xfrm>
            <a:off x="1042988" y="3422650"/>
            <a:ext cx="1620000" cy="28733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{1,2,3}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326" name="Rectangle 10"/>
          <p:cNvSpPr/>
          <p:nvPr/>
        </p:nvSpPr>
        <p:spPr>
          <a:xfrm>
            <a:off x="4308475" y="3133725"/>
            <a:ext cx="1620000" cy="28733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{1,2,4}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327" name="Rectangle 11"/>
          <p:cNvSpPr/>
          <p:nvPr/>
        </p:nvSpPr>
        <p:spPr>
          <a:xfrm>
            <a:off x="1042988" y="3709988"/>
            <a:ext cx="1620000" cy="28733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{1,2,4}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328" name="Rectangle 12"/>
          <p:cNvSpPr/>
          <p:nvPr/>
        </p:nvSpPr>
        <p:spPr>
          <a:xfrm>
            <a:off x="2670175" y="3422650"/>
            <a:ext cx="1620000" cy="28733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{1,2,3,5,6,Y}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329" name="Rectangle 13"/>
          <p:cNvSpPr/>
          <p:nvPr/>
        </p:nvSpPr>
        <p:spPr>
          <a:xfrm>
            <a:off x="1042988" y="3997325"/>
            <a:ext cx="1620000" cy="28733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{1,2,3,5,6,Y}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330" name="Rectangle 14"/>
          <p:cNvSpPr/>
          <p:nvPr/>
        </p:nvSpPr>
        <p:spPr>
          <a:xfrm>
            <a:off x="4308475" y="3422650"/>
            <a:ext cx="1620000" cy="28733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{1,2,4}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331" name="Rectangle 15"/>
          <p:cNvSpPr/>
          <p:nvPr/>
        </p:nvSpPr>
        <p:spPr>
          <a:xfrm>
            <a:off x="2670175" y="3709988"/>
            <a:ext cx="1620000" cy="28733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{1,2,3}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332" name="Rectangle 16"/>
          <p:cNvSpPr/>
          <p:nvPr/>
        </p:nvSpPr>
        <p:spPr>
          <a:xfrm>
            <a:off x="4308475" y="3709988"/>
            <a:ext cx="1620000" cy="28733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{1,2,4,5,6,Y}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333" name="Rectangle 17"/>
          <p:cNvSpPr/>
          <p:nvPr/>
        </p:nvSpPr>
        <p:spPr>
          <a:xfrm>
            <a:off x="1042988" y="4286250"/>
            <a:ext cx="1620000" cy="28733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{1,2,4,5,6,Y}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334" name="Rectangle 18"/>
          <p:cNvSpPr/>
          <p:nvPr/>
        </p:nvSpPr>
        <p:spPr>
          <a:xfrm>
            <a:off x="2668588" y="3997325"/>
            <a:ext cx="1620000" cy="28733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{1,2,3,5,6,Y}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335" name="Rectangle 19"/>
          <p:cNvSpPr/>
          <p:nvPr/>
        </p:nvSpPr>
        <p:spPr>
          <a:xfrm>
            <a:off x="4306888" y="3997325"/>
            <a:ext cx="1620000" cy="28733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{1,2,4,6,Y}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336" name="Rectangle 20"/>
          <p:cNvSpPr/>
          <p:nvPr/>
        </p:nvSpPr>
        <p:spPr>
          <a:xfrm>
            <a:off x="1041400" y="4573588"/>
            <a:ext cx="1620000" cy="28733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{1,2,4,6,Y}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337" name="Rectangle 21"/>
          <p:cNvSpPr/>
          <p:nvPr/>
        </p:nvSpPr>
        <p:spPr>
          <a:xfrm>
            <a:off x="2668588" y="4286250"/>
            <a:ext cx="1620000" cy="28733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{1,2,3,6,Y}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338" name="Rectangle 22"/>
          <p:cNvSpPr/>
          <p:nvPr/>
        </p:nvSpPr>
        <p:spPr>
          <a:xfrm>
            <a:off x="1041400" y="4862513"/>
            <a:ext cx="1620000" cy="28733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{1,2,3,6,Y}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339" name="Rectangle 23"/>
          <p:cNvSpPr/>
          <p:nvPr/>
        </p:nvSpPr>
        <p:spPr>
          <a:xfrm>
            <a:off x="4308475" y="4286250"/>
            <a:ext cx="1620000" cy="28733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{1,2,4,5,6,Y}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340" name="Rectangle 24"/>
          <p:cNvSpPr/>
          <p:nvPr/>
        </p:nvSpPr>
        <p:spPr>
          <a:xfrm>
            <a:off x="2668588" y="4573588"/>
            <a:ext cx="1620000" cy="28733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{1,2,3,6,Y}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341" name="Rectangle 25"/>
          <p:cNvSpPr/>
          <p:nvPr/>
        </p:nvSpPr>
        <p:spPr>
          <a:xfrm>
            <a:off x="4306888" y="4573588"/>
            <a:ext cx="1620000" cy="28733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{1,2,4,5,6,Y}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342" name="Rectangle 26"/>
          <p:cNvSpPr/>
          <p:nvPr/>
        </p:nvSpPr>
        <p:spPr>
          <a:xfrm>
            <a:off x="2668588" y="4862513"/>
            <a:ext cx="1620000" cy="28733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{1,2,3,5,6,Y}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343" name="Rectangle 27"/>
          <p:cNvSpPr/>
          <p:nvPr/>
        </p:nvSpPr>
        <p:spPr>
          <a:xfrm>
            <a:off x="4306888" y="4862513"/>
            <a:ext cx="1620000" cy="28733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{1,2,4,6,Y}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344" name="Rectangle 28"/>
          <p:cNvSpPr/>
          <p:nvPr/>
        </p:nvSpPr>
        <p:spPr>
          <a:xfrm>
            <a:off x="6697663" y="2846388"/>
            <a:ext cx="1620000" cy="28733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345" name="Rectangle 29"/>
          <p:cNvSpPr/>
          <p:nvPr/>
        </p:nvSpPr>
        <p:spPr>
          <a:xfrm>
            <a:off x="8323263" y="2846388"/>
            <a:ext cx="1620000" cy="28733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endParaRPr lang="en-US" altLang="zh-CN" sz="1800" b="0" baseline="-25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346" name="Rectangle 30"/>
          <p:cNvSpPr/>
          <p:nvPr/>
        </p:nvSpPr>
        <p:spPr>
          <a:xfrm>
            <a:off x="9950450" y="2846388"/>
            <a:ext cx="1620000" cy="28733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endParaRPr lang="en-US" altLang="zh-CN" sz="1800" b="0" baseline="-25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347" name="Rectangle 31"/>
          <p:cNvSpPr/>
          <p:nvPr/>
        </p:nvSpPr>
        <p:spPr>
          <a:xfrm>
            <a:off x="6697663" y="3135313"/>
            <a:ext cx="1620000" cy="28733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endParaRPr lang="zh-CN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348" name="Rectangle 32"/>
          <p:cNvSpPr/>
          <p:nvPr/>
        </p:nvSpPr>
        <p:spPr>
          <a:xfrm>
            <a:off x="8323263" y="3135313"/>
            <a:ext cx="1620000" cy="28733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endParaRPr lang="zh-CN" altLang="zh-CN" sz="1800" b="0" baseline="-25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349" name="Rectangle 33"/>
          <p:cNvSpPr/>
          <p:nvPr/>
        </p:nvSpPr>
        <p:spPr>
          <a:xfrm>
            <a:off x="9950450" y="3135313"/>
            <a:ext cx="1620000" cy="28733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endParaRPr lang="zh-CN" altLang="zh-CN" sz="1800" b="0" baseline="-25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350" name="Rectangle 34"/>
          <p:cNvSpPr/>
          <p:nvPr/>
        </p:nvSpPr>
        <p:spPr>
          <a:xfrm>
            <a:off x="6697663" y="3422650"/>
            <a:ext cx="1620000" cy="28733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endParaRPr lang="zh-CN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351" name="Rectangle 35"/>
          <p:cNvSpPr/>
          <p:nvPr/>
        </p:nvSpPr>
        <p:spPr>
          <a:xfrm>
            <a:off x="8323263" y="3422650"/>
            <a:ext cx="1620000" cy="28733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endParaRPr lang="zh-CN" altLang="zh-CN" sz="1800" b="0" baseline="-25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352" name="Rectangle 36"/>
          <p:cNvSpPr/>
          <p:nvPr/>
        </p:nvSpPr>
        <p:spPr>
          <a:xfrm>
            <a:off x="9950450" y="3422650"/>
            <a:ext cx="1620000" cy="28733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endParaRPr lang="zh-CN" altLang="zh-CN" sz="1800" b="0" baseline="-25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353" name="Rectangle 37"/>
          <p:cNvSpPr/>
          <p:nvPr/>
        </p:nvSpPr>
        <p:spPr>
          <a:xfrm>
            <a:off x="6697663" y="3711575"/>
            <a:ext cx="1620000" cy="28733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endParaRPr lang="zh-CN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354" name="Rectangle 38"/>
          <p:cNvSpPr/>
          <p:nvPr/>
        </p:nvSpPr>
        <p:spPr>
          <a:xfrm>
            <a:off x="8323263" y="3711575"/>
            <a:ext cx="1620000" cy="28733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endParaRPr lang="zh-CN" altLang="zh-CN" sz="1800" b="0" baseline="-25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355" name="Rectangle 39"/>
          <p:cNvSpPr/>
          <p:nvPr/>
        </p:nvSpPr>
        <p:spPr>
          <a:xfrm>
            <a:off x="9950450" y="3711575"/>
            <a:ext cx="1620000" cy="28733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endParaRPr lang="zh-CN" altLang="zh-CN" sz="1800" b="0" baseline="-25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356" name="Rectangle 40"/>
          <p:cNvSpPr/>
          <p:nvPr/>
        </p:nvSpPr>
        <p:spPr>
          <a:xfrm>
            <a:off x="6697663" y="3998913"/>
            <a:ext cx="1620000" cy="28733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endParaRPr lang="zh-CN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357" name="Rectangle 41"/>
          <p:cNvSpPr/>
          <p:nvPr/>
        </p:nvSpPr>
        <p:spPr>
          <a:xfrm>
            <a:off x="8323263" y="3998913"/>
            <a:ext cx="1620000" cy="28733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endParaRPr lang="zh-CN" altLang="zh-CN" sz="1800" b="0" baseline="-25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358" name="Rectangle 42"/>
          <p:cNvSpPr/>
          <p:nvPr/>
        </p:nvSpPr>
        <p:spPr>
          <a:xfrm>
            <a:off x="9950450" y="3998913"/>
            <a:ext cx="1620000" cy="28733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endParaRPr lang="zh-CN" altLang="zh-CN" sz="1800" b="0" baseline="-25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359" name="Rectangle 43"/>
          <p:cNvSpPr/>
          <p:nvPr/>
        </p:nvSpPr>
        <p:spPr>
          <a:xfrm>
            <a:off x="6697663" y="4287838"/>
            <a:ext cx="1620000" cy="28733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endParaRPr lang="zh-CN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360" name="Rectangle 44"/>
          <p:cNvSpPr/>
          <p:nvPr/>
        </p:nvSpPr>
        <p:spPr>
          <a:xfrm>
            <a:off x="8323263" y="4287838"/>
            <a:ext cx="1620000" cy="28733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endParaRPr lang="zh-CN" altLang="zh-CN" sz="1800" b="0" baseline="-25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361" name="Rectangle 45"/>
          <p:cNvSpPr/>
          <p:nvPr/>
        </p:nvSpPr>
        <p:spPr>
          <a:xfrm>
            <a:off x="9950450" y="4287838"/>
            <a:ext cx="1620000" cy="28733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endParaRPr lang="zh-CN" altLang="zh-CN" sz="1800" b="0" baseline="-25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362" name="Rectangle 46"/>
          <p:cNvSpPr/>
          <p:nvPr/>
        </p:nvSpPr>
        <p:spPr>
          <a:xfrm>
            <a:off x="6697663" y="4575175"/>
            <a:ext cx="1620000" cy="28733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endParaRPr lang="zh-CN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363" name="Rectangle 47"/>
          <p:cNvSpPr/>
          <p:nvPr/>
        </p:nvSpPr>
        <p:spPr>
          <a:xfrm>
            <a:off x="8323263" y="4575175"/>
            <a:ext cx="1620000" cy="28733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endParaRPr lang="zh-CN" altLang="zh-CN" sz="1800" b="0" baseline="-25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364" name="Rectangle 48"/>
          <p:cNvSpPr/>
          <p:nvPr/>
        </p:nvSpPr>
        <p:spPr>
          <a:xfrm>
            <a:off x="9950450" y="4575175"/>
            <a:ext cx="1620000" cy="28733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endParaRPr lang="zh-CN" altLang="zh-CN" sz="1800" b="0" baseline="-25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365" name="Rectangle 49"/>
          <p:cNvSpPr/>
          <p:nvPr/>
        </p:nvSpPr>
        <p:spPr>
          <a:xfrm>
            <a:off x="6697663" y="4862513"/>
            <a:ext cx="1620000" cy="28733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endParaRPr lang="zh-CN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366" name="Rectangle 50"/>
          <p:cNvSpPr/>
          <p:nvPr/>
        </p:nvSpPr>
        <p:spPr>
          <a:xfrm>
            <a:off x="8323263" y="4862513"/>
            <a:ext cx="1620000" cy="28733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endParaRPr lang="zh-CN" altLang="zh-CN" sz="1800" b="0" baseline="-25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367" name="Rectangle 51"/>
          <p:cNvSpPr/>
          <p:nvPr/>
        </p:nvSpPr>
        <p:spPr>
          <a:xfrm>
            <a:off x="9950450" y="4862513"/>
            <a:ext cx="1620000" cy="28733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endParaRPr lang="zh-CN" altLang="zh-CN" sz="1800" b="0" baseline="-25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" name="Group 52"/>
          <p:cNvGrpSpPr/>
          <p:nvPr/>
        </p:nvGrpSpPr>
        <p:grpSpPr>
          <a:xfrm>
            <a:off x="146050" y="3129280"/>
            <a:ext cx="2548255" cy="368300"/>
            <a:chOff x="68" y="1113"/>
            <a:chExt cx="1269" cy="232"/>
          </a:xfrm>
        </p:grpSpPr>
        <p:sp>
          <p:nvSpPr>
            <p:cNvPr id="56452" name="AutoShape 53"/>
            <p:cNvSpPr/>
            <p:nvPr/>
          </p:nvSpPr>
          <p:spPr>
            <a:xfrm>
              <a:off x="249" y="1162"/>
              <a:ext cx="227" cy="136"/>
            </a:xfrm>
            <a:prstGeom prst="leftArrow">
              <a:avLst>
                <a:gd name="adj1" fmla="val 50000"/>
                <a:gd name="adj2" fmla="val 41727"/>
              </a:avLst>
            </a:prstGeom>
            <a:solidFill>
              <a:srgbClr val="FF66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6453" name="Text Box 54"/>
            <p:cNvSpPr txBox="1"/>
            <p:nvPr/>
          </p:nvSpPr>
          <p:spPr>
            <a:xfrm>
              <a:off x="68" y="1113"/>
              <a:ext cx="181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rgbClr val="FF66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lang="en-US" altLang="zh-CN" sz="1800" b="0" dirty="0">
                <a:solidFill>
                  <a:srgbClr val="FF66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6454" name="Rectangle 55"/>
            <p:cNvSpPr/>
            <p:nvPr/>
          </p:nvSpPr>
          <p:spPr>
            <a:xfrm>
              <a:off x="521" y="1117"/>
              <a:ext cx="816" cy="181"/>
            </a:xfrm>
            <a:prstGeom prst="rect">
              <a:avLst/>
            </a:prstGeom>
            <a:solidFill>
              <a:srgbClr val="FF66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{X,1,2}</a:t>
              </a:r>
              <a:endPara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95288" name="Rectangle 56"/>
          <p:cNvSpPr/>
          <p:nvPr/>
        </p:nvSpPr>
        <p:spPr>
          <a:xfrm>
            <a:off x="6697663" y="3135313"/>
            <a:ext cx="1620000" cy="287337"/>
          </a:xfrm>
          <a:prstGeom prst="rect">
            <a:avLst/>
          </a:prstGeom>
          <a:solidFill>
            <a:srgbClr val="FF66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" name="Group 57"/>
          <p:cNvGrpSpPr/>
          <p:nvPr/>
        </p:nvGrpSpPr>
        <p:grpSpPr>
          <a:xfrm>
            <a:off x="144780" y="3422650"/>
            <a:ext cx="2549525" cy="368300"/>
            <a:chOff x="67" y="1298"/>
            <a:chExt cx="1270" cy="232"/>
          </a:xfrm>
        </p:grpSpPr>
        <p:sp>
          <p:nvSpPr>
            <p:cNvPr id="56449" name="AutoShape 58"/>
            <p:cNvSpPr/>
            <p:nvPr/>
          </p:nvSpPr>
          <p:spPr>
            <a:xfrm>
              <a:off x="249" y="1344"/>
              <a:ext cx="227" cy="136"/>
            </a:xfrm>
            <a:prstGeom prst="leftArrow">
              <a:avLst>
                <a:gd name="adj1" fmla="val 50000"/>
                <a:gd name="adj2" fmla="val 41727"/>
              </a:avLst>
            </a:prstGeom>
            <a:solidFill>
              <a:srgbClr val="FF66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6450" name="Text Box 59"/>
            <p:cNvSpPr txBox="1"/>
            <p:nvPr/>
          </p:nvSpPr>
          <p:spPr>
            <a:xfrm>
              <a:off x="67" y="1298"/>
              <a:ext cx="182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rgbClr val="FF66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1800" b="0" dirty="0">
                <a:solidFill>
                  <a:srgbClr val="FF66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6451" name="Rectangle 60"/>
            <p:cNvSpPr/>
            <p:nvPr/>
          </p:nvSpPr>
          <p:spPr>
            <a:xfrm>
              <a:off x="521" y="1298"/>
              <a:ext cx="816" cy="181"/>
            </a:xfrm>
            <a:prstGeom prst="rect">
              <a:avLst/>
            </a:prstGeom>
            <a:solidFill>
              <a:srgbClr val="FF66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{1,2,3}</a:t>
              </a:r>
              <a:endPara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95293" name="Rectangle 61"/>
          <p:cNvSpPr/>
          <p:nvPr/>
        </p:nvSpPr>
        <p:spPr>
          <a:xfrm>
            <a:off x="2670175" y="3711575"/>
            <a:ext cx="1620000" cy="287338"/>
          </a:xfrm>
          <a:prstGeom prst="rect">
            <a:avLst/>
          </a:prstGeom>
          <a:solidFill>
            <a:srgbClr val="FF66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{1,2,3}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294" name="Rectangle 62"/>
          <p:cNvSpPr/>
          <p:nvPr/>
        </p:nvSpPr>
        <p:spPr>
          <a:xfrm>
            <a:off x="2670175" y="3135313"/>
            <a:ext cx="1620000" cy="287337"/>
          </a:xfrm>
          <a:prstGeom prst="rect">
            <a:avLst/>
          </a:prstGeom>
          <a:solidFill>
            <a:srgbClr val="FF66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{1,2,3}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295" name="Rectangle 63"/>
          <p:cNvSpPr/>
          <p:nvPr/>
        </p:nvSpPr>
        <p:spPr>
          <a:xfrm>
            <a:off x="6697663" y="3135313"/>
            <a:ext cx="1620000" cy="28733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296" name="Rectangle 64"/>
          <p:cNvSpPr/>
          <p:nvPr/>
        </p:nvSpPr>
        <p:spPr>
          <a:xfrm>
            <a:off x="6697663" y="4862513"/>
            <a:ext cx="1620000" cy="287337"/>
          </a:xfrm>
          <a:prstGeom prst="rect">
            <a:avLst/>
          </a:prstGeom>
          <a:solidFill>
            <a:srgbClr val="FF66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297" name="Rectangle 65"/>
          <p:cNvSpPr/>
          <p:nvPr/>
        </p:nvSpPr>
        <p:spPr>
          <a:xfrm>
            <a:off x="8323263" y="3135313"/>
            <a:ext cx="1620000" cy="287337"/>
          </a:xfrm>
          <a:prstGeom prst="rect">
            <a:avLst/>
          </a:prstGeom>
          <a:solidFill>
            <a:srgbClr val="FF66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298" name="Rectangle 66"/>
          <p:cNvSpPr/>
          <p:nvPr/>
        </p:nvSpPr>
        <p:spPr>
          <a:xfrm>
            <a:off x="6697663" y="3422650"/>
            <a:ext cx="1620000" cy="287338"/>
          </a:xfrm>
          <a:prstGeom prst="rect">
            <a:avLst/>
          </a:prstGeom>
          <a:solidFill>
            <a:srgbClr val="FF66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299" name="Rectangle 67"/>
          <p:cNvSpPr/>
          <p:nvPr/>
        </p:nvSpPr>
        <p:spPr>
          <a:xfrm>
            <a:off x="8323263" y="3711575"/>
            <a:ext cx="1620000" cy="287338"/>
          </a:xfrm>
          <a:prstGeom prst="rect">
            <a:avLst/>
          </a:prstGeom>
          <a:solidFill>
            <a:srgbClr val="FF66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300" name="Rectangle 68"/>
          <p:cNvSpPr/>
          <p:nvPr/>
        </p:nvSpPr>
        <p:spPr>
          <a:xfrm>
            <a:off x="8323263" y="3135313"/>
            <a:ext cx="1620000" cy="28733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301" name="Rectangle 69"/>
          <p:cNvSpPr/>
          <p:nvPr/>
        </p:nvSpPr>
        <p:spPr>
          <a:xfrm>
            <a:off x="6697663" y="3422650"/>
            <a:ext cx="1620000" cy="28733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302" name="Rectangle 70"/>
          <p:cNvSpPr/>
          <p:nvPr/>
        </p:nvSpPr>
        <p:spPr>
          <a:xfrm>
            <a:off x="8323263" y="3711575"/>
            <a:ext cx="1620000" cy="28733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5" name="Group 71"/>
          <p:cNvGrpSpPr/>
          <p:nvPr/>
        </p:nvGrpSpPr>
        <p:grpSpPr>
          <a:xfrm>
            <a:off x="146050" y="3703955"/>
            <a:ext cx="2548255" cy="368300"/>
            <a:chOff x="68" y="1475"/>
            <a:chExt cx="1269" cy="232"/>
          </a:xfrm>
        </p:grpSpPr>
        <p:sp>
          <p:nvSpPr>
            <p:cNvPr id="56446" name="AutoShape 72"/>
            <p:cNvSpPr/>
            <p:nvPr/>
          </p:nvSpPr>
          <p:spPr>
            <a:xfrm>
              <a:off x="250" y="1521"/>
              <a:ext cx="227" cy="136"/>
            </a:xfrm>
            <a:prstGeom prst="leftArrow">
              <a:avLst>
                <a:gd name="adj1" fmla="val 50000"/>
                <a:gd name="adj2" fmla="val 41727"/>
              </a:avLst>
            </a:prstGeom>
            <a:solidFill>
              <a:srgbClr val="FF66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6447" name="Text Box 73"/>
            <p:cNvSpPr txBox="1"/>
            <p:nvPr/>
          </p:nvSpPr>
          <p:spPr>
            <a:xfrm>
              <a:off x="68" y="1475"/>
              <a:ext cx="182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rgbClr val="FF66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en-US" altLang="zh-CN" sz="1800" b="0" dirty="0">
                <a:solidFill>
                  <a:srgbClr val="FF66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6448" name="Rectangle 74"/>
            <p:cNvSpPr/>
            <p:nvPr/>
          </p:nvSpPr>
          <p:spPr>
            <a:xfrm>
              <a:off x="521" y="1480"/>
              <a:ext cx="816" cy="181"/>
            </a:xfrm>
            <a:prstGeom prst="rect">
              <a:avLst/>
            </a:prstGeom>
            <a:solidFill>
              <a:srgbClr val="FF66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{1,2,4}</a:t>
              </a:r>
              <a:endPara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95307" name="Rectangle 75"/>
          <p:cNvSpPr/>
          <p:nvPr/>
        </p:nvSpPr>
        <p:spPr>
          <a:xfrm>
            <a:off x="4308475" y="3422650"/>
            <a:ext cx="1620000" cy="287338"/>
          </a:xfrm>
          <a:prstGeom prst="rect">
            <a:avLst/>
          </a:prstGeom>
          <a:solidFill>
            <a:srgbClr val="FF66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{1,2,4}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308" name="Rectangle 76"/>
          <p:cNvSpPr/>
          <p:nvPr/>
        </p:nvSpPr>
        <p:spPr>
          <a:xfrm>
            <a:off x="4308475" y="3135313"/>
            <a:ext cx="1620000" cy="287337"/>
          </a:xfrm>
          <a:prstGeom prst="rect">
            <a:avLst/>
          </a:prstGeom>
          <a:solidFill>
            <a:srgbClr val="FF66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{1,2,4}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309" name="Rectangle 77"/>
          <p:cNvSpPr/>
          <p:nvPr/>
        </p:nvSpPr>
        <p:spPr>
          <a:xfrm>
            <a:off x="6697663" y="3711575"/>
            <a:ext cx="1620000" cy="287338"/>
          </a:xfrm>
          <a:prstGeom prst="rect">
            <a:avLst/>
          </a:prstGeom>
          <a:solidFill>
            <a:srgbClr val="FF66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310" name="Rectangle 78"/>
          <p:cNvSpPr/>
          <p:nvPr/>
        </p:nvSpPr>
        <p:spPr>
          <a:xfrm>
            <a:off x="9950450" y="3135313"/>
            <a:ext cx="1620000" cy="287337"/>
          </a:xfrm>
          <a:prstGeom prst="rect">
            <a:avLst/>
          </a:prstGeom>
          <a:solidFill>
            <a:srgbClr val="FF66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311" name="Rectangle 79"/>
          <p:cNvSpPr/>
          <p:nvPr/>
        </p:nvSpPr>
        <p:spPr>
          <a:xfrm>
            <a:off x="9950450" y="3422650"/>
            <a:ext cx="1620000" cy="287338"/>
          </a:xfrm>
          <a:prstGeom prst="rect">
            <a:avLst/>
          </a:prstGeom>
          <a:solidFill>
            <a:srgbClr val="FF66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312" name="Rectangle 80"/>
          <p:cNvSpPr/>
          <p:nvPr/>
        </p:nvSpPr>
        <p:spPr>
          <a:xfrm>
            <a:off x="9950450" y="3135313"/>
            <a:ext cx="1620000" cy="28733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313" name="Rectangle 81"/>
          <p:cNvSpPr/>
          <p:nvPr/>
        </p:nvSpPr>
        <p:spPr>
          <a:xfrm>
            <a:off x="9950450" y="3422650"/>
            <a:ext cx="1620000" cy="28733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314" name="Rectangle 82"/>
          <p:cNvSpPr/>
          <p:nvPr/>
        </p:nvSpPr>
        <p:spPr>
          <a:xfrm>
            <a:off x="6697663" y="3711575"/>
            <a:ext cx="1620000" cy="28733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315" name="Rectangle 83"/>
          <p:cNvSpPr/>
          <p:nvPr/>
        </p:nvSpPr>
        <p:spPr>
          <a:xfrm>
            <a:off x="2670175" y="4862513"/>
            <a:ext cx="1620000" cy="287337"/>
          </a:xfrm>
          <a:prstGeom prst="rect">
            <a:avLst/>
          </a:prstGeom>
          <a:solidFill>
            <a:srgbClr val="FF66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{1,2,3,5,6,Y}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6" name="Group 84"/>
          <p:cNvGrpSpPr/>
          <p:nvPr/>
        </p:nvGrpSpPr>
        <p:grpSpPr>
          <a:xfrm>
            <a:off x="146050" y="3997325"/>
            <a:ext cx="2549525" cy="368300"/>
            <a:chOff x="68" y="1660"/>
            <a:chExt cx="1270" cy="232"/>
          </a:xfrm>
        </p:grpSpPr>
        <p:sp>
          <p:nvSpPr>
            <p:cNvPr id="56443" name="AutoShape 85"/>
            <p:cNvSpPr/>
            <p:nvPr/>
          </p:nvSpPr>
          <p:spPr>
            <a:xfrm>
              <a:off x="250" y="1706"/>
              <a:ext cx="227" cy="136"/>
            </a:xfrm>
            <a:prstGeom prst="leftArrow">
              <a:avLst>
                <a:gd name="adj1" fmla="val 50000"/>
                <a:gd name="adj2" fmla="val 41727"/>
              </a:avLst>
            </a:prstGeom>
            <a:solidFill>
              <a:srgbClr val="FF66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6444" name="Text Box 86"/>
            <p:cNvSpPr txBox="1"/>
            <p:nvPr/>
          </p:nvSpPr>
          <p:spPr>
            <a:xfrm>
              <a:off x="68" y="1660"/>
              <a:ext cx="182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rgbClr val="FF66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en-US" altLang="zh-CN" sz="1800" b="0" dirty="0">
                <a:solidFill>
                  <a:srgbClr val="FF66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6445" name="Rectangle 87"/>
            <p:cNvSpPr/>
            <p:nvPr/>
          </p:nvSpPr>
          <p:spPr>
            <a:xfrm>
              <a:off x="521" y="1661"/>
              <a:ext cx="817" cy="181"/>
            </a:xfrm>
            <a:prstGeom prst="rect">
              <a:avLst/>
            </a:prstGeom>
            <a:solidFill>
              <a:srgbClr val="FF66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{1,2,3,5,6,Y}</a:t>
              </a:r>
              <a:endPara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95320" name="Rectangle 88"/>
          <p:cNvSpPr/>
          <p:nvPr/>
        </p:nvSpPr>
        <p:spPr>
          <a:xfrm>
            <a:off x="2670175" y="3422650"/>
            <a:ext cx="1620000" cy="287338"/>
          </a:xfrm>
          <a:prstGeom prst="rect">
            <a:avLst/>
          </a:prstGeom>
          <a:solidFill>
            <a:srgbClr val="FF66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{1,2,3,5,6,Y}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321" name="Rectangle 89"/>
          <p:cNvSpPr/>
          <p:nvPr/>
        </p:nvSpPr>
        <p:spPr>
          <a:xfrm>
            <a:off x="2670175" y="3998913"/>
            <a:ext cx="1620000" cy="287337"/>
          </a:xfrm>
          <a:prstGeom prst="rect">
            <a:avLst/>
          </a:prstGeom>
          <a:solidFill>
            <a:srgbClr val="FF66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{1,2,3,5,6,Y}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322" name="Rectangle 90"/>
          <p:cNvSpPr/>
          <p:nvPr/>
        </p:nvSpPr>
        <p:spPr>
          <a:xfrm>
            <a:off x="8323263" y="3998913"/>
            <a:ext cx="1620000" cy="287337"/>
          </a:xfrm>
          <a:prstGeom prst="rect">
            <a:avLst/>
          </a:prstGeom>
          <a:solidFill>
            <a:srgbClr val="FF66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323" name="Rectangle 91"/>
          <p:cNvSpPr/>
          <p:nvPr/>
        </p:nvSpPr>
        <p:spPr>
          <a:xfrm>
            <a:off x="8323263" y="3422650"/>
            <a:ext cx="1620000" cy="287338"/>
          </a:xfrm>
          <a:prstGeom prst="rect">
            <a:avLst/>
          </a:prstGeom>
          <a:solidFill>
            <a:srgbClr val="FF66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324" name="Rectangle 92"/>
          <p:cNvSpPr/>
          <p:nvPr/>
        </p:nvSpPr>
        <p:spPr>
          <a:xfrm>
            <a:off x="6697663" y="3998913"/>
            <a:ext cx="1620000" cy="287337"/>
          </a:xfrm>
          <a:prstGeom prst="rect">
            <a:avLst/>
          </a:prstGeom>
          <a:solidFill>
            <a:srgbClr val="FF66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325" name="Rectangle 93"/>
          <p:cNvSpPr/>
          <p:nvPr/>
        </p:nvSpPr>
        <p:spPr>
          <a:xfrm>
            <a:off x="8323263" y="4862513"/>
            <a:ext cx="1620000" cy="28733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326" name="Rectangle 94"/>
          <p:cNvSpPr/>
          <p:nvPr/>
        </p:nvSpPr>
        <p:spPr>
          <a:xfrm>
            <a:off x="8323263" y="3422650"/>
            <a:ext cx="1620000" cy="28733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327" name="Rectangle 95"/>
          <p:cNvSpPr/>
          <p:nvPr/>
        </p:nvSpPr>
        <p:spPr>
          <a:xfrm>
            <a:off x="6697663" y="3998913"/>
            <a:ext cx="1620000" cy="28733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328" name="Rectangle 96"/>
          <p:cNvSpPr/>
          <p:nvPr/>
        </p:nvSpPr>
        <p:spPr>
          <a:xfrm>
            <a:off x="8323263" y="4862513"/>
            <a:ext cx="1620000" cy="287337"/>
          </a:xfrm>
          <a:prstGeom prst="rect">
            <a:avLst/>
          </a:prstGeom>
          <a:solidFill>
            <a:srgbClr val="FF66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329" name="Rectangle 97"/>
          <p:cNvSpPr/>
          <p:nvPr/>
        </p:nvSpPr>
        <p:spPr>
          <a:xfrm>
            <a:off x="8323263" y="3998913"/>
            <a:ext cx="1620000" cy="28733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" name="Group 98"/>
          <p:cNvGrpSpPr/>
          <p:nvPr/>
        </p:nvGrpSpPr>
        <p:grpSpPr>
          <a:xfrm>
            <a:off x="146050" y="4279900"/>
            <a:ext cx="2549525" cy="368300"/>
            <a:chOff x="68" y="1838"/>
            <a:chExt cx="1270" cy="232"/>
          </a:xfrm>
        </p:grpSpPr>
        <p:sp>
          <p:nvSpPr>
            <p:cNvPr id="56440" name="AutoShape 99"/>
            <p:cNvSpPr/>
            <p:nvPr/>
          </p:nvSpPr>
          <p:spPr>
            <a:xfrm>
              <a:off x="250" y="1884"/>
              <a:ext cx="227" cy="136"/>
            </a:xfrm>
            <a:prstGeom prst="leftArrow">
              <a:avLst>
                <a:gd name="adj1" fmla="val 50000"/>
                <a:gd name="adj2" fmla="val 41727"/>
              </a:avLst>
            </a:prstGeom>
            <a:solidFill>
              <a:srgbClr val="FF66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6441" name="Text Box 100"/>
            <p:cNvSpPr txBox="1"/>
            <p:nvPr/>
          </p:nvSpPr>
          <p:spPr>
            <a:xfrm>
              <a:off x="68" y="1838"/>
              <a:ext cx="182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rgbClr val="FF66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en-US" altLang="zh-CN" sz="1800" b="0" dirty="0">
                <a:solidFill>
                  <a:srgbClr val="FF66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6442" name="Rectangle 101"/>
            <p:cNvSpPr/>
            <p:nvPr/>
          </p:nvSpPr>
          <p:spPr>
            <a:xfrm>
              <a:off x="521" y="1842"/>
              <a:ext cx="817" cy="181"/>
            </a:xfrm>
            <a:prstGeom prst="rect">
              <a:avLst/>
            </a:prstGeom>
            <a:solidFill>
              <a:srgbClr val="FF66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{1,2,4,5,6,Y}</a:t>
              </a:r>
              <a:endPara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95334" name="Rectangle 102"/>
          <p:cNvSpPr/>
          <p:nvPr/>
        </p:nvSpPr>
        <p:spPr>
          <a:xfrm>
            <a:off x="4308475" y="3711575"/>
            <a:ext cx="1620000" cy="287338"/>
          </a:xfrm>
          <a:prstGeom prst="rect">
            <a:avLst/>
          </a:prstGeom>
          <a:solidFill>
            <a:srgbClr val="FF66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{1,2,4,5,6,Y}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335" name="Rectangle 103"/>
          <p:cNvSpPr/>
          <p:nvPr/>
        </p:nvSpPr>
        <p:spPr>
          <a:xfrm>
            <a:off x="4308475" y="4286250"/>
            <a:ext cx="1620000" cy="287338"/>
          </a:xfrm>
          <a:prstGeom prst="rect">
            <a:avLst/>
          </a:prstGeom>
          <a:solidFill>
            <a:srgbClr val="FF66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{1,2,4,5,6,Y}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336" name="Rectangle 104"/>
          <p:cNvSpPr/>
          <p:nvPr/>
        </p:nvSpPr>
        <p:spPr>
          <a:xfrm>
            <a:off x="4308475" y="4575175"/>
            <a:ext cx="1620000" cy="287338"/>
          </a:xfrm>
          <a:prstGeom prst="rect">
            <a:avLst/>
          </a:prstGeom>
          <a:solidFill>
            <a:srgbClr val="FF66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{1,2,4,5,6,Y}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337" name="Rectangle 105"/>
          <p:cNvSpPr/>
          <p:nvPr/>
        </p:nvSpPr>
        <p:spPr>
          <a:xfrm>
            <a:off x="9950450" y="4575175"/>
            <a:ext cx="1620000" cy="28733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338" name="Rectangle 106"/>
          <p:cNvSpPr/>
          <p:nvPr/>
        </p:nvSpPr>
        <p:spPr>
          <a:xfrm>
            <a:off x="9950450" y="4286250"/>
            <a:ext cx="1620000" cy="28733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339" name="Rectangle 107"/>
          <p:cNvSpPr/>
          <p:nvPr/>
        </p:nvSpPr>
        <p:spPr>
          <a:xfrm>
            <a:off x="9950450" y="3711575"/>
            <a:ext cx="1620000" cy="28733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340" name="Rectangle 108"/>
          <p:cNvSpPr/>
          <p:nvPr/>
        </p:nvSpPr>
        <p:spPr>
          <a:xfrm>
            <a:off x="6697663" y="4286250"/>
            <a:ext cx="1620000" cy="28733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341" name="Rectangle 109"/>
          <p:cNvSpPr/>
          <p:nvPr/>
        </p:nvSpPr>
        <p:spPr>
          <a:xfrm>
            <a:off x="9950450" y="4575175"/>
            <a:ext cx="1620000" cy="287338"/>
          </a:xfrm>
          <a:prstGeom prst="rect">
            <a:avLst/>
          </a:prstGeom>
          <a:solidFill>
            <a:srgbClr val="FF66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342" name="Rectangle 110"/>
          <p:cNvSpPr/>
          <p:nvPr/>
        </p:nvSpPr>
        <p:spPr>
          <a:xfrm>
            <a:off x="9950450" y="4287838"/>
            <a:ext cx="1620000" cy="287337"/>
          </a:xfrm>
          <a:prstGeom prst="rect">
            <a:avLst/>
          </a:prstGeom>
          <a:solidFill>
            <a:srgbClr val="FF66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343" name="Rectangle 111"/>
          <p:cNvSpPr/>
          <p:nvPr/>
        </p:nvSpPr>
        <p:spPr>
          <a:xfrm>
            <a:off x="9950450" y="3711575"/>
            <a:ext cx="1620000" cy="287338"/>
          </a:xfrm>
          <a:prstGeom prst="rect">
            <a:avLst/>
          </a:prstGeom>
          <a:solidFill>
            <a:srgbClr val="FF66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344" name="Rectangle 112"/>
          <p:cNvSpPr/>
          <p:nvPr/>
        </p:nvSpPr>
        <p:spPr>
          <a:xfrm>
            <a:off x="6697663" y="4286250"/>
            <a:ext cx="1620000" cy="287338"/>
          </a:xfrm>
          <a:prstGeom prst="rect">
            <a:avLst/>
          </a:prstGeom>
          <a:solidFill>
            <a:srgbClr val="FF66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345" name="Rectangle 113"/>
          <p:cNvSpPr/>
          <p:nvPr/>
        </p:nvSpPr>
        <p:spPr>
          <a:xfrm>
            <a:off x="4308475" y="4862513"/>
            <a:ext cx="1620000" cy="287337"/>
          </a:xfrm>
          <a:prstGeom prst="rect">
            <a:avLst/>
          </a:prstGeom>
          <a:solidFill>
            <a:srgbClr val="FF66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{1,2,4,6,Y}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8" name="Group 114"/>
          <p:cNvGrpSpPr/>
          <p:nvPr/>
        </p:nvGrpSpPr>
        <p:grpSpPr>
          <a:xfrm>
            <a:off x="144780" y="4568825"/>
            <a:ext cx="2550795" cy="368300"/>
            <a:chOff x="67" y="2020"/>
            <a:chExt cx="1271" cy="232"/>
          </a:xfrm>
        </p:grpSpPr>
        <p:sp>
          <p:nvSpPr>
            <p:cNvPr id="56437" name="AutoShape 115"/>
            <p:cNvSpPr/>
            <p:nvPr/>
          </p:nvSpPr>
          <p:spPr>
            <a:xfrm>
              <a:off x="249" y="2066"/>
              <a:ext cx="227" cy="136"/>
            </a:xfrm>
            <a:prstGeom prst="leftArrow">
              <a:avLst>
                <a:gd name="adj1" fmla="val 50000"/>
                <a:gd name="adj2" fmla="val 41727"/>
              </a:avLst>
            </a:prstGeom>
            <a:solidFill>
              <a:srgbClr val="FF66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6438" name="Text Box 116"/>
            <p:cNvSpPr txBox="1"/>
            <p:nvPr/>
          </p:nvSpPr>
          <p:spPr>
            <a:xfrm>
              <a:off x="67" y="2020"/>
              <a:ext cx="182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rgbClr val="FF66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  <a:endParaRPr lang="en-US" altLang="zh-CN" sz="1800" b="0" dirty="0">
                <a:solidFill>
                  <a:srgbClr val="FF66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6439" name="Rectangle 117"/>
            <p:cNvSpPr/>
            <p:nvPr/>
          </p:nvSpPr>
          <p:spPr>
            <a:xfrm>
              <a:off x="521" y="2024"/>
              <a:ext cx="817" cy="181"/>
            </a:xfrm>
            <a:prstGeom prst="rect">
              <a:avLst/>
            </a:prstGeom>
            <a:solidFill>
              <a:srgbClr val="FF66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{1,2,4,6,Y}</a:t>
              </a:r>
              <a:endPara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95350" name="Rectangle 118"/>
          <p:cNvSpPr/>
          <p:nvPr/>
        </p:nvSpPr>
        <p:spPr>
          <a:xfrm>
            <a:off x="4308475" y="3998913"/>
            <a:ext cx="1620000" cy="287337"/>
          </a:xfrm>
          <a:prstGeom prst="rect">
            <a:avLst/>
          </a:prstGeom>
          <a:solidFill>
            <a:srgbClr val="FF66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{1,2,4,6,Y}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351" name="Rectangle 119"/>
          <p:cNvSpPr/>
          <p:nvPr/>
        </p:nvSpPr>
        <p:spPr>
          <a:xfrm>
            <a:off x="6697663" y="4575175"/>
            <a:ext cx="1620000" cy="28733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352" name="Rectangle 120"/>
          <p:cNvSpPr/>
          <p:nvPr/>
        </p:nvSpPr>
        <p:spPr>
          <a:xfrm>
            <a:off x="9950450" y="3998913"/>
            <a:ext cx="1620000" cy="28733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353" name="Rectangle 121"/>
          <p:cNvSpPr/>
          <p:nvPr/>
        </p:nvSpPr>
        <p:spPr>
          <a:xfrm>
            <a:off x="9950450" y="4862513"/>
            <a:ext cx="1620000" cy="28733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354" name="Rectangle 122"/>
          <p:cNvSpPr/>
          <p:nvPr/>
        </p:nvSpPr>
        <p:spPr>
          <a:xfrm>
            <a:off x="6697663" y="4575175"/>
            <a:ext cx="1620000" cy="287338"/>
          </a:xfrm>
          <a:prstGeom prst="rect">
            <a:avLst/>
          </a:prstGeom>
          <a:solidFill>
            <a:srgbClr val="FF66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355" name="Rectangle 123"/>
          <p:cNvSpPr/>
          <p:nvPr/>
        </p:nvSpPr>
        <p:spPr>
          <a:xfrm>
            <a:off x="9950450" y="4862513"/>
            <a:ext cx="1620000" cy="287337"/>
          </a:xfrm>
          <a:prstGeom prst="rect">
            <a:avLst/>
          </a:prstGeom>
          <a:solidFill>
            <a:srgbClr val="FF66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356" name="Rectangle 124"/>
          <p:cNvSpPr/>
          <p:nvPr/>
        </p:nvSpPr>
        <p:spPr>
          <a:xfrm>
            <a:off x="9950450" y="3998913"/>
            <a:ext cx="1620000" cy="287337"/>
          </a:xfrm>
          <a:prstGeom prst="rect">
            <a:avLst/>
          </a:prstGeom>
          <a:solidFill>
            <a:srgbClr val="FF66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357" name="Rectangle 125"/>
          <p:cNvSpPr/>
          <p:nvPr/>
        </p:nvSpPr>
        <p:spPr>
          <a:xfrm>
            <a:off x="2670175" y="4575175"/>
            <a:ext cx="1620000" cy="287338"/>
          </a:xfrm>
          <a:prstGeom prst="rect">
            <a:avLst/>
          </a:prstGeom>
          <a:solidFill>
            <a:srgbClr val="FF66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{1,2,3,6,Y}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9" name="Group 126"/>
          <p:cNvGrpSpPr/>
          <p:nvPr/>
        </p:nvGrpSpPr>
        <p:grpSpPr>
          <a:xfrm>
            <a:off x="146050" y="4862830"/>
            <a:ext cx="2549525" cy="368300"/>
            <a:chOff x="68" y="2205"/>
            <a:chExt cx="1270" cy="232"/>
          </a:xfrm>
        </p:grpSpPr>
        <p:sp>
          <p:nvSpPr>
            <p:cNvPr id="56434" name="AutoShape 127"/>
            <p:cNvSpPr/>
            <p:nvPr/>
          </p:nvSpPr>
          <p:spPr>
            <a:xfrm>
              <a:off x="250" y="2251"/>
              <a:ext cx="227" cy="136"/>
            </a:xfrm>
            <a:prstGeom prst="leftArrow">
              <a:avLst>
                <a:gd name="adj1" fmla="val 50000"/>
                <a:gd name="adj2" fmla="val 41727"/>
              </a:avLst>
            </a:prstGeom>
            <a:solidFill>
              <a:srgbClr val="FF66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6435" name="Text Box 128"/>
            <p:cNvSpPr txBox="1"/>
            <p:nvPr/>
          </p:nvSpPr>
          <p:spPr>
            <a:xfrm>
              <a:off x="68" y="2205"/>
              <a:ext cx="182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rgbClr val="FF66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</a:t>
              </a:r>
              <a:endParaRPr lang="en-US" altLang="zh-CN" sz="1800" b="0" dirty="0">
                <a:solidFill>
                  <a:srgbClr val="FF66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6436" name="Rectangle 129"/>
            <p:cNvSpPr/>
            <p:nvPr/>
          </p:nvSpPr>
          <p:spPr>
            <a:xfrm>
              <a:off x="521" y="2205"/>
              <a:ext cx="817" cy="181"/>
            </a:xfrm>
            <a:prstGeom prst="rect">
              <a:avLst/>
            </a:prstGeom>
            <a:solidFill>
              <a:srgbClr val="FF66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{1,2,3,6,Y}</a:t>
              </a:r>
              <a:endPara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95362" name="Rectangle 130"/>
          <p:cNvSpPr/>
          <p:nvPr/>
        </p:nvSpPr>
        <p:spPr>
          <a:xfrm>
            <a:off x="2670175" y="4286250"/>
            <a:ext cx="1620000" cy="287338"/>
          </a:xfrm>
          <a:prstGeom prst="rect">
            <a:avLst/>
          </a:prstGeom>
          <a:solidFill>
            <a:srgbClr val="FF66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{1,2,3,6,Y}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363" name="Rectangle 131"/>
          <p:cNvSpPr/>
          <p:nvPr/>
        </p:nvSpPr>
        <p:spPr>
          <a:xfrm>
            <a:off x="8323263" y="4286250"/>
            <a:ext cx="1620000" cy="287338"/>
          </a:xfrm>
          <a:prstGeom prst="rect">
            <a:avLst/>
          </a:prstGeom>
          <a:solidFill>
            <a:srgbClr val="FF66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364" name="Rectangle 132"/>
          <p:cNvSpPr/>
          <p:nvPr/>
        </p:nvSpPr>
        <p:spPr>
          <a:xfrm>
            <a:off x="8323263" y="4575175"/>
            <a:ext cx="1620000" cy="287338"/>
          </a:xfrm>
          <a:prstGeom prst="rect">
            <a:avLst/>
          </a:prstGeom>
          <a:solidFill>
            <a:srgbClr val="FF66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365" name="Rectangle 133"/>
          <p:cNvSpPr/>
          <p:nvPr/>
        </p:nvSpPr>
        <p:spPr>
          <a:xfrm>
            <a:off x="8323263" y="4575175"/>
            <a:ext cx="1620000" cy="28733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366" name="Rectangle 134"/>
          <p:cNvSpPr/>
          <p:nvPr/>
        </p:nvSpPr>
        <p:spPr>
          <a:xfrm>
            <a:off x="8323263" y="4286250"/>
            <a:ext cx="1620000" cy="28733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367" name="Rectangle 135"/>
          <p:cNvSpPr/>
          <p:nvPr/>
        </p:nvSpPr>
        <p:spPr>
          <a:xfrm>
            <a:off x="6697663" y="4862513"/>
            <a:ext cx="1620000" cy="28733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285750" y="1214120"/>
            <a:ext cx="10972800" cy="852170"/>
          </a:xfrm>
        </p:spPr>
        <p:txBody>
          <a:bodyPr/>
          <a:p>
            <a:r>
              <a:rPr lang="zh-CN" altLang="en-US" dirty="0">
                <a:sym typeface="+mn-ea"/>
              </a:rPr>
              <a:t>合并状态</a:t>
            </a:r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NFA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的确定化</a:t>
            </a:r>
            <a:endParaRPr lang="zh-CN" altLang="en-US"/>
          </a:p>
        </p:txBody>
      </p:sp>
      <p:sp>
        <p:nvSpPr>
          <p:cNvPr id="13" name="日期占位符 12"/>
          <p:cNvSpPr>
            <a:spLocks noGrp="1"/>
          </p:cNvSpPr>
          <p:nvPr>
            <p:ph type="dt" sz="half" idx="10"/>
          </p:nvPr>
        </p:nvSpPr>
        <p:spPr>
          <a:xfrm>
            <a:off x="-5080" y="6489700"/>
            <a:ext cx="4250055" cy="365125"/>
          </a:xfrm>
        </p:spPr>
        <p:txBody>
          <a:bodyPr/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6030804020204" charset="0"/>
                <a:cs typeface="DejaVu Sans" panose="020B0606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6030804020204" charset="0"/>
                <a:cs typeface="DejaVu Sans" panose="020B0606030804020204" charset="0"/>
                <a:sym typeface="+mn-ea"/>
              </a:rPr>
              <a:t>Zhou, Erqiang</a:t>
            </a:r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8610600" y="6489700"/>
            <a:ext cx="3530600" cy="365125"/>
          </a:xfrm>
        </p:spPr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5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5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5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5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95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95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95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95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95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95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95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95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95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95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95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95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95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95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95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95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95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95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95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95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95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95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95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95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95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9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95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9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500"/>
                                        <p:tgtEl>
                                          <p:spTgt spid="9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88" grpId="0" bldLvl="0" animBg="1"/>
      <p:bldP spid="95288" grpId="1" bldLvl="0" animBg="1"/>
      <p:bldP spid="95293" grpId="0" bldLvl="0" animBg="1"/>
      <p:bldP spid="95293" grpId="1" bldLvl="0" animBg="1"/>
      <p:bldP spid="95294" grpId="0" bldLvl="0" animBg="1"/>
      <p:bldP spid="95294" grpId="1" bldLvl="0" animBg="1"/>
      <p:bldP spid="95295" grpId="0" bldLvl="0" animBg="1"/>
      <p:bldP spid="95296" grpId="0" bldLvl="0" animBg="1"/>
      <p:bldP spid="95296" grpId="1" bldLvl="0" animBg="1"/>
      <p:bldP spid="95297" grpId="0" bldLvl="0" animBg="1"/>
      <p:bldP spid="95297" grpId="1" bldLvl="0" animBg="1"/>
      <p:bldP spid="95298" grpId="0" bldLvl="0" animBg="1"/>
      <p:bldP spid="95298" grpId="1" bldLvl="0" animBg="1"/>
      <p:bldP spid="95299" grpId="0" bldLvl="0" animBg="1"/>
      <p:bldP spid="95299" grpId="1" bldLvl="0" animBg="1"/>
      <p:bldP spid="95300" grpId="0" bldLvl="0" animBg="1"/>
      <p:bldP spid="95301" grpId="0" bldLvl="0" animBg="1"/>
      <p:bldP spid="95302" grpId="0" bldLvl="0" animBg="1"/>
      <p:bldP spid="95307" grpId="0" bldLvl="0" animBg="1"/>
      <p:bldP spid="95307" grpId="1" bldLvl="0" animBg="1"/>
      <p:bldP spid="95308" grpId="0" bldLvl="0" animBg="1"/>
      <p:bldP spid="95308" grpId="1" bldLvl="0" animBg="1"/>
      <p:bldP spid="95309" grpId="0" bldLvl="0" animBg="1"/>
      <p:bldP spid="95309" grpId="1" bldLvl="0" animBg="1"/>
      <p:bldP spid="95310" grpId="0" bldLvl="0" animBg="1"/>
      <p:bldP spid="95310" grpId="1" bldLvl="0" animBg="1"/>
      <p:bldP spid="95311" grpId="0" bldLvl="0" animBg="1"/>
      <p:bldP spid="95311" grpId="1" bldLvl="0" animBg="1"/>
      <p:bldP spid="95312" grpId="0" bldLvl="0" animBg="1"/>
      <p:bldP spid="95313" grpId="0" bldLvl="0" animBg="1"/>
      <p:bldP spid="95314" grpId="0" bldLvl="0" animBg="1"/>
      <p:bldP spid="95315" grpId="0" bldLvl="0" animBg="1"/>
      <p:bldP spid="95315" grpId="1" bldLvl="0" animBg="1"/>
      <p:bldP spid="95320" grpId="0" bldLvl="0" animBg="1"/>
      <p:bldP spid="95320" grpId="1" bldLvl="0" animBg="1"/>
      <p:bldP spid="95321" grpId="0" bldLvl="0" animBg="1"/>
      <p:bldP spid="95321" grpId="1" bldLvl="0" animBg="1"/>
      <p:bldP spid="95322" grpId="0" bldLvl="0" animBg="1"/>
      <p:bldP spid="95322" grpId="1" bldLvl="0" animBg="1"/>
      <p:bldP spid="95323" grpId="0" bldLvl="0" animBg="1"/>
      <p:bldP spid="95323" grpId="1" bldLvl="0" animBg="1"/>
      <p:bldP spid="95324" grpId="0" bldLvl="0" animBg="1"/>
      <p:bldP spid="95324" grpId="1" bldLvl="0" animBg="1"/>
      <p:bldP spid="95325" grpId="0" bldLvl="0" animBg="1"/>
      <p:bldP spid="95326" grpId="0" bldLvl="0" animBg="1"/>
      <p:bldP spid="95327" grpId="0" bldLvl="0" animBg="1"/>
      <p:bldP spid="95328" grpId="0" bldLvl="0" animBg="1"/>
      <p:bldP spid="95328" grpId="1" bldLvl="0" animBg="1"/>
      <p:bldP spid="95329" grpId="0" bldLvl="0" animBg="1"/>
      <p:bldP spid="95334" grpId="0" bldLvl="0" animBg="1"/>
      <p:bldP spid="95334" grpId="1" bldLvl="0" animBg="1"/>
      <p:bldP spid="95335" grpId="0" bldLvl="0" animBg="1"/>
      <p:bldP spid="95335" grpId="1" bldLvl="0" animBg="1"/>
      <p:bldP spid="95336" grpId="0" bldLvl="0" animBg="1"/>
      <p:bldP spid="95336" grpId="1" bldLvl="0" animBg="1"/>
      <p:bldP spid="95337" grpId="0" bldLvl="0" animBg="1"/>
      <p:bldP spid="95338" grpId="0" bldLvl="0" animBg="1"/>
      <p:bldP spid="95339" grpId="0" bldLvl="0" animBg="1"/>
      <p:bldP spid="95340" grpId="0" bldLvl="0" animBg="1"/>
      <p:bldP spid="95341" grpId="0" bldLvl="0" animBg="1"/>
      <p:bldP spid="95341" grpId="1" bldLvl="0" animBg="1"/>
      <p:bldP spid="95342" grpId="0" bldLvl="0" animBg="1"/>
      <p:bldP spid="95342" grpId="1" bldLvl="0" animBg="1"/>
      <p:bldP spid="95343" grpId="0" bldLvl="0" animBg="1"/>
      <p:bldP spid="95343" grpId="1" bldLvl="0" animBg="1"/>
      <p:bldP spid="95344" grpId="0" bldLvl="0" animBg="1"/>
      <p:bldP spid="95344" grpId="1" bldLvl="0" animBg="1"/>
      <p:bldP spid="95345" grpId="0" bldLvl="0" animBg="1"/>
      <p:bldP spid="95345" grpId="1" bldLvl="0" animBg="1"/>
      <p:bldP spid="95350" grpId="0" bldLvl="0" animBg="1"/>
      <p:bldP spid="95350" grpId="1" bldLvl="0" animBg="1"/>
      <p:bldP spid="95351" grpId="0" bldLvl="0" animBg="1"/>
      <p:bldP spid="95352" grpId="0" bldLvl="0" animBg="1"/>
      <p:bldP spid="95353" grpId="0" bldLvl="0" animBg="1"/>
      <p:bldP spid="95354" grpId="0" bldLvl="0" animBg="1"/>
      <p:bldP spid="95354" grpId="1" bldLvl="0" animBg="1"/>
      <p:bldP spid="95355" grpId="0" bldLvl="0" animBg="1"/>
      <p:bldP spid="95355" grpId="1" bldLvl="0" animBg="1"/>
      <p:bldP spid="95356" grpId="0" bldLvl="0" animBg="1"/>
      <p:bldP spid="95356" grpId="1" bldLvl="0" animBg="1"/>
      <p:bldP spid="95357" grpId="0" bldLvl="0" animBg="1"/>
      <p:bldP spid="95357" grpId="1" bldLvl="0" animBg="1"/>
      <p:bldP spid="95362" grpId="0" bldLvl="0" animBg="1"/>
      <p:bldP spid="95362" grpId="1" bldLvl="0" animBg="1"/>
      <p:bldP spid="95363" grpId="0" bldLvl="0" animBg="1"/>
      <p:bldP spid="95363" grpId="1" bldLvl="0" animBg="1"/>
      <p:bldP spid="95364" grpId="0" bldLvl="0" animBg="1"/>
      <p:bldP spid="95364" grpId="1" bldLvl="0" animBg="1"/>
      <p:bldP spid="95365" grpId="0" bldLvl="0" animBg="1"/>
      <p:bldP spid="95366" grpId="0" bldLvl="0" animBg="1"/>
      <p:bldP spid="95367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7346" name="Group 164"/>
          <p:cNvGrpSpPr/>
          <p:nvPr/>
        </p:nvGrpSpPr>
        <p:grpSpPr>
          <a:xfrm>
            <a:off x="322263" y="2790190"/>
            <a:ext cx="3889375" cy="2303463"/>
            <a:chOff x="3107" y="844"/>
            <a:chExt cx="2450" cy="1451"/>
          </a:xfrm>
        </p:grpSpPr>
        <p:sp>
          <p:nvSpPr>
            <p:cNvPr id="57485" name="Rectangle 30"/>
            <p:cNvSpPr/>
            <p:nvPr/>
          </p:nvSpPr>
          <p:spPr>
            <a:xfrm>
              <a:off x="3107" y="844"/>
              <a:ext cx="816" cy="1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</a:t>
              </a:r>
              <a:endPara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7486" name="Rectangle 31"/>
            <p:cNvSpPr/>
            <p:nvPr/>
          </p:nvSpPr>
          <p:spPr>
            <a:xfrm>
              <a:off x="3923" y="844"/>
              <a:ext cx="817" cy="1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endParaRPr lang="en-US" altLang="zh-CN" sz="1800" b="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7487" name="Rectangle 32"/>
            <p:cNvSpPr/>
            <p:nvPr/>
          </p:nvSpPr>
          <p:spPr>
            <a:xfrm>
              <a:off x="4740" y="844"/>
              <a:ext cx="816" cy="1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endParaRPr lang="en-US" altLang="zh-CN" sz="1800" b="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7488" name="Rectangle 77"/>
            <p:cNvSpPr/>
            <p:nvPr/>
          </p:nvSpPr>
          <p:spPr>
            <a:xfrm>
              <a:off x="3107" y="1026"/>
              <a:ext cx="817" cy="1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7489" name="Rectangle 83"/>
            <p:cNvSpPr/>
            <p:nvPr/>
          </p:nvSpPr>
          <p:spPr>
            <a:xfrm>
              <a:off x="3923" y="1026"/>
              <a:ext cx="817" cy="1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7490" name="Rectangle 84"/>
            <p:cNvSpPr/>
            <p:nvPr/>
          </p:nvSpPr>
          <p:spPr>
            <a:xfrm>
              <a:off x="3107" y="1207"/>
              <a:ext cx="817" cy="1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7491" name="Rectangle 85"/>
            <p:cNvSpPr/>
            <p:nvPr/>
          </p:nvSpPr>
          <p:spPr>
            <a:xfrm>
              <a:off x="3923" y="1389"/>
              <a:ext cx="817" cy="1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7492" name="Rectangle 96"/>
            <p:cNvSpPr/>
            <p:nvPr/>
          </p:nvSpPr>
          <p:spPr>
            <a:xfrm>
              <a:off x="4740" y="1026"/>
              <a:ext cx="817" cy="1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7493" name="Rectangle 97"/>
            <p:cNvSpPr/>
            <p:nvPr/>
          </p:nvSpPr>
          <p:spPr>
            <a:xfrm>
              <a:off x="4740" y="1207"/>
              <a:ext cx="817" cy="1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7494" name="Rectangle 98"/>
            <p:cNvSpPr/>
            <p:nvPr/>
          </p:nvSpPr>
          <p:spPr>
            <a:xfrm>
              <a:off x="3107" y="1389"/>
              <a:ext cx="817" cy="1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7495" name="Rectangle 111"/>
            <p:cNvSpPr/>
            <p:nvPr/>
          </p:nvSpPr>
          <p:spPr>
            <a:xfrm>
              <a:off x="3923" y="2114"/>
              <a:ext cx="817" cy="1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7496" name="Rectangle 112"/>
            <p:cNvSpPr/>
            <p:nvPr/>
          </p:nvSpPr>
          <p:spPr>
            <a:xfrm>
              <a:off x="3923" y="1207"/>
              <a:ext cx="817" cy="1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7497" name="Rectangle 113"/>
            <p:cNvSpPr/>
            <p:nvPr/>
          </p:nvSpPr>
          <p:spPr>
            <a:xfrm>
              <a:off x="3107" y="1570"/>
              <a:ext cx="817" cy="1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7498" name="Rectangle 115"/>
            <p:cNvSpPr/>
            <p:nvPr/>
          </p:nvSpPr>
          <p:spPr>
            <a:xfrm>
              <a:off x="3923" y="1570"/>
              <a:ext cx="817" cy="1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7499" name="Rectangle 126"/>
            <p:cNvSpPr/>
            <p:nvPr/>
          </p:nvSpPr>
          <p:spPr>
            <a:xfrm>
              <a:off x="4740" y="1933"/>
              <a:ext cx="817" cy="1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7500" name="Rectangle 127"/>
            <p:cNvSpPr/>
            <p:nvPr/>
          </p:nvSpPr>
          <p:spPr>
            <a:xfrm>
              <a:off x="4740" y="1751"/>
              <a:ext cx="817" cy="1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7501" name="Rectangle 128"/>
            <p:cNvSpPr/>
            <p:nvPr/>
          </p:nvSpPr>
          <p:spPr>
            <a:xfrm>
              <a:off x="4740" y="1389"/>
              <a:ext cx="817" cy="1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7502" name="Rectangle 129"/>
            <p:cNvSpPr/>
            <p:nvPr/>
          </p:nvSpPr>
          <p:spPr>
            <a:xfrm>
              <a:off x="3107" y="1751"/>
              <a:ext cx="817" cy="1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7503" name="Rectangle 144"/>
            <p:cNvSpPr/>
            <p:nvPr/>
          </p:nvSpPr>
          <p:spPr>
            <a:xfrm>
              <a:off x="3107" y="1933"/>
              <a:ext cx="817" cy="1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  <a:endPara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7504" name="Rectangle 145"/>
            <p:cNvSpPr/>
            <p:nvPr/>
          </p:nvSpPr>
          <p:spPr>
            <a:xfrm>
              <a:off x="4740" y="1570"/>
              <a:ext cx="817" cy="1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  <a:endPara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7505" name="Rectangle 146"/>
            <p:cNvSpPr/>
            <p:nvPr/>
          </p:nvSpPr>
          <p:spPr>
            <a:xfrm>
              <a:off x="4740" y="2114"/>
              <a:ext cx="817" cy="1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  <a:endPara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7506" name="Rectangle 161"/>
            <p:cNvSpPr/>
            <p:nvPr/>
          </p:nvSpPr>
          <p:spPr>
            <a:xfrm>
              <a:off x="3923" y="1933"/>
              <a:ext cx="817" cy="1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</a:t>
              </a:r>
              <a:endPara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7507" name="Rectangle 162"/>
            <p:cNvSpPr/>
            <p:nvPr/>
          </p:nvSpPr>
          <p:spPr>
            <a:xfrm>
              <a:off x="3923" y="1751"/>
              <a:ext cx="817" cy="1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</a:t>
              </a:r>
              <a:endPara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7508" name="Rectangle 163"/>
            <p:cNvSpPr/>
            <p:nvPr/>
          </p:nvSpPr>
          <p:spPr>
            <a:xfrm>
              <a:off x="3107" y="2114"/>
              <a:ext cx="817" cy="1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</a:t>
              </a:r>
              <a:endPara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Group 165"/>
          <p:cNvGrpSpPr/>
          <p:nvPr/>
        </p:nvGrpSpPr>
        <p:grpSpPr>
          <a:xfrm>
            <a:off x="322263" y="3077528"/>
            <a:ext cx="3889375" cy="287337"/>
            <a:chOff x="340" y="1344"/>
            <a:chExt cx="2450" cy="181"/>
          </a:xfrm>
        </p:grpSpPr>
        <p:sp>
          <p:nvSpPr>
            <p:cNvPr id="57482" name="Rectangle 68"/>
            <p:cNvSpPr/>
            <p:nvPr/>
          </p:nvSpPr>
          <p:spPr>
            <a:xfrm>
              <a:off x="340" y="1344"/>
              <a:ext cx="816" cy="181"/>
            </a:xfrm>
            <a:prstGeom prst="rect">
              <a:avLst/>
            </a:prstGeom>
            <a:solidFill>
              <a:srgbClr val="FF66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7483" name="Rectangle 80"/>
            <p:cNvSpPr/>
            <p:nvPr/>
          </p:nvSpPr>
          <p:spPr>
            <a:xfrm>
              <a:off x="1156" y="1344"/>
              <a:ext cx="817" cy="181"/>
            </a:xfrm>
            <a:prstGeom prst="rect">
              <a:avLst/>
            </a:prstGeom>
            <a:solidFill>
              <a:srgbClr val="FF66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7484" name="Rectangle 94"/>
            <p:cNvSpPr/>
            <p:nvPr/>
          </p:nvSpPr>
          <p:spPr>
            <a:xfrm>
              <a:off x="1973" y="1344"/>
              <a:ext cx="817" cy="181"/>
            </a:xfrm>
            <a:prstGeom prst="rect">
              <a:avLst/>
            </a:prstGeom>
            <a:solidFill>
              <a:srgbClr val="FF66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Group 166"/>
          <p:cNvGrpSpPr/>
          <p:nvPr/>
        </p:nvGrpSpPr>
        <p:grpSpPr>
          <a:xfrm>
            <a:off x="322263" y="3366453"/>
            <a:ext cx="3889375" cy="287337"/>
            <a:chOff x="340" y="1525"/>
            <a:chExt cx="2450" cy="181"/>
          </a:xfrm>
        </p:grpSpPr>
        <p:sp>
          <p:nvSpPr>
            <p:cNvPr id="57479" name="Rectangle 81"/>
            <p:cNvSpPr/>
            <p:nvPr/>
          </p:nvSpPr>
          <p:spPr>
            <a:xfrm>
              <a:off x="340" y="1525"/>
              <a:ext cx="817" cy="181"/>
            </a:xfrm>
            <a:prstGeom prst="rect">
              <a:avLst/>
            </a:prstGeom>
            <a:solidFill>
              <a:srgbClr val="FF66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7480" name="Rectangle 95"/>
            <p:cNvSpPr/>
            <p:nvPr/>
          </p:nvSpPr>
          <p:spPr>
            <a:xfrm>
              <a:off x="1973" y="1525"/>
              <a:ext cx="817" cy="181"/>
            </a:xfrm>
            <a:prstGeom prst="rect">
              <a:avLst/>
            </a:prstGeom>
            <a:solidFill>
              <a:srgbClr val="FF66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7481" name="Rectangle 109"/>
            <p:cNvSpPr/>
            <p:nvPr/>
          </p:nvSpPr>
          <p:spPr>
            <a:xfrm>
              <a:off x="1156" y="1525"/>
              <a:ext cx="817" cy="181"/>
            </a:xfrm>
            <a:prstGeom prst="rect">
              <a:avLst/>
            </a:prstGeom>
            <a:solidFill>
              <a:srgbClr val="FF66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Group 167"/>
          <p:cNvGrpSpPr/>
          <p:nvPr/>
        </p:nvGrpSpPr>
        <p:grpSpPr>
          <a:xfrm>
            <a:off x="322263" y="3653790"/>
            <a:ext cx="3889375" cy="288925"/>
            <a:chOff x="340" y="1706"/>
            <a:chExt cx="2450" cy="182"/>
          </a:xfrm>
        </p:grpSpPr>
        <p:sp>
          <p:nvSpPr>
            <p:cNvPr id="57476" name="Rectangle 82"/>
            <p:cNvSpPr/>
            <p:nvPr/>
          </p:nvSpPr>
          <p:spPr>
            <a:xfrm>
              <a:off x="1156" y="1707"/>
              <a:ext cx="817" cy="181"/>
            </a:xfrm>
            <a:prstGeom prst="rect">
              <a:avLst/>
            </a:prstGeom>
            <a:solidFill>
              <a:srgbClr val="FF66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7477" name="Rectangle 93"/>
            <p:cNvSpPr/>
            <p:nvPr/>
          </p:nvSpPr>
          <p:spPr>
            <a:xfrm>
              <a:off x="340" y="1707"/>
              <a:ext cx="817" cy="181"/>
            </a:xfrm>
            <a:prstGeom prst="rect">
              <a:avLst/>
            </a:prstGeom>
            <a:solidFill>
              <a:srgbClr val="FF66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7478" name="Rectangle 131"/>
            <p:cNvSpPr/>
            <p:nvPr/>
          </p:nvSpPr>
          <p:spPr>
            <a:xfrm>
              <a:off x="1973" y="1706"/>
              <a:ext cx="817" cy="181"/>
            </a:xfrm>
            <a:prstGeom prst="rect">
              <a:avLst/>
            </a:prstGeom>
            <a:solidFill>
              <a:srgbClr val="FF66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Group 245"/>
          <p:cNvGrpSpPr/>
          <p:nvPr/>
        </p:nvGrpSpPr>
        <p:grpSpPr>
          <a:xfrm>
            <a:off x="5534025" y="2925763"/>
            <a:ext cx="1798638" cy="2233613"/>
            <a:chOff x="0" y="2914"/>
            <a:chExt cx="1133" cy="1407"/>
          </a:xfrm>
        </p:grpSpPr>
        <p:sp>
          <p:nvSpPr>
            <p:cNvPr id="57469" name="Oval 235"/>
            <p:cNvSpPr/>
            <p:nvPr/>
          </p:nvSpPr>
          <p:spPr>
            <a:xfrm>
              <a:off x="0" y="3532"/>
              <a:ext cx="226" cy="226"/>
            </a:xfrm>
            <a:prstGeom prst="ellipse">
              <a:avLst/>
            </a:prstGeom>
            <a:solidFill>
              <a:srgbClr val="FF66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0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470" name="Oval 236"/>
            <p:cNvSpPr/>
            <p:nvPr/>
          </p:nvSpPr>
          <p:spPr>
            <a:xfrm>
              <a:off x="907" y="4026"/>
              <a:ext cx="226" cy="226"/>
            </a:xfrm>
            <a:prstGeom prst="ellipse">
              <a:avLst/>
            </a:prstGeom>
            <a:solidFill>
              <a:srgbClr val="FF66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2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471" name="Oval 237"/>
            <p:cNvSpPr/>
            <p:nvPr/>
          </p:nvSpPr>
          <p:spPr>
            <a:xfrm>
              <a:off x="861" y="2937"/>
              <a:ext cx="226" cy="226"/>
            </a:xfrm>
            <a:prstGeom prst="ellipse">
              <a:avLst/>
            </a:prstGeom>
            <a:solidFill>
              <a:srgbClr val="FF66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1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57472" name="AutoShape 238"/>
            <p:cNvCxnSpPr>
              <a:stCxn id="57469" idx="0"/>
              <a:endCxn id="57471" idx="1"/>
            </p:cNvCxnSpPr>
            <p:nvPr/>
          </p:nvCxnSpPr>
          <p:spPr>
            <a:xfrm rot="-5400000">
              <a:off x="222" y="2860"/>
              <a:ext cx="562" cy="781"/>
            </a:xfrm>
            <a:prstGeom prst="curvedConnector3">
              <a:avLst>
                <a:gd name="adj1" fmla="val 110139"/>
              </a:avLst>
            </a:prstGeom>
            <a:ln w="28575" cap="flat" cmpd="sng">
              <a:solidFill>
                <a:srgbClr val="FF66FF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57473" name="AutoShape 239"/>
            <p:cNvCxnSpPr>
              <a:stCxn id="57469" idx="4"/>
              <a:endCxn id="57470" idx="3"/>
            </p:cNvCxnSpPr>
            <p:nvPr/>
          </p:nvCxnSpPr>
          <p:spPr>
            <a:xfrm rot="-5400000" flipH="1">
              <a:off x="296" y="3575"/>
              <a:ext cx="461" cy="827"/>
            </a:xfrm>
            <a:prstGeom prst="curvedConnector3">
              <a:avLst>
                <a:gd name="adj1" fmla="val 105421"/>
              </a:avLst>
            </a:prstGeom>
            <a:ln w="28575" cap="flat" cmpd="sng">
              <a:solidFill>
                <a:srgbClr val="FF66FF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57474" name="Text Box 240"/>
            <p:cNvSpPr txBox="1"/>
            <p:nvPr/>
          </p:nvSpPr>
          <p:spPr>
            <a:xfrm>
              <a:off x="44" y="2914"/>
              <a:ext cx="195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rgbClr val="FF66FF"/>
                  </a:solidFill>
                  <a:latin typeface="Tahoma" pitchFamily="34" charset="0"/>
                  <a:ea typeface="宋体" panose="02010600030101010101" pitchFamily="2" charset="-122"/>
                </a:rPr>
                <a:t>a</a:t>
              </a:r>
              <a:endParaRPr lang="en-US" altLang="zh-CN" sz="1800" b="0" dirty="0">
                <a:solidFill>
                  <a:srgbClr val="FF66FF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475" name="Text Box 241"/>
            <p:cNvSpPr txBox="1"/>
            <p:nvPr/>
          </p:nvSpPr>
          <p:spPr>
            <a:xfrm>
              <a:off x="90" y="4089"/>
              <a:ext cx="195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rgbClr val="FF66FF"/>
                  </a:solidFill>
                  <a:latin typeface="Tahoma" pitchFamily="34" charset="0"/>
                  <a:ea typeface="宋体" panose="02010600030101010101" pitchFamily="2" charset="-122"/>
                </a:rPr>
                <a:t>b</a:t>
              </a:r>
              <a:endParaRPr lang="en-US" altLang="zh-CN" sz="1800" b="0" dirty="0">
                <a:solidFill>
                  <a:srgbClr val="FF66FF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" name="Group 168"/>
          <p:cNvGrpSpPr/>
          <p:nvPr/>
        </p:nvGrpSpPr>
        <p:grpSpPr>
          <a:xfrm>
            <a:off x="320675" y="3942715"/>
            <a:ext cx="3889375" cy="287338"/>
            <a:chOff x="340" y="1888"/>
            <a:chExt cx="2450" cy="181"/>
          </a:xfrm>
        </p:grpSpPr>
        <p:sp>
          <p:nvSpPr>
            <p:cNvPr id="57466" name="Rectangle 108"/>
            <p:cNvSpPr/>
            <p:nvPr/>
          </p:nvSpPr>
          <p:spPr>
            <a:xfrm>
              <a:off x="1156" y="1888"/>
              <a:ext cx="817" cy="181"/>
            </a:xfrm>
            <a:prstGeom prst="rect">
              <a:avLst/>
            </a:prstGeom>
            <a:solidFill>
              <a:srgbClr val="FF66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7467" name="Rectangle 110"/>
            <p:cNvSpPr/>
            <p:nvPr/>
          </p:nvSpPr>
          <p:spPr>
            <a:xfrm>
              <a:off x="340" y="1888"/>
              <a:ext cx="817" cy="181"/>
            </a:xfrm>
            <a:prstGeom prst="rect">
              <a:avLst/>
            </a:prstGeom>
            <a:solidFill>
              <a:srgbClr val="FF66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7468" name="Rectangle 149"/>
            <p:cNvSpPr/>
            <p:nvPr/>
          </p:nvSpPr>
          <p:spPr>
            <a:xfrm>
              <a:off x="1973" y="1888"/>
              <a:ext cx="817" cy="181"/>
            </a:xfrm>
            <a:prstGeom prst="rect">
              <a:avLst/>
            </a:prstGeom>
            <a:solidFill>
              <a:srgbClr val="FF66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  <a:endPara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Group 169"/>
          <p:cNvGrpSpPr/>
          <p:nvPr/>
        </p:nvGrpSpPr>
        <p:grpSpPr>
          <a:xfrm>
            <a:off x="322263" y="4230053"/>
            <a:ext cx="3889375" cy="287337"/>
            <a:chOff x="340" y="2069"/>
            <a:chExt cx="2450" cy="181"/>
          </a:xfrm>
        </p:grpSpPr>
        <p:sp>
          <p:nvSpPr>
            <p:cNvPr id="57463" name="Rectangle 130"/>
            <p:cNvSpPr/>
            <p:nvPr/>
          </p:nvSpPr>
          <p:spPr>
            <a:xfrm>
              <a:off x="340" y="2069"/>
              <a:ext cx="817" cy="181"/>
            </a:xfrm>
            <a:prstGeom prst="rect">
              <a:avLst/>
            </a:prstGeom>
            <a:solidFill>
              <a:srgbClr val="FF66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7464" name="Rectangle 132"/>
            <p:cNvSpPr/>
            <p:nvPr/>
          </p:nvSpPr>
          <p:spPr>
            <a:xfrm>
              <a:off x="1973" y="2069"/>
              <a:ext cx="817" cy="181"/>
            </a:xfrm>
            <a:prstGeom prst="rect">
              <a:avLst/>
            </a:prstGeom>
            <a:solidFill>
              <a:srgbClr val="FF66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7465" name="Rectangle 159"/>
            <p:cNvSpPr/>
            <p:nvPr/>
          </p:nvSpPr>
          <p:spPr>
            <a:xfrm>
              <a:off x="1156" y="2069"/>
              <a:ext cx="817" cy="181"/>
            </a:xfrm>
            <a:prstGeom prst="rect">
              <a:avLst/>
            </a:prstGeom>
            <a:solidFill>
              <a:srgbClr val="FF66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</a:t>
              </a:r>
              <a:endPara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Group 170"/>
          <p:cNvGrpSpPr/>
          <p:nvPr/>
        </p:nvGrpSpPr>
        <p:grpSpPr>
          <a:xfrm>
            <a:off x="322263" y="4518978"/>
            <a:ext cx="3889375" cy="287337"/>
            <a:chOff x="340" y="2251"/>
            <a:chExt cx="2450" cy="181"/>
          </a:xfrm>
        </p:grpSpPr>
        <p:sp>
          <p:nvSpPr>
            <p:cNvPr id="57460" name="Rectangle 133"/>
            <p:cNvSpPr/>
            <p:nvPr/>
          </p:nvSpPr>
          <p:spPr>
            <a:xfrm>
              <a:off x="1973" y="2251"/>
              <a:ext cx="817" cy="181"/>
            </a:xfrm>
            <a:prstGeom prst="rect">
              <a:avLst/>
            </a:prstGeom>
            <a:solidFill>
              <a:srgbClr val="FF66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7461" name="Rectangle 147"/>
            <p:cNvSpPr/>
            <p:nvPr/>
          </p:nvSpPr>
          <p:spPr>
            <a:xfrm>
              <a:off x="340" y="2251"/>
              <a:ext cx="817" cy="181"/>
            </a:xfrm>
            <a:prstGeom prst="rect">
              <a:avLst/>
            </a:prstGeom>
            <a:solidFill>
              <a:srgbClr val="FF66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  <a:endPara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7462" name="Rectangle 160"/>
            <p:cNvSpPr/>
            <p:nvPr/>
          </p:nvSpPr>
          <p:spPr>
            <a:xfrm>
              <a:off x="1156" y="2251"/>
              <a:ext cx="817" cy="181"/>
            </a:xfrm>
            <a:prstGeom prst="rect">
              <a:avLst/>
            </a:prstGeom>
            <a:solidFill>
              <a:srgbClr val="FF66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</a:t>
              </a:r>
              <a:endPara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Group 171"/>
          <p:cNvGrpSpPr/>
          <p:nvPr/>
        </p:nvGrpSpPr>
        <p:grpSpPr>
          <a:xfrm>
            <a:off x="320675" y="4806315"/>
            <a:ext cx="3889375" cy="287338"/>
            <a:chOff x="340" y="2432"/>
            <a:chExt cx="2450" cy="181"/>
          </a:xfrm>
        </p:grpSpPr>
        <p:sp>
          <p:nvSpPr>
            <p:cNvPr id="57457" name="Rectangle 79"/>
            <p:cNvSpPr/>
            <p:nvPr/>
          </p:nvSpPr>
          <p:spPr>
            <a:xfrm>
              <a:off x="340" y="2432"/>
              <a:ext cx="817" cy="181"/>
            </a:xfrm>
            <a:prstGeom prst="rect">
              <a:avLst/>
            </a:prstGeom>
            <a:solidFill>
              <a:srgbClr val="FF66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</a:t>
              </a:r>
              <a:endPara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7458" name="Rectangle 114"/>
            <p:cNvSpPr/>
            <p:nvPr/>
          </p:nvSpPr>
          <p:spPr>
            <a:xfrm>
              <a:off x="1156" y="2432"/>
              <a:ext cx="817" cy="181"/>
            </a:xfrm>
            <a:prstGeom prst="rect">
              <a:avLst/>
            </a:prstGeom>
            <a:solidFill>
              <a:srgbClr val="FF66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7459" name="Rectangle 148"/>
            <p:cNvSpPr/>
            <p:nvPr/>
          </p:nvSpPr>
          <p:spPr>
            <a:xfrm>
              <a:off x="1973" y="2432"/>
              <a:ext cx="817" cy="181"/>
            </a:xfrm>
            <a:prstGeom prst="rect">
              <a:avLst/>
            </a:prstGeom>
            <a:solidFill>
              <a:srgbClr val="FF66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  <a:endPara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Group 322"/>
          <p:cNvGrpSpPr/>
          <p:nvPr/>
        </p:nvGrpSpPr>
        <p:grpSpPr>
          <a:xfrm>
            <a:off x="7908925" y="4294188"/>
            <a:ext cx="2232025" cy="942974"/>
            <a:chOff x="4241" y="845"/>
            <a:chExt cx="1406" cy="594"/>
          </a:xfrm>
        </p:grpSpPr>
        <p:sp>
          <p:nvSpPr>
            <p:cNvPr id="57451" name="Oval 267"/>
            <p:cNvSpPr/>
            <p:nvPr/>
          </p:nvSpPr>
          <p:spPr>
            <a:xfrm>
              <a:off x="4558" y="1071"/>
              <a:ext cx="226" cy="22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4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452" name="Text Box 268"/>
            <p:cNvSpPr txBox="1"/>
            <p:nvPr/>
          </p:nvSpPr>
          <p:spPr>
            <a:xfrm>
              <a:off x="4241" y="845"/>
              <a:ext cx="195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b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453" name="Oval 269"/>
            <p:cNvSpPr/>
            <p:nvPr/>
          </p:nvSpPr>
          <p:spPr>
            <a:xfrm>
              <a:off x="5421" y="1071"/>
              <a:ext cx="226" cy="22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6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57454" name="AutoShape 270"/>
            <p:cNvCxnSpPr>
              <a:stCxn id="57451" idx="5"/>
              <a:endCxn id="57453" idx="3"/>
            </p:cNvCxnSpPr>
            <p:nvPr/>
          </p:nvCxnSpPr>
          <p:spPr>
            <a:xfrm rot="-5400000" flipH="1">
              <a:off x="5102" y="913"/>
              <a:ext cx="1" cy="703"/>
            </a:xfrm>
            <a:prstGeom prst="curvedConnector3">
              <a:avLst>
                <a:gd name="adj1" fmla="val 17700009"/>
              </a:avLst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57455" name="Text Box 271"/>
            <p:cNvSpPr txBox="1"/>
            <p:nvPr/>
          </p:nvSpPr>
          <p:spPr>
            <a:xfrm>
              <a:off x="5012" y="1207"/>
              <a:ext cx="195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a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57456" name="AutoShape 272"/>
            <p:cNvCxnSpPr>
              <a:stCxn id="57451" idx="2"/>
              <a:endCxn id="57451" idx="1"/>
            </p:cNvCxnSpPr>
            <p:nvPr/>
          </p:nvCxnSpPr>
          <p:spPr>
            <a:xfrm rot="-10800000" flipH="1">
              <a:off x="4558" y="1104"/>
              <a:ext cx="33" cy="80"/>
            </a:xfrm>
            <a:prstGeom prst="curvedConnector4">
              <a:avLst>
                <a:gd name="adj1" fmla="val -436366"/>
                <a:gd name="adj2" fmla="val 321250"/>
              </a:avLst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</p:grpSp>
      <p:grpSp>
        <p:nvGrpSpPr>
          <p:cNvPr id="12" name="Group 295"/>
          <p:cNvGrpSpPr/>
          <p:nvPr/>
        </p:nvGrpSpPr>
        <p:grpSpPr>
          <a:xfrm>
            <a:off x="5534025" y="2925763"/>
            <a:ext cx="1798638" cy="2233613"/>
            <a:chOff x="0" y="2795"/>
            <a:chExt cx="1133" cy="1407"/>
          </a:xfrm>
        </p:grpSpPr>
        <p:sp>
          <p:nvSpPr>
            <p:cNvPr id="57444" name="Oval 287"/>
            <p:cNvSpPr/>
            <p:nvPr/>
          </p:nvSpPr>
          <p:spPr>
            <a:xfrm>
              <a:off x="0" y="3413"/>
              <a:ext cx="226" cy="22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0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445" name="Oval 288"/>
            <p:cNvSpPr/>
            <p:nvPr/>
          </p:nvSpPr>
          <p:spPr>
            <a:xfrm>
              <a:off x="907" y="3907"/>
              <a:ext cx="226" cy="22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2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446" name="Oval 289"/>
            <p:cNvSpPr/>
            <p:nvPr/>
          </p:nvSpPr>
          <p:spPr>
            <a:xfrm>
              <a:off x="861" y="2818"/>
              <a:ext cx="226" cy="22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1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57447" name="AutoShape 290"/>
            <p:cNvCxnSpPr>
              <a:stCxn id="57444" idx="0"/>
              <a:endCxn id="57446" idx="1"/>
            </p:cNvCxnSpPr>
            <p:nvPr/>
          </p:nvCxnSpPr>
          <p:spPr>
            <a:xfrm rot="-5400000">
              <a:off x="222" y="2741"/>
              <a:ext cx="562" cy="781"/>
            </a:xfrm>
            <a:prstGeom prst="curvedConnector3">
              <a:avLst>
                <a:gd name="adj1" fmla="val 110139"/>
              </a:avLst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57448" name="AutoShape 291"/>
            <p:cNvCxnSpPr>
              <a:stCxn id="57444" idx="4"/>
              <a:endCxn id="57445" idx="3"/>
            </p:cNvCxnSpPr>
            <p:nvPr/>
          </p:nvCxnSpPr>
          <p:spPr>
            <a:xfrm rot="-5400000" flipH="1">
              <a:off x="296" y="3456"/>
              <a:ext cx="461" cy="827"/>
            </a:xfrm>
            <a:prstGeom prst="curvedConnector3">
              <a:avLst>
                <a:gd name="adj1" fmla="val 103685"/>
              </a:avLst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57449" name="Text Box 292"/>
            <p:cNvSpPr txBox="1"/>
            <p:nvPr/>
          </p:nvSpPr>
          <p:spPr>
            <a:xfrm>
              <a:off x="44" y="2795"/>
              <a:ext cx="195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a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450" name="Text Box 293"/>
            <p:cNvSpPr txBox="1"/>
            <p:nvPr/>
          </p:nvSpPr>
          <p:spPr>
            <a:xfrm>
              <a:off x="90" y="3970"/>
              <a:ext cx="195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b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3" name="Group 303"/>
          <p:cNvGrpSpPr/>
          <p:nvPr/>
        </p:nvGrpSpPr>
        <p:grpSpPr>
          <a:xfrm>
            <a:off x="6326188" y="2636838"/>
            <a:ext cx="2376487" cy="2413000"/>
            <a:chOff x="657" y="2590"/>
            <a:chExt cx="1497" cy="1520"/>
          </a:xfrm>
        </p:grpSpPr>
        <p:sp>
          <p:nvSpPr>
            <p:cNvPr id="57437" name="Oval 296"/>
            <p:cNvSpPr/>
            <p:nvPr/>
          </p:nvSpPr>
          <p:spPr>
            <a:xfrm>
              <a:off x="1928" y="2795"/>
              <a:ext cx="226" cy="22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3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438" name="Text Box 297"/>
            <p:cNvSpPr txBox="1"/>
            <p:nvPr/>
          </p:nvSpPr>
          <p:spPr>
            <a:xfrm>
              <a:off x="657" y="3316"/>
              <a:ext cx="195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b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57439" name="AutoShape 298"/>
            <p:cNvCxnSpPr>
              <a:stCxn id="57441" idx="2"/>
              <a:endCxn id="57440" idx="2"/>
            </p:cNvCxnSpPr>
            <p:nvPr/>
          </p:nvCxnSpPr>
          <p:spPr>
            <a:xfrm rot="10800000" flipH="1" flipV="1">
              <a:off x="1020" y="2908"/>
              <a:ext cx="46" cy="1089"/>
            </a:xfrm>
            <a:prstGeom prst="curvedConnector3">
              <a:avLst>
                <a:gd name="adj1" fmla="val -313042"/>
              </a:avLst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57440" name="Oval 299"/>
            <p:cNvSpPr/>
            <p:nvPr/>
          </p:nvSpPr>
          <p:spPr>
            <a:xfrm>
              <a:off x="1066" y="3884"/>
              <a:ext cx="226" cy="22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2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441" name="Oval 300"/>
            <p:cNvSpPr/>
            <p:nvPr/>
          </p:nvSpPr>
          <p:spPr>
            <a:xfrm>
              <a:off x="1020" y="2795"/>
              <a:ext cx="226" cy="22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1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57442" name="AutoShape 301"/>
            <p:cNvCxnSpPr>
              <a:stCxn id="57441" idx="0"/>
              <a:endCxn id="57437" idx="1"/>
            </p:cNvCxnSpPr>
            <p:nvPr/>
          </p:nvCxnSpPr>
          <p:spPr>
            <a:xfrm rot="5400000" flipV="1">
              <a:off x="1530" y="2397"/>
              <a:ext cx="33" cy="828"/>
            </a:xfrm>
            <a:prstGeom prst="curvedConnector3">
              <a:avLst>
                <a:gd name="adj1" fmla="val -436366"/>
              </a:avLst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57443" name="Text Box 302"/>
            <p:cNvSpPr txBox="1"/>
            <p:nvPr/>
          </p:nvSpPr>
          <p:spPr>
            <a:xfrm>
              <a:off x="1473" y="2590"/>
              <a:ext cx="195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a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4" name="Group 313"/>
          <p:cNvGrpSpPr/>
          <p:nvPr/>
        </p:nvGrpSpPr>
        <p:grpSpPr>
          <a:xfrm>
            <a:off x="6900863" y="2955925"/>
            <a:ext cx="1870075" cy="2274888"/>
            <a:chOff x="3290" y="2659"/>
            <a:chExt cx="1178" cy="1433"/>
          </a:xfrm>
        </p:grpSpPr>
        <p:sp>
          <p:nvSpPr>
            <p:cNvPr id="57430" name="Oval 304"/>
            <p:cNvSpPr/>
            <p:nvPr/>
          </p:nvSpPr>
          <p:spPr>
            <a:xfrm>
              <a:off x="3336" y="3748"/>
              <a:ext cx="226" cy="22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2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431" name="Oval 305"/>
            <p:cNvSpPr/>
            <p:nvPr/>
          </p:nvSpPr>
          <p:spPr>
            <a:xfrm>
              <a:off x="3290" y="2659"/>
              <a:ext cx="226" cy="22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1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57432" name="AutoShape 306"/>
            <p:cNvCxnSpPr>
              <a:stCxn id="57430" idx="6"/>
              <a:endCxn id="57431" idx="6"/>
            </p:cNvCxnSpPr>
            <p:nvPr/>
          </p:nvCxnSpPr>
          <p:spPr>
            <a:xfrm flipH="1" flipV="1">
              <a:off x="3516" y="2772"/>
              <a:ext cx="46" cy="1089"/>
            </a:xfrm>
            <a:prstGeom prst="curvedConnector3">
              <a:avLst>
                <a:gd name="adj1" fmla="val -313042"/>
              </a:avLst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57433" name="Text Box 307"/>
            <p:cNvSpPr txBox="1"/>
            <p:nvPr/>
          </p:nvSpPr>
          <p:spPr>
            <a:xfrm>
              <a:off x="3504" y="3180"/>
              <a:ext cx="195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a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434" name="Oval 308"/>
            <p:cNvSpPr/>
            <p:nvPr/>
          </p:nvSpPr>
          <p:spPr>
            <a:xfrm>
              <a:off x="4242" y="3724"/>
              <a:ext cx="226" cy="22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4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57435" name="AutoShape 309"/>
            <p:cNvCxnSpPr>
              <a:stCxn id="57430" idx="5"/>
              <a:endCxn id="57434" idx="3"/>
            </p:cNvCxnSpPr>
            <p:nvPr/>
          </p:nvCxnSpPr>
          <p:spPr>
            <a:xfrm rot="5400000" flipH="1" flipV="1">
              <a:off x="3890" y="3556"/>
              <a:ext cx="24" cy="746"/>
            </a:xfrm>
            <a:prstGeom prst="curvedConnector3">
              <a:avLst>
                <a:gd name="adj1" fmla="val -737500"/>
              </a:avLst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57436" name="Text Box 310"/>
            <p:cNvSpPr txBox="1"/>
            <p:nvPr/>
          </p:nvSpPr>
          <p:spPr>
            <a:xfrm>
              <a:off x="3818" y="3860"/>
              <a:ext cx="195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b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5" name="Group 253"/>
          <p:cNvGrpSpPr/>
          <p:nvPr/>
        </p:nvGrpSpPr>
        <p:grpSpPr>
          <a:xfrm>
            <a:off x="6326188" y="2636838"/>
            <a:ext cx="2376487" cy="2413000"/>
            <a:chOff x="3696" y="277"/>
            <a:chExt cx="1497" cy="1520"/>
          </a:xfrm>
        </p:grpSpPr>
        <p:sp>
          <p:nvSpPr>
            <p:cNvPr id="57423" name="Oval 246"/>
            <p:cNvSpPr/>
            <p:nvPr/>
          </p:nvSpPr>
          <p:spPr>
            <a:xfrm>
              <a:off x="4967" y="482"/>
              <a:ext cx="226" cy="226"/>
            </a:xfrm>
            <a:prstGeom prst="ellipse">
              <a:avLst/>
            </a:prstGeom>
            <a:solidFill>
              <a:srgbClr val="FF66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3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424" name="Text Box 247"/>
            <p:cNvSpPr txBox="1"/>
            <p:nvPr/>
          </p:nvSpPr>
          <p:spPr>
            <a:xfrm>
              <a:off x="3696" y="1003"/>
              <a:ext cx="195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rgbClr val="FF66FF"/>
                  </a:solidFill>
                  <a:latin typeface="Tahoma" pitchFamily="34" charset="0"/>
                  <a:ea typeface="宋体" panose="02010600030101010101" pitchFamily="2" charset="-122"/>
                </a:rPr>
                <a:t>b</a:t>
              </a:r>
              <a:endParaRPr lang="en-US" altLang="zh-CN" sz="1800" b="0" dirty="0">
                <a:solidFill>
                  <a:srgbClr val="FF66FF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57425" name="AutoShape 248"/>
            <p:cNvCxnSpPr>
              <a:stCxn id="57427" idx="2"/>
              <a:endCxn id="57426" idx="2"/>
            </p:cNvCxnSpPr>
            <p:nvPr/>
          </p:nvCxnSpPr>
          <p:spPr>
            <a:xfrm rot="10800000" flipH="1" flipV="1">
              <a:off x="4059" y="595"/>
              <a:ext cx="46" cy="1089"/>
            </a:xfrm>
            <a:prstGeom prst="curvedConnector3">
              <a:avLst>
                <a:gd name="adj1" fmla="val -313042"/>
              </a:avLst>
            </a:prstGeom>
            <a:ln w="28575" cap="flat" cmpd="sng">
              <a:solidFill>
                <a:srgbClr val="FF66FF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57426" name="Oval 249"/>
            <p:cNvSpPr/>
            <p:nvPr/>
          </p:nvSpPr>
          <p:spPr>
            <a:xfrm>
              <a:off x="4105" y="1571"/>
              <a:ext cx="226" cy="226"/>
            </a:xfrm>
            <a:prstGeom prst="ellipse">
              <a:avLst/>
            </a:prstGeom>
            <a:solidFill>
              <a:srgbClr val="FF66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2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427" name="Oval 250"/>
            <p:cNvSpPr/>
            <p:nvPr/>
          </p:nvSpPr>
          <p:spPr>
            <a:xfrm>
              <a:off x="4059" y="482"/>
              <a:ext cx="226" cy="226"/>
            </a:xfrm>
            <a:prstGeom prst="ellipse">
              <a:avLst/>
            </a:prstGeom>
            <a:solidFill>
              <a:srgbClr val="FF66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1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57428" name="AutoShape 251"/>
            <p:cNvCxnSpPr>
              <a:stCxn id="57427" idx="0"/>
              <a:endCxn id="57423" idx="1"/>
            </p:cNvCxnSpPr>
            <p:nvPr/>
          </p:nvCxnSpPr>
          <p:spPr>
            <a:xfrm rot="5400000" flipV="1">
              <a:off x="4569" y="84"/>
              <a:ext cx="33" cy="828"/>
            </a:xfrm>
            <a:prstGeom prst="curvedConnector3">
              <a:avLst>
                <a:gd name="adj1" fmla="val -436366"/>
              </a:avLst>
            </a:prstGeom>
            <a:ln w="28575" cap="flat" cmpd="sng">
              <a:solidFill>
                <a:srgbClr val="FF66FF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57429" name="Text Box 252"/>
            <p:cNvSpPr txBox="1"/>
            <p:nvPr/>
          </p:nvSpPr>
          <p:spPr>
            <a:xfrm>
              <a:off x="4512" y="277"/>
              <a:ext cx="195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rgbClr val="FF66FF"/>
                  </a:solidFill>
                  <a:latin typeface="Tahoma" pitchFamily="34" charset="0"/>
                  <a:ea typeface="宋体" panose="02010600030101010101" pitchFamily="2" charset="-122"/>
                </a:rPr>
                <a:t>a</a:t>
              </a:r>
              <a:endParaRPr lang="en-US" altLang="zh-CN" sz="1800" b="0" dirty="0">
                <a:solidFill>
                  <a:srgbClr val="FF66FF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6" name="Group 314"/>
          <p:cNvGrpSpPr/>
          <p:nvPr/>
        </p:nvGrpSpPr>
        <p:grpSpPr>
          <a:xfrm>
            <a:off x="6900863" y="2955925"/>
            <a:ext cx="1871662" cy="2274888"/>
            <a:chOff x="2245" y="2888"/>
            <a:chExt cx="1179" cy="1433"/>
          </a:xfrm>
        </p:grpSpPr>
        <p:sp>
          <p:nvSpPr>
            <p:cNvPr id="57416" name="Oval 254"/>
            <p:cNvSpPr/>
            <p:nvPr/>
          </p:nvSpPr>
          <p:spPr>
            <a:xfrm>
              <a:off x="2291" y="3977"/>
              <a:ext cx="226" cy="226"/>
            </a:xfrm>
            <a:prstGeom prst="ellipse">
              <a:avLst/>
            </a:prstGeom>
            <a:solidFill>
              <a:srgbClr val="FF66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2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417" name="Oval 255"/>
            <p:cNvSpPr/>
            <p:nvPr/>
          </p:nvSpPr>
          <p:spPr>
            <a:xfrm>
              <a:off x="2245" y="2888"/>
              <a:ext cx="226" cy="226"/>
            </a:xfrm>
            <a:prstGeom prst="ellipse">
              <a:avLst/>
            </a:prstGeom>
            <a:solidFill>
              <a:srgbClr val="FF66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1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57418" name="AutoShape 256"/>
            <p:cNvCxnSpPr>
              <a:stCxn id="57416" idx="6"/>
              <a:endCxn id="57417" idx="6"/>
            </p:cNvCxnSpPr>
            <p:nvPr/>
          </p:nvCxnSpPr>
          <p:spPr>
            <a:xfrm flipH="1" flipV="1">
              <a:off x="2471" y="3001"/>
              <a:ext cx="46" cy="1089"/>
            </a:xfrm>
            <a:prstGeom prst="curvedConnector3">
              <a:avLst>
                <a:gd name="adj1" fmla="val -313042"/>
              </a:avLst>
            </a:prstGeom>
            <a:ln w="28575" cap="flat" cmpd="sng">
              <a:solidFill>
                <a:srgbClr val="FF66FF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57419" name="Text Box 257"/>
            <p:cNvSpPr txBox="1"/>
            <p:nvPr/>
          </p:nvSpPr>
          <p:spPr>
            <a:xfrm>
              <a:off x="2451" y="3409"/>
              <a:ext cx="195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rgbClr val="FF66FF"/>
                  </a:solidFill>
                  <a:latin typeface="Tahoma" pitchFamily="34" charset="0"/>
                  <a:ea typeface="宋体" panose="02010600030101010101" pitchFamily="2" charset="-122"/>
                </a:rPr>
                <a:t>a</a:t>
              </a:r>
              <a:endParaRPr lang="en-US" altLang="zh-CN" sz="1800" b="0" dirty="0">
                <a:solidFill>
                  <a:srgbClr val="FF66FF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420" name="Oval 258"/>
            <p:cNvSpPr/>
            <p:nvPr/>
          </p:nvSpPr>
          <p:spPr>
            <a:xfrm>
              <a:off x="3198" y="3953"/>
              <a:ext cx="226" cy="226"/>
            </a:xfrm>
            <a:prstGeom prst="ellipse">
              <a:avLst/>
            </a:prstGeom>
            <a:solidFill>
              <a:srgbClr val="FF66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4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57421" name="AutoShape 259"/>
            <p:cNvCxnSpPr>
              <a:stCxn id="57416" idx="5"/>
              <a:endCxn id="57420" idx="3"/>
            </p:cNvCxnSpPr>
            <p:nvPr/>
          </p:nvCxnSpPr>
          <p:spPr>
            <a:xfrm rot="5400000" flipH="1" flipV="1">
              <a:off x="2845" y="3784"/>
              <a:ext cx="24" cy="747"/>
            </a:xfrm>
            <a:prstGeom prst="curvedConnector3">
              <a:avLst>
                <a:gd name="adj1" fmla="val -737500"/>
              </a:avLst>
            </a:prstGeom>
            <a:ln w="28575" cap="flat" cmpd="sng">
              <a:solidFill>
                <a:srgbClr val="FF66FF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57422" name="Text Box 260"/>
            <p:cNvSpPr txBox="1"/>
            <p:nvPr/>
          </p:nvSpPr>
          <p:spPr>
            <a:xfrm>
              <a:off x="2769" y="4089"/>
              <a:ext cx="195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rgbClr val="FF66FF"/>
                  </a:solidFill>
                  <a:latin typeface="Tahoma" pitchFamily="34" charset="0"/>
                  <a:ea typeface="宋体" panose="02010600030101010101" pitchFamily="2" charset="-122"/>
                </a:rPr>
                <a:t>b</a:t>
              </a:r>
              <a:endParaRPr lang="en-US" altLang="zh-CN" sz="1800" b="0" dirty="0">
                <a:solidFill>
                  <a:srgbClr val="FF66FF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7" name="Group 321"/>
          <p:cNvGrpSpPr/>
          <p:nvPr/>
        </p:nvGrpSpPr>
        <p:grpSpPr>
          <a:xfrm>
            <a:off x="7908925" y="4294188"/>
            <a:ext cx="2232025" cy="942974"/>
            <a:chOff x="3424" y="3567"/>
            <a:chExt cx="1406" cy="594"/>
          </a:xfrm>
        </p:grpSpPr>
        <p:sp>
          <p:nvSpPr>
            <p:cNvPr id="57410" name="Oval 315"/>
            <p:cNvSpPr/>
            <p:nvPr/>
          </p:nvSpPr>
          <p:spPr>
            <a:xfrm>
              <a:off x="3741" y="3793"/>
              <a:ext cx="226" cy="226"/>
            </a:xfrm>
            <a:prstGeom prst="ellipse">
              <a:avLst/>
            </a:prstGeom>
            <a:solidFill>
              <a:srgbClr val="FF66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4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411" name="Text Box 316"/>
            <p:cNvSpPr txBox="1"/>
            <p:nvPr/>
          </p:nvSpPr>
          <p:spPr>
            <a:xfrm>
              <a:off x="3424" y="3567"/>
              <a:ext cx="195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rgbClr val="FF66FF"/>
                  </a:solidFill>
                  <a:latin typeface="Tahoma" pitchFamily="34" charset="0"/>
                  <a:ea typeface="宋体" panose="02010600030101010101" pitchFamily="2" charset="-122"/>
                </a:rPr>
                <a:t>b</a:t>
              </a:r>
              <a:endParaRPr lang="en-US" altLang="zh-CN" sz="1800" b="0" dirty="0">
                <a:solidFill>
                  <a:srgbClr val="FF66FF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412" name="Oval 317"/>
            <p:cNvSpPr/>
            <p:nvPr/>
          </p:nvSpPr>
          <p:spPr>
            <a:xfrm>
              <a:off x="4604" y="3793"/>
              <a:ext cx="226" cy="226"/>
            </a:xfrm>
            <a:prstGeom prst="ellipse">
              <a:avLst/>
            </a:prstGeom>
            <a:solidFill>
              <a:srgbClr val="FF66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6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57413" name="AutoShape 318"/>
            <p:cNvCxnSpPr>
              <a:stCxn id="57410" idx="5"/>
              <a:endCxn id="57412" idx="3"/>
            </p:cNvCxnSpPr>
            <p:nvPr/>
          </p:nvCxnSpPr>
          <p:spPr>
            <a:xfrm rot="-5400000" flipH="1">
              <a:off x="4285" y="3635"/>
              <a:ext cx="1" cy="703"/>
            </a:xfrm>
            <a:prstGeom prst="curvedConnector3">
              <a:avLst>
                <a:gd name="adj1" fmla="val 17700009"/>
              </a:avLst>
            </a:prstGeom>
            <a:ln w="28575" cap="flat" cmpd="sng">
              <a:solidFill>
                <a:srgbClr val="FF66FF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57414" name="Text Box 319"/>
            <p:cNvSpPr txBox="1"/>
            <p:nvPr/>
          </p:nvSpPr>
          <p:spPr>
            <a:xfrm>
              <a:off x="4195" y="3929"/>
              <a:ext cx="195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rgbClr val="FF66FF"/>
                  </a:solidFill>
                  <a:latin typeface="Tahoma" pitchFamily="34" charset="0"/>
                  <a:ea typeface="宋体" panose="02010600030101010101" pitchFamily="2" charset="-122"/>
                </a:rPr>
                <a:t>a</a:t>
              </a:r>
              <a:endParaRPr lang="en-US" altLang="zh-CN" sz="1800" b="0" dirty="0">
                <a:solidFill>
                  <a:srgbClr val="FF66FF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57415" name="AutoShape 320"/>
            <p:cNvCxnSpPr>
              <a:stCxn id="57410" idx="2"/>
              <a:endCxn id="57410" idx="1"/>
            </p:cNvCxnSpPr>
            <p:nvPr/>
          </p:nvCxnSpPr>
          <p:spPr>
            <a:xfrm rot="-10800000" flipH="1">
              <a:off x="3741" y="3826"/>
              <a:ext cx="33" cy="80"/>
            </a:xfrm>
            <a:prstGeom prst="curvedConnector4">
              <a:avLst>
                <a:gd name="adj1" fmla="val -436366"/>
                <a:gd name="adj2" fmla="val 321250"/>
              </a:avLst>
            </a:prstGeom>
            <a:ln w="28575" cap="flat" cmpd="sng">
              <a:solidFill>
                <a:srgbClr val="FF66FF"/>
              </a:solidFill>
              <a:prstDash val="solid"/>
              <a:headEnd type="none" w="med" len="med"/>
              <a:tailEnd type="triangle" w="med" len="med"/>
            </a:ln>
          </p:spPr>
        </p:cxnSp>
      </p:grpSp>
      <p:grpSp>
        <p:nvGrpSpPr>
          <p:cNvPr id="18" name="Group 329"/>
          <p:cNvGrpSpPr/>
          <p:nvPr/>
        </p:nvGrpSpPr>
        <p:grpSpPr>
          <a:xfrm>
            <a:off x="7837488" y="2695575"/>
            <a:ext cx="2303462" cy="663576"/>
            <a:chOff x="3650" y="3674"/>
            <a:chExt cx="1451" cy="418"/>
          </a:xfrm>
        </p:grpSpPr>
        <p:sp>
          <p:nvSpPr>
            <p:cNvPr id="57404" name="Oval 323"/>
            <p:cNvSpPr/>
            <p:nvPr/>
          </p:nvSpPr>
          <p:spPr>
            <a:xfrm>
              <a:off x="3969" y="3838"/>
              <a:ext cx="226" cy="22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3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57405" name="AutoShape 324"/>
            <p:cNvCxnSpPr>
              <a:stCxn id="57404" idx="2"/>
              <a:endCxn id="57404" idx="3"/>
            </p:cNvCxnSpPr>
            <p:nvPr/>
          </p:nvCxnSpPr>
          <p:spPr>
            <a:xfrm rot="10800000" flipH="1" flipV="1">
              <a:off x="3969" y="3951"/>
              <a:ext cx="33" cy="80"/>
            </a:xfrm>
            <a:prstGeom prst="curvedConnector4">
              <a:avLst>
                <a:gd name="adj1" fmla="val -436366"/>
                <a:gd name="adj2" fmla="val 321250"/>
              </a:avLst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57406" name="Text Box 325"/>
            <p:cNvSpPr txBox="1"/>
            <p:nvPr/>
          </p:nvSpPr>
          <p:spPr>
            <a:xfrm>
              <a:off x="3650" y="3860"/>
              <a:ext cx="195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a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407" name="Oval 326"/>
            <p:cNvSpPr/>
            <p:nvPr/>
          </p:nvSpPr>
          <p:spPr>
            <a:xfrm>
              <a:off x="4875" y="3815"/>
              <a:ext cx="226" cy="22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5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57408" name="AutoShape 327"/>
            <p:cNvCxnSpPr>
              <a:stCxn id="57404" idx="7"/>
              <a:endCxn id="57407" idx="1"/>
            </p:cNvCxnSpPr>
            <p:nvPr/>
          </p:nvCxnSpPr>
          <p:spPr>
            <a:xfrm rot="-5400000">
              <a:off x="4523" y="3486"/>
              <a:ext cx="23" cy="746"/>
            </a:xfrm>
            <a:prstGeom prst="curvedConnector3">
              <a:avLst>
                <a:gd name="adj1" fmla="val 869565"/>
              </a:avLst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57409" name="Text Box 328"/>
            <p:cNvSpPr txBox="1"/>
            <p:nvPr/>
          </p:nvSpPr>
          <p:spPr>
            <a:xfrm>
              <a:off x="4452" y="3674"/>
              <a:ext cx="195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b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9" name="Group 330"/>
          <p:cNvGrpSpPr/>
          <p:nvPr/>
        </p:nvGrpSpPr>
        <p:grpSpPr>
          <a:xfrm>
            <a:off x="7837488" y="2695575"/>
            <a:ext cx="2303462" cy="663576"/>
            <a:chOff x="4150" y="1792"/>
            <a:chExt cx="1451" cy="418"/>
          </a:xfrm>
        </p:grpSpPr>
        <p:sp>
          <p:nvSpPr>
            <p:cNvPr id="57398" name="Oval 261"/>
            <p:cNvSpPr/>
            <p:nvPr/>
          </p:nvSpPr>
          <p:spPr>
            <a:xfrm>
              <a:off x="4469" y="1956"/>
              <a:ext cx="226" cy="226"/>
            </a:xfrm>
            <a:prstGeom prst="ellipse">
              <a:avLst/>
            </a:prstGeom>
            <a:solidFill>
              <a:srgbClr val="FF66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3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57399" name="AutoShape 262"/>
            <p:cNvCxnSpPr>
              <a:stCxn id="57398" idx="2"/>
              <a:endCxn id="57398" idx="3"/>
            </p:cNvCxnSpPr>
            <p:nvPr/>
          </p:nvCxnSpPr>
          <p:spPr>
            <a:xfrm rot="10800000" flipH="1" flipV="1">
              <a:off x="4469" y="2069"/>
              <a:ext cx="33" cy="80"/>
            </a:xfrm>
            <a:prstGeom prst="curvedConnector4">
              <a:avLst>
                <a:gd name="adj1" fmla="val -436366"/>
                <a:gd name="adj2" fmla="val 321250"/>
              </a:avLst>
            </a:prstGeom>
            <a:ln w="28575" cap="flat" cmpd="sng">
              <a:solidFill>
                <a:srgbClr val="FF66FF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57400" name="Text Box 263"/>
            <p:cNvSpPr txBox="1"/>
            <p:nvPr/>
          </p:nvSpPr>
          <p:spPr>
            <a:xfrm>
              <a:off x="4150" y="1978"/>
              <a:ext cx="195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rgbClr val="FF66FF"/>
                  </a:solidFill>
                  <a:latin typeface="Tahoma" pitchFamily="34" charset="0"/>
                  <a:ea typeface="宋体" panose="02010600030101010101" pitchFamily="2" charset="-122"/>
                </a:rPr>
                <a:t>a</a:t>
              </a:r>
              <a:endParaRPr lang="en-US" altLang="zh-CN" sz="1800" b="0" dirty="0">
                <a:solidFill>
                  <a:srgbClr val="FF66FF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401" name="Oval 264"/>
            <p:cNvSpPr/>
            <p:nvPr/>
          </p:nvSpPr>
          <p:spPr>
            <a:xfrm>
              <a:off x="5375" y="1933"/>
              <a:ext cx="226" cy="226"/>
            </a:xfrm>
            <a:prstGeom prst="ellipse">
              <a:avLst/>
            </a:prstGeom>
            <a:solidFill>
              <a:srgbClr val="FF66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5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57402" name="AutoShape 265"/>
            <p:cNvCxnSpPr>
              <a:stCxn id="57398" idx="7"/>
              <a:endCxn id="57401" idx="1"/>
            </p:cNvCxnSpPr>
            <p:nvPr/>
          </p:nvCxnSpPr>
          <p:spPr>
            <a:xfrm rot="-5400000">
              <a:off x="5023" y="1604"/>
              <a:ext cx="23" cy="746"/>
            </a:xfrm>
            <a:prstGeom prst="curvedConnector3">
              <a:avLst>
                <a:gd name="adj1" fmla="val 869565"/>
              </a:avLst>
            </a:prstGeom>
            <a:ln w="28575" cap="flat" cmpd="sng">
              <a:solidFill>
                <a:srgbClr val="FF66FF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57403" name="Text Box 266"/>
            <p:cNvSpPr txBox="1"/>
            <p:nvPr/>
          </p:nvSpPr>
          <p:spPr>
            <a:xfrm>
              <a:off x="4952" y="1792"/>
              <a:ext cx="195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rgbClr val="FF66FF"/>
                  </a:solidFill>
                  <a:latin typeface="Tahoma" pitchFamily="34" charset="0"/>
                  <a:ea typeface="宋体" panose="02010600030101010101" pitchFamily="2" charset="-122"/>
                </a:rPr>
                <a:t>b</a:t>
              </a:r>
              <a:endParaRPr lang="en-US" altLang="zh-CN" sz="1800" b="0" dirty="0">
                <a:solidFill>
                  <a:srgbClr val="FF66FF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0" name="Group 338"/>
          <p:cNvGrpSpPr/>
          <p:nvPr/>
        </p:nvGrpSpPr>
        <p:grpSpPr>
          <a:xfrm>
            <a:off x="8413750" y="2925763"/>
            <a:ext cx="1728788" cy="2085975"/>
            <a:chOff x="4105" y="754"/>
            <a:chExt cx="1089" cy="1314"/>
          </a:xfrm>
        </p:grpSpPr>
        <p:sp>
          <p:nvSpPr>
            <p:cNvPr id="57391" name="Oval 331"/>
            <p:cNvSpPr/>
            <p:nvPr/>
          </p:nvSpPr>
          <p:spPr>
            <a:xfrm>
              <a:off x="4105" y="1842"/>
              <a:ext cx="226" cy="22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4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392" name="Oval 332"/>
            <p:cNvSpPr/>
            <p:nvPr/>
          </p:nvSpPr>
          <p:spPr>
            <a:xfrm>
              <a:off x="4967" y="754"/>
              <a:ext cx="226" cy="22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5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393" name="Oval 333"/>
            <p:cNvSpPr/>
            <p:nvPr/>
          </p:nvSpPr>
          <p:spPr>
            <a:xfrm>
              <a:off x="4968" y="1842"/>
              <a:ext cx="226" cy="22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6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57394" name="AutoShape 334"/>
            <p:cNvCxnSpPr>
              <a:stCxn id="57392" idx="3"/>
              <a:endCxn id="57393" idx="1"/>
            </p:cNvCxnSpPr>
            <p:nvPr/>
          </p:nvCxnSpPr>
          <p:spPr>
            <a:xfrm rot="-5400000" flipH="1">
              <a:off x="4536" y="1410"/>
              <a:ext cx="928" cy="1"/>
            </a:xfrm>
            <a:prstGeom prst="curvedConnector3">
              <a:avLst>
                <a:gd name="adj1" fmla="val 50000"/>
              </a:avLst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57395" name="AutoShape 335"/>
            <p:cNvCxnSpPr>
              <a:stCxn id="57392" idx="2"/>
              <a:endCxn id="57391" idx="0"/>
            </p:cNvCxnSpPr>
            <p:nvPr/>
          </p:nvCxnSpPr>
          <p:spPr>
            <a:xfrm rot="-10800000" flipV="1">
              <a:off x="4218" y="867"/>
              <a:ext cx="749" cy="975"/>
            </a:xfrm>
            <a:prstGeom prst="curvedConnector2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57396" name="Text Box 336"/>
            <p:cNvSpPr txBox="1"/>
            <p:nvPr/>
          </p:nvSpPr>
          <p:spPr>
            <a:xfrm>
              <a:off x="4105" y="1298"/>
              <a:ext cx="195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b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397" name="Text Box 337"/>
            <p:cNvSpPr txBox="1"/>
            <p:nvPr/>
          </p:nvSpPr>
          <p:spPr>
            <a:xfrm>
              <a:off x="4831" y="1253"/>
              <a:ext cx="195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a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1" name="Group 339"/>
          <p:cNvGrpSpPr/>
          <p:nvPr/>
        </p:nvGrpSpPr>
        <p:grpSpPr>
          <a:xfrm>
            <a:off x="8413750" y="2925763"/>
            <a:ext cx="1728788" cy="2085975"/>
            <a:chOff x="2698" y="754"/>
            <a:chExt cx="1089" cy="1314"/>
          </a:xfrm>
        </p:grpSpPr>
        <p:sp>
          <p:nvSpPr>
            <p:cNvPr id="57384" name="Oval 273"/>
            <p:cNvSpPr/>
            <p:nvPr/>
          </p:nvSpPr>
          <p:spPr>
            <a:xfrm>
              <a:off x="2698" y="1842"/>
              <a:ext cx="226" cy="226"/>
            </a:xfrm>
            <a:prstGeom prst="ellipse">
              <a:avLst/>
            </a:prstGeom>
            <a:solidFill>
              <a:srgbClr val="FF66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4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385" name="Oval 274"/>
            <p:cNvSpPr/>
            <p:nvPr/>
          </p:nvSpPr>
          <p:spPr>
            <a:xfrm>
              <a:off x="3560" y="754"/>
              <a:ext cx="226" cy="226"/>
            </a:xfrm>
            <a:prstGeom prst="ellipse">
              <a:avLst/>
            </a:prstGeom>
            <a:solidFill>
              <a:srgbClr val="FF66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5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386" name="Oval 275"/>
            <p:cNvSpPr/>
            <p:nvPr/>
          </p:nvSpPr>
          <p:spPr>
            <a:xfrm>
              <a:off x="3561" y="1842"/>
              <a:ext cx="226" cy="226"/>
            </a:xfrm>
            <a:prstGeom prst="ellipse">
              <a:avLst/>
            </a:prstGeom>
            <a:solidFill>
              <a:srgbClr val="FF66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6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57387" name="AutoShape 276"/>
            <p:cNvCxnSpPr>
              <a:stCxn id="57385" idx="3"/>
              <a:endCxn id="57386" idx="1"/>
            </p:cNvCxnSpPr>
            <p:nvPr/>
          </p:nvCxnSpPr>
          <p:spPr>
            <a:xfrm rot="-5400000" flipH="1">
              <a:off x="3129" y="1410"/>
              <a:ext cx="928" cy="1"/>
            </a:xfrm>
            <a:prstGeom prst="curvedConnector3">
              <a:avLst>
                <a:gd name="adj1" fmla="val 50000"/>
              </a:avLst>
            </a:prstGeom>
            <a:ln w="28575" cap="flat" cmpd="sng">
              <a:solidFill>
                <a:srgbClr val="FF66FF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57388" name="AutoShape 277"/>
            <p:cNvCxnSpPr>
              <a:stCxn id="57385" idx="2"/>
              <a:endCxn id="57384" idx="0"/>
            </p:cNvCxnSpPr>
            <p:nvPr/>
          </p:nvCxnSpPr>
          <p:spPr>
            <a:xfrm rot="-10800000" flipV="1">
              <a:off x="2811" y="867"/>
              <a:ext cx="749" cy="975"/>
            </a:xfrm>
            <a:prstGeom prst="curvedConnector2">
              <a:avLst/>
            </a:prstGeom>
            <a:ln w="28575" cap="flat" cmpd="sng">
              <a:solidFill>
                <a:srgbClr val="FF66FF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57389" name="Text Box 278"/>
            <p:cNvSpPr txBox="1"/>
            <p:nvPr/>
          </p:nvSpPr>
          <p:spPr>
            <a:xfrm>
              <a:off x="2698" y="1298"/>
              <a:ext cx="195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rgbClr val="FF66FF"/>
                  </a:solidFill>
                  <a:latin typeface="Tahoma" pitchFamily="34" charset="0"/>
                  <a:ea typeface="宋体" panose="02010600030101010101" pitchFamily="2" charset="-122"/>
                </a:rPr>
                <a:t>b</a:t>
              </a:r>
              <a:endParaRPr lang="en-US" altLang="zh-CN" sz="1800" b="0" dirty="0">
                <a:solidFill>
                  <a:srgbClr val="FF66FF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390" name="Text Box 279"/>
            <p:cNvSpPr txBox="1"/>
            <p:nvPr/>
          </p:nvSpPr>
          <p:spPr>
            <a:xfrm>
              <a:off x="3424" y="1253"/>
              <a:ext cx="195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rgbClr val="FF66FF"/>
                  </a:solidFill>
                  <a:latin typeface="Tahoma" pitchFamily="34" charset="0"/>
                  <a:ea typeface="宋体" panose="02010600030101010101" pitchFamily="2" charset="-122"/>
                </a:rPr>
                <a:t>a</a:t>
              </a:r>
              <a:endParaRPr lang="en-US" altLang="zh-CN" sz="1800" b="0" dirty="0">
                <a:solidFill>
                  <a:srgbClr val="FF66FF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2" name="Group 347"/>
          <p:cNvGrpSpPr/>
          <p:nvPr/>
        </p:nvGrpSpPr>
        <p:grpSpPr>
          <a:xfrm>
            <a:off x="8342313" y="2925763"/>
            <a:ext cx="2324100" cy="2085975"/>
            <a:chOff x="4015" y="663"/>
            <a:chExt cx="1464" cy="1314"/>
          </a:xfrm>
        </p:grpSpPr>
        <p:sp>
          <p:nvSpPr>
            <p:cNvPr id="57377" name="Oval 340"/>
            <p:cNvSpPr/>
            <p:nvPr/>
          </p:nvSpPr>
          <p:spPr>
            <a:xfrm>
              <a:off x="4015" y="686"/>
              <a:ext cx="226" cy="22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3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378" name="Oval 341"/>
            <p:cNvSpPr/>
            <p:nvPr/>
          </p:nvSpPr>
          <p:spPr>
            <a:xfrm>
              <a:off x="4921" y="663"/>
              <a:ext cx="226" cy="22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5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379" name="Oval 342"/>
            <p:cNvSpPr/>
            <p:nvPr/>
          </p:nvSpPr>
          <p:spPr>
            <a:xfrm>
              <a:off x="4922" y="1751"/>
              <a:ext cx="226" cy="22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6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380" name="Text Box 343"/>
            <p:cNvSpPr txBox="1"/>
            <p:nvPr/>
          </p:nvSpPr>
          <p:spPr>
            <a:xfrm>
              <a:off x="4397" y="1570"/>
              <a:ext cx="195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a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57381" name="AutoShape 344"/>
            <p:cNvCxnSpPr>
              <a:stCxn id="57379" idx="2"/>
              <a:endCxn id="57377" idx="5"/>
            </p:cNvCxnSpPr>
            <p:nvPr/>
          </p:nvCxnSpPr>
          <p:spPr>
            <a:xfrm rot="10800000">
              <a:off x="4208" y="879"/>
              <a:ext cx="714" cy="985"/>
            </a:xfrm>
            <a:prstGeom prst="curvedConnector2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57382" name="AutoShape 345"/>
            <p:cNvCxnSpPr>
              <a:stCxn id="57379" idx="6"/>
              <a:endCxn id="57378" idx="6"/>
            </p:cNvCxnSpPr>
            <p:nvPr/>
          </p:nvCxnSpPr>
          <p:spPr>
            <a:xfrm flipH="1" flipV="1">
              <a:off x="5147" y="776"/>
              <a:ext cx="1" cy="1088"/>
            </a:xfrm>
            <a:prstGeom prst="curvedConnector3">
              <a:avLst>
                <a:gd name="adj1" fmla="val -14400005"/>
              </a:avLst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57383" name="Text Box 346"/>
            <p:cNvSpPr txBox="1"/>
            <p:nvPr/>
          </p:nvSpPr>
          <p:spPr>
            <a:xfrm>
              <a:off x="5284" y="1162"/>
              <a:ext cx="195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b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3" name="Group 349"/>
          <p:cNvGrpSpPr/>
          <p:nvPr/>
        </p:nvGrpSpPr>
        <p:grpSpPr>
          <a:xfrm>
            <a:off x="8342313" y="2925763"/>
            <a:ext cx="2324100" cy="2085975"/>
            <a:chOff x="4241" y="2296"/>
            <a:chExt cx="1464" cy="1314"/>
          </a:xfrm>
        </p:grpSpPr>
        <p:sp>
          <p:nvSpPr>
            <p:cNvPr id="57370" name="Text Box 286"/>
            <p:cNvSpPr txBox="1"/>
            <p:nvPr/>
          </p:nvSpPr>
          <p:spPr>
            <a:xfrm>
              <a:off x="5510" y="2795"/>
              <a:ext cx="195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rgbClr val="FF66FF"/>
                  </a:solidFill>
                  <a:latin typeface="Tahoma" pitchFamily="34" charset="0"/>
                  <a:ea typeface="宋体" panose="02010600030101010101" pitchFamily="2" charset="-122"/>
                </a:rPr>
                <a:t>b</a:t>
              </a:r>
              <a:endParaRPr lang="en-US" altLang="zh-CN" sz="1800" b="0" dirty="0">
                <a:solidFill>
                  <a:srgbClr val="FF66FF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371" name="Oval 280"/>
            <p:cNvSpPr/>
            <p:nvPr/>
          </p:nvSpPr>
          <p:spPr>
            <a:xfrm>
              <a:off x="4241" y="2319"/>
              <a:ext cx="226" cy="226"/>
            </a:xfrm>
            <a:prstGeom prst="ellipse">
              <a:avLst/>
            </a:prstGeom>
            <a:solidFill>
              <a:srgbClr val="FF66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3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372" name="Oval 281"/>
            <p:cNvSpPr/>
            <p:nvPr/>
          </p:nvSpPr>
          <p:spPr>
            <a:xfrm>
              <a:off x="5147" y="2296"/>
              <a:ext cx="226" cy="226"/>
            </a:xfrm>
            <a:prstGeom prst="ellipse">
              <a:avLst/>
            </a:prstGeom>
            <a:solidFill>
              <a:srgbClr val="FF66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5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373" name="Oval 282"/>
            <p:cNvSpPr/>
            <p:nvPr/>
          </p:nvSpPr>
          <p:spPr>
            <a:xfrm>
              <a:off x="5148" y="3384"/>
              <a:ext cx="226" cy="226"/>
            </a:xfrm>
            <a:prstGeom prst="ellipse">
              <a:avLst/>
            </a:prstGeom>
            <a:solidFill>
              <a:srgbClr val="FF66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6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374" name="Text Box 283"/>
            <p:cNvSpPr txBox="1"/>
            <p:nvPr/>
          </p:nvSpPr>
          <p:spPr>
            <a:xfrm>
              <a:off x="4623" y="3203"/>
              <a:ext cx="195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rgbClr val="FF66FF"/>
                  </a:solidFill>
                  <a:latin typeface="Tahoma" pitchFamily="34" charset="0"/>
                  <a:ea typeface="宋体" panose="02010600030101010101" pitchFamily="2" charset="-122"/>
                </a:rPr>
                <a:t>a</a:t>
              </a:r>
              <a:endParaRPr lang="en-US" altLang="zh-CN" sz="1800" b="0" dirty="0">
                <a:solidFill>
                  <a:srgbClr val="FF66FF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57375" name="AutoShape 284"/>
            <p:cNvCxnSpPr>
              <a:stCxn id="57373" idx="2"/>
              <a:endCxn id="57371" idx="5"/>
            </p:cNvCxnSpPr>
            <p:nvPr/>
          </p:nvCxnSpPr>
          <p:spPr>
            <a:xfrm rot="10800000">
              <a:off x="4434" y="2512"/>
              <a:ext cx="714" cy="985"/>
            </a:xfrm>
            <a:prstGeom prst="curvedConnector2">
              <a:avLst/>
            </a:prstGeom>
            <a:ln w="28575" cap="flat" cmpd="sng">
              <a:solidFill>
                <a:srgbClr val="FF66FF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57376" name="AutoShape 285"/>
            <p:cNvCxnSpPr>
              <a:stCxn id="57373" idx="6"/>
              <a:endCxn id="57372" idx="6"/>
            </p:cNvCxnSpPr>
            <p:nvPr/>
          </p:nvCxnSpPr>
          <p:spPr>
            <a:xfrm flipH="1" flipV="1">
              <a:off x="5373" y="2409"/>
              <a:ext cx="1" cy="1088"/>
            </a:xfrm>
            <a:prstGeom prst="curvedConnector3">
              <a:avLst>
                <a:gd name="adj1" fmla="val -14400005"/>
              </a:avLst>
            </a:prstGeom>
            <a:ln w="28575" cap="flat" cmpd="sng">
              <a:solidFill>
                <a:srgbClr val="FF66FF"/>
              </a:solidFill>
              <a:prstDash val="solid"/>
              <a:headEnd type="none" w="med" len="med"/>
              <a:tailEnd type="triangle" w="med" len="med"/>
            </a:ln>
          </p:spPr>
        </p:cxnSp>
      </p:grpSp>
      <p:sp>
        <p:nvSpPr>
          <p:cNvPr id="2" name="标题 1"/>
          <p:cNvSpPr/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NFA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的确定化</a:t>
            </a:r>
            <a:endParaRPr lang="zh-CN" altLang="en-US"/>
          </a:p>
        </p:txBody>
      </p:sp>
      <p:sp>
        <p:nvSpPr>
          <p:cNvPr id="24" name="内容占位符 23"/>
          <p:cNvSpPr/>
          <p:nvPr>
            <p:ph idx="1"/>
          </p:nvPr>
        </p:nvSpPr>
        <p:spPr>
          <a:xfrm>
            <a:off x="285750" y="1214120"/>
            <a:ext cx="10972800" cy="852170"/>
          </a:xfrm>
        </p:spPr>
        <p:txBody>
          <a:bodyPr/>
          <a:p>
            <a:r>
              <a:rPr lang="zh-CN" altLang="en-US" dirty="0">
                <a:sym typeface="+mn-ea"/>
              </a:rPr>
              <a:t>构造DFA</a:t>
            </a:r>
            <a:endParaRPr lang="zh-CN" altLang="en-US" dirty="0">
              <a:sym typeface="+mn-ea"/>
            </a:endParaRPr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>
          <a:xfrm>
            <a:off x="20320" y="6489700"/>
            <a:ext cx="4224655" cy="365125"/>
          </a:xfrm>
        </p:spPr>
        <p:txBody>
          <a:bodyPr/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6030804020204" charset="0"/>
                <a:cs typeface="DejaVu Sans" panose="020B0606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26" name="页脚占位符 2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6030804020204" charset="0"/>
                <a:cs typeface="DejaVu Sans" panose="020B0606030804020204" charset="0"/>
                <a:sym typeface="+mn-ea"/>
              </a:rPr>
              <a:t>Zhou, Erqiang</a:t>
            </a:r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>
          <a:xfrm>
            <a:off x="8610600" y="6489700"/>
            <a:ext cx="3568700" cy="365125"/>
          </a:xfrm>
        </p:spPr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NFA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的确定化（示例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</a:t>
            </a:r>
            <a:endParaRPr lang="zh-CN" altLang="en-US"/>
          </a:p>
        </p:txBody>
      </p:sp>
      <p:grpSp>
        <p:nvGrpSpPr>
          <p:cNvPr id="58370" name="Group 164"/>
          <p:cNvGrpSpPr/>
          <p:nvPr/>
        </p:nvGrpSpPr>
        <p:grpSpPr>
          <a:xfrm>
            <a:off x="930275" y="2228850"/>
            <a:ext cx="5133975" cy="2598738"/>
            <a:chOff x="930" y="1025"/>
            <a:chExt cx="3234" cy="1637"/>
          </a:xfrm>
        </p:grpSpPr>
        <p:grpSp>
          <p:nvGrpSpPr>
            <p:cNvPr id="58423" name="Group 40"/>
            <p:cNvGrpSpPr/>
            <p:nvPr/>
          </p:nvGrpSpPr>
          <p:grpSpPr>
            <a:xfrm>
              <a:off x="930" y="1207"/>
              <a:ext cx="1133" cy="1406"/>
              <a:chOff x="0" y="2914"/>
              <a:chExt cx="1133" cy="1406"/>
            </a:xfrm>
          </p:grpSpPr>
          <p:sp>
            <p:nvSpPr>
              <p:cNvPr id="58478" name="Oval 41"/>
              <p:cNvSpPr/>
              <p:nvPr/>
            </p:nvSpPr>
            <p:spPr>
              <a:xfrm>
                <a:off x="0" y="3532"/>
                <a:ext cx="226" cy="226"/>
              </a:xfrm>
              <a:prstGeom prst="ellipse">
                <a:avLst/>
              </a:prstGeom>
              <a:solidFill>
                <a:srgbClr val="FF66FF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</a:rPr>
                  <a:t>0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479" name="Oval 42"/>
              <p:cNvSpPr/>
              <p:nvPr/>
            </p:nvSpPr>
            <p:spPr>
              <a:xfrm>
                <a:off x="907" y="4026"/>
                <a:ext cx="226" cy="226"/>
              </a:xfrm>
              <a:prstGeom prst="ellipse">
                <a:avLst/>
              </a:prstGeom>
              <a:solidFill>
                <a:srgbClr val="FF66FF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</a:rPr>
                  <a:t>2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480" name="Oval 43"/>
              <p:cNvSpPr/>
              <p:nvPr/>
            </p:nvSpPr>
            <p:spPr>
              <a:xfrm>
                <a:off x="861" y="2937"/>
                <a:ext cx="226" cy="226"/>
              </a:xfrm>
              <a:prstGeom prst="ellipse">
                <a:avLst/>
              </a:prstGeom>
              <a:solidFill>
                <a:srgbClr val="FF66FF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</a:rPr>
                  <a:t>1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58481" name="AutoShape 44"/>
              <p:cNvCxnSpPr>
                <a:stCxn id="58478" idx="0"/>
                <a:endCxn id="58480" idx="1"/>
              </p:cNvCxnSpPr>
              <p:nvPr/>
            </p:nvCxnSpPr>
            <p:spPr>
              <a:xfrm rot="-5400000">
                <a:off x="222" y="2860"/>
                <a:ext cx="562" cy="781"/>
              </a:xfrm>
              <a:prstGeom prst="curvedConnector3">
                <a:avLst>
                  <a:gd name="adj1" fmla="val 110139"/>
                </a:avLst>
              </a:prstGeom>
              <a:ln w="28575" cap="flat" cmpd="sng">
                <a:solidFill>
                  <a:srgbClr val="FF66FF"/>
                </a:solidFill>
                <a:prstDash val="solid"/>
                <a:headEnd type="none" w="med" len="med"/>
                <a:tailEnd type="triangle" w="med" len="med"/>
              </a:ln>
            </p:spPr>
          </p:cxnSp>
          <p:cxnSp>
            <p:nvCxnSpPr>
              <p:cNvPr id="58482" name="AutoShape 45"/>
              <p:cNvCxnSpPr>
                <a:stCxn id="58478" idx="4"/>
                <a:endCxn id="58479" idx="3"/>
              </p:cNvCxnSpPr>
              <p:nvPr/>
            </p:nvCxnSpPr>
            <p:spPr>
              <a:xfrm rot="-5400000" flipH="1">
                <a:off x="296" y="3575"/>
                <a:ext cx="461" cy="827"/>
              </a:xfrm>
              <a:prstGeom prst="curvedConnector3">
                <a:avLst>
                  <a:gd name="adj1" fmla="val 105421"/>
                </a:avLst>
              </a:prstGeom>
              <a:ln w="28575" cap="flat" cmpd="sng">
                <a:solidFill>
                  <a:srgbClr val="FF66FF"/>
                </a:solidFill>
                <a:prstDash val="solid"/>
                <a:headEnd type="none" w="med" len="med"/>
                <a:tailEnd type="triangle" w="med" len="med"/>
              </a:ln>
            </p:spPr>
          </p:cxnSp>
          <p:sp>
            <p:nvSpPr>
              <p:cNvPr id="58483" name="Text Box 46"/>
              <p:cNvSpPr txBox="1"/>
              <p:nvPr/>
            </p:nvSpPr>
            <p:spPr>
              <a:xfrm>
                <a:off x="44" y="2914"/>
                <a:ext cx="192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rgbClr val="FF66FF"/>
                    </a:solidFill>
                    <a:latin typeface="Tahoma" pitchFamily="34" charset="0"/>
                    <a:ea typeface="宋体" panose="02010600030101010101" pitchFamily="2" charset="-122"/>
                  </a:rPr>
                  <a:t>a</a:t>
                </a:r>
                <a:endParaRPr lang="en-US" altLang="zh-CN" sz="1800" b="0" dirty="0">
                  <a:solidFill>
                    <a:srgbClr val="FF66FF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484" name="Text Box 47"/>
              <p:cNvSpPr txBox="1"/>
              <p:nvPr/>
            </p:nvSpPr>
            <p:spPr>
              <a:xfrm>
                <a:off x="90" y="4089"/>
                <a:ext cx="196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rgbClr val="FF66FF"/>
                    </a:solidFill>
                    <a:latin typeface="Tahoma" pitchFamily="34" charset="0"/>
                    <a:ea typeface="宋体" panose="02010600030101010101" pitchFamily="2" charset="-122"/>
                  </a:rPr>
                  <a:t>b</a:t>
                </a:r>
                <a:endParaRPr lang="en-US" altLang="zh-CN" sz="1800" b="0" dirty="0">
                  <a:solidFill>
                    <a:srgbClr val="FF66FF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8424" name="Group 64"/>
            <p:cNvGrpSpPr/>
            <p:nvPr/>
          </p:nvGrpSpPr>
          <p:grpSpPr>
            <a:xfrm>
              <a:off x="2426" y="2069"/>
              <a:ext cx="1406" cy="593"/>
              <a:chOff x="4241" y="845"/>
              <a:chExt cx="1406" cy="593"/>
            </a:xfrm>
          </p:grpSpPr>
          <p:sp>
            <p:nvSpPr>
              <p:cNvPr id="58472" name="Oval 65"/>
              <p:cNvSpPr/>
              <p:nvPr/>
            </p:nvSpPr>
            <p:spPr>
              <a:xfrm>
                <a:off x="4558" y="1071"/>
                <a:ext cx="226" cy="22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</a:rPr>
                  <a:t>4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473" name="Text Box 66"/>
              <p:cNvSpPr txBox="1"/>
              <p:nvPr/>
            </p:nvSpPr>
            <p:spPr>
              <a:xfrm>
                <a:off x="4241" y="845"/>
                <a:ext cx="196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</a:rPr>
                  <a:t>b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474" name="Oval 67"/>
              <p:cNvSpPr/>
              <p:nvPr/>
            </p:nvSpPr>
            <p:spPr>
              <a:xfrm>
                <a:off x="5421" y="1071"/>
                <a:ext cx="226" cy="22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</a:rPr>
                  <a:t>6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58475" name="AutoShape 68"/>
              <p:cNvCxnSpPr>
                <a:stCxn id="58472" idx="5"/>
                <a:endCxn id="58474" idx="3"/>
              </p:cNvCxnSpPr>
              <p:nvPr/>
            </p:nvCxnSpPr>
            <p:spPr>
              <a:xfrm rot="-5400000" flipH="1">
                <a:off x="5102" y="913"/>
                <a:ext cx="1" cy="703"/>
              </a:xfrm>
              <a:prstGeom prst="curvedConnector3">
                <a:avLst>
                  <a:gd name="adj1" fmla="val 17700009"/>
                </a:avLst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cxnSp>
          <p:sp>
            <p:nvSpPr>
              <p:cNvPr id="58476" name="Text Box 69"/>
              <p:cNvSpPr txBox="1"/>
              <p:nvPr/>
            </p:nvSpPr>
            <p:spPr>
              <a:xfrm>
                <a:off x="5012" y="1207"/>
                <a:ext cx="192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</a:rPr>
                  <a:t>a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58477" name="AutoShape 70"/>
              <p:cNvCxnSpPr>
                <a:stCxn id="58472" idx="2"/>
                <a:endCxn id="58472" idx="1"/>
              </p:cNvCxnSpPr>
              <p:nvPr/>
            </p:nvCxnSpPr>
            <p:spPr>
              <a:xfrm rot="-10800000" flipH="1">
                <a:off x="4558" y="1104"/>
                <a:ext cx="33" cy="80"/>
              </a:xfrm>
              <a:prstGeom prst="curvedConnector4">
                <a:avLst>
                  <a:gd name="adj1" fmla="val -436366"/>
                  <a:gd name="adj2" fmla="val 321250"/>
                </a:avLst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cxnSp>
        </p:grpSp>
        <p:grpSp>
          <p:nvGrpSpPr>
            <p:cNvPr id="58425" name="Group 71"/>
            <p:cNvGrpSpPr/>
            <p:nvPr/>
          </p:nvGrpSpPr>
          <p:grpSpPr>
            <a:xfrm>
              <a:off x="930" y="1207"/>
              <a:ext cx="1133" cy="1406"/>
              <a:chOff x="0" y="2795"/>
              <a:chExt cx="1133" cy="1406"/>
            </a:xfrm>
          </p:grpSpPr>
          <p:sp>
            <p:nvSpPr>
              <p:cNvPr id="58465" name="Oval 72"/>
              <p:cNvSpPr/>
              <p:nvPr/>
            </p:nvSpPr>
            <p:spPr>
              <a:xfrm>
                <a:off x="0" y="3413"/>
                <a:ext cx="226" cy="22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</a:rPr>
                  <a:t>0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466" name="Oval 73"/>
              <p:cNvSpPr/>
              <p:nvPr/>
            </p:nvSpPr>
            <p:spPr>
              <a:xfrm>
                <a:off x="907" y="3907"/>
                <a:ext cx="226" cy="22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</a:rPr>
                  <a:t>2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467" name="Oval 74"/>
              <p:cNvSpPr/>
              <p:nvPr/>
            </p:nvSpPr>
            <p:spPr>
              <a:xfrm>
                <a:off x="861" y="2818"/>
                <a:ext cx="226" cy="22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</a:rPr>
                  <a:t>1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58468" name="AutoShape 75"/>
              <p:cNvCxnSpPr>
                <a:stCxn id="58465" idx="0"/>
                <a:endCxn id="58467" idx="1"/>
              </p:cNvCxnSpPr>
              <p:nvPr/>
            </p:nvCxnSpPr>
            <p:spPr>
              <a:xfrm rot="-5400000">
                <a:off x="222" y="2741"/>
                <a:ext cx="562" cy="781"/>
              </a:xfrm>
              <a:prstGeom prst="curvedConnector3">
                <a:avLst>
                  <a:gd name="adj1" fmla="val 110139"/>
                </a:avLst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cxnSp>
          <p:cxnSp>
            <p:nvCxnSpPr>
              <p:cNvPr id="58469" name="AutoShape 76"/>
              <p:cNvCxnSpPr>
                <a:stCxn id="58465" idx="4"/>
                <a:endCxn id="58466" idx="3"/>
              </p:cNvCxnSpPr>
              <p:nvPr/>
            </p:nvCxnSpPr>
            <p:spPr>
              <a:xfrm rot="-5400000" flipH="1">
                <a:off x="296" y="3456"/>
                <a:ext cx="461" cy="827"/>
              </a:xfrm>
              <a:prstGeom prst="curvedConnector3">
                <a:avLst>
                  <a:gd name="adj1" fmla="val 103685"/>
                </a:avLst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cxnSp>
          <p:sp>
            <p:nvSpPr>
              <p:cNvPr id="58470" name="Text Box 77"/>
              <p:cNvSpPr txBox="1"/>
              <p:nvPr/>
            </p:nvSpPr>
            <p:spPr>
              <a:xfrm>
                <a:off x="44" y="2795"/>
                <a:ext cx="192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</a:rPr>
                  <a:t>a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471" name="Text Box 78"/>
              <p:cNvSpPr txBox="1"/>
              <p:nvPr/>
            </p:nvSpPr>
            <p:spPr>
              <a:xfrm>
                <a:off x="90" y="3970"/>
                <a:ext cx="196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</a:rPr>
                  <a:t>b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8426" name="Group 79"/>
            <p:cNvGrpSpPr/>
            <p:nvPr/>
          </p:nvGrpSpPr>
          <p:grpSpPr>
            <a:xfrm>
              <a:off x="1429" y="1025"/>
              <a:ext cx="1497" cy="1520"/>
              <a:chOff x="657" y="2590"/>
              <a:chExt cx="1497" cy="1520"/>
            </a:xfrm>
          </p:grpSpPr>
          <p:sp>
            <p:nvSpPr>
              <p:cNvPr id="58458" name="Oval 80"/>
              <p:cNvSpPr/>
              <p:nvPr/>
            </p:nvSpPr>
            <p:spPr>
              <a:xfrm>
                <a:off x="1928" y="2795"/>
                <a:ext cx="226" cy="22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</a:rPr>
                  <a:t>3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459" name="Text Box 81"/>
              <p:cNvSpPr txBox="1"/>
              <p:nvPr/>
            </p:nvSpPr>
            <p:spPr>
              <a:xfrm>
                <a:off x="657" y="3316"/>
                <a:ext cx="196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</a:rPr>
                  <a:t>b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58460" name="AutoShape 82"/>
              <p:cNvCxnSpPr>
                <a:stCxn id="58462" idx="2"/>
                <a:endCxn id="58461" idx="2"/>
              </p:cNvCxnSpPr>
              <p:nvPr/>
            </p:nvCxnSpPr>
            <p:spPr>
              <a:xfrm rot="10800000" flipH="1" flipV="1">
                <a:off x="1020" y="2908"/>
                <a:ext cx="46" cy="1089"/>
              </a:xfrm>
              <a:prstGeom prst="curvedConnector3">
                <a:avLst>
                  <a:gd name="adj1" fmla="val -313042"/>
                </a:avLst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cxnSp>
          <p:sp>
            <p:nvSpPr>
              <p:cNvPr id="58461" name="Oval 83"/>
              <p:cNvSpPr/>
              <p:nvPr/>
            </p:nvSpPr>
            <p:spPr>
              <a:xfrm>
                <a:off x="1066" y="3884"/>
                <a:ext cx="226" cy="22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</a:rPr>
                  <a:t>2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462" name="Oval 84"/>
              <p:cNvSpPr/>
              <p:nvPr/>
            </p:nvSpPr>
            <p:spPr>
              <a:xfrm>
                <a:off x="1020" y="2795"/>
                <a:ext cx="226" cy="22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</a:rPr>
                  <a:t>1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58463" name="AutoShape 85"/>
              <p:cNvCxnSpPr>
                <a:stCxn id="58462" idx="0"/>
                <a:endCxn id="58458" idx="1"/>
              </p:cNvCxnSpPr>
              <p:nvPr/>
            </p:nvCxnSpPr>
            <p:spPr>
              <a:xfrm rot="5400000" flipV="1">
                <a:off x="1530" y="2397"/>
                <a:ext cx="33" cy="828"/>
              </a:xfrm>
              <a:prstGeom prst="curvedConnector3">
                <a:avLst>
                  <a:gd name="adj1" fmla="val -436366"/>
                </a:avLst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cxnSp>
          <p:sp>
            <p:nvSpPr>
              <p:cNvPr id="58464" name="Text Box 86"/>
              <p:cNvSpPr txBox="1"/>
              <p:nvPr/>
            </p:nvSpPr>
            <p:spPr>
              <a:xfrm>
                <a:off x="1473" y="2590"/>
                <a:ext cx="192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</a:rPr>
                  <a:t>a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8427" name="Group 87"/>
            <p:cNvGrpSpPr/>
            <p:nvPr/>
          </p:nvGrpSpPr>
          <p:grpSpPr>
            <a:xfrm>
              <a:off x="1791" y="1226"/>
              <a:ext cx="1178" cy="1432"/>
              <a:chOff x="3290" y="2659"/>
              <a:chExt cx="1178" cy="1432"/>
            </a:xfrm>
          </p:grpSpPr>
          <p:sp>
            <p:nvSpPr>
              <p:cNvPr id="58451" name="Oval 88"/>
              <p:cNvSpPr/>
              <p:nvPr/>
            </p:nvSpPr>
            <p:spPr>
              <a:xfrm>
                <a:off x="3336" y="3748"/>
                <a:ext cx="226" cy="22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</a:rPr>
                  <a:t>2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452" name="Oval 89"/>
              <p:cNvSpPr/>
              <p:nvPr/>
            </p:nvSpPr>
            <p:spPr>
              <a:xfrm>
                <a:off x="3290" y="2659"/>
                <a:ext cx="226" cy="22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</a:rPr>
                  <a:t>1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58453" name="AutoShape 90"/>
              <p:cNvCxnSpPr>
                <a:stCxn id="58451" idx="6"/>
                <a:endCxn id="58452" idx="6"/>
              </p:cNvCxnSpPr>
              <p:nvPr/>
            </p:nvCxnSpPr>
            <p:spPr>
              <a:xfrm flipH="1" flipV="1">
                <a:off x="3516" y="2772"/>
                <a:ext cx="46" cy="1089"/>
              </a:xfrm>
              <a:prstGeom prst="curvedConnector3">
                <a:avLst>
                  <a:gd name="adj1" fmla="val -313042"/>
                </a:avLst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cxnSp>
          <p:sp>
            <p:nvSpPr>
              <p:cNvPr id="58454" name="Text Box 91"/>
              <p:cNvSpPr txBox="1"/>
              <p:nvPr/>
            </p:nvSpPr>
            <p:spPr>
              <a:xfrm>
                <a:off x="3504" y="3180"/>
                <a:ext cx="192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</a:rPr>
                  <a:t>a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455" name="Oval 92"/>
              <p:cNvSpPr/>
              <p:nvPr/>
            </p:nvSpPr>
            <p:spPr>
              <a:xfrm>
                <a:off x="4242" y="3724"/>
                <a:ext cx="226" cy="22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</a:rPr>
                  <a:t>4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58456" name="AutoShape 93"/>
              <p:cNvCxnSpPr>
                <a:stCxn id="58451" idx="5"/>
                <a:endCxn id="58455" idx="3"/>
              </p:cNvCxnSpPr>
              <p:nvPr/>
            </p:nvCxnSpPr>
            <p:spPr>
              <a:xfrm rot="5400000" flipH="1" flipV="1">
                <a:off x="3890" y="3556"/>
                <a:ext cx="24" cy="746"/>
              </a:xfrm>
              <a:prstGeom prst="curvedConnector3">
                <a:avLst>
                  <a:gd name="adj1" fmla="val -737500"/>
                </a:avLst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cxnSp>
          <p:sp>
            <p:nvSpPr>
              <p:cNvPr id="58457" name="Text Box 94"/>
              <p:cNvSpPr txBox="1"/>
              <p:nvPr/>
            </p:nvSpPr>
            <p:spPr>
              <a:xfrm>
                <a:off x="3818" y="3860"/>
                <a:ext cx="196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</a:rPr>
                  <a:t>b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8428" name="Group 118"/>
            <p:cNvGrpSpPr/>
            <p:nvPr/>
          </p:nvGrpSpPr>
          <p:grpSpPr>
            <a:xfrm>
              <a:off x="2381" y="1062"/>
              <a:ext cx="1451" cy="417"/>
              <a:chOff x="3650" y="3674"/>
              <a:chExt cx="1451" cy="417"/>
            </a:xfrm>
          </p:grpSpPr>
          <p:sp>
            <p:nvSpPr>
              <p:cNvPr id="58445" name="Oval 119"/>
              <p:cNvSpPr/>
              <p:nvPr/>
            </p:nvSpPr>
            <p:spPr>
              <a:xfrm>
                <a:off x="3969" y="3838"/>
                <a:ext cx="226" cy="22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</a:rPr>
                  <a:t>3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58446" name="AutoShape 120"/>
              <p:cNvCxnSpPr>
                <a:stCxn id="58445" idx="2"/>
                <a:endCxn id="58445" idx="3"/>
              </p:cNvCxnSpPr>
              <p:nvPr/>
            </p:nvCxnSpPr>
            <p:spPr>
              <a:xfrm rot="10800000" flipH="1" flipV="1">
                <a:off x="3969" y="3951"/>
                <a:ext cx="33" cy="80"/>
              </a:xfrm>
              <a:prstGeom prst="curvedConnector4">
                <a:avLst>
                  <a:gd name="adj1" fmla="val -436366"/>
                  <a:gd name="adj2" fmla="val 321250"/>
                </a:avLst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cxnSp>
          <p:sp>
            <p:nvSpPr>
              <p:cNvPr id="58447" name="Text Box 121"/>
              <p:cNvSpPr txBox="1"/>
              <p:nvPr/>
            </p:nvSpPr>
            <p:spPr>
              <a:xfrm>
                <a:off x="3650" y="3860"/>
                <a:ext cx="192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</a:rPr>
                  <a:t>a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448" name="Oval 122"/>
              <p:cNvSpPr/>
              <p:nvPr/>
            </p:nvSpPr>
            <p:spPr>
              <a:xfrm>
                <a:off x="4875" y="3815"/>
                <a:ext cx="226" cy="22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</a:rPr>
                  <a:t>5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58449" name="AutoShape 123"/>
              <p:cNvCxnSpPr>
                <a:stCxn id="58445" idx="7"/>
                <a:endCxn id="58448" idx="1"/>
              </p:cNvCxnSpPr>
              <p:nvPr/>
            </p:nvCxnSpPr>
            <p:spPr>
              <a:xfrm rot="-5400000">
                <a:off x="4523" y="3486"/>
                <a:ext cx="23" cy="746"/>
              </a:xfrm>
              <a:prstGeom prst="curvedConnector3">
                <a:avLst>
                  <a:gd name="adj1" fmla="val 869565"/>
                </a:avLst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cxnSp>
          <p:sp>
            <p:nvSpPr>
              <p:cNvPr id="58450" name="Text Box 124"/>
              <p:cNvSpPr txBox="1"/>
              <p:nvPr/>
            </p:nvSpPr>
            <p:spPr>
              <a:xfrm>
                <a:off x="4452" y="3674"/>
                <a:ext cx="196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</a:rPr>
                  <a:t>b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8429" name="Group 132"/>
            <p:cNvGrpSpPr/>
            <p:nvPr/>
          </p:nvGrpSpPr>
          <p:grpSpPr>
            <a:xfrm>
              <a:off x="2744" y="1207"/>
              <a:ext cx="1089" cy="1314"/>
              <a:chOff x="4105" y="754"/>
              <a:chExt cx="1089" cy="1314"/>
            </a:xfrm>
          </p:grpSpPr>
          <p:sp>
            <p:nvSpPr>
              <p:cNvPr id="58438" name="Oval 133"/>
              <p:cNvSpPr/>
              <p:nvPr/>
            </p:nvSpPr>
            <p:spPr>
              <a:xfrm>
                <a:off x="4105" y="1842"/>
                <a:ext cx="226" cy="22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</a:rPr>
                  <a:t>4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439" name="Oval 134"/>
              <p:cNvSpPr/>
              <p:nvPr/>
            </p:nvSpPr>
            <p:spPr>
              <a:xfrm>
                <a:off x="4967" y="754"/>
                <a:ext cx="226" cy="22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</a:rPr>
                  <a:t>5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440" name="Oval 135"/>
              <p:cNvSpPr/>
              <p:nvPr/>
            </p:nvSpPr>
            <p:spPr>
              <a:xfrm>
                <a:off x="4968" y="1842"/>
                <a:ext cx="226" cy="22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</a:rPr>
                  <a:t>6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58441" name="AutoShape 136"/>
              <p:cNvCxnSpPr>
                <a:stCxn id="58439" idx="3"/>
                <a:endCxn id="58440" idx="1"/>
              </p:cNvCxnSpPr>
              <p:nvPr/>
            </p:nvCxnSpPr>
            <p:spPr>
              <a:xfrm rot="-5400000" flipH="1">
                <a:off x="4536" y="1410"/>
                <a:ext cx="928" cy="1"/>
              </a:xfrm>
              <a:prstGeom prst="curvedConnector3">
                <a:avLst>
                  <a:gd name="adj1" fmla="val 50000"/>
                </a:avLst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cxnSp>
          <p:cxnSp>
            <p:nvCxnSpPr>
              <p:cNvPr id="58442" name="AutoShape 137"/>
              <p:cNvCxnSpPr>
                <a:stCxn id="58439" idx="2"/>
                <a:endCxn id="58438" idx="0"/>
              </p:cNvCxnSpPr>
              <p:nvPr/>
            </p:nvCxnSpPr>
            <p:spPr>
              <a:xfrm rot="-10800000" flipV="1">
                <a:off x="4218" y="867"/>
                <a:ext cx="749" cy="975"/>
              </a:xfrm>
              <a:prstGeom prst="curvedConnector2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cxnSp>
          <p:sp>
            <p:nvSpPr>
              <p:cNvPr id="58443" name="Text Box 138"/>
              <p:cNvSpPr txBox="1"/>
              <p:nvPr/>
            </p:nvSpPr>
            <p:spPr>
              <a:xfrm>
                <a:off x="4105" y="1298"/>
                <a:ext cx="196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</a:rPr>
                  <a:t>b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444" name="Text Box 139"/>
              <p:cNvSpPr txBox="1"/>
              <p:nvPr/>
            </p:nvSpPr>
            <p:spPr>
              <a:xfrm>
                <a:off x="4831" y="1253"/>
                <a:ext cx="192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</a:rPr>
                  <a:t>a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8430" name="Group 148"/>
            <p:cNvGrpSpPr/>
            <p:nvPr/>
          </p:nvGrpSpPr>
          <p:grpSpPr>
            <a:xfrm>
              <a:off x="2699" y="1207"/>
              <a:ext cx="1465" cy="1314"/>
              <a:chOff x="4015" y="663"/>
              <a:chExt cx="1465" cy="1314"/>
            </a:xfrm>
          </p:grpSpPr>
          <p:sp>
            <p:nvSpPr>
              <p:cNvPr id="58431" name="Oval 149"/>
              <p:cNvSpPr/>
              <p:nvPr/>
            </p:nvSpPr>
            <p:spPr>
              <a:xfrm>
                <a:off x="4015" y="686"/>
                <a:ext cx="226" cy="22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</a:rPr>
                  <a:t>3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432" name="Oval 150"/>
              <p:cNvSpPr/>
              <p:nvPr/>
            </p:nvSpPr>
            <p:spPr>
              <a:xfrm>
                <a:off x="4921" y="663"/>
                <a:ext cx="226" cy="22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</a:rPr>
                  <a:t>5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433" name="Oval 151"/>
              <p:cNvSpPr/>
              <p:nvPr/>
            </p:nvSpPr>
            <p:spPr>
              <a:xfrm>
                <a:off x="4922" y="1751"/>
                <a:ext cx="226" cy="22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</a:rPr>
                  <a:t>6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434" name="Text Box 152"/>
              <p:cNvSpPr txBox="1"/>
              <p:nvPr/>
            </p:nvSpPr>
            <p:spPr>
              <a:xfrm>
                <a:off x="4397" y="1570"/>
                <a:ext cx="192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</a:rPr>
                  <a:t>a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58435" name="AutoShape 153"/>
              <p:cNvCxnSpPr>
                <a:stCxn id="58433" idx="2"/>
                <a:endCxn id="58431" idx="5"/>
              </p:cNvCxnSpPr>
              <p:nvPr/>
            </p:nvCxnSpPr>
            <p:spPr>
              <a:xfrm rot="10800000">
                <a:off x="4208" y="879"/>
                <a:ext cx="714" cy="985"/>
              </a:xfrm>
              <a:prstGeom prst="curvedConnector2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cxnSp>
          <p:cxnSp>
            <p:nvCxnSpPr>
              <p:cNvPr id="58436" name="AutoShape 154"/>
              <p:cNvCxnSpPr>
                <a:stCxn id="58433" idx="6"/>
                <a:endCxn id="58432" idx="6"/>
              </p:cNvCxnSpPr>
              <p:nvPr/>
            </p:nvCxnSpPr>
            <p:spPr>
              <a:xfrm flipH="1" flipV="1">
                <a:off x="5147" y="776"/>
                <a:ext cx="1" cy="1088"/>
              </a:xfrm>
              <a:prstGeom prst="curvedConnector3">
                <a:avLst>
                  <a:gd name="adj1" fmla="val -14400005"/>
                </a:avLst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cxnSp>
          <p:sp>
            <p:nvSpPr>
              <p:cNvPr id="58437" name="Text Box 155"/>
              <p:cNvSpPr txBox="1"/>
              <p:nvPr/>
            </p:nvSpPr>
            <p:spPr>
              <a:xfrm>
                <a:off x="5284" y="1162"/>
                <a:ext cx="196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</a:rPr>
                  <a:t>b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96457" name="AutoShape 201"/>
          <p:cNvSpPr/>
          <p:nvPr/>
        </p:nvSpPr>
        <p:spPr>
          <a:xfrm>
            <a:off x="569913" y="3598863"/>
            <a:ext cx="360362" cy="215900"/>
          </a:xfrm>
          <a:prstGeom prst="notchedRightArrow">
            <a:avLst>
              <a:gd name="adj1" fmla="val 50000"/>
              <a:gd name="adj2" fmla="val 41727"/>
            </a:avLst>
          </a:prstGeom>
          <a:solidFill>
            <a:srgbClr val="FF66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9" name="Group 204"/>
          <p:cNvGrpSpPr/>
          <p:nvPr/>
        </p:nvGrpSpPr>
        <p:grpSpPr>
          <a:xfrm>
            <a:off x="3736975" y="2552700"/>
            <a:ext cx="360363" cy="360363"/>
            <a:chOff x="2426" y="3294"/>
            <a:chExt cx="227" cy="227"/>
          </a:xfrm>
        </p:grpSpPr>
        <p:sp>
          <p:nvSpPr>
            <p:cNvPr id="58386" name="Oval 202"/>
            <p:cNvSpPr/>
            <p:nvPr/>
          </p:nvSpPr>
          <p:spPr>
            <a:xfrm>
              <a:off x="2426" y="3294"/>
              <a:ext cx="227" cy="227"/>
            </a:xfrm>
            <a:prstGeom prst="ellipse">
              <a:avLst/>
            </a:prstGeom>
            <a:solidFill>
              <a:srgbClr val="FF66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387" name="Oval 203"/>
            <p:cNvSpPr/>
            <p:nvPr/>
          </p:nvSpPr>
          <p:spPr>
            <a:xfrm>
              <a:off x="2472" y="3339"/>
              <a:ext cx="136" cy="135"/>
            </a:xfrm>
            <a:prstGeom prst="ellipse">
              <a:avLst/>
            </a:prstGeom>
            <a:solidFill>
              <a:srgbClr val="FF66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3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0" name="Group 205"/>
          <p:cNvGrpSpPr/>
          <p:nvPr/>
        </p:nvGrpSpPr>
        <p:grpSpPr>
          <a:xfrm>
            <a:off x="3810000" y="4246563"/>
            <a:ext cx="360363" cy="360362"/>
            <a:chOff x="2426" y="3294"/>
            <a:chExt cx="227" cy="227"/>
          </a:xfrm>
        </p:grpSpPr>
        <p:sp>
          <p:nvSpPr>
            <p:cNvPr id="58384" name="Oval 206"/>
            <p:cNvSpPr/>
            <p:nvPr/>
          </p:nvSpPr>
          <p:spPr>
            <a:xfrm>
              <a:off x="2426" y="3294"/>
              <a:ext cx="227" cy="227"/>
            </a:xfrm>
            <a:prstGeom prst="ellipse">
              <a:avLst/>
            </a:prstGeom>
            <a:solidFill>
              <a:srgbClr val="FF66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385" name="Oval 207"/>
            <p:cNvSpPr/>
            <p:nvPr/>
          </p:nvSpPr>
          <p:spPr>
            <a:xfrm>
              <a:off x="2472" y="3339"/>
              <a:ext cx="136" cy="135"/>
            </a:xfrm>
            <a:prstGeom prst="ellipse">
              <a:avLst/>
            </a:prstGeom>
            <a:solidFill>
              <a:srgbClr val="FF66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4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1" name="Group 208"/>
          <p:cNvGrpSpPr/>
          <p:nvPr/>
        </p:nvGrpSpPr>
        <p:grpSpPr>
          <a:xfrm>
            <a:off x="5178425" y="2517775"/>
            <a:ext cx="360363" cy="360363"/>
            <a:chOff x="2426" y="3294"/>
            <a:chExt cx="227" cy="227"/>
          </a:xfrm>
        </p:grpSpPr>
        <p:sp>
          <p:nvSpPr>
            <p:cNvPr id="58382" name="Oval 209"/>
            <p:cNvSpPr/>
            <p:nvPr/>
          </p:nvSpPr>
          <p:spPr>
            <a:xfrm>
              <a:off x="2426" y="3294"/>
              <a:ext cx="227" cy="227"/>
            </a:xfrm>
            <a:prstGeom prst="ellipse">
              <a:avLst/>
            </a:prstGeom>
            <a:solidFill>
              <a:srgbClr val="FF66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383" name="Oval 210"/>
            <p:cNvSpPr/>
            <p:nvPr/>
          </p:nvSpPr>
          <p:spPr>
            <a:xfrm>
              <a:off x="2472" y="3339"/>
              <a:ext cx="136" cy="135"/>
            </a:xfrm>
            <a:prstGeom prst="ellipse">
              <a:avLst/>
            </a:prstGeom>
            <a:solidFill>
              <a:srgbClr val="FF66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5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2" name="Group 211"/>
          <p:cNvGrpSpPr/>
          <p:nvPr/>
        </p:nvGrpSpPr>
        <p:grpSpPr>
          <a:xfrm>
            <a:off x="5178425" y="4246563"/>
            <a:ext cx="360363" cy="360362"/>
            <a:chOff x="2426" y="3294"/>
            <a:chExt cx="227" cy="227"/>
          </a:xfrm>
        </p:grpSpPr>
        <p:sp>
          <p:nvSpPr>
            <p:cNvPr id="58380" name="Oval 212"/>
            <p:cNvSpPr/>
            <p:nvPr/>
          </p:nvSpPr>
          <p:spPr>
            <a:xfrm>
              <a:off x="2426" y="3294"/>
              <a:ext cx="227" cy="227"/>
            </a:xfrm>
            <a:prstGeom prst="ellipse">
              <a:avLst/>
            </a:prstGeom>
            <a:solidFill>
              <a:srgbClr val="FF66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381" name="Oval 213"/>
            <p:cNvSpPr/>
            <p:nvPr/>
          </p:nvSpPr>
          <p:spPr>
            <a:xfrm>
              <a:off x="2472" y="3339"/>
              <a:ext cx="136" cy="135"/>
            </a:xfrm>
            <a:prstGeom prst="ellipse">
              <a:avLst/>
            </a:prstGeom>
            <a:solidFill>
              <a:srgbClr val="FF66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6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>
          <a:xfrm>
            <a:off x="20320" y="6489700"/>
            <a:ext cx="4224655" cy="365125"/>
          </a:xfrm>
        </p:spPr>
        <p:txBody>
          <a:bodyPr/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6030804020204" charset="0"/>
                <a:cs typeface="DejaVu Sans" panose="020B0606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26" name="页脚占位符 2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6030804020204" charset="0"/>
                <a:cs typeface="DejaVu Sans" panose="020B0606030804020204" charset="0"/>
                <a:sym typeface="+mn-ea"/>
              </a:rPr>
              <a:t>Zhou, Erqiang</a:t>
            </a:r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>
          <a:xfrm>
            <a:off x="8610600" y="6489700"/>
            <a:ext cx="3568700" cy="365125"/>
          </a:xfrm>
        </p:spPr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4" name="内容占位符 23"/>
          <p:cNvSpPr/>
          <p:nvPr>
            <p:ph idx="1"/>
          </p:nvPr>
        </p:nvSpPr>
        <p:spPr>
          <a:xfrm>
            <a:off x="285750" y="1214120"/>
            <a:ext cx="10972800" cy="852170"/>
          </a:xfrm>
        </p:spPr>
        <p:txBody>
          <a:bodyPr/>
          <a:p>
            <a:r>
              <a:rPr lang="zh-CN" altLang="en-US" dirty="0">
                <a:sym typeface="+mn-ea"/>
              </a:rPr>
              <a:t>确定初态和终态</a:t>
            </a:r>
            <a:endParaRPr lang="zh-CN" altLang="en-US" dirty="0">
              <a:sym typeface="+mn-ea"/>
            </a:endParaRPr>
          </a:p>
        </p:txBody>
      </p:sp>
      <p:grpSp>
        <p:nvGrpSpPr>
          <p:cNvPr id="16" name="Group 116"/>
          <p:cNvGrpSpPr/>
          <p:nvPr/>
        </p:nvGrpSpPr>
        <p:grpSpPr>
          <a:xfrm>
            <a:off x="6740525" y="2451100"/>
            <a:ext cx="4610100" cy="2454275"/>
            <a:chOff x="612" y="2659"/>
            <a:chExt cx="2904" cy="1546"/>
          </a:xfrm>
        </p:grpSpPr>
        <p:grpSp>
          <p:nvGrpSpPr>
            <p:cNvPr id="60425" name="Group 117"/>
            <p:cNvGrpSpPr/>
            <p:nvPr/>
          </p:nvGrpSpPr>
          <p:grpSpPr>
            <a:xfrm>
              <a:off x="2789" y="3249"/>
              <a:ext cx="317" cy="317"/>
              <a:chOff x="2472" y="3612"/>
              <a:chExt cx="317" cy="317"/>
            </a:xfrm>
          </p:grpSpPr>
          <p:sp>
            <p:nvSpPr>
              <p:cNvPr id="60446" name="Oval 118"/>
              <p:cNvSpPr/>
              <p:nvPr/>
            </p:nvSpPr>
            <p:spPr>
              <a:xfrm>
                <a:off x="2472" y="3612"/>
                <a:ext cx="317" cy="317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0447" name="Oval 119"/>
              <p:cNvSpPr/>
              <p:nvPr/>
            </p:nvSpPr>
            <p:spPr>
              <a:xfrm>
                <a:off x="2517" y="3657"/>
                <a:ext cx="227" cy="227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</a:rPr>
                  <a:t>3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0426" name="Oval 120"/>
            <p:cNvSpPr/>
            <p:nvPr/>
          </p:nvSpPr>
          <p:spPr>
            <a:xfrm>
              <a:off x="839" y="3339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0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0427" name="Oval 121"/>
            <p:cNvSpPr/>
            <p:nvPr/>
          </p:nvSpPr>
          <p:spPr>
            <a:xfrm>
              <a:off x="1791" y="2886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1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0428" name="Oval 122"/>
            <p:cNvSpPr/>
            <p:nvPr/>
          </p:nvSpPr>
          <p:spPr>
            <a:xfrm>
              <a:off x="1791" y="3793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2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60429" name="AutoShape 123"/>
            <p:cNvCxnSpPr>
              <a:stCxn id="60426" idx="0"/>
              <a:endCxn id="60427" idx="1"/>
            </p:cNvCxnSpPr>
            <p:nvPr/>
          </p:nvCxnSpPr>
          <p:spPr>
            <a:xfrm rot="-5400000">
              <a:off x="1178" y="2693"/>
              <a:ext cx="420" cy="871"/>
            </a:xfrm>
            <a:prstGeom prst="curvedConnector3">
              <a:avLst>
                <a:gd name="adj1" fmla="val 103806"/>
              </a:avLst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60430" name="AutoShape 124"/>
            <p:cNvCxnSpPr>
              <a:stCxn id="60426" idx="4"/>
              <a:endCxn id="60428" idx="3"/>
            </p:cNvCxnSpPr>
            <p:nvPr/>
          </p:nvCxnSpPr>
          <p:spPr>
            <a:xfrm rot="-5400000" flipH="1">
              <a:off x="1178" y="3341"/>
              <a:ext cx="421" cy="871"/>
            </a:xfrm>
            <a:prstGeom prst="curvedConnector3">
              <a:avLst>
                <a:gd name="adj1" fmla="val 101898"/>
              </a:avLst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60431" name="AutoShape 125"/>
            <p:cNvCxnSpPr>
              <a:stCxn id="60427" idx="2"/>
              <a:endCxn id="60428" idx="2"/>
            </p:cNvCxnSpPr>
            <p:nvPr/>
          </p:nvCxnSpPr>
          <p:spPr>
            <a:xfrm rot="10800000" flipH="1" flipV="1">
              <a:off x="1791" y="3000"/>
              <a:ext cx="1" cy="907"/>
            </a:xfrm>
            <a:prstGeom prst="curvedConnector3">
              <a:avLst>
                <a:gd name="adj1" fmla="val -14400005"/>
              </a:avLst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60432" name="AutoShape 126"/>
            <p:cNvCxnSpPr>
              <a:stCxn id="60428" idx="6"/>
              <a:endCxn id="60427" idx="6"/>
            </p:cNvCxnSpPr>
            <p:nvPr/>
          </p:nvCxnSpPr>
          <p:spPr>
            <a:xfrm flipV="1">
              <a:off x="2018" y="3000"/>
              <a:ext cx="1" cy="907"/>
            </a:xfrm>
            <a:prstGeom prst="curvedConnector3">
              <a:avLst>
                <a:gd name="adj1" fmla="val 14300005"/>
              </a:avLst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60433" name="AutoShape 127"/>
            <p:cNvCxnSpPr>
              <a:stCxn id="60428" idx="5"/>
              <a:endCxn id="60446" idx="4"/>
            </p:cNvCxnSpPr>
            <p:nvPr/>
          </p:nvCxnSpPr>
          <p:spPr>
            <a:xfrm rot="5400000" flipH="1" flipV="1">
              <a:off x="2256" y="3295"/>
              <a:ext cx="421" cy="963"/>
            </a:xfrm>
            <a:prstGeom prst="curvedConnector3">
              <a:avLst>
                <a:gd name="adj1" fmla="val -954"/>
              </a:avLst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60434" name="AutoShape 128"/>
            <p:cNvCxnSpPr>
              <a:stCxn id="60427" idx="7"/>
              <a:endCxn id="60446" idx="0"/>
            </p:cNvCxnSpPr>
            <p:nvPr/>
          </p:nvCxnSpPr>
          <p:spPr>
            <a:xfrm rot="5400000" flipV="1">
              <a:off x="2301" y="2602"/>
              <a:ext cx="330" cy="963"/>
            </a:xfrm>
            <a:prstGeom prst="curvedConnector3">
              <a:avLst>
                <a:gd name="adj1" fmla="val -19699"/>
              </a:avLst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60435" name="AutoShape 129"/>
            <p:cNvCxnSpPr>
              <a:stCxn id="60446" idx="3"/>
              <a:endCxn id="60446" idx="1"/>
            </p:cNvCxnSpPr>
            <p:nvPr/>
          </p:nvCxnSpPr>
          <p:spPr>
            <a:xfrm rot="5400000" flipH="1" flipV="1">
              <a:off x="2723" y="3407"/>
              <a:ext cx="225" cy="1"/>
            </a:xfrm>
            <a:prstGeom prst="curvedConnector5">
              <a:avLst>
                <a:gd name="adj1" fmla="val -84000"/>
                <a:gd name="adj2" fmla="val -24400009"/>
                <a:gd name="adj3" fmla="val 184444"/>
              </a:avLst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60436" name="AutoShape 130"/>
            <p:cNvCxnSpPr>
              <a:stCxn id="60446" idx="7"/>
              <a:endCxn id="60446" idx="5"/>
            </p:cNvCxnSpPr>
            <p:nvPr/>
          </p:nvCxnSpPr>
          <p:spPr>
            <a:xfrm rot="5400000" flipV="1">
              <a:off x="2948" y="3407"/>
              <a:ext cx="225" cy="1"/>
            </a:xfrm>
            <a:prstGeom prst="curvedConnector5">
              <a:avLst>
                <a:gd name="adj1" fmla="val -84444"/>
                <a:gd name="adj2" fmla="val 25600009"/>
                <a:gd name="adj3" fmla="val 184000"/>
              </a:avLst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60437" name="AutoShape 131"/>
            <p:cNvSpPr/>
            <p:nvPr/>
          </p:nvSpPr>
          <p:spPr>
            <a:xfrm>
              <a:off x="612" y="3385"/>
              <a:ext cx="227" cy="136"/>
            </a:xfrm>
            <a:prstGeom prst="notchedRightArrow">
              <a:avLst>
                <a:gd name="adj1" fmla="val 50000"/>
                <a:gd name="adj2" fmla="val 41727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0438" name="Text Box 132"/>
            <p:cNvSpPr txBox="1"/>
            <p:nvPr/>
          </p:nvSpPr>
          <p:spPr>
            <a:xfrm>
              <a:off x="1020" y="3929"/>
              <a:ext cx="18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b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0439" name="Text Box 133"/>
            <p:cNvSpPr txBox="1"/>
            <p:nvPr/>
          </p:nvSpPr>
          <p:spPr>
            <a:xfrm>
              <a:off x="1020" y="2795"/>
              <a:ext cx="18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a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0440" name="Text Box 134"/>
            <p:cNvSpPr txBox="1"/>
            <p:nvPr/>
          </p:nvSpPr>
          <p:spPr>
            <a:xfrm>
              <a:off x="2154" y="3249"/>
              <a:ext cx="18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a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0441" name="Text Box 135"/>
            <p:cNvSpPr txBox="1"/>
            <p:nvPr/>
          </p:nvSpPr>
          <p:spPr>
            <a:xfrm>
              <a:off x="1474" y="3339"/>
              <a:ext cx="18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b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0442" name="Text Box 136"/>
            <p:cNvSpPr txBox="1"/>
            <p:nvPr/>
          </p:nvSpPr>
          <p:spPr>
            <a:xfrm>
              <a:off x="2381" y="3974"/>
              <a:ext cx="18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b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0443" name="Text Box 137"/>
            <p:cNvSpPr txBox="1"/>
            <p:nvPr/>
          </p:nvSpPr>
          <p:spPr>
            <a:xfrm>
              <a:off x="2336" y="2659"/>
              <a:ext cx="18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a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0444" name="Text Box 138"/>
            <p:cNvSpPr txBox="1"/>
            <p:nvPr/>
          </p:nvSpPr>
          <p:spPr>
            <a:xfrm>
              <a:off x="3334" y="3203"/>
              <a:ext cx="18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a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0445" name="Text Box 139"/>
            <p:cNvSpPr txBox="1"/>
            <p:nvPr/>
          </p:nvSpPr>
          <p:spPr>
            <a:xfrm>
              <a:off x="2426" y="3249"/>
              <a:ext cx="18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b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457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Rectangle 2"/>
          <p:cNvSpPr>
            <a:spLocks noGrp="1"/>
          </p:cNvSpPr>
          <p:nvPr>
            <p:ph type="title"/>
          </p:nvPr>
        </p:nvSpPr>
        <p:spPr>
          <a:xfrm>
            <a:off x="128270" y="1285240"/>
            <a:ext cx="13822680" cy="563245"/>
          </a:xfrm>
        </p:spPr>
        <p:txBody>
          <a:bodyPr vert="horz" wrap="square" lIns="91440" tIns="45720" rIns="91440" bIns="45720" anchor="ctr" anchorCtr="0">
            <a:normAutofit/>
          </a:bodyPr>
          <a:p>
            <a:pPr eaLnBrk="1" hangingPunct="1"/>
            <a:r>
              <a:rPr lang="zh-CN" altLang="zh-CN" sz="2500" dirty="0">
                <a:latin typeface="楷体_GB2312" panose="02010609030101010101" charset="-122"/>
                <a:ea typeface="楷体_GB2312" panose="02010609030101010101" charset="-122"/>
                <a:cs typeface="+mj-cs"/>
              </a:rPr>
              <a:t>例：构造</a:t>
            </a:r>
            <a:r>
              <a:rPr lang="en-US" altLang="zh-CN" sz="2500" dirty="0">
                <a:latin typeface="楷体_GB2312" panose="02010609030101010101" charset="-122"/>
                <a:ea typeface="楷体_GB2312" panose="02010609030101010101" charset="-122"/>
                <a:cs typeface="+mj-cs"/>
              </a:rPr>
              <a:t>DFA</a:t>
            </a:r>
            <a:r>
              <a:rPr lang="zh-CN" altLang="zh-CN" sz="2500" dirty="0">
                <a:latin typeface="楷体_GB2312" panose="02010609030101010101" charset="-122"/>
                <a:ea typeface="楷体_GB2312" panose="02010609030101010101" charset="-122"/>
                <a:cs typeface="+mj-cs"/>
              </a:rPr>
              <a:t>，使其能接受所有由偶数个</a:t>
            </a:r>
            <a:r>
              <a:rPr lang="en-US" altLang="zh-CN" sz="2500" dirty="0">
                <a:latin typeface="楷体_GB2312" panose="02010609030101010101" charset="-122"/>
                <a:ea typeface="楷体_GB2312" panose="02010609030101010101" charset="-122"/>
                <a:cs typeface="+mj-cs"/>
              </a:rPr>
              <a:t>0</a:t>
            </a:r>
            <a:r>
              <a:rPr lang="zh-CN" altLang="zh-CN" sz="2500" dirty="0">
                <a:latin typeface="楷体_GB2312" panose="02010609030101010101" charset="-122"/>
                <a:ea typeface="楷体_GB2312" panose="02010609030101010101" charset="-122"/>
                <a:cs typeface="+mj-cs"/>
              </a:rPr>
              <a:t>和偶数个</a:t>
            </a:r>
            <a:r>
              <a:rPr lang="en-US" altLang="zh-CN" sz="2500" dirty="0">
                <a:latin typeface="楷体_GB2312" panose="02010609030101010101" charset="-122"/>
                <a:ea typeface="楷体_GB2312" panose="02010609030101010101" charset="-122"/>
                <a:cs typeface="+mj-cs"/>
              </a:rPr>
              <a:t>1</a:t>
            </a:r>
            <a:r>
              <a:rPr lang="zh-CN" altLang="zh-CN" sz="2500" dirty="0">
                <a:latin typeface="楷体_GB2312" panose="02010609030101010101" charset="-122"/>
                <a:ea typeface="楷体_GB2312" panose="02010609030101010101" charset="-122"/>
                <a:cs typeface="+mj-cs"/>
              </a:rPr>
              <a:t>所组成串。</a:t>
            </a:r>
            <a:endParaRPr lang="zh-CN" altLang="zh-CN" sz="2500" dirty="0">
              <a:latin typeface="楷体_GB2312" panose="02010609030101010101" charset="-122"/>
              <a:ea typeface="楷体_GB2312" panose="02010609030101010101" charset="-122"/>
              <a:cs typeface="+mj-cs"/>
            </a:endParaRPr>
          </a:p>
        </p:txBody>
      </p:sp>
      <p:sp>
        <p:nvSpPr>
          <p:cNvPr id="7180" name="Text Box 12"/>
          <p:cNvSpPr txBox="1"/>
          <p:nvPr/>
        </p:nvSpPr>
        <p:spPr>
          <a:xfrm>
            <a:off x="839470" y="1848485"/>
            <a:ext cx="74168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rPr>
              <a:t>正则表达式：</a:t>
            </a:r>
            <a:r>
              <a:rPr lang="en-US" altLang="zh-CN" sz="180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( </a:t>
            </a:r>
            <a:r>
              <a:rPr lang="en-US" altLang="zh-CN" sz="1800" dirty="0">
                <a:solidFill>
                  <a:srgbClr val="FF0000"/>
                </a:solidFill>
                <a:latin typeface="Tahoma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00 | 11 | (01|10)(00|11)*(01|10) </a:t>
            </a:r>
            <a:r>
              <a:rPr lang="en-US" altLang="zh-CN" sz="180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)*</a:t>
            </a:r>
            <a:endParaRPr lang="en-US" altLang="zh-CN" sz="1800" dirty="0">
              <a:solidFill>
                <a:schemeClr val="tx1"/>
              </a:solidFill>
              <a:latin typeface="Tahoma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32"/>
          <p:cNvGrpSpPr/>
          <p:nvPr/>
        </p:nvGrpSpPr>
        <p:grpSpPr>
          <a:xfrm>
            <a:off x="2711450" y="2673350"/>
            <a:ext cx="6264275" cy="719138"/>
            <a:chOff x="748" y="2069"/>
            <a:chExt cx="3946" cy="453"/>
          </a:xfrm>
        </p:grpSpPr>
        <p:sp>
          <p:nvSpPr>
            <p:cNvPr id="61476" name="Oval 13"/>
            <p:cNvSpPr/>
            <p:nvPr/>
          </p:nvSpPr>
          <p:spPr>
            <a:xfrm>
              <a:off x="1020" y="2251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0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61477" name="Group 16"/>
            <p:cNvGrpSpPr/>
            <p:nvPr/>
          </p:nvGrpSpPr>
          <p:grpSpPr>
            <a:xfrm>
              <a:off x="4377" y="2205"/>
              <a:ext cx="317" cy="317"/>
              <a:chOff x="3107" y="2704"/>
              <a:chExt cx="317" cy="317"/>
            </a:xfrm>
          </p:grpSpPr>
          <p:sp>
            <p:nvSpPr>
              <p:cNvPr id="61481" name="Oval 15"/>
              <p:cNvSpPr/>
              <p:nvPr/>
            </p:nvSpPr>
            <p:spPr>
              <a:xfrm>
                <a:off x="3107" y="2704"/>
                <a:ext cx="317" cy="317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1482" name="Oval 14"/>
              <p:cNvSpPr/>
              <p:nvPr/>
            </p:nvSpPr>
            <p:spPr>
              <a:xfrm>
                <a:off x="3152" y="2750"/>
                <a:ext cx="227" cy="227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</a:rPr>
                  <a:t>1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61478" name="AutoShape 18"/>
            <p:cNvCxnSpPr>
              <a:stCxn id="61476" idx="6"/>
              <a:endCxn id="61481" idx="2"/>
            </p:cNvCxnSpPr>
            <p:nvPr/>
          </p:nvCxnSpPr>
          <p:spPr>
            <a:xfrm flipV="1">
              <a:off x="1247" y="2364"/>
              <a:ext cx="3130" cy="1"/>
            </a:xfrm>
            <a:prstGeom prst="curvedConnector3">
              <a:avLst>
                <a:gd name="adj1" fmla="val 49968"/>
              </a:avLst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61479" name="AutoShape 26"/>
            <p:cNvSpPr/>
            <p:nvPr/>
          </p:nvSpPr>
          <p:spPr>
            <a:xfrm>
              <a:off x="748" y="2296"/>
              <a:ext cx="272" cy="137"/>
            </a:xfrm>
            <a:prstGeom prst="notchedRightArrow">
              <a:avLst>
                <a:gd name="adj1" fmla="val 50000"/>
                <a:gd name="adj2" fmla="val 49635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480" name="Text Box 31"/>
            <p:cNvSpPr txBox="1"/>
            <p:nvPr/>
          </p:nvSpPr>
          <p:spPr>
            <a:xfrm>
              <a:off x="1202" y="2069"/>
              <a:ext cx="3221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  <a:sym typeface="Wingdings" panose="05000000000000000000" pitchFamily="2" charset="2"/>
                </a:rPr>
                <a:t>( </a:t>
              </a:r>
              <a:r>
                <a:rPr lang="en-US" altLang="zh-CN" sz="1800" b="0" dirty="0">
                  <a:solidFill>
                    <a:srgbClr val="FF0000"/>
                  </a:solidFill>
                  <a:latin typeface="Tahoma" pitchFamily="34" charset="0"/>
                  <a:ea typeface="宋体" panose="02010600030101010101" pitchFamily="2" charset="-122"/>
                  <a:sym typeface="Wingdings" panose="05000000000000000000" pitchFamily="2" charset="2"/>
                </a:rPr>
                <a:t>00 | 11 | (01|10)(00|11)*(01|10)</a:t>
              </a: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  <a:sym typeface="Wingdings" panose="05000000000000000000" pitchFamily="2" charset="2"/>
                </a:rPr>
                <a:t> )*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" name="Group 44"/>
          <p:cNvGrpSpPr/>
          <p:nvPr/>
        </p:nvGrpSpPr>
        <p:grpSpPr>
          <a:xfrm>
            <a:off x="2711450" y="3465513"/>
            <a:ext cx="6264275" cy="1079500"/>
            <a:chOff x="748" y="2341"/>
            <a:chExt cx="3946" cy="680"/>
          </a:xfrm>
        </p:grpSpPr>
        <p:sp>
          <p:nvSpPr>
            <p:cNvPr id="7189" name="Text Box 21"/>
            <p:cNvSpPr txBox="1">
              <a:spLocks noChangeArrowheads="1"/>
            </p:cNvSpPr>
            <p:nvPr/>
          </p:nvSpPr>
          <p:spPr bwMode="auto">
            <a:xfrm>
              <a:off x="3787" y="2659"/>
              <a:ext cx="181" cy="23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+mn-cs"/>
                </a:rPr>
                <a:t>ε</a:t>
              </a:r>
              <a:endParaRPr kumimoji="0" lang="en-US" altLang="zh-CN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96" name="Text Box 28"/>
            <p:cNvSpPr txBox="1">
              <a:spLocks noChangeArrowheads="1"/>
            </p:cNvSpPr>
            <p:nvPr/>
          </p:nvSpPr>
          <p:spPr bwMode="auto">
            <a:xfrm>
              <a:off x="1746" y="2659"/>
              <a:ext cx="181" cy="23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+mn-cs"/>
                </a:rPr>
                <a:t>ε</a:t>
              </a:r>
              <a:endParaRPr kumimoji="0" lang="en-US" altLang="zh-CN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466" name="Oval 34"/>
            <p:cNvSpPr/>
            <p:nvPr/>
          </p:nvSpPr>
          <p:spPr>
            <a:xfrm>
              <a:off x="1020" y="2750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0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61467" name="Group 35"/>
            <p:cNvGrpSpPr/>
            <p:nvPr/>
          </p:nvGrpSpPr>
          <p:grpSpPr>
            <a:xfrm>
              <a:off x="4377" y="2704"/>
              <a:ext cx="317" cy="317"/>
              <a:chOff x="3107" y="2704"/>
              <a:chExt cx="317" cy="317"/>
            </a:xfrm>
          </p:grpSpPr>
          <p:sp>
            <p:nvSpPr>
              <p:cNvPr id="61474" name="Oval 36"/>
              <p:cNvSpPr/>
              <p:nvPr/>
            </p:nvSpPr>
            <p:spPr>
              <a:xfrm>
                <a:off x="3107" y="2704"/>
                <a:ext cx="317" cy="317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1475" name="Oval 37"/>
              <p:cNvSpPr/>
              <p:nvPr/>
            </p:nvSpPr>
            <p:spPr>
              <a:xfrm>
                <a:off x="3152" y="2750"/>
                <a:ext cx="227" cy="227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</a:rPr>
                  <a:t>1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61468" name="AutoShape 38"/>
            <p:cNvCxnSpPr>
              <a:stCxn id="61466" idx="6"/>
              <a:endCxn id="61471" idx="2"/>
            </p:cNvCxnSpPr>
            <p:nvPr/>
          </p:nvCxnSpPr>
          <p:spPr>
            <a:xfrm>
              <a:off x="1247" y="2864"/>
              <a:ext cx="1315" cy="0"/>
            </a:xfrm>
            <a:prstGeom prst="straightConnector1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61469" name="AutoShape 39"/>
            <p:cNvSpPr/>
            <p:nvPr/>
          </p:nvSpPr>
          <p:spPr>
            <a:xfrm>
              <a:off x="748" y="2795"/>
              <a:ext cx="272" cy="137"/>
            </a:xfrm>
            <a:prstGeom prst="notchedRightArrow">
              <a:avLst>
                <a:gd name="adj1" fmla="val 50000"/>
                <a:gd name="adj2" fmla="val 49635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470" name="Text Box 40"/>
            <p:cNvSpPr txBox="1"/>
            <p:nvPr/>
          </p:nvSpPr>
          <p:spPr>
            <a:xfrm>
              <a:off x="1474" y="2341"/>
              <a:ext cx="2585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  <a:sym typeface="Wingdings" panose="05000000000000000000" pitchFamily="2" charset="2"/>
                </a:rPr>
                <a:t>00 | 11 | (01|10)(00|11)*(01|10)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471" name="Oval 41"/>
            <p:cNvSpPr/>
            <p:nvPr/>
          </p:nvSpPr>
          <p:spPr>
            <a:xfrm>
              <a:off x="2562" y="2750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2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61472" name="AutoShape 42"/>
            <p:cNvCxnSpPr>
              <a:stCxn id="61471" idx="6"/>
              <a:endCxn id="61474" idx="2"/>
            </p:cNvCxnSpPr>
            <p:nvPr/>
          </p:nvCxnSpPr>
          <p:spPr>
            <a:xfrm flipV="1">
              <a:off x="2789" y="2863"/>
              <a:ext cx="1588" cy="1"/>
            </a:xfrm>
            <a:prstGeom prst="curvedConnector3">
              <a:avLst>
                <a:gd name="adj1" fmla="val 49935"/>
              </a:avLst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61473" name="AutoShape 43"/>
            <p:cNvCxnSpPr>
              <a:stCxn id="61471" idx="1"/>
              <a:endCxn id="61471" idx="7"/>
            </p:cNvCxnSpPr>
            <p:nvPr/>
          </p:nvCxnSpPr>
          <p:spPr>
            <a:xfrm rot="5400000" flipV="1">
              <a:off x="2675" y="2703"/>
              <a:ext cx="1" cy="161"/>
            </a:xfrm>
            <a:prstGeom prst="curvedConnector3">
              <a:avLst>
                <a:gd name="adj1" fmla="val -17700009"/>
              </a:avLst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</p:grpSp>
      <p:grpSp>
        <p:nvGrpSpPr>
          <p:cNvPr id="6" name="Group 62"/>
          <p:cNvGrpSpPr/>
          <p:nvPr/>
        </p:nvGrpSpPr>
        <p:grpSpPr>
          <a:xfrm>
            <a:off x="2640013" y="4833938"/>
            <a:ext cx="6264275" cy="1592263"/>
            <a:chOff x="703" y="3203"/>
            <a:chExt cx="3946" cy="1003"/>
          </a:xfrm>
        </p:grpSpPr>
        <p:sp>
          <p:nvSpPr>
            <p:cNvPr id="7214" name="Text Box 46"/>
            <p:cNvSpPr txBox="1">
              <a:spLocks noChangeArrowheads="1"/>
            </p:cNvSpPr>
            <p:nvPr/>
          </p:nvSpPr>
          <p:spPr bwMode="auto">
            <a:xfrm>
              <a:off x="3742" y="3521"/>
              <a:ext cx="181" cy="23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+mn-cs"/>
                </a:rPr>
                <a:t>ε</a:t>
              </a:r>
              <a:endParaRPr kumimoji="0" lang="en-US" altLang="zh-CN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15" name="Text Box 47"/>
            <p:cNvSpPr txBox="1">
              <a:spLocks noChangeArrowheads="1"/>
            </p:cNvSpPr>
            <p:nvPr/>
          </p:nvSpPr>
          <p:spPr bwMode="auto">
            <a:xfrm>
              <a:off x="1701" y="3521"/>
              <a:ext cx="181" cy="23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+mn-cs"/>
                </a:rPr>
                <a:t>ε</a:t>
              </a:r>
              <a:endParaRPr kumimoji="0" lang="en-US" altLang="zh-CN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450" name="Oval 48"/>
            <p:cNvSpPr/>
            <p:nvPr/>
          </p:nvSpPr>
          <p:spPr>
            <a:xfrm>
              <a:off x="975" y="3612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0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61451" name="Group 49"/>
            <p:cNvGrpSpPr/>
            <p:nvPr/>
          </p:nvGrpSpPr>
          <p:grpSpPr>
            <a:xfrm>
              <a:off x="4332" y="3566"/>
              <a:ext cx="317" cy="317"/>
              <a:chOff x="3107" y="2704"/>
              <a:chExt cx="317" cy="317"/>
            </a:xfrm>
          </p:grpSpPr>
          <p:sp>
            <p:nvSpPr>
              <p:cNvPr id="61462" name="Oval 50"/>
              <p:cNvSpPr/>
              <p:nvPr/>
            </p:nvSpPr>
            <p:spPr>
              <a:xfrm>
                <a:off x="3107" y="2704"/>
                <a:ext cx="317" cy="317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1463" name="Oval 51"/>
              <p:cNvSpPr/>
              <p:nvPr/>
            </p:nvSpPr>
            <p:spPr>
              <a:xfrm>
                <a:off x="3152" y="2750"/>
                <a:ext cx="227" cy="227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</a:rPr>
                  <a:t>1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61452" name="AutoShape 52"/>
            <p:cNvCxnSpPr>
              <a:stCxn id="61450" idx="6"/>
              <a:endCxn id="61455" idx="2"/>
            </p:cNvCxnSpPr>
            <p:nvPr/>
          </p:nvCxnSpPr>
          <p:spPr>
            <a:xfrm>
              <a:off x="1202" y="3726"/>
              <a:ext cx="1315" cy="0"/>
            </a:xfrm>
            <a:prstGeom prst="straightConnector1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61453" name="AutoShape 53"/>
            <p:cNvSpPr/>
            <p:nvPr/>
          </p:nvSpPr>
          <p:spPr>
            <a:xfrm>
              <a:off x="703" y="3657"/>
              <a:ext cx="272" cy="137"/>
            </a:xfrm>
            <a:prstGeom prst="notchedRightArrow">
              <a:avLst>
                <a:gd name="adj1" fmla="val 50000"/>
                <a:gd name="adj2" fmla="val 49635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454" name="Text Box 54"/>
            <p:cNvSpPr txBox="1"/>
            <p:nvPr/>
          </p:nvSpPr>
          <p:spPr>
            <a:xfrm>
              <a:off x="1791" y="3203"/>
              <a:ext cx="1950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  <a:sym typeface="Wingdings" panose="05000000000000000000" pitchFamily="2" charset="2"/>
                </a:rPr>
                <a:t>(01|10)(00|11)*(01|10)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455" name="Oval 55"/>
            <p:cNvSpPr/>
            <p:nvPr/>
          </p:nvSpPr>
          <p:spPr>
            <a:xfrm>
              <a:off x="2517" y="3612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2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61456" name="AutoShape 56"/>
            <p:cNvCxnSpPr>
              <a:stCxn id="61455" idx="6"/>
              <a:endCxn id="61462" idx="2"/>
            </p:cNvCxnSpPr>
            <p:nvPr/>
          </p:nvCxnSpPr>
          <p:spPr>
            <a:xfrm flipV="1">
              <a:off x="2744" y="3725"/>
              <a:ext cx="1588" cy="1"/>
            </a:xfrm>
            <a:prstGeom prst="curvedConnector3">
              <a:avLst>
                <a:gd name="adj1" fmla="val 49935"/>
              </a:avLst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61457" name="AutoShape 57"/>
            <p:cNvCxnSpPr>
              <a:stCxn id="61455" idx="1"/>
              <a:endCxn id="61455" idx="7"/>
            </p:cNvCxnSpPr>
            <p:nvPr/>
          </p:nvCxnSpPr>
          <p:spPr>
            <a:xfrm rot="5400000" flipV="1">
              <a:off x="2630" y="3565"/>
              <a:ext cx="1" cy="161"/>
            </a:xfrm>
            <a:prstGeom prst="curvedConnector3">
              <a:avLst>
                <a:gd name="adj1" fmla="val -17700009"/>
              </a:avLst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61458" name="AutoShape 58"/>
            <p:cNvCxnSpPr>
              <a:endCxn id="61455" idx="4"/>
            </p:cNvCxnSpPr>
            <p:nvPr/>
          </p:nvCxnSpPr>
          <p:spPr>
            <a:xfrm>
              <a:off x="2517" y="3793"/>
              <a:ext cx="114" cy="46"/>
            </a:xfrm>
            <a:prstGeom prst="curvedConnector4">
              <a:avLst>
                <a:gd name="adj1" fmla="val -168421"/>
                <a:gd name="adj2" fmla="val 410870"/>
              </a:avLst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61459" name="AutoShape 59"/>
            <p:cNvCxnSpPr>
              <a:stCxn id="61455" idx="6"/>
            </p:cNvCxnSpPr>
            <p:nvPr/>
          </p:nvCxnSpPr>
          <p:spPr>
            <a:xfrm flipH="1">
              <a:off x="2699" y="3726"/>
              <a:ext cx="45" cy="112"/>
            </a:xfrm>
            <a:prstGeom prst="curvedConnector4">
              <a:avLst>
                <a:gd name="adj1" fmla="val -317778"/>
                <a:gd name="adj2" fmla="val 345532"/>
              </a:avLst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61460" name="Text Box 60"/>
            <p:cNvSpPr txBox="1"/>
            <p:nvPr/>
          </p:nvSpPr>
          <p:spPr>
            <a:xfrm>
              <a:off x="2109" y="3974"/>
              <a:ext cx="318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  <a:sym typeface="Wingdings" panose="05000000000000000000" pitchFamily="2" charset="2"/>
                </a:rPr>
                <a:t>00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461" name="Text Box 61"/>
            <p:cNvSpPr txBox="1"/>
            <p:nvPr/>
          </p:nvSpPr>
          <p:spPr>
            <a:xfrm>
              <a:off x="2880" y="3884"/>
              <a:ext cx="318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  <a:sym typeface="Wingdings" panose="05000000000000000000" pitchFamily="2" charset="2"/>
                </a:rPr>
                <a:t>11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" name="标题 1"/>
          <p:cNvSpPr>
            <a:spLocks noGrp="1"/>
          </p:cNvSpPr>
          <p:nvPr/>
        </p:nvSpPr>
        <p:spPr>
          <a:xfrm>
            <a:off x="127635" y="136525"/>
            <a:ext cx="11498580" cy="1134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defRPr>
            </a:lvl1pPr>
          </a:lstStyle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NFA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的确定化（示例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</a:t>
            </a:r>
            <a:endParaRPr lang="zh-CN" alt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>
          <a:xfrm>
            <a:off x="20320" y="6489700"/>
            <a:ext cx="4224655" cy="365125"/>
          </a:xfrm>
        </p:spPr>
        <p:txBody>
          <a:bodyPr/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6030804020204" charset="0"/>
                <a:cs typeface="DejaVu Sans" panose="020B0606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26" name="页脚占位符 2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6030804020204" charset="0"/>
                <a:cs typeface="DejaVu Sans" panose="020B0606030804020204" charset="0"/>
                <a:sym typeface="+mn-ea"/>
              </a:rPr>
              <a:t>Zhou, Erqiang</a:t>
            </a:r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>
          <a:xfrm>
            <a:off x="8610600" y="6489700"/>
            <a:ext cx="3568700" cy="365125"/>
          </a:xfrm>
        </p:spPr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b="0">
                <a:sym typeface="+mn-ea"/>
              </a:rPr>
              <a:t>有限自动机</a:t>
            </a:r>
            <a:endParaRPr lang="zh-CN" altLang="en-US" b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0000"/>
          </a:bodyPr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kumimoji="1" lang="zh-CN" altLang="en-US" sz="2400" b="1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sym typeface="+mn-ea"/>
              </a:rPr>
              <a:t>有限自动机：可以自动识别单词的机器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anose="02010609030101010101" charset="-122"/>
              <a:ea typeface="楷体_GB2312" panose="02010609030101010101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1" lang="zh-CN" altLang="en-US" sz="2400" b="1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有限自动机（</a:t>
            </a:r>
            <a:r>
              <a:rPr kumimoji="1" lang="en-US" altLang="zh-CN" sz="2400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Finite State Automata</a:t>
            </a:r>
            <a:r>
              <a:rPr kumimoji="1" lang="zh-CN" altLang="en-US" sz="2400" b="1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）：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楷体_GB2312" panose="02010609030101010101" charset="-122"/>
              <a:ea typeface="楷体_GB2312" panose="02010609030101010101" charset="-122"/>
              <a:cs typeface="+mn-cs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2400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FA</a:t>
            </a:r>
            <a:r>
              <a:rPr kumimoji="1" lang="zh-CN" altLang="en-US" sz="2400" b="1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是一个状态转换图，“有限”指的是状态有限。当前状态读入一个字符后，和后继状态的转换有以下三种情形：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anose="02010609030101010101" charset="-122"/>
              <a:ea typeface="楷体_GB2312" panose="02010609030101010101" charset="-122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 (1)</a:t>
            </a:r>
            <a:r>
              <a:rPr kumimoji="1" lang="zh-CN" altLang="en-US" sz="2400" b="1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后继状态为自身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anose="02010609030101010101" charset="-122"/>
              <a:ea typeface="楷体_GB2312" panose="02010609030101010101" charset="-122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 (2)</a:t>
            </a:r>
            <a:r>
              <a:rPr kumimoji="1" lang="zh-CN" altLang="en-US" sz="2400" b="1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后继状态只有一个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anose="02010609030101010101" charset="-122"/>
              <a:ea typeface="楷体_GB2312" panose="02010609030101010101" charset="-122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 (3)</a:t>
            </a:r>
            <a:r>
              <a:rPr kumimoji="1" lang="zh-CN" altLang="en-US" sz="2400" b="1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后继状态有多个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anose="02010609030101010101" charset="-122"/>
              <a:ea typeface="楷体_GB2312" panose="02010609030101010101" charset="-122"/>
              <a:cs typeface="+mn-cs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2400" b="1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如果每次转换的后继状态是唯一的，则称它为</a:t>
            </a:r>
            <a:r>
              <a:rPr kumimoji="1" lang="zh-CN" altLang="en-US" sz="2400" b="1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sym typeface="+mn-ea"/>
              </a:rPr>
              <a:t>确定有限自动机</a:t>
            </a:r>
            <a:r>
              <a:rPr kumimoji="1" lang="zh-CN" altLang="en-US" sz="2400" b="1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（</a:t>
            </a:r>
            <a:r>
              <a:rPr kumimoji="1" lang="en-US" altLang="zh-CN" sz="2400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Deterministic FA</a:t>
            </a:r>
            <a:r>
              <a:rPr kumimoji="1" lang="zh-CN" altLang="en-US" sz="2400" b="1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）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anose="02010609030101010101" charset="-122"/>
              <a:ea typeface="楷体_GB2312" panose="02010609030101010101" charset="-122"/>
              <a:cs typeface="+mn-cs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2400" b="1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如果每次转换的后继状态不是唯一的，则称它为</a:t>
            </a:r>
            <a:r>
              <a:rPr kumimoji="1" lang="zh-CN" altLang="en-US" sz="2400" b="1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sym typeface="+mn-ea"/>
              </a:rPr>
              <a:t>非确定有限自动机</a:t>
            </a:r>
            <a:r>
              <a:rPr kumimoji="1" lang="zh-CN" altLang="en-US" sz="2400" b="1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（</a:t>
            </a:r>
            <a:r>
              <a:rPr kumimoji="1" lang="en-US" altLang="zh-CN" sz="2400" b="1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kumimoji="1" lang="en-US" altLang="zh-CN" sz="2400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ondeterministic </a:t>
            </a:r>
            <a:r>
              <a:rPr kumimoji="1" lang="en-US" altLang="zh-CN" sz="2400" b="1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FA</a:t>
            </a:r>
            <a:r>
              <a:rPr kumimoji="1" lang="zh-CN" altLang="en-US" sz="2400" b="1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）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anose="02010609030101010101" charset="-122"/>
              <a:ea typeface="楷体_GB2312" panose="02010609030101010101" charset="-122"/>
              <a:cs typeface="+mn-cs"/>
            </a:endParaRPr>
          </a:p>
          <a:p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6030804020204" charset="0"/>
                <a:cs typeface="DejaVu Sans" panose="020B0606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6030804020204" charset="0"/>
                <a:cs typeface="DejaVu Sans" panose="020B0606030804020204" charset="0"/>
                <a:sym typeface="+mn-ea"/>
              </a:rPr>
              <a:t>Zhou, Erqiang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94030" y="1481138"/>
            <a:ext cx="7675563" cy="431800"/>
          </a:xfrm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宋体" panose="02010600030101010101" pitchFamily="2" charset="-122"/>
                <a:cs typeface="+mn-cs"/>
              </a:rPr>
              <a:t>Step2 </a:t>
            </a:r>
            <a:r>
              <a:rPr kumimoji="0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宋体" panose="02010600030101010101" pitchFamily="2" charset="-122"/>
                <a:cs typeface="+mn-cs"/>
              </a:rPr>
              <a:t>使每条弧上或为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宋体" panose="02010600030101010101" pitchFamily="2" charset="-122"/>
                <a:cs typeface="+mn-cs"/>
              </a:rPr>
              <a:t>ε</a:t>
            </a:r>
            <a:r>
              <a:rPr kumimoji="0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宋体" panose="02010600030101010101" pitchFamily="2" charset="-122"/>
                <a:cs typeface="+mn-cs"/>
              </a:rPr>
              <a:t>，或为单个字符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2467" name="Group 138"/>
          <p:cNvGrpSpPr/>
          <p:nvPr/>
        </p:nvGrpSpPr>
        <p:grpSpPr>
          <a:xfrm>
            <a:off x="2495550" y="2132013"/>
            <a:ext cx="6264275" cy="1592263"/>
            <a:chOff x="703" y="3203"/>
            <a:chExt cx="3946" cy="1003"/>
          </a:xfrm>
        </p:grpSpPr>
        <p:sp>
          <p:nvSpPr>
            <p:cNvPr id="11403" name="Text Box 139"/>
            <p:cNvSpPr txBox="1">
              <a:spLocks noChangeArrowheads="1"/>
            </p:cNvSpPr>
            <p:nvPr/>
          </p:nvSpPr>
          <p:spPr bwMode="auto">
            <a:xfrm>
              <a:off x="3742" y="3521"/>
              <a:ext cx="181" cy="23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+mn-cs"/>
                </a:rPr>
                <a:t>ε</a:t>
              </a:r>
              <a:endParaRPr kumimoji="0" lang="en-US" altLang="zh-CN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04" name="Text Box 140"/>
            <p:cNvSpPr txBox="1">
              <a:spLocks noChangeArrowheads="1"/>
            </p:cNvSpPr>
            <p:nvPr/>
          </p:nvSpPr>
          <p:spPr bwMode="auto">
            <a:xfrm>
              <a:off x="1701" y="3521"/>
              <a:ext cx="181" cy="23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+mn-cs"/>
                </a:rPr>
                <a:t>ε</a:t>
              </a:r>
              <a:endParaRPr kumimoji="0" lang="en-US" altLang="zh-CN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503" name="Oval 141"/>
            <p:cNvSpPr/>
            <p:nvPr/>
          </p:nvSpPr>
          <p:spPr>
            <a:xfrm>
              <a:off x="975" y="3612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0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62504" name="Group 142"/>
            <p:cNvGrpSpPr/>
            <p:nvPr/>
          </p:nvGrpSpPr>
          <p:grpSpPr>
            <a:xfrm>
              <a:off x="4332" y="3566"/>
              <a:ext cx="317" cy="317"/>
              <a:chOff x="3107" y="2704"/>
              <a:chExt cx="317" cy="317"/>
            </a:xfrm>
          </p:grpSpPr>
          <p:sp>
            <p:nvSpPr>
              <p:cNvPr id="62515" name="Oval 143"/>
              <p:cNvSpPr/>
              <p:nvPr/>
            </p:nvSpPr>
            <p:spPr>
              <a:xfrm>
                <a:off x="3107" y="2704"/>
                <a:ext cx="317" cy="317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516" name="Oval 144"/>
              <p:cNvSpPr/>
              <p:nvPr/>
            </p:nvSpPr>
            <p:spPr>
              <a:xfrm>
                <a:off x="3152" y="2750"/>
                <a:ext cx="227" cy="227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</a:rPr>
                  <a:t>1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62505" name="AutoShape 145"/>
            <p:cNvCxnSpPr>
              <a:stCxn id="62503" idx="6"/>
              <a:endCxn id="62508" idx="2"/>
            </p:cNvCxnSpPr>
            <p:nvPr/>
          </p:nvCxnSpPr>
          <p:spPr>
            <a:xfrm>
              <a:off x="1202" y="3726"/>
              <a:ext cx="1315" cy="0"/>
            </a:xfrm>
            <a:prstGeom prst="straightConnector1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62506" name="AutoShape 146"/>
            <p:cNvSpPr/>
            <p:nvPr/>
          </p:nvSpPr>
          <p:spPr>
            <a:xfrm>
              <a:off x="703" y="3657"/>
              <a:ext cx="272" cy="137"/>
            </a:xfrm>
            <a:prstGeom prst="notchedRightArrow">
              <a:avLst>
                <a:gd name="adj1" fmla="val 50000"/>
                <a:gd name="adj2" fmla="val 49635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2507" name="Text Box 147"/>
            <p:cNvSpPr txBox="1"/>
            <p:nvPr/>
          </p:nvSpPr>
          <p:spPr>
            <a:xfrm>
              <a:off x="1791" y="3203"/>
              <a:ext cx="1950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  <a:sym typeface="Wingdings" panose="05000000000000000000" pitchFamily="2" charset="2"/>
                </a:rPr>
                <a:t>(01|10)(00|11)*(01|10)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2508" name="Oval 148"/>
            <p:cNvSpPr/>
            <p:nvPr/>
          </p:nvSpPr>
          <p:spPr>
            <a:xfrm>
              <a:off x="2517" y="3612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2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62509" name="AutoShape 149"/>
            <p:cNvCxnSpPr>
              <a:stCxn id="62508" idx="6"/>
              <a:endCxn id="62515" idx="2"/>
            </p:cNvCxnSpPr>
            <p:nvPr/>
          </p:nvCxnSpPr>
          <p:spPr>
            <a:xfrm flipV="1">
              <a:off x="2744" y="3725"/>
              <a:ext cx="1588" cy="1"/>
            </a:xfrm>
            <a:prstGeom prst="curvedConnector3">
              <a:avLst>
                <a:gd name="adj1" fmla="val 49935"/>
              </a:avLst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62510" name="AutoShape 150"/>
            <p:cNvCxnSpPr>
              <a:stCxn id="62508" idx="1"/>
              <a:endCxn id="62508" idx="7"/>
            </p:cNvCxnSpPr>
            <p:nvPr/>
          </p:nvCxnSpPr>
          <p:spPr>
            <a:xfrm rot="5400000" flipV="1">
              <a:off x="2630" y="3565"/>
              <a:ext cx="1" cy="161"/>
            </a:xfrm>
            <a:prstGeom prst="curvedConnector3">
              <a:avLst>
                <a:gd name="adj1" fmla="val -17700009"/>
              </a:avLst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62511" name="AutoShape 151"/>
            <p:cNvCxnSpPr>
              <a:endCxn id="62508" idx="4"/>
            </p:cNvCxnSpPr>
            <p:nvPr/>
          </p:nvCxnSpPr>
          <p:spPr>
            <a:xfrm>
              <a:off x="2517" y="3793"/>
              <a:ext cx="114" cy="46"/>
            </a:xfrm>
            <a:prstGeom prst="curvedConnector4">
              <a:avLst>
                <a:gd name="adj1" fmla="val -168421"/>
                <a:gd name="adj2" fmla="val 410870"/>
              </a:avLst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62512" name="AutoShape 152"/>
            <p:cNvCxnSpPr>
              <a:stCxn id="62508" idx="6"/>
            </p:cNvCxnSpPr>
            <p:nvPr/>
          </p:nvCxnSpPr>
          <p:spPr>
            <a:xfrm flipH="1">
              <a:off x="2699" y="3726"/>
              <a:ext cx="45" cy="112"/>
            </a:xfrm>
            <a:prstGeom prst="curvedConnector4">
              <a:avLst>
                <a:gd name="adj1" fmla="val -317778"/>
                <a:gd name="adj2" fmla="val 345532"/>
              </a:avLst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62513" name="Text Box 153"/>
            <p:cNvSpPr txBox="1"/>
            <p:nvPr/>
          </p:nvSpPr>
          <p:spPr>
            <a:xfrm>
              <a:off x="2109" y="3974"/>
              <a:ext cx="318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  <a:sym typeface="Wingdings" panose="05000000000000000000" pitchFamily="2" charset="2"/>
                </a:rPr>
                <a:t>00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2514" name="Text Box 154"/>
            <p:cNvSpPr txBox="1"/>
            <p:nvPr/>
          </p:nvSpPr>
          <p:spPr>
            <a:xfrm>
              <a:off x="2880" y="3884"/>
              <a:ext cx="318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  <a:sym typeface="Wingdings" panose="05000000000000000000" pitchFamily="2" charset="2"/>
                </a:rPr>
                <a:t>11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" name="Group 172"/>
          <p:cNvGrpSpPr/>
          <p:nvPr/>
        </p:nvGrpSpPr>
        <p:grpSpPr>
          <a:xfrm>
            <a:off x="2495550" y="4654550"/>
            <a:ext cx="6264275" cy="574675"/>
            <a:chOff x="612" y="1888"/>
            <a:chExt cx="3946" cy="362"/>
          </a:xfrm>
        </p:grpSpPr>
        <p:sp>
          <p:nvSpPr>
            <p:cNvPr id="11420" name="Text Box 156"/>
            <p:cNvSpPr txBox="1">
              <a:spLocks noChangeArrowheads="1"/>
            </p:cNvSpPr>
            <p:nvPr/>
          </p:nvSpPr>
          <p:spPr bwMode="auto">
            <a:xfrm>
              <a:off x="3651" y="1888"/>
              <a:ext cx="181" cy="23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+mn-cs"/>
                </a:rPr>
                <a:t>ε</a:t>
              </a:r>
              <a:endParaRPr kumimoji="0" lang="en-US" altLang="zh-CN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21" name="Text Box 157"/>
            <p:cNvSpPr txBox="1">
              <a:spLocks noChangeArrowheads="1"/>
            </p:cNvSpPr>
            <p:nvPr/>
          </p:nvSpPr>
          <p:spPr bwMode="auto">
            <a:xfrm>
              <a:off x="1610" y="1888"/>
              <a:ext cx="181" cy="23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+mn-cs"/>
                </a:rPr>
                <a:t>ε</a:t>
              </a:r>
              <a:endParaRPr kumimoji="0" lang="en-US" altLang="zh-CN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493" name="Oval 158"/>
            <p:cNvSpPr/>
            <p:nvPr/>
          </p:nvSpPr>
          <p:spPr>
            <a:xfrm>
              <a:off x="884" y="1979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0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62494" name="Group 159"/>
            <p:cNvGrpSpPr/>
            <p:nvPr/>
          </p:nvGrpSpPr>
          <p:grpSpPr>
            <a:xfrm>
              <a:off x="4241" y="1933"/>
              <a:ext cx="317" cy="317"/>
              <a:chOff x="3107" y="2704"/>
              <a:chExt cx="317" cy="317"/>
            </a:xfrm>
          </p:grpSpPr>
          <p:sp>
            <p:nvSpPr>
              <p:cNvPr id="62499" name="Oval 160"/>
              <p:cNvSpPr/>
              <p:nvPr/>
            </p:nvSpPr>
            <p:spPr>
              <a:xfrm>
                <a:off x="3107" y="2704"/>
                <a:ext cx="317" cy="317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500" name="Oval 161"/>
              <p:cNvSpPr/>
              <p:nvPr/>
            </p:nvSpPr>
            <p:spPr>
              <a:xfrm>
                <a:off x="3152" y="2750"/>
                <a:ext cx="227" cy="227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</a:rPr>
                  <a:t>1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62495" name="AutoShape 162"/>
            <p:cNvCxnSpPr>
              <a:stCxn id="62493" idx="6"/>
              <a:endCxn id="62497" idx="2"/>
            </p:cNvCxnSpPr>
            <p:nvPr/>
          </p:nvCxnSpPr>
          <p:spPr>
            <a:xfrm>
              <a:off x="1111" y="2093"/>
              <a:ext cx="1315" cy="0"/>
            </a:xfrm>
            <a:prstGeom prst="straightConnector1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62496" name="AutoShape 163"/>
            <p:cNvSpPr/>
            <p:nvPr/>
          </p:nvSpPr>
          <p:spPr>
            <a:xfrm>
              <a:off x="612" y="2024"/>
              <a:ext cx="272" cy="137"/>
            </a:xfrm>
            <a:prstGeom prst="notchedRightArrow">
              <a:avLst>
                <a:gd name="adj1" fmla="val 50000"/>
                <a:gd name="adj2" fmla="val 49635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2497" name="Oval 165"/>
            <p:cNvSpPr/>
            <p:nvPr/>
          </p:nvSpPr>
          <p:spPr>
            <a:xfrm>
              <a:off x="2426" y="1979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2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62498" name="AutoShape 166"/>
            <p:cNvCxnSpPr>
              <a:stCxn id="62497" idx="6"/>
              <a:endCxn id="62499" idx="2"/>
            </p:cNvCxnSpPr>
            <p:nvPr/>
          </p:nvCxnSpPr>
          <p:spPr>
            <a:xfrm flipV="1">
              <a:off x="2653" y="2092"/>
              <a:ext cx="1588" cy="1"/>
            </a:xfrm>
            <a:prstGeom prst="curvedConnector3">
              <a:avLst>
                <a:gd name="adj1" fmla="val 49935"/>
              </a:avLst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</p:grpSp>
      <p:grpSp>
        <p:nvGrpSpPr>
          <p:cNvPr id="6" name="Group 195"/>
          <p:cNvGrpSpPr/>
          <p:nvPr/>
        </p:nvGrpSpPr>
        <p:grpSpPr>
          <a:xfrm>
            <a:off x="4079875" y="3932238"/>
            <a:ext cx="3024188" cy="992187"/>
            <a:chOff x="1610" y="1661"/>
            <a:chExt cx="1905" cy="625"/>
          </a:xfrm>
        </p:grpSpPr>
        <p:sp>
          <p:nvSpPr>
            <p:cNvPr id="62483" name="Text Box 164"/>
            <p:cNvSpPr txBox="1"/>
            <p:nvPr/>
          </p:nvSpPr>
          <p:spPr>
            <a:xfrm>
              <a:off x="2154" y="1752"/>
              <a:ext cx="861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  <a:sym typeface="Wingdings" panose="05000000000000000000" pitchFamily="2" charset="2"/>
                </a:rPr>
                <a:t>(00|11)*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2484" name="Oval 182"/>
            <p:cNvSpPr/>
            <p:nvPr/>
          </p:nvSpPr>
          <p:spPr>
            <a:xfrm>
              <a:off x="1701" y="1661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3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2485" name="Oval 184"/>
            <p:cNvSpPr/>
            <p:nvPr/>
          </p:nvSpPr>
          <p:spPr>
            <a:xfrm>
              <a:off x="3288" y="1661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4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62486" name="AutoShape 188"/>
            <p:cNvCxnSpPr>
              <a:stCxn id="62497" idx="1"/>
              <a:endCxn id="62484" idx="4"/>
            </p:cNvCxnSpPr>
            <p:nvPr/>
          </p:nvCxnSpPr>
          <p:spPr>
            <a:xfrm rot="-5400000" flipV="1">
              <a:off x="1937" y="1764"/>
              <a:ext cx="398" cy="645"/>
            </a:xfrm>
            <a:prstGeom prst="straightConnector1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62487" name="AutoShape 189"/>
            <p:cNvCxnSpPr>
              <a:stCxn id="62484" idx="6"/>
              <a:endCxn id="62485" idx="2"/>
            </p:cNvCxnSpPr>
            <p:nvPr/>
          </p:nvCxnSpPr>
          <p:spPr>
            <a:xfrm>
              <a:off x="1928" y="1775"/>
              <a:ext cx="1360" cy="0"/>
            </a:xfrm>
            <a:prstGeom prst="straightConnector1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62488" name="Text Box 192"/>
            <p:cNvSpPr txBox="1"/>
            <p:nvPr/>
          </p:nvSpPr>
          <p:spPr>
            <a:xfrm>
              <a:off x="1610" y="1979"/>
              <a:ext cx="544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  <a:sym typeface="Wingdings" panose="05000000000000000000" pitchFamily="2" charset="2"/>
                </a:rPr>
                <a:t>01|10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62489" name="AutoShape 193"/>
            <p:cNvCxnSpPr>
              <a:stCxn id="62485" idx="4"/>
              <a:endCxn id="62497" idx="7"/>
            </p:cNvCxnSpPr>
            <p:nvPr/>
          </p:nvCxnSpPr>
          <p:spPr>
            <a:xfrm rot="5400000">
              <a:off x="2812" y="1696"/>
              <a:ext cx="398" cy="782"/>
            </a:xfrm>
            <a:prstGeom prst="straightConnector1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62490" name="Text Box 194"/>
            <p:cNvSpPr txBox="1"/>
            <p:nvPr/>
          </p:nvSpPr>
          <p:spPr>
            <a:xfrm>
              <a:off x="2835" y="2024"/>
              <a:ext cx="544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  <a:sym typeface="Wingdings" panose="05000000000000000000" pitchFamily="2" charset="2"/>
                </a:rPr>
                <a:t>01|10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" name="Group 204"/>
          <p:cNvGrpSpPr/>
          <p:nvPr/>
        </p:nvGrpSpPr>
        <p:grpSpPr>
          <a:xfrm>
            <a:off x="4511675" y="5156200"/>
            <a:ext cx="1044575" cy="865188"/>
            <a:chOff x="1882" y="2432"/>
            <a:chExt cx="658" cy="545"/>
          </a:xfrm>
        </p:grpSpPr>
        <p:sp>
          <p:nvSpPr>
            <p:cNvPr id="62478" name="Text Box 170"/>
            <p:cNvSpPr txBox="1"/>
            <p:nvPr/>
          </p:nvSpPr>
          <p:spPr>
            <a:xfrm>
              <a:off x="2290" y="2704"/>
              <a:ext cx="136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  <a:sym typeface="Wingdings" panose="05000000000000000000" pitchFamily="2" charset="2"/>
                </a:rPr>
                <a:t>0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2479" name="Oval 186"/>
            <p:cNvSpPr/>
            <p:nvPr/>
          </p:nvSpPr>
          <p:spPr>
            <a:xfrm>
              <a:off x="1882" y="2750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5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62480" name="AutoShape 197"/>
            <p:cNvCxnSpPr>
              <a:stCxn id="62479" idx="6"/>
              <a:endCxn id="62497" idx="4"/>
            </p:cNvCxnSpPr>
            <p:nvPr/>
          </p:nvCxnSpPr>
          <p:spPr>
            <a:xfrm flipV="1">
              <a:off x="2109" y="2479"/>
              <a:ext cx="431" cy="384"/>
            </a:xfrm>
            <a:prstGeom prst="curvedConnector2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62481" name="AutoShape 198"/>
            <p:cNvCxnSpPr>
              <a:stCxn id="62497" idx="3"/>
              <a:endCxn id="62479" idx="0"/>
            </p:cNvCxnSpPr>
            <p:nvPr/>
          </p:nvCxnSpPr>
          <p:spPr>
            <a:xfrm rot="5400000">
              <a:off x="2075" y="2366"/>
              <a:ext cx="304" cy="464"/>
            </a:xfrm>
            <a:prstGeom prst="straightConnector1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62482" name="Text Box 202"/>
            <p:cNvSpPr txBox="1"/>
            <p:nvPr/>
          </p:nvSpPr>
          <p:spPr>
            <a:xfrm>
              <a:off x="2064" y="2432"/>
              <a:ext cx="136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  <a:sym typeface="Wingdings" panose="05000000000000000000" pitchFamily="2" charset="2"/>
                </a:rPr>
                <a:t>0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" name="Group 205"/>
          <p:cNvGrpSpPr/>
          <p:nvPr/>
        </p:nvGrpSpPr>
        <p:grpSpPr>
          <a:xfrm>
            <a:off x="5683250" y="5156200"/>
            <a:ext cx="917575" cy="865188"/>
            <a:chOff x="2620" y="2432"/>
            <a:chExt cx="578" cy="545"/>
          </a:xfrm>
        </p:grpSpPr>
        <p:sp>
          <p:nvSpPr>
            <p:cNvPr id="62473" name="Text Box 171"/>
            <p:cNvSpPr txBox="1"/>
            <p:nvPr/>
          </p:nvSpPr>
          <p:spPr>
            <a:xfrm>
              <a:off x="2653" y="2704"/>
              <a:ext cx="136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  <a:sym typeface="Wingdings" panose="05000000000000000000" pitchFamily="2" charset="2"/>
                </a:rPr>
                <a:t>1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2474" name="Oval 196"/>
            <p:cNvSpPr/>
            <p:nvPr/>
          </p:nvSpPr>
          <p:spPr>
            <a:xfrm>
              <a:off x="2971" y="2750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6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62475" name="AutoShape 199"/>
            <p:cNvCxnSpPr>
              <a:stCxn id="62497" idx="5"/>
              <a:endCxn id="62474" idx="2"/>
            </p:cNvCxnSpPr>
            <p:nvPr/>
          </p:nvCxnSpPr>
          <p:spPr>
            <a:xfrm rot="-5400000" flipH="1">
              <a:off x="2587" y="2479"/>
              <a:ext cx="417" cy="351"/>
            </a:xfrm>
            <a:prstGeom prst="curvedConnector2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62476" name="AutoShape 201"/>
            <p:cNvCxnSpPr>
              <a:stCxn id="62474" idx="1"/>
              <a:endCxn id="62497" idx="5"/>
            </p:cNvCxnSpPr>
            <p:nvPr/>
          </p:nvCxnSpPr>
          <p:spPr>
            <a:xfrm rot="-5400000" flipV="1">
              <a:off x="2643" y="2421"/>
              <a:ext cx="337" cy="384"/>
            </a:xfrm>
            <a:prstGeom prst="straightConnector1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62477" name="Text Box 203"/>
            <p:cNvSpPr txBox="1"/>
            <p:nvPr/>
          </p:nvSpPr>
          <p:spPr>
            <a:xfrm>
              <a:off x="2835" y="2432"/>
              <a:ext cx="136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  <a:sym typeface="Wingdings" panose="05000000000000000000" pitchFamily="2" charset="2"/>
                </a:rPr>
                <a:t>1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" name="标题 1"/>
          <p:cNvSpPr>
            <a:spLocks noGrp="1"/>
          </p:cNvSpPr>
          <p:nvPr/>
        </p:nvSpPr>
        <p:spPr>
          <a:xfrm>
            <a:off x="127635" y="136525"/>
            <a:ext cx="11498580" cy="1134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defRPr>
            </a:lvl1pPr>
          </a:lstStyle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NFA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的确定化（示例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</a:t>
            </a:r>
            <a:endParaRPr lang="zh-CN" alt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>
          <a:xfrm>
            <a:off x="20320" y="6489700"/>
            <a:ext cx="4224655" cy="365125"/>
          </a:xfrm>
        </p:spPr>
        <p:txBody>
          <a:bodyPr/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6030804020204" charset="0"/>
                <a:cs typeface="DejaVu Sans" panose="020B0606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26" name="页脚占位符 2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6030804020204" charset="0"/>
                <a:cs typeface="DejaVu Sans" panose="020B0606030804020204" charset="0"/>
                <a:sym typeface="+mn-ea"/>
              </a:rPr>
              <a:t>Zhou, Erqiang</a:t>
            </a:r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>
          <a:xfrm>
            <a:off x="8610600" y="6489700"/>
            <a:ext cx="3568700" cy="365125"/>
          </a:xfrm>
        </p:spPr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3490" name="Group 52"/>
          <p:cNvGrpSpPr/>
          <p:nvPr/>
        </p:nvGrpSpPr>
        <p:grpSpPr>
          <a:xfrm>
            <a:off x="2566988" y="1628775"/>
            <a:ext cx="6264275" cy="2089150"/>
            <a:chOff x="612" y="1661"/>
            <a:chExt cx="3946" cy="1316"/>
          </a:xfrm>
        </p:grpSpPr>
        <p:grpSp>
          <p:nvGrpSpPr>
            <p:cNvPr id="63537" name="Group 20"/>
            <p:cNvGrpSpPr/>
            <p:nvPr/>
          </p:nvGrpSpPr>
          <p:grpSpPr>
            <a:xfrm>
              <a:off x="612" y="2116"/>
              <a:ext cx="3946" cy="362"/>
              <a:chOff x="612" y="1888"/>
              <a:chExt cx="3946" cy="362"/>
            </a:xfrm>
          </p:grpSpPr>
          <p:sp>
            <p:nvSpPr>
              <p:cNvPr id="28693" name="Text Box 21"/>
              <p:cNvSpPr txBox="1">
                <a:spLocks noChangeArrowheads="1"/>
              </p:cNvSpPr>
              <p:nvPr/>
            </p:nvSpPr>
            <p:spPr bwMode="auto">
              <a:xfrm>
                <a:off x="3651" y="1888"/>
                <a:ext cx="181" cy="23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R="0" defTabSz="914400" eaLnBrk="1" hangingPunct="1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kumimoji="0" lang="en-US" altLang="zh-CN" kern="1200" cap="none" spc="0" normalizeH="0" baseline="0" noProof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ahoma" pitchFamily="34" charset="0"/>
                    <a:ea typeface="宋体" panose="02010600030101010101" pitchFamily="2" charset="-122"/>
                    <a:cs typeface="+mn-cs"/>
                  </a:rPr>
                  <a:t>ε</a:t>
                </a:r>
                <a:endParaRPr kumimoji="0" lang="en-US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694" name="Text Box 22"/>
              <p:cNvSpPr txBox="1">
                <a:spLocks noChangeArrowheads="1"/>
              </p:cNvSpPr>
              <p:nvPr/>
            </p:nvSpPr>
            <p:spPr bwMode="auto">
              <a:xfrm>
                <a:off x="1610" y="1888"/>
                <a:ext cx="181" cy="23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R="0" defTabSz="914400" eaLnBrk="1" hangingPunct="1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kumimoji="0" lang="en-US" altLang="zh-CN" kern="1200" cap="none" spc="0" normalizeH="0" baseline="0" noProof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ahoma" pitchFamily="34" charset="0"/>
                    <a:ea typeface="宋体" panose="02010600030101010101" pitchFamily="2" charset="-122"/>
                    <a:cs typeface="+mn-cs"/>
                  </a:rPr>
                  <a:t>ε</a:t>
                </a:r>
                <a:endParaRPr kumimoji="0" lang="en-US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3561" name="Oval 23"/>
              <p:cNvSpPr/>
              <p:nvPr/>
            </p:nvSpPr>
            <p:spPr>
              <a:xfrm>
                <a:off x="884" y="1979"/>
                <a:ext cx="227" cy="227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</a:rPr>
                  <a:t>0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63562" name="Group 24"/>
              <p:cNvGrpSpPr/>
              <p:nvPr/>
            </p:nvGrpSpPr>
            <p:grpSpPr>
              <a:xfrm>
                <a:off x="4241" y="1933"/>
                <a:ext cx="317" cy="317"/>
                <a:chOff x="3107" y="2704"/>
                <a:chExt cx="317" cy="317"/>
              </a:xfrm>
            </p:grpSpPr>
            <p:sp>
              <p:nvSpPr>
                <p:cNvPr id="63567" name="Oval 25"/>
                <p:cNvSpPr/>
                <p:nvPr/>
              </p:nvSpPr>
              <p:spPr>
                <a:xfrm>
                  <a:off x="3107" y="2704"/>
                  <a:ext cx="317" cy="317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 b="1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+mj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+mj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j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j-lt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568" name="Oval 26"/>
                <p:cNvSpPr/>
                <p:nvPr/>
              </p:nvSpPr>
              <p:spPr>
                <a:xfrm>
                  <a:off x="3152" y="2750"/>
                  <a:ext cx="227" cy="227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 b="1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+mj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+mj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j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j-lt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1800" b="0" dirty="0">
                      <a:solidFill>
                        <a:schemeClr val="tx1"/>
                      </a:solidFill>
                      <a:latin typeface="Tahoma" pitchFamily="34" charset="0"/>
                      <a:ea typeface="宋体" panose="02010600030101010101" pitchFamily="2" charset="-122"/>
                    </a:rPr>
                    <a:t>1</a:t>
                  </a:r>
                  <a:endPara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</a:endParaRPr>
                </a:p>
              </p:txBody>
            </p:sp>
          </p:grpSp>
          <p:cxnSp>
            <p:nvCxnSpPr>
              <p:cNvPr id="63563" name="AutoShape 27"/>
              <p:cNvCxnSpPr>
                <a:stCxn id="63561" idx="6"/>
                <a:endCxn id="63565" idx="2"/>
              </p:cNvCxnSpPr>
              <p:nvPr/>
            </p:nvCxnSpPr>
            <p:spPr>
              <a:xfrm>
                <a:off x="1111" y="2093"/>
                <a:ext cx="1315" cy="0"/>
              </a:xfrm>
              <a:prstGeom prst="straightConnector1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cxnSp>
          <p:sp>
            <p:nvSpPr>
              <p:cNvPr id="63564" name="AutoShape 28"/>
              <p:cNvSpPr/>
              <p:nvPr/>
            </p:nvSpPr>
            <p:spPr>
              <a:xfrm>
                <a:off x="612" y="2024"/>
                <a:ext cx="272" cy="137"/>
              </a:xfrm>
              <a:prstGeom prst="notchedRightArrow">
                <a:avLst>
                  <a:gd name="adj1" fmla="val 50000"/>
                  <a:gd name="adj2" fmla="val 49635"/>
                </a:avLst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3565" name="Oval 29"/>
              <p:cNvSpPr/>
              <p:nvPr/>
            </p:nvSpPr>
            <p:spPr>
              <a:xfrm>
                <a:off x="2426" y="1979"/>
                <a:ext cx="227" cy="227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</a:rPr>
                  <a:t>2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63566" name="AutoShape 30"/>
              <p:cNvCxnSpPr>
                <a:stCxn id="63565" idx="6"/>
                <a:endCxn id="63567" idx="2"/>
              </p:cNvCxnSpPr>
              <p:nvPr/>
            </p:nvCxnSpPr>
            <p:spPr>
              <a:xfrm flipV="1">
                <a:off x="2653" y="2092"/>
                <a:ext cx="1588" cy="1"/>
              </a:xfrm>
              <a:prstGeom prst="curvedConnector3">
                <a:avLst>
                  <a:gd name="adj1" fmla="val 49935"/>
                </a:avLst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cxnSp>
        </p:grpSp>
        <p:grpSp>
          <p:nvGrpSpPr>
            <p:cNvPr id="63538" name="Group 31"/>
            <p:cNvGrpSpPr/>
            <p:nvPr/>
          </p:nvGrpSpPr>
          <p:grpSpPr>
            <a:xfrm>
              <a:off x="1610" y="1661"/>
              <a:ext cx="1905" cy="595"/>
              <a:chOff x="1610" y="1661"/>
              <a:chExt cx="1905" cy="595"/>
            </a:xfrm>
          </p:grpSpPr>
          <p:sp>
            <p:nvSpPr>
              <p:cNvPr id="63551" name="Text Box 32"/>
              <p:cNvSpPr txBox="1"/>
              <p:nvPr/>
            </p:nvSpPr>
            <p:spPr>
              <a:xfrm>
                <a:off x="2154" y="1752"/>
                <a:ext cx="861" cy="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  <a:sym typeface="Wingdings" panose="05000000000000000000" pitchFamily="2" charset="2"/>
                  </a:rPr>
                  <a:t>(00|11)*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3552" name="Oval 33"/>
              <p:cNvSpPr/>
              <p:nvPr/>
            </p:nvSpPr>
            <p:spPr>
              <a:xfrm>
                <a:off x="1701" y="1661"/>
                <a:ext cx="227" cy="227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</a:rPr>
                  <a:t>3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3553" name="Oval 34"/>
              <p:cNvSpPr/>
              <p:nvPr/>
            </p:nvSpPr>
            <p:spPr>
              <a:xfrm>
                <a:off x="3288" y="1661"/>
                <a:ext cx="227" cy="227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</a:rPr>
                  <a:t>4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63554" name="AutoShape 35"/>
              <p:cNvCxnSpPr>
                <a:stCxn id="63565" idx="1"/>
                <a:endCxn id="63552" idx="4"/>
              </p:cNvCxnSpPr>
              <p:nvPr/>
            </p:nvCxnSpPr>
            <p:spPr>
              <a:xfrm flipH="1" flipV="1">
                <a:off x="1815" y="1888"/>
                <a:ext cx="644" cy="352"/>
              </a:xfrm>
              <a:prstGeom prst="straightConnector1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cxnSp>
          <p:cxnSp>
            <p:nvCxnSpPr>
              <p:cNvPr id="63555" name="AutoShape 36"/>
              <p:cNvCxnSpPr>
                <a:stCxn id="63552" idx="6"/>
                <a:endCxn id="63553" idx="2"/>
              </p:cNvCxnSpPr>
              <p:nvPr/>
            </p:nvCxnSpPr>
            <p:spPr>
              <a:xfrm>
                <a:off x="1928" y="1775"/>
                <a:ext cx="1360" cy="0"/>
              </a:xfrm>
              <a:prstGeom prst="straightConnector1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cxnSp>
          <p:sp>
            <p:nvSpPr>
              <p:cNvPr id="63556" name="Text Box 37"/>
              <p:cNvSpPr txBox="1"/>
              <p:nvPr/>
            </p:nvSpPr>
            <p:spPr>
              <a:xfrm>
                <a:off x="1610" y="1979"/>
                <a:ext cx="544" cy="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  <a:sym typeface="Wingdings" panose="05000000000000000000" pitchFamily="2" charset="2"/>
                  </a:rPr>
                  <a:t>01|10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63557" name="AutoShape 38"/>
              <p:cNvCxnSpPr>
                <a:stCxn id="63553" idx="4"/>
                <a:endCxn id="63565" idx="7"/>
              </p:cNvCxnSpPr>
              <p:nvPr/>
            </p:nvCxnSpPr>
            <p:spPr>
              <a:xfrm flipH="1">
                <a:off x="2620" y="1888"/>
                <a:ext cx="782" cy="352"/>
              </a:xfrm>
              <a:prstGeom prst="straightConnector1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cxnSp>
          <p:sp>
            <p:nvSpPr>
              <p:cNvPr id="63558" name="Text Box 39"/>
              <p:cNvSpPr txBox="1"/>
              <p:nvPr/>
            </p:nvSpPr>
            <p:spPr>
              <a:xfrm>
                <a:off x="2835" y="2024"/>
                <a:ext cx="544" cy="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  <a:sym typeface="Wingdings" panose="05000000000000000000" pitchFamily="2" charset="2"/>
                  </a:rPr>
                  <a:t>01|10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3539" name="Group 40"/>
            <p:cNvGrpSpPr/>
            <p:nvPr/>
          </p:nvGrpSpPr>
          <p:grpSpPr>
            <a:xfrm>
              <a:off x="1882" y="2401"/>
              <a:ext cx="658" cy="576"/>
              <a:chOff x="1882" y="2401"/>
              <a:chExt cx="658" cy="576"/>
            </a:xfrm>
          </p:grpSpPr>
          <p:sp>
            <p:nvSpPr>
              <p:cNvPr id="63546" name="Text Box 41"/>
              <p:cNvSpPr txBox="1"/>
              <p:nvPr/>
            </p:nvSpPr>
            <p:spPr>
              <a:xfrm>
                <a:off x="2290" y="2704"/>
                <a:ext cx="136" cy="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  <a:sym typeface="Wingdings" panose="05000000000000000000" pitchFamily="2" charset="2"/>
                  </a:rPr>
                  <a:t>0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3547" name="Oval 42"/>
              <p:cNvSpPr/>
              <p:nvPr/>
            </p:nvSpPr>
            <p:spPr>
              <a:xfrm>
                <a:off x="1882" y="2750"/>
                <a:ext cx="227" cy="227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</a:rPr>
                  <a:t>5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63548" name="AutoShape 43"/>
              <p:cNvCxnSpPr>
                <a:stCxn id="63547" idx="6"/>
                <a:endCxn id="63565" idx="4"/>
              </p:cNvCxnSpPr>
              <p:nvPr/>
            </p:nvCxnSpPr>
            <p:spPr>
              <a:xfrm flipV="1">
                <a:off x="2109" y="2434"/>
                <a:ext cx="431" cy="430"/>
              </a:xfrm>
              <a:prstGeom prst="curvedConnector2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cxnSp>
          <p:cxnSp>
            <p:nvCxnSpPr>
              <p:cNvPr id="63549" name="AutoShape 44"/>
              <p:cNvCxnSpPr>
                <a:stCxn id="63565" idx="3"/>
                <a:endCxn id="63547" idx="0"/>
              </p:cNvCxnSpPr>
              <p:nvPr/>
            </p:nvCxnSpPr>
            <p:spPr>
              <a:xfrm flipH="1">
                <a:off x="1996" y="2401"/>
                <a:ext cx="463" cy="349"/>
              </a:xfrm>
              <a:prstGeom prst="straightConnector1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cxnSp>
          <p:sp>
            <p:nvSpPr>
              <p:cNvPr id="63550" name="Text Box 45"/>
              <p:cNvSpPr txBox="1"/>
              <p:nvPr/>
            </p:nvSpPr>
            <p:spPr>
              <a:xfrm>
                <a:off x="2064" y="2432"/>
                <a:ext cx="136" cy="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  <a:sym typeface="Wingdings" panose="05000000000000000000" pitchFamily="2" charset="2"/>
                  </a:rPr>
                  <a:t>0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3540" name="Group 46"/>
            <p:cNvGrpSpPr/>
            <p:nvPr/>
          </p:nvGrpSpPr>
          <p:grpSpPr>
            <a:xfrm>
              <a:off x="2620" y="2401"/>
              <a:ext cx="578" cy="576"/>
              <a:chOff x="2620" y="2401"/>
              <a:chExt cx="578" cy="576"/>
            </a:xfrm>
          </p:grpSpPr>
          <p:sp>
            <p:nvSpPr>
              <p:cNvPr id="63541" name="Text Box 47"/>
              <p:cNvSpPr txBox="1"/>
              <p:nvPr/>
            </p:nvSpPr>
            <p:spPr>
              <a:xfrm>
                <a:off x="2653" y="2704"/>
                <a:ext cx="136" cy="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  <a:sym typeface="Wingdings" panose="05000000000000000000" pitchFamily="2" charset="2"/>
                  </a:rPr>
                  <a:t>1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3542" name="Oval 48"/>
              <p:cNvSpPr/>
              <p:nvPr/>
            </p:nvSpPr>
            <p:spPr>
              <a:xfrm>
                <a:off x="2971" y="2750"/>
                <a:ext cx="227" cy="227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</a:rPr>
                  <a:t>6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63543" name="AutoShape 49"/>
              <p:cNvCxnSpPr>
                <a:stCxn id="63565" idx="5"/>
                <a:endCxn id="63542" idx="2"/>
              </p:cNvCxnSpPr>
              <p:nvPr/>
            </p:nvCxnSpPr>
            <p:spPr>
              <a:xfrm rot="-5400000" flipH="1">
                <a:off x="2564" y="2457"/>
                <a:ext cx="463" cy="351"/>
              </a:xfrm>
              <a:prstGeom prst="curvedConnector2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cxnSp>
          <p:cxnSp>
            <p:nvCxnSpPr>
              <p:cNvPr id="63544" name="AutoShape 50"/>
              <p:cNvCxnSpPr>
                <a:stCxn id="63542" idx="1"/>
                <a:endCxn id="63565" idx="5"/>
              </p:cNvCxnSpPr>
              <p:nvPr/>
            </p:nvCxnSpPr>
            <p:spPr>
              <a:xfrm flipH="1" flipV="1">
                <a:off x="2620" y="2401"/>
                <a:ext cx="384" cy="382"/>
              </a:xfrm>
              <a:prstGeom prst="straightConnector1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cxnSp>
          <p:sp>
            <p:nvSpPr>
              <p:cNvPr id="63545" name="Text Box 51"/>
              <p:cNvSpPr txBox="1"/>
              <p:nvPr/>
            </p:nvSpPr>
            <p:spPr>
              <a:xfrm>
                <a:off x="2835" y="2432"/>
                <a:ext cx="136" cy="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  <a:sym typeface="Wingdings" panose="05000000000000000000" pitchFamily="2" charset="2"/>
                  </a:rPr>
                  <a:t>1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8" name="Group 96"/>
          <p:cNvGrpSpPr/>
          <p:nvPr/>
        </p:nvGrpSpPr>
        <p:grpSpPr>
          <a:xfrm>
            <a:off x="2566988" y="5232400"/>
            <a:ext cx="6264275" cy="1366838"/>
            <a:chOff x="657" y="2842"/>
            <a:chExt cx="3946" cy="861"/>
          </a:xfrm>
        </p:grpSpPr>
        <p:grpSp>
          <p:nvGrpSpPr>
            <p:cNvPr id="63514" name="Group 54"/>
            <p:cNvGrpSpPr/>
            <p:nvPr/>
          </p:nvGrpSpPr>
          <p:grpSpPr>
            <a:xfrm>
              <a:off x="657" y="2842"/>
              <a:ext cx="3946" cy="362"/>
              <a:chOff x="612" y="1888"/>
              <a:chExt cx="3946" cy="362"/>
            </a:xfrm>
          </p:grpSpPr>
          <p:sp>
            <p:nvSpPr>
              <p:cNvPr id="28727" name="Text Box 55"/>
              <p:cNvSpPr txBox="1">
                <a:spLocks noChangeArrowheads="1"/>
              </p:cNvSpPr>
              <p:nvPr/>
            </p:nvSpPr>
            <p:spPr bwMode="auto">
              <a:xfrm>
                <a:off x="3651" y="1888"/>
                <a:ext cx="181" cy="23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R="0" defTabSz="914400" eaLnBrk="1" hangingPunct="1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kumimoji="0" lang="en-US" altLang="zh-CN" kern="1200" cap="none" spc="0" normalizeH="0" baseline="0" noProof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ahoma" pitchFamily="34" charset="0"/>
                    <a:ea typeface="宋体" panose="02010600030101010101" pitchFamily="2" charset="-122"/>
                    <a:cs typeface="+mn-cs"/>
                  </a:rPr>
                  <a:t>ε</a:t>
                </a:r>
                <a:endParaRPr kumimoji="0" lang="en-US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728" name="Text Box 56"/>
              <p:cNvSpPr txBox="1">
                <a:spLocks noChangeArrowheads="1"/>
              </p:cNvSpPr>
              <p:nvPr/>
            </p:nvSpPr>
            <p:spPr bwMode="auto">
              <a:xfrm>
                <a:off x="1610" y="1888"/>
                <a:ext cx="181" cy="23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R="0" defTabSz="914400" eaLnBrk="1" hangingPunct="1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kumimoji="0" lang="en-US" altLang="zh-CN" kern="1200" cap="none" spc="0" normalizeH="0" baseline="0" noProof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ahoma" pitchFamily="34" charset="0"/>
                    <a:ea typeface="宋体" panose="02010600030101010101" pitchFamily="2" charset="-122"/>
                    <a:cs typeface="+mn-cs"/>
                  </a:rPr>
                  <a:t>ε</a:t>
                </a:r>
                <a:endParaRPr kumimoji="0" lang="en-US" altLang="zh-CN" kern="1200" cap="none" spc="0" normalizeH="0" baseline="0" noProof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3529" name="Oval 57"/>
              <p:cNvSpPr/>
              <p:nvPr/>
            </p:nvSpPr>
            <p:spPr>
              <a:xfrm>
                <a:off x="884" y="1979"/>
                <a:ext cx="227" cy="227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</a:rPr>
                  <a:t>0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63530" name="Group 58"/>
              <p:cNvGrpSpPr/>
              <p:nvPr/>
            </p:nvGrpSpPr>
            <p:grpSpPr>
              <a:xfrm>
                <a:off x="4241" y="1933"/>
                <a:ext cx="317" cy="317"/>
                <a:chOff x="3107" y="2704"/>
                <a:chExt cx="317" cy="317"/>
              </a:xfrm>
            </p:grpSpPr>
            <p:sp>
              <p:nvSpPr>
                <p:cNvPr id="63535" name="Oval 59"/>
                <p:cNvSpPr/>
                <p:nvPr/>
              </p:nvSpPr>
              <p:spPr>
                <a:xfrm>
                  <a:off x="3107" y="2704"/>
                  <a:ext cx="317" cy="317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 b="1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+mj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+mj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j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j-lt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536" name="Oval 60"/>
                <p:cNvSpPr/>
                <p:nvPr/>
              </p:nvSpPr>
              <p:spPr>
                <a:xfrm>
                  <a:off x="3152" y="2750"/>
                  <a:ext cx="227" cy="227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 b="1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+mj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+mj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j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j-lt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1800" b="0" dirty="0">
                      <a:solidFill>
                        <a:schemeClr val="tx1"/>
                      </a:solidFill>
                      <a:latin typeface="Tahoma" pitchFamily="34" charset="0"/>
                      <a:ea typeface="宋体" panose="02010600030101010101" pitchFamily="2" charset="-122"/>
                    </a:rPr>
                    <a:t>1</a:t>
                  </a:r>
                  <a:endPara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</a:endParaRPr>
                </a:p>
              </p:txBody>
            </p:sp>
          </p:grpSp>
          <p:cxnSp>
            <p:nvCxnSpPr>
              <p:cNvPr id="63531" name="AutoShape 61"/>
              <p:cNvCxnSpPr>
                <a:stCxn id="63529" idx="6"/>
                <a:endCxn id="63533" idx="2"/>
              </p:cNvCxnSpPr>
              <p:nvPr/>
            </p:nvCxnSpPr>
            <p:spPr>
              <a:xfrm>
                <a:off x="1111" y="2093"/>
                <a:ext cx="1315" cy="0"/>
              </a:xfrm>
              <a:prstGeom prst="straightConnector1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cxnSp>
          <p:sp>
            <p:nvSpPr>
              <p:cNvPr id="63532" name="AutoShape 62"/>
              <p:cNvSpPr/>
              <p:nvPr/>
            </p:nvSpPr>
            <p:spPr>
              <a:xfrm>
                <a:off x="612" y="2024"/>
                <a:ext cx="272" cy="137"/>
              </a:xfrm>
              <a:prstGeom prst="notchedRightArrow">
                <a:avLst>
                  <a:gd name="adj1" fmla="val 50000"/>
                  <a:gd name="adj2" fmla="val 49635"/>
                </a:avLst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3533" name="Oval 63"/>
              <p:cNvSpPr/>
              <p:nvPr/>
            </p:nvSpPr>
            <p:spPr>
              <a:xfrm>
                <a:off x="2426" y="1979"/>
                <a:ext cx="227" cy="227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</a:rPr>
                  <a:t>2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63534" name="AutoShape 64"/>
              <p:cNvCxnSpPr>
                <a:stCxn id="63533" idx="6"/>
                <a:endCxn id="63535" idx="2"/>
              </p:cNvCxnSpPr>
              <p:nvPr/>
            </p:nvCxnSpPr>
            <p:spPr>
              <a:xfrm flipV="1">
                <a:off x="2653" y="2092"/>
                <a:ext cx="1588" cy="1"/>
              </a:xfrm>
              <a:prstGeom prst="curvedConnector3">
                <a:avLst>
                  <a:gd name="adj1" fmla="val 49935"/>
                </a:avLst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cxnSp>
        </p:grpSp>
        <p:grpSp>
          <p:nvGrpSpPr>
            <p:cNvPr id="63515" name="Group 74"/>
            <p:cNvGrpSpPr/>
            <p:nvPr/>
          </p:nvGrpSpPr>
          <p:grpSpPr>
            <a:xfrm>
              <a:off x="1927" y="3127"/>
              <a:ext cx="658" cy="576"/>
              <a:chOff x="1882" y="2401"/>
              <a:chExt cx="658" cy="576"/>
            </a:xfrm>
          </p:grpSpPr>
          <p:sp>
            <p:nvSpPr>
              <p:cNvPr id="63522" name="Text Box 75"/>
              <p:cNvSpPr txBox="1"/>
              <p:nvPr/>
            </p:nvSpPr>
            <p:spPr>
              <a:xfrm>
                <a:off x="2290" y="2704"/>
                <a:ext cx="136" cy="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  <a:sym typeface="Wingdings" panose="05000000000000000000" pitchFamily="2" charset="2"/>
                  </a:rPr>
                  <a:t>0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3523" name="Oval 76"/>
              <p:cNvSpPr/>
              <p:nvPr/>
            </p:nvSpPr>
            <p:spPr>
              <a:xfrm>
                <a:off x="1882" y="2750"/>
                <a:ext cx="227" cy="227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</a:rPr>
                  <a:t>5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63524" name="AutoShape 77"/>
              <p:cNvCxnSpPr>
                <a:stCxn id="63523" idx="6"/>
                <a:endCxn id="63533" idx="4"/>
              </p:cNvCxnSpPr>
              <p:nvPr/>
            </p:nvCxnSpPr>
            <p:spPr>
              <a:xfrm flipV="1">
                <a:off x="2109" y="2434"/>
                <a:ext cx="431" cy="430"/>
              </a:xfrm>
              <a:prstGeom prst="curvedConnector2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cxnSp>
          <p:cxnSp>
            <p:nvCxnSpPr>
              <p:cNvPr id="63525" name="AutoShape 78"/>
              <p:cNvCxnSpPr>
                <a:stCxn id="63533" idx="3"/>
                <a:endCxn id="63523" idx="0"/>
              </p:cNvCxnSpPr>
              <p:nvPr/>
            </p:nvCxnSpPr>
            <p:spPr>
              <a:xfrm flipH="1">
                <a:off x="1996" y="2401"/>
                <a:ext cx="463" cy="349"/>
              </a:xfrm>
              <a:prstGeom prst="straightConnector1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cxnSp>
          <p:sp>
            <p:nvSpPr>
              <p:cNvPr id="63526" name="Text Box 79"/>
              <p:cNvSpPr txBox="1"/>
              <p:nvPr/>
            </p:nvSpPr>
            <p:spPr>
              <a:xfrm>
                <a:off x="2064" y="2432"/>
                <a:ext cx="136" cy="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  <a:sym typeface="Wingdings" panose="05000000000000000000" pitchFamily="2" charset="2"/>
                  </a:rPr>
                  <a:t>0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3516" name="Group 80"/>
            <p:cNvGrpSpPr/>
            <p:nvPr/>
          </p:nvGrpSpPr>
          <p:grpSpPr>
            <a:xfrm>
              <a:off x="2665" y="3127"/>
              <a:ext cx="578" cy="576"/>
              <a:chOff x="2620" y="2401"/>
              <a:chExt cx="578" cy="576"/>
            </a:xfrm>
          </p:grpSpPr>
          <p:sp>
            <p:nvSpPr>
              <p:cNvPr id="63517" name="Text Box 81"/>
              <p:cNvSpPr txBox="1"/>
              <p:nvPr/>
            </p:nvSpPr>
            <p:spPr>
              <a:xfrm>
                <a:off x="2653" y="2704"/>
                <a:ext cx="136" cy="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  <a:sym typeface="Wingdings" panose="05000000000000000000" pitchFamily="2" charset="2"/>
                  </a:rPr>
                  <a:t>1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3518" name="Oval 82"/>
              <p:cNvSpPr/>
              <p:nvPr/>
            </p:nvSpPr>
            <p:spPr>
              <a:xfrm>
                <a:off x="2971" y="2750"/>
                <a:ext cx="227" cy="227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</a:rPr>
                  <a:t>6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63519" name="AutoShape 83"/>
              <p:cNvCxnSpPr>
                <a:stCxn id="63533" idx="5"/>
                <a:endCxn id="63518" idx="2"/>
              </p:cNvCxnSpPr>
              <p:nvPr/>
            </p:nvCxnSpPr>
            <p:spPr>
              <a:xfrm rot="-5400000" flipH="1">
                <a:off x="2564" y="2457"/>
                <a:ext cx="463" cy="351"/>
              </a:xfrm>
              <a:prstGeom prst="curvedConnector2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cxnSp>
          <p:cxnSp>
            <p:nvCxnSpPr>
              <p:cNvPr id="63520" name="AutoShape 84"/>
              <p:cNvCxnSpPr>
                <a:stCxn id="63518" idx="1"/>
                <a:endCxn id="63533" idx="5"/>
              </p:cNvCxnSpPr>
              <p:nvPr/>
            </p:nvCxnSpPr>
            <p:spPr>
              <a:xfrm flipH="1" flipV="1">
                <a:off x="2620" y="2401"/>
                <a:ext cx="384" cy="382"/>
              </a:xfrm>
              <a:prstGeom prst="straightConnector1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cxnSp>
          <p:sp>
            <p:nvSpPr>
              <p:cNvPr id="63521" name="Text Box 85"/>
              <p:cNvSpPr txBox="1"/>
              <p:nvPr/>
            </p:nvSpPr>
            <p:spPr>
              <a:xfrm>
                <a:off x="2835" y="2432"/>
                <a:ext cx="136" cy="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  <a:sym typeface="Wingdings" panose="05000000000000000000" pitchFamily="2" charset="2"/>
                  </a:rPr>
                  <a:t>1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13" name="Group 95"/>
          <p:cNvGrpSpPr/>
          <p:nvPr/>
        </p:nvGrpSpPr>
        <p:grpSpPr>
          <a:xfrm>
            <a:off x="4079875" y="4294188"/>
            <a:ext cx="1419225" cy="1192212"/>
            <a:chOff x="1610" y="2251"/>
            <a:chExt cx="894" cy="751"/>
          </a:xfrm>
        </p:grpSpPr>
        <p:sp>
          <p:nvSpPr>
            <p:cNvPr id="63509" name="Oval 67"/>
            <p:cNvSpPr/>
            <p:nvPr/>
          </p:nvSpPr>
          <p:spPr>
            <a:xfrm>
              <a:off x="1610" y="2251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3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3510" name="Text Box 71"/>
            <p:cNvSpPr txBox="1"/>
            <p:nvPr/>
          </p:nvSpPr>
          <p:spPr>
            <a:xfrm>
              <a:off x="1655" y="2614"/>
              <a:ext cx="363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  <a:sym typeface="Wingdings" panose="05000000000000000000" pitchFamily="2" charset="2"/>
                </a:rPr>
                <a:t>01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63511" name="AutoShape 88"/>
            <p:cNvCxnSpPr>
              <a:stCxn id="63533" idx="1"/>
              <a:endCxn id="63509" idx="5"/>
            </p:cNvCxnSpPr>
            <p:nvPr/>
          </p:nvCxnSpPr>
          <p:spPr>
            <a:xfrm rot="-5400000" flipV="1">
              <a:off x="1915" y="2332"/>
              <a:ext cx="477" cy="700"/>
            </a:xfrm>
            <a:prstGeom prst="straightConnector1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63512" name="AutoShape 89"/>
            <p:cNvCxnSpPr>
              <a:stCxn id="63533" idx="2"/>
              <a:endCxn id="63509" idx="4"/>
            </p:cNvCxnSpPr>
            <p:nvPr/>
          </p:nvCxnSpPr>
          <p:spPr>
            <a:xfrm rot="10800000">
              <a:off x="1724" y="2478"/>
              <a:ext cx="747" cy="524"/>
            </a:xfrm>
            <a:prstGeom prst="straightConnector1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63513" name="Text Box 90"/>
            <p:cNvSpPr txBox="1"/>
            <p:nvPr/>
          </p:nvSpPr>
          <p:spPr>
            <a:xfrm>
              <a:off x="2064" y="2523"/>
              <a:ext cx="318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  <a:sym typeface="Wingdings" panose="05000000000000000000" pitchFamily="2" charset="2"/>
                </a:rPr>
                <a:t>10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4" name="Group 99"/>
          <p:cNvGrpSpPr/>
          <p:nvPr/>
        </p:nvGrpSpPr>
        <p:grpSpPr>
          <a:xfrm>
            <a:off x="5626100" y="4294188"/>
            <a:ext cx="1404938" cy="1066800"/>
            <a:chOff x="2584" y="2251"/>
            <a:chExt cx="885" cy="672"/>
          </a:xfrm>
        </p:grpSpPr>
        <p:sp>
          <p:nvSpPr>
            <p:cNvPr id="63504" name="Oval 68"/>
            <p:cNvSpPr/>
            <p:nvPr/>
          </p:nvSpPr>
          <p:spPr>
            <a:xfrm>
              <a:off x="3242" y="2251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4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63505" name="AutoShape 72"/>
            <p:cNvCxnSpPr>
              <a:stCxn id="63504" idx="4"/>
              <a:endCxn id="63533" idx="7"/>
            </p:cNvCxnSpPr>
            <p:nvPr/>
          </p:nvCxnSpPr>
          <p:spPr>
            <a:xfrm rot="5400000">
              <a:off x="2787" y="2355"/>
              <a:ext cx="444" cy="691"/>
            </a:xfrm>
            <a:prstGeom prst="straightConnector1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63506" name="Text Box 93"/>
            <p:cNvSpPr txBox="1"/>
            <p:nvPr/>
          </p:nvSpPr>
          <p:spPr>
            <a:xfrm>
              <a:off x="3016" y="2659"/>
              <a:ext cx="318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  <a:sym typeface="Wingdings" panose="05000000000000000000" pitchFamily="2" charset="2"/>
                </a:rPr>
                <a:t>10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3507" name="Text Box 94"/>
            <p:cNvSpPr txBox="1"/>
            <p:nvPr/>
          </p:nvSpPr>
          <p:spPr>
            <a:xfrm>
              <a:off x="2653" y="2523"/>
              <a:ext cx="363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  <a:sym typeface="Wingdings" panose="05000000000000000000" pitchFamily="2" charset="2"/>
                </a:rPr>
                <a:t>01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63508" name="AutoShape 98"/>
            <p:cNvCxnSpPr>
              <a:stCxn id="63504" idx="3"/>
              <a:endCxn id="63533" idx="0"/>
            </p:cNvCxnSpPr>
            <p:nvPr/>
          </p:nvCxnSpPr>
          <p:spPr>
            <a:xfrm rot="5400000">
              <a:off x="2707" y="2321"/>
              <a:ext cx="444" cy="691"/>
            </a:xfrm>
            <a:prstGeom prst="straightConnector1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</p:grpSp>
      <p:grpSp>
        <p:nvGrpSpPr>
          <p:cNvPr id="15" name="Group 136"/>
          <p:cNvGrpSpPr/>
          <p:nvPr/>
        </p:nvGrpSpPr>
        <p:grpSpPr>
          <a:xfrm>
            <a:off x="4440238" y="3789363"/>
            <a:ext cx="2230437" cy="865187"/>
            <a:chOff x="1837" y="1933"/>
            <a:chExt cx="1405" cy="545"/>
          </a:xfrm>
        </p:grpSpPr>
        <p:cxnSp>
          <p:nvCxnSpPr>
            <p:cNvPr id="63497" name="AutoShape 97"/>
            <p:cNvCxnSpPr>
              <a:stCxn id="63509" idx="6"/>
              <a:endCxn id="63498" idx="2"/>
            </p:cNvCxnSpPr>
            <p:nvPr/>
          </p:nvCxnSpPr>
          <p:spPr>
            <a:xfrm>
              <a:off x="1837" y="2320"/>
              <a:ext cx="589" cy="44"/>
            </a:xfrm>
            <a:prstGeom prst="straightConnector1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63498" name="Oval 101"/>
            <p:cNvSpPr/>
            <p:nvPr/>
          </p:nvSpPr>
          <p:spPr>
            <a:xfrm>
              <a:off x="2426" y="2251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7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63499" name="AutoShape 106"/>
            <p:cNvCxnSpPr>
              <a:stCxn id="63498" idx="6"/>
              <a:endCxn id="63504" idx="2"/>
            </p:cNvCxnSpPr>
            <p:nvPr/>
          </p:nvCxnSpPr>
          <p:spPr>
            <a:xfrm flipV="1">
              <a:off x="2653" y="2320"/>
              <a:ext cx="589" cy="44"/>
            </a:xfrm>
            <a:prstGeom prst="straightConnector1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28803" name="Rectangle 131"/>
            <p:cNvSpPr>
              <a:spLocks noChangeArrowheads="1"/>
            </p:cNvSpPr>
            <p:nvPr/>
          </p:nvSpPr>
          <p:spPr bwMode="auto">
            <a:xfrm>
              <a:off x="2835" y="2160"/>
              <a:ext cx="179" cy="23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ε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804" name="Rectangle 132"/>
            <p:cNvSpPr>
              <a:spLocks noChangeArrowheads="1"/>
            </p:cNvSpPr>
            <p:nvPr/>
          </p:nvSpPr>
          <p:spPr bwMode="auto">
            <a:xfrm>
              <a:off x="2018" y="2160"/>
              <a:ext cx="179" cy="23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ε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63502" name="AutoShape 134"/>
            <p:cNvCxnSpPr>
              <a:stCxn id="63498" idx="7"/>
              <a:endCxn id="63498" idx="1"/>
            </p:cNvCxnSpPr>
            <p:nvPr/>
          </p:nvCxnSpPr>
          <p:spPr>
            <a:xfrm rot="-5400000" flipH="1" flipV="1">
              <a:off x="2539" y="2204"/>
              <a:ext cx="1" cy="161"/>
            </a:xfrm>
            <a:prstGeom prst="curvedConnector3">
              <a:avLst>
                <a:gd name="adj1" fmla="val -17700009"/>
              </a:avLst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63503" name="Text Box 135"/>
            <p:cNvSpPr txBox="1"/>
            <p:nvPr/>
          </p:nvSpPr>
          <p:spPr>
            <a:xfrm>
              <a:off x="2290" y="1933"/>
              <a:ext cx="544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  <a:sym typeface="Wingdings" panose="05000000000000000000" pitchFamily="2" charset="2"/>
                </a:rPr>
                <a:t>00|11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81" name="Rectangle 2"/>
          <p:cNvSpPr>
            <a:spLocks noGrp="1" noChangeArrowheads="1"/>
          </p:cNvSpPr>
          <p:nvPr>
            <p:ph type="title"/>
          </p:nvPr>
        </p:nvSpPr>
        <p:spPr>
          <a:xfrm>
            <a:off x="139700" y="1341438"/>
            <a:ext cx="7675563" cy="431800"/>
          </a:xfrm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宋体" panose="02010600030101010101" pitchFamily="2" charset="-122"/>
                <a:cs typeface="+mn-cs"/>
              </a:rPr>
              <a:t>Step2 </a:t>
            </a:r>
            <a:r>
              <a:rPr kumimoji="0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宋体" panose="02010600030101010101" pitchFamily="2" charset="-122"/>
                <a:cs typeface="+mn-cs"/>
              </a:rPr>
              <a:t>使每条弧上或为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宋体" panose="02010600030101010101" pitchFamily="2" charset="-122"/>
                <a:cs typeface="+mn-cs"/>
              </a:rPr>
              <a:t>ε</a:t>
            </a:r>
            <a:r>
              <a:rPr kumimoji="0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宋体" panose="02010600030101010101" pitchFamily="2" charset="-122"/>
                <a:cs typeface="+mn-cs"/>
              </a:rPr>
              <a:t>，或为单个字符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" name="Rectangle 2"/>
          <p:cNvSpPr txBox="1">
            <a:spLocks noChangeArrowheads="1"/>
          </p:cNvSpPr>
          <p:nvPr/>
        </p:nvSpPr>
        <p:spPr bwMode="white">
          <a:xfrm>
            <a:off x="1828800" y="350838"/>
            <a:ext cx="6838950" cy="563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zh-CN" sz="2500" b="1" kern="0" cap="none" spc="0" normalizeH="0" baseline="0" noProof="0">
                <a:solidFill>
                  <a:schemeClr val="bg1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例：构造</a:t>
            </a:r>
            <a:r>
              <a:rPr kumimoji="0" lang="en-US" altLang="zh-CN" sz="2500" b="1" kern="0" cap="none" spc="0" normalizeH="0" baseline="0" noProof="0">
                <a:solidFill>
                  <a:schemeClr val="bg1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DFA</a:t>
            </a:r>
            <a:r>
              <a:rPr kumimoji="0" lang="zh-CN" sz="2500" b="1" kern="0" cap="none" spc="0" normalizeH="0" baseline="0" noProof="0">
                <a:solidFill>
                  <a:schemeClr val="bg1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，使其能接受所有由偶数个</a:t>
            </a:r>
            <a:r>
              <a:rPr kumimoji="0" lang="en-US" altLang="zh-CN" sz="2500" b="1" kern="0" cap="none" spc="0" normalizeH="0" baseline="0" noProof="0">
                <a:solidFill>
                  <a:schemeClr val="bg1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0</a:t>
            </a:r>
            <a:r>
              <a:rPr kumimoji="0" lang="zh-CN" sz="2500" b="1" kern="0" cap="none" spc="0" normalizeH="0" baseline="0" noProof="0">
                <a:solidFill>
                  <a:schemeClr val="bg1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和偶数个</a:t>
            </a:r>
            <a:r>
              <a:rPr kumimoji="0" lang="en-US" altLang="zh-CN" sz="2500" b="1" kern="0" cap="none" spc="0" normalizeH="0" baseline="0" noProof="0">
                <a:solidFill>
                  <a:schemeClr val="bg1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1</a:t>
            </a:r>
            <a:r>
              <a:rPr kumimoji="0" lang="zh-CN" sz="2500" b="1" kern="0" cap="none" spc="0" normalizeH="0" baseline="0" noProof="0">
                <a:solidFill>
                  <a:schemeClr val="bg1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所组成串。</a:t>
            </a:r>
            <a:endParaRPr kumimoji="0" lang="zh-CN" sz="2500" b="1" kern="0" cap="none" spc="0" normalizeH="0" baseline="0" noProof="0" dirty="0">
              <a:solidFill>
                <a:schemeClr val="bg1"/>
              </a:solidFill>
              <a:latin typeface="楷体_GB2312" panose="02010609030101010101" charset="-122"/>
              <a:ea typeface="楷体_GB2312" panose="02010609030101010101" charset="-122"/>
              <a:cs typeface="+mj-cs"/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127635" y="136525"/>
            <a:ext cx="11498580" cy="1134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defRPr>
            </a:lvl1pPr>
          </a:lstStyle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NFA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的确定化（示例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</a:t>
            </a:r>
            <a:endParaRPr lang="zh-CN" alt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>
          <a:xfrm>
            <a:off x="20320" y="6489700"/>
            <a:ext cx="4224655" cy="365125"/>
          </a:xfrm>
        </p:spPr>
        <p:txBody>
          <a:bodyPr/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6030804020204" charset="0"/>
                <a:cs typeface="DejaVu Sans" panose="020B0606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26" name="页脚占位符 2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6030804020204" charset="0"/>
                <a:cs typeface="DejaVu Sans" panose="020B0606030804020204" charset="0"/>
                <a:sym typeface="+mn-ea"/>
              </a:rPr>
              <a:t>Zhou, Erqiang</a:t>
            </a:r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>
          <a:xfrm>
            <a:off x="8610600" y="6489700"/>
            <a:ext cx="3568700" cy="365125"/>
          </a:xfrm>
        </p:spPr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4514" name="Group 80"/>
          <p:cNvGrpSpPr/>
          <p:nvPr/>
        </p:nvGrpSpPr>
        <p:grpSpPr>
          <a:xfrm>
            <a:off x="2711450" y="762000"/>
            <a:ext cx="6264275" cy="2809875"/>
            <a:chOff x="748" y="480"/>
            <a:chExt cx="3946" cy="1770"/>
          </a:xfrm>
        </p:grpSpPr>
        <p:grpSp>
          <p:nvGrpSpPr>
            <p:cNvPr id="64581" name="Group 36"/>
            <p:cNvGrpSpPr/>
            <p:nvPr/>
          </p:nvGrpSpPr>
          <p:grpSpPr>
            <a:xfrm>
              <a:off x="748" y="1389"/>
              <a:ext cx="3946" cy="861"/>
              <a:chOff x="657" y="2842"/>
              <a:chExt cx="3946" cy="861"/>
            </a:xfrm>
          </p:grpSpPr>
          <p:grpSp>
            <p:nvGrpSpPr>
              <p:cNvPr id="64602" name="Group 37"/>
              <p:cNvGrpSpPr/>
              <p:nvPr/>
            </p:nvGrpSpPr>
            <p:grpSpPr>
              <a:xfrm>
                <a:off x="657" y="2842"/>
                <a:ext cx="3946" cy="362"/>
                <a:chOff x="612" y="1888"/>
                <a:chExt cx="3946" cy="362"/>
              </a:xfrm>
            </p:grpSpPr>
            <p:sp>
              <p:nvSpPr>
                <p:cNvPr id="29734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3651" y="1888"/>
                  <a:ext cx="181" cy="2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>
                  <a:spAutoFit/>
                </a:bodyPr>
                <a:lstStyle/>
                <a:p>
                  <a:pPr marR="0" defTabSz="914400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kern="1200" cap="none" spc="0" normalizeH="0" baseline="0" noProof="0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ahoma" pitchFamily="34" charset="0"/>
                      <a:ea typeface="宋体" panose="02010600030101010101" pitchFamily="2" charset="-122"/>
                      <a:cs typeface="+mn-cs"/>
                    </a:rPr>
                    <a:t>ε</a:t>
                  </a:r>
                  <a:endParaRPr kumimoji="0" lang="en-US" altLang="zh-CN" kern="1200" cap="none" spc="0" normalizeH="0" baseline="0" noProof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ahoma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9735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1610" y="1888"/>
                  <a:ext cx="181" cy="2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>
                  <a:spAutoFit/>
                </a:bodyPr>
                <a:lstStyle/>
                <a:p>
                  <a:pPr marR="0" defTabSz="914400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kern="1200" cap="none" spc="0" normalizeH="0" baseline="0" noProof="0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ahoma" pitchFamily="34" charset="0"/>
                      <a:ea typeface="宋体" panose="02010600030101010101" pitchFamily="2" charset="-122"/>
                      <a:cs typeface="+mn-cs"/>
                    </a:rPr>
                    <a:t>ε</a:t>
                  </a:r>
                  <a:endParaRPr kumimoji="0" lang="en-US" altLang="zh-CN" kern="1200" cap="none" spc="0" normalizeH="0" baseline="0" noProof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ahoma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4617" name="Oval 40"/>
                <p:cNvSpPr/>
                <p:nvPr/>
              </p:nvSpPr>
              <p:spPr>
                <a:xfrm>
                  <a:off x="884" y="1979"/>
                  <a:ext cx="227" cy="227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 b="1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+mj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+mj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j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j-lt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1800" b="0" dirty="0">
                      <a:solidFill>
                        <a:schemeClr val="tx1"/>
                      </a:solidFill>
                      <a:latin typeface="Tahoma" pitchFamily="34" charset="0"/>
                      <a:ea typeface="宋体" panose="02010600030101010101" pitchFamily="2" charset="-122"/>
                    </a:rPr>
                    <a:t>0</a:t>
                  </a:r>
                  <a:endPara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64618" name="Group 41"/>
                <p:cNvGrpSpPr/>
                <p:nvPr/>
              </p:nvGrpSpPr>
              <p:grpSpPr>
                <a:xfrm>
                  <a:off x="4241" y="1933"/>
                  <a:ext cx="317" cy="317"/>
                  <a:chOff x="3107" y="2704"/>
                  <a:chExt cx="317" cy="317"/>
                </a:xfrm>
              </p:grpSpPr>
              <p:sp>
                <p:nvSpPr>
                  <p:cNvPr id="64623" name="Oval 42"/>
                  <p:cNvSpPr/>
                  <p:nvPr/>
                </p:nvSpPr>
                <p:spPr>
                  <a:xfrm>
                    <a:off x="3107" y="2704"/>
                    <a:ext cx="317" cy="317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Font typeface="Wingdings" panose="05000000000000000000" pitchFamily="2" charset="2"/>
                      <a:buChar char="v"/>
                      <a:defRPr sz="2800" b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+mj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+mj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j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j-lt"/>
                      </a:defRPr>
                    </a:lvl5pPr>
                  </a:lstStyle>
                  <a:p>
                    <a:pPr marL="0" lvl="0" indent="0"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zh-CN" sz="1800" b="0" dirty="0">
                      <a:solidFill>
                        <a:schemeClr val="tx1"/>
                      </a:solidFill>
                      <a:latin typeface="Tahoma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4624" name="Oval 43"/>
                  <p:cNvSpPr/>
                  <p:nvPr/>
                </p:nvSpPr>
                <p:spPr>
                  <a:xfrm>
                    <a:off x="3152" y="2750"/>
                    <a:ext cx="227" cy="227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Font typeface="Wingdings" panose="05000000000000000000" pitchFamily="2" charset="2"/>
                      <a:buChar char="v"/>
                      <a:defRPr sz="2800" b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+mj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+mj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j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j-lt"/>
                      </a:defRPr>
                    </a:lvl5pPr>
                  </a:lstStyle>
                  <a:p>
                    <a:pPr marL="0" lvl="0" indent="0"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zh-CN" sz="1800" b="0" dirty="0">
                        <a:solidFill>
                          <a:schemeClr val="tx1"/>
                        </a:solidFill>
                        <a:latin typeface="Tahoma" pitchFamily="34" charset="0"/>
                        <a:ea typeface="宋体" panose="02010600030101010101" pitchFamily="2" charset="-122"/>
                      </a:rPr>
                      <a:t>1</a:t>
                    </a:r>
                    <a:endParaRPr lang="en-US" altLang="zh-CN" sz="1800" b="0" dirty="0">
                      <a:solidFill>
                        <a:schemeClr val="tx1"/>
                      </a:solidFill>
                      <a:latin typeface="Tahoma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cxnSp>
              <p:nvCxnSpPr>
                <p:cNvPr id="64619" name="AutoShape 44"/>
                <p:cNvCxnSpPr>
                  <a:stCxn id="64617" idx="6"/>
                  <a:endCxn id="64621" idx="2"/>
                </p:cNvCxnSpPr>
                <p:nvPr/>
              </p:nvCxnSpPr>
              <p:spPr>
                <a:xfrm>
                  <a:off x="1111" y="2093"/>
                  <a:ext cx="1315" cy="0"/>
                </a:xfrm>
                <a:prstGeom prst="straightConnector1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cxnSp>
            <p:sp>
              <p:nvSpPr>
                <p:cNvPr id="64620" name="AutoShape 45"/>
                <p:cNvSpPr/>
                <p:nvPr/>
              </p:nvSpPr>
              <p:spPr>
                <a:xfrm>
                  <a:off x="612" y="2024"/>
                  <a:ext cx="272" cy="137"/>
                </a:xfrm>
                <a:prstGeom prst="notchedRightArrow">
                  <a:avLst>
                    <a:gd name="adj1" fmla="val 50000"/>
                    <a:gd name="adj2" fmla="val 49635"/>
                  </a:avLst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 b="1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+mj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+mj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j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j-lt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 b="0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621" name="Oval 46"/>
                <p:cNvSpPr/>
                <p:nvPr/>
              </p:nvSpPr>
              <p:spPr>
                <a:xfrm>
                  <a:off x="2426" y="1979"/>
                  <a:ext cx="227" cy="227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 b="1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+mj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+mj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j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j-lt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1800" b="0" dirty="0">
                      <a:solidFill>
                        <a:schemeClr val="tx1"/>
                      </a:solidFill>
                      <a:latin typeface="Tahoma" pitchFamily="34" charset="0"/>
                      <a:ea typeface="宋体" panose="02010600030101010101" pitchFamily="2" charset="-122"/>
                    </a:rPr>
                    <a:t>2</a:t>
                  </a:r>
                  <a:endPara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</a:endParaRPr>
                </a:p>
              </p:txBody>
            </p:sp>
            <p:cxnSp>
              <p:nvCxnSpPr>
                <p:cNvPr id="64622" name="AutoShape 47"/>
                <p:cNvCxnSpPr>
                  <a:stCxn id="64621" idx="6"/>
                  <a:endCxn id="64623" idx="2"/>
                </p:cNvCxnSpPr>
                <p:nvPr/>
              </p:nvCxnSpPr>
              <p:spPr>
                <a:xfrm flipV="1">
                  <a:off x="2653" y="2092"/>
                  <a:ext cx="1588" cy="1"/>
                </a:xfrm>
                <a:prstGeom prst="curvedConnector3">
                  <a:avLst>
                    <a:gd name="adj1" fmla="val 49935"/>
                  </a:avLst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cxnSp>
          </p:grpSp>
          <p:grpSp>
            <p:nvGrpSpPr>
              <p:cNvPr id="64603" name="Group 48"/>
              <p:cNvGrpSpPr/>
              <p:nvPr/>
            </p:nvGrpSpPr>
            <p:grpSpPr>
              <a:xfrm>
                <a:off x="1927" y="3127"/>
                <a:ext cx="658" cy="576"/>
                <a:chOff x="1882" y="2401"/>
                <a:chExt cx="658" cy="576"/>
              </a:xfrm>
            </p:grpSpPr>
            <p:sp>
              <p:nvSpPr>
                <p:cNvPr id="64610" name="Text Box 49"/>
                <p:cNvSpPr txBox="1"/>
                <p:nvPr/>
              </p:nvSpPr>
              <p:spPr>
                <a:xfrm>
                  <a:off x="2290" y="2704"/>
                  <a:ext cx="136" cy="23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 b="1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+mj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+mj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j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j-lt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50000"/>
                    </a:spcBef>
                    <a:buClrTx/>
                    <a:buFontTx/>
                    <a:buNone/>
                  </a:pPr>
                  <a:r>
                    <a:rPr lang="en-US" altLang="zh-CN" sz="1800" b="0" dirty="0">
                      <a:solidFill>
                        <a:schemeClr val="tx1"/>
                      </a:solidFill>
                      <a:latin typeface="Tahoma" pitchFamily="34" charset="0"/>
                      <a:ea typeface="宋体" panose="02010600030101010101" pitchFamily="2" charset="-122"/>
                      <a:sym typeface="Wingdings" panose="05000000000000000000" pitchFamily="2" charset="2"/>
                    </a:rPr>
                    <a:t>0</a:t>
                  </a:r>
                  <a:endPara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611" name="Oval 50"/>
                <p:cNvSpPr/>
                <p:nvPr/>
              </p:nvSpPr>
              <p:spPr>
                <a:xfrm>
                  <a:off x="1882" y="2750"/>
                  <a:ext cx="227" cy="227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 b="1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+mj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+mj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j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j-lt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1800" b="0" dirty="0">
                      <a:solidFill>
                        <a:schemeClr val="tx1"/>
                      </a:solidFill>
                      <a:latin typeface="Tahoma" pitchFamily="34" charset="0"/>
                      <a:ea typeface="宋体" panose="02010600030101010101" pitchFamily="2" charset="-122"/>
                    </a:rPr>
                    <a:t>5</a:t>
                  </a:r>
                  <a:endPara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</a:endParaRPr>
                </a:p>
              </p:txBody>
            </p:sp>
            <p:cxnSp>
              <p:nvCxnSpPr>
                <p:cNvPr id="64612" name="AutoShape 51"/>
                <p:cNvCxnSpPr>
                  <a:stCxn id="64611" idx="6"/>
                  <a:endCxn id="64621" idx="4"/>
                </p:cNvCxnSpPr>
                <p:nvPr/>
              </p:nvCxnSpPr>
              <p:spPr>
                <a:xfrm flipV="1">
                  <a:off x="2109" y="2434"/>
                  <a:ext cx="431" cy="430"/>
                </a:xfrm>
                <a:prstGeom prst="curvedConnector2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cxnSp>
            <p:cxnSp>
              <p:nvCxnSpPr>
                <p:cNvPr id="64613" name="AutoShape 52"/>
                <p:cNvCxnSpPr>
                  <a:stCxn id="64621" idx="3"/>
                  <a:endCxn id="64611" idx="0"/>
                </p:cNvCxnSpPr>
                <p:nvPr/>
              </p:nvCxnSpPr>
              <p:spPr>
                <a:xfrm flipH="1">
                  <a:off x="1996" y="2401"/>
                  <a:ext cx="463" cy="349"/>
                </a:xfrm>
                <a:prstGeom prst="straightConnector1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cxnSp>
            <p:sp>
              <p:nvSpPr>
                <p:cNvPr id="64614" name="Text Box 53"/>
                <p:cNvSpPr txBox="1"/>
                <p:nvPr/>
              </p:nvSpPr>
              <p:spPr>
                <a:xfrm>
                  <a:off x="2064" y="2432"/>
                  <a:ext cx="136" cy="23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 b="1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+mj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+mj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j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j-lt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50000"/>
                    </a:spcBef>
                    <a:buClrTx/>
                    <a:buFontTx/>
                    <a:buNone/>
                  </a:pPr>
                  <a:r>
                    <a:rPr lang="en-US" altLang="zh-CN" sz="1800" b="0" dirty="0">
                      <a:solidFill>
                        <a:schemeClr val="tx1"/>
                      </a:solidFill>
                      <a:latin typeface="Tahoma" pitchFamily="34" charset="0"/>
                      <a:ea typeface="宋体" panose="02010600030101010101" pitchFamily="2" charset="-122"/>
                      <a:sym typeface="Wingdings" panose="05000000000000000000" pitchFamily="2" charset="2"/>
                    </a:rPr>
                    <a:t>0</a:t>
                  </a:r>
                  <a:endPara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64604" name="Group 54"/>
              <p:cNvGrpSpPr/>
              <p:nvPr/>
            </p:nvGrpSpPr>
            <p:grpSpPr>
              <a:xfrm>
                <a:off x="2665" y="3127"/>
                <a:ext cx="578" cy="576"/>
                <a:chOff x="2620" y="2401"/>
                <a:chExt cx="578" cy="576"/>
              </a:xfrm>
            </p:grpSpPr>
            <p:sp>
              <p:nvSpPr>
                <p:cNvPr id="64605" name="Text Box 55"/>
                <p:cNvSpPr txBox="1"/>
                <p:nvPr/>
              </p:nvSpPr>
              <p:spPr>
                <a:xfrm>
                  <a:off x="2653" y="2704"/>
                  <a:ext cx="136" cy="23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 b="1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+mj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+mj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j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j-lt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50000"/>
                    </a:spcBef>
                    <a:buClrTx/>
                    <a:buFontTx/>
                    <a:buNone/>
                  </a:pPr>
                  <a:r>
                    <a:rPr lang="en-US" altLang="zh-CN" sz="1800" b="0" dirty="0">
                      <a:solidFill>
                        <a:schemeClr val="tx1"/>
                      </a:solidFill>
                      <a:latin typeface="Tahoma" pitchFamily="34" charset="0"/>
                      <a:ea typeface="宋体" panose="02010600030101010101" pitchFamily="2" charset="-122"/>
                      <a:sym typeface="Wingdings" panose="05000000000000000000" pitchFamily="2" charset="2"/>
                    </a:rPr>
                    <a:t>1</a:t>
                  </a:r>
                  <a:endPara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606" name="Oval 56"/>
                <p:cNvSpPr/>
                <p:nvPr/>
              </p:nvSpPr>
              <p:spPr>
                <a:xfrm>
                  <a:off x="2971" y="2750"/>
                  <a:ext cx="227" cy="227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 b="1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+mj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+mj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j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j-lt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1800" b="0" dirty="0">
                      <a:solidFill>
                        <a:schemeClr val="tx1"/>
                      </a:solidFill>
                      <a:latin typeface="Tahoma" pitchFamily="34" charset="0"/>
                      <a:ea typeface="宋体" panose="02010600030101010101" pitchFamily="2" charset="-122"/>
                    </a:rPr>
                    <a:t>6</a:t>
                  </a:r>
                  <a:endPara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</a:endParaRPr>
                </a:p>
              </p:txBody>
            </p:sp>
            <p:cxnSp>
              <p:nvCxnSpPr>
                <p:cNvPr id="64607" name="AutoShape 57"/>
                <p:cNvCxnSpPr>
                  <a:stCxn id="64621" idx="5"/>
                  <a:endCxn id="64606" idx="2"/>
                </p:cNvCxnSpPr>
                <p:nvPr/>
              </p:nvCxnSpPr>
              <p:spPr>
                <a:xfrm rot="-5400000" flipH="1">
                  <a:off x="2564" y="2457"/>
                  <a:ext cx="463" cy="351"/>
                </a:xfrm>
                <a:prstGeom prst="curvedConnector2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cxnSp>
            <p:cxnSp>
              <p:nvCxnSpPr>
                <p:cNvPr id="64608" name="AutoShape 58"/>
                <p:cNvCxnSpPr>
                  <a:stCxn id="64606" idx="1"/>
                  <a:endCxn id="64621" idx="5"/>
                </p:cNvCxnSpPr>
                <p:nvPr/>
              </p:nvCxnSpPr>
              <p:spPr>
                <a:xfrm flipH="1" flipV="1">
                  <a:off x="2620" y="2401"/>
                  <a:ext cx="384" cy="382"/>
                </a:xfrm>
                <a:prstGeom prst="straightConnector1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cxnSp>
            <p:sp>
              <p:nvSpPr>
                <p:cNvPr id="64609" name="Text Box 59"/>
                <p:cNvSpPr txBox="1"/>
                <p:nvPr/>
              </p:nvSpPr>
              <p:spPr>
                <a:xfrm>
                  <a:off x="2835" y="2432"/>
                  <a:ext cx="136" cy="23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 b="1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+mj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+mj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j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j-lt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50000"/>
                    </a:spcBef>
                    <a:buClrTx/>
                    <a:buFontTx/>
                    <a:buNone/>
                  </a:pPr>
                  <a:r>
                    <a:rPr lang="en-US" altLang="zh-CN" sz="1800" b="0" dirty="0">
                      <a:solidFill>
                        <a:schemeClr val="tx1"/>
                      </a:solidFill>
                      <a:latin typeface="Tahoma" pitchFamily="34" charset="0"/>
                      <a:ea typeface="宋体" panose="02010600030101010101" pitchFamily="2" charset="-122"/>
                      <a:sym typeface="Wingdings" panose="05000000000000000000" pitchFamily="2" charset="2"/>
                    </a:rPr>
                    <a:t>1</a:t>
                  </a:r>
                  <a:endPara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</a:endParaRPr>
                </a:p>
              </p:txBody>
            </p:sp>
          </p:grpSp>
        </p:grpSp>
        <p:grpSp>
          <p:nvGrpSpPr>
            <p:cNvPr id="64582" name="Group 60"/>
            <p:cNvGrpSpPr/>
            <p:nvPr/>
          </p:nvGrpSpPr>
          <p:grpSpPr>
            <a:xfrm>
              <a:off x="1701" y="798"/>
              <a:ext cx="894" cy="796"/>
              <a:chOff x="1610" y="2251"/>
              <a:chExt cx="894" cy="796"/>
            </a:xfrm>
          </p:grpSpPr>
          <p:sp>
            <p:nvSpPr>
              <p:cNvPr id="64597" name="Oval 61"/>
              <p:cNvSpPr/>
              <p:nvPr/>
            </p:nvSpPr>
            <p:spPr>
              <a:xfrm>
                <a:off x="1610" y="2251"/>
                <a:ext cx="227" cy="227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</a:rPr>
                  <a:t>3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4598" name="Text Box 62"/>
              <p:cNvSpPr txBox="1"/>
              <p:nvPr/>
            </p:nvSpPr>
            <p:spPr>
              <a:xfrm>
                <a:off x="1655" y="2614"/>
                <a:ext cx="363" cy="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  <a:sym typeface="Wingdings" panose="05000000000000000000" pitchFamily="2" charset="2"/>
                  </a:rPr>
                  <a:t>01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64599" name="AutoShape 63"/>
              <p:cNvCxnSpPr>
                <a:stCxn id="64621" idx="1"/>
                <a:endCxn id="64597" idx="5"/>
              </p:cNvCxnSpPr>
              <p:nvPr/>
            </p:nvCxnSpPr>
            <p:spPr>
              <a:xfrm flipH="1" flipV="1">
                <a:off x="1804" y="2445"/>
                <a:ext cx="700" cy="521"/>
              </a:xfrm>
              <a:prstGeom prst="straightConnector1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cxnSp>
          <p:cxnSp>
            <p:nvCxnSpPr>
              <p:cNvPr id="64600" name="AutoShape 64"/>
              <p:cNvCxnSpPr>
                <a:stCxn id="64621" idx="2"/>
                <a:endCxn id="64597" idx="4"/>
              </p:cNvCxnSpPr>
              <p:nvPr/>
            </p:nvCxnSpPr>
            <p:spPr>
              <a:xfrm flipH="1" flipV="1">
                <a:off x="1724" y="2478"/>
                <a:ext cx="747" cy="569"/>
              </a:xfrm>
              <a:prstGeom prst="straightConnector1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cxnSp>
          <p:sp>
            <p:nvSpPr>
              <p:cNvPr id="64601" name="Text Box 65"/>
              <p:cNvSpPr txBox="1"/>
              <p:nvPr/>
            </p:nvSpPr>
            <p:spPr>
              <a:xfrm>
                <a:off x="2064" y="2523"/>
                <a:ext cx="318" cy="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  <a:sym typeface="Wingdings" panose="05000000000000000000" pitchFamily="2" charset="2"/>
                  </a:rPr>
                  <a:t>10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4583" name="Group 66"/>
            <p:cNvGrpSpPr/>
            <p:nvPr/>
          </p:nvGrpSpPr>
          <p:grpSpPr>
            <a:xfrm>
              <a:off x="2676" y="798"/>
              <a:ext cx="884" cy="715"/>
              <a:chOff x="2585" y="2251"/>
              <a:chExt cx="884" cy="715"/>
            </a:xfrm>
          </p:grpSpPr>
          <p:sp>
            <p:nvSpPr>
              <p:cNvPr id="64592" name="Oval 67"/>
              <p:cNvSpPr/>
              <p:nvPr/>
            </p:nvSpPr>
            <p:spPr>
              <a:xfrm>
                <a:off x="3242" y="2251"/>
                <a:ext cx="227" cy="227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</a:rPr>
                  <a:t>4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64593" name="AutoShape 68"/>
              <p:cNvCxnSpPr>
                <a:stCxn id="64592" idx="4"/>
                <a:endCxn id="64621" idx="7"/>
              </p:cNvCxnSpPr>
              <p:nvPr/>
            </p:nvCxnSpPr>
            <p:spPr>
              <a:xfrm flipH="1">
                <a:off x="2665" y="2478"/>
                <a:ext cx="691" cy="488"/>
              </a:xfrm>
              <a:prstGeom prst="straightConnector1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cxnSp>
          <p:sp>
            <p:nvSpPr>
              <p:cNvPr id="64594" name="Text Box 69"/>
              <p:cNvSpPr txBox="1"/>
              <p:nvPr/>
            </p:nvSpPr>
            <p:spPr>
              <a:xfrm>
                <a:off x="3016" y="2659"/>
                <a:ext cx="318" cy="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  <a:sym typeface="Wingdings" panose="05000000000000000000" pitchFamily="2" charset="2"/>
                  </a:rPr>
                  <a:t>10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4595" name="Text Box 70"/>
              <p:cNvSpPr txBox="1"/>
              <p:nvPr/>
            </p:nvSpPr>
            <p:spPr>
              <a:xfrm>
                <a:off x="2653" y="2523"/>
                <a:ext cx="363" cy="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  <a:sym typeface="Wingdings" panose="05000000000000000000" pitchFamily="2" charset="2"/>
                  </a:rPr>
                  <a:t>01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64596" name="AutoShape 71"/>
              <p:cNvCxnSpPr>
                <a:stCxn id="64592" idx="3"/>
                <a:endCxn id="64621" idx="0"/>
              </p:cNvCxnSpPr>
              <p:nvPr/>
            </p:nvCxnSpPr>
            <p:spPr>
              <a:xfrm flipH="1">
                <a:off x="2585" y="2445"/>
                <a:ext cx="690" cy="488"/>
              </a:xfrm>
              <a:prstGeom prst="straightConnector1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cxnSp>
        </p:grpSp>
        <p:grpSp>
          <p:nvGrpSpPr>
            <p:cNvPr id="64584" name="Group 72"/>
            <p:cNvGrpSpPr/>
            <p:nvPr/>
          </p:nvGrpSpPr>
          <p:grpSpPr>
            <a:xfrm>
              <a:off x="1928" y="480"/>
              <a:ext cx="1405" cy="545"/>
              <a:chOff x="1837" y="1933"/>
              <a:chExt cx="1405" cy="545"/>
            </a:xfrm>
          </p:grpSpPr>
          <p:cxnSp>
            <p:nvCxnSpPr>
              <p:cNvPr id="64585" name="AutoShape 73"/>
              <p:cNvCxnSpPr>
                <a:stCxn id="64597" idx="6"/>
                <a:endCxn id="64586" idx="2"/>
              </p:cNvCxnSpPr>
              <p:nvPr/>
            </p:nvCxnSpPr>
            <p:spPr>
              <a:xfrm>
                <a:off x="1837" y="2365"/>
                <a:ext cx="589" cy="0"/>
              </a:xfrm>
              <a:prstGeom prst="straightConnector1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cxnSp>
          <p:sp>
            <p:nvSpPr>
              <p:cNvPr id="64586" name="Oval 74"/>
              <p:cNvSpPr/>
              <p:nvPr/>
            </p:nvSpPr>
            <p:spPr>
              <a:xfrm>
                <a:off x="2426" y="2251"/>
                <a:ext cx="227" cy="227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</a:rPr>
                  <a:t>5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64587" name="AutoShape 75"/>
              <p:cNvCxnSpPr>
                <a:stCxn id="64586" idx="6"/>
                <a:endCxn id="64592" idx="2"/>
              </p:cNvCxnSpPr>
              <p:nvPr/>
            </p:nvCxnSpPr>
            <p:spPr>
              <a:xfrm>
                <a:off x="2653" y="2365"/>
                <a:ext cx="589" cy="0"/>
              </a:xfrm>
              <a:prstGeom prst="straightConnector1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cxnSp>
          <p:sp>
            <p:nvSpPr>
              <p:cNvPr id="29772" name="Rectangle 76"/>
              <p:cNvSpPr>
                <a:spLocks noChangeArrowheads="1"/>
              </p:cNvSpPr>
              <p:nvPr/>
            </p:nvSpPr>
            <p:spPr bwMode="auto">
              <a:xfrm>
                <a:off x="2835" y="2160"/>
                <a:ext cx="179" cy="23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ε</a:t>
                </a:r>
                <a:endPara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773" name="Rectangle 77"/>
              <p:cNvSpPr>
                <a:spLocks noChangeArrowheads="1"/>
              </p:cNvSpPr>
              <p:nvPr/>
            </p:nvSpPr>
            <p:spPr bwMode="auto">
              <a:xfrm>
                <a:off x="2018" y="2160"/>
                <a:ext cx="179" cy="23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ε</a:t>
                </a:r>
                <a:endPara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64590" name="AutoShape 78"/>
              <p:cNvCxnSpPr>
                <a:stCxn id="64586" idx="7"/>
                <a:endCxn id="64586" idx="1"/>
              </p:cNvCxnSpPr>
              <p:nvPr/>
            </p:nvCxnSpPr>
            <p:spPr>
              <a:xfrm rot="-5400000" flipH="1" flipV="1">
                <a:off x="2539" y="2204"/>
                <a:ext cx="1" cy="161"/>
              </a:xfrm>
              <a:prstGeom prst="curvedConnector3">
                <a:avLst>
                  <a:gd name="adj1" fmla="val -17700009"/>
                </a:avLst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cxnSp>
          <p:sp>
            <p:nvSpPr>
              <p:cNvPr id="64591" name="Text Box 79"/>
              <p:cNvSpPr txBox="1"/>
              <p:nvPr/>
            </p:nvSpPr>
            <p:spPr>
              <a:xfrm>
                <a:off x="2290" y="1933"/>
                <a:ext cx="544" cy="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  <a:sym typeface="Wingdings" panose="05000000000000000000" pitchFamily="2" charset="2"/>
                  </a:rPr>
                  <a:t>00|11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11" name="Group 160"/>
          <p:cNvGrpSpPr/>
          <p:nvPr/>
        </p:nvGrpSpPr>
        <p:grpSpPr>
          <a:xfrm>
            <a:off x="2782888" y="4221163"/>
            <a:ext cx="6264275" cy="2449512"/>
            <a:chOff x="793" y="2659"/>
            <a:chExt cx="3946" cy="1543"/>
          </a:xfrm>
        </p:grpSpPr>
        <p:grpSp>
          <p:nvGrpSpPr>
            <p:cNvPr id="64550" name="Group 82"/>
            <p:cNvGrpSpPr/>
            <p:nvPr/>
          </p:nvGrpSpPr>
          <p:grpSpPr>
            <a:xfrm>
              <a:off x="793" y="3341"/>
              <a:ext cx="3946" cy="861"/>
              <a:chOff x="657" y="2842"/>
              <a:chExt cx="3946" cy="861"/>
            </a:xfrm>
          </p:grpSpPr>
          <p:grpSp>
            <p:nvGrpSpPr>
              <p:cNvPr id="64558" name="Group 83"/>
              <p:cNvGrpSpPr/>
              <p:nvPr/>
            </p:nvGrpSpPr>
            <p:grpSpPr>
              <a:xfrm>
                <a:off x="657" y="2842"/>
                <a:ext cx="3946" cy="362"/>
                <a:chOff x="612" y="1888"/>
                <a:chExt cx="3946" cy="362"/>
              </a:xfrm>
            </p:grpSpPr>
            <p:sp>
              <p:nvSpPr>
                <p:cNvPr id="29780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3651" y="1888"/>
                  <a:ext cx="181" cy="2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>
                  <a:spAutoFit/>
                </a:bodyPr>
                <a:lstStyle/>
                <a:p>
                  <a:pPr marR="0" defTabSz="914400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kern="1200" cap="none" spc="0" normalizeH="0" baseline="0" noProof="0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ahoma" pitchFamily="34" charset="0"/>
                      <a:ea typeface="宋体" panose="02010600030101010101" pitchFamily="2" charset="-122"/>
                      <a:cs typeface="+mn-cs"/>
                    </a:rPr>
                    <a:t>ε</a:t>
                  </a:r>
                  <a:endParaRPr kumimoji="0" lang="en-US" altLang="zh-CN" kern="1200" cap="none" spc="0" normalizeH="0" baseline="0" noProof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ahoma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9781" name="Text Box 85"/>
                <p:cNvSpPr txBox="1">
                  <a:spLocks noChangeArrowheads="1"/>
                </p:cNvSpPr>
                <p:nvPr/>
              </p:nvSpPr>
              <p:spPr bwMode="auto">
                <a:xfrm>
                  <a:off x="1610" y="1888"/>
                  <a:ext cx="181" cy="2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>
                  <a:spAutoFit/>
                </a:bodyPr>
                <a:lstStyle/>
                <a:p>
                  <a:pPr marR="0" defTabSz="914400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kern="1200" cap="none" spc="0" normalizeH="0" baseline="0" noProof="0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ahoma" pitchFamily="34" charset="0"/>
                      <a:ea typeface="宋体" panose="02010600030101010101" pitchFamily="2" charset="-122"/>
                      <a:cs typeface="+mn-cs"/>
                    </a:rPr>
                    <a:t>ε</a:t>
                  </a:r>
                  <a:endParaRPr kumimoji="0" lang="en-US" altLang="zh-CN" kern="1200" cap="none" spc="0" normalizeH="0" baseline="0" noProof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ahoma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4573" name="Oval 86"/>
                <p:cNvSpPr/>
                <p:nvPr/>
              </p:nvSpPr>
              <p:spPr>
                <a:xfrm>
                  <a:off x="884" y="1979"/>
                  <a:ext cx="227" cy="227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 b="1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+mj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+mj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j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j-lt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1800" b="0" dirty="0">
                      <a:solidFill>
                        <a:schemeClr val="tx1"/>
                      </a:solidFill>
                      <a:latin typeface="Tahoma" pitchFamily="34" charset="0"/>
                      <a:ea typeface="宋体" panose="02010600030101010101" pitchFamily="2" charset="-122"/>
                    </a:rPr>
                    <a:t>0</a:t>
                  </a:r>
                  <a:endPara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64574" name="Group 87"/>
                <p:cNvGrpSpPr/>
                <p:nvPr/>
              </p:nvGrpSpPr>
              <p:grpSpPr>
                <a:xfrm>
                  <a:off x="4241" y="1933"/>
                  <a:ext cx="317" cy="317"/>
                  <a:chOff x="3107" y="2704"/>
                  <a:chExt cx="317" cy="317"/>
                </a:xfrm>
              </p:grpSpPr>
              <p:sp>
                <p:nvSpPr>
                  <p:cNvPr id="64579" name="Oval 88"/>
                  <p:cNvSpPr/>
                  <p:nvPr/>
                </p:nvSpPr>
                <p:spPr>
                  <a:xfrm>
                    <a:off x="3107" y="2704"/>
                    <a:ext cx="317" cy="317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Font typeface="Wingdings" panose="05000000000000000000" pitchFamily="2" charset="2"/>
                      <a:buChar char="v"/>
                      <a:defRPr sz="2800" b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+mj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+mj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j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j-lt"/>
                      </a:defRPr>
                    </a:lvl5pPr>
                  </a:lstStyle>
                  <a:p>
                    <a:pPr marL="0" lvl="0" indent="0"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zh-CN" sz="1800" b="0" dirty="0">
                      <a:solidFill>
                        <a:schemeClr val="tx1"/>
                      </a:solidFill>
                      <a:latin typeface="Tahoma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4580" name="Oval 89"/>
                  <p:cNvSpPr/>
                  <p:nvPr/>
                </p:nvSpPr>
                <p:spPr>
                  <a:xfrm>
                    <a:off x="3152" y="2750"/>
                    <a:ext cx="227" cy="227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Font typeface="Wingdings" panose="05000000000000000000" pitchFamily="2" charset="2"/>
                      <a:buChar char="v"/>
                      <a:defRPr sz="2800" b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+mj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+mj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j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j-lt"/>
                      </a:defRPr>
                    </a:lvl5pPr>
                  </a:lstStyle>
                  <a:p>
                    <a:pPr marL="0" lvl="0" indent="0"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zh-CN" sz="1800" b="0" dirty="0">
                        <a:solidFill>
                          <a:schemeClr val="tx1"/>
                        </a:solidFill>
                        <a:latin typeface="Tahoma" pitchFamily="34" charset="0"/>
                        <a:ea typeface="宋体" panose="02010600030101010101" pitchFamily="2" charset="-122"/>
                      </a:rPr>
                      <a:t>1</a:t>
                    </a:r>
                    <a:endParaRPr lang="en-US" altLang="zh-CN" sz="1800" b="0" dirty="0">
                      <a:solidFill>
                        <a:schemeClr val="tx1"/>
                      </a:solidFill>
                      <a:latin typeface="Tahoma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cxnSp>
              <p:nvCxnSpPr>
                <p:cNvPr id="64575" name="AutoShape 90"/>
                <p:cNvCxnSpPr>
                  <a:stCxn id="64573" idx="6"/>
                  <a:endCxn id="64577" idx="2"/>
                </p:cNvCxnSpPr>
                <p:nvPr/>
              </p:nvCxnSpPr>
              <p:spPr>
                <a:xfrm>
                  <a:off x="1111" y="2093"/>
                  <a:ext cx="1315" cy="0"/>
                </a:xfrm>
                <a:prstGeom prst="straightConnector1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cxnSp>
            <p:sp>
              <p:nvSpPr>
                <p:cNvPr id="64576" name="AutoShape 91"/>
                <p:cNvSpPr/>
                <p:nvPr/>
              </p:nvSpPr>
              <p:spPr>
                <a:xfrm>
                  <a:off x="612" y="2024"/>
                  <a:ext cx="272" cy="137"/>
                </a:xfrm>
                <a:prstGeom prst="notchedRightArrow">
                  <a:avLst>
                    <a:gd name="adj1" fmla="val 50000"/>
                    <a:gd name="adj2" fmla="val 49635"/>
                  </a:avLst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 b="1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+mj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+mj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j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j-lt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 b="0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577" name="Oval 92"/>
                <p:cNvSpPr/>
                <p:nvPr/>
              </p:nvSpPr>
              <p:spPr>
                <a:xfrm>
                  <a:off x="2426" y="1979"/>
                  <a:ext cx="227" cy="227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 b="1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+mj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+mj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j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j-lt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1800" b="0" dirty="0">
                      <a:solidFill>
                        <a:schemeClr val="tx1"/>
                      </a:solidFill>
                      <a:latin typeface="Tahoma" pitchFamily="34" charset="0"/>
                      <a:ea typeface="宋体" panose="02010600030101010101" pitchFamily="2" charset="-122"/>
                    </a:rPr>
                    <a:t>2</a:t>
                  </a:r>
                  <a:endPara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</a:endParaRPr>
                </a:p>
              </p:txBody>
            </p:sp>
            <p:cxnSp>
              <p:nvCxnSpPr>
                <p:cNvPr id="64578" name="AutoShape 93"/>
                <p:cNvCxnSpPr>
                  <a:stCxn id="64577" idx="6"/>
                  <a:endCxn id="64579" idx="2"/>
                </p:cNvCxnSpPr>
                <p:nvPr/>
              </p:nvCxnSpPr>
              <p:spPr>
                <a:xfrm flipV="1">
                  <a:off x="2653" y="2092"/>
                  <a:ext cx="1588" cy="1"/>
                </a:xfrm>
                <a:prstGeom prst="curvedConnector3">
                  <a:avLst>
                    <a:gd name="adj1" fmla="val 49935"/>
                  </a:avLst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cxnSp>
          </p:grpSp>
          <p:grpSp>
            <p:nvGrpSpPr>
              <p:cNvPr id="64559" name="Group 94"/>
              <p:cNvGrpSpPr/>
              <p:nvPr/>
            </p:nvGrpSpPr>
            <p:grpSpPr>
              <a:xfrm>
                <a:off x="1927" y="3127"/>
                <a:ext cx="658" cy="576"/>
                <a:chOff x="1882" y="2401"/>
                <a:chExt cx="658" cy="576"/>
              </a:xfrm>
            </p:grpSpPr>
            <p:sp>
              <p:nvSpPr>
                <p:cNvPr id="64566" name="Text Box 95"/>
                <p:cNvSpPr txBox="1"/>
                <p:nvPr/>
              </p:nvSpPr>
              <p:spPr>
                <a:xfrm>
                  <a:off x="2290" y="2704"/>
                  <a:ext cx="136" cy="23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 b="1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+mj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+mj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j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j-lt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50000"/>
                    </a:spcBef>
                    <a:buClrTx/>
                    <a:buFontTx/>
                    <a:buNone/>
                  </a:pPr>
                  <a:r>
                    <a:rPr lang="en-US" altLang="zh-CN" sz="1800" b="0" dirty="0">
                      <a:solidFill>
                        <a:schemeClr val="tx1"/>
                      </a:solidFill>
                      <a:latin typeface="Tahoma" pitchFamily="34" charset="0"/>
                      <a:ea typeface="宋体" panose="02010600030101010101" pitchFamily="2" charset="-122"/>
                      <a:sym typeface="Wingdings" panose="05000000000000000000" pitchFamily="2" charset="2"/>
                    </a:rPr>
                    <a:t>0</a:t>
                  </a:r>
                  <a:endPara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567" name="Oval 96"/>
                <p:cNvSpPr/>
                <p:nvPr/>
              </p:nvSpPr>
              <p:spPr>
                <a:xfrm>
                  <a:off x="1882" y="2750"/>
                  <a:ext cx="227" cy="227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 b="1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+mj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+mj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j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j-lt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1800" b="0" dirty="0">
                      <a:solidFill>
                        <a:schemeClr val="tx1"/>
                      </a:solidFill>
                      <a:latin typeface="Tahoma" pitchFamily="34" charset="0"/>
                      <a:ea typeface="宋体" panose="02010600030101010101" pitchFamily="2" charset="-122"/>
                    </a:rPr>
                    <a:t>5</a:t>
                  </a:r>
                  <a:endPara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</a:endParaRPr>
                </a:p>
              </p:txBody>
            </p:sp>
            <p:cxnSp>
              <p:nvCxnSpPr>
                <p:cNvPr id="64568" name="AutoShape 97"/>
                <p:cNvCxnSpPr>
                  <a:stCxn id="64567" idx="6"/>
                  <a:endCxn id="64577" idx="4"/>
                </p:cNvCxnSpPr>
                <p:nvPr/>
              </p:nvCxnSpPr>
              <p:spPr>
                <a:xfrm flipV="1">
                  <a:off x="2109" y="2434"/>
                  <a:ext cx="431" cy="430"/>
                </a:xfrm>
                <a:prstGeom prst="curvedConnector2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cxnSp>
            <p:cxnSp>
              <p:nvCxnSpPr>
                <p:cNvPr id="64569" name="AutoShape 98"/>
                <p:cNvCxnSpPr>
                  <a:stCxn id="64577" idx="3"/>
                  <a:endCxn id="64567" idx="0"/>
                </p:cNvCxnSpPr>
                <p:nvPr/>
              </p:nvCxnSpPr>
              <p:spPr>
                <a:xfrm flipH="1">
                  <a:off x="1996" y="2401"/>
                  <a:ext cx="463" cy="349"/>
                </a:xfrm>
                <a:prstGeom prst="straightConnector1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cxnSp>
            <p:sp>
              <p:nvSpPr>
                <p:cNvPr id="64570" name="Text Box 99"/>
                <p:cNvSpPr txBox="1"/>
                <p:nvPr/>
              </p:nvSpPr>
              <p:spPr>
                <a:xfrm>
                  <a:off x="2064" y="2432"/>
                  <a:ext cx="136" cy="23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 b="1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+mj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+mj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j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j-lt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50000"/>
                    </a:spcBef>
                    <a:buClrTx/>
                    <a:buFontTx/>
                    <a:buNone/>
                  </a:pPr>
                  <a:r>
                    <a:rPr lang="en-US" altLang="zh-CN" sz="1800" b="0" dirty="0">
                      <a:solidFill>
                        <a:schemeClr val="tx1"/>
                      </a:solidFill>
                      <a:latin typeface="Tahoma" pitchFamily="34" charset="0"/>
                      <a:ea typeface="宋体" panose="02010600030101010101" pitchFamily="2" charset="-122"/>
                      <a:sym typeface="Wingdings" panose="05000000000000000000" pitchFamily="2" charset="2"/>
                    </a:rPr>
                    <a:t>0</a:t>
                  </a:r>
                  <a:endPara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64560" name="Group 100"/>
              <p:cNvGrpSpPr/>
              <p:nvPr/>
            </p:nvGrpSpPr>
            <p:grpSpPr>
              <a:xfrm>
                <a:off x="2665" y="3127"/>
                <a:ext cx="578" cy="576"/>
                <a:chOff x="2620" y="2401"/>
                <a:chExt cx="578" cy="576"/>
              </a:xfrm>
            </p:grpSpPr>
            <p:sp>
              <p:nvSpPr>
                <p:cNvPr id="64561" name="Text Box 101"/>
                <p:cNvSpPr txBox="1"/>
                <p:nvPr/>
              </p:nvSpPr>
              <p:spPr>
                <a:xfrm>
                  <a:off x="2653" y="2704"/>
                  <a:ext cx="136" cy="23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 b="1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+mj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+mj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j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j-lt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50000"/>
                    </a:spcBef>
                    <a:buClrTx/>
                    <a:buFontTx/>
                    <a:buNone/>
                  </a:pPr>
                  <a:r>
                    <a:rPr lang="en-US" altLang="zh-CN" sz="1800" b="0" dirty="0">
                      <a:solidFill>
                        <a:schemeClr val="tx1"/>
                      </a:solidFill>
                      <a:latin typeface="Tahoma" pitchFamily="34" charset="0"/>
                      <a:ea typeface="宋体" panose="02010600030101010101" pitchFamily="2" charset="-122"/>
                      <a:sym typeface="Wingdings" panose="05000000000000000000" pitchFamily="2" charset="2"/>
                    </a:rPr>
                    <a:t>1</a:t>
                  </a:r>
                  <a:endPara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562" name="Oval 102"/>
                <p:cNvSpPr/>
                <p:nvPr/>
              </p:nvSpPr>
              <p:spPr>
                <a:xfrm>
                  <a:off x="2971" y="2750"/>
                  <a:ext cx="227" cy="227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 b="1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+mj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+mj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j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j-lt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1800" b="0" dirty="0">
                      <a:solidFill>
                        <a:schemeClr val="tx1"/>
                      </a:solidFill>
                      <a:latin typeface="Tahoma" pitchFamily="34" charset="0"/>
                      <a:ea typeface="宋体" panose="02010600030101010101" pitchFamily="2" charset="-122"/>
                    </a:rPr>
                    <a:t>6</a:t>
                  </a:r>
                  <a:endPara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</a:endParaRPr>
                </a:p>
              </p:txBody>
            </p:sp>
            <p:cxnSp>
              <p:nvCxnSpPr>
                <p:cNvPr id="64563" name="AutoShape 103"/>
                <p:cNvCxnSpPr>
                  <a:stCxn id="64577" idx="5"/>
                  <a:endCxn id="64562" idx="2"/>
                </p:cNvCxnSpPr>
                <p:nvPr/>
              </p:nvCxnSpPr>
              <p:spPr>
                <a:xfrm rot="-5400000" flipH="1">
                  <a:off x="2564" y="2457"/>
                  <a:ext cx="463" cy="351"/>
                </a:xfrm>
                <a:prstGeom prst="curvedConnector2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cxnSp>
            <p:cxnSp>
              <p:nvCxnSpPr>
                <p:cNvPr id="64564" name="AutoShape 104"/>
                <p:cNvCxnSpPr>
                  <a:stCxn id="64562" idx="1"/>
                  <a:endCxn id="64577" idx="5"/>
                </p:cNvCxnSpPr>
                <p:nvPr/>
              </p:nvCxnSpPr>
              <p:spPr>
                <a:xfrm flipH="1" flipV="1">
                  <a:off x="2620" y="2401"/>
                  <a:ext cx="384" cy="382"/>
                </a:xfrm>
                <a:prstGeom prst="straightConnector1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cxnSp>
            <p:sp>
              <p:nvSpPr>
                <p:cNvPr id="64565" name="Text Box 105"/>
                <p:cNvSpPr txBox="1"/>
                <p:nvPr/>
              </p:nvSpPr>
              <p:spPr>
                <a:xfrm>
                  <a:off x="2835" y="2432"/>
                  <a:ext cx="136" cy="23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 b="1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+mj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+mj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j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j-lt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50000"/>
                    </a:spcBef>
                    <a:buClrTx/>
                    <a:buFontTx/>
                    <a:buNone/>
                  </a:pPr>
                  <a:r>
                    <a:rPr lang="en-US" altLang="zh-CN" sz="1800" b="0" dirty="0">
                      <a:solidFill>
                        <a:schemeClr val="tx1"/>
                      </a:solidFill>
                      <a:latin typeface="Tahoma" pitchFamily="34" charset="0"/>
                      <a:ea typeface="宋体" panose="02010600030101010101" pitchFamily="2" charset="-122"/>
                      <a:sym typeface="Wingdings" panose="05000000000000000000" pitchFamily="2" charset="2"/>
                    </a:rPr>
                    <a:t>1</a:t>
                  </a:r>
                  <a:endPara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64551" name="Oval 107"/>
            <p:cNvSpPr/>
            <p:nvPr/>
          </p:nvSpPr>
          <p:spPr>
            <a:xfrm>
              <a:off x="1746" y="2750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3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4552" name="Oval 113"/>
            <p:cNvSpPr/>
            <p:nvPr/>
          </p:nvSpPr>
          <p:spPr>
            <a:xfrm>
              <a:off x="3378" y="2750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4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64553" name="AutoShape 119"/>
            <p:cNvCxnSpPr>
              <a:stCxn id="64551" idx="6"/>
              <a:endCxn id="64554" idx="2"/>
            </p:cNvCxnSpPr>
            <p:nvPr/>
          </p:nvCxnSpPr>
          <p:spPr>
            <a:xfrm>
              <a:off x="1973" y="2864"/>
              <a:ext cx="589" cy="0"/>
            </a:xfrm>
            <a:prstGeom prst="straightConnector1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64554" name="Oval 120"/>
            <p:cNvSpPr/>
            <p:nvPr/>
          </p:nvSpPr>
          <p:spPr>
            <a:xfrm>
              <a:off x="2562" y="2750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7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64555" name="AutoShape 121"/>
            <p:cNvCxnSpPr>
              <a:stCxn id="64554" idx="6"/>
              <a:endCxn id="64552" idx="2"/>
            </p:cNvCxnSpPr>
            <p:nvPr/>
          </p:nvCxnSpPr>
          <p:spPr>
            <a:xfrm>
              <a:off x="2789" y="2864"/>
              <a:ext cx="589" cy="0"/>
            </a:xfrm>
            <a:prstGeom prst="straightConnector1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29818" name="Rectangle 122"/>
            <p:cNvSpPr>
              <a:spLocks noChangeArrowheads="1"/>
            </p:cNvSpPr>
            <p:nvPr/>
          </p:nvSpPr>
          <p:spPr bwMode="auto">
            <a:xfrm>
              <a:off x="2971" y="2659"/>
              <a:ext cx="179" cy="23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ε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819" name="Rectangle 123"/>
            <p:cNvSpPr>
              <a:spLocks noChangeArrowheads="1"/>
            </p:cNvSpPr>
            <p:nvPr/>
          </p:nvSpPr>
          <p:spPr bwMode="auto">
            <a:xfrm>
              <a:off x="2154" y="2659"/>
              <a:ext cx="179" cy="23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ε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7" name="Group 170"/>
          <p:cNvGrpSpPr/>
          <p:nvPr/>
        </p:nvGrpSpPr>
        <p:grpSpPr>
          <a:xfrm>
            <a:off x="3863975" y="4508500"/>
            <a:ext cx="1851025" cy="992188"/>
            <a:chOff x="1474" y="2840"/>
            <a:chExt cx="1166" cy="625"/>
          </a:xfrm>
        </p:grpSpPr>
        <p:sp>
          <p:nvSpPr>
            <p:cNvPr id="64540" name="Text Box 108"/>
            <p:cNvSpPr txBox="1"/>
            <p:nvPr/>
          </p:nvSpPr>
          <p:spPr>
            <a:xfrm>
              <a:off x="1973" y="3203"/>
              <a:ext cx="226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  <a:sym typeface="Wingdings" panose="05000000000000000000" pitchFamily="2" charset="2"/>
                </a:rPr>
                <a:t>0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4541" name="Oval 161"/>
            <p:cNvSpPr/>
            <p:nvPr/>
          </p:nvSpPr>
          <p:spPr>
            <a:xfrm>
              <a:off x="1655" y="3113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8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4542" name="Oval 162"/>
            <p:cNvSpPr/>
            <p:nvPr/>
          </p:nvSpPr>
          <p:spPr>
            <a:xfrm>
              <a:off x="1973" y="3022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9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64543" name="AutoShape 163"/>
            <p:cNvCxnSpPr>
              <a:stCxn id="64577" idx="1"/>
              <a:endCxn id="64541" idx="4"/>
            </p:cNvCxnSpPr>
            <p:nvPr/>
          </p:nvCxnSpPr>
          <p:spPr>
            <a:xfrm rot="5400000" flipH="1">
              <a:off x="2142" y="2967"/>
              <a:ext cx="125" cy="871"/>
            </a:xfrm>
            <a:prstGeom prst="curvedConnector3">
              <a:avLst>
                <a:gd name="adj1" fmla="val 63199"/>
              </a:avLst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64544" name="AutoShape 164"/>
            <p:cNvCxnSpPr>
              <a:stCxn id="64541" idx="1"/>
              <a:endCxn id="64551" idx="2"/>
            </p:cNvCxnSpPr>
            <p:nvPr/>
          </p:nvCxnSpPr>
          <p:spPr>
            <a:xfrm rot="-5400000">
              <a:off x="1576" y="2976"/>
              <a:ext cx="282" cy="58"/>
            </a:xfrm>
            <a:prstGeom prst="curvedConnector2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64545" name="AutoShape 165"/>
            <p:cNvCxnSpPr>
              <a:stCxn id="64577" idx="1"/>
              <a:endCxn id="64542" idx="5"/>
            </p:cNvCxnSpPr>
            <p:nvPr/>
          </p:nvCxnSpPr>
          <p:spPr>
            <a:xfrm flipH="1" flipV="1">
              <a:off x="2167" y="3216"/>
              <a:ext cx="473" cy="249"/>
            </a:xfrm>
            <a:prstGeom prst="straightConnector1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64546" name="AutoShape 166"/>
            <p:cNvCxnSpPr>
              <a:stCxn id="64542" idx="1"/>
              <a:endCxn id="64551" idx="5"/>
            </p:cNvCxnSpPr>
            <p:nvPr/>
          </p:nvCxnSpPr>
          <p:spPr>
            <a:xfrm flipH="1" flipV="1">
              <a:off x="1940" y="2944"/>
              <a:ext cx="66" cy="111"/>
            </a:xfrm>
            <a:prstGeom prst="straightConnector1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64547" name="Text Box 167"/>
            <p:cNvSpPr txBox="1"/>
            <p:nvPr/>
          </p:nvSpPr>
          <p:spPr>
            <a:xfrm>
              <a:off x="2290" y="3113"/>
              <a:ext cx="182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  <a:sym typeface="Wingdings" panose="05000000000000000000" pitchFamily="2" charset="2"/>
                </a:rPr>
                <a:t>1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4548" name="Text Box 168"/>
            <p:cNvSpPr txBox="1"/>
            <p:nvPr/>
          </p:nvSpPr>
          <p:spPr>
            <a:xfrm>
              <a:off x="1474" y="2931"/>
              <a:ext cx="182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  <a:sym typeface="Wingdings" panose="05000000000000000000" pitchFamily="2" charset="2"/>
                </a:rPr>
                <a:t>1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4549" name="Text Box 169"/>
            <p:cNvSpPr txBox="1"/>
            <p:nvPr/>
          </p:nvSpPr>
          <p:spPr>
            <a:xfrm>
              <a:off x="1928" y="2840"/>
              <a:ext cx="226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  <a:sym typeface="Wingdings" panose="05000000000000000000" pitchFamily="2" charset="2"/>
                </a:rPr>
                <a:t>0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8" name="Group 181"/>
          <p:cNvGrpSpPr/>
          <p:nvPr/>
        </p:nvGrpSpPr>
        <p:grpSpPr>
          <a:xfrm>
            <a:off x="5808663" y="4673600"/>
            <a:ext cx="1439862" cy="852488"/>
            <a:chOff x="2699" y="2944"/>
            <a:chExt cx="907" cy="537"/>
          </a:xfrm>
        </p:grpSpPr>
        <p:sp>
          <p:nvSpPr>
            <p:cNvPr id="64530" name="Oval 171"/>
            <p:cNvSpPr/>
            <p:nvPr/>
          </p:nvSpPr>
          <p:spPr>
            <a:xfrm>
              <a:off x="2925" y="3022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10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4531" name="Oval 172"/>
            <p:cNvSpPr/>
            <p:nvPr/>
          </p:nvSpPr>
          <p:spPr>
            <a:xfrm>
              <a:off x="3288" y="3203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11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64532" name="AutoShape 173"/>
            <p:cNvCxnSpPr>
              <a:stCxn id="64552" idx="3"/>
              <a:endCxn id="64530" idx="7"/>
            </p:cNvCxnSpPr>
            <p:nvPr/>
          </p:nvCxnSpPr>
          <p:spPr>
            <a:xfrm flipH="1">
              <a:off x="3119" y="2944"/>
              <a:ext cx="292" cy="111"/>
            </a:xfrm>
            <a:prstGeom prst="straightConnector1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64533" name="AutoShape 174"/>
            <p:cNvCxnSpPr>
              <a:stCxn id="64530" idx="3"/>
              <a:endCxn id="64577" idx="0"/>
            </p:cNvCxnSpPr>
            <p:nvPr/>
          </p:nvCxnSpPr>
          <p:spPr>
            <a:xfrm flipH="1">
              <a:off x="2721" y="3216"/>
              <a:ext cx="237" cy="216"/>
            </a:xfrm>
            <a:prstGeom prst="straightConnector1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64534" name="AutoShape 175"/>
            <p:cNvCxnSpPr>
              <a:stCxn id="64552" idx="4"/>
              <a:endCxn id="64531" idx="0"/>
            </p:cNvCxnSpPr>
            <p:nvPr/>
          </p:nvCxnSpPr>
          <p:spPr>
            <a:xfrm flipH="1">
              <a:off x="3402" y="2977"/>
              <a:ext cx="90" cy="226"/>
            </a:xfrm>
            <a:prstGeom prst="straightConnector1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64535" name="AutoShape 176"/>
            <p:cNvCxnSpPr>
              <a:stCxn id="64531" idx="3"/>
              <a:endCxn id="64577" idx="7"/>
            </p:cNvCxnSpPr>
            <p:nvPr/>
          </p:nvCxnSpPr>
          <p:spPr>
            <a:xfrm flipH="1">
              <a:off x="2801" y="3397"/>
              <a:ext cx="520" cy="68"/>
            </a:xfrm>
            <a:prstGeom prst="straightConnector1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64536" name="Text Box 177"/>
            <p:cNvSpPr txBox="1"/>
            <p:nvPr/>
          </p:nvSpPr>
          <p:spPr>
            <a:xfrm>
              <a:off x="3152" y="2972"/>
              <a:ext cx="182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  <a:sym typeface="Wingdings" panose="05000000000000000000" pitchFamily="2" charset="2"/>
                </a:rPr>
                <a:t>0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4537" name="Text Box 178"/>
            <p:cNvSpPr txBox="1"/>
            <p:nvPr/>
          </p:nvSpPr>
          <p:spPr>
            <a:xfrm>
              <a:off x="3061" y="3249"/>
              <a:ext cx="182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  <a:sym typeface="Wingdings" panose="05000000000000000000" pitchFamily="2" charset="2"/>
                </a:rPr>
                <a:t>0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4538" name="Text Box 179"/>
            <p:cNvSpPr txBox="1"/>
            <p:nvPr/>
          </p:nvSpPr>
          <p:spPr>
            <a:xfrm>
              <a:off x="3424" y="2976"/>
              <a:ext cx="182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  <a:sym typeface="Wingdings" panose="05000000000000000000" pitchFamily="2" charset="2"/>
                </a:rPr>
                <a:t>1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4539" name="Text Box 180"/>
            <p:cNvSpPr txBox="1"/>
            <p:nvPr/>
          </p:nvSpPr>
          <p:spPr>
            <a:xfrm>
              <a:off x="2699" y="3113"/>
              <a:ext cx="182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  <a:sym typeface="Wingdings" panose="05000000000000000000" pitchFamily="2" charset="2"/>
                </a:rPr>
                <a:t>1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9" name="Group 191"/>
          <p:cNvGrpSpPr/>
          <p:nvPr/>
        </p:nvGrpSpPr>
        <p:grpSpPr>
          <a:xfrm>
            <a:off x="5232400" y="3573463"/>
            <a:ext cx="1439863" cy="871538"/>
            <a:chOff x="2336" y="2251"/>
            <a:chExt cx="907" cy="549"/>
          </a:xfrm>
        </p:grpSpPr>
        <p:sp>
          <p:nvSpPr>
            <p:cNvPr id="64520" name="Text Box 111"/>
            <p:cNvSpPr txBox="1"/>
            <p:nvPr/>
          </p:nvSpPr>
          <p:spPr>
            <a:xfrm>
              <a:off x="2835" y="2564"/>
              <a:ext cx="182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  <a:sym typeface="Wingdings" panose="05000000000000000000" pitchFamily="2" charset="2"/>
                </a:rPr>
                <a:t>1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4521" name="Text Box 125"/>
            <p:cNvSpPr txBox="1"/>
            <p:nvPr/>
          </p:nvSpPr>
          <p:spPr>
            <a:xfrm>
              <a:off x="2336" y="2568"/>
              <a:ext cx="136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  <a:sym typeface="Wingdings" panose="05000000000000000000" pitchFamily="2" charset="2"/>
                </a:rPr>
                <a:t>0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4522" name="Oval 159"/>
            <p:cNvSpPr/>
            <p:nvPr/>
          </p:nvSpPr>
          <p:spPr>
            <a:xfrm>
              <a:off x="2336" y="2296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12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4523" name="Oval 183"/>
            <p:cNvSpPr/>
            <p:nvPr/>
          </p:nvSpPr>
          <p:spPr>
            <a:xfrm>
              <a:off x="3016" y="2296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13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64524" name="AutoShape 185"/>
            <p:cNvCxnSpPr>
              <a:stCxn id="64522" idx="4"/>
              <a:endCxn id="64554" idx="0"/>
            </p:cNvCxnSpPr>
            <p:nvPr/>
          </p:nvCxnSpPr>
          <p:spPr>
            <a:xfrm>
              <a:off x="2450" y="2523"/>
              <a:ext cx="226" cy="227"/>
            </a:xfrm>
            <a:prstGeom prst="straightConnector1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64525" name="AutoShape 186"/>
            <p:cNvCxnSpPr>
              <a:stCxn id="64554" idx="1"/>
              <a:endCxn id="64522" idx="3"/>
            </p:cNvCxnSpPr>
            <p:nvPr/>
          </p:nvCxnSpPr>
          <p:spPr>
            <a:xfrm flipH="1" flipV="1">
              <a:off x="2369" y="2490"/>
              <a:ext cx="226" cy="293"/>
            </a:xfrm>
            <a:prstGeom prst="straightConnector1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64526" name="Text Box 187"/>
            <p:cNvSpPr txBox="1"/>
            <p:nvPr/>
          </p:nvSpPr>
          <p:spPr>
            <a:xfrm>
              <a:off x="2517" y="2473"/>
              <a:ext cx="136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  <a:sym typeface="Wingdings" panose="05000000000000000000" pitchFamily="2" charset="2"/>
                </a:rPr>
                <a:t>0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64527" name="AutoShape 188"/>
            <p:cNvCxnSpPr>
              <a:stCxn id="64554" idx="0"/>
              <a:endCxn id="64523" idx="2"/>
            </p:cNvCxnSpPr>
            <p:nvPr/>
          </p:nvCxnSpPr>
          <p:spPr>
            <a:xfrm rot="-5400000">
              <a:off x="2676" y="2410"/>
              <a:ext cx="340" cy="340"/>
            </a:xfrm>
            <a:prstGeom prst="curvedConnector2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64528" name="AutoShape 189"/>
            <p:cNvCxnSpPr>
              <a:stCxn id="64523" idx="3"/>
              <a:endCxn id="64554" idx="7"/>
            </p:cNvCxnSpPr>
            <p:nvPr/>
          </p:nvCxnSpPr>
          <p:spPr>
            <a:xfrm flipH="1">
              <a:off x="2756" y="2490"/>
              <a:ext cx="293" cy="293"/>
            </a:xfrm>
            <a:prstGeom prst="straightConnector1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64529" name="Text Box 190"/>
            <p:cNvSpPr txBox="1"/>
            <p:nvPr/>
          </p:nvSpPr>
          <p:spPr>
            <a:xfrm>
              <a:off x="2744" y="2251"/>
              <a:ext cx="182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  <a:sym typeface="Wingdings" panose="05000000000000000000" pitchFamily="2" charset="2"/>
                </a:rPr>
                <a:t>1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14" name="Rectangle 2"/>
          <p:cNvSpPr>
            <a:spLocks noGrp="1" noChangeArrowheads="1"/>
          </p:cNvSpPr>
          <p:nvPr>
            <p:ph type="title"/>
          </p:nvPr>
        </p:nvSpPr>
        <p:spPr>
          <a:xfrm>
            <a:off x="2092325" y="188913"/>
            <a:ext cx="7675563" cy="431800"/>
          </a:xfrm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 pitchFamily="34" charset="0"/>
                <a:ea typeface="宋体" panose="02010600030101010101" pitchFamily="2" charset="-122"/>
                <a:cs typeface="+mn-cs"/>
              </a:rPr>
              <a:t>Step2 </a:t>
            </a:r>
            <a:r>
              <a:rPr kumimoji="0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 pitchFamily="34" charset="0"/>
                <a:ea typeface="宋体" panose="02010600030101010101" pitchFamily="2" charset="-122"/>
                <a:cs typeface="+mn-cs"/>
              </a:rPr>
              <a:t>使每条弧上或为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 pitchFamily="34" charset="0"/>
                <a:ea typeface="宋体" panose="02010600030101010101" pitchFamily="2" charset="-122"/>
                <a:cs typeface="+mn-cs"/>
              </a:rPr>
              <a:t>ε</a:t>
            </a:r>
            <a:r>
              <a:rPr kumimoji="0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 pitchFamily="34" charset="0"/>
                <a:ea typeface="宋体" panose="02010600030101010101" pitchFamily="2" charset="-122"/>
                <a:cs typeface="+mn-cs"/>
              </a:rPr>
              <a:t>，或为单个字符</a:t>
            </a:r>
            <a:endParaRPr kumimoji="0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ahoma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127635" y="136525"/>
            <a:ext cx="11498580" cy="1134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defRPr>
            </a:lvl1pPr>
          </a:lstStyle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NFA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的确定化（示例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</a:t>
            </a:r>
            <a:endParaRPr lang="zh-CN" alt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>
          <a:xfrm>
            <a:off x="20320" y="6489700"/>
            <a:ext cx="4224655" cy="365125"/>
          </a:xfrm>
        </p:spPr>
        <p:txBody>
          <a:bodyPr/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6030804020204" charset="0"/>
                <a:cs typeface="DejaVu Sans" panose="020B0606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26" name="页脚占位符 2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6030804020204" charset="0"/>
                <a:cs typeface="DejaVu Sans" panose="020B0606030804020204" charset="0"/>
                <a:sym typeface="+mn-ea"/>
              </a:rPr>
              <a:t>Zhou, Erqiang</a:t>
            </a:r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>
          <a:xfrm>
            <a:off x="8610600" y="6489700"/>
            <a:ext cx="3568700" cy="365125"/>
          </a:xfrm>
        </p:spPr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788035" y="1641475"/>
            <a:ext cx="6223000" cy="574675"/>
          </a:xfrm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使初态和终态都唯一</a:t>
            </a:r>
            <a:endParaRPr kumimoji="0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</p:txBody>
      </p:sp>
      <p:grpSp>
        <p:nvGrpSpPr>
          <p:cNvPr id="65539" name="Group 225"/>
          <p:cNvGrpSpPr/>
          <p:nvPr/>
        </p:nvGrpSpPr>
        <p:grpSpPr>
          <a:xfrm>
            <a:off x="2782888" y="2060575"/>
            <a:ext cx="6264275" cy="3097213"/>
            <a:chOff x="793" y="1298"/>
            <a:chExt cx="3946" cy="1951"/>
          </a:xfrm>
        </p:grpSpPr>
        <p:grpSp>
          <p:nvGrpSpPr>
            <p:cNvPr id="65541" name="Group 160"/>
            <p:cNvGrpSpPr/>
            <p:nvPr/>
          </p:nvGrpSpPr>
          <p:grpSpPr>
            <a:xfrm>
              <a:off x="793" y="1706"/>
              <a:ext cx="3946" cy="1543"/>
              <a:chOff x="793" y="2659"/>
              <a:chExt cx="3946" cy="1543"/>
            </a:xfrm>
          </p:grpSpPr>
          <p:grpSp>
            <p:nvGrpSpPr>
              <p:cNvPr id="65575" name="Group 161"/>
              <p:cNvGrpSpPr/>
              <p:nvPr/>
            </p:nvGrpSpPr>
            <p:grpSpPr>
              <a:xfrm>
                <a:off x="793" y="3341"/>
                <a:ext cx="3946" cy="861"/>
                <a:chOff x="657" y="2842"/>
                <a:chExt cx="3946" cy="861"/>
              </a:xfrm>
            </p:grpSpPr>
            <p:grpSp>
              <p:nvGrpSpPr>
                <p:cNvPr id="65583" name="Group 162"/>
                <p:cNvGrpSpPr/>
                <p:nvPr/>
              </p:nvGrpSpPr>
              <p:grpSpPr>
                <a:xfrm>
                  <a:off x="657" y="2842"/>
                  <a:ext cx="3946" cy="362"/>
                  <a:chOff x="612" y="1888"/>
                  <a:chExt cx="3946" cy="362"/>
                </a:xfrm>
              </p:grpSpPr>
              <p:sp>
                <p:nvSpPr>
                  <p:cNvPr id="13475" name="Text Box 16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51" y="1888"/>
                    <a:ext cx="181" cy="23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R="0" defTabSz="914400" eaLnBrk="1" hangingPunct="1">
                      <a:spcBef>
                        <a:spcPct val="50000"/>
                      </a:spcBef>
                      <a:buClrTx/>
                      <a:buSzTx/>
                      <a:buFontTx/>
                      <a:buNone/>
                      <a:defRPr/>
                    </a:pPr>
                    <a:r>
                      <a:rPr kumimoji="0" lang="en-US" altLang="zh-CN" kern="1200" cap="none" spc="0" normalizeH="0" baseline="0" noProof="0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  <a:ea typeface="宋体" panose="02010600030101010101" pitchFamily="2" charset="-122"/>
                        <a:cs typeface="+mn-cs"/>
                      </a:rPr>
                      <a:t>ε</a:t>
                    </a:r>
                    <a:endParaRPr kumimoji="0" lang="en-US" altLang="zh-CN" kern="1200" cap="none" spc="0" normalizeH="0" baseline="0" noProof="0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ahoma" pitchFamily="34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3476" name="Text Box 16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10" y="1888"/>
                    <a:ext cx="181" cy="23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R="0" defTabSz="914400" eaLnBrk="1" hangingPunct="1">
                      <a:spcBef>
                        <a:spcPct val="50000"/>
                      </a:spcBef>
                      <a:buClrTx/>
                      <a:buSzTx/>
                      <a:buFontTx/>
                      <a:buNone/>
                      <a:defRPr/>
                    </a:pPr>
                    <a:r>
                      <a:rPr kumimoji="0" lang="en-US" altLang="zh-CN" kern="1200" cap="none" spc="0" normalizeH="0" baseline="0" noProof="0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  <a:ea typeface="宋体" panose="02010600030101010101" pitchFamily="2" charset="-122"/>
                        <a:cs typeface="+mn-cs"/>
                      </a:rPr>
                      <a:t>ε</a:t>
                    </a:r>
                    <a:endParaRPr kumimoji="0" lang="en-US" altLang="zh-CN" kern="1200" cap="none" spc="0" normalizeH="0" baseline="0" noProof="0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ahoma" pitchFamily="34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65598" name="Oval 165"/>
                  <p:cNvSpPr/>
                  <p:nvPr/>
                </p:nvSpPr>
                <p:spPr>
                  <a:xfrm>
                    <a:off x="884" y="1979"/>
                    <a:ext cx="227" cy="227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Font typeface="Wingdings" panose="05000000000000000000" pitchFamily="2" charset="2"/>
                      <a:buChar char="v"/>
                      <a:defRPr sz="2800" b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+mj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+mj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j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j-lt"/>
                      </a:defRPr>
                    </a:lvl5pPr>
                  </a:lstStyle>
                  <a:p>
                    <a:pPr marL="0" lvl="0" indent="0"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zh-CN" sz="1800" b="0" dirty="0">
                        <a:solidFill>
                          <a:schemeClr val="tx1"/>
                        </a:solidFill>
                        <a:latin typeface="Tahoma" pitchFamily="34" charset="0"/>
                        <a:ea typeface="宋体" panose="02010600030101010101" pitchFamily="2" charset="-122"/>
                      </a:rPr>
                      <a:t>0</a:t>
                    </a:r>
                    <a:endParaRPr lang="en-US" altLang="zh-CN" sz="1800" b="0" dirty="0">
                      <a:solidFill>
                        <a:schemeClr val="tx1"/>
                      </a:solidFill>
                      <a:latin typeface="Tahoma" pitchFamily="34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65599" name="Group 166"/>
                  <p:cNvGrpSpPr/>
                  <p:nvPr/>
                </p:nvGrpSpPr>
                <p:grpSpPr>
                  <a:xfrm>
                    <a:off x="4241" y="1933"/>
                    <a:ext cx="317" cy="317"/>
                    <a:chOff x="3107" y="2704"/>
                    <a:chExt cx="317" cy="317"/>
                  </a:xfrm>
                </p:grpSpPr>
                <p:sp>
                  <p:nvSpPr>
                    <p:cNvPr id="65604" name="Oval 167"/>
                    <p:cNvSpPr/>
                    <p:nvPr/>
                  </p:nvSpPr>
                  <p:spPr>
                    <a:xfrm>
                      <a:off x="3107" y="2704"/>
                      <a:ext cx="317" cy="317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 anchorCtr="0"/>
                    <a:lstStyle>
                      <a:lvl1pPr marL="34290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v"/>
                        <a:defRPr sz="2800" b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+mj-lt"/>
                        </a:defRPr>
                      </a:lvl2pPr>
                      <a:lvl3pPr marL="11430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Char char="•"/>
                        <a:defRPr sz="2400">
                          <a:solidFill>
                            <a:schemeClr val="tx1"/>
                          </a:solidFill>
                          <a:latin typeface="+mj-lt"/>
                        </a:defRPr>
                      </a:lvl3pPr>
                      <a:lvl4pPr marL="16002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000">
                          <a:solidFill>
                            <a:schemeClr val="tx1"/>
                          </a:solidFill>
                          <a:latin typeface="+mj-lt"/>
                        </a:defRPr>
                      </a:lvl4pPr>
                      <a:lvl5pPr marL="20574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+mj-lt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endParaRPr lang="zh-CN" altLang="zh-CN" sz="1800" b="0" dirty="0">
                        <a:solidFill>
                          <a:schemeClr val="tx1"/>
                        </a:solidFill>
                        <a:latin typeface="Tahoma" pitchFamily="34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65605" name="Oval 168"/>
                    <p:cNvSpPr/>
                    <p:nvPr/>
                  </p:nvSpPr>
                  <p:spPr>
                    <a:xfrm>
                      <a:off x="3152" y="2750"/>
                      <a:ext cx="227" cy="227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 anchorCtr="0"/>
                    <a:lstStyle>
                      <a:lvl1pPr marL="34290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v"/>
                        <a:defRPr sz="2800" b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+mj-lt"/>
                        </a:defRPr>
                      </a:lvl2pPr>
                      <a:lvl3pPr marL="11430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Char char="•"/>
                        <a:defRPr sz="2400">
                          <a:solidFill>
                            <a:schemeClr val="tx1"/>
                          </a:solidFill>
                          <a:latin typeface="+mj-lt"/>
                        </a:defRPr>
                      </a:lvl3pPr>
                      <a:lvl4pPr marL="16002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000">
                          <a:solidFill>
                            <a:schemeClr val="tx1"/>
                          </a:solidFill>
                          <a:latin typeface="+mj-lt"/>
                        </a:defRPr>
                      </a:lvl4pPr>
                      <a:lvl5pPr marL="20574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+mj-lt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ahoma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1800" b="0" dirty="0">
                        <a:solidFill>
                          <a:schemeClr val="tx1"/>
                        </a:solidFill>
                        <a:latin typeface="Tahoma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  <p:cxnSp>
                <p:nvCxnSpPr>
                  <p:cNvPr id="65600" name="AutoShape 169"/>
                  <p:cNvCxnSpPr>
                    <a:stCxn id="65598" idx="6"/>
                    <a:endCxn id="65602" idx="2"/>
                  </p:cNvCxnSpPr>
                  <p:nvPr/>
                </p:nvCxnSpPr>
                <p:spPr>
                  <a:xfrm>
                    <a:off x="1111" y="2093"/>
                    <a:ext cx="1315" cy="0"/>
                  </a:xfrm>
                  <a:prstGeom prst="straightConnector1">
                    <a:avLst/>
                  </a:prstGeom>
                  <a:ln w="2857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triangle" w="med" len="med"/>
                  </a:ln>
                </p:spPr>
              </p:cxnSp>
              <p:sp>
                <p:nvSpPr>
                  <p:cNvPr id="65601" name="AutoShape 170"/>
                  <p:cNvSpPr/>
                  <p:nvPr/>
                </p:nvSpPr>
                <p:spPr>
                  <a:xfrm>
                    <a:off x="612" y="2024"/>
                    <a:ext cx="272" cy="137"/>
                  </a:xfrm>
                  <a:prstGeom prst="notchedRightArrow">
                    <a:avLst>
                      <a:gd name="adj1" fmla="val 50000"/>
                      <a:gd name="adj2" fmla="val 49635"/>
                    </a:avLst>
                  </a:prstGeom>
                  <a:solidFill>
                    <a:schemeClr val="accent1"/>
                  </a:solid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Font typeface="Wingdings" panose="05000000000000000000" pitchFamily="2" charset="2"/>
                      <a:buChar char="v"/>
                      <a:defRPr sz="2800" b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+mj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+mj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j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j-lt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1800" b="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5602" name="Oval 171"/>
                  <p:cNvSpPr/>
                  <p:nvPr/>
                </p:nvSpPr>
                <p:spPr>
                  <a:xfrm>
                    <a:off x="2426" y="1979"/>
                    <a:ext cx="227" cy="227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Font typeface="Wingdings" panose="05000000000000000000" pitchFamily="2" charset="2"/>
                      <a:buChar char="v"/>
                      <a:defRPr sz="2800" b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+mj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+mj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j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j-lt"/>
                      </a:defRPr>
                    </a:lvl5pPr>
                  </a:lstStyle>
                  <a:p>
                    <a:pPr marL="0" lvl="0" indent="0"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zh-CN" sz="1800" b="0" dirty="0">
                        <a:solidFill>
                          <a:schemeClr val="tx1"/>
                        </a:solidFill>
                        <a:latin typeface="Tahoma" pitchFamily="34" charset="0"/>
                        <a:ea typeface="宋体" panose="02010600030101010101" pitchFamily="2" charset="-122"/>
                      </a:rPr>
                      <a:t>2</a:t>
                    </a:r>
                    <a:endParaRPr lang="en-US" altLang="zh-CN" sz="1800" b="0" dirty="0">
                      <a:solidFill>
                        <a:schemeClr val="tx1"/>
                      </a:solidFill>
                      <a:latin typeface="Tahoma" pitchFamily="34" charset="0"/>
                      <a:ea typeface="宋体" panose="02010600030101010101" pitchFamily="2" charset="-122"/>
                    </a:endParaRPr>
                  </a:p>
                </p:txBody>
              </p:sp>
              <p:cxnSp>
                <p:nvCxnSpPr>
                  <p:cNvPr id="65603" name="AutoShape 172"/>
                  <p:cNvCxnSpPr>
                    <a:stCxn id="65602" idx="6"/>
                    <a:endCxn id="65604" idx="2"/>
                  </p:cNvCxnSpPr>
                  <p:nvPr/>
                </p:nvCxnSpPr>
                <p:spPr>
                  <a:xfrm flipV="1">
                    <a:off x="2653" y="2092"/>
                    <a:ext cx="1588" cy="1"/>
                  </a:xfrm>
                  <a:prstGeom prst="curvedConnector3">
                    <a:avLst>
                      <a:gd name="adj1" fmla="val 49935"/>
                    </a:avLst>
                  </a:prstGeom>
                  <a:ln w="2857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triangle" w="med" len="med"/>
                  </a:ln>
                </p:spPr>
              </p:cxnSp>
            </p:grpSp>
            <p:grpSp>
              <p:nvGrpSpPr>
                <p:cNvPr id="65584" name="Group 173"/>
                <p:cNvGrpSpPr/>
                <p:nvPr/>
              </p:nvGrpSpPr>
              <p:grpSpPr>
                <a:xfrm>
                  <a:off x="1927" y="3127"/>
                  <a:ext cx="658" cy="576"/>
                  <a:chOff x="1882" y="2401"/>
                  <a:chExt cx="658" cy="576"/>
                </a:xfrm>
              </p:grpSpPr>
              <p:sp>
                <p:nvSpPr>
                  <p:cNvPr id="65591" name="Text Box 174"/>
                  <p:cNvSpPr txBox="1"/>
                  <p:nvPr/>
                </p:nvSpPr>
                <p:spPr>
                  <a:xfrm>
                    <a:off x="2290" y="2704"/>
                    <a:ext cx="136" cy="232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Font typeface="Wingdings" panose="05000000000000000000" pitchFamily="2" charset="2"/>
                      <a:buChar char="v"/>
                      <a:defRPr sz="2800" b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+mj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+mj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j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j-lt"/>
                      </a:defRPr>
                    </a:lvl5pPr>
                  </a:lstStyle>
                  <a:p>
                    <a:pPr marL="0" lvl="0" indent="0" algn="ctr" eaLnBrk="1" hangingPunct="1">
                      <a:spcBef>
                        <a:spcPct val="50000"/>
                      </a:spcBef>
                      <a:buClrTx/>
                      <a:buFontTx/>
                      <a:buNone/>
                    </a:pPr>
                    <a:r>
                      <a:rPr lang="en-US" altLang="zh-CN" sz="1800" b="0" dirty="0">
                        <a:solidFill>
                          <a:schemeClr val="tx1"/>
                        </a:solidFill>
                        <a:latin typeface="Tahoma" pitchFamily="34" charset="0"/>
                        <a:ea typeface="宋体" panose="02010600030101010101" pitchFamily="2" charset="-122"/>
                        <a:sym typeface="Wingdings" panose="05000000000000000000" pitchFamily="2" charset="2"/>
                      </a:rPr>
                      <a:t>0</a:t>
                    </a:r>
                    <a:endParaRPr lang="en-US" altLang="zh-CN" sz="1800" b="0" dirty="0">
                      <a:solidFill>
                        <a:schemeClr val="tx1"/>
                      </a:solidFill>
                      <a:latin typeface="Tahoma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5592" name="Oval 175"/>
                  <p:cNvSpPr/>
                  <p:nvPr/>
                </p:nvSpPr>
                <p:spPr>
                  <a:xfrm>
                    <a:off x="1882" y="2750"/>
                    <a:ext cx="227" cy="227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Font typeface="Wingdings" panose="05000000000000000000" pitchFamily="2" charset="2"/>
                      <a:buChar char="v"/>
                      <a:defRPr sz="2800" b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+mj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+mj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j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j-lt"/>
                      </a:defRPr>
                    </a:lvl5pPr>
                  </a:lstStyle>
                  <a:p>
                    <a:pPr marL="0" lvl="0" indent="0"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zh-CN" sz="1800" b="0" dirty="0">
                        <a:solidFill>
                          <a:schemeClr val="tx1"/>
                        </a:solidFill>
                        <a:latin typeface="Tahoma" pitchFamily="34" charset="0"/>
                        <a:ea typeface="宋体" panose="02010600030101010101" pitchFamily="2" charset="-122"/>
                      </a:rPr>
                      <a:t>5</a:t>
                    </a:r>
                    <a:endParaRPr lang="en-US" altLang="zh-CN" sz="1800" b="0" dirty="0">
                      <a:solidFill>
                        <a:schemeClr val="tx1"/>
                      </a:solidFill>
                      <a:latin typeface="Tahoma" pitchFamily="34" charset="0"/>
                      <a:ea typeface="宋体" panose="02010600030101010101" pitchFamily="2" charset="-122"/>
                    </a:endParaRPr>
                  </a:p>
                </p:txBody>
              </p:sp>
              <p:cxnSp>
                <p:nvCxnSpPr>
                  <p:cNvPr id="65593" name="AutoShape 176"/>
                  <p:cNvCxnSpPr>
                    <a:stCxn id="65592" idx="6"/>
                    <a:endCxn id="65602" idx="4"/>
                  </p:cNvCxnSpPr>
                  <p:nvPr/>
                </p:nvCxnSpPr>
                <p:spPr>
                  <a:xfrm flipV="1">
                    <a:off x="2109" y="2434"/>
                    <a:ext cx="431" cy="430"/>
                  </a:xfrm>
                  <a:prstGeom prst="curvedConnector2">
                    <a:avLst/>
                  </a:prstGeom>
                  <a:ln w="2857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triangle" w="med" len="med"/>
                  </a:ln>
                </p:spPr>
              </p:cxnSp>
              <p:cxnSp>
                <p:nvCxnSpPr>
                  <p:cNvPr id="65594" name="AutoShape 177"/>
                  <p:cNvCxnSpPr>
                    <a:stCxn id="65602" idx="3"/>
                    <a:endCxn id="65592" idx="0"/>
                  </p:cNvCxnSpPr>
                  <p:nvPr/>
                </p:nvCxnSpPr>
                <p:spPr>
                  <a:xfrm flipH="1">
                    <a:off x="1996" y="2401"/>
                    <a:ext cx="463" cy="349"/>
                  </a:xfrm>
                  <a:prstGeom prst="straightConnector1">
                    <a:avLst/>
                  </a:prstGeom>
                  <a:ln w="2857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triangle" w="med" len="med"/>
                  </a:ln>
                </p:spPr>
              </p:cxnSp>
              <p:sp>
                <p:nvSpPr>
                  <p:cNvPr id="65595" name="Text Box 178"/>
                  <p:cNvSpPr txBox="1"/>
                  <p:nvPr/>
                </p:nvSpPr>
                <p:spPr>
                  <a:xfrm>
                    <a:off x="2064" y="2432"/>
                    <a:ext cx="136" cy="232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Font typeface="Wingdings" panose="05000000000000000000" pitchFamily="2" charset="2"/>
                      <a:buChar char="v"/>
                      <a:defRPr sz="2800" b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+mj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+mj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j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j-lt"/>
                      </a:defRPr>
                    </a:lvl5pPr>
                  </a:lstStyle>
                  <a:p>
                    <a:pPr marL="0" lvl="0" indent="0" algn="ctr" eaLnBrk="1" hangingPunct="1">
                      <a:spcBef>
                        <a:spcPct val="50000"/>
                      </a:spcBef>
                      <a:buClrTx/>
                      <a:buFontTx/>
                      <a:buNone/>
                    </a:pPr>
                    <a:r>
                      <a:rPr lang="en-US" altLang="zh-CN" sz="1800" b="0" dirty="0">
                        <a:solidFill>
                          <a:schemeClr val="tx1"/>
                        </a:solidFill>
                        <a:latin typeface="Tahoma" pitchFamily="34" charset="0"/>
                        <a:ea typeface="宋体" panose="02010600030101010101" pitchFamily="2" charset="-122"/>
                        <a:sym typeface="Wingdings" panose="05000000000000000000" pitchFamily="2" charset="2"/>
                      </a:rPr>
                      <a:t>0</a:t>
                    </a:r>
                    <a:endParaRPr lang="en-US" altLang="zh-CN" sz="1800" b="0" dirty="0">
                      <a:solidFill>
                        <a:schemeClr val="tx1"/>
                      </a:solidFill>
                      <a:latin typeface="Tahoma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65585" name="Group 179"/>
                <p:cNvGrpSpPr/>
                <p:nvPr/>
              </p:nvGrpSpPr>
              <p:grpSpPr>
                <a:xfrm>
                  <a:off x="2665" y="3127"/>
                  <a:ext cx="578" cy="576"/>
                  <a:chOff x="2620" y="2401"/>
                  <a:chExt cx="578" cy="576"/>
                </a:xfrm>
              </p:grpSpPr>
              <p:sp>
                <p:nvSpPr>
                  <p:cNvPr id="65586" name="Text Box 180"/>
                  <p:cNvSpPr txBox="1"/>
                  <p:nvPr/>
                </p:nvSpPr>
                <p:spPr>
                  <a:xfrm>
                    <a:off x="2653" y="2704"/>
                    <a:ext cx="136" cy="232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Font typeface="Wingdings" panose="05000000000000000000" pitchFamily="2" charset="2"/>
                      <a:buChar char="v"/>
                      <a:defRPr sz="2800" b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+mj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+mj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j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j-lt"/>
                      </a:defRPr>
                    </a:lvl5pPr>
                  </a:lstStyle>
                  <a:p>
                    <a:pPr marL="0" lvl="0" indent="0" algn="ctr" eaLnBrk="1" hangingPunct="1">
                      <a:spcBef>
                        <a:spcPct val="50000"/>
                      </a:spcBef>
                      <a:buClrTx/>
                      <a:buFontTx/>
                      <a:buNone/>
                    </a:pPr>
                    <a:r>
                      <a:rPr lang="en-US" altLang="zh-CN" sz="1800" b="0" dirty="0">
                        <a:solidFill>
                          <a:schemeClr val="tx1"/>
                        </a:solidFill>
                        <a:latin typeface="Tahoma" pitchFamily="34" charset="0"/>
                        <a:ea typeface="宋体" panose="02010600030101010101" pitchFamily="2" charset="-122"/>
                        <a:sym typeface="Wingdings" panose="05000000000000000000" pitchFamily="2" charset="2"/>
                      </a:rPr>
                      <a:t>1</a:t>
                    </a:r>
                    <a:endParaRPr lang="en-US" altLang="zh-CN" sz="1800" b="0" dirty="0">
                      <a:solidFill>
                        <a:schemeClr val="tx1"/>
                      </a:solidFill>
                      <a:latin typeface="Tahoma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5587" name="Oval 181"/>
                  <p:cNvSpPr/>
                  <p:nvPr/>
                </p:nvSpPr>
                <p:spPr>
                  <a:xfrm>
                    <a:off x="2971" y="2750"/>
                    <a:ext cx="227" cy="227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Font typeface="Wingdings" panose="05000000000000000000" pitchFamily="2" charset="2"/>
                      <a:buChar char="v"/>
                      <a:defRPr sz="2800" b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+mj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+mj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j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j-lt"/>
                      </a:defRPr>
                    </a:lvl5pPr>
                  </a:lstStyle>
                  <a:p>
                    <a:pPr marL="0" lvl="0" indent="0"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zh-CN" sz="1800" b="0" dirty="0">
                        <a:solidFill>
                          <a:schemeClr val="tx1"/>
                        </a:solidFill>
                        <a:latin typeface="Tahoma" pitchFamily="34" charset="0"/>
                        <a:ea typeface="宋体" panose="02010600030101010101" pitchFamily="2" charset="-122"/>
                      </a:rPr>
                      <a:t>6</a:t>
                    </a:r>
                    <a:endParaRPr lang="en-US" altLang="zh-CN" sz="1800" b="0" dirty="0">
                      <a:solidFill>
                        <a:schemeClr val="tx1"/>
                      </a:solidFill>
                      <a:latin typeface="Tahoma" pitchFamily="34" charset="0"/>
                      <a:ea typeface="宋体" panose="02010600030101010101" pitchFamily="2" charset="-122"/>
                    </a:endParaRPr>
                  </a:p>
                </p:txBody>
              </p:sp>
              <p:cxnSp>
                <p:nvCxnSpPr>
                  <p:cNvPr id="65588" name="AutoShape 182"/>
                  <p:cNvCxnSpPr>
                    <a:stCxn id="65602" idx="5"/>
                    <a:endCxn id="65587" idx="2"/>
                  </p:cNvCxnSpPr>
                  <p:nvPr/>
                </p:nvCxnSpPr>
                <p:spPr>
                  <a:xfrm rot="-5400000" flipH="1">
                    <a:off x="2564" y="2457"/>
                    <a:ext cx="463" cy="351"/>
                  </a:xfrm>
                  <a:prstGeom prst="curvedConnector2">
                    <a:avLst/>
                  </a:prstGeom>
                  <a:ln w="2857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triangle" w="med" len="med"/>
                  </a:ln>
                </p:spPr>
              </p:cxnSp>
              <p:cxnSp>
                <p:nvCxnSpPr>
                  <p:cNvPr id="65589" name="AutoShape 183"/>
                  <p:cNvCxnSpPr>
                    <a:stCxn id="65587" idx="1"/>
                    <a:endCxn id="65602" idx="5"/>
                  </p:cNvCxnSpPr>
                  <p:nvPr/>
                </p:nvCxnSpPr>
                <p:spPr>
                  <a:xfrm flipH="1" flipV="1">
                    <a:off x="2620" y="2401"/>
                    <a:ext cx="384" cy="382"/>
                  </a:xfrm>
                  <a:prstGeom prst="straightConnector1">
                    <a:avLst/>
                  </a:prstGeom>
                  <a:ln w="2857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triangle" w="med" len="med"/>
                  </a:ln>
                </p:spPr>
              </p:cxnSp>
              <p:sp>
                <p:nvSpPr>
                  <p:cNvPr id="65590" name="Text Box 184"/>
                  <p:cNvSpPr txBox="1"/>
                  <p:nvPr/>
                </p:nvSpPr>
                <p:spPr>
                  <a:xfrm>
                    <a:off x="2835" y="2432"/>
                    <a:ext cx="136" cy="232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Font typeface="Wingdings" panose="05000000000000000000" pitchFamily="2" charset="2"/>
                      <a:buChar char="v"/>
                      <a:defRPr sz="2800" b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+mj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+mj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j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j-lt"/>
                      </a:defRPr>
                    </a:lvl5pPr>
                  </a:lstStyle>
                  <a:p>
                    <a:pPr marL="0" lvl="0" indent="0" algn="ctr" eaLnBrk="1" hangingPunct="1">
                      <a:spcBef>
                        <a:spcPct val="50000"/>
                      </a:spcBef>
                      <a:buClrTx/>
                      <a:buFontTx/>
                      <a:buNone/>
                    </a:pPr>
                    <a:r>
                      <a:rPr lang="en-US" altLang="zh-CN" sz="1800" b="0" dirty="0">
                        <a:solidFill>
                          <a:schemeClr val="tx1"/>
                        </a:solidFill>
                        <a:latin typeface="Tahoma" pitchFamily="34" charset="0"/>
                        <a:ea typeface="宋体" panose="02010600030101010101" pitchFamily="2" charset="-122"/>
                        <a:sym typeface="Wingdings" panose="05000000000000000000" pitchFamily="2" charset="2"/>
                      </a:rPr>
                      <a:t>1</a:t>
                    </a:r>
                    <a:endParaRPr lang="en-US" altLang="zh-CN" sz="1800" b="0" dirty="0">
                      <a:solidFill>
                        <a:schemeClr val="tx1"/>
                      </a:solidFill>
                      <a:latin typeface="Tahoma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</p:grpSp>
          <p:sp>
            <p:nvSpPr>
              <p:cNvPr id="65576" name="Oval 185"/>
              <p:cNvSpPr/>
              <p:nvPr/>
            </p:nvSpPr>
            <p:spPr>
              <a:xfrm>
                <a:off x="1746" y="2750"/>
                <a:ext cx="227" cy="227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</a:rPr>
                  <a:t>3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5577" name="Oval 186"/>
              <p:cNvSpPr/>
              <p:nvPr/>
            </p:nvSpPr>
            <p:spPr>
              <a:xfrm>
                <a:off x="3378" y="2750"/>
                <a:ext cx="227" cy="227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</a:rPr>
                  <a:t>4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65578" name="AutoShape 187"/>
              <p:cNvCxnSpPr>
                <a:stCxn id="65576" idx="6"/>
                <a:endCxn id="65579" idx="2"/>
              </p:cNvCxnSpPr>
              <p:nvPr/>
            </p:nvCxnSpPr>
            <p:spPr>
              <a:xfrm>
                <a:off x="1973" y="2864"/>
                <a:ext cx="589" cy="0"/>
              </a:xfrm>
              <a:prstGeom prst="straightConnector1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cxnSp>
          <p:sp>
            <p:nvSpPr>
              <p:cNvPr id="65579" name="Oval 188"/>
              <p:cNvSpPr/>
              <p:nvPr/>
            </p:nvSpPr>
            <p:spPr>
              <a:xfrm>
                <a:off x="2562" y="2750"/>
                <a:ext cx="227" cy="227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</a:rPr>
                  <a:t>7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65580" name="AutoShape 189"/>
              <p:cNvCxnSpPr>
                <a:stCxn id="65579" idx="6"/>
                <a:endCxn id="65577" idx="2"/>
              </p:cNvCxnSpPr>
              <p:nvPr/>
            </p:nvCxnSpPr>
            <p:spPr>
              <a:xfrm>
                <a:off x="2789" y="2864"/>
                <a:ext cx="589" cy="0"/>
              </a:xfrm>
              <a:prstGeom prst="straightConnector1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cxnSp>
          <p:sp>
            <p:nvSpPr>
              <p:cNvPr id="13502" name="Rectangle 190"/>
              <p:cNvSpPr>
                <a:spLocks noChangeArrowheads="1"/>
              </p:cNvSpPr>
              <p:nvPr/>
            </p:nvSpPr>
            <p:spPr bwMode="auto">
              <a:xfrm>
                <a:off x="2971" y="2659"/>
                <a:ext cx="179" cy="23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ε</a:t>
                </a:r>
                <a:endPara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503" name="Rectangle 191"/>
              <p:cNvSpPr>
                <a:spLocks noChangeArrowheads="1"/>
              </p:cNvSpPr>
              <p:nvPr/>
            </p:nvSpPr>
            <p:spPr bwMode="auto">
              <a:xfrm>
                <a:off x="2154" y="2659"/>
                <a:ext cx="179" cy="23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ε</a:t>
                </a:r>
                <a:endPara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65542" name="Group 192"/>
            <p:cNvGrpSpPr/>
            <p:nvPr/>
          </p:nvGrpSpPr>
          <p:grpSpPr>
            <a:xfrm>
              <a:off x="1474" y="1887"/>
              <a:ext cx="1166" cy="625"/>
              <a:chOff x="1474" y="2840"/>
              <a:chExt cx="1166" cy="625"/>
            </a:xfrm>
          </p:grpSpPr>
          <p:sp>
            <p:nvSpPr>
              <p:cNvPr id="65565" name="Text Box 193"/>
              <p:cNvSpPr txBox="1"/>
              <p:nvPr/>
            </p:nvSpPr>
            <p:spPr>
              <a:xfrm>
                <a:off x="1973" y="3203"/>
                <a:ext cx="226" cy="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  <a:sym typeface="Wingdings" panose="05000000000000000000" pitchFamily="2" charset="2"/>
                  </a:rPr>
                  <a:t>0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5566" name="Oval 194"/>
              <p:cNvSpPr/>
              <p:nvPr/>
            </p:nvSpPr>
            <p:spPr>
              <a:xfrm>
                <a:off x="1655" y="3113"/>
                <a:ext cx="227" cy="227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</a:rPr>
                  <a:t>8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5567" name="Oval 195"/>
              <p:cNvSpPr/>
              <p:nvPr/>
            </p:nvSpPr>
            <p:spPr>
              <a:xfrm>
                <a:off x="1973" y="3022"/>
                <a:ext cx="227" cy="227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</a:rPr>
                  <a:t>9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65568" name="AutoShape 196"/>
              <p:cNvCxnSpPr>
                <a:stCxn id="65602" idx="1"/>
                <a:endCxn id="65566" idx="4"/>
              </p:cNvCxnSpPr>
              <p:nvPr/>
            </p:nvCxnSpPr>
            <p:spPr>
              <a:xfrm rot="5400000" flipH="1">
                <a:off x="2142" y="2967"/>
                <a:ext cx="125" cy="871"/>
              </a:xfrm>
              <a:prstGeom prst="curvedConnector3">
                <a:avLst>
                  <a:gd name="adj1" fmla="val 63199"/>
                </a:avLst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cxnSp>
          <p:cxnSp>
            <p:nvCxnSpPr>
              <p:cNvPr id="65569" name="AutoShape 197"/>
              <p:cNvCxnSpPr>
                <a:stCxn id="65566" idx="1"/>
                <a:endCxn id="65576" idx="2"/>
              </p:cNvCxnSpPr>
              <p:nvPr/>
            </p:nvCxnSpPr>
            <p:spPr>
              <a:xfrm rot="-5400000">
                <a:off x="1576" y="2976"/>
                <a:ext cx="282" cy="58"/>
              </a:xfrm>
              <a:prstGeom prst="curvedConnector2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cxnSp>
          <p:cxnSp>
            <p:nvCxnSpPr>
              <p:cNvPr id="65570" name="AutoShape 198"/>
              <p:cNvCxnSpPr>
                <a:stCxn id="65602" idx="1"/>
                <a:endCxn id="65567" idx="5"/>
              </p:cNvCxnSpPr>
              <p:nvPr/>
            </p:nvCxnSpPr>
            <p:spPr>
              <a:xfrm flipH="1" flipV="1">
                <a:off x="2167" y="3216"/>
                <a:ext cx="473" cy="249"/>
              </a:xfrm>
              <a:prstGeom prst="straightConnector1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cxnSp>
          <p:cxnSp>
            <p:nvCxnSpPr>
              <p:cNvPr id="65571" name="AutoShape 199"/>
              <p:cNvCxnSpPr>
                <a:stCxn id="65567" idx="1"/>
                <a:endCxn id="65576" idx="5"/>
              </p:cNvCxnSpPr>
              <p:nvPr/>
            </p:nvCxnSpPr>
            <p:spPr>
              <a:xfrm flipH="1" flipV="1">
                <a:off x="1940" y="2944"/>
                <a:ext cx="66" cy="111"/>
              </a:xfrm>
              <a:prstGeom prst="straightConnector1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cxnSp>
          <p:sp>
            <p:nvSpPr>
              <p:cNvPr id="65572" name="Text Box 200"/>
              <p:cNvSpPr txBox="1"/>
              <p:nvPr/>
            </p:nvSpPr>
            <p:spPr>
              <a:xfrm>
                <a:off x="2290" y="3113"/>
                <a:ext cx="182" cy="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  <a:sym typeface="Wingdings" panose="05000000000000000000" pitchFamily="2" charset="2"/>
                  </a:rPr>
                  <a:t>1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5573" name="Text Box 201"/>
              <p:cNvSpPr txBox="1"/>
              <p:nvPr/>
            </p:nvSpPr>
            <p:spPr>
              <a:xfrm>
                <a:off x="1474" y="2931"/>
                <a:ext cx="182" cy="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  <a:sym typeface="Wingdings" panose="05000000000000000000" pitchFamily="2" charset="2"/>
                  </a:rPr>
                  <a:t>1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5574" name="Text Box 202"/>
              <p:cNvSpPr txBox="1"/>
              <p:nvPr/>
            </p:nvSpPr>
            <p:spPr>
              <a:xfrm>
                <a:off x="1928" y="2840"/>
                <a:ext cx="226" cy="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  <a:sym typeface="Wingdings" panose="05000000000000000000" pitchFamily="2" charset="2"/>
                  </a:rPr>
                  <a:t>0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5543" name="Group 203"/>
            <p:cNvGrpSpPr/>
            <p:nvPr/>
          </p:nvGrpSpPr>
          <p:grpSpPr>
            <a:xfrm>
              <a:off x="2699" y="1991"/>
              <a:ext cx="907" cy="537"/>
              <a:chOff x="2699" y="2944"/>
              <a:chExt cx="907" cy="537"/>
            </a:xfrm>
          </p:grpSpPr>
          <p:sp>
            <p:nvSpPr>
              <p:cNvPr id="65555" name="Oval 204"/>
              <p:cNvSpPr/>
              <p:nvPr/>
            </p:nvSpPr>
            <p:spPr>
              <a:xfrm>
                <a:off x="2925" y="3022"/>
                <a:ext cx="227" cy="227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</a:rPr>
                  <a:t>10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5556" name="Oval 205"/>
              <p:cNvSpPr/>
              <p:nvPr/>
            </p:nvSpPr>
            <p:spPr>
              <a:xfrm>
                <a:off x="3288" y="3203"/>
                <a:ext cx="227" cy="227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</a:rPr>
                  <a:t>11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65557" name="AutoShape 206"/>
              <p:cNvCxnSpPr>
                <a:stCxn id="65577" idx="3"/>
                <a:endCxn id="65555" idx="7"/>
              </p:cNvCxnSpPr>
              <p:nvPr/>
            </p:nvCxnSpPr>
            <p:spPr>
              <a:xfrm flipH="1">
                <a:off x="3119" y="2944"/>
                <a:ext cx="292" cy="111"/>
              </a:xfrm>
              <a:prstGeom prst="straightConnector1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cxnSp>
          <p:cxnSp>
            <p:nvCxnSpPr>
              <p:cNvPr id="65558" name="AutoShape 207"/>
              <p:cNvCxnSpPr>
                <a:stCxn id="65555" idx="3"/>
                <a:endCxn id="65602" idx="0"/>
              </p:cNvCxnSpPr>
              <p:nvPr/>
            </p:nvCxnSpPr>
            <p:spPr>
              <a:xfrm flipH="1">
                <a:off x="2721" y="3216"/>
                <a:ext cx="237" cy="216"/>
              </a:xfrm>
              <a:prstGeom prst="straightConnector1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cxnSp>
          <p:cxnSp>
            <p:nvCxnSpPr>
              <p:cNvPr id="65559" name="AutoShape 208"/>
              <p:cNvCxnSpPr>
                <a:stCxn id="65577" idx="4"/>
                <a:endCxn id="65556" idx="0"/>
              </p:cNvCxnSpPr>
              <p:nvPr/>
            </p:nvCxnSpPr>
            <p:spPr>
              <a:xfrm flipH="1">
                <a:off x="3402" y="2977"/>
                <a:ext cx="90" cy="226"/>
              </a:xfrm>
              <a:prstGeom prst="straightConnector1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cxnSp>
          <p:cxnSp>
            <p:nvCxnSpPr>
              <p:cNvPr id="65560" name="AutoShape 209"/>
              <p:cNvCxnSpPr>
                <a:stCxn id="65556" idx="3"/>
                <a:endCxn id="65602" idx="7"/>
              </p:cNvCxnSpPr>
              <p:nvPr/>
            </p:nvCxnSpPr>
            <p:spPr>
              <a:xfrm flipH="1">
                <a:off x="2801" y="3397"/>
                <a:ext cx="520" cy="68"/>
              </a:xfrm>
              <a:prstGeom prst="straightConnector1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cxnSp>
          <p:sp>
            <p:nvSpPr>
              <p:cNvPr id="65561" name="Text Box 210"/>
              <p:cNvSpPr txBox="1"/>
              <p:nvPr/>
            </p:nvSpPr>
            <p:spPr>
              <a:xfrm>
                <a:off x="3152" y="2972"/>
                <a:ext cx="182" cy="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  <a:sym typeface="Wingdings" panose="05000000000000000000" pitchFamily="2" charset="2"/>
                  </a:rPr>
                  <a:t>0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5562" name="Text Box 211"/>
              <p:cNvSpPr txBox="1"/>
              <p:nvPr/>
            </p:nvSpPr>
            <p:spPr>
              <a:xfrm>
                <a:off x="3061" y="3249"/>
                <a:ext cx="182" cy="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  <a:sym typeface="Wingdings" panose="05000000000000000000" pitchFamily="2" charset="2"/>
                  </a:rPr>
                  <a:t>0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5563" name="Text Box 212"/>
              <p:cNvSpPr txBox="1"/>
              <p:nvPr/>
            </p:nvSpPr>
            <p:spPr>
              <a:xfrm>
                <a:off x="3424" y="2976"/>
                <a:ext cx="182" cy="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  <a:sym typeface="Wingdings" panose="05000000000000000000" pitchFamily="2" charset="2"/>
                  </a:rPr>
                  <a:t>1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5564" name="Text Box 213"/>
              <p:cNvSpPr txBox="1"/>
              <p:nvPr/>
            </p:nvSpPr>
            <p:spPr>
              <a:xfrm>
                <a:off x="2699" y="3113"/>
                <a:ext cx="182" cy="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  <a:sym typeface="Wingdings" panose="05000000000000000000" pitchFamily="2" charset="2"/>
                  </a:rPr>
                  <a:t>1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5544" name="Group 214"/>
            <p:cNvGrpSpPr/>
            <p:nvPr/>
          </p:nvGrpSpPr>
          <p:grpSpPr>
            <a:xfrm>
              <a:off x="2336" y="1298"/>
              <a:ext cx="907" cy="549"/>
              <a:chOff x="2336" y="2251"/>
              <a:chExt cx="907" cy="549"/>
            </a:xfrm>
          </p:grpSpPr>
          <p:sp>
            <p:nvSpPr>
              <p:cNvPr id="65545" name="Text Box 215"/>
              <p:cNvSpPr txBox="1"/>
              <p:nvPr/>
            </p:nvSpPr>
            <p:spPr>
              <a:xfrm>
                <a:off x="2835" y="2564"/>
                <a:ext cx="182" cy="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  <a:sym typeface="Wingdings" panose="05000000000000000000" pitchFamily="2" charset="2"/>
                  </a:rPr>
                  <a:t>1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5546" name="Text Box 216"/>
              <p:cNvSpPr txBox="1"/>
              <p:nvPr/>
            </p:nvSpPr>
            <p:spPr>
              <a:xfrm>
                <a:off x="2336" y="2568"/>
                <a:ext cx="136" cy="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  <a:sym typeface="Wingdings" panose="05000000000000000000" pitchFamily="2" charset="2"/>
                  </a:rPr>
                  <a:t>0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5547" name="Oval 217"/>
              <p:cNvSpPr/>
              <p:nvPr/>
            </p:nvSpPr>
            <p:spPr>
              <a:xfrm>
                <a:off x="2336" y="2296"/>
                <a:ext cx="227" cy="227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</a:rPr>
                  <a:t>12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5548" name="Oval 218"/>
              <p:cNvSpPr/>
              <p:nvPr/>
            </p:nvSpPr>
            <p:spPr>
              <a:xfrm>
                <a:off x="3016" y="2296"/>
                <a:ext cx="227" cy="227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</a:rPr>
                  <a:t>13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65549" name="AutoShape 219"/>
              <p:cNvCxnSpPr>
                <a:stCxn id="65547" idx="4"/>
                <a:endCxn id="65579" idx="0"/>
              </p:cNvCxnSpPr>
              <p:nvPr/>
            </p:nvCxnSpPr>
            <p:spPr>
              <a:xfrm>
                <a:off x="2450" y="2523"/>
                <a:ext cx="226" cy="227"/>
              </a:xfrm>
              <a:prstGeom prst="straightConnector1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cxnSp>
          <p:cxnSp>
            <p:nvCxnSpPr>
              <p:cNvPr id="65550" name="AutoShape 220"/>
              <p:cNvCxnSpPr>
                <a:stCxn id="65579" idx="1"/>
                <a:endCxn id="65547" idx="3"/>
              </p:cNvCxnSpPr>
              <p:nvPr/>
            </p:nvCxnSpPr>
            <p:spPr>
              <a:xfrm flipH="1" flipV="1">
                <a:off x="2369" y="2490"/>
                <a:ext cx="226" cy="293"/>
              </a:xfrm>
              <a:prstGeom prst="straightConnector1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cxnSp>
          <p:sp>
            <p:nvSpPr>
              <p:cNvPr id="65551" name="Text Box 221"/>
              <p:cNvSpPr txBox="1"/>
              <p:nvPr/>
            </p:nvSpPr>
            <p:spPr>
              <a:xfrm>
                <a:off x="2517" y="2473"/>
                <a:ext cx="136" cy="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  <a:sym typeface="Wingdings" panose="05000000000000000000" pitchFamily="2" charset="2"/>
                  </a:rPr>
                  <a:t>0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65552" name="AutoShape 222"/>
              <p:cNvCxnSpPr>
                <a:stCxn id="65579" idx="0"/>
                <a:endCxn id="65548" idx="2"/>
              </p:cNvCxnSpPr>
              <p:nvPr/>
            </p:nvCxnSpPr>
            <p:spPr>
              <a:xfrm rot="-5400000">
                <a:off x="2676" y="2410"/>
                <a:ext cx="340" cy="340"/>
              </a:xfrm>
              <a:prstGeom prst="curvedConnector2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cxnSp>
          <p:cxnSp>
            <p:nvCxnSpPr>
              <p:cNvPr id="65553" name="AutoShape 223"/>
              <p:cNvCxnSpPr>
                <a:stCxn id="65548" idx="3"/>
                <a:endCxn id="65579" idx="7"/>
              </p:cNvCxnSpPr>
              <p:nvPr/>
            </p:nvCxnSpPr>
            <p:spPr>
              <a:xfrm flipH="1">
                <a:off x="2756" y="2490"/>
                <a:ext cx="293" cy="293"/>
              </a:xfrm>
              <a:prstGeom prst="straightConnector1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cxnSp>
          <p:sp>
            <p:nvSpPr>
              <p:cNvPr id="65554" name="Text Box 224"/>
              <p:cNvSpPr txBox="1"/>
              <p:nvPr/>
            </p:nvSpPr>
            <p:spPr>
              <a:xfrm>
                <a:off x="2744" y="2251"/>
                <a:ext cx="182" cy="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  <a:sym typeface="Wingdings" panose="05000000000000000000" pitchFamily="2" charset="2"/>
                  </a:rPr>
                  <a:t>1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69" name="Rectangle 2"/>
          <p:cNvSpPr txBox="1">
            <a:spLocks noChangeArrowheads="1"/>
          </p:cNvSpPr>
          <p:nvPr/>
        </p:nvSpPr>
        <p:spPr bwMode="white">
          <a:xfrm>
            <a:off x="1828800" y="350838"/>
            <a:ext cx="6838950" cy="563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zh-CN" sz="2500" b="1" kern="0" cap="none" spc="0" normalizeH="0" baseline="0" noProof="0">
                <a:solidFill>
                  <a:schemeClr val="bg1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例：构造</a:t>
            </a:r>
            <a:r>
              <a:rPr kumimoji="0" lang="en-US" altLang="zh-CN" sz="2500" b="1" kern="0" cap="none" spc="0" normalizeH="0" baseline="0" noProof="0">
                <a:solidFill>
                  <a:schemeClr val="bg1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DFA</a:t>
            </a:r>
            <a:r>
              <a:rPr kumimoji="0" lang="zh-CN" sz="2500" b="1" kern="0" cap="none" spc="0" normalizeH="0" baseline="0" noProof="0">
                <a:solidFill>
                  <a:schemeClr val="bg1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，使其能接受所有由偶数个</a:t>
            </a:r>
            <a:r>
              <a:rPr kumimoji="0" lang="en-US" altLang="zh-CN" sz="2500" b="1" kern="0" cap="none" spc="0" normalizeH="0" baseline="0" noProof="0">
                <a:solidFill>
                  <a:schemeClr val="bg1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0</a:t>
            </a:r>
            <a:r>
              <a:rPr kumimoji="0" lang="zh-CN" sz="2500" b="1" kern="0" cap="none" spc="0" normalizeH="0" baseline="0" noProof="0">
                <a:solidFill>
                  <a:schemeClr val="bg1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和偶数个</a:t>
            </a:r>
            <a:r>
              <a:rPr kumimoji="0" lang="en-US" altLang="zh-CN" sz="2500" b="1" kern="0" cap="none" spc="0" normalizeH="0" baseline="0" noProof="0">
                <a:solidFill>
                  <a:schemeClr val="bg1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1</a:t>
            </a:r>
            <a:r>
              <a:rPr kumimoji="0" lang="zh-CN" sz="2500" b="1" kern="0" cap="none" spc="0" normalizeH="0" baseline="0" noProof="0">
                <a:solidFill>
                  <a:schemeClr val="bg1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所组成串。</a:t>
            </a:r>
            <a:endParaRPr kumimoji="0" lang="zh-CN" sz="2500" b="1" kern="0" cap="none" spc="0" normalizeH="0" baseline="0" noProof="0" dirty="0">
              <a:solidFill>
                <a:schemeClr val="bg1"/>
              </a:solidFill>
              <a:latin typeface="楷体_GB2312" panose="02010609030101010101" charset="-122"/>
              <a:ea typeface="楷体_GB2312" panose="02010609030101010101" charset="-122"/>
              <a:cs typeface="+mj-cs"/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127635" y="136525"/>
            <a:ext cx="11498580" cy="1134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defRPr>
            </a:lvl1pPr>
          </a:lstStyle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NFA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的确定化（示例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</a:t>
            </a:r>
            <a:endParaRPr lang="zh-CN" alt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>
          <a:xfrm>
            <a:off x="20320" y="6489700"/>
            <a:ext cx="4224655" cy="365125"/>
          </a:xfrm>
        </p:spPr>
        <p:txBody>
          <a:bodyPr/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6030804020204" charset="0"/>
                <a:cs typeface="DejaVu Sans" panose="020B0606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26" name="页脚占位符 2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6030804020204" charset="0"/>
                <a:cs typeface="DejaVu Sans" panose="020B0606030804020204" charset="0"/>
                <a:sym typeface="+mn-ea"/>
              </a:rPr>
              <a:t>Zhou, Erqiang</a:t>
            </a:r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>
          <a:xfrm>
            <a:off x="8610600" y="6489700"/>
            <a:ext cx="3568700" cy="365125"/>
          </a:xfrm>
        </p:spPr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38313" y="357188"/>
            <a:ext cx="6883400" cy="574675"/>
          </a:xfrm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 pitchFamily="34" charset="0"/>
                <a:ea typeface="宋体" panose="02010600030101010101" pitchFamily="2" charset="-122"/>
                <a:cs typeface="+mn-cs"/>
              </a:rPr>
              <a:t>Step4 </a:t>
            </a:r>
            <a:r>
              <a:rPr kumimoji="0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 pitchFamily="34" charset="0"/>
                <a:ea typeface="宋体" panose="02010600030101010101" pitchFamily="2" charset="-122"/>
                <a:cs typeface="+mn-cs"/>
              </a:rPr>
              <a:t>寻找可合并状态</a:t>
            </a:r>
            <a:endParaRPr kumimoji="0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ahoma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6563" name="Group 3"/>
          <p:cNvGrpSpPr/>
          <p:nvPr/>
        </p:nvGrpSpPr>
        <p:grpSpPr>
          <a:xfrm>
            <a:off x="2279650" y="836613"/>
            <a:ext cx="6264275" cy="3097212"/>
            <a:chOff x="793" y="1298"/>
            <a:chExt cx="3946" cy="1951"/>
          </a:xfrm>
        </p:grpSpPr>
        <p:grpSp>
          <p:nvGrpSpPr>
            <p:cNvPr id="66719" name="Group 4"/>
            <p:cNvGrpSpPr/>
            <p:nvPr/>
          </p:nvGrpSpPr>
          <p:grpSpPr>
            <a:xfrm>
              <a:off x="793" y="1706"/>
              <a:ext cx="3946" cy="1543"/>
              <a:chOff x="793" y="2659"/>
              <a:chExt cx="3946" cy="1543"/>
            </a:xfrm>
          </p:grpSpPr>
          <p:grpSp>
            <p:nvGrpSpPr>
              <p:cNvPr id="66753" name="Group 5"/>
              <p:cNvGrpSpPr/>
              <p:nvPr/>
            </p:nvGrpSpPr>
            <p:grpSpPr>
              <a:xfrm>
                <a:off x="793" y="3341"/>
                <a:ext cx="3946" cy="861"/>
                <a:chOff x="657" y="2842"/>
                <a:chExt cx="3946" cy="861"/>
              </a:xfrm>
            </p:grpSpPr>
            <p:grpSp>
              <p:nvGrpSpPr>
                <p:cNvPr id="66761" name="Group 6"/>
                <p:cNvGrpSpPr/>
                <p:nvPr/>
              </p:nvGrpSpPr>
              <p:grpSpPr>
                <a:xfrm>
                  <a:off x="657" y="2842"/>
                  <a:ext cx="3946" cy="362"/>
                  <a:chOff x="612" y="1888"/>
                  <a:chExt cx="3946" cy="362"/>
                </a:xfrm>
              </p:grpSpPr>
              <p:sp>
                <p:nvSpPr>
                  <p:cNvPr id="30727" name="Text Box 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51" y="1888"/>
                    <a:ext cx="181" cy="23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R="0" defTabSz="914400" eaLnBrk="1" hangingPunct="1">
                      <a:spcBef>
                        <a:spcPct val="50000"/>
                      </a:spcBef>
                      <a:buClrTx/>
                      <a:buSzTx/>
                      <a:buFontTx/>
                      <a:buNone/>
                      <a:defRPr/>
                    </a:pPr>
                    <a:r>
                      <a:rPr kumimoji="0" lang="en-US" altLang="zh-CN" kern="1200" cap="none" spc="0" normalizeH="0" baseline="0" noProof="0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  <a:ea typeface="宋体" panose="02010600030101010101" pitchFamily="2" charset="-122"/>
                        <a:cs typeface="+mn-cs"/>
                      </a:rPr>
                      <a:t>ε</a:t>
                    </a:r>
                    <a:endParaRPr kumimoji="0" lang="en-US" altLang="zh-CN" kern="1200" cap="none" spc="0" normalizeH="0" baseline="0" noProof="0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ahoma" pitchFamily="34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30728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10" y="1888"/>
                    <a:ext cx="181" cy="23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R="0" defTabSz="914400" eaLnBrk="1" hangingPunct="1">
                      <a:spcBef>
                        <a:spcPct val="50000"/>
                      </a:spcBef>
                      <a:buClrTx/>
                      <a:buSzTx/>
                      <a:buFontTx/>
                      <a:buNone/>
                      <a:defRPr/>
                    </a:pPr>
                    <a:r>
                      <a:rPr kumimoji="0" lang="en-US" altLang="zh-CN" kern="1200" cap="none" spc="0" normalizeH="0" baseline="0" noProof="0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  <a:ea typeface="宋体" panose="02010600030101010101" pitchFamily="2" charset="-122"/>
                        <a:cs typeface="+mn-cs"/>
                      </a:rPr>
                      <a:t>ε</a:t>
                    </a:r>
                    <a:endParaRPr kumimoji="0" lang="en-US" altLang="zh-CN" kern="1200" cap="none" spc="0" normalizeH="0" baseline="0" noProof="0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ahoma" pitchFamily="34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66776" name="Oval 9"/>
                  <p:cNvSpPr/>
                  <p:nvPr/>
                </p:nvSpPr>
                <p:spPr>
                  <a:xfrm>
                    <a:off x="884" y="1979"/>
                    <a:ext cx="227" cy="227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Font typeface="Wingdings" panose="05000000000000000000" pitchFamily="2" charset="2"/>
                      <a:buChar char="v"/>
                      <a:defRPr sz="2800" b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+mj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+mj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j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j-lt"/>
                      </a:defRPr>
                    </a:lvl5pPr>
                  </a:lstStyle>
                  <a:p>
                    <a:pPr marL="0" lvl="0" indent="0"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zh-CN" sz="1800" b="0" dirty="0">
                        <a:solidFill>
                          <a:schemeClr val="tx1"/>
                        </a:solidFill>
                        <a:latin typeface="Tahoma" pitchFamily="34" charset="0"/>
                        <a:ea typeface="宋体" panose="02010600030101010101" pitchFamily="2" charset="-122"/>
                      </a:rPr>
                      <a:t>0</a:t>
                    </a:r>
                    <a:endParaRPr lang="en-US" altLang="zh-CN" sz="1800" b="0" dirty="0">
                      <a:solidFill>
                        <a:schemeClr val="tx1"/>
                      </a:solidFill>
                      <a:latin typeface="Tahoma" pitchFamily="34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66777" name="Group 10"/>
                  <p:cNvGrpSpPr/>
                  <p:nvPr/>
                </p:nvGrpSpPr>
                <p:grpSpPr>
                  <a:xfrm>
                    <a:off x="4241" y="1933"/>
                    <a:ext cx="317" cy="317"/>
                    <a:chOff x="3107" y="2704"/>
                    <a:chExt cx="317" cy="317"/>
                  </a:xfrm>
                </p:grpSpPr>
                <p:sp>
                  <p:nvSpPr>
                    <p:cNvPr id="66782" name="Oval 11"/>
                    <p:cNvSpPr/>
                    <p:nvPr/>
                  </p:nvSpPr>
                  <p:spPr>
                    <a:xfrm>
                      <a:off x="3107" y="2704"/>
                      <a:ext cx="317" cy="317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 anchorCtr="0"/>
                    <a:lstStyle>
                      <a:lvl1pPr marL="34290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v"/>
                        <a:defRPr sz="2800" b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+mj-lt"/>
                        </a:defRPr>
                      </a:lvl2pPr>
                      <a:lvl3pPr marL="11430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Char char="•"/>
                        <a:defRPr sz="2400">
                          <a:solidFill>
                            <a:schemeClr val="tx1"/>
                          </a:solidFill>
                          <a:latin typeface="+mj-lt"/>
                        </a:defRPr>
                      </a:lvl3pPr>
                      <a:lvl4pPr marL="16002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000">
                          <a:solidFill>
                            <a:schemeClr val="tx1"/>
                          </a:solidFill>
                          <a:latin typeface="+mj-lt"/>
                        </a:defRPr>
                      </a:lvl4pPr>
                      <a:lvl5pPr marL="20574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+mj-lt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endParaRPr lang="zh-CN" altLang="zh-CN" sz="1800" b="0" dirty="0">
                        <a:solidFill>
                          <a:schemeClr val="tx1"/>
                        </a:solidFill>
                        <a:latin typeface="Tahoma" pitchFamily="34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66783" name="Oval 12"/>
                    <p:cNvSpPr/>
                    <p:nvPr/>
                  </p:nvSpPr>
                  <p:spPr>
                    <a:xfrm>
                      <a:off x="3152" y="2750"/>
                      <a:ext cx="227" cy="227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 anchorCtr="0"/>
                    <a:lstStyle>
                      <a:lvl1pPr marL="34290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v"/>
                        <a:defRPr sz="2800" b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+mj-lt"/>
                        </a:defRPr>
                      </a:lvl2pPr>
                      <a:lvl3pPr marL="11430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Char char="•"/>
                        <a:defRPr sz="2400">
                          <a:solidFill>
                            <a:schemeClr val="tx1"/>
                          </a:solidFill>
                          <a:latin typeface="+mj-lt"/>
                        </a:defRPr>
                      </a:lvl3pPr>
                      <a:lvl4pPr marL="16002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000">
                          <a:solidFill>
                            <a:schemeClr val="tx1"/>
                          </a:solidFill>
                          <a:latin typeface="+mj-lt"/>
                        </a:defRPr>
                      </a:lvl4pPr>
                      <a:lvl5pPr marL="20574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+mj-lt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ahoma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1800" b="0" dirty="0">
                        <a:solidFill>
                          <a:schemeClr val="tx1"/>
                        </a:solidFill>
                        <a:latin typeface="Tahoma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  <p:cxnSp>
                <p:nvCxnSpPr>
                  <p:cNvPr id="66778" name="AutoShape 13"/>
                  <p:cNvCxnSpPr>
                    <a:stCxn id="66776" idx="6"/>
                    <a:endCxn id="66780" idx="2"/>
                  </p:cNvCxnSpPr>
                  <p:nvPr/>
                </p:nvCxnSpPr>
                <p:spPr>
                  <a:xfrm>
                    <a:off x="1111" y="2093"/>
                    <a:ext cx="1315" cy="0"/>
                  </a:xfrm>
                  <a:prstGeom prst="straightConnector1">
                    <a:avLst/>
                  </a:prstGeom>
                  <a:ln w="2857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triangle" w="med" len="med"/>
                  </a:ln>
                </p:spPr>
              </p:cxnSp>
              <p:sp>
                <p:nvSpPr>
                  <p:cNvPr id="66779" name="AutoShape 14"/>
                  <p:cNvSpPr/>
                  <p:nvPr/>
                </p:nvSpPr>
                <p:spPr>
                  <a:xfrm>
                    <a:off x="612" y="2024"/>
                    <a:ext cx="272" cy="137"/>
                  </a:xfrm>
                  <a:prstGeom prst="notchedRightArrow">
                    <a:avLst>
                      <a:gd name="adj1" fmla="val 50000"/>
                      <a:gd name="adj2" fmla="val 49635"/>
                    </a:avLst>
                  </a:prstGeom>
                  <a:solidFill>
                    <a:schemeClr val="accent1"/>
                  </a:solid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Font typeface="Wingdings" panose="05000000000000000000" pitchFamily="2" charset="2"/>
                      <a:buChar char="v"/>
                      <a:defRPr sz="2800" b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+mj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+mj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j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j-lt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1800" b="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6780" name="Oval 15"/>
                  <p:cNvSpPr/>
                  <p:nvPr/>
                </p:nvSpPr>
                <p:spPr>
                  <a:xfrm>
                    <a:off x="2426" y="1979"/>
                    <a:ext cx="227" cy="227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Font typeface="Wingdings" panose="05000000000000000000" pitchFamily="2" charset="2"/>
                      <a:buChar char="v"/>
                      <a:defRPr sz="2800" b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+mj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+mj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j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j-lt"/>
                      </a:defRPr>
                    </a:lvl5pPr>
                  </a:lstStyle>
                  <a:p>
                    <a:pPr marL="0" lvl="0" indent="0"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zh-CN" sz="1800" b="0" dirty="0">
                        <a:solidFill>
                          <a:schemeClr val="tx1"/>
                        </a:solidFill>
                        <a:latin typeface="Tahoma" pitchFamily="34" charset="0"/>
                        <a:ea typeface="宋体" panose="02010600030101010101" pitchFamily="2" charset="-122"/>
                      </a:rPr>
                      <a:t>2</a:t>
                    </a:r>
                    <a:endParaRPr lang="en-US" altLang="zh-CN" sz="1800" b="0" dirty="0">
                      <a:solidFill>
                        <a:schemeClr val="tx1"/>
                      </a:solidFill>
                      <a:latin typeface="Tahoma" pitchFamily="34" charset="0"/>
                      <a:ea typeface="宋体" panose="02010600030101010101" pitchFamily="2" charset="-122"/>
                    </a:endParaRPr>
                  </a:p>
                </p:txBody>
              </p:sp>
              <p:cxnSp>
                <p:nvCxnSpPr>
                  <p:cNvPr id="66781" name="AutoShape 16"/>
                  <p:cNvCxnSpPr>
                    <a:stCxn id="66780" idx="6"/>
                    <a:endCxn id="66782" idx="2"/>
                  </p:cNvCxnSpPr>
                  <p:nvPr/>
                </p:nvCxnSpPr>
                <p:spPr>
                  <a:xfrm flipV="1">
                    <a:off x="2653" y="2092"/>
                    <a:ext cx="1588" cy="1"/>
                  </a:xfrm>
                  <a:prstGeom prst="curvedConnector3">
                    <a:avLst>
                      <a:gd name="adj1" fmla="val 49935"/>
                    </a:avLst>
                  </a:prstGeom>
                  <a:ln w="2857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triangle" w="med" len="med"/>
                  </a:ln>
                </p:spPr>
              </p:cxnSp>
            </p:grpSp>
            <p:grpSp>
              <p:nvGrpSpPr>
                <p:cNvPr id="66762" name="Group 17"/>
                <p:cNvGrpSpPr/>
                <p:nvPr/>
              </p:nvGrpSpPr>
              <p:grpSpPr>
                <a:xfrm>
                  <a:off x="1927" y="3127"/>
                  <a:ext cx="658" cy="576"/>
                  <a:chOff x="1882" y="2401"/>
                  <a:chExt cx="658" cy="576"/>
                </a:xfrm>
              </p:grpSpPr>
              <p:sp>
                <p:nvSpPr>
                  <p:cNvPr id="66769" name="Text Box 18"/>
                  <p:cNvSpPr txBox="1"/>
                  <p:nvPr/>
                </p:nvSpPr>
                <p:spPr>
                  <a:xfrm>
                    <a:off x="2290" y="2704"/>
                    <a:ext cx="136" cy="232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Font typeface="Wingdings" panose="05000000000000000000" pitchFamily="2" charset="2"/>
                      <a:buChar char="v"/>
                      <a:defRPr sz="2800" b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+mj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+mj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j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j-lt"/>
                      </a:defRPr>
                    </a:lvl5pPr>
                  </a:lstStyle>
                  <a:p>
                    <a:pPr marL="0" lvl="0" indent="0" algn="ctr" eaLnBrk="1" hangingPunct="1">
                      <a:spcBef>
                        <a:spcPct val="50000"/>
                      </a:spcBef>
                      <a:buClrTx/>
                      <a:buFontTx/>
                      <a:buNone/>
                    </a:pPr>
                    <a:r>
                      <a:rPr lang="en-US" altLang="zh-CN" sz="1800" b="0" dirty="0">
                        <a:solidFill>
                          <a:schemeClr val="tx1"/>
                        </a:solidFill>
                        <a:latin typeface="Tahoma" pitchFamily="34" charset="0"/>
                        <a:ea typeface="宋体" panose="02010600030101010101" pitchFamily="2" charset="-122"/>
                        <a:sym typeface="Wingdings" panose="05000000000000000000" pitchFamily="2" charset="2"/>
                      </a:rPr>
                      <a:t>0</a:t>
                    </a:r>
                    <a:endParaRPr lang="en-US" altLang="zh-CN" sz="1800" b="0" dirty="0">
                      <a:solidFill>
                        <a:schemeClr val="tx1"/>
                      </a:solidFill>
                      <a:latin typeface="Tahoma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6770" name="Oval 19"/>
                  <p:cNvSpPr/>
                  <p:nvPr/>
                </p:nvSpPr>
                <p:spPr>
                  <a:xfrm>
                    <a:off x="1882" y="2750"/>
                    <a:ext cx="227" cy="227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Font typeface="Wingdings" panose="05000000000000000000" pitchFamily="2" charset="2"/>
                      <a:buChar char="v"/>
                      <a:defRPr sz="2800" b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+mj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+mj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j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j-lt"/>
                      </a:defRPr>
                    </a:lvl5pPr>
                  </a:lstStyle>
                  <a:p>
                    <a:pPr marL="0" lvl="0" indent="0"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zh-CN" sz="1800" b="0" dirty="0">
                        <a:solidFill>
                          <a:schemeClr val="tx1"/>
                        </a:solidFill>
                        <a:latin typeface="Tahoma" pitchFamily="34" charset="0"/>
                        <a:ea typeface="宋体" panose="02010600030101010101" pitchFamily="2" charset="-122"/>
                      </a:rPr>
                      <a:t>5</a:t>
                    </a:r>
                    <a:endParaRPr lang="en-US" altLang="zh-CN" sz="1800" b="0" dirty="0">
                      <a:solidFill>
                        <a:schemeClr val="tx1"/>
                      </a:solidFill>
                      <a:latin typeface="Tahoma" pitchFamily="34" charset="0"/>
                      <a:ea typeface="宋体" panose="02010600030101010101" pitchFamily="2" charset="-122"/>
                    </a:endParaRPr>
                  </a:p>
                </p:txBody>
              </p:sp>
              <p:cxnSp>
                <p:nvCxnSpPr>
                  <p:cNvPr id="66771" name="AutoShape 20"/>
                  <p:cNvCxnSpPr>
                    <a:stCxn id="66770" idx="6"/>
                    <a:endCxn id="66780" idx="4"/>
                  </p:cNvCxnSpPr>
                  <p:nvPr/>
                </p:nvCxnSpPr>
                <p:spPr>
                  <a:xfrm flipV="1">
                    <a:off x="2109" y="2434"/>
                    <a:ext cx="431" cy="430"/>
                  </a:xfrm>
                  <a:prstGeom prst="curvedConnector2">
                    <a:avLst/>
                  </a:prstGeom>
                  <a:ln w="2857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triangle" w="med" len="med"/>
                  </a:ln>
                </p:spPr>
              </p:cxnSp>
              <p:cxnSp>
                <p:nvCxnSpPr>
                  <p:cNvPr id="66772" name="AutoShape 21"/>
                  <p:cNvCxnSpPr>
                    <a:stCxn id="66780" idx="3"/>
                    <a:endCxn id="66770" idx="0"/>
                  </p:cNvCxnSpPr>
                  <p:nvPr/>
                </p:nvCxnSpPr>
                <p:spPr>
                  <a:xfrm flipH="1">
                    <a:off x="1996" y="2401"/>
                    <a:ext cx="463" cy="349"/>
                  </a:xfrm>
                  <a:prstGeom prst="straightConnector1">
                    <a:avLst/>
                  </a:prstGeom>
                  <a:ln w="2857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triangle" w="med" len="med"/>
                  </a:ln>
                </p:spPr>
              </p:cxnSp>
              <p:sp>
                <p:nvSpPr>
                  <p:cNvPr id="66773" name="Text Box 22"/>
                  <p:cNvSpPr txBox="1"/>
                  <p:nvPr/>
                </p:nvSpPr>
                <p:spPr>
                  <a:xfrm>
                    <a:off x="2064" y="2432"/>
                    <a:ext cx="136" cy="232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Font typeface="Wingdings" panose="05000000000000000000" pitchFamily="2" charset="2"/>
                      <a:buChar char="v"/>
                      <a:defRPr sz="2800" b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+mj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+mj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j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j-lt"/>
                      </a:defRPr>
                    </a:lvl5pPr>
                  </a:lstStyle>
                  <a:p>
                    <a:pPr marL="0" lvl="0" indent="0" algn="ctr" eaLnBrk="1" hangingPunct="1">
                      <a:spcBef>
                        <a:spcPct val="50000"/>
                      </a:spcBef>
                      <a:buClrTx/>
                      <a:buFontTx/>
                      <a:buNone/>
                    </a:pPr>
                    <a:r>
                      <a:rPr lang="en-US" altLang="zh-CN" sz="1800" b="0" dirty="0">
                        <a:solidFill>
                          <a:schemeClr val="tx1"/>
                        </a:solidFill>
                        <a:latin typeface="Tahoma" pitchFamily="34" charset="0"/>
                        <a:ea typeface="宋体" panose="02010600030101010101" pitchFamily="2" charset="-122"/>
                        <a:sym typeface="Wingdings" panose="05000000000000000000" pitchFamily="2" charset="2"/>
                      </a:rPr>
                      <a:t>0</a:t>
                    </a:r>
                    <a:endParaRPr lang="en-US" altLang="zh-CN" sz="1800" b="0" dirty="0">
                      <a:solidFill>
                        <a:schemeClr val="tx1"/>
                      </a:solidFill>
                      <a:latin typeface="Tahoma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66763" name="Group 23"/>
                <p:cNvGrpSpPr/>
                <p:nvPr/>
              </p:nvGrpSpPr>
              <p:grpSpPr>
                <a:xfrm>
                  <a:off x="2665" y="3127"/>
                  <a:ext cx="578" cy="576"/>
                  <a:chOff x="2620" y="2401"/>
                  <a:chExt cx="578" cy="576"/>
                </a:xfrm>
              </p:grpSpPr>
              <p:sp>
                <p:nvSpPr>
                  <p:cNvPr id="66764" name="Text Box 24"/>
                  <p:cNvSpPr txBox="1"/>
                  <p:nvPr/>
                </p:nvSpPr>
                <p:spPr>
                  <a:xfrm>
                    <a:off x="2653" y="2704"/>
                    <a:ext cx="136" cy="232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Font typeface="Wingdings" panose="05000000000000000000" pitchFamily="2" charset="2"/>
                      <a:buChar char="v"/>
                      <a:defRPr sz="2800" b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+mj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+mj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j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j-lt"/>
                      </a:defRPr>
                    </a:lvl5pPr>
                  </a:lstStyle>
                  <a:p>
                    <a:pPr marL="0" lvl="0" indent="0" algn="ctr" eaLnBrk="1" hangingPunct="1">
                      <a:spcBef>
                        <a:spcPct val="50000"/>
                      </a:spcBef>
                      <a:buClrTx/>
                      <a:buFontTx/>
                      <a:buNone/>
                    </a:pPr>
                    <a:r>
                      <a:rPr lang="en-US" altLang="zh-CN" sz="1800" b="0" dirty="0">
                        <a:solidFill>
                          <a:schemeClr val="tx1"/>
                        </a:solidFill>
                        <a:latin typeface="Tahoma" pitchFamily="34" charset="0"/>
                        <a:ea typeface="宋体" panose="02010600030101010101" pitchFamily="2" charset="-122"/>
                        <a:sym typeface="Wingdings" panose="05000000000000000000" pitchFamily="2" charset="2"/>
                      </a:rPr>
                      <a:t>1</a:t>
                    </a:r>
                    <a:endParaRPr lang="en-US" altLang="zh-CN" sz="1800" b="0" dirty="0">
                      <a:solidFill>
                        <a:schemeClr val="tx1"/>
                      </a:solidFill>
                      <a:latin typeface="Tahoma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6765" name="Oval 25"/>
                  <p:cNvSpPr/>
                  <p:nvPr/>
                </p:nvSpPr>
                <p:spPr>
                  <a:xfrm>
                    <a:off x="2971" y="2750"/>
                    <a:ext cx="227" cy="227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Font typeface="Wingdings" panose="05000000000000000000" pitchFamily="2" charset="2"/>
                      <a:buChar char="v"/>
                      <a:defRPr sz="2800" b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+mj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+mj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j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j-lt"/>
                      </a:defRPr>
                    </a:lvl5pPr>
                  </a:lstStyle>
                  <a:p>
                    <a:pPr marL="0" lvl="0" indent="0"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zh-CN" sz="1800" b="0" dirty="0">
                        <a:solidFill>
                          <a:schemeClr val="tx1"/>
                        </a:solidFill>
                        <a:latin typeface="Tahoma" pitchFamily="34" charset="0"/>
                        <a:ea typeface="宋体" panose="02010600030101010101" pitchFamily="2" charset="-122"/>
                      </a:rPr>
                      <a:t>6</a:t>
                    </a:r>
                    <a:endParaRPr lang="en-US" altLang="zh-CN" sz="1800" b="0" dirty="0">
                      <a:solidFill>
                        <a:schemeClr val="tx1"/>
                      </a:solidFill>
                      <a:latin typeface="Tahoma" pitchFamily="34" charset="0"/>
                      <a:ea typeface="宋体" panose="02010600030101010101" pitchFamily="2" charset="-122"/>
                    </a:endParaRPr>
                  </a:p>
                </p:txBody>
              </p:sp>
              <p:cxnSp>
                <p:nvCxnSpPr>
                  <p:cNvPr id="66766" name="AutoShape 26"/>
                  <p:cNvCxnSpPr>
                    <a:stCxn id="66780" idx="5"/>
                    <a:endCxn id="66765" idx="2"/>
                  </p:cNvCxnSpPr>
                  <p:nvPr/>
                </p:nvCxnSpPr>
                <p:spPr>
                  <a:xfrm rot="-5400000" flipH="1">
                    <a:off x="2564" y="2457"/>
                    <a:ext cx="463" cy="351"/>
                  </a:xfrm>
                  <a:prstGeom prst="curvedConnector2">
                    <a:avLst/>
                  </a:prstGeom>
                  <a:ln w="2857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triangle" w="med" len="med"/>
                  </a:ln>
                </p:spPr>
              </p:cxnSp>
              <p:cxnSp>
                <p:nvCxnSpPr>
                  <p:cNvPr id="66767" name="AutoShape 27"/>
                  <p:cNvCxnSpPr>
                    <a:stCxn id="66765" idx="1"/>
                    <a:endCxn id="66780" idx="5"/>
                  </p:cNvCxnSpPr>
                  <p:nvPr/>
                </p:nvCxnSpPr>
                <p:spPr>
                  <a:xfrm flipH="1" flipV="1">
                    <a:off x="2620" y="2401"/>
                    <a:ext cx="384" cy="382"/>
                  </a:xfrm>
                  <a:prstGeom prst="straightConnector1">
                    <a:avLst/>
                  </a:prstGeom>
                  <a:ln w="2857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triangle" w="med" len="med"/>
                  </a:ln>
                </p:spPr>
              </p:cxnSp>
              <p:sp>
                <p:nvSpPr>
                  <p:cNvPr id="66768" name="Text Box 28"/>
                  <p:cNvSpPr txBox="1"/>
                  <p:nvPr/>
                </p:nvSpPr>
                <p:spPr>
                  <a:xfrm>
                    <a:off x="2835" y="2432"/>
                    <a:ext cx="136" cy="232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Font typeface="Wingdings" panose="05000000000000000000" pitchFamily="2" charset="2"/>
                      <a:buChar char="v"/>
                      <a:defRPr sz="2800" b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+mj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+mj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j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j-lt"/>
                      </a:defRPr>
                    </a:lvl5pPr>
                  </a:lstStyle>
                  <a:p>
                    <a:pPr marL="0" lvl="0" indent="0" algn="ctr" eaLnBrk="1" hangingPunct="1">
                      <a:spcBef>
                        <a:spcPct val="50000"/>
                      </a:spcBef>
                      <a:buClrTx/>
                      <a:buFontTx/>
                      <a:buNone/>
                    </a:pPr>
                    <a:r>
                      <a:rPr lang="en-US" altLang="zh-CN" sz="1800" b="0" dirty="0">
                        <a:solidFill>
                          <a:schemeClr val="tx1"/>
                        </a:solidFill>
                        <a:latin typeface="Tahoma" pitchFamily="34" charset="0"/>
                        <a:ea typeface="宋体" panose="02010600030101010101" pitchFamily="2" charset="-122"/>
                        <a:sym typeface="Wingdings" panose="05000000000000000000" pitchFamily="2" charset="2"/>
                      </a:rPr>
                      <a:t>1</a:t>
                    </a:r>
                    <a:endParaRPr lang="en-US" altLang="zh-CN" sz="1800" b="0" dirty="0">
                      <a:solidFill>
                        <a:schemeClr val="tx1"/>
                      </a:solidFill>
                      <a:latin typeface="Tahoma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</p:grpSp>
          <p:sp>
            <p:nvSpPr>
              <p:cNvPr id="66754" name="Oval 29"/>
              <p:cNvSpPr/>
              <p:nvPr/>
            </p:nvSpPr>
            <p:spPr>
              <a:xfrm>
                <a:off x="1746" y="2750"/>
                <a:ext cx="227" cy="227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</a:rPr>
                  <a:t>3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755" name="Oval 30"/>
              <p:cNvSpPr/>
              <p:nvPr/>
            </p:nvSpPr>
            <p:spPr>
              <a:xfrm>
                <a:off x="3378" y="2750"/>
                <a:ext cx="227" cy="227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</a:rPr>
                  <a:t>4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66756" name="AutoShape 31"/>
              <p:cNvCxnSpPr>
                <a:stCxn id="66754" idx="6"/>
                <a:endCxn id="66757" idx="2"/>
              </p:cNvCxnSpPr>
              <p:nvPr/>
            </p:nvCxnSpPr>
            <p:spPr>
              <a:xfrm>
                <a:off x="1973" y="2864"/>
                <a:ext cx="589" cy="0"/>
              </a:xfrm>
              <a:prstGeom prst="straightConnector1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cxnSp>
          <p:sp>
            <p:nvSpPr>
              <p:cNvPr id="66757" name="Oval 32"/>
              <p:cNvSpPr/>
              <p:nvPr/>
            </p:nvSpPr>
            <p:spPr>
              <a:xfrm>
                <a:off x="2562" y="2750"/>
                <a:ext cx="227" cy="227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</a:rPr>
                  <a:t>7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66758" name="AutoShape 33"/>
              <p:cNvCxnSpPr>
                <a:stCxn id="66757" idx="6"/>
                <a:endCxn id="66755" idx="2"/>
              </p:cNvCxnSpPr>
              <p:nvPr/>
            </p:nvCxnSpPr>
            <p:spPr>
              <a:xfrm>
                <a:off x="2789" y="2864"/>
                <a:ext cx="589" cy="0"/>
              </a:xfrm>
              <a:prstGeom prst="straightConnector1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cxnSp>
          <p:sp>
            <p:nvSpPr>
              <p:cNvPr id="30754" name="Rectangle 34"/>
              <p:cNvSpPr>
                <a:spLocks noChangeArrowheads="1"/>
              </p:cNvSpPr>
              <p:nvPr/>
            </p:nvSpPr>
            <p:spPr bwMode="auto">
              <a:xfrm>
                <a:off x="2971" y="2659"/>
                <a:ext cx="179" cy="23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ε</a:t>
                </a:r>
                <a:endPara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755" name="Rectangle 35"/>
              <p:cNvSpPr>
                <a:spLocks noChangeArrowheads="1"/>
              </p:cNvSpPr>
              <p:nvPr/>
            </p:nvSpPr>
            <p:spPr bwMode="auto">
              <a:xfrm>
                <a:off x="2154" y="2659"/>
                <a:ext cx="179" cy="23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ε</a:t>
                </a:r>
                <a:endPara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66720" name="Group 36"/>
            <p:cNvGrpSpPr/>
            <p:nvPr/>
          </p:nvGrpSpPr>
          <p:grpSpPr>
            <a:xfrm>
              <a:off x="1474" y="1887"/>
              <a:ext cx="1166" cy="625"/>
              <a:chOff x="1474" y="2840"/>
              <a:chExt cx="1166" cy="625"/>
            </a:xfrm>
          </p:grpSpPr>
          <p:sp>
            <p:nvSpPr>
              <p:cNvPr id="66743" name="Text Box 37"/>
              <p:cNvSpPr txBox="1"/>
              <p:nvPr/>
            </p:nvSpPr>
            <p:spPr>
              <a:xfrm>
                <a:off x="1973" y="3203"/>
                <a:ext cx="226" cy="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  <a:sym typeface="Wingdings" panose="05000000000000000000" pitchFamily="2" charset="2"/>
                  </a:rPr>
                  <a:t>0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744" name="Oval 38"/>
              <p:cNvSpPr/>
              <p:nvPr/>
            </p:nvSpPr>
            <p:spPr>
              <a:xfrm>
                <a:off x="1655" y="3113"/>
                <a:ext cx="227" cy="227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</a:rPr>
                  <a:t>8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745" name="Oval 39"/>
              <p:cNvSpPr/>
              <p:nvPr/>
            </p:nvSpPr>
            <p:spPr>
              <a:xfrm>
                <a:off x="1973" y="3022"/>
                <a:ext cx="227" cy="227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</a:rPr>
                  <a:t>9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66746" name="AutoShape 40"/>
              <p:cNvCxnSpPr>
                <a:stCxn id="66780" idx="1"/>
                <a:endCxn id="66744" idx="4"/>
              </p:cNvCxnSpPr>
              <p:nvPr/>
            </p:nvCxnSpPr>
            <p:spPr>
              <a:xfrm rot="5400000" flipH="1">
                <a:off x="2142" y="2967"/>
                <a:ext cx="125" cy="871"/>
              </a:xfrm>
              <a:prstGeom prst="curvedConnector3">
                <a:avLst>
                  <a:gd name="adj1" fmla="val 63199"/>
                </a:avLst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cxnSp>
          <p:cxnSp>
            <p:nvCxnSpPr>
              <p:cNvPr id="66747" name="AutoShape 41"/>
              <p:cNvCxnSpPr>
                <a:stCxn id="66744" idx="1"/>
                <a:endCxn id="66754" idx="2"/>
              </p:cNvCxnSpPr>
              <p:nvPr/>
            </p:nvCxnSpPr>
            <p:spPr>
              <a:xfrm rot="-5400000">
                <a:off x="1576" y="2976"/>
                <a:ext cx="282" cy="58"/>
              </a:xfrm>
              <a:prstGeom prst="curvedConnector2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cxnSp>
          <p:cxnSp>
            <p:nvCxnSpPr>
              <p:cNvPr id="66748" name="AutoShape 42"/>
              <p:cNvCxnSpPr>
                <a:stCxn id="66780" idx="1"/>
                <a:endCxn id="66745" idx="5"/>
              </p:cNvCxnSpPr>
              <p:nvPr/>
            </p:nvCxnSpPr>
            <p:spPr>
              <a:xfrm flipH="1" flipV="1">
                <a:off x="2167" y="3216"/>
                <a:ext cx="473" cy="249"/>
              </a:xfrm>
              <a:prstGeom prst="straightConnector1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cxnSp>
          <p:cxnSp>
            <p:nvCxnSpPr>
              <p:cNvPr id="66749" name="AutoShape 43"/>
              <p:cNvCxnSpPr>
                <a:stCxn id="66745" idx="1"/>
                <a:endCxn id="66754" idx="5"/>
              </p:cNvCxnSpPr>
              <p:nvPr/>
            </p:nvCxnSpPr>
            <p:spPr>
              <a:xfrm flipH="1" flipV="1">
                <a:off x="1940" y="2944"/>
                <a:ext cx="66" cy="111"/>
              </a:xfrm>
              <a:prstGeom prst="straightConnector1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cxnSp>
          <p:sp>
            <p:nvSpPr>
              <p:cNvPr id="66750" name="Text Box 44"/>
              <p:cNvSpPr txBox="1"/>
              <p:nvPr/>
            </p:nvSpPr>
            <p:spPr>
              <a:xfrm>
                <a:off x="2290" y="3113"/>
                <a:ext cx="182" cy="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  <a:sym typeface="Wingdings" panose="05000000000000000000" pitchFamily="2" charset="2"/>
                  </a:rPr>
                  <a:t>1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751" name="Text Box 45"/>
              <p:cNvSpPr txBox="1"/>
              <p:nvPr/>
            </p:nvSpPr>
            <p:spPr>
              <a:xfrm>
                <a:off x="1474" y="2931"/>
                <a:ext cx="182" cy="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  <a:sym typeface="Wingdings" panose="05000000000000000000" pitchFamily="2" charset="2"/>
                  </a:rPr>
                  <a:t>1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752" name="Text Box 46"/>
              <p:cNvSpPr txBox="1"/>
              <p:nvPr/>
            </p:nvSpPr>
            <p:spPr>
              <a:xfrm>
                <a:off x="1928" y="2840"/>
                <a:ext cx="226" cy="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  <a:sym typeface="Wingdings" panose="05000000000000000000" pitchFamily="2" charset="2"/>
                  </a:rPr>
                  <a:t>0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6721" name="Group 47"/>
            <p:cNvGrpSpPr/>
            <p:nvPr/>
          </p:nvGrpSpPr>
          <p:grpSpPr>
            <a:xfrm>
              <a:off x="2699" y="1991"/>
              <a:ext cx="907" cy="537"/>
              <a:chOff x="2699" y="2944"/>
              <a:chExt cx="907" cy="537"/>
            </a:xfrm>
          </p:grpSpPr>
          <p:sp>
            <p:nvSpPr>
              <p:cNvPr id="66733" name="Oval 48"/>
              <p:cNvSpPr/>
              <p:nvPr/>
            </p:nvSpPr>
            <p:spPr>
              <a:xfrm>
                <a:off x="2925" y="3022"/>
                <a:ext cx="227" cy="227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</a:rPr>
                  <a:t>10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734" name="Oval 49"/>
              <p:cNvSpPr/>
              <p:nvPr/>
            </p:nvSpPr>
            <p:spPr>
              <a:xfrm>
                <a:off x="3288" y="3203"/>
                <a:ext cx="227" cy="227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</a:rPr>
                  <a:t>11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66735" name="AutoShape 50"/>
              <p:cNvCxnSpPr>
                <a:stCxn id="66755" idx="3"/>
                <a:endCxn id="66733" idx="7"/>
              </p:cNvCxnSpPr>
              <p:nvPr/>
            </p:nvCxnSpPr>
            <p:spPr>
              <a:xfrm flipH="1">
                <a:off x="3119" y="2944"/>
                <a:ext cx="292" cy="111"/>
              </a:xfrm>
              <a:prstGeom prst="straightConnector1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cxnSp>
          <p:cxnSp>
            <p:nvCxnSpPr>
              <p:cNvPr id="66736" name="AutoShape 51"/>
              <p:cNvCxnSpPr>
                <a:stCxn id="66733" idx="3"/>
                <a:endCxn id="66780" idx="0"/>
              </p:cNvCxnSpPr>
              <p:nvPr/>
            </p:nvCxnSpPr>
            <p:spPr>
              <a:xfrm flipH="1">
                <a:off x="2721" y="3216"/>
                <a:ext cx="237" cy="216"/>
              </a:xfrm>
              <a:prstGeom prst="straightConnector1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cxnSp>
          <p:cxnSp>
            <p:nvCxnSpPr>
              <p:cNvPr id="66737" name="AutoShape 52"/>
              <p:cNvCxnSpPr>
                <a:stCxn id="66755" idx="4"/>
                <a:endCxn id="66734" idx="0"/>
              </p:cNvCxnSpPr>
              <p:nvPr/>
            </p:nvCxnSpPr>
            <p:spPr>
              <a:xfrm flipH="1">
                <a:off x="3402" y="2977"/>
                <a:ext cx="90" cy="226"/>
              </a:xfrm>
              <a:prstGeom prst="straightConnector1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cxnSp>
          <p:cxnSp>
            <p:nvCxnSpPr>
              <p:cNvPr id="66738" name="AutoShape 53"/>
              <p:cNvCxnSpPr>
                <a:stCxn id="66734" idx="3"/>
                <a:endCxn id="66780" idx="7"/>
              </p:cNvCxnSpPr>
              <p:nvPr/>
            </p:nvCxnSpPr>
            <p:spPr>
              <a:xfrm flipH="1">
                <a:off x="2801" y="3397"/>
                <a:ext cx="520" cy="68"/>
              </a:xfrm>
              <a:prstGeom prst="straightConnector1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cxnSp>
          <p:sp>
            <p:nvSpPr>
              <p:cNvPr id="66739" name="Text Box 54"/>
              <p:cNvSpPr txBox="1"/>
              <p:nvPr/>
            </p:nvSpPr>
            <p:spPr>
              <a:xfrm>
                <a:off x="3152" y="2972"/>
                <a:ext cx="182" cy="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  <a:sym typeface="Wingdings" panose="05000000000000000000" pitchFamily="2" charset="2"/>
                  </a:rPr>
                  <a:t>0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740" name="Text Box 55"/>
              <p:cNvSpPr txBox="1"/>
              <p:nvPr/>
            </p:nvSpPr>
            <p:spPr>
              <a:xfrm>
                <a:off x="3061" y="3249"/>
                <a:ext cx="182" cy="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  <a:sym typeface="Wingdings" panose="05000000000000000000" pitchFamily="2" charset="2"/>
                  </a:rPr>
                  <a:t>0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741" name="Text Box 56"/>
              <p:cNvSpPr txBox="1"/>
              <p:nvPr/>
            </p:nvSpPr>
            <p:spPr>
              <a:xfrm>
                <a:off x="3424" y="2976"/>
                <a:ext cx="182" cy="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  <a:sym typeface="Wingdings" panose="05000000000000000000" pitchFamily="2" charset="2"/>
                  </a:rPr>
                  <a:t>1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742" name="Text Box 57"/>
              <p:cNvSpPr txBox="1"/>
              <p:nvPr/>
            </p:nvSpPr>
            <p:spPr>
              <a:xfrm>
                <a:off x="2699" y="3113"/>
                <a:ext cx="182" cy="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  <a:sym typeface="Wingdings" panose="05000000000000000000" pitchFamily="2" charset="2"/>
                  </a:rPr>
                  <a:t>1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6722" name="Group 58"/>
            <p:cNvGrpSpPr/>
            <p:nvPr/>
          </p:nvGrpSpPr>
          <p:grpSpPr>
            <a:xfrm>
              <a:off x="2336" y="1298"/>
              <a:ext cx="907" cy="549"/>
              <a:chOff x="2336" y="2251"/>
              <a:chExt cx="907" cy="549"/>
            </a:xfrm>
          </p:grpSpPr>
          <p:sp>
            <p:nvSpPr>
              <p:cNvPr id="66723" name="Text Box 59"/>
              <p:cNvSpPr txBox="1"/>
              <p:nvPr/>
            </p:nvSpPr>
            <p:spPr>
              <a:xfrm>
                <a:off x="2835" y="2564"/>
                <a:ext cx="182" cy="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  <a:sym typeface="Wingdings" panose="05000000000000000000" pitchFamily="2" charset="2"/>
                  </a:rPr>
                  <a:t>1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724" name="Text Box 60"/>
              <p:cNvSpPr txBox="1"/>
              <p:nvPr/>
            </p:nvSpPr>
            <p:spPr>
              <a:xfrm>
                <a:off x="2336" y="2568"/>
                <a:ext cx="136" cy="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  <a:sym typeface="Wingdings" panose="05000000000000000000" pitchFamily="2" charset="2"/>
                  </a:rPr>
                  <a:t>0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725" name="Oval 61"/>
              <p:cNvSpPr/>
              <p:nvPr/>
            </p:nvSpPr>
            <p:spPr>
              <a:xfrm>
                <a:off x="2336" y="2296"/>
                <a:ext cx="227" cy="227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</a:rPr>
                  <a:t>12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726" name="Oval 62"/>
              <p:cNvSpPr/>
              <p:nvPr/>
            </p:nvSpPr>
            <p:spPr>
              <a:xfrm>
                <a:off x="3016" y="2296"/>
                <a:ext cx="227" cy="227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</a:rPr>
                  <a:t>13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66727" name="AutoShape 63"/>
              <p:cNvCxnSpPr>
                <a:stCxn id="66725" idx="4"/>
                <a:endCxn id="66757" idx="0"/>
              </p:cNvCxnSpPr>
              <p:nvPr/>
            </p:nvCxnSpPr>
            <p:spPr>
              <a:xfrm>
                <a:off x="2450" y="2523"/>
                <a:ext cx="226" cy="227"/>
              </a:xfrm>
              <a:prstGeom prst="straightConnector1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cxnSp>
          <p:cxnSp>
            <p:nvCxnSpPr>
              <p:cNvPr id="66728" name="AutoShape 64"/>
              <p:cNvCxnSpPr>
                <a:stCxn id="66757" idx="1"/>
                <a:endCxn id="66725" idx="3"/>
              </p:cNvCxnSpPr>
              <p:nvPr/>
            </p:nvCxnSpPr>
            <p:spPr>
              <a:xfrm flipH="1" flipV="1">
                <a:off x="2369" y="2490"/>
                <a:ext cx="226" cy="293"/>
              </a:xfrm>
              <a:prstGeom prst="straightConnector1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cxnSp>
          <p:sp>
            <p:nvSpPr>
              <p:cNvPr id="66729" name="Text Box 65"/>
              <p:cNvSpPr txBox="1"/>
              <p:nvPr/>
            </p:nvSpPr>
            <p:spPr>
              <a:xfrm>
                <a:off x="2517" y="2473"/>
                <a:ext cx="136" cy="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  <a:sym typeface="Wingdings" panose="05000000000000000000" pitchFamily="2" charset="2"/>
                  </a:rPr>
                  <a:t>0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66730" name="AutoShape 66"/>
              <p:cNvCxnSpPr>
                <a:stCxn id="66757" idx="0"/>
                <a:endCxn id="66726" idx="2"/>
              </p:cNvCxnSpPr>
              <p:nvPr/>
            </p:nvCxnSpPr>
            <p:spPr>
              <a:xfrm rot="-5400000">
                <a:off x="2676" y="2410"/>
                <a:ext cx="340" cy="340"/>
              </a:xfrm>
              <a:prstGeom prst="curvedConnector2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cxnSp>
          <p:cxnSp>
            <p:nvCxnSpPr>
              <p:cNvPr id="66731" name="AutoShape 67"/>
              <p:cNvCxnSpPr>
                <a:stCxn id="66726" idx="3"/>
                <a:endCxn id="66757" idx="7"/>
              </p:cNvCxnSpPr>
              <p:nvPr/>
            </p:nvCxnSpPr>
            <p:spPr>
              <a:xfrm flipH="1">
                <a:off x="2756" y="2490"/>
                <a:ext cx="293" cy="293"/>
              </a:xfrm>
              <a:prstGeom prst="straightConnector1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cxnSp>
          <p:sp>
            <p:nvSpPr>
              <p:cNvPr id="66732" name="Text Box 68"/>
              <p:cNvSpPr txBox="1"/>
              <p:nvPr/>
            </p:nvSpPr>
            <p:spPr>
              <a:xfrm>
                <a:off x="2744" y="2251"/>
                <a:ext cx="182" cy="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  <a:sym typeface="Wingdings" panose="05000000000000000000" pitchFamily="2" charset="2"/>
                  </a:rPr>
                  <a:t>1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66564" name="Group 71"/>
          <p:cNvGrpSpPr/>
          <p:nvPr/>
        </p:nvGrpSpPr>
        <p:grpSpPr>
          <a:xfrm>
            <a:off x="7104063" y="3500438"/>
            <a:ext cx="3240087" cy="287337"/>
            <a:chOff x="3379" y="618"/>
            <a:chExt cx="2041" cy="181"/>
          </a:xfrm>
        </p:grpSpPr>
        <p:sp>
          <p:nvSpPr>
            <p:cNvPr id="66716" name="Rectangle 72"/>
            <p:cNvSpPr/>
            <p:nvPr/>
          </p:nvSpPr>
          <p:spPr>
            <a:xfrm>
              <a:off x="3379" y="618"/>
              <a:ext cx="680" cy="1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endPara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6717" name="Rectangle 73"/>
            <p:cNvSpPr/>
            <p:nvPr/>
          </p:nvSpPr>
          <p:spPr>
            <a:xfrm>
              <a:off x="4059" y="618"/>
              <a:ext cx="680" cy="1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1800" b="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lang="en-US" altLang="zh-CN" sz="1800" b="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6718" name="Rectangle 74"/>
            <p:cNvSpPr/>
            <p:nvPr/>
          </p:nvSpPr>
          <p:spPr>
            <a:xfrm>
              <a:off x="4740" y="618"/>
              <a:ext cx="680" cy="1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1800" b="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1800" b="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0795" name="Rectangle 75"/>
          <p:cNvSpPr/>
          <p:nvPr/>
        </p:nvSpPr>
        <p:spPr>
          <a:xfrm>
            <a:off x="7104063" y="3789363"/>
            <a:ext cx="1079500" cy="28733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{0,1,2}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6566" name="Text Box 141"/>
          <p:cNvSpPr txBox="1"/>
          <p:nvPr/>
        </p:nvSpPr>
        <p:spPr>
          <a:xfrm>
            <a:off x="5521325" y="3933825"/>
            <a:ext cx="288925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1</a:t>
            </a:r>
            <a:endParaRPr lang="en-US" altLang="zh-CN" sz="1800" b="0" dirty="0">
              <a:solidFill>
                <a:schemeClr val="tx1"/>
              </a:solidFill>
              <a:latin typeface="Tahoma" pitchFamily="34" charset="0"/>
              <a:ea typeface="宋体" panose="02010600030101010101" pitchFamily="2" charset="-122"/>
            </a:endParaRPr>
          </a:p>
        </p:txBody>
      </p:sp>
      <p:grpSp>
        <p:nvGrpSpPr>
          <p:cNvPr id="13" name="Group 142"/>
          <p:cNvGrpSpPr/>
          <p:nvPr/>
        </p:nvGrpSpPr>
        <p:grpSpPr>
          <a:xfrm>
            <a:off x="2279650" y="2565400"/>
            <a:ext cx="6264275" cy="574675"/>
            <a:chOff x="612" y="1888"/>
            <a:chExt cx="3946" cy="362"/>
          </a:xfrm>
        </p:grpSpPr>
        <p:sp>
          <p:nvSpPr>
            <p:cNvPr id="30863" name="Text Box 143"/>
            <p:cNvSpPr txBox="1">
              <a:spLocks noChangeArrowheads="1"/>
            </p:cNvSpPr>
            <p:nvPr/>
          </p:nvSpPr>
          <p:spPr bwMode="auto">
            <a:xfrm>
              <a:off x="3651" y="1888"/>
              <a:ext cx="181" cy="23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CN" kern="1200" cap="none" spc="0" normalizeH="0" baseline="0" noProof="0">
                  <a:solidFill>
                    <a:srgbClr val="FF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+mn-cs"/>
                </a:rPr>
                <a:t>ε</a:t>
              </a:r>
              <a:endParaRPr kumimoji="0" lang="en-US" altLang="zh-CN" kern="1200" cap="none" spc="0" normalizeH="0" baseline="0" noProof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864" name="Text Box 144"/>
            <p:cNvSpPr txBox="1">
              <a:spLocks noChangeArrowheads="1"/>
            </p:cNvSpPr>
            <p:nvPr/>
          </p:nvSpPr>
          <p:spPr bwMode="auto">
            <a:xfrm>
              <a:off x="1610" y="1888"/>
              <a:ext cx="181" cy="23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CN" kern="1200" cap="none" spc="0" normalizeH="0" baseline="0" noProof="0">
                  <a:solidFill>
                    <a:srgbClr val="FF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+mn-cs"/>
                </a:rPr>
                <a:t>ε</a:t>
              </a:r>
              <a:endParaRPr kumimoji="0" lang="en-US" altLang="zh-CN" kern="1200" cap="none" spc="0" normalizeH="0" baseline="0" noProof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708" name="Oval 145"/>
            <p:cNvSpPr/>
            <p:nvPr/>
          </p:nvSpPr>
          <p:spPr>
            <a:xfrm>
              <a:off x="884" y="1979"/>
              <a:ext cx="227" cy="227"/>
            </a:xfrm>
            <a:prstGeom prst="ellipse">
              <a:avLst/>
            </a:prstGeom>
            <a:solidFill>
              <a:srgbClr val="FF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0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66709" name="Group 146"/>
            <p:cNvGrpSpPr/>
            <p:nvPr/>
          </p:nvGrpSpPr>
          <p:grpSpPr>
            <a:xfrm>
              <a:off x="4241" y="1933"/>
              <a:ext cx="317" cy="317"/>
              <a:chOff x="3107" y="2704"/>
              <a:chExt cx="317" cy="317"/>
            </a:xfrm>
          </p:grpSpPr>
          <p:sp>
            <p:nvSpPr>
              <p:cNvPr id="66714" name="Oval 147"/>
              <p:cNvSpPr/>
              <p:nvPr/>
            </p:nvSpPr>
            <p:spPr>
              <a:xfrm>
                <a:off x="3107" y="2704"/>
                <a:ext cx="317" cy="317"/>
              </a:xfrm>
              <a:prstGeom prst="ellipse">
                <a:avLst/>
              </a:prstGeom>
              <a:solidFill>
                <a:srgbClr val="FF00FF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715" name="Oval 148"/>
              <p:cNvSpPr/>
              <p:nvPr/>
            </p:nvSpPr>
            <p:spPr>
              <a:xfrm>
                <a:off x="3152" y="2750"/>
                <a:ext cx="227" cy="227"/>
              </a:xfrm>
              <a:prstGeom prst="ellipse">
                <a:avLst/>
              </a:prstGeom>
              <a:solidFill>
                <a:srgbClr val="FF00FF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</a:rPr>
                  <a:t>1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66710" name="AutoShape 149"/>
            <p:cNvCxnSpPr>
              <a:stCxn id="66708" idx="6"/>
              <a:endCxn id="66712" idx="2"/>
            </p:cNvCxnSpPr>
            <p:nvPr/>
          </p:nvCxnSpPr>
          <p:spPr>
            <a:xfrm>
              <a:off x="1111" y="2093"/>
              <a:ext cx="1315" cy="0"/>
            </a:xfrm>
            <a:prstGeom prst="straightConnector1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66711" name="AutoShape 150"/>
            <p:cNvSpPr/>
            <p:nvPr/>
          </p:nvSpPr>
          <p:spPr>
            <a:xfrm>
              <a:off x="612" y="2024"/>
              <a:ext cx="272" cy="137"/>
            </a:xfrm>
            <a:prstGeom prst="notchedRightArrow">
              <a:avLst>
                <a:gd name="adj1" fmla="val 50000"/>
                <a:gd name="adj2" fmla="val 49635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712" name="Oval 151"/>
            <p:cNvSpPr/>
            <p:nvPr/>
          </p:nvSpPr>
          <p:spPr>
            <a:xfrm>
              <a:off x="2426" y="1979"/>
              <a:ext cx="227" cy="227"/>
            </a:xfrm>
            <a:prstGeom prst="ellipse">
              <a:avLst/>
            </a:prstGeom>
            <a:solidFill>
              <a:srgbClr val="FF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2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66713" name="AutoShape 152"/>
            <p:cNvCxnSpPr>
              <a:stCxn id="66712" idx="6"/>
              <a:endCxn id="66714" idx="2"/>
            </p:cNvCxnSpPr>
            <p:nvPr/>
          </p:nvCxnSpPr>
          <p:spPr>
            <a:xfrm flipV="1">
              <a:off x="2653" y="2092"/>
              <a:ext cx="1588" cy="1"/>
            </a:xfrm>
            <a:prstGeom prst="curvedConnector3">
              <a:avLst>
                <a:gd name="adj1" fmla="val 49935"/>
              </a:avLst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triangle" w="med" len="med"/>
            </a:ln>
          </p:spPr>
        </p:cxnSp>
      </p:grpSp>
      <p:grpSp>
        <p:nvGrpSpPr>
          <p:cNvPr id="15" name="Group 160"/>
          <p:cNvGrpSpPr/>
          <p:nvPr/>
        </p:nvGrpSpPr>
        <p:grpSpPr>
          <a:xfrm>
            <a:off x="3648075" y="2205038"/>
            <a:ext cx="1871663" cy="1725612"/>
            <a:chOff x="4059" y="2525"/>
            <a:chExt cx="1179" cy="1087"/>
          </a:xfrm>
        </p:grpSpPr>
        <p:sp>
          <p:nvSpPr>
            <p:cNvPr id="66699" name="Oval 153"/>
            <p:cNvSpPr/>
            <p:nvPr/>
          </p:nvSpPr>
          <p:spPr>
            <a:xfrm>
              <a:off x="5011" y="2843"/>
              <a:ext cx="227" cy="227"/>
            </a:xfrm>
            <a:prstGeom prst="ellipse">
              <a:avLst/>
            </a:prstGeom>
            <a:solidFill>
              <a:srgbClr val="FF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2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700" name="Oval 154"/>
            <p:cNvSpPr/>
            <p:nvPr/>
          </p:nvSpPr>
          <p:spPr>
            <a:xfrm>
              <a:off x="4467" y="3385"/>
              <a:ext cx="227" cy="227"/>
            </a:xfrm>
            <a:prstGeom prst="ellipse">
              <a:avLst/>
            </a:prstGeom>
            <a:solidFill>
              <a:srgbClr val="FF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5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66701" name="AutoShape 155"/>
            <p:cNvCxnSpPr>
              <a:stCxn id="66699" idx="3"/>
              <a:endCxn id="66700" idx="0"/>
            </p:cNvCxnSpPr>
            <p:nvPr/>
          </p:nvCxnSpPr>
          <p:spPr>
            <a:xfrm flipH="1">
              <a:off x="4581" y="3037"/>
              <a:ext cx="463" cy="348"/>
            </a:xfrm>
            <a:prstGeom prst="straightConnector1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66702" name="Text Box 156"/>
            <p:cNvSpPr txBox="1"/>
            <p:nvPr/>
          </p:nvSpPr>
          <p:spPr>
            <a:xfrm>
              <a:off x="4649" y="3067"/>
              <a:ext cx="136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rgbClr val="FF00FF"/>
                  </a:solidFill>
                  <a:latin typeface="Tahoma" pitchFamily="34" charset="0"/>
                  <a:ea typeface="宋体" panose="02010600030101010101" pitchFamily="2" charset="-122"/>
                  <a:sym typeface="Wingdings" panose="05000000000000000000" pitchFamily="2" charset="2"/>
                </a:rPr>
                <a:t>0</a:t>
              </a:r>
              <a:endParaRPr lang="en-US" altLang="zh-CN" sz="1800" b="0" dirty="0">
                <a:solidFill>
                  <a:srgbClr val="FF00FF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703" name="Text Box 157"/>
            <p:cNvSpPr txBox="1"/>
            <p:nvPr/>
          </p:nvSpPr>
          <p:spPr>
            <a:xfrm>
              <a:off x="4377" y="2615"/>
              <a:ext cx="226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rgbClr val="FF00FF"/>
                  </a:solidFill>
                  <a:latin typeface="Tahoma" pitchFamily="34" charset="0"/>
                  <a:ea typeface="宋体" panose="02010600030101010101" pitchFamily="2" charset="-122"/>
                  <a:sym typeface="Wingdings" panose="05000000000000000000" pitchFamily="2" charset="2"/>
                </a:rPr>
                <a:t>0</a:t>
              </a:r>
              <a:endParaRPr lang="en-US" altLang="zh-CN" sz="1800" b="0" dirty="0">
                <a:solidFill>
                  <a:srgbClr val="FF00FF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704" name="Oval 158"/>
            <p:cNvSpPr/>
            <p:nvPr/>
          </p:nvSpPr>
          <p:spPr>
            <a:xfrm>
              <a:off x="4059" y="2525"/>
              <a:ext cx="227" cy="227"/>
            </a:xfrm>
            <a:prstGeom prst="ellipse">
              <a:avLst/>
            </a:prstGeom>
            <a:solidFill>
              <a:srgbClr val="FF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8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66705" name="AutoShape 159"/>
            <p:cNvCxnSpPr>
              <a:stCxn id="66699" idx="1"/>
              <a:endCxn id="66704" idx="4"/>
            </p:cNvCxnSpPr>
            <p:nvPr/>
          </p:nvCxnSpPr>
          <p:spPr>
            <a:xfrm rot="5400000" flipH="1">
              <a:off x="4546" y="2378"/>
              <a:ext cx="124" cy="871"/>
            </a:xfrm>
            <a:prstGeom prst="curvedConnector3">
              <a:avLst>
                <a:gd name="adj1" fmla="val 63708"/>
              </a:avLst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triangle" w="med" len="med"/>
            </a:ln>
          </p:spPr>
        </p:cxnSp>
      </p:grpSp>
      <p:sp>
        <p:nvSpPr>
          <p:cNvPr id="30881" name="Rectangle 161"/>
          <p:cNvSpPr/>
          <p:nvPr/>
        </p:nvSpPr>
        <p:spPr>
          <a:xfrm>
            <a:off x="8183563" y="3789363"/>
            <a:ext cx="1079500" cy="28733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{5,8}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882" name="Rectangle 162"/>
          <p:cNvSpPr/>
          <p:nvPr/>
        </p:nvSpPr>
        <p:spPr>
          <a:xfrm>
            <a:off x="7104063" y="4076700"/>
            <a:ext cx="1079500" cy="28733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{5,8}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6" name="Group 170"/>
          <p:cNvGrpSpPr/>
          <p:nvPr/>
        </p:nvGrpSpPr>
        <p:grpSpPr>
          <a:xfrm>
            <a:off x="4151313" y="2060575"/>
            <a:ext cx="2232025" cy="1870075"/>
            <a:chOff x="3878" y="2706"/>
            <a:chExt cx="1406" cy="1178"/>
          </a:xfrm>
        </p:grpSpPr>
        <p:sp>
          <p:nvSpPr>
            <p:cNvPr id="66692" name="Oval 163"/>
            <p:cNvSpPr/>
            <p:nvPr/>
          </p:nvSpPr>
          <p:spPr>
            <a:xfrm>
              <a:off x="4512" y="3115"/>
              <a:ext cx="227" cy="227"/>
            </a:xfrm>
            <a:prstGeom prst="ellipse">
              <a:avLst/>
            </a:prstGeom>
            <a:solidFill>
              <a:srgbClr val="FF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2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693" name="Text Box 164"/>
            <p:cNvSpPr txBox="1"/>
            <p:nvPr/>
          </p:nvSpPr>
          <p:spPr>
            <a:xfrm>
              <a:off x="4739" y="3611"/>
              <a:ext cx="136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rgbClr val="FF00FF"/>
                  </a:solidFill>
                  <a:latin typeface="Tahoma" pitchFamily="34" charset="0"/>
                  <a:ea typeface="宋体" panose="02010600030101010101" pitchFamily="2" charset="-122"/>
                  <a:sym typeface="Wingdings" panose="05000000000000000000" pitchFamily="2" charset="2"/>
                </a:rPr>
                <a:t>1</a:t>
              </a:r>
              <a:endParaRPr lang="en-US" altLang="zh-CN" sz="1800" b="0" dirty="0">
                <a:solidFill>
                  <a:srgbClr val="FF00FF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694" name="Oval 165"/>
            <p:cNvSpPr/>
            <p:nvPr/>
          </p:nvSpPr>
          <p:spPr>
            <a:xfrm>
              <a:off x="5057" y="3657"/>
              <a:ext cx="227" cy="227"/>
            </a:xfrm>
            <a:prstGeom prst="ellipse">
              <a:avLst/>
            </a:prstGeom>
            <a:solidFill>
              <a:srgbClr val="FF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6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66695" name="AutoShape 166"/>
            <p:cNvCxnSpPr>
              <a:stCxn id="66692" idx="5"/>
              <a:endCxn id="66694" idx="2"/>
            </p:cNvCxnSpPr>
            <p:nvPr/>
          </p:nvCxnSpPr>
          <p:spPr>
            <a:xfrm rot="-5400000" flipH="1">
              <a:off x="4650" y="3364"/>
              <a:ext cx="462" cy="351"/>
            </a:xfrm>
            <a:prstGeom prst="curvedConnector2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66696" name="Oval 167"/>
            <p:cNvSpPr/>
            <p:nvPr/>
          </p:nvSpPr>
          <p:spPr>
            <a:xfrm>
              <a:off x="3878" y="2706"/>
              <a:ext cx="227" cy="227"/>
            </a:xfrm>
            <a:prstGeom prst="ellipse">
              <a:avLst/>
            </a:prstGeom>
            <a:solidFill>
              <a:srgbClr val="FF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9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66697" name="AutoShape 168"/>
            <p:cNvCxnSpPr>
              <a:stCxn id="66692" idx="1"/>
              <a:endCxn id="66696" idx="5"/>
            </p:cNvCxnSpPr>
            <p:nvPr/>
          </p:nvCxnSpPr>
          <p:spPr>
            <a:xfrm flipH="1" flipV="1">
              <a:off x="4072" y="2900"/>
              <a:ext cx="473" cy="248"/>
            </a:xfrm>
            <a:prstGeom prst="straightConnector1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66698" name="Text Box 169"/>
            <p:cNvSpPr txBox="1"/>
            <p:nvPr/>
          </p:nvSpPr>
          <p:spPr>
            <a:xfrm>
              <a:off x="4195" y="2797"/>
              <a:ext cx="182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rgbClr val="FF00FF"/>
                  </a:solidFill>
                  <a:latin typeface="Tahoma" pitchFamily="34" charset="0"/>
                  <a:ea typeface="宋体" panose="02010600030101010101" pitchFamily="2" charset="-122"/>
                  <a:sym typeface="Wingdings" panose="05000000000000000000" pitchFamily="2" charset="2"/>
                </a:rPr>
                <a:t>1</a:t>
              </a:r>
              <a:endParaRPr lang="en-US" altLang="zh-CN" sz="1800" b="0" dirty="0">
                <a:solidFill>
                  <a:srgbClr val="FF00FF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0900" name="Rectangle 180"/>
          <p:cNvSpPr/>
          <p:nvPr/>
        </p:nvSpPr>
        <p:spPr>
          <a:xfrm>
            <a:off x="9264650" y="3789363"/>
            <a:ext cx="1079500" cy="28733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{6,9}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901" name="Rectangle 181"/>
          <p:cNvSpPr/>
          <p:nvPr/>
        </p:nvSpPr>
        <p:spPr>
          <a:xfrm>
            <a:off x="7104063" y="4365625"/>
            <a:ext cx="1079500" cy="28733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{6,9}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7" name="Group 261"/>
          <p:cNvGrpSpPr/>
          <p:nvPr/>
        </p:nvGrpSpPr>
        <p:grpSpPr>
          <a:xfrm>
            <a:off x="3648075" y="2205038"/>
            <a:ext cx="4895850" cy="1725612"/>
            <a:chOff x="2518" y="0"/>
            <a:chExt cx="3084" cy="1087"/>
          </a:xfrm>
        </p:grpSpPr>
        <p:sp>
          <p:nvSpPr>
            <p:cNvPr id="30971" name="Text Box 251"/>
            <p:cNvSpPr txBox="1">
              <a:spLocks noChangeArrowheads="1"/>
            </p:cNvSpPr>
            <p:nvPr/>
          </p:nvSpPr>
          <p:spPr bwMode="auto">
            <a:xfrm>
              <a:off x="4695" y="227"/>
              <a:ext cx="181" cy="23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CN" kern="1200" cap="none" spc="0" normalizeH="0" baseline="0" noProof="0">
                  <a:solidFill>
                    <a:srgbClr val="FF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+mn-cs"/>
                </a:rPr>
                <a:t>ε</a:t>
              </a:r>
              <a:endParaRPr kumimoji="0" lang="en-US" altLang="zh-CN" kern="1200" cap="none" spc="0" normalizeH="0" baseline="0" noProof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66683" name="Group 252"/>
            <p:cNvGrpSpPr/>
            <p:nvPr/>
          </p:nvGrpSpPr>
          <p:grpSpPr>
            <a:xfrm>
              <a:off x="5285" y="272"/>
              <a:ext cx="317" cy="317"/>
              <a:chOff x="3107" y="2704"/>
              <a:chExt cx="317" cy="317"/>
            </a:xfrm>
          </p:grpSpPr>
          <p:sp>
            <p:nvSpPr>
              <p:cNvPr id="66690" name="Oval 253"/>
              <p:cNvSpPr/>
              <p:nvPr/>
            </p:nvSpPr>
            <p:spPr>
              <a:xfrm>
                <a:off x="3107" y="2704"/>
                <a:ext cx="317" cy="317"/>
              </a:xfrm>
              <a:prstGeom prst="ellipse">
                <a:avLst/>
              </a:prstGeom>
              <a:solidFill>
                <a:srgbClr val="FF00FF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691" name="Oval 254"/>
              <p:cNvSpPr/>
              <p:nvPr/>
            </p:nvSpPr>
            <p:spPr>
              <a:xfrm>
                <a:off x="3152" y="2750"/>
                <a:ext cx="227" cy="227"/>
              </a:xfrm>
              <a:prstGeom prst="ellipse">
                <a:avLst/>
              </a:prstGeom>
              <a:solidFill>
                <a:srgbClr val="FF00FF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</a:rPr>
                  <a:t>1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6684" name="Oval 255"/>
            <p:cNvSpPr/>
            <p:nvPr/>
          </p:nvSpPr>
          <p:spPr>
            <a:xfrm>
              <a:off x="3470" y="318"/>
              <a:ext cx="227" cy="227"/>
            </a:xfrm>
            <a:prstGeom prst="ellipse">
              <a:avLst/>
            </a:prstGeom>
            <a:solidFill>
              <a:srgbClr val="FF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2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66685" name="AutoShape 256"/>
            <p:cNvCxnSpPr>
              <a:stCxn id="66684" idx="6"/>
              <a:endCxn id="66690" idx="2"/>
            </p:cNvCxnSpPr>
            <p:nvPr/>
          </p:nvCxnSpPr>
          <p:spPr>
            <a:xfrm flipV="1">
              <a:off x="3697" y="431"/>
              <a:ext cx="1588" cy="1"/>
            </a:xfrm>
            <a:prstGeom prst="curvedConnector3">
              <a:avLst>
                <a:gd name="adj1" fmla="val 49935"/>
              </a:avLst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66686" name="Text Box 257"/>
            <p:cNvSpPr txBox="1"/>
            <p:nvPr/>
          </p:nvSpPr>
          <p:spPr>
            <a:xfrm>
              <a:off x="3334" y="814"/>
              <a:ext cx="136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rgbClr val="FF00FF"/>
                  </a:solidFill>
                  <a:latin typeface="Tahoma" pitchFamily="34" charset="0"/>
                  <a:ea typeface="宋体" panose="02010600030101010101" pitchFamily="2" charset="-122"/>
                  <a:sym typeface="Wingdings" panose="05000000000000000000" pitchFamily="2" charset="2"/>
                </a:rPr>
                <a:t>0</a:t>
              </a:r>
              <a:endParaRPr lang="en-US" altLang="zh-CN" sz="1800" b="0" dirty="0">
                <a:solidFill>
                  <a:srgbClr val="FF00FF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687" name="Oval 258"/>
            <p:cNvSpPr/>
            <p:nvPr/>
          </p:nvSpPr>
          <p:spPr>
            <a:xfrm>
              <a:off x="2926" y="860"/>
              <a:ext cx="227" cy="227"/>
            </a:xfrm>
            <a:prstGeom prst="ellipse">
              <a:avLst/>
            </a:prstGeom>
            <a:solidFill>
              <a:srgbClr val="FF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5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66688" name="AutoShape 259"/>
            <p:cNvCxnSpPr>
              <a:stCxn id="66687" idx="6"/>
              <a:endCxn id="66684" idx="4"/>
            </p:cNvCxnSpPr>
            <p:nvPr/>
          </p:nvCxnSpPr>
          <p:spPr>
            <a:xfrm flipV="1">
              <a:off x="3153" y="545"/>
              <a:ext cx="431" cy="429"/>
            </a:xfrm>
            <a:prstGeom prst="curvedConnector2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66689" name="Oval 260"/>
            <p:cNvSpPr/>
            <p:nvPr/>
          </p:nvSpPr>
          <p:spPr>
            <a:xfrm>
              <a:off x="2518" y="0"/>
              <a:ext cx="227" cy="227"/>
            </a:xfrm>
            <a:prstGeom prst="ellipse">
              <a:avLst/>
            </a:prstGeom>
            <a:solidFill>
              <a:srgbClr val="FF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8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0982" name="Rectangle 262"/>
          <p:cNvSpPr/>
          <p:nvPr/>
        </p:nvSpPr>
        <p:spPr>
          <a:xfrm>
            <a:off x="8183563" y="4076700"/>
            <a:ext cx="1079500" cy="28733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{1,2}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983" name="Rectangle 263"/>
          <p:cNvSpPr/>
          <p:nvPr/>
        </p:nvSpPr>
        <p:spPr>
          <a:xfrm>
            <a:off x="7105650" y="4652963"/>
            <a:ext cx="1079500" cy="28733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{1,2}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9" name="Group 274"/>
          <p:cNvGrpSpPr/>
          <p:nvPr/>
        </p:nvGrpSpPr>
        <p:grpSpPr>
          <a:xfrm>
            <a:off x="3648075" y="1484313"/>
            <a:ext cx="3095625" cy="2446337"/>
            <a:chOff x="3334" y="119"/>
            <a:chExt cx="1950" cy="1541"/>
          </a:xfrm>
        </p:grpSpPr>
        <p:sp>
          <p:nvSpPr>
            <p:cNvPr id="66672" name="Oval 264"/>
            <p:cNvSpPr/>
            <p:nvPr/>
          </p:nvSpPr>
          <p:spPr>
            <a:xfrm>
              <a:off x="3742" y="1433"/>
              <a:ext cx="227" cy="227"/>
            </a:xfrm>
            <a:prstGeom prst="ellipse">
              <a:avLst/>
            </a:prstGeom>
            <a:solidFill>
              <a:srgbClr val="FF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5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673" name="Oval 265"/>
            <p:cNvSpPr/>
            <p:nvPr/>
          </p:nvSpPr>
          <p:spPr>
            <a:xfrm>
              <a:off x="3425" y="210"/>
              <a:ext cx="227" cy="227"/>
            </a:xfrm>
            <a:prstGeom prst="ellipse">
              <a:avLst/>
            </a:prstGeom>
            <a:solidFill>
              <a:srgbClr val="FF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3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674" name="Oval 266"/>
            <p:cNvSpPr/>
            <p:nvPr/>
          </p:nvSpPr>
          <p:spPr>
            <a:xfrm>
              <a:off x="5057" y="210"/>
              <a:ext cx="227" cy="227"/>
            </a:xfrm>
            <a:prstGeom prst="ellipse">
              <a:avLst/>
            </a:prstGeom>
            <a:solidFill>
              <a:srgbClr val="FF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4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66675" name="AutoShape 267"/>
            <p:cNvCxnSpPr>
              <a:stCxn id="66673" idx="6"/>
              <a:endCxn id="66676" idx="2"/>
            </p:cNvCxnSpPr>
            <p:nvPr/>
          </p:nvCxnSpPr>
          <p:spPr>
            <a:xfrm>
              <a:off x="3652" y="324"/>
              <a:ext cx="589" cy="0"/>
            </a:xfrm>
            <a:prstGeom prst="straightConnector1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66676" name="Oval 268"/>
            <p:cNvSpPr/>
            <p:nvPr/>
          </p:nvSpPr>
          <p:spPr>
            <a:xfrm>
              <a:off x="4241" y="210"/>
              <a:ext cx="227" cy="227"/>
            </a:xfrm>
            <a:prstGeom prst="ellipse">
              <a:avLst/>
            </a:prstGeom>
            <a:solidFill>
              <a:srgbClr val="FF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7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66677" name="AutoShape 269"/>
            <p:cNvCxnSpPr>
              <a:stCxn id="66676" idx="6"/>
              <a:endCxn id="66674" idx="2"/>
            </p:cNvCxnSpPr>
            <p:nvPr/>
          </p:nvCxnSpPr>
          <p:spPr>
            <a:xfrm>
              <a:off x="4468" y="324"/>
              <a:ext cx="589" cy="0"/>
            </a:xfrm>
            <a:prstGeom prst="straightConnector1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30990" name="Rectangle 270"/>
            <p:cNvSpPr>
              <a:spLocks noChangeArrowheads="1"/>
            </p:cNvSpPr>
            <p:nvPr/>
          </p:nvSpPr>
          <p:spPr bwMode="auto">
            <a:xfrm>
              <a:off x="4650" y="119"/>
              <a:ext cx="179" cy="23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FF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ε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991" name="Rectangle 271"/>
            <p:cNvSpPr>
              <a:spLocks noChangeArrowheads="1"/>
            </p:cNvSpPr>
            <p:nvPr/>
          </p:nvSpPr>
          <p:spPr bwMode="auto">
            <a:xfrm>
              <a:off x="3833" y="119"/>
              <a:ext cx="179" cy="23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FF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ε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680" name="Oval 272"/>
            <p:cNvSpPr/>
            <p:nvPr/>
          </p:nvSpPr>
          <p:spPr>
            <a:xfrm>
              <a:off x="3334" y="573"/>
              <a:ext cx="227" cy="227"/>
            </a:xfrm>
            <a:prstGeom prst="ellipse">
              <a:avLst/>
            </a:prstGeom>
            <a:solidFill>
              <a:srgbClr val="FF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8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66681" name="AutoShape 273"/>
            <p:cNvCxnSpPr>
              <a:stCxn id="66680" idx="1"/>
              <a:endCxn id="66673" idx="2"/>
            </p:cNvCxnSpPr>
            <p:nvPr/>
          </p:nvCxnSpPr>
          <p:spPr>
            <a:xfrm rot="-5400000">
              <a:off x="3255" y="436"/>
              <a:ext cx="282" cy="58"/>
            </a:xfrm>
            <a:prstGeom prst="curvedConnector2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triangle" w="med" len="med"/>
            </a:ln>
          </p:spPr>
        </p:cxnSp>
      </p:grpSp>
      <p:sp>
        <p:nvSpPr>
          <p:cNvPr id="30995" name="Rectangle 275"/>
          <p:cNvSpPr/>
          <p:nvPr/>
        </p:nvSpPr>
        <p:spPr>
          <a:xfrm>
            <a:off x="9264650" y="4076700"/>
            <a:ext cx="1079500" cy="28733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{3,4,7}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996" name="Rectangle 276"/>
          <p:cNvSpPr/>
          <p:nvPr/>
        </p:nvSpPr>
        <p:spPr>
          <a:xfrm>
            <a:off x="7105650" y="4940300"/>
            <a:ext cx="1079500" cy="28733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{3,4,7}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0" name="Group 322"/>
          <p:cNvGrpSpPr/>
          <p:nvPr/>
        </p:nvGrpSpPr>
        <p:grpSpPr>
          <a:xfrm>
            <a:off x="3792538" y="1484313"/>
            <a:ext cx="2951162" cy="2446337"/>
            <a:chOff x="3652" y="255"/>
            <a:chExt cx="1859" cy="1541"/>
          </a:xfrm>
        </p:grpSpPr>
        <p:sp>
          <p:nvSpPr>
            <p:cNvPr id="66661" name="Text Box 287"/>
            <p:cNvSpPr txBox="1"/>
            <p:nvPr/>
          </p:nvSpPr>
          <p:spPr>
            <a:xfrm>
              <a:off x="3834" y="436"/>
              <a:ext cx="226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rgbClr val="FF00FF"/>
                  </a:solidFill>
                  <a:latin typeface="Tahoma" pitchFamily="34" charset="0"/>
                  <a:ea typeface="宋体" panose="02010600030101010101" pitchFamily="2" charset="-122"/>
                  <a:sym typeface="Wingdings" panose="05000000000000000000" pitchFamily="2" charset="2"/>
                </a:rPr>
                <a:t>0</a:t>
              </a:r>
              <a:endParaRPr lang="en-US" altLang="zh-CN" sz="1800" b="0" dirty="0">
                <a:solidFill>
                  <a:srgbClr val="FF00FF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662" name="Oval 277"/>
            <p:cNvSpPr/>
            <p:nvPr/>
          </p:nvSpPr>
          <p:spPr>
            <a:xfrm>
              <a:off x="5058" y="1569"/>
              <a:ext cx="227" cy="227"/>
            </a:xfrm>
            <a:prstGeom prst="ellipse">
              <a:avLst/>
            </a:prstGeom>
            <a:solidFill>
              <a:srgbClr val="FF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6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663" name="Oval 278"/>
            <p:cNvSpPr/>
            <p:nvPr/>
          </p:nvSpPr>
          <p:spPr>
            <a:xfrm>
              <a:off x="3652" y="346"/>
              <a:ext cx="227" cy="227"/>
            </a:xfrm>
            <a:prstGeom prst="ellipse">
              <a:avLst/>
            </a:prstGeom>
            <a:solidFill>
              <a:srgbClr val="FF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3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664" name="Oval 279"/>
            <p:cNvSpPr/>
            <p:nvPr/>
          </p:nvSpPr>
          <p:spPr>
            <a:xfrm>
              <a:off x="5284" y="346"/>
              <a:ext cx="227" cy="227"/>
            </a:xfrm>
            <a:prstGeom prst="ellipse">
              <a:avLst/>
            </a:prstGeom>
            <a:solidFill>
              <a:srgbClr val="FF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4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66665" name="AutoShape 280"/>
            <p:cNvCxnSpPr>
              <a:stCxn id="66663" idx="6"/>
              <a:endCxn id="66666" idx="2"/>
            </p:cNvCxnSpPr>
            <p:nvPr/>
          </p:nvCxnSpPr>
          <p:spPr>
            <a:xfrm>
              <a:off x="3879" y="460"/>
              <a:ext cx="589" cy="0"/>
            </a:xfrm>
            <a:prstGeom prst="straightConnector1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66666" name="Oval 281"/>
            <p:cNvSpPr/>
            <p:nvPr/>
          </p:nvSpPr>
          <p:spPr>
            <a:xfrm>
              <a:off x="4468" y="346"/>
              <a:ext cx="227" cy="227"/>
            </a:xfrm>
            <a:prstGeom prst="ellipse">
              <a:avLst/>
            </a:prstGeom>
            <a:solidFill>
              <a:srgbClr val="FF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7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66667" name="AutoShape 282"/>
            <p:cNvCxnSpPr>
              <a:stCxn id="66666" idx="6"/>
              <a:endCxn id="66664" idx="2"/>
            </p:cNvCxnSpPr>
            <p:nvPr/>
          </p:nvCxnSpPr>
          <p:spPr>
            <a:xfrm>
              <a:off x="4695" y="460"/>
              <a:ext cx="589" cy="0"/>
            </a:xfrm>
            <a:prstGeom prst="straightConnector1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31003" name="Rectangle 283"/>
            <p:cNvSpPr>
              <a:spLocks noChangeArrowheads="1"/>
            </p:cNvSpPr>
            <p:nvPr/>
          </p:nvSpPr>
          <p:spPr bwMode="auto">
            <a:xfrm>
              <a:off x="4877" y="255"/>
              <a:ext cx="179" cy="23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FF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ε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004" name="Rectangle 284"/>
            <p:cNvSpPr>
              <a:spLocks noChangeArrowheads="1"/>
            </p:cNvSpPr>
            <p:nvPr/>
          </p:nvSpPr>
          <p:spPr bwMode="auto">
            <a:xfrm>
              <a:off x="4060" y="255"/>
              <a:ext cx="179" cy="23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FF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ε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670" name="Oval 285"/>
            <p:cNvSpPr/>
            <p:nvPr/>
          </p:nvSpPr>
          <p:spPr>
            <a:xfrm>
              <a:off x="3879" y="618"/>
              <a:ext cx="227" cy="227"/>
            </a:xfrm>
            <a:prstGeom prst="ellipse">
              <a:avLst/>
            </a:prstGeom>
            <a:solidFill>
              <a:srgbClr val="FF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9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66671" name="AutoShape 286"/>
            <p:cNvCxnSpPr>
              <a:stCxn id="66670" idx="1"/>
              <a:endCxn id="66663" idx="5"/>
            </p:cNvCxnSpPr>
            <p:nvPr/>
          </p:nvCxnSpPr>
          <p:spPr>
            <a:xfrm flipH="1" flipV="1">
              <a:off x="3846" y="540"/>
              <a:ext cx="66" cy="111"/>
            </a:xfrm>
            <a:prstGeom prst="straightConnector1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triangle" w="med" len="med"/>
            </a:ln>
          </p:spPr>
        </p:cxnSp>
      </p:grpSp>
      <p:sp>
        <p:nvSpPr>
          <p:cNvPr id="31043" name="Rectangle 323"/>
          <p:cNvSpPr/>
          <p:nvPr/>
        </p:nvSpPr>
        <p:spPr>
          <a:xfrm>
            <a:off x="8183563" y="4365625"/>
            <a:ext cx="1079500" cy="28733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{3,4,7}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1" name="Group 334"/>
          <p:cNvGrpSpPr/>
          <p:nvPr/>
        </p:nvGrpSpPr>
        <p:grpSpPr>
          <a:xfrm>
            <a:off x="4151313" y="2060575"/>
            <a:ext cx="4391025" cy="1870075"/>
            <a:chOff x="2994" y="121"/>
            <a:chExt cx="2766" cy="1178"/>
          </a:xfrm>
        </p:grpSpPr>
        <p:sp>
          <p:nvSpPr>
            <p:cNvPr id="31044" name="Text Box 324"/>
            <p:cNvSpPr txBox="1">
              <a:spLocks noChangeArrowheads="1"/>
            </p:cNvSpPr>
            <p:nvPr/>
          </p:nvSpPr>
          <p:spPr bwMode="auto">
            <a:xfrm>
              <a:off x="4853" y="439"/>
              <a:ext cx="181" cy="23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CN" kern="1200" cap="none" spc="0" normalizeH="0" baseline="0" noProof="0">
                  <a:solidFill>
                    <a:srgbClr val="FF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+mn-cs"/>
                </a:rPr>
                <a:t>ε</a:t>
              </a:r>
              <a:endParaRPr kumimoji="0" lang="en-US" altLang="zh-CN" kern="1200" cap="none" spc="0" normalizeH="0" baseline="0" noProof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66652" name="Group 325"/>
            <p:cNvGrpSpPr/>
            <p:nvPr/>
          </p:nvGrpSpPr>
          <p:grpSpPr>
            <a:xfrm>
              <a:off x="5443" y="484"/>
              <a:ext cx="317" cy="317"/>
              <a:chOff x="3107" y="2704"/>
              <a:chExt cx="317" cy="317"/>
            </a:xfrm>
          </p:grpSpPr>
          <p:sp>
            <p:nvSpPr>
              <p:cNvPr id="66659" name="Oval 326"/>
              <p:cNvSpPr/>
              <p:nvPr/>
            </p:nvSpPr>
            <p:spPr>
              <a:xfrm>
                <a:off x="3107" y="2704"/>
                <a:ext cx="317" cy="317"/>
              </a:xfrm>
              <a:prstGeom prst="ellipse">
                <a:avLst/>
              </a:prstGeom>
              <a:solidFill>
                <a:srgbClr val="FF00FF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660" name="Oval 327"/>
              <p:cNvSpPr/>
              <p:nvPr/>
            </p:nvSpPr>
            <p:spPr>
              <a:xfrm>
                <a:off x="3152" y="2750"/>
                <a:ext cx="227" cy="227"/>
              </a:xfrm>
              <a:prstGeom prst="ellipse">
                <a:avLst/>
              </a:prstGeom>
              <a:solidFill>
                <a:srgbClr val="FF00FF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</a:rPr>
                  <a:t>1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6653" name="Oval 328"/>
            <p:cNvSpPr/>
            <p:nvPr/>
          </p:nvSpPr>
          <p:spPr>
            <a:xfrm>
              <a:off x="3628" y="530"/>
              <a:ext cx="227" cy="227"/>
            </a:xfrm>
            <a:prstGeom prst="ellipse">
              <a:avLst/>
            </a:prstGeom>
            <a:solidFill>
              <a:srgbClr val="FF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2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66654" name="AutoShape 329"/>
            <p:cNvCxnSpPr>
              <a:stCxn id="66653" idx="6"/>
              <a:endCxn id="66659" idx="2"/>
            </p:cNvCxnSpPr>
            <p:nvPr/>
          </p:nvCxnSpPr>
          <p:spPr>
            <a:xfrm flipV="1">
              <a:off x="3855" y="643"/>
              <a:ext cx="1588" cy="1"/>
            </a:xfrm>
            <a:prstGeom prst="curvedConnector3">
              <a:avLst>
                <a:gd name="adj1" fmla="val 49935"/>
              </a:avLst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66655" name="Oval 330"/>
            <p:cNvSpPr/>
            <p:nvPr/>
          </p:nvSpPr>
          <p:spPr>
            <a:xfrm>
              <a:off x="4173" y="1072"/>
              <a:ext cx="227" cy="227"/>
            </a:xfrm>
            <a:prstGeom prst="ellipse">
              <a:avLst/>
            </a:prstGeom>
            <a:solidFill>
              <a:srgbClr val="FF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6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66656" name="AutoShape 331"/>
            <p:cNvCxnSpPr>
              <a:stCxn id="66655" idx="1"/>
              <a:endCxn id="66653" idx="5"/>
            </p:cNvCxnSpPr>
            <p:nvPr/>
          </p:nvCxnSpPr>
          <p:spPr>
            <a:xfrm flipH="1" flipV="1">
              <a:off x="3822" y="724"/>
              <a:ext cx="384" cy="381"/>
            </a:xfrm>
            <a:prstGeom prst="straightConnector1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66657" name="Text Box 332"/>
            <p:cNvSpPr txBox="1"/>
            <p:nvPr/>
          </p:nvSpPr>
          <p:spPr>
            <a:xfrm>
              <a:off x="4037" y="754"/>
              <a:ext cx="136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rgbClr val="FF00FF"/>
                  </a:solidFill>
                  <a:latin typeface="Tahoma" pitchFamily="34" charset="0"/>
                  <a:ea typeface="宋体" panose="02010600030101010101" pitchFamily="2" charset="-122"/>
                  <a:sym typeface="Wingdings" panose="05000000000000000000" pitchFamily="2" charset="2"/>
                </a:rPr>
                <a:t>1</a:t>
              </a:r>
              <a:endParaRPr lang="en-US" altLang="zh-CN" sz="1800" b="0" dirty="0">
                <a:solidFill>
                  <a:srgbClr val="FF00FF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658" name="Oval 333"/>
            <p:cNvSpPr/>
            <p:nvPr/>
          </p:nvSpPr>
          <p:spPr>
            <a:xfrm>
              <a:off x="2994" y="121"/>
              <a:ext cx="227" cy="227"/>
            </a:xfrm>
            <a:prstGeom prst="ellipse">
              <a:avLst/>
            </a:prstGeom>
            <a:solidFill>
              <a:srgbClr val="FF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9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1067" name="Rectangle 347"/>
          <p:cNvSpPr/>
          <p:nvPr/>
        </p:nvSpPr>
        <p:spPr>
          <a:xfrm>
            <a:off x="9264650" y="4365625"/>
            <a:ext cx="1079500" cy="28733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{1,2}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071" name="Rectangle 351"/>
          <p:cNvSpPr/>
          <p:nvPr/>
        </p:nvSpPr>
        <p:spPr>
          <a:xfrm>
            <a:off x="8183563" y="4652963"/>
            <a:ext cx="1079500" cy="28733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{5,8}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072" name="Rectangle 352"/>
          <p:cNvSpPr/>
          <p:nvPr/>
        </p:nvSpPr>
        <p:spPr>
          <a:xfrm>
            <a:off x="9264650" y="4652963"/>
            <a:ext cx="1079500" cy="28733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{6,9}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3" name="Group 363"/>
          <p:cNvGrpSpPr/>
          <p:nvPr/>
        </p:nvGrpSpPr>
        <p:grpSpPr>
          <a:xfrm>
            <a:off x="4727575" y="908050"/>
            <a:ext cx="2014538" cy="1512888"/>
            <a:chOff x="3697" y="441"/>
            <a:chExt cx="1269" cy="953"/>
          </a:xfrm>
        </p:grpSpPr>
        <p:sp>
          <p:nvSpPr>
            <p:cNvPr id="66643" name="Text Box 353"/>
            <p:cNvSpPr txBox="1"/>
            <p:nvPr/>
          </p:nvSpPr>
          <p:spPr>
            <a:xfrm>
              <a:off x="4513" y="1117"/>
              <a:ext cx="182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rgbClr val="FF00FF"/>
                  </a:solidFill>
                  <a:latin typeface="Tahoma" pitchFamily="34" charset="0"/>
                  <a:ea typeface="宋体" panose="02010600030101010101" pitchFamily="2" charset="-122"/>
                  <a:sym typeface="Wingdings" panose="05000000000000000000" pitchFamily="2" charset="2"/>
                </a:rPr>
                <a:t>0</a:t>
              </a:r>
              <a:endParaRPr lang="en-US" altLang="zh-CN" sz="1800" b="0" dirty="0">
                <a:solidFill>
                  <a:srgbClr val="FF00FF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644" name="Oval 354"/>
            <p:cNvSpPr/>
            <p:nvPr/>
          </p:nvSpPr>
          <p:spPr>
            <a:xfrm>
              <a:off x="4739" y="895"/>
              <a:ext cx="227" cy="227"/>
            </a:xfrm>
            <a:prstGeom prst="ellipse">
              <a:avLst/>
            </a:prstGeom>
            <a:solidFill>
              <a:srgbClr val="FF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4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645" name="Oval 355"/>
            <p:cNvSpPr/>
            <p:nvPr/>
          </p:nvSpPr>
          <p:spPr>
            <a:xfrm>
              <a:off x="3923" y="895"/>
              <a:ext cx="227" cy="227"/>
            </a:xfrm>
            <a:prstGeom prst="ellipse">
              <a:avLst/>
            </a:prstGeom>
            <a:solidFill>
              <a:srgbClr val="FF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7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646" name="Oval 356"/>
            <p:cNvSpPr/>
            <p:nvPr/>
          </p:nvSpPr>
          <p:spPr>
            <a:xfrm>
              <a:off x="4286" y="1167"/>
              <a:ext cx="227" cy="227"/>
            </a:xfrm>
            <a:prstGeom prst="ellipse">
              <a:avLst/>
            </a:prstGeom>
            <a:solidFill>
              <a:srgbClr val="FF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10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66647" name="AutoShape 357"/>
            <p:cNvCxnSpPr>
              <a:stCxn id="66644" idx="3"/>
              <a:endCxn id="66646" idx="7"/>
            </p:cNvCxnSpPr>
            <p:nvPr/>
          </p:nvCxnSpPr>
          <p:spPr>
            <a:xfrm flipH="1">
              <a:off x="4480" y="1089"/>
              <a:ext cx="292" cy="111"/>
            </a:xfrm>
            <a:prstGeom prst="straightConnector1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66648" name="Text Box 358"/>
            <p:cNvSpPr txBox="1"/>
            <p:nvPr/>
          </p:nvSpPr>
          <p:spPr>
            <a:xfrm>
              <a:off x="3697" y="713"/>
              <a:ext cx="136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rgbClr val="FF00FF"/>
                  </a:solidFill>
                  <a:latin typeface="Tahoma" pitchFamily="34" charset="0"/>
                  <a:ea typeface="宋体" panose="02010600030101010101" pitchFamily="2" charset="-122"/>
                  <a:sym typeface="Wingdings" panose="05000000000000000000" pitchFamily="2" charset="2"/>
                </a:rPr>
                <a:t>0</a:t>
              </a:r>
              <a:endParaRPr lang="en-US" altLang="zh-CN" sz="1800" b="0" dirty="0">
                <a:solidFill>
                  <a:srgbClr val="FF00FF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649" name="Oval 359"/>
            <p:cNvSpPr/>
            <p:nvPr/>
          </p:nvSpPr>
          <p:spPr>
            <a:xfrm>
              <a:off x="3697" y="441"/>
              <a:ext cx="227" cy="227"/>
            </a:xfrm>
            <a:prstGeom prst="ellipse">
              <a:avLst/>
            </a:prstGeom>
            <a:solidFill>
              <a:srgbClr val="FF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12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66650" name="AutoShape 360"/>
            <p:cNvCxnSpPr>
              <a:stCxn id="66645" idx="1"/>
              <a:endCxn id="66649" idx="3"/>
            </p:cNvCxnSpPr>
            <p:nvPr/>
          </p:nvCxnSpPr>
          <p:spPr>
            <a:xfrm flipH="1" flipV="1">
              <a:off x="3730" y="635"/>
              <a:ext cx="226" cy="293"/>
            </a:xfrm>
            <a:prstGeom prst="straightConnector1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triangle" w="med" len="med"/>
            </a:ln>
          </p:spPr>
        </p:cxnSp>
      </p:grpSp>
      <p:sp>
        <p:nvSpPr>
          <p:cNvPr id="31084" name="Rectangle 364"/>
          <p:cNvSpPr/>
          <p:nvPr/>
        </p:nvSpPr>
        <p:spPr>
          <a:xfrm>
            <a:off x="8183563" y="4940300"/>
            <a:ext cx="1079500" cy="28733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{10,12}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085" name="Rectangle 365"/>
          <p:cNvSpPr/>
          <p:nvPr/>
        </p:nvSpPr>
        <p:spPr>
          <a:xfrm>
            <a:off x="7105650" y="5229225"/>
            <a:ext cx="1079500" cy="28733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{10,12}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4" name="Group 374"/>
          <p:cNvGrpSpPr/>
          <p:nvPr/>
        </p:nvGrpSpPr>
        <p:grpSpPr>
          <a:xfrm>
            <a:off x="5087938" y="836613"/>
            <a:ext cx="1657350" cy="1871662"/>
            <a:chOff x="4060" y="346"/>
            <a:chExt cx="1044" cy="1179"/>
          </a:xfrm>
        </p:grpSpPr>
        <p:sp>
          <p:nvSpPr>
            <p:cNvPr id="66635" name="Text Box 370"/>
            <p:cNvSpPr txBox="1"/>
            <p:nvPr/>
          </p:nvSpPr>
          <p:spPr>
            <a:xfrm>
              <a:off x="4922" y="1071"/>
              <a:ext cx="182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rgbClr val="FF00FF"/>
                  </a:solidFill>
                  <a:latin typeface="Tahoma" pitchFamily="34" charset="0"/>
                  <a:ea typeface="宋体" panose="02010600030101010101" pitchFamily="2" charset="-122"/>
                  <a:sym typeface="Wingdings" panose="05000000000000000000" pitchFamily="2" charset="2"/>
                </a:rPr>
                <a:t>1</a:t>
              </a:r>
              <a:endParaRPr lang="en-US" altLang="zh-CN" sz="1800" b="0" dirty="0">
                <a:solidFill>
                  <a:srgbClr val="FF00FF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636" name="Oval 366"/>
            <p:cNvSpPr/>
            <p:nvPr/>
          </p:nvSpPr>
          <p:spPr>
            <a:xfrm>
              <a:off x="4876" y="845"/>
              <a:ext cx="227" cy="227"/>
            </a:xfrm>
            <a:prstGeom prst="ellipse">
              <a:avLst/>
            </a:prstGeom>
            <a:solidFill>
              <a:srgbClr val="FF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4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637" name="Oval 367"/>
            <p:cNvSpPr/>
            <p:nvPr/>
          </p:nvSpPr>
          <p:spPr>
            <a:xfrm>
              <a:off x="4060" y="845"/>
              <a:ext cx="227" cy="227"/>
            </a:xfrm>
            <a:prstGeom prst="ellipse">
              <a:avLst/>
            </a:prstGeom>
            <a:solidFill>
              <a:srgbClr val="FF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7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638" name="Oval 368"/>
            <p:cNvSpPr/>
            <p:nvPr/>
          </p:nvSpPr>
          <p:spPr>
            <a:xfrm>
              <a:off x="4786" y="1298"/>
              <a:ext cx="227" cy="227"/>
            </a:xfrm>
            <a:prstGeom prst="ellipse">
              <a:avLst/>
            </a:prstGeom>
            <a:solidFill>
              <a:srgbClr val="FF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11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66639" name="AutoShape 369"/>
            <p:cNvCxnSpPr>
              <a:stCxn id="66636" idx="4"/>
              <a:endCxn id="66638" idx="0"/>
            </p:cNvCxnSpPr>
            <p:nvPr/>
          </p:nvCxnSpPr>
          <p:spPr>
            <a:xfrm flipH="1">
              <a:off x="4900" y="1072"/>
              <a:ext cx="90" cy="226"/>
            </a:xfrm>
            <a:prstGeom prst="straightConnector1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66640" name="Oval 371"/>
            <p:cNvSpPr/>
            <p:nvPr/>
          </p:nvSpPr>
          <p:spPr>
            <a:xfrm>
              <a:off x="4514" y="391"/>
              <a:ext cx="227" cy="227"/>
            </a:xfrm>
            <a:prstGeom prst="ellipse">
              <a:avLst/>
            </a:prstGeom>
            <a:solidFill>
              <a:srgbClr val="FF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13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66641" name="AutoShape 372"/>
            <p:cNvCxnSpPr>
              <a:stCxn id="66637" idx="0"/>
              <a:endCxn id="66640" idx="2"/>
            </p:cNvCxnSpPr>
            <p:nvPr/>
          </p:nvCxnSpPr>
          <p:spPr>
            <a:xfrm rot="-5400000">
              <a:off x="4174" y="505"/>
              <a:ext cx="340" cy="340"/>
            </a:xfrm>
            <a:prstGeom prst="curvedConnector2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66642" name="Text Box 373"/>
            <p:cNvSpPr txBox="1"/>
            <p:nvPr/>
          </p:nvSpPr>
          <p:spPr>
            <a:xfrm>
              <a:off x="4242" y="346"/>
              <a:ext cx="182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rgbClr val="FF00FF"/>
                  </a:solidFill>
                  <a:latin typeface="Tahoma" pitchFamily="34" charset="0"/>
                  <a:ea typeface="宋体" panose="02010600030101010101" pitchFamily="2" charset="-122"/>
                  <a:sym typeface="Wingdings" panose="05000000000000000000" pitchFamily="2" charset="2"/>
                </a:rPr>
                <a:t>1</a:t>
              </a:r>
              <a:endParaRPr lang="en-US" altLang="zh-CN" sz="1800" b="0" dirty="0">
                <a:solidFill>
                  <a:srgbClr val="FF00FF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1095" name="Rectangle 375"/>
          <p:cNvSpPr/>
          <p:nvPr/>
        </p:nvSpPr>
        <p:spPr>
          <a:xfrm>
            <a:off x="9264650" y="4940300"/>
            <a:ext cx="1079500" cy="28733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{11,13}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096" name="Rectangle 376"/>
          <p:cNvSpPr/>
          <p:nvPr/>
        </p:nvSpPr>
        <p:spPr>
          <a:xfrm>
            <a:off x="7105650" y="5516563"/>
            <a:ext cx="1079500" cy="28733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{11,13}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5" name="Group 384"/>
          <p:cNvGrpSpPr/>
          <p:nvPr/>
        </p:nvGrpSpPr>
        <p:grpSpPr>
          <a:xfrm>
            <a:off x="4727575" y="908050"/>
            <a:ext cx="2014538" cy="1081088"/>
            <a:chOff x="3697" y="482"/>
            <a:chExt cx="1269" cy="681"/>
          </a:xfrm>
        </p:grpSpPr>
        <p:sp>
          <p:nvSpPr>
            <p:cNvPr id="66628" name="Text Box 377"/>
            <p:cNvSpPr txBox="1"/>
            <p:nvPr/>
          </p:nvSpPr>
          <p:spPr>
            <a:xfrm>
              <a:off x="3878" y="659"/>
              <a:ext cx="136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rgbClr val="FF00FF"/>
                  </a:solidFill>
                  <a:latin typeface="Tahoma" pitchFamily="34" charset="0"/>
                  <a:ea typeface="宋体" panose="02010600030101010101" pitchFamily="2" charset="-122"/>
                  <a:sym typeface="Wingdings" panose="05000000000000000000" pitchFamily="2" charset="2"/>
                </a:rPr>
                <a:t>0</a:t>
              </a:r>
              <a:endParaRPr lang="en-US" altLang="zh-CN" sz="1800" b="0" dirty="0">
                <a:solidFill>
                  <a:srgbClr val="FF00FF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629" name="Oval 378"/>
            <p:cNvSpPr/>
            <p:nvPr/>
          </p:nvSpPr>
          <p:spPr>
            <a:xfrm>
              <a:off x="4739" y="936"/>
              <a:ext cx="227" cy="227"/>
            </a:xfrm>
            <a:prstGeom prst="ellipse">
              <a:avLst/>
            </a:prstGeom>
            <a:solidFill>
              <a:srgbClr val="FF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4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630" name="Oval 379"/>
            <p:cNvSpPr/>
            <p:nvPr/>
          </p:nvSpPr>
          <p:spPr>
            <a:xfrm>
              <a:off x="3923" y="936"/>
              <a:ext cx="227" cy="227"/>
            </a:xfrm>
            <a:prstGeom prst="ellipse">
              <a:avLst/>
            </a:prstGeom>
            <a:solidFill>
              <a:srgbClr val="FF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7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66631" name="AutoShape 380"/>
            <p:cNvCxnSpPr>
              <a:stCxn id="66630" idx="6"/>
              <a:endCxn id="66629" idx="2"/>
            </p:cNvCxnSpPr>
            <p:nvPr/>
          </p:nvCxnSpPr>
          <p:spPr>
            <a:xfrm>
              <a:off x="4150" y="1050"/>
              <a:ext cx="589" cy="0"/>
            </a:xfrm>
            <a:prstGeom prst="straightConnector1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31101" name="Rectangle 381"/>
            <p:cNvSpPr>
              <a:spLocks noChangeArrowheads="1"/>
            </p:cNvSpPr>
            <p:nvPr/>
          </p:nvSpPr>
          <p:spPr bwMode="auto">
            <a:xfrm>
              <a:off x="4332" y="845"/>
              <a:ext cx="179" cy="23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FF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ε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633" name="Oval 382"/>
            <p:cNvSpPr/>
            <p:nvPr/>
          </p:nvSpPr>
          <p:spPr>
            <a:xfrm>
              <a:off x="3697" y="482"/>
              <a:ext cx="227" cy="227"/>
            </a:xfrm>
            <a:prstGeom prst="ellipse">
              <a:avLst/>
            </a:prstGeom>
            <a:solidFill>
              <a:srgbClr val="FF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12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66634" name="AutoShape 383"/>
            <p:cNvCxnSpPr>
              <a:stCxn id="66633" idx="4"/>
              <a:endCxn id="66630" idx="0"/>
            </p:cNvCxnSpPr>
            <p:nvPr/>
          </p:nvCxnSpPr>
          <p:spPr>
            <a:xfrm>
              <a:off x="3811" y="709"/>
              <a:ext cx="226" cy="227"/>
            </a:xfrm>
            <a:prstGeom prst="straightConnector1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triangle" w="med" len="med"/>
            </a:ln>
          </p:spPr>
        </p:cxnSp>
      </p:grpSp>
      <p:sp>
        <p:nvSpPr>
          <p:cNvPr id="31108" name="Rectangle 388"/>
          <p:cNvSpPr/>
          <p:nvPr/>
        </p:nvSpPr>
        <p:spPr>
          <a:xfrm>
            <a:off x="8183563" y="5229225"/>
            <a:ext cx="1079500" cy="28733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{4,7}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109" name="Rectangle 389"/>
          <p:cNvSpPr/>
          <p:nvPr/>
        </p:nvSpPr>
        <p:spPr>
          <a:xfrm>
            <a:off x="7105650" y="5805488"/>
            <a:ext cx="1079500" cy="28733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{4,7}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6" name="Group 399"/>
          <p:cNvGrpSpPr/>
          <p:nvPr/>
        </p:nvGrpSpPr>
        <p:grpSpPr>
          <a:xfrm>
            <a:off x="5159375" y="2060575"/>
            <a:ext cx="3384550" cy="1079500"/>
            <a:chOff x="3424" y="527"/>
            <a:chExt cx="2132" cy="680"/>
          </a:xfrm>
        </p:grpSpPr>
        <p:sp>
          <p:nvSpPr>
            <p:cNvPr id="31110" name="Text Box 390"/>
            <p:cNvSpPr txBox="1">
              <a:spLocks noChangeArrowheads="1"/>
            </p:cNvSpPr>
            <p:nvPr/>
          </p:nvSpPr>
          <p:spPr bwMode="auto">
            <a:xfrm>
              <a:off x="4649" y="845"/>
              <a:ext cx="181" cy="23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CN" kern="1200" cap="none" spc="0" normalizeH="0" baseline="0" noProof="0">
                  <a:solidFill>
                    <a:srgbClr val="FF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+mn-cs"/>
                </a:rPr>
                <a:t>ε</a:t>
              </a:r>
              <a:endParaRPr kumimoji="0" lang="en-US" altLang="zh-CN" kern="1200" cap="none" spc="0" normalizeH="0" baseline="0" noProof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66620" name="Group 391"/>
            <p:cNvGrpSpPr/>
            <p:nvPr/>
          </p:nvGrpSpPr>
          <p:grpSpPr>
            <a:xfrm>
              <a:off x="5239" y="890"/>
              <a:ext cx="317" cy="317"/>
              <a:chOff x="3107" y="2704"/>
              <a:chExt cx="317" cy="317"/>
            </a:xfrm>
          </p:grpSpPr>
          <p:sp>
            <p:nvSpPr>
              <p:cNvPr id="66626" name="Oval 392"/>
              <p:cNvSpPr/>
              <p:nvPr/>
            </p:nvSpPr>
            <p:spPr>
              <a:xfrm>
                <a:off x="3107" y="2704"/>
                <a:ext cx="317" cy="317"/>
              </a:xfrm>
              <a:prstGeom prst="ellipse">
                <a:avLst/>
              </a:prstGeom>
              <a:solidFill>
                <a:srgbClr val="FF00FF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627" name="Oval 393"/>
              <p:cNvSpPr/>
              <p:nvPr/>
            </p:nvSpPr>
            <p:spPr>
              <a:xfrm>
                <a:off x="3152" y="2750"/>
                <a:ext cx="227" cy="227"/>
              </a:xfrm>
              <a:prstGeom prst="ellipse">
                <a:avLst/>
              </a:prstGeom>
              <a:solidFill>
                <a:srgbClr val="FF00FF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</a:rPr>
                  <a:t>1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6621" name="Oval 394"/>
            <p:cNvSpPr/>
            <p:nvPr/>
          </p:nvSpPr>
          <p:spPr>
            <a:xfrm>
              <a:off x="3424" y="936"/>
              <a:ext cx="227" cy="227"/>
            </a:xfrm>
            <a:prstGeom prst="ellipse">
              <a:avLst/>
            </a:prstGeom>
            <a:solidFill>
              <a:srgbClr val="FF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2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66622" name="AutoShape 395"/>
            <p:cNvCxnSpPr>
              <a:stCxn id="66621" idx="6"/>
              <a:endCxn id="66626" idx="2"/>
            </p:cNvCxnSpPr>
            <p:nvPr/>
          </p:nvCxnSpPr>
          <p:spPr>
            <a:xfrm flipV="1">
              <a:off x="3651" y="1049"/>
              <a:ext cx="1588" cy="1"/>
            </a:xfrm>
            <a:prstGeom prst="curvedConnector3">
              <a:avLst>
                <a:gd name="adj1" fmla="val 49935"/>
              </a:avLst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66623" name="Oval 396"/>
            <p:cNvSpPr/>
            <p:nvPr/>
          </p:nvSpPr>
          <p:spPr>
            <a:xfrm>
              <a:off x="3742" y="527"/>
              <a:ext cx="227" cy="227"/>
            </a:xfrm>
            <a:prstGeom prst="ellipse">
              <a:avLst/>
            </a:prstGeom>
            <a:solidFill>
              <a:srgbClr val="FF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10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66624" name="AutoShape 397"/>
            <p:cNvCxnSpPr>
              <a:stCxn id="66623" idx="3"/>
              <a:endCxn id="66621" idx="0"/>
            </p:cNvCxnSpPr>
            <p:nvPr/>
          </p:nvCxnSpPr>
          <p:spPr>
            <a:xfrm flipH="1">
              <a:off x="3538" y="721"/>
              <a:ext cx="237" cy="215"/>
            </a:xfrm>
            <a:prstGeom prst="straightConnector1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66625" name="Text Box 398"/>
            <p:cNvSpPr txBox="1"/>
            <p:nvPr/>
          </p:nvSpPr>
          <p:spPr>
            <a:xfrm>
              <a:off x="3516" y="618"/>
              <a:ext cx="182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rgbClr val="FF00FF"/>
                  </a:solidFill>
                  <a:latin typeface="Tahoma" pitchFamily="34" charset="0"/>
                  <a:ea typeface="宋体" panose="02010600030101010101" pitchFamily="2" charset="-122"/>
                  <a:sym typeface="Wingdings" panose="05000000000000000000" pitchFamily="2" charset="2"/>
                </a:rPr>
                <a:t>1</a:t>
              </a:r>
              <a:endParaRPr lang="en-US" altLang="zh-CN" sz="1800" b="0" dirty="0">
                <a:solidFill>
                  <a:srgbClr val="FF00FF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1120" name="Rectangle 400"/>
          <p:cNvSpPr/>
          <p:nvPr/>
        </p:nvSpPr>
        <p:spPr>
          <a:xfrm>
            <a:off x="9264650" y="5227638"/>
            <a:ext cx="1079500" cy="28733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{1,2}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8" name="Group 410"/>
          <p:cNvGrpSpPr/>
          <p:nvPr/>
        </p:nvGrpSpPr>
        <p:grpSpPr>
          <a:xfrm>
            <a:off x="5159375" y="2349500"/>
            <a:ext cx="3384550" cy="792163"/>
            <a:chOff x="3514" y="663"/>
            <a:chExt cx="2132" cy="499"/>
          </a:xfrm>
        </p:grpSpPr>
        <p:sp>
          <p:nvSpPr>
            <p:cNvPr id="31121" name="Text Box 401"/>
            <p:cNvSpPr txBox="1">
              <a:spLocks noChangeArrowheads="1"/>
            </p:cNvSpPr>
            <p:nvPr/>
          </p:nvSpPr>
          <p:spPr bwMode="auto">
            <a:xfrm>
              <a:off x="4739" y="800"/>
              <a:ext cx="181" cy="23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CN" kern="1200" cap="none" spc="0" normalizeH="0" baseline="0" noProof="0">
                  <a:solidFill>
                    <a:srgbClr val="FF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anose="02010600030101010101" pitchFamily="2" charset="-122"/>
                  <a:cs typeface="+mn-cs"/>
                </a:rPr>
                <a:t>ε</a:t>
              </a:r>
              <a:endParaRPr kumimoji="0" lang="en-US" altLang="zh-CN" kern="1200" cap="none" spc="0" normalizeH="0" baseline="0" noProof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66611" name="Group 402"/>
            <p:cNvGrpSpPr/>
            <p:nvPr/>
          </p:nvGrpSpPr>
          <p:grpSpPr>
            <a:xfrm>
              <a:off x="5329" y="845"/>
              <a:ext cx="317" cy="317"/>
              <a:chOff x="3107" y="2704"/>
              <a:chExt cx="317" cy="317"/>
            </a:xfrm>
          </p:grpSpPr>
          <p:sp>
            <p:nvSpPr>
              <p:cNvPr id="66617" name="Oval 403"/>
              <p:cNvSpPr/>
              <p:nvPr/>
            </p:nvSpPr>
            <p:spPr>
              <a:xfrm>
                <a:off x="3107" y="2704"/>
                <a:ext cx="317" cy="317"/>
              </a:xfrm>
              <a:prstGeom prst="ellipse">
                <a:avLst/>
              </a:prstGeom>
              <a:solidFill>
                <a:srgbClr val="FF00FF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618" name="Oval 404"/>
              <p:cNvSpPr/>
              <p:nvPr/>
            </p:nvSpPr>
            <p:spPr>
              <a:xfrm>
                <a:off x="3152" y="2750"/>
                <a:ext cx="227" cy="227"/>
              </a:xfrm>
              <a:prstGeom prst="ellipse">
                <a:avLst/>
              </a:prstGeom>
              <a:solidFill>
                <a:srgbClr val="FF00FF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ahoma" pitchFamily="34" charset="0"/>
                    <a:ea typeface="宋体" panose="02010600030101010101" pitchFamily="2" charset="-122"/>
                  </a:rPr>
                  <a:t>1</a:t>
                </a:r>
                <a:endPara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6612" name="Oval 405"/>
            <p:cNvSpPr/>
            <p:nvPr/>
          </p:nvSpPr>
          <p:spPr>
            <a:xfrm>
              <a:off x="3514" y="891"/>
              <a:ext cx="227" cy="227"/>
            </a:xfrm>
            <a:prstGeom prst="ellipse">
              <a:avLst/>
            </a:prstGeom>
            <a:solidFill>
              <a:srgbClr val="FF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2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66613" name="AutoShape 406"/>
            <p:cNvCxnSpPr>
              <a:stCxn id="66612" idx="6"/>
              <a:endCxn id="66617" idx="2"/>
            </p:cNvCxnSpPr>
            <p:nvPr/>
          </p:nvCxnSpPr>
          <p:spPr>
            <a:xfrm flipV="1">
              <a:off x="3741" y="1004"/>
              <a:ext cx="1588" cy="1"/>
            </a:xfrm>
            <a:prstGeom prst="curvedConnector3">
              <a:avLst>
                <a:gd name="adj1" fmla="val 49935"/>
              </a:avLst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66614" name="Oval 407"/>
            <p:cNvSpPr/>
            <p:nvPr/>
          </p:nvSpPr>
          <p:spPr>
            <a:xfrm>
              <a:off x="4195" y="663"/>
              <a:ext cx="227" cy="227"/>
            </a:xfrm>
            <a:prstGeom prst="ellipse">
              <a:avLst/>
            </a:prstGeom>
            <a:solidFill>
              <a:srgbClr val="FF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11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66615" name="AutoShape 408"/>
            <p:cNvCxnSpPr>
              <a:stCxn id="66614" idx="3"/>
              <a:endCxn id="66612" idx="7"/>
            </p:cNvCxnSpPr>
            <p:nvPr/>
          </p:nvCxnSpPr>
          <p:spPr>
            <a:xfrm flipH="1">
              <a:off x="3708" y="857"/>
              <a:ext cx="520" cy="67"/>
            </a:xfrm>
            <a:prstGeom prst="straightConnector1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66616" name="Text Box 409"/>
            <p:cNvSpPr txBox="1"/>
            <p:nvPr/>
          </p:nvSpPr>
          <p:spPr>
            <a:xfrm>
              <a:off x="3968" y="709"/>
              <a:ext cx="182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rgbClr val="FF00FF"/>
                  </a:solidFill>
                  <a:latin typeface="Tahoma" pitchFamily="34" charset="0"/>
                  <a:ea typeface="宋体" panose="02010600030101010101" pitchFamily="2" charset="-122"/>
                  <a:sym typeface="Wingdings" panose="05000000000000000000" pitchFamily="2" charset="2"/>
                </a:rPr>
                <a:t>0</a:t>
              </a:r>
              <a:endParaRPr lang="en-US" altLang="zh-CN" sz="1800" b="0" dirty="0">
                <a:solidFill>
                  <a:srgbClr val="FF00FF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1131" name="Rectangle 411"/>
          <p:cNvSpPr/>
          <p:nvPr/>
        </p:nvSpPr>
        <p:spPr>
          <a:xfrm>
            <a:off x="8183563" y="5516563"/>
            <a:ext cx="1079500" cy="28733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{1,2}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0" name="Group 419"/>
          <p:cNvGrpSpPr/>
          <p:nvPr/>
        </p:nvGrpSpPr>
        <p:grpSpPr>
          <a:xfrm>
            <a:off x="5087938" y="908050"/>
            <a:ext cx="1655762" cy="1081088"/>
            <a:chOff x="3833" y="345"/>
            <a:chExt cx="1043" cy="681"/>
          </a:xfrm>
        </p:grpSpPr>
        <p:sp>
          <p:nvSpPr>
            <p:cNvPr id="31135" name="Rectangle 415"/>
            <p:cNvSpPr>
              <a:spLocks noChangeArrowheads="1"/>
            </p:cNvSpPr>
            <p:nvPr/>
          </p:nvSpPr>
          <p:spPr bwMode="auto">
            <a:xfrm>
              <a:off x="4242" y="708"/>
              <a:ext cx="179" cy="23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FF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ε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604" name="Text Box 416"/>
            <p:cNvSpPr txBox="1"/>
            <p:nvPr/>
          </p:nvSpPr>
          <p:spPr>
            <a:xfrm>
              <a:off x="4106" y="613"/>
              <a:ext cx="182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rgbClr val="FF00FF"/>
                  </a:solidFill>
                  <a:latin typeface="Tahoma" pitchFamily="34" charset="0"/>
                  <a:ea typeface="宋体" panose="02010600030101010101" pitchFamily="2" charset="-122"/>
                  <a:sym typeface="Wingdings" panose="05000000000000000000" pitchFamily="2" charset="2"/>
                </a:rPr>
                <a:t>1</a:t>
              </a:r>
              <a:endParaRPr lang="en-US" altLang="zh-CN" sz="1800" b="0" dirty="0">
                <a:solidFill>
                  <a:srgbClr val="FF00FF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605" name="Oval 412"/>
            <p:cNvSpPr/>
            <p:nvPr/>
          </p:nvSpPr>
          <p:spPr>
            <a:xfrm>
              <a:off x="4649" y="799"/>
              <a:ext cx="227" cy="227"/>
            </a:xfrm>
            <a:prstGeom prst="ellipse">
              <a:avLst/>
            </a:prstGeom>
            <a:solidFill>
              <a:srgbClr val="FF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4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606" name="Oval 413"/>
            <p:cNvSpPr/>
            <p:nvPr/>
          </p:nvSpPr>
          <p:spPr>
            <a:xfrm>
              <a:off x="3833" y="799"/>
              <a:ext cx="227" cy="227"/>
            </a:xfrm>
            <a:prstGeom prst="ellipse">
              <a:avLst/>
            </a:prstGeom>
            <a:solidFill>
              <a:srgbClr val="FF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7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66607" name="AutoShape 414"/>
            <p:cNvCxnSpPr>
              <a:stCxn id="66606" idx="6"/>
              <a:endCxn id="66605" idx="2"/>
            </p:cNvCxnSpPr>
            <p:nvPr/>
          </p:nvCxnSpPr>
          <p:spPr>
            <a:xfrm>
              <a:off x="4060" y="913"/>
              <a:ext cx="589" cy="0"/>
            </a:xfrm>
            <a:prstGeom prst="straightConnector1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66608" name="Oval 417"/>
            <p:cNvSpPr/>
            <p:nvPr/>
          </p:nvSpPr>
          <p:spPr>
            <a:xfrm>
              <a:off x="4287" y="345"/>
              <a:ext cx="227" cy="227"/>
            </a:xfrm>
            <a:prstGeom prst="ellipse">
              <a:avLst/>
            </a:prstGeom>
            <a:solidFill>
              <a:srgbClr val="FF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ahoma" pitchFamily="34" charset="0"/>
                  <a:ea typeface="宋体" panose="02010600030101010101" pitchFamily="2" charset="-122"/>
                </a:rPr>
                <a:t>13</a:t>
              </a:r>
              <a:endParaRPr lang="en-US" altLang="zh-CN" sz="1800" b="0" dirty="0">
                <a:solidFill>
                  <a:schemeClr val="tx1"/>
                </a:solidFill>
                <a:latin typeface="Tahoma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66609" name="AutoShape 418"/>
            <p:cNvCxnSpPr>
              <a:stCxn id="66608" idx="3"/>
              <a:endCxn id="66606" idx="7"/>
            </p:cNvCxnSpPr>
            <p:nvPr/>
          </p:nvCxnSpPr>
          <p:spPr>
            <a:xfrm flipH="1">
              <a:off x="4027" y="539"/>
              <a:ext cx="293" cy="293"/>
            </a:xfrm>
            <a:prstGeom prst="straightConnector1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triangle" w="med" len="med"/>
            </a:ln>
          </p:spPr>
        </p:cxnSp>
      </p:grpSp>
      <p:sp>
        <p:nvSpPr>
          <p:cNvPr id="31140" name="Rectangle 420"/>
          <p:cNvSpPr/>
          <p:nvPr/>
        </p:nvSpPr>
        <p:spPr>
          <a:xfrm>
            <a:off x="9264650" y="5516563"/>
            <a:ext cx="1079500" cy="28733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{4,7}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150" name="Rectangle 430"/>
          <p:cNvSpPr/>
          <p:nvPr/>
        </p:nvSpPr>
        <p:spPr>
          <a:xfrm>
            <a:off x="8183563" y="5803900"/>
            <a:ext cx="1079500" cy="28733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{10,12}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152" name="Rectangle 432"/>
          <p:cNvSpPr/>
          <p:nvPr/>
        </p:nvSpPr>
        <p:spPr>
          <a:xfrm>
            <a:off x="9264650" y="5803900"/>
            <a:ext cx="1079500" cy="28733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{11,13}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127635" y="136525"/>
            <a:ext cx="11498580" cy="1134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defRPr>
            </a:lvl1pPr>
          </a:lstStyle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NFA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的确定化（示例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</a:t>
            </a:r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20320" y="6489700"/>
            <a:ext cx="4224655" cy="365125"/>
          </a:xfrm>
        </p:spPr>
        <p:txBody>
          <a:bodyPr/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6030804020204" charset="0"/>
                <a:cs typeface="DejaVu Sans" panose="020B0606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6030804020204" charset="0"/>
                <a:cs typeface="DejaVu Sans" panose="020B0606030804020204" charset="0"/>
                <a:sym typeface="+mn-ea"/>
              </a:rPr>
              <a:t>Zhou, Erqiang</a:t>
            </a:r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>
          <a:xfrm>
            <a:off x="8610600" y="6489700"/>
            <a:ext cx="3568700" cy="365125"/>
          </a:xfrm>
        </p:spPr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0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0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0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0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30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1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31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3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3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3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31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2" dur="500"/>
                                        <p:tgtEl>
                                          <p:spTgt spid="31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3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2" dur="500"/>
                                        <p:tgtEl>
                                          <p:spTgt spid="31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31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31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3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3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3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95" grpId="0" bldLvl="0" animBg="1"/>
      <p:bldP spid="30881" grpId="0" bldLvl="0" animBg="1"/>
      <p:bldP spid="30882" grpId="0" bldLvl="0" animBg="1"/>
      <p:bldP spid="30900" grpId="0" bldLvl="0" animBg="1"/>
      <p:bldP spid="30901" grpId="0" bldLvl="0" animBg="1"/>
      <p:bldP spid="30982" grpId="0" bldLvl="0" animBg="1"/>
      <p:bldP spid="30983" grpId="0" bldLvl="0" animBg="1"/>
      <p:bldP spid="30995" grpId="0" bldLvl="0" animBg="1"/>
      <p:bldP spid="30996" grpId="0" bldLvl="0" animBg="1"/>
      <p:bldP spid="31043" grpId="0" bldLvl="0" animBg="1"/>
      <p:bldP spid="31067" grpId="0" bldLvl="0" animBg="1"/>
      <p:bldP spid="31071" grpId="0" bldLvl="0" animBg="1"/>
      <p:bldP spid="31072" grpId="0" bldLvl="0" animBg="1"/>
      <p:bldP spid="31084" grpId="0" bldLvl="0" animBg="1"/>
      <p:bldP spid="31085" grpId="0" bldLvl="0" animBg="1"/>
      <p:bldP spid="31095" grpId="0" bldLvl="0" animBg="1"/>
      <p:bldP spid="31096" grpId="0" bldLvl="0" animBg="1"/>
      <p:bldP spid="31108" grpId="0" bldLvl="0" animBg="1"/>
      <p:bldP spid="31109" grpId="0" bldLvl="0" animBg="1"/>
      <p:bldP spid="31120" grpId="0" bldLvl="0" animBg="1"/>
      <p:bldP spid="31131" grpId="0" bldLvl="0" animBg="1"/>
      <p:bldP spid="31140" grpId="0" bldLvl="0" animBg="1"/>
      <p:bldP spid="31150" grpId="0" bldLvl="0" animBg="1"/>
      <p:bldP spid="31152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7586" name="Group 301"/>
          <p:cNvGrpSpPr/>
          <p:nvPr/>
        </p:nvGrpSpPr>
        <p:grpSpPr>
          <a:xfrm>
            <a:off x="6311900" y="2276475"/>
            <a:ext cx="3240088" cy="2303463"/>
            <a:chOff x="3197" y="2569"/>
            <a:chExt cx="2041" cy="1451"/>
          </a:xfrm>
        </p:grpSpPr>
        <p:sp>
          <p:nvSpPr>
            <p:cNvPr id="67717" name="Rectangle 275"/>
            <p:cNvSpPr/>
            <p:nvPr/>
          </p:nvSpPr>
          <p:spPr>
            <a:xfrm>
              <a:off x="3197" y="2569"/>
              <a:ext cx="680" cy="1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7718" name="Rectangle 276"/>
            <p:cNvSpPr/>
            <p:nvPr/>
          </p:nvSpPr>
          <p:spPr>
            <a:xfrm>
              <a:off x="3877" y="2569"/>
              <a:ext cx="680" cy="1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7719" name="Rectangle 277"/>
            <p:cNvSpPr/>
            <p:nvPr/>
          </p:nvSpPr>
          <p:spPr>
            <a:xfrm>
              <a:off x="3197" y="2750"/>
              <a:ext cx="680" cy="1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7720" name="Rectangle 278"/>
            <p:cNvSpPr/>
            <p:nvPr/>
          </p:nvSpPr>
          <p:spPr>
            <a:xfrm>
              <a:off x="4558" y="2569"/>
              <a:ext cx="680" cy="1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7721" name="Rectangle 279"/>
            <p:cNvSpPr/>
            <p:nvPr/>
          </p:nvSpPr>
          <p:spPr>
            <a:xfrm>
              <a:off x="3197" y="2932"/>
              <a:ext cx="680" cy="1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7722" name="Rectangle 280"/>
            <p:cNvSpPr/>
            <p:nvPr/>
          </p:nvSpPr>
          <p:spPr>
            <a:xfrm>
              <a:off x="3877" y="2750"/>
              <a:ext cx="680" cy="1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7723" name="Rectangle 281"/>
            <p:cNvSpPr/>
            <p:nvPr/>
          </p:nvSpPr>
          <p:spPr>
            <a:xfrm>
              <a:off x="3198" y="3113"/>
              <a:ext cx="680" cy="1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7724" name="Rectangle 282"/>
            <p:cNvSpPr/>
            <p:nvPr/>
          </p:nvSpPr>
          <p:spPr>
            <a:xfrm>
              <a:off x="4558" y="2750"/>
              <a:ext cx="680" cy="1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7725" name="Rectangle 283"/>
            <p:cNvSpPr/>
            <p:nvPr/>
          </p:nvSpPr>
          <p:spPr>
            <a:xfrm>
              <a:off x="3198" y="3294"/>
              <a:ext cx="680" cy="1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7726" name="Rectangle 284"/>
            <p:cNvSpPr/>
            <p:nvPr/>
          </p:nvSpPr>
          <p:spPr>
            <a:xfrm>
              <a:off x="3877" y="2932"/>
              <a:ext cx="680" cy="1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7727" name="Rectangle 285"/>
            <p:cNvSpPr/>
            <p:nvPr/>
          </p:nvSpPr>
          <p:spPr>
            <a:xfrm>
              <a:off x="4558" y="2932"/>
              <a:ext cx="680" cy="1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7728" name="Rectangle 286"/>
            <p:cNvSpPr/>
            <p:nvPr/>
          </p:nvSpPr>
          <p:spPr>
            <a:xfrm>
              <a:off x="3877" y="3113"/>
              <a:ext cx="680" cy="1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7729" name="Rectangle 287"/>
            <p:cNvSpPr/>
            <p:nvPr/>
          </p:nvSpPr>
          <p:spPr>
            <a:xfrm>
              <a:off x="4558" y="3113"/>
              <a:ext cx="680" cy="1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7730" name="Rectangle 288"/>
            <p:cNvSpPr/>
            <p:nvPr/>
          </p:nvSpPr>
          <p:spPr>
            <a:xfrm>
              <a:off x="3877" y="3294"/>
              <a:ext cx="680" cy="1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7731" name="Rectangle 289"/>
            <p:cNvSpPr/>
            <p:nvPr/>
          </p:nvSpPr>
          <p:spPr>
            <a:xfrm>
              <a:off x="3198" y="3476"/>
              <a:ext cx="680" cy="1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7732" name="Rectangle 290"/>
            <p:cNvSpPr/>
            <p:nvPr/>
          </p:nvSpPr>
          <p:spPr>
            <a:xfrm>
              <a:off x="4558" y="3294"/>
              <a:ext cx="680" cy="1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7733" name="Rectangle 291"/>
            <p:cNvSpPr/>
            <p:nvPr/>
          </p:nvSpPr>
          <p:spPr>
            <a:xfrm>
              <a:off x="3198" y="3657"/>
              <a:ext cx="680" cy="1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7734" name="Rectangle 292"/>
            <p:cNvSpPr/>
            <p:nvPr/>
          </p:nvSpPr>
          <p:spPr>
            <a:xfrm>
              <a:off x="3877" y="3476"/>
              <a:ext cx="680" cy="1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7735" name="Rectangle 293"/>
            <p:cNvSpPr/>
            <p:nvPr/>
          </p:nvSpPr>
          <p:spPr>
            <a:xfrm>
              <a:off x="3198" y="3839"/>
              <a:ext cx="680" cy="1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7736" name="Rectangle 294"/>
            <p:cNvSpPr/>
            <p:nvPr/>
          </p:nvSpPr>
          <p:spPr>
            <a:xfrm>
              <a:off x="4558" y="3475"/>
              <a:ext cx="680" cy="1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7737" name="Rectangle 295"/>
            <p:cNvSpPr/>
            <p:nvPr/>
          </p:nvSpPr>
          <p:spPr>
            <a:xfrm>
              <a:off x="3877" y="3657"/>
              <a:ext cx="680" cy="1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7738" name="Rectangle 296"/>
            <p:cNvSpPr/>
            <p:nvPr/>
          </p:nvSpPr>
          <p:spPr>
            <a:xfrm>
              <a:off x="4558" y="3657"/>
              <a:ext cx="680" cy="1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7739" name="Rectangle 297"/>
            <p:cNvSpPr/>
            <p:nvPr/>
          </p:nvSpPr>
          <p:spPr>
            <a:xfrm>
              <a:off x="3877" y="3838"/>
              <a:ext cx="680" cy="1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7740" name="Rectangle 298"/>
            <p:cNvSpPr/>
            <p:nvPr/>
          </p:nvSpPr>
          <p:spPr>
            <a:xfrm>
              <a:off x="4558" y="3838"/>
              <a:ext cx="680" cy="1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285875"/>
            <a:ext cx="6883400" cy="574675"/>
          </a:xfrm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合并状态</a:t>
            </a:r>
            <a:endParaRPr kumimoji="0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grpSp>
        <p:nvGrpSpPr>
          <p:cNvPr id="67588" name="Group 69"/>
          <p:cNvGrpSpPr/>
          <p:nvPr/>
        </p:nvGrpSpPr>
        <p:grpSpPr>
          <a:xfrm>
            <a:off x="2784475" y="1989138"/>
            <a:ext cx="3240088" cy="287337"/>
            <a:chOff x="3379" y="618"/>
            <a:chExt cx="2041" cy="181"/>
          </a:xfrm>
        </p:grpSpPr>
        <p:sp>
          <p:nvSpPr>
            <p:cNvPr id="67714" name="Rectangle 70"/>
            <p:cNvSpPr/>
            <p:nvPr/>
          </p:nvSpPr>
          <p:spPr>
            <a:xfrm>
              <a:off x="3379" y="618"/>
              <a:ext cx="680" cy="1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endPara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7715" name="Rectangle 71"/>
            <p:cNvSpPr/>
            <p:nvPr/>
          </p:nvSpPr>
          <p:spPr>
            <a:xfrm>
              <a:off x="4059" y="618"/>
              <a:ext cx="680" cy="1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1800" b="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lang="en-US" altLang="zh-CN" sz="1800" b="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7716" name="Rectangle 72"/>
            <p:cNvSpPr/>
            <p:nvPr/>
          </p:nvSpPr>
          <p:spPr>
            <a:xfrm>
              <a:off x="4740" y="618"/>
              <a:ext cx="680" cy="1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1800" b="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1800" b="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7589" name="Rectangle 73"/>
          <p:cNvSpPr/>
          <p:nvPr/>
        </p:nvSpPr>
        <p:spPr>
          <a:xfrm>
            <a:off x="2784475" y="2278063"/>
            <a:ext cx="1079500" cy="28733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{0,1,2}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7590" name="Rectangle 94"/>
          <p:cNvSpPr/>
          <p:nvPr/>
        </p:nvSpPr>
        <p:spPr>
          <a:xfrm>
            <a:off x="3863975" y="2278063"/>
            <a:ext cx="1079500" cy="28733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{5,8}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7591" name="Rectangle 95"/>
          <p:cNvSpPr/>
          <p:nvPr/>
        </p:nvSpPr>
        <p:spPr>
          <a:xfrm>
            <a:off x="2784475" y="2565400"/>
            <a:ext cx="1079500" cy="28733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{5,8}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7592" name="Rectangle 104"/>
          <p:cNvSpPr/>
          <p:nvPr/>
        </p:nvSpPr>
        <p:spPr>
          <a:xfrm>
            <a:off x="4945063" y="2278063"/>
            <a:ext cx="1079500" cy="28733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{6,9}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7593" name="Rectangle 105"/>
          <p:cNvSpPr/>
          <p:nvPr/>
        </p:nvSpPr>
        <p:spPr>
          <a:xfrm>
            <a:off x="2784475" y="2854325"/>
            <a:ext cx="1079500" cy="28733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{6,9}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7594" name="Rectangle 117"/>
          <p:cNvSpPr/>
          <p:nvPr/>
        </p:nvSpPr>
        <p:spPr>
          <a:xfrm>
            <a:off x="3863975" y="2565400"/>
            <a:ext cx="1079500" cy="28733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{1,2}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7595" name="Rectangle 118"/>
          <p:cNvSpPr/>
          <p:nvPr/>
        </p:nvSpPr>
        <p:spPr>
          <a:xfrm>
            <a:off x="2786063" y="3141663"/>
            <a:ext cx="1079500" cy="28733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{1,2}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7596" name="Rectangle 130"/>
          <p:cNvSpPr/>
          <p:nvPr/>
        </p:nvSpPr>
        <p:spPr>
          <a:xfrm>
            <a:off x="4945063" y="2565400"/>
            <a:ext cx="1079500" cy="28733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{3,4,7}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7597" name="Rectangle 131"/>
          <p:cNvSpPr/>
          <p:nvPr/>
        </p:nvSpPr>
        <p:spPr>
          <a:xfrm>
            <a:off x="2786063" y="3429000"/>
            <a:ext cx="1079500" cy="28733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{3,4,7}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7598" name="Rectangle 144"/>
          <p:cNvSpPr/>
          <p:nvPr/>
        </p:nvSpPr>
        <p:spPr>
          <a:xfrm>
            <a:off x="3863975" y="2854325"/>
            <a:ext cx="1079500" cy="28733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{3,4,7}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7599" name="Rectangle 156"/>
          <p:cNvSpPr/>
          <p:nvPr/>
        </p:nvSpPr>
        <p:spPr>
          <a:xfrm>
            <a:off x="4945063" y="2854325"/>
            <a:ext cx="1079500" cy="28733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{1,2}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7600" name="Rectangle 157"/>
          <p:cNvSpPr/>
          <p:nvPr/>
        </p:nvSpPr>
        <p:spPr>
          <a:xfrm>
            <a:off x="3863975" y="3141663"/>
            <a:ext cx="1079500" cy="28733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{5,8}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7601" name="Rectangle 158"/>
          <p:cNvSpPr/>
          <p:nvPr/>
        </p:nvSpPr>
        <p:spPr>
          <a:xfrm>
            <a:off x="4945063" y="3141663"/>
            <a:ext cx="1079500" cy="28733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{6,9}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7602" name="Rectangle 168"/>
          <p:cNvSpPr/>
          <p:nvPr/>
        </p:nvSpPr>
        <p:spPr>
          <a:xfrm>
            <a:off x="3863975" y="3429000"/>
            <a:ext cx="1079500" cy="28733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{10,12}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7603" name="Rectangle 169"/>
          <p:cNvSpPr/>
          <p:nvPr/>
        </p:nvSpPr>
        <p:spPr>
          <a:xfrm>
            <a:off x="2786063" y="3717925"/>
            <a:ext cx="1079500" cy="28733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{10,12}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7604" name="Rectangle 179"/>
          <p:cNvSpPr/>
          <p:nvPr/>
        </p:nvSpPr>
        <p:spPr>
          <a:xfrm>
            <a:off x="4945063" y="3429000"/>
            <a:ext cx="1079500" cy="28733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{11,13}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7605" name="Rectangle 180"/>
          <p:cNvSpPr/>
          <p:nvPr/>
        </p:nvSpPr>
        <p:spPr>
          <a:xfrm>
            <a:off x="2786063" y="4005263"/>
            <a:ext cx="1079500" cy="28733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{11,13}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7606" name="Rectangle 189"/>
          <p:cNvSpPr/>
          <p:nvPr/>
        </p:nvSpPr>
        <p:spPr>
          <a:xfrm>
            <a:off x="3863975" y="3717925"/>
            <a:ext cx="1079500" cy="28733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{4,7}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7607" name="Rectangle 190"/>
          <p:cNvSpPr/>
          <p:nvPr/>
        </p:nvSpPr>
        <p:spPr>
          <a:xfrm>
            <a:off x="2786063" y="4294188"/>
            <a:ext cx="1079500" cy="28733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{4,7}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7608" name="Rectangle 201"/>
          <p:cNvSpPr/>
          <p:nvPr/>
        </p:nvSpPr>
        <p:spPr>
          <a:xfrm>
            <a:off x="4945063" y="3716338"/>
            <a:ext cx="1079500" cy="28733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{1,2}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7609" name="Rectangle 212"/>
          <p:cNvSpPr/>
          <p:nvPr/>
        </p:nvSpPr>
        <p:spPr>
          <a:xfrm>
            <a:off x="3863975" y="4005263"/>
            <a:ext cx="1079500" cy="28733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{1,2}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7610" name="Rectangle 221"/>
          <p:cNvSpPr/>
          <p:nvPr/>
        </p:nvSpPr>
        <p:spPr>
          <a:xfrm>
            <a:off x="4945063" y="4005263"/>
            <a:ext cx="1079500" cy="28733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{4,7}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7611" name="Rectangle 222"/>
          <p:cNvSpPr/>
          <p:nvPr/>
        </p:nvSpPr>
        <p:spPr>
          <a:xfrm>
            <a:off x="3863975" y="4292600"/>
            <a:ext cx="1079500" cy="28733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{10,12}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7612" name="Rectangle 223"/>
          <p:cNvSpPr/>
          <p:nvPr/>
        </p:nvSpPr>
        <p:spPr>
          <a:xfrm>
            <a:off x="4945063" y="4292600"/>
            <a:ext cx="1079500" cy="28733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{11,13}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" name="Group 255"/>
          <p:cNvGrpSpPr/>
          <p:nvPr/>
        </p:nvGrpSpPr>
        <p:grpSpPr>
          <a:xfrm>
            <a:off x="2065338" y="2205038"/>
            <a:ext cx="1800225" cy="368299"/>
            <a:chOff x="884" y="3067"/>
            <a:chExt cx="1134" cy="232"/>
          </a:xfrm>
        </p:grpSpPr>
        <p:sp>
          <p:nvSpPr>
            <p:cNvPr id="67711" name="Rectangle 249"/>
            <p:cNvSpPr/>
            <p:nvPr/>
          </p:nvSpPr>
          <p:spPr>
            <a:xfrm>
              <a:off x="1338" y="3113"/>
              <a:ext cx="680" cy="181"/>
            </a:xfrm>
            <a:prstGeom prst="rect">
              <a:avLst/>
            </a:prstGeom>
            <a:solidFill>
              <a:srgbClr val="FF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{0,1,2}</a:t>
              </a:r>
              <a:endPara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7712" name="AutoShape 226"/>
            <p:cNvSpPr/>
            <p:nvPr/>
          </p:nvSpPr>
          <p:spPr>
            <a:xfrm>
              <a:off x="1077" y="3113"/>
              <a:ext cx="224" cy="136"/>
            </a:xfrm>
            <a:prstGeom prst="leftArrow">
              <a:avLst>
                <a:gd name="adj1" fmla="val 50000"/>
                <a:gd name="adj2" fmla="val 41176"/>
              </a:avLst>
            </a:prstGeom>
            <a:solidFill>
              <a:srgbClr val="FF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7713" name="Text Box 227"/>
            <p:cNvSpPr txBox="1"/>
            <p:nvPr/>
          </p:nvSpPr>
          <p:spPr>
            <a:xfrm>
              <a:off x="884" y="3067"/>
              <a:ext cx="202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rgbClr val="FF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lang="en-US" altLang="zh-CN" sz="1800" b="0" dirty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1998" name="Rectangle 254"/>
          <p:cNvSpPr/>
          <p:nvPr/>
        </p:nvSpPr>
        <p:spPr>
          <a:xfrm>
            <a:off x="3863975" y="2852738"/>
            <a:ext cx="1079500" cy="287337"/>
          </a:xfrm>
          <a:prstGeom prst="rect">
            <a:avLst/>
          </a:prstGeom>
          <a:solidFill>
            <a:srgbClr val="FF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{3,4,7}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67615" name="Group 260"/>
          <p:cNvGrpSpPr/>
          <p:nvPr/>
        </p:nvGrpSpPr>
        <p:grpSpPr>
          <a:xfrm>
            <a:off x="6311900" y="1989138"/>
            <a:ext cx="3240088" cy="287337"/>
            <a:chOff x="3379" y="618"/>
            <a:chExt cx="2041" cy="181"/>
          </a:xfrm>
        </p:grpSpPr>
        <p:sp>
          <p:nvSpPr>
            <p:cNvPr id="67708" name="Rectangle 261"/>
            <p:cNvSpPr/>
            <p:nvPr/>
          </p:nvSpPr>
          <p:spPr>
            <a:xfrm>
              <a:off x="3379" y="618"/>
              <a:ext cx="680" cy="1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endPara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7709" name="Rectangle 262"/>
            <p:cNvSpPr/>
            <p:nvPr/>
          </p:nvSpPr>
          <p:spPr>
            <a:xfrm>
              <a:off x="4059" y="618"/>
              <a:ext cx="680" cy="1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1800" b="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lang="en-US" altLang="zh-CN" sz="1800" b="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7710" name="Rectangle 263"/>
            <p:cNvSpPr/>
            <p:nvPr/>
          </p:nvSpPr>
          <p:spPr>
            <a:xfrm>
              <a:off x="4740" y="618"/>
              <a:ext cx="680" cy="1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1800" b="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1800" b="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2008" name="Rectangle 264"/>
          <p:cNvSpPr/>
          <p:nvPr/>
        </p:nvSpPr>
        <p:spPr>
          <a:xfrm>
            <a:off x="6311900" y="2276475"/>
            <a:ext cx="1079500" cy="287338"/>
          </a:xfrm>
          <a:prstGeom prst="rect">
            <a:avLst/>
          </a:prstGeom>
          <a:solidFill>
            <a:srgbClr val="FF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009" name="Rectangle 265"/>
          <p:cNvSpPr/>
          <p:nvPr/>
        </p:nvSpPr>
        <p:spPr>
          <a:xfrm>
            <a:off x="6311900" y="2276475"/>
            <a:ext cx="1079500" cy="28733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6" name="Group 266"/>
          <p:cNvGrpSpPr/>
          <p:nvPr/>
        </p:nvGrpSpPr>
        <p:grpSpPr>
          <a:xfrm>
            <a:off x="2063750" y="2492375"/>
            <a:ext cx="1800225" cy="368301"/>
            <a:chOff x="884" y="3067"/>
            <a:chExt cx="1134" cy="232"/>
          </a:xfrm>
        </p:grpSpPr>
        <p:sp>
          <p:nvSpPr>
            <p:cNvPr id="67705" name="Rectangle 267"/>
            <p:cNvSpPr/>
            <p:nvPr/>
          </p:nvSpPr>
          <p:spPr>
            <a:xfrm>
              <a:off x="1338" y="3113"/>
              <a:ext cx="680" cy="181"/>
            </a:xfrm>
            <a:prstGeom prst="rect">
              <a:avLst/>
            </a:prstGeom>
            <a:solidFill>
              <a:srgbClr val="FF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{5,8}</a:t>
              </a:r>
              <a:endPara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7706" name="AutoShape 268"/>
            <p:cNvSpPr/>
            <p:nvPr/>
          </p:nvSpPr>
          <p:spPr>
            <a:xfrm>
              <a:off x="1077" y="3113"/>
              <a:ext cx="224" cy="136"/>
            </a:xfrm>
            <a:prstGeom prst="leftArrow">
              <a:avLst>
                <a:gd name="adj1" fmla="val 50000"/>
                <a:gd name="adj2" fmla="val 41176"/>
              </a:avLst>
            </a:prstGeom>
            <a:solidFill>
              <a:srgbClr val="FF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7707" name="Text Box 269"/>
            <p:cNvSpPr txBox="1"/>
            <p:nvPr/>
          </p:nvSpPr>
          <p:spPr>
            <a:xfrm>
              <a:off x="884" y="3067"/>
              <a:ext cx="202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rgbClr val="FF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1800" b="0" dirty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2014" name="Rectangle 270"/>
          <p:cNvSpPr/>
          <p:nvPr/>
        </p:nvSpPr>
        <p:spPr>
          <a:xfrm>
            <a:off x="3863975" y="2276475"/>
            <a:ext cx="1079500" cy="287338"/>
          </a:xfrm>
          <a:prstGeom prst="rect">
            <a:avLst/>
          </a:prstGeom>
          <a:solidFill>
            <a:srgbClr val="FF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{5,8}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015" name="Rectangle 271"/>
          <p:cNvSpPr/>
          <p:nvPr/>
        </p:nvSpPr>
        <p:spPr>
          <a:xfrm>
            <a:off x="3863975" y="3141663"/>
            <a:ext cx="1079500" cy="287337"/>
          </a:xfrm>
          <a:prstGeom prst="rect">
            <a:avLst/>
          </a:prstGeom>
          <a:solidFill>
            <a:srgbClr val="FF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{5,8}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016" name="Rectangle 272"/>
          <p:cNvSpPr/>
          <p:nvPr/>
        </p:nvSpPr>
        <p:spPr>
          <a:xfrm>
            <a:off x="7391400" y="2276475"/>
            <a:ext cx="1079500" cy="287338"/>
          </a:xfrm>
          <a:prstGeom prst="rect">
            <a:avLst/>
          </a:prstGeom>
          <a:solidFill>
            <a:srgbClr val="FF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017" name="Rectangle 273"/>
          <p:cNvSpPr/>
          <p:nvPr/>
        </p:nvSpPr>
        <p:spPr>
          <a:xfrm>
            <a:off x="6311900" y="2565400"/>
            <a:ext cx="1079500" cy="287338"/>
          </a:xfrm>
          <a:prstGeom prst="rect">
            <a:avLst/>
          </a:prstGeom>
          <a:solidFill>
            <a:srgbClr val="FF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018" name="Rectangle 274"/>
          <p:cNvSpPr/>
          <p:nvPr/>
        </p:nvSpPr>
        <p:spPr>
          <a:xfrm>
            <a:off x="7391400" y="3141663"/>
            <a:ext cx="1079500" cy="287337"/>
          </a:xfrm>
          <a:prstGeom prst="rect">
            <a:avLst/>
          </a:prstGeom>
          <a:solidFill>
            <a:srgbClr val="FF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047" name="Rectangle 303"/>
          <p:cNvSpPr/>
          <p:nvPr/>
        </p:nvSpPr>
        <p:spPr>
          <a:xfrm>
            <a:off x="6311900" y="2565400"/>
            <a:ext cx="1079500" cy="28733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048" name="Rectangle 304"/>
          <p:cNvSpPr/>
          <p:nvPr/>
        </p:nvSpPr>
        <p:spPr>
          <a:xfrm>
            <a:off x="7391400" y="2276475"/>
            <a:ext cx="1079500" cy="28733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049" name="Rectangle 305"/>
          <p:cNvSpPr/>
          <p:nvPr/>
        </p:nvSpPr>
        <p:spPr>
          <a:xfrm>
            <a:off x="7391400" y="3141663"/>
            <a:ext cx="1079500" cy="28733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" name="Group 306"/>
          <p:cNvGrpSpPr/>
          <p:nvPr/>
        </p:nvGrpSpPr>
        <p:grpSpPr>
          <a:xfrm>
            <a:off x="2063750" y="2781300"/>
            <a:ext cx="1800225" cy="368301"/>
            <a:chOff x="884" y="3067"/>
            <a:chExt cx="1134" cy="232"/>
          </a:xfrm>
        </p:grpSpPr>
        <p:sp>
          <p:nvSpPr>
            <p:cNvPr id="67702" name="Rectangle 307"/>
            <p:cNvSpPr/>
            <p:nvPr/>
          </p:nvSpPr>
          <p:spPr>
            <a:xfrm>
              <a:off x="1338" y="3113"/>
              <a:ext cx="680" cy="181"/>
            </a:xfrm>
            <a:prstGeom prst="rect">
              <a:avLst/>
            </a:prstGeom>
            <a:solidFill>
              <a:srgbClr val="FF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{6,9}</a:t>
              </a:r>
              <a:endPara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7703" name="AutoShape 308"/>
            <p:cNvSpPr/>
            <p:nvPr/>
          </p:nvSpPr>
          <p:spPr>
            <a:xfrm>
              <a:off x="1077" y="3113"/>
              <a:ext cx="224" cy="136"/>
            </a:xfrm>
            <a:prstGeom prst="leftArrow">
              <a:avLst>
                <a:gd name="adj1" fmla="val 50000"/>
                <a:gd name="adj2" fmla="val 41176"/>
              </a:avLst>
            </a:prstGeom>
            <a:solidFill>
              <a:srgbClr val="FF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7704" name="Text Box 309"/>
            <p:cNvSpPr txBox="1"/>
            <p:nvPr/>
          </p:nvSpPr>
          <p:spPr>
            <a:xfrm>
              <a:off x="884" y="3067"/>
              <a:ext cx="202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rgbClr val="FF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en-US" altLang="zh-CN" sz="1800" b="0" dirty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2054" name="Rectangle 310"/>
          <p:cNvSpPr/>
          <p:nvPr/>
        </p:nvSpPr>
        <p:spPr>
          <a:xfrm>
            <a:off x="4943475" y="2276475"/>
            <a:ext cx="1079500" cy="287338"/>
          </a:xfrm>
          <a:prstGeom prst="rect">
            <a:avLst/>
          </a:prstGeom>
          <a:solidFill>
            <a:srgbClr val="FF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{6,9}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055" name="Rectangle 311"/>
          <p:cNvSpPr/>
          <p:nvPr/>
        </p:nvSpPr>
        <p:spPr>
          <a:xfrm>
            <a:off x="4943475" y="3141663"/>
            <a:ext cx="1079500" cy="287337"/>
          </a:xfrm>
          <a:prstGeom prst="rect">
            <a:avLst/>
          </a:prstGeom>
          <a:solidFill>
            <a:srgbClr val="FF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{6,9}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057" name="Rectangle 313"/>
          <p:cNvSpPr/>
          <p:nvPr/>
        </p:nvSpPr>
        <p:spPr>
          <a:xfrm>
            <a:off x="6311900" y="2852738"/>
            <a:ext cx="1079500" cy="287337"/>
          </a:xfrm>
          <a:prstGeom prst="rect">
            <a:avLst/>
          </a:prstGeom>
          <a:solidFill>
            <a:srgbClr val="FF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059" name="Rectangle 315"/>
          <p:cNvSpPr/>
          <p:nvPr/>
        </p:nvSpPr>
        <p:spPr>
          <a:xfrm>
            <a:off x="8472488" y="2276475"/>
            <a:ext cx="1079500" cy="287338"/>
          </a:xfrm>
          <a:prstGeom prst="rect">
            <a:avLst/>
          </a:prstGeom>
          <a:solidFill>
            <a:srgbClr val="FF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060" name="Rectangle 316"/>
          <p:cNvSpPr/>
          <p:nvPr/>
        </p:nvSpPr>
        <p:spPr>
          <a:xfrm>
            <a:off x="8472488" y="3141663"/>
            <a:ext cx="1079500" cy="287337"/>
          </a:xfrm>
          <a:prstGeom prst="rect">
            <a:avLst/>
          </a:prstGeom>
          <a:solidFill>
            <a:srgbClr val="FF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061" name="Rectangle 317"/>
          <p:cNvSpPr/>
          <p:nvPr/>
        </p:nvSpPr>
        <p:spPr>
          <a:xfrm>
            <a:off x="6311900" y="2852738"/>
            <a:ext cx="1079500" cy="28733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062" name="Rectangle 318"/>
          <p:cNvSpPr/>
          <p:nvPr/>
        </p:nvSpPr>
        <p:spPr>
          <a:xfrm>
            <a:off x="8472488" y="2276475"/>
            <a:ext cx="1079500" cy="28733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063" name="Rectangle 319"/>
          <p:cNvSpPr/>
          <p:nvPr/>
        </p:nvSpPr>
        <p:spPr>
          <a:xfrm>
            <a:off x="8472488" y="3141663"/>
            <a:ext cx="1079500" cy="28733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8" name="Group 320"/>
          <p:cNvGrpSpPr/>
          <p:nvPr/>
        </p:nvGrpSpPr>
        <p:grpSpPr>
          <a:xfrm>
            <a:off x="2063750" y="3068638"/>
            <a:ext cx="1800225" cy="368299"/>
            <a:chOff x="884" y="3067"/>
            <a:chExt cx="1134" cy="232"/>
          </a:xfrm>
        </p:grpSpPr>
        <p:sp>
          <p:nvSpPr>
            <p:cNvPr id="67699" name="Rectangle 321"/>
            <p:cNvSpPr/>
            <p:nvPr/>
          </p:nvSpPr>
          <p:spPr>
            <a:xfrm>
              <a:off x="1338" y="3113"/>
              <a:ext cx="680" cy="181"/>
            </a:xfrm>
            <a:prstGeom prst="rect">
              <a:avLst/>
            </a:prstGeom>
            <a:solidFill>
              <a:srgbClr val="FF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{1,2}</a:t>
              </a:r>
              <a:endPara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7700" name="AutoShape 322"/>
            <p:cNvSpPr/>
            <p:nvPr/>
          </p:nvSpPr>
          <p:spPr>
            <a:xfrm>
              <a:off x="1077" y="3113"/>
              <a:ext cx="224" cy="136"/>
            </a:xfrm>
            <a:prstGeom prst="leftArrow">
              <a:avLst>
                <a:gd name="adj1" fmla="val 50000"/>
                <a:gd name="adj2" fmla="val 41176"/>
              </a:avLst>
            </a:prstGeom>
            <a:solidFill>
              <a:srgbClr val="FF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7701" name="Text Box 323"/>
            <p:cNvSpPr txBox="1"/>
            <p:nvPr/>
          </p:nvSpPr>
          <p:spPr>
            <a:xfrm>
              <a:off x="884" y="3067"/>
              <a:ext cx="202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rgbClr val="FF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en-US" altLang="zh-CN" sz="1800" b="0" dirty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2068" name="Rectangle 324"/>
          <p:cNvSpPr/>
          <p:nvPr/>
        </p:nvSpPr>
        <p:spPr>
          <a:xfrm>
            <a:off x="3863975" y="2565400"/>
            <a:ext cx="1079500" cy="287338"/>
          </a:xfrm>
          <a:prstGeom prst="rect">
            <a:avLst/>
          </a:prstGeom>
          <a:solidFill>
            <a:srgbClr val="FF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{1,2}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069" name="Rectangle 325"/>
          <p:cNvSpPr/>
          <p:nvPr/>
        </p:nvSpPr>
        <p:spPr>
          <a:xfrm>
            <a:off x="4943475" y="2852738"/>
            <a:ext cx="1079500" cy="287337"/>
          </a:xfrm>
          <a:prstGeom prst="rect">
            <a:avLst/>
          </a:prstGeom>
          <a:solidFill>
            <a:srgbClr val="FF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{1,2}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070" name="Rectangle 326"/>
          <p:cNvSpPr/>
          <p:nvPr/>
        </p:nvSpPr>
        <p:spPr>
          <a:xfrm>
            <a:off x="4943475" y="3716338"/>
            <a:ext cx="1079500" cy="287337"/>
          </a:xfrm>
          <a:prstGeom prst="rect">
            <a:avLst/>
          </a:prstGeom>
          <a:solidFill>
            <a:srgbClr val="FF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{1,2}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071" name="Rectangle 327"/>
          <p:cNvSpPr/>
          <p:nvPr/>
        </p:nvSpPr>
        <p:spPr>
          <a:xfrm>
            <a:off x="3863975" y="4005263"/>
            <a:ext cx="1079500" cy="287337"/>
          </a:xfrm>
          <a:prstGeom prst="rect">
            <a:avLst/>
          </a:prstGeom>
          <a:solidFill>
            <a:srgbClr val="FF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{1,2}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072" name="Rectangle 328"/>
          <p:cNvSpPr/>
          <p:nvPr/>
        </p:nvSpPr>
        <p:spPr>
          <a:xfrm>
            <a:off x="6311900" y="3141663"/>
            <a:ext cx="1079500" cy="287337"/>
          </a:xfrm>
          <a:prstGeom prst="rect">
            <a:avLst/>
          </a:prstGeom>
          <a:solidFill>
            <a:srgbClr val="FF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073" name="Rectangle 329"/>
          <p:cNvSpPr/>
          <p:nvPr/>
        </p:nvSpPr>
        <p:spPr>
          <a:xfrm>
            <a:off x="7391400" y="2565400"/>
            <a:ext cx="1079500" cy="287338"/>
          </a:xfrm>
          <a:prstGeom prst="rect">
            <a:avLst/>
          </a:prstGeom>
          <a:solidFill>
            <a:srgbClr val="FF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074" name="Rectangle 330"/>
          <p:cNvSpPr/>
          <p:nvPr/>
        </p:nvSpPr>
        <p:spPr>
          <a:xfrm>
            <a:off x="8472488" y="3716338"/>
            <a:ext cx="1079500" cy="287337"/>
          </a:xfrm>
          <a:prstGeom prst="rect">
            <a:avLst/>
          </a:prstGeom>
          <a:solidFill>
            <a:srgbClr val="FF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075" name="Rectangle 331"/>
          <p:cNvSpPr/>
          <p:nvPr/>
        </p:nvSpPr>
        <p:spPr>
          <a:xfrm>
            <a:off x="7391400" y="4005263"/>
            <a:ext cx="1079500" cy="287337"/>
          </a:xfrm>
          <a:prstGeom prst="rect">
            <a:avLst/>
          </a:prstGeom>
          <a:solidFill>
            <a:srgbClr val="FF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076" name="Rectangle 332"/>
          <p:cNvSpPr/>
          <p:nvPr/>
        </p:nvSpPr>
        <p:spPr>
          <a:xfrm>
            <a:off x="8472488" y="2852738"/>
            <a:ext cx="1079500" cy="287337"/>
          </a:xfrm>
          <a:prstGeom prst="rect">
            <a:avLst/>
          </a:prstGeom>
          <a:solidFill>
            <a:srgbClr val="FF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077" name="Rectangle 333"/>
          <p:cNvSpPr/>
          <p:nvPr/>
        </p:nvSpPr>
        <p:spPr>
          <a:xfrm>
            <a:off x="6311900" y="3141663"/>
            <a:ext cx="1079500" cy="28733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078" name="Rectangle 334"/>
          <p:cNvSpPr/>
          <p:nvPr/>
        </p:nvSpPr>
        <p:spPr>
          <a:xfrm>
            <a:off x="7391400" y="2565400"/>
            <a:ext cx="1079500" cy="28733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079" name="Rectangle 335"/>
          <p:cNvSpPr/>
          <p:nvPr/>
        </p:nvSpPr>
        <p:spPr>
          <a:xfrm>
            <a:off x="8472488" y="2852738"/>
            <a:ext cx="1079500" cy="28733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080" name="Rectangle 336"/>
          <p:cNvSpPr/>
          <p:nvPr/>
        </p:nvSpPr>
        <p:spPr>
          <a:xfrm>
            <a:off x="8472488" y="3716338"/>
            <a:ext cx="1079500" cy="28733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081" name="Rectangle 337"/>
          <p:cNvSpPr/>
          <p:nvPr/>
        </p:nvSpPr>
        <p:spPr>
          <a:xfrm>
            <a:off x="7391400" y="4005263"/>
            <a:ext cx="1079500" cy="28733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9" name="Group 338"/>
          <p:cNvGrpSpPr/>
          <p:nvPr/>
        </p:nvGrpSpPr>
        <p:grpSpPr>
          <a:xfrm>
            <a:off x="2063750" y="3357563"/>
            <a:ext cx="1800225" cy="368299"/>
            <a:chOff x="884" y="3067"/>
            <a:chExt cx="1134" cy="232"/>
          </a:xfrm>
        </p:grpSpPr>
        <p:sp>
          <p:nvSpPr>
            <p:cNvPr id="67696" name="Rectangle 339"/>
            <p:cNvSpPr/>
            <p:nvPr/>
          </p:nvSpPr>
          <p:spPr>
            <a:xfrm>
              <a:off x="1338" y="3113"/>
              <a:ext cx="680" cy="181"/>
            </a:xfrm>
            <a:prstGeom prst="rect">
              <a:avLst/>
            </a:prstGeom>
            <a:solidFill>
              <a:srgbClr val="FF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{3,4,7}</a:t>
              </a:r>
              <a:endPara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7697" name="AutoShape 340"/>
            <p:cNvSpPr/>
            <p:nvPr/>
          </p:nvSpPr>
          <p:spPr>
            <a:xfrm>
              <a:off x="1077" y="3113"/>
              <a:ext cx="224" cy="136"/>
            </a:xfrm>
            <a:prstGeom prst="leftArrow">
              <a:avLst>
                <a:gd name="adj1" fmla="val 50000"/>
                <a:gd name="adj2" fmla="val 41176"/>
              </a:avLst>
            </a:prstGeom>
            <a:solidFill>
              <a:srgbClr val="FF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7698" name="Text Box 341"/>
            <p:cNvSpPr txBox="1"/>
            <p:nvPr/>
          </p:nvSpPr>
          <p:spPr>
            <a:xfrm>
              <a:off x="884" y="3067"/>
              <a:ext cx="202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rgbClr val="FF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en-US" altLang="zh-CN" sz="1800" b="0" dirty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2086" name="Rectangle 342"/>
          <p:cNvSpPr/>
          <p:nvPr/>
        </p:nvSpPr>
        <p:spPr>
          <a:xfrm>
            <a:off x="4943475" y="2565400"/>
            <a:ext cx="1079500" cy="287338"/>
          </a:xfrm>
          <a:prstGeom prst="rect">
            <a:avLst/>
          </a:prstGeom>
          <a:solidFill>
            <a:srgbClr val="FF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{3,4,7}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088" name="Rectangle 344"/>
          <p:cNvSpPr/>
          <p:nvPr/>
        </p:nvSpPr>
        <p:spPr>
          <a:xfrm>
            <a:off x="6311900" y="3429000"/>
            <a:ext cx="1079500" cy="287338"/>
          </a:xfrm>
          <a:prstGeom prst="rect">
            <a:avLst/>
          </a:prstGeom>
          <a:solidFill>
            <a:srgbClr val="FF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089" name="Rectangle 345"/>
          <p:cNvSpPr/>
          <p:nvPr/>
        </p:nvSpPr>
        <p:spPr>
          <a:xfrm>
            <a:off x="7391400" y="2852738"/>
            <a:ext cx="1079500" cy="287337"/>
          </a:xfrm>
          <a:prstGeom prst="rect">
            <a:avLst/>
          </a:prstGeom>
          <a:solidFill>
            <a:srgbClr val="FF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090" name="Rectangle 346"/>
          <p:cNvSpPr/>
          <p:nvPr/>
        </p:nvSpPr>
        <p:spPr>
          <a:xfrm>
            <a:off x="8472488" y="2565400"/>
            <a:ext cx="1079500" cy="287338"/>
          </a:xfrm>
          <a:prstGeom prst="rect">
            <a:avLst/>
          </a:prstGeom>
          <a:solidFill>
            <a:srgbClr val="FF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091" name="Rectangle 347"/>
          <p:cNvSpPr/>
          <p:nvPr/>
        </p:nvSpPr>
        <p:spPr>
          <a:xfrm>
            <a:off x="6311900" y="3429000"/>
            <a:ext cx="1079500" cy="28733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092" name="Rectangle 348"/>
          <p:cNvSpPr/>
          <p:nvPr/>
        </p:nvSpPr>
        <p:spPr>
          <a:xfrm>
            <a:off x="7391400" y="2852738"/>
            <a:ext cx="1079500" cy="28733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093" name="Rectangle 349"/>
          <p:cNvSpPr/>
          <p:nvPr/>
        </p:nvSpPr>
        <p:spPr>
          <a:xfrm>
            <a:off x="8472488" y="2565400"/>
            <a:ext cx="1079500" cy="28733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0" name="Group 350"/>
          <p:cNvGrpSpPr/>
          <p:nvPr/>
        </p:nvGrpSpPr>
        <p:grpSpPr>
          <a:xfrm>
            <a:off x="2063750" y="3644900"/>
            <a:ext cx="1800225" cy="368301"/>
            <a:chOff x="884" y="3067"/>
            <a:chExt cx="1134" cy="232"/>
          </a:xfrm>
        </p:grpSpPr>
        <p:sp>
          <p:nvSpPr>
            <p:cNvPr id="67693" name="Rectangle 351"/>
            <p:cNvSpPr/>
            <p:nvPr/>
          </p:nvSpPr>
          <p:spPr>
            <a:xfrm>
              <a:off x="1338" y="3113"/>
              <a:ext cx="680" cy="181"/>
            </a:xfrm>
            <a:prstGeom prst="rect">
              <a:avLst/>
            </a:prstGeom>
            <a:solidFill>
              <a:srgbClr val="FF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{10,12}</a:t>
              </a:r>
              <a:endPara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7694" name="AutoShape 352"/>
            <p:cNvSpPr/>
            <p:nvPr/>
          </p:nvSpPr>
          <p:spPr>
            <a:xfrm>
              <a:off x="1077" y="3113"/>
              <a:ext cx="224" cy="136"/>
            </a:xfrm>
            <a:prstGeom prst="leftArrow">
              <a:avLst>
                <a:gd name="adj1" fmla="val 50000"/>
                <a:gd name="adj2" fmla="val 41176"/>
              </a:avLst>
            </a:prstGeom>
            <a:solidFill>
              <a:srgbClr val="FF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7695" name="Text Box 353"/>
            <p:cNvSpPr txBox="1"/>
            <p:nvPr/>
          </p:nvSpPr>
          <p:spPr>
            <a:xfrm>
              <a:off x="884" y="3067"/>
              <a:ext cx="202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rgbClr val="FF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  <a:endParaRPr lang="en-US" altLang="zh-CN" sz="1800" b="0" dirty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2098" name="Rectangle 354"/>
          <p:cNvSpPr/>
          <p:nvPr/>
        </p:nvSpPr>
        <p:spPr>
          <a:xfrm>
            <a:off x="3863975" y="3429000"/>
            <a:ext cx="1079500" cy="287338"/>
          </a:xfrm>
          <a:prstGeom prst="rect">
            <a:avLst/>
          </a:prstGeom>
          <a:solidFill>
            <a:srgbClr val="FF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{10,12}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099" name="Rectangle 355"/>
          <p:cNvSpPr/>
          <p:nvPr/>
        </p:nvSpPr>
        <p:spPr>
          <a:xfrm>
            <a:off x="3863975" y="4292600"/>
            <a:ext cx="1079500" cy="287338"/>
          </a:xfrm>
          <a:prstGeom prst="rect">
            <a:avLst/>
          </a:prstGeom>
          <a:solidFill>
            <a:srgbClr val="FF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{10,12}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100" name="Rectangle 356"/>
          <p:cNvSpPr/>
          <p:nvPr/>
        </p:nvSpPr>
        <p:spPr>
          <a:xfrm>
            <a:off x="6311900" y="3716338"/>
            <a:ext cx="1079500" cy="287337"/>
          </a:xfrm>
          <a:prstGeom prst="rect">
            <a:avLst/>
          </a:prstGeom>
          <a:solidFill>
            <a:srgbClr val="FF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101" name="Rectangle 357"/>
          <p:cNvSpPr/>
          <p:nvPr/>
        </p:nvSpPr>
        <p:spPr>
          <a:xfrm>
            <a:off x="7391400" y="3429000"/>
            <a:ext cx="1079500" cy="287338"/>
          </a:xfrm>
          <a:prstGeom prst="rect">
            <a:avLst/>
          </a:prstGeom>
          <a:solidFill>
            <a:srgbClr val="FF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102" name="Rectangle 358"/>
          <p:cNvSpPr/>
          <p:nvPr/>
        </p:nvSpPr>
        <p:spPr>
          <a:xfrm>
            <a:off x="7391400" y="4292600"/>
            <a:ext cx="1079500" cy="287338"/>
          </a:xfrm>
          <a:prstGeom prst="rect">
            <a:avLst/>
          </a:prstGeom>
          <a:solidFill>
            <a:srgbClr val="FF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103" name="Rectangle 359"/>
          <p:cNvSpPr/>
          <p:nvPr/>
        </p:nvSpPr>
        <p:spPr>
          <a:xfrm>
            <a:off x="6311900" y="3716338"/>
            <a:ext cx="1079500" cy="28733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104" name="Rectangle 360"/>
          <p:cNvSpPr/>
          <p:nvPr/>
        </p:nvSpPr>
        <p:spPr>
          <a:xfrm>
            <a:off x="7391400" y="3429000"/>
            <a:ext cx="1079500" cy="28733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105" name="Rectangle 361"/>
          <p:cNvSpPr/>
          <p:nvPr/>
        </p:nvSpPr>
        <p:spPr>
          <a:xfrm>
            <a:off x="7391400" y="4292600"/>
            <a:ext cx="1079500" cy="28733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1" name="Group 362"/>
          <p:cNvGrpSpPr/>
          <p:nvPr/>
        </p:nvGrpSpPr>
        <p:grpSpPr>
          <a:xfrm>
            <a:off x="2063750" y="3933825"/>
            <a:ext cx="1800225" cy="368301"/>
            <a:chOff x="884" y="3067"/>
            <a:chExt cx="1134" cy="232"/>
          </a:xfrm>
        </p:grpSpPr>
        <p:sp>
          <p:nvSpPr>
            <p:cNvPr id="67690" name="Rectangle 363"/>
            <p:cNvSpPr/>
            <p:nvPr/>
          </p:nvSpPr>
          <p:spPr>
            <a:xfrm>
              <a:off x="1338" y="3113"/>
              <a:ext cx="680" cy="181"/>
            </a:xfrm>
            <a:prstGeom prst="rect">
              <a:avLst/>
            </a:prstGeom>
            <a:solidFill>
              <a:srgbClr val="FF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{11,13}</a:t>
              </a:r>
              <a:endPara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7691" name="AutoShape 364"/>
            <p:cNvSpPr/>
            <p:nvPr/>
          </p:nvSpPr>
          <p:spPr>
            <a:xfrm>
              <a:off x="1077" y="3113"/>
              <a:ext cx="224" cy="136"/>
            </a:xfrm>
            <a:prstGeom prst="leftArrow">
              <a:avLst>
                <a:gd name="adj1" fmla="val 50000"/>
                <a:gd name="adj2" fmla="val 41176"/>
              </a:avLst>
            </a:prstGeom>
            <a:solidFill>
              <a:srgbClr val="FF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7692" name="Text Box 365"/>
            <p:cNvSpPr txBox="1"/>
            <p:nvPr/>
          </p:nvSpPr>
          <p:spPr>
            <a:xfrm>
              <a:off x="884" y="3067"/>
              <a:ext cx="202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rgbClr val="FF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</a:t>
              </a:r>
              <a:endParaRPr lang="en-US" altLang="zh-CN" sz="1800" b="0" dirty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2110" name="Rectangle 366"/>
          <p:cNvSpPr/>
          <p:nvPr/>
        </p:nvSpPr>
        <p:spPr>
          <a:xfrm>
            <a:off x="4943475" y="3429000"/>
            <a:ext cx="1079500" cy="287338"/>
          </a:xfrm>
          <a:prstGeom prst="rect">
            <a:avLst/>
          </a:prstGeom>
          <a:solidFill>
            <a:srgbClr val="FF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{11,13}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111" name="Rectangle 367"/>
          <p:cNvSpPr/>
          <p:nvPr/>
        </p:nvSpPr>
        <p:spPr>
          <a:xfrm>
            <a:off x="4943475" y="4292600"/>
            <a:ext cx="1079500" cy="287338"/>
          </a:xfrm>
          <a:prstGeom prst="rect">
            <a:avLst/>
          </a:prstGeom>
          <a:solidFill>
            <a:srgbClr val="FF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{11,13}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112" name="Rectangle 368"/>
          <p:cNvSpPr/>
          <p:nvPr/>
        </p:nvSpPr>
        <p:spPr>
          <a:xfrm>
            <a:off x="6311900" y="4005263"/>
            <a:ext cx="1079500" cy="287337"/>
          </a:xfrm>
          <a:prstGeom prst="rect">
            <a:avLst/>
          </a:prstGeom>
          <a:solidFill>
            <a:srgbClr val="FF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113" name="Rectangle 369"/>
          <p:cNvSpPr/>
          <p:nvPr/>
        </p:nvSpPr>
        <p:spPr>
          <a:xfrm>
            <a:off x="8472488" y="3429000"/>
            <a:ext cx="1079500" cy="287338"/>
          </a:xfrm>
          <a:prstGeom prst="rect">
            <a:avLst/>
          </a:prstGeom>
          <a:solidFill>
            <a:srgbClr val="FF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114" name="Rectangle 370"/>
          <p:cNvSpPr/>
          <p:nvPr/>
        </p:nvSpPr>
        <p:spPr>
          <a:xfrm>
            <a:off x="8472488" y="4292600"/>
            <a:ext cx="1079500" cy="287338"/>
          </a:xfrm>
          <a:prstGeom prst="rect">
            <a:avLst/>
          </a:prstGeom>
          <a:solidFill>
            <a:srgbClr val="FF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115" name="Rectangle 371"/>
          <p:cNvSpPr/>
          <p:nvPr/>
        </p:nvSpPr>
        <p:spPr>
          <a:xfrm>
            <a:off x="6311900" y="4005263"/>
            <a:ext cx="1079500" cy="28733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116" name="Rectangle 372"/>
          <p:cNvSpPr/>
          <p:nvPr/>
        </p:nvSpPr>
        <p:spPr>
          <a:xfrm>
            <a:off x="8472488" y="3429000"/>
            <a:ext cx="1079500" cy="28733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117" name="Rectangle 373"/>
          <p:cNvSpPr/>
          <p:nvPr/>
        </p:nvSpPr>
        <p:spPr>
          <a:xfrm>
            <a:off x="8472488" y="4292600"/>
            <a:ext cx="1079500" cy="28733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2" name="Group 374"/>
          <p:cNvGrpSpPr/>
          <p:nvPr/>
        </p:nvGrpSpPr>
        <p:grpSpPr>
          <a:xfrm>
            <a:off x="2063750" y="4221163"/>
            <a:ext cx="1800225" cy="368299"/>
            <a:chOff x="884" y="3067"/>
            <a:chExt cx="1134" cy="232"/>
          </a:xfrm>
        </p:grpSpPr>
        <p:sp>
          <p:nvSpPr>
            <p:cNvPr id="67687" name="Rectangle 375"/>
            <p:cNvSpPr/>
            <p:nvPr/>
          </p:nvSpPr>
          <p:spPr>
            <a:xfrm>
              <a:off x="1338" y="3113"/>
              <a:ext cx="680" cy="181"/>
            </a:xfrm>
            <a:prstGeom prst="rect">
              <a:avLst/>
            </a:prstGeom>
            <a:solidFill>
              <a:srgbClr val="FF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{4,7}</a:t>
              </a:r>
              <a:endPara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7688" name="AutoShape 376"/>
            <p:cNvSpPr/>
            <p:nvPr/>
          </p:nvSpPr>
          <p:spPr>
            <a:xfrm>
              <a:off x="1077" y="3113"/>
              <a:ext cx="224" cy="136"/>
            </a:xfrm>
            <a:prstGeom prst="leftArrow">
              <a:avLst>
                <a:gd name="adj1" fmla="val 50000"/>
                <a:gd name="adj2" fmla="val 41176"/>
              </a:avLst>
            </a:prstGeom>
            <a:solidFill>
              <a:srgbClr val="FF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7689" name="Text Box 377"/>
            <p:cNvSpPr txBox="1"/>
            <p:nvPr/>
          </p:nvSpPr>
          <p:spPr>
            <a:xfrm>
              <a:off x="884" y="3067"/>
              <a:ext cx="202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rgbClr val="FF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7</a:t>
              </a:r>
              <a:endParaRPr lang="en-US" altLang="zh-CN" sz="1800" b="0" dirty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2122" name="Rectangle 378"/>
          <p:cNvSpPr/>
          <p:nvPr/>
        </p:nvSpPr>
        <p:spPr>
          <a:xfrm>
            <a:off x="3863975" y="3716338"/>
            <a:ext cx="1079500" cy="287337"/>
          </a:xfrm>
          <a:prstGeom prst="rect">
            <a:avLst/>
          </a:prstGeom>
          <a:solidFill>
            <a:srgbClr val="FF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{4,7}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123" name="Rectangle 379"/>
          <p:cNvSpPr/>
          <p:nvPr/>
        </p:nvSpPr>
        <p:spPr>
          <a:xfrm>
            <a:off x="4943475" y="4005263"/>
            <a:ext cx="1079500" cy="287337"/>
          </a:xfrm>
          <a:prstGeom prst="rect">
            <a:avLst/>
          </a:prstGeom>
          <a:solidFill>
            <a:srgbClr val="FF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{4,7}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124" name="Rectangle 380"/>
          <p:cNvSpPr/>
          <p:nvPr/>
        </p:nvSpPr>
        <p:spPr>
          <a:xfrm>
            <a:off x="6311900" y="4292600"/>
            <a:ext cx="1079500" cy="287338"/>
          </a:xfrm>
          <a:prstGeom prst="rect">
            <a:avLst/>
          </a:prstGeom>
          <a:solidFill>
            <a:srgbClr val="FF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125" name="Rectangle 381"/>
          <p:cNvSpPr/>
          <p:nvPr/>
        </p:nvSpPr>
        <p:spPr>
          <a:xfrm>
            <a:off x="7391400" y="3716338"/>
            <a:ext cx="1079500" cy="287337"/>
          </a:xfrm>
          <a:prstGeom prst="rect">
            <a:avLst/>
          </a:prstGeom>
          <a:solidFill>
            <a:srgbClr val="FF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126" name="Rectangle 382"/>
          <p:cNvSpPr/>
          <p:nvPr/>
        </p:nvSpPr>
        <p:spPr>
          <a:xfrm>
            <a:off x="8472488" y="4005263"/>
            <a:ext cx="1079500" cy="287337"/>
          </a:xfrm>
          <a:prstGeom prst="rect">
            <a:avLst/>
          </a:prstGeom>
          <a:solidFill>
            <a:srgbClr val="FF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127" name="Rectangle 383"/>
          <p:cNvSpPr/>
          <p:nvPr/>
        </p:nvSpPr>
        <p:spPr>
          <a:xfrm>
            <a:off x="6311900" y="4292600"/>
            <a:ext cx="1079500" cy="28733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128" name="Rectangle 384"/>
          <p:cNvSpPr/>
          <p:nvPr/>
        </p:nvSpPr>
        <p:spPr>
          <a:xfrm>
            <a:off x="7391400" y="3716338"/>
            <a:ext cx="1079500" cy="28733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129" name="Rectangle 385"/>
          <p:cNvSpPr/>
          <p:nvPr/>
        </p:nvSpPr>
        <p:spPr>
          <a:xfrm>
            <a:off x="8472488" y="4005263"/>
            <a:ext cx="1079500" cy="28733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6" name="Rectangle 2"/>
          <p:cNvSpPr txBox="1">
            <a:spLocks noChangeArrowheads="1"/>
          </p:cNvSpPr>
          <p:nvPr/>
        </p:nvSpPr>
        <p:spPr bwMode="white">
          <a:xfrm>
            <a:off x="1828800" y="350838"/>
            <a:ext cx="6838950" cy="563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zh-CN" sz="2500" b="1" kern="0" cap="none" spc="0" normalizeH="0" baseline="0" noProof="0">
                <a:solidFill>
                  <a:schemeClr val="bg1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例：构造</a:t>
            </a:r>
            <a:r>
              <a:rPr kumimoji="0" lang="en-US" altLang="zh-CN" sz="2500" b="1" kern="0" cap="none" spc="0" normalizeH="0" baseline="0" noProof="0">
                <a:solidFill>
                  <a:schemeClr val="bg1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DFA</a:t>
            </a:r>
            <a:r>
              <a:rPr kumimoji="0" lang="zh-CN" sz="2500" b="1" kern="0" cap="none" spc="0" normalizeH="0" baseline="0" noProof="0">
                <a:solidFill>
                  <a:schemeClr val="bg1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，使其能接受所有由偶数个</a:t>
            </a:r>
            <a:r>
              <a:rPr kumimoji="0" lang="en-US" altLang="zh-CN" sz="2500" b="1" kern="0" cap="none" spc="0" normalizeH="0" baseline="0" noProof="0">
                <a:solidFill>
                  <a:schemeClr val="bg1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0</a:t>
            </a:r>
            <a:r>
              <a:rPr kumimoji="0" lang="zh-CN" sz="2500" b="1" kern="0" cap="none" spc="0" normalizeH="0" baseline="0" noProof="0">
                <a:solidFill>
                  <a:schemeClr val="bg1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和偶数个</a:t>
            </a:r>
            <a:r>
              <a:rPr kumimoji="0" lang="en-US" altLang="zh-CN" sz="2500" b="1" kern="0" cap="none" spc="0" normalizeH="0" baseline="0" noProof="0">
                <a:solidFill>
                  <a:schemeClr val="bg1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1</a:t>
            </a:r>
            <a:r>
              <a:rPr kumimoji="0" lang="zh-CN" sz="2500" b="1" kern="0" cap="none" spc="0" normalizeH="0" baseline="0" noProof="0">
                <a:solidFill>
                  <a:schemeClr val="bg1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所组成串。</a:t>
            </a:r>
            <a:endParaRPr kumimoji="0" lang="zh-CN" sz="2500" b="1" kern="0" cap="none" spc="0" normalizeH="0" baseline="0" noProof="0" dirty="0">
              <a:solidFill>
                <a:schemeClr val="bg1"/>
              </a:solidFill>
              <a:latin typeface="楷体_GB2312" panose="02010609030101010101" charset="-122"/>
              <a:ea typeface="楷体_GB2312" panose="02010609030101010101" charset="-122"/>
              <a:cs typeface="+mj-cs"/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127635" y="136525"/>
            <a:ext cx="11498580" cy="1134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defRPr>
            </a:lvl1pPr>
          </a:lstStyle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NFA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的确定化（示例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</a:t>
            </a:r>
            <a:endParaRPr lang="zh-CN" alt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>
          <a:xfrm>
            <a:off x="20320" y="6489700"/>
            <a:ext cx="4224655" cy="365125"/>
          </a:xfrm>
        </p:spPr>
        <p:txBody>
          <a:bodyPr/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6030804020204" charset="0"/>
                <a:cs typeface="DejaVu Sans" panose="020B0606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26" name="页脚占位符 2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6030804020204" charset="0"/>
                <a:cs typeface="DejaVu Sans" panose="020B0606030804020204" charset="0"/>
                <a:sym typeface="+mn-ea"/>
              </a:rPr>
              <a:t>Zhou, Erqiang</a:t>
            </a:r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>
          <a:xfrm>
            <a:off x="8610600" y="6489700"/>
            <a:ext cx="3568700" cy="365125"/>
          </a:xfrm>
        </p:spPr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" dur="500"/>
                                        <p:tgtEl>
                                          <p:spTgt spid="320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2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2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2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2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2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2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500"/>
                                        <p:tgtEl>
                                          <p:spTgt spid="320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9" dur="500"/>
                                        <p:tgtEl>
                                          <p:spTgt spid="320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500"/>
                                        <p:tgtEl>
                                          <p:spTgt spid="320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500"/>
                                        <p:tgtEl>
                                          <p:spTgt spid="320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9" dur="500"/>
                                        <p:tgtEl>
                                          <p:spTgt spid="320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2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0" dur="500"/>
                                        <p:tgtEl>
                                          <p:spTgt spid="320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3" dur="500"/>
                                        <p:tgtEl>
                                          <p:spTgt spid="320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7" dur="500"/>
                                        <p:tgtEl>
                                          <p:spTgt spid="320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0" dur="500"/>
                                        <p:tgtEl>
                                          <p:spTgt spid="320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3" dur="500"/>
                                        <p:tgtEl>
                                          <p:spTgt spid="320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3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3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3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3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32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3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3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3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32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32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32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32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4" dur="500"/>
                                        <p:tgtEl>
                                          <p:spTgt spid="320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7" dur="500"/>
                                        <p:tgtEl>
                                          <p:spTgt spid="320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0" dur="500"/>
                                        <p:tgtEl>
                                          <p:spTgt spid="320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3" dur="500"/>
                                        <p:tgtEl>
                                          <p:spTgt spid="320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00"/>
                            </p:stCondLst>
                            <p:childTnLst>
                              <p:par>
                                <p:cTn id="186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7" dur="500"/>
                                        <p:tgtEl>
                                          <p:spTgt spid="320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0" dur="500"/>
                                        <p:tgtEl>
                                          <p:spTgt spid="320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3" dur="500"/>
                                        <p:tgtEl>
                                          <p:spTgt spid="320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6" dur="500"/>
                                        <p:tgtEl>
                                          <p:spTgt spid="32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9" dur="500"/>
                                        <p:tgtEl>
                                          <p:spTgt spid="320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32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32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32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32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32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31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32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32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32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32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44" dur="500"/>
                                        <p:tgtEl>
                                          <p:spTgt spid="319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47" dur="500"/>
                                        <p:tgtEl>
                                          <p:spTgt spid="320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500"/>
                            </p:stCondLst>
                            <p:childTnLst>
                              <p:par>
                                <p:cTn id="250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1" dur="500"/>
                                        <p:tgtEl>
                                          <p:spTgt spid="320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4" dur="500"/>
                                        <p:tgtEl>
                                          <p:spTgt spid="320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7" dur="500"/>
                                        <p:tgtEl>
                                          <p:spTgt spid="320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32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32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32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32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32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3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32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32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6" dur="500"/>
                                        <p:tgtEl>
                                          <p:spTgt spid="320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9" dur="500"/>
                                        <p:tgtEl>
                                          <p:spTgt spid="320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02" dur="500"/>
                                        <p:tgtEl>
                                          <p:spTgt spid="32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05" dur="500"/>
                                        <p:tgtEl>
                                          <p:spTgt spid="32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08" dur="500"/>
                                        <p:tgtEl>
                                          <p:spTgt spid="32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2" dur="500"/>
                                        <p:tgtEl>
                                          <p:spTgt spid="3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32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500"/>
                                        <p:tgtEl>
                                          <p:spTgt spid="32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6" dur="500"/>
                                        <p:tgtEl>
                                          <p:spTgt spid="32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9" dur="500"/>
                                        <p:tgtEl>
                                          <p:spTgt spid="32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4" dur="500"/>
                                        <p:tgtEl>
                                          <p:spTgt spid="32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7" dur="500"/>
                                        <p:tgtEl>
                                          <p:spTgt spid="32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0" dur="500"/>
                                        <p:tgtEl>
                                          <p:spTgt spid="32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47" dur="500"/>
                                        <p:tgtEl>
                                          <p:spTgt spid="32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50" dur="500"/>
                                        <p:tgtEl>
                                          <p:spTgt spid="32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53" dur="500"/>
                                        <p:tgtEl>
                                          <p:spTgt spid="32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56" dur="500"/>
                                        <p:tgtEl>
                                          <p:spTgt spid="32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59" dur="500"/>
                                        <p:tgtEl>
                                          <p:spTgt spid="32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3" dur="500"/>
                                        <p:tgtEl>
                                          <p:spTgt spid="32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6" dur="500"/>
                                        <p:tgtEl>
                                          <p:spTgt spid="32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9" dur="500"/>
                                        <p:tgtEl>
                                          <p:spTgt spid="32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7" dur="500"/>
                                        <p:tgtEl>
                                          <p:spTgt spid="32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0" dur="500"/>
                                        <p:tgtEl>
                                          <p:spTgt spid="32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5" dur="500"/>
                                        <p:tgtEl>
                                          <p:spTgt spid="32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8" dur="500"/>
                                        <p:tgtEl>
                                          <p:spTgt spid="32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1" dur="500"/>
                                        <p:tgtEl>
                                          <p:spTgt spid="32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9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98" dur="500"/>
                                        <p:tgtEl>
                                          <p:spTgt spid="32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0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01" dur="500"/>
                                        <p:tgtEl>
                                          <p:spTgt spid="32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04" dur="500"/>
                                        <p:tgtEl>
                                          <p:spTgt spid="32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07" dur="500"/>
                                        <p:tgtEl>
                                          <p:spTgt spid="32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0" dur="500"/>
                                        <p:tgtEl>
                                          <p:spTgt spid="32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4" dur="500"/>
                                        <p:tgtEl>
                                          <p:spTgt spid="32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7" dur="500"/>
                                        <p:tgtEl>
                                          <p:spTgt spid="32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0" dur="500"/>
                                        <p:tgtEl>
                                          <p:spTgt spid="32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98" grpId="0" bldLvl="0" animBg="1"/>
      <p:bldP spid="31998" grpId="1" bldLvl="0" animBg="1"/>
      <p:bldP spid="32008" grpId="0" bldLvl="0" animBg="1"/>
      <p:bldP spid="32008" grpId="1" bldLvl="0" animBg="1"/>
      <p:bldP spid="32009" grpId="0" bldLvl="0" animBg="1"/>
      <p:bldP spid="32014" grpId="0" bldLvl="0" animBg="1"/>
      <p:bldP spid="32014" grpId="1" bldLvl="0" animBg="1"/>
      <p:bldP spid="32015" grpId="0" bldLvl="0" animBg="1"/>
      <p:bldP spid="32015" grpId="1" bldLvl="0" animBg="1"/>
      <p:bldP spid="32016" grpId="0" bldLvl="0" animBg="1"/>
      <p:bldP spid="32016" grpId="1" bldLvl="0" animBg="1"/>
      <p:bldP spid="32017" grpId="0" bldLvl="0" animBg="1"/>
      <p:bldP spid="32017" grpId="1" bldLvl="0" animBg="1"/>
      <p:bldP spid="32018" grpId="0" bldLvl="0" animBg="1"/>
      <p:bldP spid="32018" grpId="1" bldLvl="0" animBg="1"/>
      <p:bldP spid="32047" grpId="0" bldLvl="0" animBg="1"/>
      <p:bldP spid="32048" grpId="0" bldLvl="0" animBg="1"/>
      <p:bldP spid="32049" grpId="0" bldLvl="0" animBg="1"/>
      <p:bldP spid="32054" grpId="0" bldLvl="0" animBg="1"/>
      <p:bldP spid="32054" grpId="1" bldLvl="0" animBg="1"/>
      <p:bldP spid="32055" grpId="0" bldLvl="0" animBg="1"/>
      <p:bldP spid="32055" grpId="1" bldLvl="0" animBg="1"/>
      <p:bldP spid="32057" grpId="0" bldLvl="0" animBg="1"/>
      <p:bldP spid="32057" grpId="1" bldLvl="0" animBg="1"/>
      <p:bldP spid="32059" grpId="0" bldLvl="0" animBg="1"/>
      <p:bldP spid="32059" grpId="1" bldLvl="0" animBg="1"/>
      <p:bldP spid="32060" grpId="0" bldLvl="0" animBg="1"/>
      <p:bldP spid="32060" grpId="1" bldLvl="0" animBg="1"/>
      <p:bldP spid="32061" grpId="0" bldLvl="0" animBg="1"/>
      <p:bldP spid="32062" grpId="0" bldLvl="0" animBg="1"/>
      <p:bldP spid="32063" grpId="0" bldLvl="0" animBg="1"/>
      <p:bldP spid="32068" grpId="0" bldLvl="0" animBg="1"/>
      <p:bldP spid="32068" grpId="1" bldLvl="0" animBg="1"/>
      <p:bldP spid="32069" grpId="0" bldLvl="0" animBg="1"/>
      <p:bldP spid="32069" grpId="1" bldLvl="0" animBg="1"/>
      <p:bldP spid="32070" grpId="0" bldLvl="0" animBg="1"/>
      <p:bldP spid="32070" grpId="1" bldLvl="0" animBg="1"/>
      <p:bldP spid="32071" grpId="0" bldLvl="0" animBg="1"/>
      <p:bldP spid="32071" grpId="1" bldLvl="0" animBg="1"/>
      <p:bldP spid="32072" grpId="0" bldLvl="0" animBg="1"/>
      <p:bldP spid="32072" grpId="1" bldLvl="0" animBg="1"/>
      <p:bldP spid="32073" grpId="0" bldLvl="0" animBg="1"/>
      <p:bldP spid="32073" grpId="1" bldLvl="0" animBg="1"/>
      <p:bldP spid="32074" grpId="0" bldLvl="0" animBg="1"/>
      <p:bldP spid="32074" grpId="1" bldLvl="0" animBg="1"/>
      <p:bldP spid="32075" grpId="0" bldLvl="0" animBg="1"/>
      <p:bldP spid="32075" grpId="1" bldLvl="0" animBg="1"/>
      <p:bldP spid="32076" grpId="0" bldLvl="0" animBg="1"/>
      <p:bldP spid="32076" grpId="1" bldLvl="0" animBg="1"/>
      <p:bldP spid="32077" grpId="0" bldLvl="0" animBg="1"/>
      <p:bldP spid="32078" grpId="0" bldLvl="0" animBg="1"/>
      <p:bldP spid="32079" grpId="0" bldLvl="0" animBg="1"/>
      <p:bldP spid="32080" grpId="0" bldLvl="0" animBg="1"/>
      <p:bldP spid="32081" grpId="0" bldLvl="0" animBg="1"/>
      <p:bldP spid="32086" grpId="0" bldLvl="0" animBg="1"/>
      <p:bldP spid="32086" grpId="1" bldLvl="0" animBg="1"/>
      <p:bldP spid="32088" grpId="0" bldLvl="0" animBg="1"/>
      <p:bldP spid="32088" grpId="1" bldLvl="0" animBg="1"/>
      <p:bldP spid="32089" grpId="0" bldLvl="0" animBg="1"/>
      <p:bldP spid="32089" grpId="1" bldLvl="0" animBg="1"/>
      <p:bldP spid="32090" grpId="0" bldLvl="0" animBg="1"/>
      <p:bldP spid="32090" grpId="1" bldLvl="0" animBg="1"/>
      <p:bldP spid="32091" grpId="0" bldLvl="0" animBg="1"/>
      <p:bldP spid="32092" grpId="0" bldLvl="0" animBg="1"/>
      <p:bldP spid="32093" grpId="0" bldLvl="0" animBg="1"/>
      <p:bldP spid="32098" grpId="0" bldLvl="0" animBg="1"/>
      <p:bldP spid="32098" grpId="1" bldLvl="0" animBg="1"/>
      <p:bldP spid="32099" grpId="0" bldLvl="0" animBg="1"/>
      <p:bldP spid="32099" grpId="1" bldLvl="0" animBg="1"/>
      <p:bldP spid="32100" grpId="0" bldLvl="0" animBg="1"/>
      <p:bldP spid="32100" grpId="1" bldLvl="0" animBg="1"/>
      <p:bldP spid="32101" grpId="0" bldLvl="0" animBg="1"/>
      <p:bldP spid="32101" grpId="1" bldLvl="0" animBg="1"/>
      <p:bldP spid="32102" grpId="0" bldLvl="0" animBg="1"/>
      <p:bldP spid="32102" grpId="1" bldLvl="0" animBg="1"/>
      <p:bldP spid="32103" grpId="0" bldLvl="0" animBg="1"/>
      <p:bldP spid="32104" grpId="0" bldLvl="0" animBg="1"/>
      <p:bldP spid="32105" grpId="0" bldLvl="0" animBg="1"/>
      <p:bldP spid="32110" grpId="0" bldLvl="0" animBg="1"/>
      <p:bldP spid="32110" grpId="1" bldLvl="0" animBg="1"/>
      <p:bldP spid="32111" grpId="0" bldLvl="0" animBg="1"/>
      <p:bldP spid="32111" grpId="1" bldLvl="0" animBg="1"/>
      <p:bldP spid="32112" grpId="0" bldLvl="0" animBg="1"/>
      <p:bldP spid="32112" grpId="1" bldLvl="0" animBg="1"/>
      <p:bldP spid="32113" grpId="0" bldLvl="0" animBg="1"/>
      <p:bldP spid="32113" grpId="1" bldLvl="0" animBg="1"/>
      <p:bldP spid="32114" grpId="0" bldLvl="0" animBg="1"/>
      <p:bldP spid="32114" grpId="1" bldLvl="0" animBg="1"/>
      <p:bldP spid="32115" grpId="0" bldLvl="0" animBg="1"/>
      <p:bldP spid="32116" grpId="0" bldLvl="0" animBg="1"/>
      <p:bldP spid="32117" grpId="0" bldLvl="0" animBg="1"/>
      <p:bldP spid="32122" grpId="0" bldLvl="0" animBg="1"/>
      <p:bldP spid="32122" grpId="1" bldLvl="0" animBg="1"/>
      <p:bldP spid="32123" grpId="0" bldLvl="0" animBg="1"/>
      <p:bldP spid="32123" grpId="1" bldLvl="0" animBg="1"/>
      <p:bldP spid="32124" grpId="0" bldLvl="0" animBg="1"/>
      <p:bldP spid="32124" grpId="1" bldLvl="0" animBg="1"/>
      <p:bldP spid="32125" grpId="0" bldLvl="0" animBg="1"/>
      <p:bldP spid="32125" grpId="1" bldLvl="0" animBg="1"/>
      <p:bldP spid="32126" grpId="0" bldLvl="0" animBg="1"/>
      <p:bldP spid="32126" grpId="1" bldLvl="0" animBg="1"/>
      <p:bldP spid="32127" grpId="0" bldLvl="0" animBg="1"/>
      <p:bldP spid="32128" grpId="0" bldLvl="0" animBg="1"/>
      <p:bldP spid="32129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grpSp>
        <p:nvGrpSpPr>
          <p:cNvPr id="68610" name="Group 156"/>
          <p:cNvGrpSpPr/>
          <p:nvPr/>
        </p:nvGrpSpPr>
        <p:grpSpPr>
          <a:xfrm>
            <a:off x="2198688" y="1766888"/>
            <a:ext cx="3240087" cy="2590800"/>
            <a:chOff x="3153" y="1163"/>
            <a:chExt cx="2041" cy="1632"/>
          </a:xfrm>
        </p:grpSpPr>
        <p:grpSp>
          <p:nvGrpSpPr>
            <p:cNvPr id="68693" name="Group 61"/>
            <p:cNvGrpSpPr/>
            <p:nvPr/>
          </p:nvGrpSpPr>
          <p:grpSpPr>
            <a:xfrm>
              <a:off x="3153" y="1163"/>
              <a:ext cx="2041" cy="181"/>
              <a:chOff x="3379" y="618"/>
              <a:chExt cx="2041" cy="181"/>
            </a:xfrm>
          </p:grpSpPr>
          <p:sp>
            <p:nvSpPr>
              <p:cNvPr id="68718" name="Rectangle 62"/>
              <p:cNvSpPr/>
              <p:nvPr/>
            </p:nvSpPr>
            <p:spPr>
              <a:xfrm>
                <a:off x="3379" y="618"/>
                <a:ext cx="680" cy="181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endPara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19" name="Rectangle 63"/>
              <p:cNvSpPr/>
              <p:nvPr/>
            </p:nvSpPr>
            <p:spPr>
              <a:xfrm>
                <a:off x="4059" y="618"/>
                <a:ext cx="680" cy="181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1800" b="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endParaRPr lang="en-US" altLang="zh-CN" sz="1800" b="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20" name="Rectangle 64"/>
              <p:cNvSpPr/>
              <p:nvPr/>
            </p:nvSpPr>
            <p:spPr>
              <a:xfrm>
                <a:off x="4740" y="618"/>
                <a:ext cx="680" cy="181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1800" b="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en-US" altLang="zh-CN" sz="1800" b="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8694" name="Rectangle 66"/>
            <p:cNvSpPr/>
            <p:nvPr/>
          </p:nvSpPr>
          <p:spPr>
            <a:xfrm>
              <a:off x="3153" y="1344"/>
              <a:ext cx="680" cy="1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695" name="Rectangle 76"/>
            <p:cNvSpPr/>
            <p:nvPr/>
          </p:nvSpPr>
          <p:spPr>
            <a:xfrm>
              <a:off x="3153" y="1526"/>
              <a:ext cx="680" cy="1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696" name="Rectangle 77"/>
            <p:cNvSpPr/>
            <p:nvPr/>
          </p:nvSpPr>
          <p:spPr>
            <a:xfrm>
              <a:off x="3833" y="1344"/>
              <a:ext cx="680" cy="1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697" name="Rectangle 78"/>
            <p:cNvSpPr/>
            <p:nvPr/>
          </p:nvSpPr>
          <p:spPr>
            <a:xfrm>
              <a:off x="3833" y="1889"/>
              <a:ext cx="680" cy="1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698" name="Rectangle 88"/>
            <p:cNvSpPr/>
            <p:nvPr/>
          </p:nvSpPr>
          <p:spPr>
            <a:xfrm>
              <a:off x="3153" y="1707"/>
              <a:ext cx="680" cy="1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699" name="Rectangle 89"/>
            <p:cNvSpPr/>
            <p:nvPr/>
          </p:nvSpPr>
          <p:spPr>
            <a:xfrm>
              <a:off x="4514" y="1344"/>
              <a:ext cx="680" cy="1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700" name="Rectangle 90"/>
            <p:cNvSpPr/>
            <p:nvPr/>
          </p:nvSpPr>
          <p:spPr>
            <a:xfrm>
              <a:off x="4514" y="1889"/>
              <a:ext cx="680" cy="1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701" name="Rectangle 104"/>
            <p:cNvSpPr/>
            <p:nvPr/>
          </p:nvSpPr>
          <p:spPr>
            <a:xfrm>
              <a:off x="3153" y="1889"/>
              <a:ext cx="680" cy="1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702" name="Rectangle 105"/>
            <p:cNvSpPr/>
            <p:nvPr/>
          </p:nvSpPr>
          <p:spPr>
            <a:xfrm>
              <a:off x="3833" y="1526"/>
              <a:ext cx="680" cy="1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703" name="Rectangle 106"/>
            <p:cNvSpPr/>
            <p:nvPr/>
          </p:nvSpPr>
          <p:spPr>
            <a:xfrm>
              <a:off x="4514" y="1707"/>
              <a:ext cx="680" cy="1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704" name="Rectangle 107"/>
            <p:cNvSpPr/>
            <p:nvPr/>
          </p:nvSpPr>
          <p:spPr>
            <a:xfrm>
              <a:off x="4514" y="2251"/>
              <a:ext cx="680" cy="1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705" name="Rectangle 108"/>
            <p:cNvSpPr/>
            <p:nvPr/>
          </p:nvSpPr>
          <p:spPr>
            <a:xfrm>
              <a:off x="3833" y="2433"/>
              <a:ext cx="680" cy="1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706" name="Rectangle 117"/>
            <p:cNvSpPr/>
            <p:nvPr/>
          </p:nvSpPr>
          <p:spPr>
            <a:xfrm>
              <a:off x="3153" y="2070"/>
              <a:ext cx="680" cy="1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707" name="Rectangle 118"/>
            <p:cNvSpPr/>
            <p:nvPr/>
          </p:nvSpPr>
          <p:spPr>
            <a:xfrm>
              <a:off x="3833" y="1707"/>
              <a:ext cx="680" cy="1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708" name="Rectangle 119"/>
            <p:cNvSpPr/>
            <p:nvPr/>
          </p:nvSpPr>
          <p:spPr>
            <a:xfrm>
              <a:off x="4514" y="1526"/>
              <a:ext cx="680" cy="1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709" name="Rectangle 129"/>
            <p:cNvSpPr/>
            <p:nvPr/>
          </p:nvSpPr>
          <p:spPr>
            <a:xfrm>
              <a:off x="3153" y="2251"/>
              <a:ext cx="680" cy="1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  <a:endPara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710" name="Rectangle 130"/>
            <p:cNvSpPr/>
            <p:nvPr/>
          </p:nvSpPr>
          <p:spPr>
            <a:xfrm>
              <a:off x="3833" y="2070"/>
              <a:ext cx="680" cy="1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  <a:endPara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711" name="Rectangle 131"/>
            <p:cNvSpPr/>
            <p:nvPr/>
          </p:nvSpPr>
          <p:spPr>
            <a:xfrm>
              <a:off x="3833" y="2614"/>
              <a:ext cx="680" cy="1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  <a:endPara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712" name="Rectangle 141"/>
            <p:cNvSpPr/>
            <p:nvPr/>
          </p:nvSpPr>
          <p:spPr>
            <a:xfrm>
              <a:off x="3153" y="2433"/>
              <a:ext cx="680" cy="1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</a:t>
              </a:r>
              <a:endPara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713" name="Rectangle 142"/>
            <p:cNvSpPr/>
            <p:nvPr/>
          </p:nvSpPr>
          <p:spPr>
            <a:xfrm>
              <a:off x="4514" y="2070"/>
              <a:ext cx="680" cy="1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</a:t>
              </a:r>
              <a:endPara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714" name="Rectangle 143"/>
            <p:cNvSpPr/>
            <p:nvPr/>
          </p:nvSpPr>
          <p:spPr>
            <a:xfrm>
              <a:off x="4514" y="2614"/>
              <a:ext cx="680" cy="1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</a:t>
              </a:r>
              <a:endPara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715" name="Rectangle 153"/>
            <p:cNvSpPr/>
            <p:nvPr/>
          </p:nvSpPr>
          <p:spPr>
            <a:xfrm>
              <a:off x="3153" y="2614"/>
              <a:ext cx="680" cy="1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7</a:t>
              </a:r>
              <a:endPara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716" name="Rectangle 154"/>
            <p:cNvSpPr/>
            <p:nvPr/>
          </p:nvSpPr>
          <p:spPr>
            <a:xfrm>
              <a:off x="3833" y="2251"/>
              <a:ext cx="680" cy="1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7</a:t>
              </a:r>
              <a:endPara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717" name="Rectangle 155"/>
            <p:cNvSpPr/>
            <p:nvPr/>
          </p:nvSpPr>
          <p:spPr>
            <a:xfrm>
              <a:off x="4514" y="2433"/>
              <a:ext cx="680" cy="1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7</a:t>
              </a:r>
              <a:endPara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2795" name="Rectangle 27"/>
          <p:cNvSpPr>
            <a:spLocks noGrp="1" noChangeArrowheads="1"/>
          </p:cNvSpPr>
          <p:nvPr/>
        </p:nvSpPr>
        <p:spPr>
          <a:xfrm>
            <a:off x="444500" y="1214755"/>
            <a:ext cx="6438900" cy="5746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 </a:t>
            </a:r>
            <a:r>
              <a:rPr kumimoji="0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构造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DFA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grpSp>
        <p:nvGrpSpPr>
          <p:cNvPr id="6" name="Group 191"/>
          <p:cNvGrpSpPr/>
          <p:nvPr/>
        </p:nvGrpSpPr>
        <p:grpSpPr>
          <a:xfrm>
            <a:off x="2198688" y="2919413"/>
            <a:ext cx="3240087" cy="287337"/>
            <a:chOff x="3107" y="709"/>
            <a:chExt cx="2041" cy="181"/>
          </a:xfrm>
        </p:grpSpPr>
        <p:sp>
          <p:nvSpPr>
            <p:cNvPr id="68690" name="Rectangle 75"/>
            <p:cNvSpPr/>
            <p:nvPr/>
          </p:nvSpPr>
          <p:spPr>
            <a:xfrm>
              <a:off x="3787" y="709"/>
              <a:ext cx="680" cy="181"/>
            </a:xfrm>
            <a:prstGeom prst="rect">
              <a:avLst/>
            </a:prstGeom>
            <a:solidFill>
              <a:srgbClr val="FF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691" name="Rectangle 87"/>
            <p:cNvSpPr/>
            <p:nvPr/>
          </p:nvSpPr>
          <p:spPr>
            <a:xfrm>
              <a:off x="4468" y="709"/>
              <a:ext cx="680" cy="181"/>
            </a:xfrm>
            <a:prstGeom prst="rect">
              <a:avLst/>
            </a:prstGeom>
            <a:solidFill>
              <a:srgbClr val="FF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692" name="Rectangle 99"/>
            <p:cNvSpPr/>
            <p:nvPr/>
          </p:nvSpPr>
          <p:spPr>
            <a:xfrm>
              <a:off x="3107" y="709"/>
              <a:ext cx="680" cy="181"/>
            </a:xfrm>
            <a:prstGeom prst="rect">
              <a:avLst/>
            </a:prstGeom>
            <a:solidFill>
              <a:srgbClr val="FF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Group 185"/>
          <p:cNvGrpSpPr/>
          <p:nvPr/>
        </p:nvGrpSpPr>
        <p:grpSpPr>
          <a:xfrm>
            <a:off x="2198688" y="2630488"/>
            <a:ext cx="3240087" cy="287337"/>
            <a:chOff x="3107" y="527"/>
            <a:chExt cx="2041" cy="181"/>
          </a:xfrm>
        </p:grpSpPr>
        <p:sp>
          <p:nvSpPr>
            <p:cNvPr id="68687" name="Rectangle 85"/>
            <p:cNvSpPr/>
            <p:nvPr/>
          </p:nvSpPr>
          <p:spPr>
            <a:xfrm>
              <a:off x="3107" y="527"/>
              <a:ext cx="680" cy="181"/>
            </a:xfrm>
            <a:prstGeom prst="rect">
              <a:avLst/>
            </a:prstGeom>
            <a:solidFill>
              <a:srgbClr val="FF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688" name="Rectangle 103"/>
            <p:cNvSpPr/>
            <p:nvPr/>
          </p:nvSpPr>
          <p:spPr>
            <a:xfrm>
              <a:off x="4468" y="527"/>
              <a:ext cx="680" cy="181"/>
            </a:xfrm>
            <a:prstGeom prst="rect">
              <a:avLst/>
            </a:prstGeom>
            <a:solidFill>
              <a:srgbClr val="FF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689" name="Rectangle 115"/>
            <p:cNvSpPr/>
            <p:nvPr/>
          </p:nvSpPr>
          <p:spPr>
            <a:xfrm>
              <a:off x="3787" y="527"/>
              <a:ext cx="680" cy="181"/>
            </a:xfrm>
            <a:prstGeom prst="rect">
              <a:avLst/>
            </a:prstGeom>
            <a:solidFill>
              <a:srgbClr val="FF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Group 168"/>
          <p:cNvGrpSpPr/>
          <p:nvPr/>
        </p:nvGrpSpPr>
        <p:grpSpPr>
          <a:xfrm>
            <a:off x="2198688" y="2343150"/>
            <a:ext cx="3240087" cy="287338"/>
            <a:chOff x="3107" y="346"/>
            <a:chExt cx="2041" cy="181"/>
          </a:xfrm>
        </p:grpSpPr>
        <p:sp>
          <p:nvSpPr>
            <p:cNvPr id="68684" name="Rectangle 74"/>
            <p:cNvSpPr/>
            <p:nvPr/>
          </p:nvSpPr>
          <p:spPr>
            <a:xfrm>
              <a:off x="3107" y="346"/>
              <a:ext cx="680" cy="181"/>
            </a:xfrm>
            <a:prstGeom prst="rect">
              <a:avLst/>
            </a:prstGeom>
            <a:solidFill>
              <a:srgbClr val="FF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685" name="Rectangle 100"/>
            <p:cNvSpPr/>
            <p:nvPr/>
          </p:nvSpPr>
          <p:spPr>
            <a:xfrm>
              <a:off x="3787" y="346"/>
              <a:ext cx="680" cy="181"/>
            </a:xfrm>
            <a:prstGeom prst="rect">
              <a:avLst/>
            </a:prstGeom>
            <a:solidFill>
              <a:srgbClr val="FF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686" name="Rectangle 116"/>
            <p:cNvSpPr/>
            <p:nvPr/>
          </p:nvSpPr>
          <p:spPr>
            <a:xfrm>
              <a:off x="4468" y="346"/>
              <a:ext cx="680" cy="181"/>
            </a:xfrm>
            <a:prstGeom prst="rect">
              <a:avLst/>
            </a:prstGeom>
            <a:solidFill>
              <a:srgbClr val="FF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Group 199"/>
          <p:cNvGrpSpPr/>
          <p:nvPr/>
        </p:nvGrpSpPr>
        <p:grpSpPr>
          <a:xfrm>
            <a:off x="2198688" y="3206750"/>
            <a:ext cx="3240087" cy="287338"/>
            <a:chOff x="3107" y="890"/>
            <a:chExt cx="2041" cy="181"/>
          </a:xfrm>
        </p:grpSpPr>
        <p:sp>
          <p:nvSpPr>
            <p:cNvPr id="68681" name="Rectangle 114"/>
            <p:cNvSpPr/>
            <p:nvPr/>
          </p:nvSpPr>
          <p:spPr>
            <a:xfrm>
              <a:off x="3107" y="890"/>
              <a:ext cx="680" cy="181"/>
            </a:xfrm>
            <a:prstGeom prst="rect">
              <a:avLst/>
            </a:prstGeom>
            <a:solidFill>
              <a:srgbClr val="FF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682" name="Rectangle 127"/>
            <p:cNvSpPr/>
            <p:nvPr/>
          </p:nvSpPr>
          <p:spPr>
            <a:xfrm>
              <a:off x="3787" y="890"/>
              <a:ext cx="680" cy="181"/>
            </a:xfrm>
            <a:prstGeom prst="rect">
              <a:avLst/>
            </a:prstGeom>
            <a:solidFill>
              <a:srgbClr val="FF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  <a:endPara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683" name="Rectangle 139"/>
            <p:cNvSpPr/>
            <p:nvPr/>
          </p:nvSpPr>
          <p:spPr>
            <a:xfrm>
              <a:off x="4468" y="890"/>
              <a:ext cx="680" cy="181"/>
            </a:xfrm>
            <a:prstGeom prst="rect">
              <a:avLst/>
            </a:prstGeom>
            <a:solidFill>
              <a:srgbClr val="FF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</a:t>
              </a:r>
              <a:endPara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Group 220"/>
          <p:cNvGrpSpPr/>
          <p:nvPr/>
        </p:nvGrpSpPr>
        <p:grpSpPr>
          <a:xfrm>
            <a:off x="2198688" y="4070350"/>
            <a:ext cx="3240087" cy="287338"/>
            <a:chOff x="3107" y="1434"/>
            <a:chExt cx="2041" cy="181"/>
          </a:xfrm>
        </p:grpSpPr>
        <p:sp>
          <p:nvSpPr>
            <p:cNvPr id="68678" name="Rectangle 128"/>
            <p:cNvSpPr/>
            <p:nvPr/>
          </p:nvSpPr>
          <p:spPr>
            <a:xfrm>
              <a:off x="3787" y="1434"/>
              <a:ext cx="680" cy="181"/>
            </a:xfrm>
            <a:prstGeom prst="rect">
              <a:avLst/>
            </a:prstGeom>
            <a:solidFill>
              <a:srgbClr val="FF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  <a:endPara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679" name="Rectangle 140"/>
            <p:cNvSpPr/>
            <p:nvPr/>
          </p:nvSpPr>
          <p:spPr>
            <a:xfrm>
              <a:off x="4468" y="1434"/>
              <a:ext cx="680" cy="181"/>
            </a:xfrm>
            <a:prstGeom prst="rect">
              <a:avLst/>
            </a:prstGeom>
            <a:solidFill>
              <a:srgbClr val="FF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</a:t>
              </a:r>
              <a:endPara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680" name="Rectangle 150"/>
            <p:cNvSpPr/>
            <p:nvPr/>
          </p:nvSpPr>
          <p:spPr>
            <a:xfrm>
              <a:off x="3107" y="1434"/>
              <a:ext cx="680" cy="181"/>
            </a:xfrm>
            <a:prstGeom prst="rect">
              <a:avLst/>
            </a:prstGeom>
            <a:solidFill>
              <a:srgbClr val="FF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7</a:t>
              </a:r>
              <a:endPara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Group 208"/>
          <p:cNvGrpSpPr/>
          <p:nvPr/>
        </p:nvGrpSpPr>
        <p:grpSpPr>
          <a:xfrm>
            <a:off x="2198688" y="3494088"/>
            <a:ext cx="3240087" cy="287337"/>
            <a:chOff x="3107" y="1071"/>
            <a:chExt cx="2041" cy="181"/>
          </a:xfrm>
        </p:grpSpPr>
        <p:sp>
          <p:nvSpPr>
            <p:cNvPr id="68675" name="Rectangle 101"/>
            <p:cNvSpPr/>
            <p:nvPr/>
          </p:nvSpPr>
          <p:spPr>
            <a:xfrm>
              <a:off x="4468" y="1071"/>
              <a:ext cx="680" cy="181"/>
            </a:xfrm>
            <a:prstGeom prst="rect">
              <a:avLst/>
            </a:prstGeom>
            <a:solidFill>
              <a:srgbClr val="FF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676" name="Rectangle 126"/>
            <p:cNvSpPr/>
            <p:nvPr/>
          </p:nvSpPr>
          <p:spPr>
            <a:xfrm>
              <a:off x="3107" y="1071"/>
              <a:ext cx="680" cy="181"/>
            </a:xfrm>
            <a:prstGeom prst="rect">
              <a:avLst/>
            </a:prstGeom>
            <a:solidFill>
              <a:srgbClr val="FF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  <a:endPara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677" name="Rectangle 151"/>
            <p:cNvSpPr/>
            <p:nvPr/>
          </p:nvSpPr>
          <p:spPr>
            <a:xfrm>
              <a:off x="3787" y="1071"/>
              <a:ext cx="680" cy="181"/>
            </a:xfrm>
            <a:prstGeom prst="rect">
              <a:avLst/>
            </a:prstGeom>
            <a:solidFill>
              <a:srgbClr val="FF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7</a:t>
              </a:r>
              <a:endPara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Group 214"/>
          <p:cNvGrpSpPr/>
          <p:nvPr/>
        </p:nvGrpSpPr>
        <p:grpSpPr>
          <a:xfrm>
            <a:off x="2198688" y="3783013"/>
            <a:ext cx="3240087" cy="287337"/>
            <a:chOff x="3107" y="1253"/>
            <a:chExt cx="2041" cy="181"/>
          </a:xfrm>
        </p:grpSpPr>
        <p:sp>
          <p:nvSpPr>
            <p:cNvPr id="68672" name="Rectangle 102"/>
            <p:cNvSpPr/>
            <p:nvPr/>
          </p:nvSpPr>
          <p:spPr>
            <a:xfrm>
              <a:off x="3787" y="1253"/>
              <a:ext cx="680" cy="181"/>
            </a:xfrm>
            <a:prstGeom prst="rect">
              <a:avLst/>
            </a:prstGeom>
            <a:solidFill>
              <a:srgbClr val="FF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673" name="Rectangle 138"/>
            <p:cNvSpPr/>
            <p:nvPr/>
          </p:nvSpPr>
          <p:spPr>
            <a:xfrm>
              <a:off x="3107" y="1253"/>
              <a:ext cx="680" cy="181"/>
            </a:xfrm>
            <a:prstGeom prst="rect">
              <a:avLst/>
            </a:prstGeom>
            <a:solidFill>
              <a:srgbClr val="FF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</a:t>
              </a:r>
              <a:endPara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674" name="Rectangle 152"/>
            <p:cNvSpPr/>
            <p:nvPr/>
          </p:nvSpPr>
          <p:spPr>
            <a:xfrm>
              <a:off x="4468" y="1253"/>
              <a:ext cx="680" cy="181"/>
            </a:xfrm>
            <a:prstGeom prst="rect">
              <a:avLst/>
            </a:prstGeom>
            <a:solidFill>
              <a:srgbClr val="FF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7</a:t>
              </a:r>
              <a:endPara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Group 157"/>
          <p:cNvGrpSpPr/>
          <p:nvPr/>
        </p:nvGrpSpPr>
        <p:grpSpPr>
          <a:xfrm>
            <a:off x="2198688" y="2055813"/>
            <a:ext cx="3240087" cy="287337"/>
            <a:chOff x="3107" y="164"/>
            <a:chExt cx="2041" cy="181"/>
          </a:xfrm>
        </p:grpSpPr>
        <p:sp>
          <p:nvSpPr>
            <p:cNvPr id="68669" name="Rectangle 65"/>
            <p:cNvSpPr/>
            <p:nvPr/>
          </p:nvSpPr>
          <p:spPr>
            <a:xfrm>
              <a:off x="3107" y="164"/>
              <a:ext cx="680" cy="181"/>
            </a:xfrm>
            <a:prstGeom prst="rect">
              <a:avLst/>
            </a:prstGeom>
            <a:solidFill>
              <a:srgbClr val="FF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670" name="Rectangle 73"/>
            <p:cNvSpPr/>
            <p:nvPr/>
          </p:nvSpPr>
          <p:spPr>
            <a:xfrm>
              <a:off x="3787" y="164"/>
              <a:ext cx="680" cy="181"/>
            </a:xfrm>
            <a:prstGeom prst="rect">
              <a:avLst/>
            </a:prstGeom>
            <a:solidFill>
              <a:srgbClr val="FF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671" name="Rectangle 86"/>
            <p:cNvSpPr/>
            <p:nvPr/>
          </p:nvSpPr>
          <p:spPr>
            <a:xfrm>
              <a:off x="4468" y="164"/>
              <a:ext cx="680" cy="181"/>
            </a:xfrm>
            <a:prstGeom prst="rect">
              <a:avLst/>
            </a:prstGeom>
            <a:solidFill>
              <a:srgbClr val="FF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Group 167"/>
          <p:cNvGrpSpPr/>
          <p:nvPr/>
        </p:nvGrpSpPr>
        <p:grpSpPr>
          <a:xfrm>
            <a:off x="5006975" y="4429125"/>
            <a:ext cx="1225550" cy="1590675"/>
            <a:chOff x="2154" y="2568"/>
            <a:chExt cx="772" cy="1002"/>
          </a:xfrm>
        </p:grpSpPr>
        <p:sp>
          <p:nvSpPr>
            <p:cNvPr id="68662" name="Oval 158"/>
            <p:cNvSpPr/>
            <p:nvPr/>
          </p:nvSpPr>
          <p:spPr>
            <a:xfrm>
              <a:off x="2154" y="2976"/>
              <a:ext cx="182" cy="18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  <a:endParaRPr lang="en-US" altLang="zh-CN" sz="18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663" name="Oval 159"/>
            <p:cNvSpPr/>
            <p:nvPr/>
          </p:nvSpPr>
          <p:spPr>
            <a:xfrm>
              <a:off x="2744" y="2568"/>
              <a:ext cx="182" cy="18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en-US" altLang="zh-CN" sz="18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664" name="Oval 160"/>
            <p:cNvSpPr/>
            <p:nvPr/>
          </p:nvSpPr>
          <p:spPr>
            <a:xfrm>
              <a:off x="2744" y="3339"/>
              <a:ext cx="182" cy="18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lang="en-US" altLang="zh-CN" sz="18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68665" name="AutoShape 161"/>
            <p:cNvCxnSpPr>
              <a:stCxn id="68662" idx="0"/>
              <a:endCxn id="68663" idx="2"/>
            </p:cNvCxnSpPr>
            <p:nvPr/>
          </p:nvCxnSpPr>
          <p:spPr>
            <a:xfrm rot="-5400000">
              <a:off x="2336" y="2568"/>
              <a:ext cx="317" cy="499"/>
            </a:xfrm>
            <a:prstGeom prst="curvedConnector2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68666" name="AutoShape 162"/>
            <p:cNvCxnSpPr>
              <a:stCxn id="68662" idx="4"/>
              <a:endCxn id="68664" idx="2"/>
            </p:cNvCxnSpPr>
            <p:nvPr/>
          </p:nvCxnSpPr>
          <p:spPr>
            <a:xfrm rot="-5400000" flipH="1">
              <a:off x="2358" y="3044"/>
              <a:ext cx="272" cy="499"/>
            </a:xfrm>
            <a:prstGeom prst="curvedConnector2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68667" name="Text Box 165"/>
            <p:cNvSpPr txBox="1"/>
            <p:nvPr/>
          </p:nvSpPr>
          <p:spPr>
            <a:xfrm>
              <a:off x="2245" y="2568"/>
              <a:ext cx="19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  <a:endParaRPr lang="en-US" altLang="zh-CN" sz="18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668" name="Text Box 166"/>
            <p:cNvSpPr txBox="1"/>
            <p:nvPr/>
          </p:nvSpPr>
          <p:spPr>
            <a:xfrm>
              <a:off x="2245" y="3339"/>
              <a:ext cx="19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en-US" altLang="zh-CN" sz="18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5" name="Group 184"/>
          <p:cNvGrpSpPr/>
          <p:nvPr/>
        </p:nvGrpSpPr>
        <p:grpSpPr>
          <a:xfrm>
            <a:off x="6088063" y="4286250"/>
            <a:ext cx="1439862" cy="1655763"/>
            <a:chOff x="2835" y="2478"/>
            <a:chExt cx="907" cy="1043"/>
          </a:xfrm>
        </p:grpSpPr>
        <p:sp>
          <p:nvSpPr>
            <p:cNvPr id="68656" name="Oval 177"/>
            <p:cNvSpPr/>
            <p:nvPr/>
          </p:nvSpPr>
          <p:spPr>
            <a:xfrm>
              <a:off x="3560" y="2568"/>
              <a:ext cx="182" cy="18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endParaRPr lang="en-US" altLang="zh-CN" sz="18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657" name="Oval 178"/>
            <p:cNvSpPr/>
            <p:nvPr/>
          </p:nvSpPr>
          <p:spPr>
            <a:xfrm>
              <a:off x="3560" y="3339"/>
              <a:ext cx="182" cy="18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  <a:endParaRPr lang="en-US" altLang="zh-CN" sz="18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68658" name="AutoShape 180"/>
            <p:cNvCxnSpPr>
              <a:stCxn id="68663" idx="6"/>
              <a:endCxn id="68656" idx="2"/>
            </p:cNvCxnSpPr>
            <p:nvPr/>
          </p:nvCxnSpPr>
          <p:spPr>
            <a:xfrm>
              <a:off x="2934" y="2659"/>
              <a:ext cx="626" cy="0"/>
            </a:xfrm>
            <a:prstGeom prst="straightConnector1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68659" name="AutoShape 181"/>
            <p:cNvCxnSpPr>
              <a:stCxn id="68663" idx="5"/>
              <a:endCxn id="68657" idx="1"/>
            </p:cNvCxnSpPr>
            <p:nvPr/>
          </p:nvCxnSpPr>
          <p:spPr>
            <a:xfrm>
              <a:off x="2907" y="2723"/>
              <a:ext cx="680" cy="643"/>
            </a:xfrm>
            <a:prstGeom prst="straightConnector1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68660" name="Text Box 182"/>
            <p:cNvSpPr txBox="1"/>
            <p:nvPr/>
          </p:nvSpPr>
          <p:spPr>
            <a:xfrm>
              <a:off x="3152" y="2478"/>
              <a:ext cx="19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  <a:endParaRPr lang="en-US" altLang="zh-CN" sz="18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661" name="Text Box 183"/>
            <p:cNvSpPr txBox="1"/>
            <p:nvPr/>
          </p:nvSpPr>
          <p:spPr>
            <a:xfrm>
              <a:off x="2835" y="2750"/>
              <a:ext cx="19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en-US" altLang="zh-CN" sz="18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6" name="Group 190"/>
          <p:cNvGrpSpPr/>
          <p:nvPr/>
        </p:nvGrpSpPr>
        <p:grpSpPr>
          <a:xfrm>
            <a:off x="6202363" y="4718051"/>
            <a:ext cx="1193800" cy="1374774"/>
            <a:chOff x="2907" y="2750"/>
            <a:chExt cx="752" cy="866"/>
          </a:xfrm>
        </p:grpSpPr>
        <p:cxnSp>
          <p:nvCxnSpPr>
            <p:cNvPr id="68652" name="AutoShape 179"/>
            <p:cNvCxnSpPr>
              <a:stCxn id="68664" idx="6"/>
              <a:endCxn id="68657" idx="2"/>
            </p:cNvCxnSpPr>
            <p:nvPr/>
          </p:nvCxnSpPr>
          <p:spPr>
            <a:xfrm>
              <a:off x="2934" y="3430"/>
              <a:ext cx="634" cy="0"/>
            </a:xfrm>
            <a:prstGeom prst="straightConnector1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68653" name="Text Box 186"/>
            <p:cNvSpPr txBox="1"/>
            <p:nvPr/>
          </p:nvSpPr>
          <p:spPr>
            <a:xfrm>
              <a:off x="3198" y="3385"/>
              <a:ext cx="19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  <a:endParaRPr lang="en-US" altLang="zh-CN" sz="18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68654" name="AutoShape 188"/>
            <p:cNvCxnSpPr>
              <a:stCxn id="68664" idx="7"/>
              <a:endCxn id="68656" idx="4"/>
            </p:cNvCxnSpPr>
            <p:nvPr/>
          </p:nvCxnSpPr>
          <p:spPr>
            <a:xfrm flipV="1">
              <a:off x="2907" y="2750"/>
              <a:ext cx="752" cy="616"/>
            </a:xfrm>
            <a:prstGeom prst="straightConnector1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68655" name="Text Box 189"/>
            <p:cNvSpPr txBox="1"/>
            <p:nvPr/>
          </p:nvSpPr>
          <p:spPr>
            <a:xfrm>
              <a:off x="2956" y="3203"/>
              <a:ext cx="19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en-US" altLang="zh-CN" sz="18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7" name="Group 198"/>
          <p:cNvGrpSpPr/>
          <p:nvPr/>
        </p:nvGrpSpPr>
        <p:grpSpPr>
          <a:xfrm>
            <a:off x="6088063" y="3925888"/>
            <a:ext cx="1309687" cy="1727200"/>
            <a:chOff x="2835" y="2251"/>
            <a:chExt cx="825" cy="1088"/>
          </a:xfrm>
        </p:grpSpPr>
        <p:cxnSp>
          <p:nvCxnSpPr>
            <p:cNvPr id="68648" name="AutoShape 192"/>
            <p:cNvCxnSpPr>
              <a:stCxn id="68656" idx="0"/>
              <a:endCxn id="68663" idx="0"/>
            </p:cNvCxnSpPr>
            <p:nvPr/>
          </p:nvCxnSpPr>
          <p:spPr>
            <a:xfrm rot="16200000" flipV="1">
              <a:off x="3251" y="2160"/>
              <a:ext cx="2" cy="816"/>
            </a:xfrm>
            <a:prstGeom prst="curvedConnector3">
              <a:avLst>
                <a:gd name="adj1" fmla="val 7540016"/>
              </a:avLst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68649" name="AutoShape 195"/>
            <p:cNvCxnSpPr>
              <a:stCxn id="68656" idx="3"/>
              <a:endCxn id="68664" idx="0"/>
            </p:cNvCxnSpPr>
            <p:nvPr/>
          </p:nvCxnSpPr>
          <p:spPr>
            <a:xfrm flipH="1">
              <a:off x="2843" y="2723"/>
              <a:ext cx="752" cy="616"/>
            </a:xfrm>
            <a:prstGeom prst="straightConnector1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68650" name="Text Box 196"/>
            <p:cNvSpPr txBox="1"/>
            <p:nvPr/>
          </p:nvSpPr>
          <p:spPr>
            <a:xfrm>
              <a:off x="3061" y="2251"/>
              <a:ext cx="19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  <a:endParaRPr lang="en-US" altLang="zh-CN" sz="18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651" name="Text Box 197"/>
            <p:cNvSpPr txBox="1"/>
            <p:nvPr/>
          </p:nvSpPr>
          <p:spPr>
            <a:xfrm>
              <a:off x="2835" y="3022"/>
              <a:ext cx="19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en-US" altLang="zh-CN" sz="18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8" name="Group 207"/>
          <p:cNvGrpSpPr/>
          <p:nvPr/>
        </p:nvGrpSpPr>
        <p:grpSpPr>
          <a:xfrm>
            <a:off x="7454900" y="4429125"/>
            <a:ext cx="1298575" cy="1663700"/>
            <a:chOff x="3696" y="2568"/>
            <a:chExt cx="818" cy="1048"/>
          </a:xfrm>
        </p:grpSpPr>
        <p:sp>
          <p:nvSpPr>
            <p:cNvPr id="68642" name="Oval 200"/>
            <p:cNvSpPr/>
            <p:nvPr/>
          </p:nvSpPr>
          <p:spPr>
            <a:xfrm>
              <a:off x="4332" y="2568"/>
              <a:ext cx="182" cy="18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5</a:t>
              </a:r>
              <a:endParaRPr lang="en-US" altLang="zh-CN" sz="18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643" name="Oval 201"/>
            <p:cNvSpPr/>
            <p:nvPr/>
          </p:nvSpPr>
          <p:spPr>
            <a:xfrm>
              <a:off x="4332" y="3339"/>
              <a:ext cx="182" cy="18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6</a:t>
              </a:r>
              <a:endParaRPr lang="en-US" altLang="zh-CN" sz="18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68644" name="AutoShape 202"/>
            <p:cNvCxnSpPr>
              <a:stCxn id="68657" idx="7"/>
              <a:endCxn id="68642" idx="3"/>
            </p:cNvCxnSpPr>
            <p:nvPr/>
          </p:nvCxnSpPr>
          <p:spPr>
            <a:xfrm flipV="1">
              <a:off x="3723" y="2723"/>
              <a:ext cx="636" cy="643"/>
            </a:xfrm>
            <a:prstGeom prst="straightConnector1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68645" name="AutoShape 203"/>
            <p:cNvCxnSpPr>
              <a:stCxn id="68657" idx="6"/>
              <a:endCxn id="68643" idx="2"/>
            </p:cNvCxnSpPr>
            <p:nvPr/>
          </p:nvCxnSpPr>
          <p:spPr>
            <a:xfrm>
              <a:off x="3750" y="3430"/>
              <a:ext cx="582" cy="0"/>
            </a:xfrm>
            <a:prstGeom prst="straightConnector1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68646" name="Text Box 205"/>
            <p:cNvSpPr txBox="1"/>
            <p:nvPr/>
          </p:nvSpPr>
          <p:spPr>
            <a:xfrm>
              <a:off x="3696" y="3067"/>
              <a:ext cx="19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  <a:endParaRPr lang="en-US" altLang="zh-CN" sz="18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647" name="Text Box 206"/>
            <p:cNvSpPr txBox="1"/>
            <p:nvPr/>
          </p:nvSpPr>
          <p:spPr>
            <a:xfrm>
              <a:off x="3787" y="3385"/>
              <a:ext cx="19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en-US" altLang="zh-CN" sz="18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9" name="Group 213"/>
          <p:cNvGrpSpPr/>
          <p:nvPr/>
        </p:nvGrpSpPr>
        <p:grpSpPr>
          <a:xfrm>
            <a:off x="7540625" y="4286250"/>
            <a:ext cx="2292350" cy="1008063"/>
            <a:chOff x="3750" y="2478"/>
            <a:chExt cx="1444" cy="635"/>
          </a:xfrm>
        </p:grpSpPr>
        <p:sp>
          <p:nvSpPr>
            <p:cNvPr id="68637" name="Oval 170"/>
            <p:cNvSpPr/>
            <p:nvPr/>
          </p:nvSpPr>
          <p:spPr>
            <a:xfrm>
              <a:off x="5012" y="2931"/>
              <a:ext cx="182" cy="18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7</a:t>
              </a:r>
              <a:endParaRPr lang="en-US" altLang="zh-CN" sz="18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68638" name="AutoShape 209"/>
            <p:cNvCxnSpPr>
              <a:stCxn id="68642" idx="6"/>
              <a:endCxn id="68637" idx="0"/>
            </p:cNvCxnSpPr>
            <p:nvPr/>
          </p:nvCxnSpPr>
          <p:spPr>
            <a:xfrm>
              <a:off x="4522" y="2659"/>
              <a:ext cx="581" cy="272"/>
            </a:xfrm>
            <a:prstGeom prst="curvedConnector2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68639" name="Text Box 210"/>
            <p:cNvSpPr txBox="1"/>
            <p:nvPr/>
          </p:nvSpPr>
          <p:spPr>
            <a:xfrm>
              <a:off x="4785" y="2523"/>
              <a:ext cx="19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  <a:endParaRPr lang="en-US" altLang="zh-CN" sz="18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68640" name="AutoShape 211"/>
            <p:cNvCxnSpPr>
              <a:stCxn id="68642" idx="2"/>
              <a:endCxn id="68656" idx="6"/>
            </p:cNvCxnSpPr>
            <p:nvPr/>
          </p:nvCxnSpPr>
          <p:spPr>
            <a:xfrm flipH="1">
              <a:off x="3750" y="2659"/>
              <a:ext cx="590" cy="0"/>
            </a:xfrm>
            <a:prstGeom prst="straightConnector1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68641" name="Text Box 212"/>
            <p:cNvSpPr txBox="1"/>
            <p:nvPr/>
          </p:nvSpPr>
          <p:spPr>
            <a:xfrm>
              <a:off x="3969" y="2478"/>
              <a:ext cx="19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en-US" altLang="zh-CN" sz="18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0" name="Group 219"/>
          <p:cNvGrpSpPr/>
          <p:nvPr/>
        </p:nvGrpSpPr>
        <p:grpSpPr>
          <a:xfrm>
            <a:off x="7497763" y="4675188"/>
            <a:ext cx="2203450" cy="1344612"/>
            <a:chOff x="3723" y="2723"/>
            <a:chExt cx="1388" cy="847"/>
          </a:xfrm>
        </p:grpSpPr>
        <p:cxnSp>
          <p:nvCxnSpPr>
            <p:cNvPr id="68633" name="AutoShape 215"/>
            <p:cNvCxnSpPr>
              <a:stCxn id="68643" idx="1"/>
              <a:endCxn id="68656" idx="5"/>
            </p:cNvCxnSpPr>
            <p:nvPr/>
          </p:nvCxnSpPr>
          <p:spPr>
            <a:xfrm flipH="1" flipV="1">
              <a:off x="3723" y="2723"/>
              <a:ext cx="644" cy="643"/>
            </a:xfrm>
            <a:prstGeom prst="straightConnector1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68634" name="AutoShape 216"/>
            <p:cNvCxnSpPr>
              <a:stCxn id="68643" idx="6"/>
              <a:endCxn id="68637" idx="4"/>
            </p:cNvCxnSpPr>
            <p:nvPr/>
          </p:nvCxnSpPr>
          <p:spPr>
            <a:xfrm flipV="1">
              <a:off x="4522" y="3113"/>
              <a:ext cx="589" cy="317"/>
            </a:xfrm>
            <a:prstGeom prst="curvedConnector2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68635" name="Text Box 217"/>
            <p:cNvSpPr txBox="1"/>
            <p:nvPr/>
          </p:nvSpPr>
          <p:spPr>
            <a:xfrm>
              <a:off x="4150" y="3067"/>
              <a:ext cx="19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  <a:endParaRPr lang="en-US" altLang="zh-CN" sz="18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636" name="Text Box 218"/>
            <p:cNvSpPr txBox="1"/>
            <p:nvPr/>
          </p:nvSpPr>
          <p:spPr>
            <a:xfrm>
              <a:off x="4785" y="3339"/>
              <a:ext cx="19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en-US" altLang="zh-CN" sz="18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1" name="Group 223"/>
          <p:cNvGrpSpPr/>
          <p:nvPr/>
        </p:nvGrpSpPr>
        <p:grpSpPr>
          <a:xfrm>
            <a:off x="8680450" y="4675187"/>
            <a:ext cx="876300" cy="1020763"/>
            <a:chOff x="4468" y="2723"/>
            <a:chExt cx="552" cy="643"/>
          </a:xfrm>
        </p:grpSpPr>
        <p:sp>
          <p:nvSpPr>
            <p:cNvPr id="68629" name="Text Box 163"/>
            <p:cNvSpPr txBox="1"/>
            <p:nvPr/>
          </p:nvSpPr>
          <p:spPr>
            <a:xfrm>
              <a:off x="4558" y="2750"/>
              <a:ext cx="19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  <a:endParaRPr lang="en-US" altLang="zh-CN" sz="18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630" name="Text Box 164"/>
            <p:cNvSpPr txBox="1"/>
            <p:nvPr/>
          </p:nvSpPr>
          <p:spPr>
            <a:xfrm>
              <a:off x="4468" y="2976"/>
              <a:ext cx="22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en-US" altLang="zh-CN" sz="18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68631" name="AutoShape 221"/>
            <p:cNvCxnSpPr>
              <a:stCxn id="68637" idx="2"/>
              <a:endCxn id="68642" idx="5"/>
            </p:cNvCxnSpPr>
            <p:nvPr/>
          </p:nvCxnSpPr>
          <p:spPr>
            <a:xfrm rot="10800000">
              <a:off x="4495" y="2723"/>
              <a:ext cx="525" cy="299"/>
            </a:xfrm>
            <a:prstGeom prst="curvedConnector2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68632" name="AutoShape 222"/>
            <p:cNvCxnSpPr>
              <a:stCxn id="68637" idx="2"/>
              <a:endCxn id="68643" idx="7"/>
            </p:cNvCxnSpPr>
            <p:nvPr/>
          </p:nvCxnSpPr>
          <p:spPr>
            <a:xfrm rot="10800000" flipV="1">
              <a:off x="4495" y="3022"/>
              <a:ext cx="525" cy="344"/>
            </a:xfrm>
            <a:prstGeom prst="curvedConnector2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823" name="Rectangle 31"/>
          <p:cNvSpPr>
            <a:spLocks noGrp="1" noChangeArrowheads="1"/>
          </p:cNvSpPr>
          <p:nvPr>
            <p:ph type="title"/>
          </p:nvPr>
        </p:nvSpPr>
        <p:spPr>
          <a:xfrm>
            <a:off x="317500" y="1265238"/>
            <a:ext cx="6883400" cy="574675"/>
          </a:xfrm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确定初态和终态：原终态为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1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grpSp>
        <p:nvGrpSpPr>
          <p:cNvPr id="69635" name="Group 79"/>
          <p:cNvGrpSpPr/>
          <p:nvPr/>
        </p:nvGrpSpPr>
        <p:grpSpPr>
          <a:xfrm>
            <a:off x="2081213" y="3124200"/>
            <a:ext cx="2309813" cy="1376363"/>
            <a:chOff x="1939" y="2750"/>
            <a:chExt cx="1455" cy="867"/>
          </a:xfrm>
        </p:grpSpPr>
        <p:cxnSp>
          <p:nvCxnSpPr>
            <p:cNvPr id="69729" name="AutoShape 80"/>
            <p:cNvCxnSpPr>
              <a:stCxn id="69718" idx="6"/>
              <a:endCxn id="69711" idx="2"/>
            </p:cNvCxnSpPr>
            <p:nvPr/>
          </p:nvCxnSpPr>
          <p:spPr>
            <a:xfrm>
              <a:off x="1966" y="3430"/>
              <a:ext cx="634" cy="0"/>
            </a:xfrm>
            <a:prstGeom prst="straightConnector1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69730" name="Text Box 81"/>
            <p:cNvSpPr txBox="1"/>
            <p:nvPr/>
          </p:nvSpPr>
          <p:spPr>
            <a:xfrm>
              <a:off x="3198" y="3385"/>
              <a:ext cx="196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  <a:endParaRPr lang="en-US" altLang="zh-CN" sz="18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69731" name="AutoShape 82"/>
            <p:cNvCxnSpPr>
              <a:stCxn id="69718" idx="7"/>
              <a:endCxn id="69710" idx="4"/>
            </p:cNvCxnSpPr>
            <p:nvPr/>
          </p:nvCxnSpPr>
          <p:spPr>
            <a:xfrm flipV="1">
              <a:off x="1939" y="2750"/>
              <a:ext cx="752" cy="616"/>
            </a:xfrm>
            <a:prstGeom prst="straightConnector1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69732" name="Text Box 83"/>
            <p:cNvSpPr txBox="1"/>
            <p:nvPr/>
          </p:nvSpPr>
          <p:spPr>
            <a:xfrm>
              <a:off x="2956" y="3203"/>
              <a:ext cx="196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en-US" altLang="zh-CN" sz="18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9636" name="Group 89"/>
          <p:cNvGrpSpPr/>
          <p:nvPr/>
        </p:nvGrpSpPr>
        <p:grpSpPr>
          <a:xfrm>
            <a:off x="3376613" y="2835275"/>
            <a:ext cx="2792413" cy="1665288"/>
            <a:chOff x="2755" y="2568"/>
            <a:chExt cx="1759" cy="1049"/>
          </a:xfrm>
        </p:grpSpPr>
        <p:sp>
          <p:nvSpPr>
            <p:cNvPr id="69723" name="Oval 90"/>
            <p:cNvSpPr/>
            <p:nvPr/>
          </p:nvSpPr>
          <p:spPr>
            <a:xfrm>
              <a:off x="4332" y="2568"/>
              <a:ext cx="182" cy="18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5</a:t>
              </a:r>
              <a:endParaRPr lang="en-US" altLang="zh-CN" sz="18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724" name="Oval 91"/>
            <p:cNvSpPr/>
            <p:nvPr/>
          </p:nvSpPr>
          <p:spPr>
            <a:xfrm>
              <a:off x="4332" y="3339"/>
              <a:ext cx="182" cy="18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6</a:t>
              </a:r>
              <a:endParaRPr lang="en-US" altLang="zh-CN" sz="18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69725" name="AutoShape 92"/>
            <p:cNvCxnSpPr>
              <a:stCxn id="69711" idx="7"/>
              <a:endCxn id="69723" idx="3"/>
            </p:cNvCxnSpPr>
            <p:nvPr/>
          </p:nvCxnSpPr>
          <p:spPr>
            <a:xfrm flipV="1">
              <a:off x="2755" y="2723"/>
              <a:ext cx="1604" cy="643"/>
            </a:xfrm>
            <a:prstGeom prst="straightConnector1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69726" name="AutoShape 93"/>
            <p:cNvCxnSpPr>
              <a:stCxn id="69711" idx="6"/>
              <a:endCxn id="69724" idx="2"/>
            </p:cNvCxnSpPr>
            <p:nvPr/>
          </p:nvCxnSpPr>
          <p:spPr>
            <a:xfrm>
              <a:off x="2782" y="3430"/>
              <a:ext cx="1550" cy="0"/>
            </a:xfrm>
            <a:prstGeom prst="straightConnector1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69727" name="Text Box 94"/>
            <p:cNvSpPr txBox="1"/>
            <p:nvPr/>
          </p:nvSpPr>
          <p:spPr>
            <a:xfrm>
              <a:off x="3696" y="3067"/>
              <a:ext cx="196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  <a:endParaRPr lang="en-US" altLang="zh-CN" sz="18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728" name="Text Box 95"/>
            <p:cNvSpPr txBox="1"/>
            <p:nvPr/>
          </p:nvSpPr>
          <p:spPr>
            <a:xfrm>
              <a:off x="3787" y="3385"/>
              <a:ext cx="196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en-US" altLang="zh-CN" sz="18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9637" name="Group 161"/>
          <p:cNvGrpSpPr/>
          <p:nvPr/>
        </p:nvGrpSpPr>
        <p:grpSpPr>
          <a:xfrm>
            <a:off x="898525" y="2332038"/>
            <a:ext cx="5270500" cy="2095499"/>
            <a:chOff x="566" y="1053"/>
            <a:chExt cx="3320" cy="1320"/>
          </a:xfrm>
        </p:grpSpPr>
        <p:grpSp>
          <p:nvGrpSpPr>
            <p:cNvPr id="69687" name="Group 64"/>
            <p:cNvGrpSpPr/>
            <p:nvPr/>
          </p:nvGrpSpPr>
          <p:grpSpPr>
            <a:xfrm>
              <a:off x="566" y="1370"/>
              <a:ext cx="772" cy="1003"/>
              <a:chOff x="2154" y="2568"/>
              <a:chExt cx="772" cy="1003"/>
            </a:xfrm>
          </p:grpSpPr>
          <p:sp>
            <p:nvSpPr>
              <p:cNvPr id="69716" name="Oval 65"/>
              <p:cNvSpPr/>
              <p:nvPr/>
            </p:nvSpPr>
            <p:spPr>
              <a:xfrm>
                <a:off x="2154" y="2976"/>
                <a:ext cx="182" cy="182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0</a:t>
                </a:r>
                <a:endParaRPr lang="en-US" altLang="zh-CN" sz="1800" b="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9717" name="Oval 66"/>
              <p:cNvSpPr/>
              <p:nvPr/>
            </p:nvSpPr>
            <p:spPr>
              <a:xfrm>
                <a:off x="2744" y="2568"/>
                <a:ext cx="182" cy="182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1</a:t>
                </a:r>
                <a:endParaRPr lang="en-US" altLang="zh-CN" sz="1800" b="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9718" name="Oval 67"/>
              <p:cNvSpPr/>
              <p:nvPr/>
            </p:nvSpPr>
            <p:spPr>
              <a:xfrm>
                <a:off x="2744" y="3339"/>
                <a:ext cx="182" cy="182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2</a:t>
                </a:r>
                <a:endParaRPr lang="en-US" altLang="zh-CN" sz="1800" b="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69719" name="AutoShape 68"/>
              <p:cNvCxnSpPr>
                <a:stCxn id="69716" idx="0"/>
                <a:endCxn id="69717" idx="2"/>
              </p:cNvCxnSpPr>
              <p:nvPr/>
            </p:nvCxnSpPr>
            <p:spPr>
              <a:xfrm rot="-5400000">
                <a:off x="2336" y="2568"/>
                <a:ext cx="317" cy="499"/>
              </a:xfrm>
              <a:prstGeom prst="curvedConnector2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cxnSp>
          <p:cxnSp>
            <p:nvCxnSpPr>
              <p:cNvPr id="69720" name="AutoShape 69"/>
              <p:cNvCxnSpPr>
                <a:stCxn id="69716" idx="4"/>
                <a:endCxn id="69718" idx="2"/>
              </p:cNvCxnSpPr>
              <p:nvPr/>
            </p:nvCxnSpPr>
            <p:spPr>
              <a:xfrm rot="-5400000" flipH="1">
                <a:off x="2358" y="3044"/>
                <a:ext cx="272" cy="499"/>
              </a:xfrm>
              <a:prstGeom prst="curvedConnector2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cxnSp>
          <p:sp>
            <p:nvSpPr>
              <p:cNvPr id="69721" name="Text Box 70"/>
              <p:cNvSpPr txBox="1"/>
              <p:nvPr/>
            </p:nvSpPr>
            <p:spPr>
              <a:xfrm>
                <a:off x="2245" y="2568"/>
                <a:ext cx="196" cy="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0</a:t>
                </a:r>
                <a:endParaRPr lang="en-US" altLang="zh-CN" sz="1800" b="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9722" name="Text Box 71"/>
              <p:cNvSpPr txBox="1"/>
              <p:nvPr/>
            </p:nvSpPr>
            <p:spPr>
              <a:xfrm>
                <a:off x="2245" y="3339"/>
                <a:ext cx="196" cy="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1</a:t>
                </a:r>
                <a:endParaRPr lang="en-US" altLang="zh-CN" sz="1800" b="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9688" name="Group 72"/>
            <p:cNvGrpSpPr/>
            <p:nvPr/>
          </p:nvGrpSpPr>
          <p:grpSpPr>
            <a:xfrm>
              <a:off x="1247" y="1280"/>
              <a:ext cx="907" cy="1043"/>
              <a:chOff x="2835" y="2478"/>
              <a:chExt cx="907" cy="1043"/>
            </a:xfrm>
          </p:grpSpPr>
          <p:sp>
            <p:nvSpPr>
              <p:cNvPr id="69710" name="Oval 73"/>
              <p:cNvSpPr/>
              <p:nvPr/>
            </p:nvSpPr>
            <p:spPr>
              <a:xfrm>
                <a:off x="3560" y="2568"/>
                <a:ext cx="182" cy="182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3</a:t>
                </a:r>
                <a:endParaRPr lang="en-US" altLang="zh-CN" sz="1800" b="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9711" name="Oval 74"/>
              <p:cNvSpPr/>
              <p:nvPr/>
            </p:nvSpPr>
            <p:spPr>
              <a:xfrm>
                <a:off x="3560" y="3339"/>
                <a:ext cx="182" cy="182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4</a:t>
                </a:r>
                <a:endParaRPr lang="en-US" altLang="zh-CN" sz="1800" b="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69712" name="AutoShape 75"/>
              <p:cNvCxnSpPr>
                <a:stCxn id="69717" idx="6"/>
                <a:endCxn id="69710" idx="2"/>
              </p:cNvCxnSpPr>
              <p:nvPr/>
            </p:nvCxnSpPr>
            <p:spPr>
              <a:xfrm>
                <a:off x="2926" y="2659"/>
                <a:ext cx="634" cy="0"/>
              </a:xfrm>
              <a:prstGeom prst="straightConnector1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cxnSp>
          <p:cxnSp>
            <p:nvCxnSpPr>
              <p:cNvPr id="69713" name="AutoShape 76"/>
              <p:cNvCxnSpPr>
                <a:stCxn id="69717" idx="5"/>
                <a:endCxn id="69711" idx="1"/>
              </p:cNvCxnSpPr>
              <p:nvPr/>
            </p:nvCxnSpPr>
            <p:spPr>
              <a:xfrm>
                <a:off x="2899" y="2723"/>
                <a:ext cx="688" cy="643"/>
              </a:xfrm>
              <a:prstGeom prst="straightConnector1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cxnSp>
          <p:sp>
            <p:nvSpPr>
              <p:cNvPr id="69714" name="Text Box 77"/>
              <p:cNvSpPr txBox="1"/>
              <p:nvPr/>
            </p:nvSpPr>
            <p:spPr>
              <a:xfrm>
                <a:off x="3152" y="2478"/>
                <a:ext cx="196" cy="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0</a:t>
                </a:r>
                <a:endParaRPr lang="en-US" altLang="zh-CN" sz="1800" b="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9715" name="Text Box 78"/>
              <p:cNvSpPr txBox="1"/>
              <p:nvPr/>
            </p:nvSpPr>
            <p:spPr>
              <a:xfrm>
                <a:off x="2835" y="2750"/>
                <a:ext cx="196" cy="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1</a:t>
                </a:r>
                <a:endParaRPr lang="en-US" altLang="zh-CN" sz="1800" b="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9689" name="Group 84"/>
            <p:cNvGrpSpPr/>
            <p:nvPr/>
          </p:nvGrpSpPr>
          <p:grpSpPr>
            <a:xfrm>
              <a:off x="1247" y="1053"/>
              <a:ext cx="816" cy="1088"/>
              <a:chOff x="2835" y="2251"/>
              <a:chExt cx="816" cy="1088"/>
            </a:xfrm>
          </p:grpSpPr>
          <p:cxnSp>
            <p:nvCxnSpPr>
              <p:cNvPr id="69706" name="AutoShape 85"/>
              <p:cNvCxnSpPr>
                <a:stCxn id="69710" idx="0"/>
                <a:endCxn id="69717" idx="0"/>
              </p:cNvCxnSpPr>
              <p:nvPr/>
            </p:nvCxnSpPr>
            <p:spPr>
              <a:xfrm rot="-5400000" flipH="1" flipV="1">
                <a:off x="3242" y="2160"/>
                <a:ext cx="1" cy="816"/>
              </a:xfrm>
              <a:prstGeom prst="curvedConnector3">
                <a:avLst>
                  <a:gd name="adj1" fmla="val -14400005"/>
                </a:avLst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cxnSp>
          <p:cxnSp>
            <p:nvCxnSpPr>
              <p:cNvPr id="69707" name="AutoShape 86"/>
              <p:cNvCxnSpPr>
                <a:stCxn id="69710" idx="3"/>
                <a:endCxn id="69718" idx="0"/>
              </p:cNvCxnSpPr>
              <p:nvPr/>
            </p:nvCxnSpPr>
            <p:spPr>
              <a:xfrm flipH="1">
                <a:off x="2835" y="2723"/>
                <a:ext cx="752" cy="616"/>
              </a:xfrm>
              <a:prstGeom prst="straightConnector1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cxnSp>
          <p:sp>
            <p:nvSpPr>
              <p:cNvPr id="69708" name="Text Box 87"/>
              <p:cNvSpPr txBox="1"/>
              <p:nvPr/>
            </p:nvSpPr>
            <p:spPr>
              <a:xfrm>
                <a:off x="3061" y="2251"/>
                <a:ext cx="196" cy="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0</a:t>
                </a:r>
                <a:endParaRPr lang="en-US" altLang="zh-CN" sz="1800" b="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9709" name="Text Box 88"/>
              <p:cNvSpPr txBox="1"/>
              <p:nvPr/>
            </p:nvSpPr>
            <p:spPr>
              <a:xfrm>
                <a:off x="2835" y="3022"/>
                <a:ext cx="196" cy="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1</a:t>
                </a:r>
                <a:endParaRPr lang="en-US" altLang="zh-CN" sz="1800" b="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9690" name="Group 96"/>
            <p:cNvGrpSpPr/>
            <p:nvPr/>
          </p:nvGrpSpPr>
          <p:grpSpPr>
            <a:xfrm>
              <a:off x="2154" y="1280"/>
              <a:ext cx="1732" cy="635"/>
              <a:chOff x="3742" y="2478"/>
              <a:chExt cx="1732" cy="635"/>
            </a:xfrm>
          </p:grpSpPr>
          <p:sp>
            <p:nvSpPr>
              <p:cNvPr id="69701" name="Oval 97"/>
              <p:cNvSpPr/>
              <p:nvPr/>
            </p:nvSpPr>
            <p:spPr>
              <a:xfrm>
                <a:off x="5012" y="2931"/>
                <a:ext cx="182" cy="182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7</a:t>
                </a:r>
                <a:endParaRPr lang="en-US" altLang="zh-CN" sz="1800" b="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69702" name="AutoShape 98"/>
              <p:cNvCxnSpPr>
                <a:stCxn id="69723" idx="6"/>
                <a:endCxn id="69701" idx="0"/>
              </p:cNvCxnSpPr>
              <p:nvPr/>
            </p:nvCxnSpPr>
            <p:spPr>
              <a:xfrm flipH="1">
                <a:off x="5103" y="2667"/>
                <a:ext cx="371" cy="264"/>
              </a:xfrm>
              <a:prstGeom prst="curvedConnector4">
                <a:avLst>
                  <a:gd name="adj1" fmla="val -40453"/>
                  <a:gd name="adj2" fmla="val 67273"/>
                </a:avLst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cxnSp>
          <p:sp>
            <p:nvSpPr>
              <p:cNvPr id="69703" name="Text Box 99"/>
              <p:cNvSpPr txBox="1"/>
              <p:nvPr/>
            </p:nvSpPr>
            <p:spPr>
              <a:xfrm>
                <a:off x="4785" y="2523"/>
                <a:ext cx="196" cy="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0</a:t>
                </a:r>
                <a:endParaRPr lang="en-US" altLang="zh-CN" sz="1800" b="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69704" name="AutoShape 100"/>
              <p:cNvCxnSpPr>
                <a:stCxn id="69723" idx="2"/>
                <a:endCxn id="69710" idx="6"/>
              </p:cNvCxnSpPr>
              <p:nvPr/>
            </p:nvCxnSpPr>
            <p:spPr>
              <a:xfrm flipH="1" flipV="1">
                <a:off x="3742" y="2659"/>
                <a:ext cx="1550" cy="8"/>
              </a:xfrm>
              <a:prstGeom prst="straightConnector1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cxnSp>
          <p:sp>
            <p:nvSpPr>
              <p:cNvPr id="69705" name="Text Box 101"/>
              <p:cNvSpPr txBox="1"/>
              <p:nvPr/>
            </p:nvSpPr>
            <p:spPr>
              <a:xfrm>
                <a:off x="3969" y="2478"/>
                <a:ext cx="196" cy="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1</a:t>
                </a:r>
                <a:endParaRPr lang="en-US" altLang="zh-CN" sz="1800" b="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9691" name="Group 102"/>
            <p:cNvGrpSpPr/>
            <p:nvPr/>
          </p:nvGrpSpPr>
          <p:grpSpPr>
            <a:xfrm>
              <a:off x="2127" y="1525"/>
              <a:ext cx="1759" cy="848"/>
              <a:chOff x="3715" y="2723"/>
              <a:chExt cx="1759" cy="848"/>
            </a:xfrm>
          </p:grpSpPr>
          <p:cxnSp>
            <p:nvCxnSpPr>
              <p:cNvPr id="69697" name="AutoShape 103"/>
              <p:cNvCxnSpPr>
                <a:stCxn id="69724" idx="1"/>
                <a:endCxn id="69710" idx="5"/>
              </p:cNvCxnSpPr>
              <p:nvPr/>
            </p:nvCxnSpPr>
            <p:spPr>
              <a:xfrm flipH="1" flipV="1">
                <a:off x="3715" y="2723"/>
                <a:ext cx="1604" cy="651"/>
              </a:xfrm>
              <a:prstGeom prst="straightConnector1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cxnSp>
          <p:cxnSp>
            <p:nvCxnSpPr>
              <p:cNvPr id="69698" name="AutoShape 104"/>
              <p:cNvCxnSpPr>
                <a:stCxn id="69724" idx="6"/>
                <a:endCxn id="69701" idx="4"/>
              </p:cNvCxnSpPr>
              <p:nvPr/>
            </p:nvCxnSpPr>
            <p:spPr>
              <a:xfrm flipH="1" flipV="1">
                <a:off x="5103" y="3113"/>
                <a:ext cx="371" cy="325"/>
              </a:xfrm>
              <a:prstGeom prst="curvedConnector4">
                <a:avLst>
                  <a:gd name="adj1" fmla="val -40399"/>
                  <a:gd name="adj2" fmla="val 63899"/>
                </a:avLst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cxnSp>
          <p:sp>
            <p:nvSpPr>
              <p:cNvPr id="69699" name="Text Box 105"/>
              <p:cNvSpPr txBox="1"/>
              <p:nvPr/>
            </p:nvSpPr>
            <p:spPr>
              <a:xfrm>
                <a:off x="4150" y="3067"/>
                <a:ext cx="196" cy="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0</a:t>
                </a:r>
                <a:endParaRPr lang="en-US" altLang="zh-CN" sz="1800" b="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9700" name="Text Box 106"/>
              <p:cNvSpPr txBox="1"/>
              <p:nvPr/>
            </p:nvSpPr>
            <p:spPr>
              <a:xfrm>
                <a:off x="4785" y="3339"/>
                <a:ext cx="196" cy="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1</a:t>
                </a:r>
                <a:endParaRPr lang="en-US" altLang="zh-CN" sz="1800" b="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9692" name="Group 107"/>
            <p:cNvGrpSpPr/>
            <p:nvPr/>
          </p:nvGrpSpPr>
          <p:grpSpPr>
            <a:xfrm>
              <a:off x="2880" y="1533"/>
              <a:ext cx="979" cy="643"/>
              <a:chOff x="4468" y="2731"/>
              <a:chExt cx="979" cy="643"/>
            </a:xfrm>
          </p:grpSpPr>
          <p:sp>
            <p:nvSpPr>
              <p:cNvPr id="69693" name="Text Box 108"/>
              <p:cNvSpPr txBox="1"/>
              <p:nvPr/>
            </p:nvSpPr>
            <p:spPr>
              <a:xfrm>
                <a:off x="4558" y="2750"/>
                <a:ext cx="196" cy="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0</a:t>
                </a:r>
                <a:endParaRPr lang="en-US" altLang="zh-CN" sz="1800" b="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9694" name="Text Box 109"/>
              <p:cNvSpPr txBox="1"/>
              <p:nvPr/>
            </p:nvSpPr>
            <p:spPr>
              <a:xfrm>
                <a:off x="4468" y="2976"/>
                <a:ext cx="226" cy="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1</a:t>
                </a:r>
                <a:endParaRPr lang="en-US" altLang="zh-CN" sz="1800" b="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69695" name="AutoShape 110"/>
              <p:cNvCxnSpPr>
                <a:stCxn id="69701" idx="2"/>
                <a:endCxn id="69723" idx="5"/>
              </p:cNvCxnSpPr>
              <p:nvPr/>
            </p:nvCxnSpPr>
            <p:spPr>
              <a:xfrm rot="10800000" flipH="1">
                <a:off x="5012" y="2731"/>
                <a:ext cx="435" cy="291"/>
              </a:xfrm>
              <a:prstGeom prst="curvedConnector4">
                <a:avLst>
                  <a:gd name="adj1" fmla="val -34467"/>
                  <a:gd name="adj2" fmla="val 60920"/>
                </a:avLst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cxnSp>
          <p:cxnSp>
            <p:nvCxnSpPr>
              <p:cNvPr id="69696" name="AutoShape 111"/>
              <p:cNvCxnSpPr>
                <a:stCxn id="69701" idx="2"/>
                <a:endCxn id="69724" idx="7"/>
              </p:cNvCxnSpPr>
              <p:nvPr/>
            </p:nvCxnSpPr>
            <p:spPr>
              <a:xfrm rot="10800000" flipH="1" flipV="1">
                <a:off x="5012" y="3022"/>
                <a:ext cx="435" cy="352"/>
              </a:xfrm>
              <a:prstGeom prst="curvedConnector4">
                <a:avLst>
                  <a:gd name="adj1" fmla="val -34467"/>
                  <a:gd name="adj2" fmla="val 59215"/>
                </a:avLst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cxnSp>
        </p:grpSp>
      </p:grpSp>
      <p:grpSp>
        <p:nvGrpSpPr>
          <p:cNvPr id="11" name="Group 152"/>
          <p:cNvGrpSpPr/>
          <p:nvPr/>
        </p:nvGrpSpPr>
        <p:grpSpPr>
          <a:xfrm>
            <a:off x="8256905" y="1989455"/>
            <a:ext cx="2283460" cy="2384425"/>
            <a:chOff x="4240" y="980"/>
            <a:chExt cx="1135" cy="1502"/>
          </a:xfrm>
        </p:grpSpPr>
        <p:sp>
          <p:nvSpPr>
            <p:cNvPr id="69647" name="Rectangle 112"/>
            <p:cNvSpPr/>
            <p:nvPr/>
          </p:nvSpPr>
          <p:spPr>
            <a:xfrm>
              <a:off x="4694" y="1026"/>
              <a:ext cx="680" cy="1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{0,1,2}</a:t>
              </a:r>
              <a:endPara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9648" name="Rectangle 113"/>
            <p:cNvSpPr/>
            <p:nvPr/>
          </p:nvSpPr>
          <p:spPr>
            <a:xfrm>
              <a:off x="4694" y="1207"/>
              <a:ext cx="680" cy="1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{5,8}</a:t>
              </a:r>
              <a:endPara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9649" name="Rectangle 114"/>
            <p:cNvSpPr/>
            <p:nvPr/>
          </p:nvSpPr>
          <p:spPr>
            <a:xfrm>
              <a:off x="4694" y="1389"/>
              <a:ext cx="680" cy="1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{6,9}</a:t>
              </a:r>
              <a:endPara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9650" name="Rectangle 115"/>
            <p:cNvSpPr/>
            <p:nvPr/>
          </p:nvSpPr>
          <p:spPr>
            <a:xfrm>
              <a:off x="4695" y="1570"/>
              <a:ext cx="680" cy="1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{1,2}</a:t>
              </a:r>
              <a:endPara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9651" name="Rectangle 116"/>
            <p:cNvSpPr/>
            <p:nvPr/>
          </p:nvSpPr>
          <p:spPr>
            <a:xfrm>
              <a:off x="4695" y="1751"/>
              <a:ext cx="680" cy="1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{3,4,7}</a:t>
              </a:r>
              <a:endPara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9652" name="Rectangle 117"/>
            <p:cNvSpPr/>
            <p:nvPr/>
          </p:nvSpPr>
          <p:spPr>
            <a:xfrm>
              <a:off x="4695" y="1933"/>
              <a:ext cx="680" cy="1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{10,12}</a:t>
              </a:r>
              <a:endPara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9653" name="Rectangle 118"/>
            <p:cNvSpPr/>
            <p:nvPr/>
          </p:nvSpPr>
          <p:spPr>
            <a:xfrm>
              <a:off x="4695" y="2114"/>
              <a:ext cx="680" cy="1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{11,13}</a:t>
              </a:r>
              <a:endPara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9654" name="Rectangle 119"/>
            <p:cNvSpPr/>
            <p:nvPr/>
          </p:nvSpPr>
          <p:spPr>
            <a:xfrm>
              <a:off x="4695" y="2296"/>
              <a:ext cx="680" cy="1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{4,7}</a:t>
              </a:r>
              <a:endPara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69655" name="Group 120"/>
            <p:cNvGrpSpPr/>
            <p:nvPr/>
          </p:nvGrpSpPr>
          <p:grpSpPr>
            <a:xfrm>
              <a:off x="4241" y="980"/>
              <a:ext cx="1134" cy="232"/>
              <a:chOff x="884" y="3067"/>
              <a:chExt cx="1134" cy="232"/>
            </a:xfrm>
          </p:grpSpPr>
          <p:sp>
            <p:nvSpPr>
              <p:cNvPr id="69684" name="Rectangle 121"/>
              <p:cNvSpPr/>
              <p:nvPr/>
            </p:nvSpPr>
            <p:spPr>
              <a:xfrm>
                <a:off x="1338" y="3113"/>
                <a:ext cx="680" cy="181"/>
              </a:xfrm>
              <a:prstGeom prst="rect">
                <a:avLst/>
              </a:prstGeom>
              <a:solidFill>
                <a:srgbClr val="FF00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{0,1,2}</a:t>
                </a:r>
                <a:endPara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85" name="AutoShape 122"/>
              <p:cNvSpPr/>
              <p:nvPr/>
            </p:nvSpPr>
            <p:spPr>
              <a:xfrm>
                <a:off x="1077" y="3113"/>
                <a:ext cx="224" cy="136"/>
              </a:xfrm>
              <a:prstGeom prst="leftArrow">
                <a:avLst>
                  <a:gd name="adj1" fmla="val 50000"/>
                  <a:gd name="adj2" fmla="val 41176"/>
                </a:avLst>
              </a:prstGeom>
              <a:solidFill>
                <a:srgbClr val="FF00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86" name="Text Box 123"/>
              <p:cNvSpPr txBox="1"/>
              <p:nvPr/>
            </p:nvSpPr>
            <p:spPr>
              <a:xfrm>
                <a:off x="884" y="3067"/>
                <a:ext cx="202" cy="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rgbClr val="FF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endParaRPr lang="en-US" altLang="zh-CN" sz="1800" b="0" dirty="0">
                  <a:solidFill>
                    <a:srgbClr val="FF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656" name="Group 124"/>
            <p:cNvGrpSpPr/>
            <p:nvPr/>
          </p:nvGrpSpPr>
          <p:grpSpPr>
            <a:xfrm>
              <a:off x="4240" y="1161"/>
              <a:ext cx="1134" cy="232"/>
              <a:chOff x="884" y="3067"/>
              <a:chExt cx="1134" cy="232"/>
            </a:xfrm>
          </p:grpSpPr>
          <p:sp>
            <p:nvSpPr>
              <p:cNvPr id="69681" name="Rectangle 125"/>
              <p:cNvSpPr/>
              <p:nvPr/>
            </p:nvSpPr>
            <p:spPr>
              <a:xfrm>
                <a:off x="1338" y="3113"/>
                <a:ext cx="680" cy="181"/>
              </a:xfrm>
              <a:prstGeom prst="rect">
                <a:avLst/>
              </a:prstGeom>
              <a:solidFill>
                <a:srgbClr val="FF00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{5,8}</a:t>
                </a:r>
                <a:endPara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82" name="AutoShape 126"/>
              <p:cNvSpPr/>
              <p:nvPr/>
            </p:nvSpPr>
            <p:spPr>
              <a:xfrm>
                <a:off x="1077" y="3113"/>
                <a:ext cx="224" cy="136"/>
              </a:xfrm>
              <a:prstGeom prst="leftArrow">
                <a:avLst>
                  <a:gd name="adj1" fmla="val 50000"/>
                  <a:gd name="adj2" fmla="val 41176"/>
                </a:avLst>
              </a:prstGeom>
              <a:solidFill>
                <a:srgbClr val="FF00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83" name="Text Box 127"/>
              <p:cNvSpPr txBox="1"/>
              <p:nvPr/>
            </p:nvSpPr>
            <p:spPr>
              <a:xfrm>
                <a:off x="884" y="3067"/>
                <a:ext cx="202" cy="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rgbClr val="FF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en-US" altLang="zh-CN" sz="1800" b="0" dirty="0">
                  <a:solidFill>
                    <a:srgbClr val="FF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657" name="Group 128"/>
            <p:cNvGrpSpPr/>
            <p:nvPr/>
          </p:nvGrpSpPr>
          <p:grpSpPr>
            <a:xfrm>
              <a:off x="4240" y="1343"/>
              <a:ext cx="1134" cy="232"/>
              <a:chOff x="884" y="3067"/>
              <a:chExt cx="1134" cy="232"/>
            </a:xfrm>
          </p:grpSpPr>
          <p:sp>
            <p:nvSpPr>
              <p:cNvPr id="69678" name="Rectangle 129"/>
              <p:cNvSpPr/>
              <p:nvPr/>
            </p:nvSpPr>
            <p:spPr>
              <a:xfrm>
                <a:off x="1338" y="3113"/>
                <a:ext cx="680" cy="181"/>
              </a:xfrm>
              <a:prstGeom prst="rect">
                <a:avLst/>
              </a:prstGeom>
              <a:solidFill>
                <a:srgbClr val="FF00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{6,9}</a:t>
                </a:r>
                <a:endPara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79" name="AutoShape 130"/>
              <p:cNvSpPr/>
              <p:nvPr/>
            </p:nvSpPr>
            <p:spPr>
              <a:xfrm>
                <a:off x="1077" y="3113"/>
                <a:ext cx="224" cy="136"/>
              </a:xfrm>
              <a:prstGeom prst="leftArrow">
                <a:avLst>
                  <a:gd name="adj1" fmla="val 50000"/>
                  <a:gd name="adj2" fmla="val 41176"/>
                </a:avLst>
              </a:prstGeom>
              <a:solidFill>
                <a:srgbClr val="FF00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80" name="Text Box 131"/>
              <p:cNvSpPr txBox="1"/>
              <p:nvPr/>
            </p:nvSpPr>
            <p:spPr>
              <a:xfrm>
                <a:off x="884" y="3067"/>
                <a:ext cx="202" cy="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rgbClr val="FF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en-US" altLang="zh-CN" sz="1800" b="0" dirty="0">
                  <a:solidFill>
                    <a:srgbClr val="FF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658" name="Group 132"/>
            <p:cNvGrpSpPr/>
            <p:nvPr/>
          </p:nvGrpSpPr>
          <p:grpSpPr>
            <a:xfrm>
              <a:off x="4240" y="1524"/>
              <a:ext cx="1134" cy="232"/>
              <a:chOff x="884" y="3067"/>
              <a:chExt cx="1134" cy="232"/>
            </a:xfrm>
          </p:grpSpPr>
          <p:sp>
            <p:nvSpPr>
              <p:cNvPr id="69675" name="Rectangle 133"/>
              <p:cNvSpPr/>
              <p:nvPr/>
            </p:nvSpPr>
            <p:spPr>
              <a:xfrm>
                <a:off x="1338" y="3113"/>
                <a:ext cx="680" cy="181"/>
              </a:xfrm>
              <a:prstGeom prst="rect">
                <a:avLst/>
              </a:prstGeom>
              <a:solidFill>
                <a:srgbClr val="FF00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{1,2}</a:t>
                </a:r>
                <a:endPara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76" name="AutoShape 134"/>
              <p:cNvSpPr/>
              <p:nvPr/>
            </p:nvSpPr>
            <p:spPr>
              <a:xfrm>
                <a:off x="1077" y="3113"/>
                <a:ext cx="224" cy="136"/>
              </a:xfrm>
              <a:prstGeom prst="leftArrow">
                <a:avLst>
                  <a:gd name="adj1" fmla="val 50000"/>
                  <a:gd name="adj2" fmla="val 41176"/>
                </a:avLst>
              </a:prstGeom>
              <a:solidFill>
                <a:srgbClr val="FF00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77" name="Text Box 135"/>
              <p:cNvSpPr txBox="1"/>
              <p:nvPr/>
            </p:nvSpPr>
            <p:spPr>
              <a:xfrm>
                <a:off x="884" y="3067"/>
                <a:ext cx="202" cy="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rgbClr val="FF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endParaRPr lang="en-US" altLang="zh-CN" sz="1800" b="0" dirty="0">
                  <a:solidFill>
                    <a:srgbClr val="FF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659" name="Group 136"/>
            <p:cNvGrpSpPr/>
            <p:nvPr/>
          </p:nvGrpSpPr>
          <p:grpSpPr>
            <a:xfrm>
              <a:off x="4240" y="1706"/>
              <a:ext cx="1134" cy="232"/>
              <a:chOff x="884" y="3067"/>
              <a:chExt cx="1134" cy="232"/>
            </a:xfrm>
          </p:grpSpPr>
          <p:sp>
            <p:nvSpPr>
              <p:cNvPr id="69672" name="Rectangle 137"/>
              <p:cNvSpPr/>
              <p:nvPr/>
            </p:nvSpPr>
            <p:spPr>
              <a:xfrm>
                <a:off x="1338" y="3113"/>
                <a:ext cx="680" cy="181"/>
              </a:xfrm>
              <a:prstGeom prst="rect">
                <a:avLst/>
              </a:prstGeom>
              <a:solidFill>
                <a:srgbClr val="FF00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{3,4,7}</a:t>
                </a:r>
                <a:endPara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73" name="AutoShape 138"/>
              <p:cNvSpPr/>
              <p:nvPr/>
            </p:nvSpPr>
            <p:spPr>
              <a:xfrm>
                <a:off x="1077" y="3113"/>
                <a:ext cx="224" cy="136"/>
              </a:xfrm>
              <a:prstGeom prst="leftArrow">
                <a:avLst>
                  <a:gd name="adj1" fmla="val 50000"/>
                  <a:gd name="adj2" fmla="val 41176"/>
                </a:avLst>
              </a:prstGeom>
              <a:solidFill>
                <a:srgbClr val="FF00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74" name="Text Box 139"/>
              <p:cNvSpPr txBox="1"/>
              <p:nvPr/>
            </p:nvSpPr>
            <p:spPr>
              <a:xfrm>
                <a:off x="884" y="3067"/>
                <a:ext cx="202" cy="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rgbClr val="FF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endParaRPr lang="en-US" altLang="zh-CN" sz="1800" b="0" dirty="0">
                  <a:solidFill>
                    <a:srgbClr val="FF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660" name="Group 140"/>
            <p:cNvGrpSpPr/>
            <p:nvPr/>
          </p:nvGrpSpPr>
          <p:grpSpPr>
            <a:xfrm>
              <a:off x="4240" y="1887"/>
              <a:ext cx="1134" cy="232"/>
              <a:chOff x="884" y="3067"/>
              <a:chExt cx="1134" cy="232"/>
            </a:xfrm>
          </p:grpSpPr>
          <p:sp>
            <p:nvSpPr>
              <p:cNvPr id="69669" name="Rectangle 141"/>
              <p:cNvSpPr/>
              <p:nvPr/>
            </p:nvSpPr>
            <p:spPr>
              <a:xfrm>
                <a:off x="1338" y="3113"/>
                <a:ext cx="680" cy="181"/>
              </a:xfrm>
              <a:prstGeom prst="rect">
                <a:avLst/>
              </a:prstGeom>
              <a:solidFill>
                <a:srgbClr val="FF00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{10,12}</a:t>
                </a:r>
                <a:endPara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70" name="AutoShape 142"/>
              <p:cNvSpPr/>
              <p:nvPr/>
            </p:nvSpPr>
            <p:spPr>
              <a:xfrm>
                <a:off x="1077" y="3113"/>
                <a:ext cx="224" cy="136"/>
              </a:xfrm>
              <a:prstGeom prst="leftArrow">
                <a:avLst>
                  <a:gd name="adj1" fmla="val 50000"/>
                  <a:gd name="adj2" fmla="val 41176"/>
                </a:avLst>
              </a:prstGeom>
              <a:solidFill>
                <a:srgbClr val="FF00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71" name="Text Box 143"/>
              <p:cNvSpPr txBox="1"/>
              <p:nvPr/>
            </p:nvSpPr>
            <p:spPr>
              <a:xfrm>
                <a:off x="884" y="3067"/>
                <a:ext cx="202" cy="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rgbClr val="FF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5</a:t>
                </a:r>
                <a:endParaRPr lang="en-US" altLang="zh-CN" sz="1800" b="0" dirty="0">
                  <a:solidFill>
                    <a:srgbClr val="FF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661" name="Group 144"/>
            <p:cNvGrpSpPr/>
            <p:nvPr/>
          </p:nvGrpSpPr>
          <p:grpSpPr>
            <a:xfrm>
              <a:off x="4240" y="2069"/>
              <a:ext cx="1134" cy="232"/>
              <a:chOff x="884" y="3067"/>
              <a:chExt cx="1134" cy="232"/>
            </a:xfrm>
          </p:grpSpPr>
          <p:sp>
            <p:nvSpPr>
              <p:cNvPr id="69666" name="Rectangle 145"/>
              <p:cNvSpPr/>
              <p:nvPr/>
            </p:nvSpPr>
            <p:spPr>
              <a:xfrm>
                <a:off x="1338" y="3113"/>
                <a:ext cx="680" cy="181"/>
              </a:xfrm>
              <a:prstGeom prst="rect">
                <a:avLst/>
              </a:prstGeom>
              <a:solidFill>
                <a:srgbClr val="FF00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{11,13}</a:t>
                </a:r>
                <a:endPara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67" name="AutoShape 146"/>
              <p:cNvSpPr/>
              <p:nvPr/>
            </p:nvSpPr>
            <p:spPr>
              <a:xfrm>
                <a:off x="1077" y="3113"/>
                <a:ext cx="224" cy="136"/>
              </a:xfrm>
              <a:prstGeom prst="leftArrow">
                <a:avLst>
                  <a:gd name="adj1" fmla="val 50000"/>
                  <a:gd name="adj2" fmla="val 41176"/>
                </a:avLst>
              </a:prstGeom>
              <a:solidFill>
                <a:srgbClr val="FF00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68" name="Text Box 147"/>
              <p:cNvSpPr txBox="1"/>
              <p:nvPr/>
            </p:nvSpPr>
            <p:spPr>
              <a:xfrm>
                <a:off x="884" y="3067"/>
                <a:ext cx="202" cy="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rgbClr val="FF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6</a:t>
                </a:r>
                <a:endParaRPr lang="en-US" altLang="zh-CN" sz="1800" b="0" dirty="0">
                  <a:solidFill>
                    <a:srgbClr val="FF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662" name="Group 148"/>
            <p:cNvGrpSpPr/>
            <p:nvPr/>
          </p:nvGrpSpPr>
          <p:grpSpPr>
            <a:xfrm>
              <a:off x="4240" y="2250"/>
              <a:ext cx="1134" cy="232"/>
              <a:chOff x="884" y="3067"/>
              <a:chExt cx="1134" cy="232"/>
            </a:xfrm>
          </p:grpSpPr>
          <p:sp>
            <p:nvSpPr>
              <p:cNvPr id="69663" name="Rectangle 149"/>
              <p:cNvSpPr/>
              <p:nvPr/>
            </p:nvSpPr>
            <p:spPr>
              <a:xfrm>
                <a:off x="1338" y="3113"/>
                <a:ext cx="680" cy="181"/>
              </a:xfrm>
              <a:prstGeom prst="rect">
                <a:avLst/>
              </a:prstGeom>
              <a:solidFill>
                <a:srgbClr val="FF00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{4,7}</a:t>
                </a:r>
                <a:endPara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64" name="AutoShape 150"/>
              <p:cNvSpPr/>
              <p:nvPr/>
            </p:nvSpPr>
            <p:spPr>
              <a:xfrm>
                <a:off x="1077" y="3113"/>
                <a:ext cx="224" cy="136"/>
              </a:xfrm>
              <a:prstGeom prst="leftArrow">
                <a:avLst>
                  <a:gd name="adj1" fmla="val 50000"/>
                  <a:gd name="adj2" fmla="val 41176"/>
                </a:avLst>
              </a:prstGeom>
              <a:solidFill>
                <a:srgbClr val="FF00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65" name="Text Box 151"/>
              <p:cNvSpPr txBox="1"/>
              <p:nvPr/>
            </p:nvSpPr>
            <p:spPr>
              <a:xfrm>
                <a:off x="884" y="3067"/>
                <a:ext cx="202" cy="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j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j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j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j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rgbClr val="FF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7</a:t>
                </a:r>
                <a:endParaRPr lang="en-US" altLang="zh-CN" sz="1800" b="0" dirty="0">
                  <a:solidFill>
                    <a:srgbClr val="FF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33954" name="AutoShape 162"/>
          <p:cNvSpPr/>
          <p:nvPr/>
        </p:nvSpPr>
        <p:spPr>
          <a:xfrm>
            <a:off x="1919288" y="3513138"/>
            <a:ext cx="433387" cy="217487"/>
          </a:xfrm>
          <a:prstGeom prst="notchedRightArrow">
            <a:avLst>
              <a:gd name="adj1" fmla="val 50000"/>
              <a:gd name="adj2" fmla="val 49817"/>
            </a:avLst>
          </a:prstGeom>
          <a:solidFill>
            <a:srgbClr val="FF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0" name="Group 165"/>
          <p:cNvGrpSpPr/>
          <p:nvPr/>
        </p:nvGrpSpPr>
        <p:grpSpPr>
          <a:xfrm>
            <a:off x="2387600" y="3441700"/>
            <a:ext cx="350838" cy="354013"/>
            <a:chOff x="2296" y="2980"/>
            <a:chExt cx="221" cy="223"/>
          </a:xfrm>
        </p:grpSpPr>
        <p:sp>
          <p:nvSpPr>
            <p:cNvPr id="69645" name="Oval 164"/>
            <p:cNvSpPr/>
            <p:nvPr/>
          </p:nvSpPr>
          <p:spPr>
            <a:xfrm>
              <a:off x="2296" y="2980"/>
              <a:ext cx="221" cy="223"/>
            </a:xfrm>
            <a:prstGeom prst="ellipse">
              <a:avLst/>
            </a:prstGeom>
            <a:solidFill>
              <a:srgbClr val="FF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18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646" name="Oval 163"/>
            <p:cNvSpPr/>
            <p:nvPr/>
          </p:nvSpPr>
          <p:spPr>
            <a:xfrm>
              <a:off x="2336" y="3022"/>
              <a:ext cx="147" cy="147"/>
            </a:xfrm>
            <a:prstGeom prst="ellipse">
              <a:avLst/>
            </a:prstGeom>
            <a:solidFill>
              <a:srgbClr val="FF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  <a:endParaRPr lang="en-US" altLang="zh-CN" sz="18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1" name="Group 166"/>
          <p:cNvGrpSpPr/>
          <p:nvPr/>
        </p:nvGrpSpPr>
        <p:grpSpPr>
          <a:xfrm>
            <a:off x="4619625" y="2794000"/>
            <a:ext cx="350838" cy="354013"/>
            <a:chOff x="2296" y="2980"/>
            <a:chExt cx="221" cy="223"/>
          </a:xfrm>
        </p:grpSpPr>
        <p:sp>
          <p:nvSpPr>
            <p:cNvPr id="69643" name="Oval 167"/>
            <p:cNvSpPr/>
            <p:nvPr/>
          </p:nvSpPr>
          <p:spPr>
            <a:xfrm>
              <a:off x="2296" y="2980"/>
              <a:ext cx="221" cy="223"/>
            </a:xfrm>
            <a:prstGeom prst="ellipse">
              <a:avLst/>
            </a:prstGeom>
            <a:solidFill>
              <a:srgbClr val="FF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18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644" name="Oval 168"/>
            <p:cNvSpPr/>
            <p:nvPr/>
          </p:nvSpPr>
          <p:spPr>
            <a:xfrm>
              <a:off x="2336" y="3022"/>
              <a:ext cx="147" cy="147"/>
            </a:xfrm>
            <a:prstGeom prst="ellipse">
              <a:avLst/>
            </a:prstGeom>
            <a:solidFill>
              <a:srgbClr val="FF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j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j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j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endParaRPr lang="en-US" altLang="zh-CN" sz="18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0" name="Rectangle 2"/>
          <p:cNvSpPr txBox="1">
            <a:spLocks noChangeArrowheads="1"/>
          </p:cNvSpPr>
          <p:nvPr/>
        </p:nvSpPr>
        <p:spPr bwMode="white">
          <a:xfrm>
            <a:off x="1828800" y="350838"/>
            <a:ext cx="6838950" cy="563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zh-CN" sz="2500" b="1" kern="0" cap="none" spc="0" normalizeH="0" baseline="0" noProof="0">
                <a:solidFill>
                  <a:schemeClr val="bg1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例：构造</a:t>
            </a:r>
            <a:r>
              <a:rPr kumimoji="0" lang="en-US" altLang="zh-CN" sz="2500" b="1" kern="0" cap="none" spc="0" normalizeH="0" baseline="0" noProof="0">
                <a:solidFill>
                  <a:schemeClr val="bg1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DFA</a:t>
            </a:r>
            <a:r>
              <a:rPr kumimoji="0" lang="zh-CN" sz="2500" b="1" kern="0" cap="none" spc="0" normalizeH="0" baseline="0" noProof="0">
                <a:solidFill>
                  <a:schemeClr val="bg1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，使其能接受所有由偶数个</a:t>
            </a:r>
            <a:r>
              <a:rPr kumimoji="0" lang="en-US" altLang="zh-CN" sz="2500" b="1" kern="0" cap="none" spc="0" normalizeH="0" baseline="0" noProof="0">
                <a:solidFill>
                  <a:schemeClr val="bg1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0</a:t>
            </a:r>
            <a:r>
              <a:rPr kumimoji="0" lang="zh-CN" sz="2500" b="1" kern="0" cap="none" spc="0" normalizeH="0" baseline="0" noProof="0">
                <a:solidFill>
                  <a:schemeClr val="bg1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和偶数个</a:t>
            </a:r>
            <a:r>
              <a:rPr kumimoji="0" lang="en-US" altLang="zh-CN" sz="2500" b="1" kern="0" cap="none" spc="0" normalizeH="0" baseline="0" noProof="0">
                <a:solidFill>
                  <a:schemeClr val="bg1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1</a:t>
            </a:r>
            <a:r>
              <a:rPr kumimoji="0" lang="zh-CN" sz="2500" b="1" kern="0" cap="none" spc="0" normalizeH="0" baseline="0" noProof="0">
                <a:solidFill>
                  <a:schemeClr val="bg1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所组成串。</a:t>
            </a:r>
            <a:endParaRPr kumimoji="0" lang="zh-CN" sz="2500" b="1" kern="0" cap="none" spc="0" normalizeH="0" baseline="0" noProof="0" dirty="0">
              <a:solidFill>
                <a:schemeClr val="bg1"/>
              </a:solidFill>
              <a:latin typeface="楷体_GB2312" panose="02010609030101010101" charset="-122"/>
              <a:ea typeface="楷体_GB2312" panose="02010609030101010101" charset="-122"/>
              <a:cs typeface="+mj-cs"/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127635" y="136525"/>
            <a:ext cx="11498580" cy="1134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defRPr>
            </a:lvl1pPr>
          </a:lstStyle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NFA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的确定化（示例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</a:t>
            </a:r>
            <a:endParaRPr lang="zh-CN" alt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>
          <a:xfrm>
            <a:off x="20320" y="6489700"/>
            <a:ext cx="4224655" cy="365125"/>
          </a:xfrm>
        </p:spPr>
        <p:txBody>
          <a:bodyPr/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6030804020204" charset="0"/>
                <a:cs typeface="DejaVu Sans" panose="020B0606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26" name="页脚占位符 2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6030804020204" charset="0"/>
                <a:cs typeface="DejaVu Sans" panose="020B0606030804020204" charset="0"/>
                <a:sym typeface="+mn-ea"/>
              </a:rPr>
              <a:t>Zhou, Erqiang</a:t>
            </a:r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>
          <a:xfrm>
            <a:off x="8610600" y="6489700"/>
            <a:ext cx="3568700" cy="365125"/>
          </a:xfrm>
        </p:spPr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54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0"/>
              <a:t>有限自动机</a:t>
            </a:r>
            <a:endParaRPr lang="zh-CN" altLang="en-US" b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0" indent="0">
              <a:lnSpc>
                <a:spcPct val="100000"/>
              </a:lnSpc>
              <a:buNone/>
            </a:pPr>
            <a:r>
              <a:rPr lang="zh-CN" altLang="en-US" sz="3200" b="1"/>
              <a:t>确定有限自动机（</a:t>
            </a:r>
            <a:r>
              <a: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DFA</a:t>
            </a:r>
            <a:r>
              <a:rPr lang="zh-CN" altLang="en-US" sz="3200" b="1"/>
              <a:t>）</a:t>
            </a:r>
            <a:endParaRPr lang="zh-CN" altLang="en-US" b="1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DFA</a:t>
            </a:r>
            <a:r>
              <a:rPr lang="zh-CN" altLang="en-US"/>
              <a:t>是一个五元组，</a:t>
            </a:r>
            <a:r>
              <a:rPr lang="zh-CN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Md＝ (S, ∑, f, s</a:t>
            </a:r>
            <a:r>
              <a:rPr lang="zh-CN" altLang="en-US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 , Z)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/>
              <a:t>，其中：</a:t>
            </a:r>
            <a:endParaRPr lang="zh-CN" altLang="en-US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/>
              <a:t>	</a:t>
            </a:r>
            <a:r>
              <a:rPr lang="zh-CN" altLang="en-US"/>
              <a:t>S是一个有限状态集合，它的每个元素称为一个状态</a:t>
            </a:r>
            <a:endParaRPr lang="zh-CN" altLang="en-US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/>
              <a:t>	</a:t>
            </a:r>
            <a:r>
              <a:rPr lang="zh-CN" altLang="en-US"/>
              <a:t>∑是一个有穷字母表，它的每个元素称为一个输入字符</a:t>
            </a:r>
            <a:endParaRPr lang="zh-CN" altLang="en-US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/>
              <a:t>	</a:t>
            </a:r>
            <a:r>
              <a:rPr lang="zh-CN" altLang="en-US"/>
              <a:t>f是一个从</a:t>
            </a:r>
            <a:r>
              <a:rPr lang="zh-CN" altLang="en-US" b="1">
                <a:solidFill>
                  <a:srgbClr val="FF0000"/>
                </a:solidFill>
              </a:rPr>
              <a:t>S×∑</a:t>
            </a:r>
            <a:r>
              <a:rPr lang="zh-CN" altLang="en-US"/>
              <a:t>至S的单值映射，也叫状态转移函数</a:t>
            </a:r>
            <a:endParaRPr lang="zh-CN" altLang="en-US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/>
              <a:t>	</a:t>
            </a:r>
            <a:r>
              <a:rPr lang="zh-CN" altLang="en-US"/>
              <a:t>s</a:t>
            </a:r>
            <a:r>
              <a:rPr lang="zh-CN" altLang="en-US" baseline="-25000"/>
              <a:t>0</a:t>
            </a:r>
            <a:r>
              <a:rPr lang="zh-CN" altLang="en-US"/>
              <a:t>∈S 是唯一的初态</a:t>
            </a:r>
            <a:endParaRPr lang="zh-CN" altLang="en-US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/>
              <a:t>	</a:t>
            </a:r>
            <a:r>
              <a:rPr lang="zh-CN" altLang="en-US">
                <a:latin typeface="MathJax_Math" charset="0"/>
                <a:cs typeface="MathJax_Math" charset="0"/>
                <a:sym typeface="+mn-ea"/>
              </a:rPr>
              <a:t>Z </a:t>
            </a:r>
            <a:r>
              <a:rPr lang="zh-CN" altLang="en-US"/>
              <a:t>是一个终态集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6030804020204" charset="0"/>
                <a:cs typeface="DejaVu Sans" panose="020B0606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6030804020204" charset="0"/>
                <a:cs typeface="DejaVu Sans" panose="020B0606030804020204" charset="0"/>
                <a:sym typeface="+mn-ea"/>
              </a:rPr>
              <a:t>Zhou, Erqiang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b="0">
                <a:sym typeface="+mn-ea"/>
              </a:rPr>
              <a:t>有限自动机</a:t>
            </a:r>
            <a:endParaRPr lang="zh-CN" altLang="en-US" b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457200" marR="0" lvl="1" indent="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确定有限自动机：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楷体_GB2312" panose="02010609030101010101" charset="-122"/>
              <a:cs typeface="Times New Roman" panose="02020603050405020304" pitchFamily="18" charset="0"/>
            </a:endParaRPr>
          </a:p>
          <a:p>
            <a:pPr marL="914400" marR="0" lvl="2" indent="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假定</a:t>
            </a:r>
            <a:r>
              <a:rPr kumimoji="1" lang="en-US" altLang="zh-CN" sz="2400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DFA </a:t>
            </a:r>
            <a:r>
              <a:rPr kumimoji="1" lang="en-US" altLang="zh-CN" sz="2400" b="1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Md</a:t>
            </a:r>
            <a:r>
              <a:rPr kumimoji="1" lang="en-US" altLang="zh-CN" sz="2400" b="1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kumimoji="1" lang="en-US" altLang="zh-CN" sz="2400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=({</a:t>
            </a:r>
            <a:r>
              <a:rPr kumimoji="1" lang="en-US" altLang="zh-CN" sz="2400" b="1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kumimoji="1" lang="en-US" altLang="zh-CN" sz="2400" b="1" baseline="-2500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0,</a:t>
            </a:r>
            <a:r>
              <a:rPr kumimoji="1" lang="en-US" altLang="zh-CN" sz="2400" b="1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s</a:t>
            </a:r>
            <a:r>
              <a:rPr kumimoji="1" lang="en-US" altLang="zh-CN" sz="2400" b="1" baseline="-2500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1,</a:t>
            </a:r>
            <a:r>
              <a:rPr kumimoji="1" lang="en-US" altLang="zh-CN" sz="2400" b="1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s</a:t>
            </a:r>
            <a:r>
              <a:rPr kumimoji="1" lang="en-US" altLang="zh-CN" sz="2400" b="1" baseline="-2500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kumimoji="1" lang="en-US" altLang="zh-CN" sz="2400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r>
              <a:rPr kumimoji="1" lang="zh-CN" altLang="en-US" sz="2400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kumimoji="1" lang="en-US" altLang="zh-CN" sz="2400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</a:t>
            </a:r>
            <a:r>
              <a:rPr kumimoji="1" lang="en-US" altLang="zh-CN" sz="2400" b="1" noProof="0" dirty="0" err="1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a,b</a:t>
            </a:r>
            <a:r>
              <a:rPr kumimoji="1" lang="en-US" altLang="zh-CN" sz="2400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}, f , </a:t>
            </a:r>
            <a:r>
              <a:rPr kumimoji="1" lang="en-US" altLang="zh-CN" sz="2400" b="1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kumimoji="1" lang="en-US" altLang="zh-CN" sz="2400" b="1" baseline="-2500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0 </a:t>
            </a:r>
            <a:r>
              <a:rPr kumimoji="1" lang="en-US" altLang="zh-CN" sz="2400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,{</a:t>
            </a:r>
            <a:r>
              <a:rPr kumimoji="1" lang="en-US" altLang="zh-CN" sz="2400" b="1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kumimoji="1" lang="en-US" altLang="zh-CN" sz="2400" b="1" baseline="-2500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kumimoji="1" lang="en-US" altLang="zh-CN" sz="2400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 )</a:t>
            </a:r>
            <a:r>
              <a:rPr kumimoji="1" lang="zh-CN" altLang="en-US" sz="2400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kumimoji="1" lang="zh-CN" altLang="en-US" sz="2400" b="1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状态转移函数：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楷体_GB2312" panose="02010609030101010101" charset="-122"/>
              <a:cs typeface="Times New Roman" panose="02020603050405020304" pitchFamily="18" charset="0"/>
            </a:endParaRPr>
          </a:p>
          <a:p>
            <a:pPr marL="914400" marR="0" lvl="2" indent="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f(</a:t>
            </a:r>
            <a:r>
              <a:rPr kumimoji="1" lang="en-US" altLang="zh-CN" sz="2400" b="1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kumimoji="1" lang="en-US" altLang="zh-CN" sz="2400" b="1" baseline="-2500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0</a:t>
            </a:r>
            <a:r>
              <a:rPr kumimoji="1" lang="en-US" altLang="zh-CN" sz="2400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a</a:t>
            </a:r>
            <a:r>
              <a:rPr kumimoji="1" lang="en-US" altLang="zh-CN" sz="2400" b="1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= </a:t>
            </a:r>
            <a:r>
              <a:rPr kumimoji="1" lang="en-US" altLang="zh-CN" sz="2400" b="1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kumimoji="1" lang="en-US" altLang="zh-CN" sz="2400" b="1" baseline="-2500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1                           </a:t>
            </a:r>
            <a:r>
              <a:rPr kumimoji="1" lang="en-US" altLang="zh-CN" sz="2400" b="1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f(</a:t>
            </a:r>
            <a:r>
              <a:rPr kumimoji="1" lang="en-US" altLang="zh-CN" sz="2400" b="1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kumimoji="1" lang="en-US" altLang="zh-CN" sz="2400" b="1" baseline="-2500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0</a:t>
            </a:r>
            <a:r>
              <a:rPr kumimoji="1" lang="en-US" altLang="zh-CN" sz="2400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b</a:t>
            </a:r>
            <a:r>
              <a:rPr kumimoji="1" lang="en-US" altLang="zh-CN" sz="2400" b="1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= </a:t>
            </a:r>
            <a:r>
              <a:rPr kumimoji="1" lang="en-US" altLang="zh-CN" sz="2400" b="1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kumimoji="1" lang="en-US" altLang="zh-CN" sz="2400" b="1" baseline="-2500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                          </a:t>
            </a:r>
            <a:r>
              <a:rPr kumimoji="1" lang="en-US" altLang="zh-CN" sz="2400" b="1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f(</a:t>
            </a:r>
            <a:r>
              <a:rPr kumimoji="1" lang="en-US" altLang="zh-CN" sz="2400" b="1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kumimoji="1" lang="en-US" altLang="zh-CN" sz="2400" b="1" baseline="-2500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kumimoji="1" lang="en-US" altLang="zh-CN" sz="2400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a</a:t>
            </a:r>
            <a:r>
              <a:rPr kumimoji="1" lang="en-US" altLang="zh-CN" sz="2400" b="1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= </a:t>
            </a:r>
            <a:r>
              <a:rPr kumimoji="1" lang="en-US" altLang="zh-CN" sz="2400" b="1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kumimoji="1" lang="en-US" altLang="zh-CN" sz="2400" b="1" baseline="-2500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1 </a:t>
            </a:r>
            <a:endParaRPr kumimoji="1" lang="en-US" altLang="zh-CN" sz="2400" b="1" i="0" u="none" strike="noStrike" kern="1200" cap="none" spc="0" normalizeH="0" baseline="-2500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marR="0" lvl="2" indent="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f(</a:t>
            </a:r>
            <a:r>
              <a:rPr kumimoji="1" lang="en-US" altLang="zh-CN" sz="2400" b="1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kumimoji="1" lang="en-US" altLang="zh-CN" sz="2400" b="1" baseline="-2500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kumimoji="1" lang="en-US" altLang="zh-CN" sz="2400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b</a:t>
            </a:r>
            <a:r>
              <a:rPr kumimoji="1" lang="en-US" altLang="zh-CN" sz="2400" b="1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= </a:t>
            </a:r>
            <a:r>
              <a:rPr kumimoji="1" lang="en-US" altLang="zh-CN" sz="2400" b="1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kumimoji="1" lang="en-US" altLang="zh-CN" sz="2400" b="1" baseline="-2500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                           </a:t>
            </a:r>
            <a:r>
              <a:rPr kumimoji="1" lang="en-US" altLang="zh-CN" sz="2400" b="1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f(</a:t>
            </a:r>
            <a:r>
              <a:rPr kumimoji="1" lang="en-US" altLang="zh-CN" sz="2400" b="1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kumimoji="1" lang="en-US" altLang="zh-CN" sz="2400" b="1" baseline="-2500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kumimoji="1" lang="en-US" altLang="zh-CN" sz="2400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a</a:t>
            </a:r>
            <a:r>
              <a:rPr kumimoji="1" lang="en-US" altLang="zh-CN" sz="2400" b="1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= </a:t>
            </a:r>
            <a:r>
              <a:rPr kumimoji="1" lang="en-US" altLang="zh-CN" sz="2400" b="1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kumimoji="1" lang="en-US" altLang="zh-CN" sz="2400" b="1" baseline="-2500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                          </a:t>
            </a:r>
            <a:r>
              <a:rPr kumimoji="1" lang="en-US" altLang="zh-CN" sz="2400" b="1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f(</a:t>
            </a:r>
            <a:r>
              <a:rPr kumimoji="1" lang="en-US" altLang="zh-CN" sz="2400" b="1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kumimoji="1" lang="en-US" altLang="zh-CN" sz="2400" b="1" baseline="-2500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kumimoji="1" lang="en-US" altLang="zh-CN" sz="2400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b</a:t>
            </a:r>
            <a:r>
              <a:rPr kumimoji="1" lang="en-US" altLang="zh-CN" sz="2400" b="1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= </a:t>
            </a:r>
            <a:r>
              <a:rPr kumimoji="1" lang="en-US" altLang="zh-CN" sz="2400" b="1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kumimoji="1" lang="en-US" altLang="zh-CN" sz="2400" b="1" baseline="-2500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1 </a:t>
            </a:r>
            <a:endParaRPr kumimoji="1" lang="en-US" altLang="zh-CN" sz="2400" b="1" i="0" u="none" strike="noStrike" kern="1200" cap="none" spc="0" normalizeH="0" baseline="-2500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6030804020204" charset="0"/>
                <a:cs typeface="DejaVu Sans" panose="020B0606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6030804020204" charset="0"/>
                <a:cs typeface="DejaVu Sans" panose="020B0606030804020204" charset="0"/>
                <a:sym typeface="+mn-ea"/>
              </a:rPr>
              <a:t>Zhou, Erqiang</a:t>
            </a:r>
            <a:endParaRPr lang="zh-CN" altLang="en-US"/>
          </a:p>
        </p:txBody>
      </p:sp>
      <p:grpSp>
        <p:nvGrpSpPr>
          <p:cNvPr id="7172" name="组合 117"/>
          <p:cNvGrpSpPr/>
          <p:nvPr/>
        </p:nvGrpSpPr>
        <p:grpSpPr>
          <a:xfrm>
            <a:off x="608013" y="3508375"/>
            <a:ext cx="4751387" cy="3155950"/>
            <a:chOff x="608708" y="3508523"/>
            <a:chExt cx="4751057" cy="3155867"/>
          </a:xfrm>
        </p:grpSpPr>
        <p:sp>
          <p:nvSpPr>
            <p:cNvPr id="7200" name="TextBox 7"/>
            <p:cNvSpPr txBox="1"/>
            <p:nvPr/>
          </p:nvSpPr>
          <p:spPr>
            <a:xfrm>
              <a:off x="608708" y="3645024"/>
              <a:ext cx="2031326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b="1" dirty="0">
                  <a:latin typeface="楷体_GB2312" panose="02010609030101010101" charset="-122"/>
                  <a:ea typeface="楷体_GB2312" panose="02010609030101010101" charset="-122"/>
                </a:rPr>
                <a:t>状态转换图：</a:t>
              </a:r>
              <a:endParaRPr lang="zh-CN" altLang="en-US" b="1" dirty="0">
                <a:latin typeface="楷体_GB2312" panose="02010609030101010101" charset="-122"/>
                <a:ea typeface="楷体_GB2312" panose="02010609030101010101" charset="-122"/>
              </a:endParaRPr>
            </a:p>
          </p:txBody>
        </p:sp>
        <p:sp>
          <p:nvSpPr>
            <p:cNvPr id="7201" name="Line 4"/>
            <p:cNvSpPr/>
            <p:nvPr/>
          </p:nvSpPr>
          <p:spPr>
            <a:xfrm flipV="1">
              <a:off x="728823" y="4725144"/>
              <a:ext cx="354530" cy="168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202" name="AutoShape 12"/>
            <p:cNvSpPr/>
            <p:nvPr/>
          </p:nvSpPr>
          <p:spPr>
            <a:xfrm>
              <a:off x="3119919" y="5445224"/>
              <a:ext cx="635822" cy="649188"/>
            </a:xfrm>
            <a:custGeom>
              <a:avLst/>
              <a:gdLst>
                <a:gd name="txL" fmla="*/ 3154 w 21600"/>
                <a:gd name="txT" fmla="*/ 3154 h 21600"/>
                <a:gd name="txR" fmla="*/ 18446 w 21600"/>
                <a:gd name="txB" fmla="*/ 18446 h 2160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753" y="10800"/>
                  </a:moveTo>
                  <a:cubicBezTo>
                    <a:pt x="2753" y="15244"/>
                    <a:pt x="6356" y="18847"/>
                    <a:pt x="10800" y="18847"/>
                  </a:cubicBezTo>
                  <a:cubicBezTo>
                    <a:pt x="15244" y="18847"/>
                    <a:pt x="18847" y="15244"/>
                    <a:pt x="18847" y="10800"/>
                  </a:cubicBezTo>
                  <a:cubicBezTo>
                    <a:pt x="18847" y="6356"/>
                    <a:pt x="15244" y="2753"/>
                    <a:pt x="10800" y="2753"/>
                  </a:cubicBezTo>
                  <a:cubicBezTo>
                    <a:pt x="6356" y="2753"/>
                    <a:pt x="2753" y="6356"/>
                    <a:pt x="2753" y="10800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p>
              <a:r>
                <a:rPr lang="en-US" altLang="zh-CN" b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s</a:t>
              </a:r>
              <a:r>
                <a:rPr lang="en-US" altLang="zh-CN" b="1" baseline="-25000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2</a:t>
              </a: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203" name="椭圆 10"/>
            <p:cNvSpPr/>
            <p:nvPr/>
          </p:nvSpPr>
          <p:spPr>
            <a:xfrm>
              <a:off x="1104089" y="4420420"/>
              <a:ext cx="623901" cy="612816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  <p:txBody>
            <a:bodyPr/>
            <a:p>
              <a:r>
                <a:rPr lang="en-US" altLang="zh-CN" b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s</a:t>
              </a:r>
              <a:r>
                <a:rPr lang="en-US" altLang="zh-CN" b="1" baseline="-25000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0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7204" name="椭圆 11"/>
            <p:cNvSpPr/>
            <p:nvPr/>
          </p:nvSpPr>
          <p:spPr>
            <a:xfrm>
              <a:off x="3275856" y="4005064"/>
              <a:ext cx="623901" cy="612816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  <p:txBody>
            <a:bodyPr/>
            <a:p>
              <a:r>
                <a:rPr lang="en-US" altLang="zh-CN" b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s</a:t>
              </a:r>
              <a:r>
                <a:rPr lang="en-US" altLang="zh-CN" b="1" baseline="-25000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1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7205" name="曲线连接符 14"/>
            <p:cNvCxnSpPr>
              <a:stCxn id="7203" idx="7"/>
            </p:cNvCxnSpPr>
            <p:nvPr/>
          </p:nvCxnSpPr>
          <p:spPr>
            <a:xfrm rot="5400000" flipH="1" flipV="1">
              <a:off x="2318870" y="3474064"/>
              <a:ext cx="353852" cy="1718351"/>
            </a:xfrm>
            <a:prstGeom prst="curvedConnector2">
              <a:avLst/>
            </a:prstGeom>
            <a:ln w="28575" cap="flat" cmpd="sng">
              <a:solidFill>
                <a:schemeClr val="folHlink"/>
              </a:solidFill>
              <a:prstDash val="solid"/>
              <a:headEnd type="none" w="med" len="med"/>
              <a:tailEnd type="arrow" w="med" len="med"/>
            </a:ln>
          </p:spPr>
        </p:cxnSp>
        <p:cxnSp>
          <p:nvCxnSpPr>
            <p:cNvPr id="7206" name="曲线连接符 23"/>
            <p:cNvCxnSpPr>
              <a:stCxn id="7204" idx="1"/>
            </p:cNvCxnSpPr>
            <p:nvPr/>
          </p:nvCxnSpPr>
          <p:spPr>
            <a:xfrm rot="-5400000" flipH="1">
              <a:off x="3607358" y="3854674"/>
              <a:ext cx="61506" cy="541777"/>
            </a:xfrm>
            <a:prstGeom prst="curvedConnector4">
              <a:avLst>
                <a:gd name="adj1" fmla="val -660750"/>
                <a:gd name="adj2" fmla="val 99148"/>
              </a:avLst>
            </a:prstGeom>
            <a:ln w="28575" cap="flat" cmpd="sng">
              <a:solidFill>
                <a:schemeClr val="folHlink"/>
              </a:solidFill>
              <a:prstDash val="solid"/>
              <a:headEnd type="none" w="med" len="med"/>
              <a:tailEnd type="arrow" w="med" len="med"/>
            </a:ln>
          </p:spPr>
        </p:cxnSp>
        <p:sp>
          <p:nvSpPr>
            <p:cNvPr id="106" name="弧形 105"/>
            <p:cNvSpPr/>
            <p:nvPr/>
          </p:nvSpPr>
          <p:spPr bwMode="auto">
            <a:xfrm>
              <a:off x="3062813" y="4416549"/>
              <a:ext cx="1509607" cy="1800178"/>
            </a:xfrm>
            <a:prstGeom prst="arc">
              <a:avLst>
                <a:gd name="adj1" fmla="val 9300343"/>
                <a:gd name="adj2" fmla="val 14581953"/>
              </a:avLst>
            </a:prstGeom>
            <a:noFill/>
            <a:ln w="28575" cap="flat" cmpd="sng" algn="ctr">
              <a:solidFill>
                <a:schemeClr val="folHlink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" name="弧形 106"/>
            <p:cNvSpPr/>
            <p:nvPr/>
          </p:nvSpPr>
          <p:spPr bwMode="auto">
            <a:xfrm>
              <a:off x="3410450" y="4356226"/>
              <a:ext cx="498440" cy="1354102"/>
            </a:xfrm>
            <a:prstGeom prst="arc">
              <a:avLst>
                <a:gd name="adj1" fmla="val 17149530"/>
                <a:gd name="adj2" fmla="val 4992624"/>
              </a:avLst>
            </a:prstGeom>
            <a:noFill/>
            <a:ln w="28575" cap="flat" cmpd="sng" algn="ctr">
              <a:solidFill>
                <a:schemeClr val="folHlink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0" name="弧形 109"/>
            <p:cNvSpPr/>
            <p:nvPr/>
          </p:nvSpPr>
          <p:spPr bwMode="auto">
            <a:xfrm>
              <a:off x="3188216" y="5148368"/>
              <a:ext cx="498440" cy="1242979"/>
            </a:xfrm>
            <a:prstGeom prst="arc">
              <a:avLst>
                <a:gd name="adj1" fmla="val 3084170"/>
                <a:gd name="adj2" fmla="val 8043655"/>
              </a:avLst>
            </a:prstGeom>
            <a:noFill/>
            <a:ln w="28575" cap="flat" cmpd="sng" algn="ctr">
              <a:solidFill>
                <a:schemeClr val="folHlink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1" name="弧形 110"/>
            <p:cNvSpPr/>
            <p:nvPr/>
          </p:nvSpPr>
          <p:spPr bwMode="auto">
            <a:xfrm flipV="1">
              <a:off x="1350019" y="4311777"/>
              <a:ext cx="4009746" cy="1476336"/>
            </a:xfrm>
            <a:prstGeom prst="arc">
              <a:avLst>
                <a:gd name="adj1" fmla="val 10780904"/>
                <a:gd name="adj2" fmla="val 15101243"/>
              </a:avLst>
            </a:prstGeom>
            <a:noFill/>
            <a:ln w="28575" cap="flat" cmpd="sng" algn="ctr">
              <a:solidFill>
                <a:schemeClr val="folHlink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11" name="TextBox 111"/>
            <p:cNvSpPr txBox="1"/>
            <p:nvPr/>
          </p:nvSpPr>
          <p:spPr>
            <a:xfrm>
              <a:off x="2174875" y="4189587"/>
              <a:ext cx="320922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dirty="0">
                  <a:latin typeface="Times New Roman" panose="02020603050405020304" pitchFamily="18" charset="0"/>
                </a:rPr>
                <a:t>a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7212" name="TextBox 112"/>
            <p:cNvSpPr txBox="1"/>
            <p:nvPr/>
          </p:nvSpPr>
          <p:spPr>
            <a:xfrm>
              <a:off x="1657776" y="5613519"/>
              <a:ext cx="338555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dirty="0">
                  <a:latin typeface="Times New Roman" panose="02020603050405020304" pitchFamily="18" charset="0"/>
                </a:rPr>
                <a:t>b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7213" name="TextBox 113"/>
            <p:cNvSpPr txBox="1"/>
            <p:nvPr/>
          </p:nvSpPr>
          <p:spPr>
            <a:xfrm>
              <a:off x="3909001" y="3508523"/>
              <a:ext cx="320922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dirty="0">
                  <a:latin typeface="Times New Roman" panose="02020603050405020304" pitchFamily="18" charset="0"/>
                </a:rPr>
                <a:t>a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7214" name="TextBox 114"/>
            <p:cNvSpPr txBox="1"/>
            <p:nvPr/>
          </p:nvSpPr>
          <p:spPr>
            <a:xfrm>
              <a:off x="4021137" y="4855073"/>
              <a:ext cx="338555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dirty="0">
                  <a:latin typeface="Times New Roman" panose="02020603050405020304" pitchFamily="18" charset="0"/>
                </a:rPr>
                <a:t>b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7215" name="TextBox 115"/>
            <p:cNvSpPr txBox="1"/>
            <p:nvPr/>
          </p:nvSpPr>
          <p:spPr>
            <a:xfrm>
              <a:off x="3659589" y="6202725"/>
              <a:ext cx="320922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dirty="0">
                  <a:latin typeface="Times New Roman" panose="02020603050405020304" pitchFamily="18" charset="0"/>
                </a:rPr>
                <a:t>a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7216" name="TextBox 116"/>
            <p:cNvSpPr txBox="1"/>
            <p:nvPr/>
          </p:nvSpPr>
          <p:spPr>
            <a:xfrm>
              <a:off x="2640824" y="4855072"/>
              <a:ext cx="338555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dirty="0">
                  <a:latin typeface="Times New Roman" panose="02020603050405020304" pitchFamily="18" charset="0"/>
                </a:rPr>
                <a:t>b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7173" name="TextBox 118"/>
          <p:cNvSpPr txBox="1"/>
          <p:nvPr/>
        </p:nvSpPr>
        <p:spPr>
          <a:xfrm>
            <a:off x="8547735" y="3693795"/>
            <a:ext cx="233838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b="1" dirty="0">
                <a:latin typeface="楷体_GB2312" panose="02010609030101010101" charset="-122"/>
                <a:ea typeface="楷体_GB2312" panose="02010609030101010101" charset="-122"/>
              </a:rPr>
              <a:t>状态转换矩阵</a:t>
            </a:r>
            <a:r>
              <a:rPr lang="zh-CN" altLang="en-US" dirty="0">
                <a:latin typeface="Times New Roman" panose="02020603050405020304" pitchFamily="18" charset="0"/>
              </a:rPr>
              <a:t>：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20" name="表格 119"/>
          <p:cNvGraphicFramePr>
            <a:graphicFrameLocks noGrp="1"/>
          </p:cNvGraphicFramePr>
          <p:nvPr/>
        </p:nvGraphicFramePr>
        <p:xfrm>
          <a:off x="8547735" y="4155758"/>
          <a:ext cx="2957513" cy="2336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390"/>
                <a:gridCol w="864514"/>
                <a:gridCol w="802806"/>
                <a:gridCol w="709802"/>
              </a:tblGrid>
              <a:tr h="482607">
                <a:tc rowSpan="2" gridSpan="2">
                  <a:txBody>
                    <a:bodyPr/>
                    <a:p>
                      <a:pPr marL="0" algn="ctr" defTabSz="914400" rtl="0" eaLnBrk="1" latinLnBrk="0" hangingPunct="1"/>
                      <a:endParaRPr lang="en-US" altLang="zh-CN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7" marR="91467" marT="45718" marB="4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p>
                      <a:pPr algn="ctr"/>
                      <a:r>
                        <a:rPr lang="zh-CN" altLang="en-US" sz="1800" b="0" kern="1200" dirty="0" smtClean="0">
                          <a:solidFill>
                            <a:schemeClr val="tx2"/>
                          </a:solidFill>
                          <a:latin typeface="+mn-lt"/>
                          <a:ea typeface="楷体_GB2312" panose="02010609030101010101" charset="-122"/>
                          <a:cs typeface="+mn-cs"/>
                        </a:rPr>
                        <a:t>∑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7" marR="91467" marT="45718" marB="4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2607">
                <a:tc vMerge="1" gridSpan="2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67" marR="91467" marT="45718" marB="4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CN" altLang="en-US" sz="2400" dirty="0"/>
                    </a:p>
                  </a:txBody>
                  <a:tcPr marL="91467" marR="91467" marT="45718" marB="4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7196">
                <a:tc rowSpan="3">
                  <a:txBody>
                    <a:bodyPr/>
                    <a:p>
                      <a:pPr algn="ctr"/>
                      <a:endParaRPr lang="en-US" altLang="zh-CN" sz="2400" dirty="0" smtClean="0"/>
                    </a:p>
                    <a:p>
                      <a:pPr algn="ctr"/>
                      <a:r>
                        <a:rPr lang="en-US" altLang="zh-CN" sz="2400" b="1" dirty="0" smtClean="0"/>
                        <a:t>S</a:t>
                      </a:r>
                      <a:endParaRPr lang="en-US" altLang="zh-CN" sz="2400" b="1" dirty="0" smtClean="0"/>
                    </a:p>
                    <a:p>
                      <a:pPr algn="ctr"/>
                      <a:endParaRPr lang="zh-CN" altLang="en-US" sz="2400" dirty="0"/>
                    </a:p>
                  </a:txBody>
                  <a:tcPr marL="91467" marR="91467" marT="45718" marB="4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2"/>
                          </a:solidFill>
                        </a:rPr>
                        <a:t>s</a:t>
                      </a:r>
                      <a:r>
                        <a:rPr lang="en-US" altLang="zh-CN" sz="2400" b="1" baseline="-25000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zh-CN" altLang="en-US" sz="2400" dirty="0"/>
                    </a:p>
                  </a:txBody>
                  <a:tcPr marL="91467" marR="91467" marT="45718" marB="4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tx2"/>
                          </a:solidFill>
                        </a:rPr>
                        <a:t>s</a:t>
                      </a:r>
                      <a:r>
                        <a:rPr lang="en-US" altLang="zh-CN" sz="2400" b="1" baseline="-25000" dirty="0" smtClean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zh-CN" altLang="en-US" sz="2400" dirty="0" smtClean="0"/>
                    </a:p>
                  </a:txBody>
                  <a:tcPr marL="91467" marR="91467" marT="45718" marB="4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tx2"/>
                          </a:solidFill>
                        </a:rPr>
                        <a:t>s</a:t>
                      </a:r>
                      <a:r>
                        <a:rPr lang="en-US" altLang="zh-CN" sz="2400" b="1" baseline="-250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zh-CN" altLang="en-US" sz="2400" dirty="0" smtClean="0"/>
                    </a:p>
                  </a:txBody>
                  <a:tcPr marL="91467" marR="91467" marT="45718" marB="4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7196">
                <a:tc v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2"/>
                          </a:solidFill>
                        </a:rPr>
                        <a:t>s</a:t>
                      </a:r>
                      <a:r>
                        <a:rPr lang="en-US" altLang="zh-CN" sz="2400" b="1" baseline="-25000" dirty="0" smtClean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zh-CN" altLang="en-US" sz="2400" dirty="0"/>
                    </a:p>
                  </a:txBody>
                  <a:tcPr marL="91467" marR="91467" marT="45718" marB="4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tx2"/>
                          </a:solidFill>
                        </a:rPr>
                        <a:t>s</a:t>
                      </a:r>
                      <a:r>
                        <a:rPr lang="en-US" altLang="zh-CN" sz="2400" b="1" baseline="-25000" dirty="0" smtClean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zh-CN" altLang="en-US" sz="2400" dirty="0" smtClean="0"/>
                    </a:p>
                  </a:txBody>
                  <a:tcPr marL="91467" marR="91467" marT="45718" marB="4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tx2"/>
                          </a:solidFill>
                        </a:rPr>
                        <a:t>s</a:t>
                      </a:r>
                      <a:r>
                        <a:rPr lang="en-US" altLang="zh-CN" sz="2400" b="1" baseline="-250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zh-CN" altLang="en-US" sz="2400" dirty="0" smtClean="0"/>
                    </a:p>
                  </a:txBody>
                  <a:tcPr marL="91467" marR="91467" marT="45718" marB="4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7196">
                <a:tc v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2"/>
                          </a:solidFill>
                        </a:rPr>
                        <a:t>s</a:t>
                      </a:r>
                      <a:r>
                        <a:rPr lang="en-US" altLang="zh-CN" sz="2400" b="1" baseline="-250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zh-CN" altLang="en-US" sz="2400" dirty="0"/>
                    </a:p>
                  </a:txBody>
                  <a:tcPr marL="91467" marR="91467" marT="45718" marB="4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tx2"/>
                          </a:solidFill>
                        </a:rPr>
                        <a:t>s</a:t>
                      </a:r>
                      <a:r>
                        <a:rPr lang="en-US" altLang="zh-CN" sz="2400" b="1" baseline="-250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en-US" altLang="zh-CN" sz="2400" b="1" baseline="-25000" dirty="0" smtClean="0">
                        <a:solidFill>
                          <a:schemeClr val="tx2"/>
                        </a:solidFill>
                      </a:endParaRPr>
                    </a:p>
                  </a:txBody>
                  <a:tcPr marL="91467" marR="91467" marT="45718" marB="4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tx2"/>
                          </a:solidFill>
                        </a:rPr>
                        <a:t>s</a:t>
                      </a:r>
                      <a:r>
                        <a:rPr lang="en-US" altLang="zh-CN" sz="2400" b="1" baseline="-25000" dirty="0" smtClean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zh-CN" altLang="en-US" sz="2400" dirty="0" smtClean="0"/>
                    </a:p>
                  </a:txBody>
                  <a:tcPr marL="91467" marR="91467" marT="45718" marB="4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有限自动机</a:t>
            </a:r>
            <a:endParaRPr lang="zh-CN" altLang="en-US" b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pPr marL="0" indent="0">
              <a:lnSpc>
                <a:spcPct val="100000"/>
              </a:lnSpc>
              <a:buNone/>
            </a:pPr>
            <a:r>
              <a: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非确定有限自动机（NFA）</a:t>
            </a:r>
            <a:endParaRPr lang="zh-CN" alt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NFA是一个五元组，Md＝ (S, ∑, f, Q, Z) ，其中：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1) S是一个有限状态集合，它的每个元素称为一个状态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2) ∑是一个有穷字母表，它的每个元素称为一个输入字符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3) f是一个从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S×∑*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至S的多值映射，也叫状态转移函数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4) Q∈S 是非空初态集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5)是一个终态集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NFA相比于DFA的特征：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若干个初始状态、f 多值映射、允许接收字和空串ε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6030804020204" charset="0"/>
                <a:cs typeface="DejaVu Sans" panose="020B0606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6030804020204" charset="0"/>
                <a:cs typeface="DejaVu Sans" panose="020B0606030804020204" charset="0"/>
                <a:sym typeface="+mn-ea"/>
              </a:rPr>
              <a:t>Zhou, Erqiang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字母表上的运算</a:t>
            </a:r>
            <a:endParaRPr lang="zh-CN" altLang="en-US" b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pPr marL="0" indent="0">
              <a:lnSpc>
                <a:spcPct val="100000"/>
              </a:lnSpc>
              <a:buNone/>
            </a:pPr>
            <a:r>
              <a: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字母表 ∑</a:t>
            </a:r>
            <a:r>
              <a:rPr lang="zh-CN" altLang="en-US" sz="32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和∑</a:t>
            </a:r>
            <a:r>
              <a:rPr lang="zh-CN" altLang="en-US" sz="32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的乘积 (product)</a:t>
            </a:r>
            <a:endParaRPr lang="zh-CN" alt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​ ∑</a:t>
            </a:r>
            <a:r>
              <a:rPr lang="zh-CN" altLang="en-US" sz="3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∑</a:t>
            </a:r>
            <a:r>
              <a:rPr lang="zh-CN" altLang="en-US" sz="3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={ ab |a∈ ∑</a:t>
            </a:r>
            <a:r>
              <a:rPr lang="zh-CN" altLang="en-US" sz="3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, b∈ ∑</a:t>
            </a:r>
            <a:r>
              <a:rPr lang="zh-CN" altLang="en-US" sz="3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​ 例： { 0, 1}×{a, b} ={0 a, 0 b, 1 a, 1 b}</a:t>
            </a:r>
            <a:endParaRPr lang="zh-CN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字母表上的幂运算（</a:t>
            </a: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次</a:t>
            </a:r>
            <a:r>
              <a: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幂</a:t>
            </a:r>
            <a:r>
              <a: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∑</a:t>
            </a:r>
            <a:r>
              <a:rPr lang="en-US" altLang="zh-CN" sz="3200" baseline="30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</a:t>
            </a:r>
            <a:endParaRPr lang="zh-CN" alt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相当于n个字母表相乘，即长度为n的符号串构成的集合</a:t>
            </a:r>
            <a:endParaRPr lang="zh-CN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{0, 1}</a:t>
            </a:r>
            <a:r>
              <a:rPr lang="zh-CN" altLang="en-US" sz="32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={0, 1}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×{0, 1} ×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{0, 1}</a:t>
            </a:r>
            <a:endParaRPr lang="zh-CN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={000，001，010，011，100，101，110，111}</a:t>
            </a:r>
            <a:endParaRPr lang="zh-CN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6030804020204" charset="0"/>
                <a:cs typeface="DejaVu Sans" panose="020B0606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6030804020204" charset="0"/>
                <a:cs typeface="DejaVu Sans" panose="020B0606030804020204" charset="0"/>
                <a:sym typeface="+mn-ea"/>
              </a:rPr>
              <a:t>Zhou, Erqiang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字母表上的运算</a:t>
            </a:r>
            <a:endParaRPr lang="zh-CN" altLang="en-US" b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pPr marL="0" indent="0">
              <a:lnSpc>
                <a:spcPct val="100000"/>
              </a:lnSpc>
              <a:buNone/>
            </a:pPr>
            <a:r>
              <a: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字母表 ∑的正闭包</a:t>
            </a:r>
            <a:endParaRPr lang="zh-CN" alt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∑+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为：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∑ ∪ ∑</a:t>
            </a:r>
            <a:r>
              <a:rPr lang="zh-CN" altLang="en-US" sz="32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∪ ∑</a:t>
            </a:r>
            <a:r>
              <a:rPr lang="zh-CN" altLang="en-US" sz="32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∪ …</a:t>
            </a:r>
            <a:endParaRPr lang="zh-CN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​ 例： </a:t>
            </a:r>
            <a:endParaRPr lang="zh-CN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{a, b, c, d }+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CN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= {a, b, c, d,</a:t>
            </a:r>
            <a:endParaRPr lang="zh-CN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aa , ab , ac, ad, ba , bb, bc , bd …, , …,</a:t>
            </a:r>
            <a:endParaRPr lang="zh-CN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aaa , aab , aac , aad , aba , abb , abc , …}</a:t>
            </a:r>
            <a:endParaRPr lang="zh-CN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6030804020204" charset="0"/>
                <a:cs typeface="DejaVu Sans" panose="020B0606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6030804020204" charset="0"/>
                <a:cs typeface="DejaVu Sans" panose="020B0606030804020204" charset="0"/>
                <a:sym typeface="+mn-ea"/>
              </a:rPr>
              <a:t>Zhou, Erqiang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字母表上的运算</a:t>
            </a:r>
            <a:endParaRPr lang="zh-CN" altLang="en-US" b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pPr marL="0" indent="0">
              <a:lnSpc>
                <a:spcPct val="100000"/>
              </a:lnSpc>
              <a:buNone/>
            </a:pPr>
            <a:r>
              <a: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字母表 ∑的克林闭包</a:t>
            </a:r>
            <a:r>
              <a:rPr lang="en-US" altLang="x-none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x-none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x-none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任意</a:t>
            </a:r>
            <a:r>
              <a:rPr lang="zh-CN" altLang="x-none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长度</a:t>
            </a:r>
            <a:r>
              <a:rPr lang="x-none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串构成的集合</a:t>
            </a:r>
            <a:r>
              <a:rPr lang="zh-CN" altLang="x-none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x-none" altLang="zh-CN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sz="3200">
                <a:latin typeface="Times New Roman" panose="02020603050405020304" pitchFamily="18" charset="0"/>
                <a:cs typeface="Times New Roman" panose="02020603050405020304" pitchFamily="18" charset="0"/>
              </a:rPr>
              <a:t>∑*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>
                <a:latin typeface="Times New Roman" panose="02020603050405020304" pitchFamily="18" charset="0"/>
                <a:cs typeface="Times New Roman" panose="02020603050405020304" pitchFamily="18" charset="0"/>
              </a:rPr>
              <a:t>∑</a:t>
            </a:r>
            <a:r>
              <a:rPr sz="32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3200">
                <a:latin typeface="Times New Roman" panose="02020603050405020304" pitchFamily="18" charset="0"/>
                <a:cs typeface="Times New Roman" panose="02020603050405020304" pitchFamily="18" charset="0"/>
              </a:rPr>
              <a:t> ∪ ∑+ = ∑</a:t>
            </a:r>
            <a:r>
              <a:rPr sz="32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3200">
                <a:latin typeface="Times New Roman" panose="02020603050405020304" pitchFamily="18" charset="0"/>
                <a:cs typeface="Times New Roman" panose="02020603050405020304" pitchFamily="18" charset="0"/>
              </a:rPr>
              <a:t> ∪ ∑ ∪ ∑</a:t>
            </a:r>
            <a:r>
              <a:rPr sz="32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3200">
                <a:latin typeface="Times New Roman" panose="02020603050405020304" pitchFamily="18" charset="0"/>
                <a:cs typeface="Times New Roman" panose="02020603050405020304" pitchFamily="18" charset="0"/>
              </a:rPr>
              <a:t> ∪ ∑</a:t>
            </a:r>
            <a:r>
              <a:rPr sz="32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3200">
                <a:latin typeface="Times New Roman" panose="02020603050405020304" pitchFamily="18" charset="0"/>
                <a:cs typeface="Times New Roman" panose="02020603050405020304" pitchFamily="18" charset="0"/>
              </a:rPr>
              <a:t> ∪ …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​ 例： </a:t>
            </a:r>
            <a:endParaRPr lang="zh-CN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{a, b, c, d }</a:t>
            </a:r>
            <a:r>
              <a:rPr lang="x-none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CN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= {</a:t>
            </a:r>
            <a:r>
              <a:rPr lang="zh-CN" altLang="en-US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ε，</a:t>
            </a:r>
            <a:r>
              <a: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a, b, c, d,</a:t>
            </a:r>
            <a:endParaRPr lang="zh-CN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aa , ab , ac, ad, ba , bb, bc , bd …, , …,</a:t>
            </a:r>
            <a:endParaRPr lang="zh-CN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aaa , aab , aac , aad , aba , abb , abc , …}</a:t>
            </a:r>
            <a:endParaRPr lang="zh-CN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6030804020204" charset="0"/>
                <a:cs typeface="DejaVu Sans" panose="020B0606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6030804020204" charset="0"/>
                <a:cs typeface="DejaVu Sans" panose="020B0606030804020204" charset="0"/>
                <a:sym typeface="+mn-ea"/>
              </a:rPr>
              <a:t>Zhou, Erqiang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b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有限自动机与正则表达式</a:t>
            </a:r>
            <a:endParaRPr lang="zh-CN" altLang="en-US" b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pPr>
              <a:lnSpc>
                <a:spcPct val="150000"/>
              </a:lnSpc>
            </a:pPr>
            <a:r>
              <a: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对于一个自动机FA ：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如果存在一条从初始状态到终止状态的通路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通路上有向边所识别的字符依次连接所得到的字符串为α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则称α可以为FA 所接受或者α为FA 所识别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FA 所能识别的字符串集为FA 所识别的语言，记为L(M)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FA的等价：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对于任意两个FA： M和 M’,  如果L(M)=L(M’), 则称M和M’等价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对于任意一个NFA  M，一定存在一个DFA   M’与其等价</a:t>
            </a: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6030804020204" charset="0"/>
                <a:cs typeface="DejaVu Sans" panose="020B0606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6030804020204" charset="0"/>
                <a:cs typeface="DejaVu Sans" panose="020B0606030804020204" charset="0"/>
                <a:sym typeface="+mn-ea"/>
              </a:rPr>
              <a:t>Zhou, Erqiang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6631</Words>
  <Application>WPS 演示</Application>
  <PresentationFormat>宽屏</PresentationFormat>
  <Paragraphs>2663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47" baseType="lpstr">
      <vt:lpstr>Arial</vt:lpstr>
      <vt:lpstr>宋体</vt:lpstr>
      <vt:lpstr>Wingdings</vt:lpstr>
      <vt:lpstr>Comic Sans MS</vt:lpstr>
      <vt:lpstr>DejaVu Sans</vt:lpstr>
      <vt:lpstr>微软雅黑</vt:lpstr>
      <vt:lpstr>楷体_GB2312</vt:lpstr>
      <vt:lpstr>Times New Roman</vt:lpstr>
      <vt:lpstr>Droid Sans Fallback</vt:lpstr>
      <vt:lpstr>Wingdings</vt:lpstr>
      <vt:lpstr>Verdana</vt:lpstr>
      <vt:lpstr>MathJax_Math</vt:lpstr>
      <vt:lpstr>黑体</vt:lpstr>
      <vt:lpstr>Tahoma</vt:lpstr>
      <vt:lpstr>Symbol</vt:lpstr>
      <vt:lpstr>华文楷体</vt:lpstr>
      <vt:lpstr>Arial Unicode MS</vt:lpstr>
      <vt:lpstr>文泉驿正黑</vt:lpstr>
      <vt:lpstr>Office 主题​​</vt:lpstr>
      <vt:lpstr>1_Office 主题​​</vt:lpstr>
      <vt:lpstr>   有限自动机</vt:lpstr>
      <vt:lpstr>有限自动机</vt:lpstr>
      <vt:lpstr>有限自动机</vt:lpstr>
      <vt:lpstr>有限自动机</vt:lpstr>
      <vt:lpstr>有限自动机</vt:lpstr>
      <vt:lpstr>有限自动机</vt:lpstr>
      <vt:lpstr>字母表上的运算</vt:lpstr>
      <vt:lpstr>字母表上的运算</vt:lpstr>
      <vt:lpstr>有限自动机与正则表达式</vt:lpstr>
      <vt:lpstr>有限自动机与正则表达式</vt:lpstr>
      <vt:lpstr>NFA的确定化</vt:lpstr>
      <vt:lpstr>NFA的确定化</vt:lpstr>
      <vt:lpstr>NFA的确定化</vt:lpstr>
      <vt:lpstr>NFA的确定化</vt:lpstr>
      <vt:lpstr>NFA的确定化</vt:lpstr>
      <vt:lpstr>NFA的确定化</vt:lpstr>
      <vt:lpstr>NFA的确定化</vt:lpstr>
      <vt:lpstr>NFA的确定化（示例1）</vt:lpstr>
      <vt:lpstr>例：构造DFA，使其能接受所有由偶数个0和偶数个1所组成串。</vt:lpstr>
      <vt:lpstr>Step2 使每条弧上或为ε，或为单个字符</vt:lpstr>
      <vt:lpstr>Step2 使每条弧上或为ε，或为单个字符</vt:lpstr>
      <vt:lpstr>Step2 使每条弧上或为ε，或为单个字符</vt:lpstr>
      <vt:lpstr>使初态和终态都唯一</vt:lpstr>
      <vt:lpstr>Step4 寻找可合并状态</vt:lpstr>
      <vt:lpstr>合并状态</vt:lpstr>
      <vt:lpstr>PowerPoint 演示文稿</vt:lpstr>
      <vt:lpstr>确定初态和终态：原终态为1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erqiang</dc:creator>
  <cp:lastModifiedBy>erqiang</cp:lastModifiedBy>
  <cp:revision>29</cp:revision>
  <dcterms:created xsi:type="dcterms:W3CDTF">2023-09-08T00:07:17Z</dcterms:created>
  <dcterms:modified xsi:type="dcterms:W3CDTF">2023-09-08T00:07:17Z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2052-11.1.0.10702</vt:lpwstr>
  </property>
</Properties>
</file>