
<file path=[Content_Types].xml><?xml version="1.0" encoding="utf-8"?>
<Types xmlns="http://schemas.openxmlformats.org/package/2006/content-types">
  <Default Extension="png" ContentType="image/png"/>
  <Default Extension="tiff" ContentType="image/tif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31"/>
  </p:notesMasterIdLst>
  <p:handoutMasterIdLst>
    <p:handoutMasterId r:id="rId43"/>
  </p:handoutMasterIdLst>
  <p:sldIdLst>
    <p:sldId id="273" r:id="rId5"/>
    <p:sldId id="349" r:id="rId6"/>
    <p:sldId id="350" r:id="rId7"/>
    <p:sldId id="413" r:id="rId8"/>
    <p:sldId id="414" r:id="rId9"/>
    <p:sldId id="351" r:id="rId10"/>
    <p:sldId id="448" r:id="rId11"/>
    <p:sldId id="415" r:id="rId12"/>
    <p:sldId id="352" r:id="rId13"/>
    <p:sldId id="353" r:id="rId14"/>
    <p:sldId id="354" r:id="rId15"/>
    <p:sldId id="411" r:id="rId16"/>
    <p:sldId id="412" r:id="rId17"/>
    <p:sldId id="282" r:id="rId18"/>
    <p:sldId id="320" r:id="rId19"/>
    <p:sldId id="322" r:id="rId20"/>
    <p:sldId id="284" r:id="rId21"/>
    <p:sldId id="323" r:id="rId22"/>
    <p:sldId id="378" r:id="rId23"/>
    <p:sldId id="379" r:id="rId24"/>
    <p:sldId id="380" r:id="rId25"/>
    <p:sldId id="381" r:id="rId26"/>
    <p:sldId id="382" r:id="rId27"/>
    <p:sldId id="384" r:id="rId28"/>
    <p:sldId id="386" r:id="rId29"/>
    <p:sldId id="387" r:id="rId30"/>
    <p:sldId id="327" r:id="rId32"/>
    <p:sldId id="328" r:id="rId33"/>
    <p:sldId id="329" r:id="rId34"/>
    <p:sldId id="334" r:id="rId35"/>
    <p:sldId id="330" r:id="rId36"/>
    <p:sldId id="404" r:id="rId37"/>
    <p:sldId id="299" r:id="rId38"/>
    <p:sldId id="302" r:id="rId39"/>
    <p:sldId id="339" r:id="rId40"/>
    <p:sldId id="303" r:id="rId41"/>
    <p:sldId id="271" r:id="rId42"/>
  </p:sldIdLst>
  <p:sldSz cx="10080625" cy="7559675"/>
  <p:notesSz cx="6858000" cy="9144000"/>
  <p:defaultTextStyle>
    <a:defPPr>
      <a:defRPr lang="en-GB"/>
    </a:defPPr>
    <a:lvl1pPr marL="0" lvl="0" indent="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方正书宋_GBK" charset="-122"/>
        <a:cs typeface="+mn-cs"/>
      </a:defRPr>
    </a:lvl1pPr>
    <a:lvl2pPr marL="742950" lvl="1" indent="-28575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方正书宋_GBK" charset="-122"/>
        <a:cs typeface="+mn-cs"/>
      </a:defRPr>
    </a:lvl2pPr>
    <a:lvl3pPr marL="1143000" lvl="2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方正书宋_GBK" charset="-122"/>
        <a:cs typeface="+mn-cs"/>
      </a:defRPr>
    </a:lvl3pPr>
    <a:lvl4pPr marL="1600200" lvl="3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方正书宋_GBK" charset="-122"/>
        <a:cs typeface="+mn-cs"/>
      </a:defRPr>
    </a:lvl4pPr>
    <a:lvl5pPr marL="2057400" lvl="4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方正书宋_GBK" charset="-122"/>
        <a:cs typeface="+mn-cs"/>
      </a:defRPr>
    </a:lvl5pPr>
    <a:lvl6pPr marL="2286000" lvl="5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方正书宋_GBK" charset="-122"/>
        <a:cs typeface="+mn-cs"/>
      </a:defRPr>
    </a:lvl6pPr>
    <a:lvl7pPr marL="2743200" lvl="6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方正书宋_GBK" charset="-122"/>
        <a:cs typeface="+mn-cs"/>
      </a:defRPr>
    </a:lvl7pPr>
    <a:lvl8pPr marL="3200400" lvl="7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方正书宋_GBK" charset="-122"/>
        <a:cs typeface="+mn-cs"/>
      </a:defRPr>
    </a:lvl8pPr>
    <a:lvl9pPr marL="3657600" lvl="8" indent="-228600" algn="l" defTabSz="449580" rtl="0" eaLnBrk="1" fontAlgn="base" latinLnBrk="0" hangingPunct="1">
      <a:lnSpc>
        <a:spcPct val="93000"/>
      </a:lnSpc>
      <a:spcBef>
        <a:spcPct val="0"/>
      </a:spcBef>
      <a:spcAft>
        <a:spcPct val="0"/>
      </a:spcAft>
      <a:buSzPct val="100000"/>
      <a:buFont typeface="Times New Roman" panose="02020603050405020304" pitchFamily="2" charset="0"/>
      <a:buNone/>
      <a:defRPr b="0" i="0" u="none" kern="1200" baseline="0">
        <a:solidFill>
          <a:srgbClr val="000000"/>
        </a:solidFill>
        <a:latin typeface="Arial" panose="020B0604020202020204" pitchFamily="34" charset="0"/>
        <a:ea typeface="方正书宋_GBK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FF"/>
    <a:srgbClr val="FFFFCC"/>
    <a:srgbClr val="FF3300"/>
    <a:srgbClr val="FFFF99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9"/>
    <p:restoredTop sz="94697"/>
  </p:normalViewPr>
  <p:slideViewPr>
    <p:cSldViewPr showGuides="1">
      <p:cViewPr>
        <p:scale>
          <a:sx n="97" d="100"/>
          <a:sy n="97" d="100"/>
        </p:scale>
        <p:origin x="1800" y="464"/>
      </p:cViewPr>
      <p:guideLst>
        <p:guide orient="horz" pos="2165"/>
        <p:guide pos="29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6" Type="http://schemas.openxmlformats.org/officeDocument/2006/relationships/tableStyles" Target="tableStyles.xml"/><Relationship Id="rId45" Type="http://schemas.openxmlformats.org/officeDocument/2006/relationships/viewProps" Target="viewProps.xml"/><Relationship Id="rId44" Type="http://schemas.openxmlformats.org/officeDocument/2006/relationships/presProps" Target="presProps.xml"/><Relationship Id="rId43" Type="http://schemas.openxmlformats.org/officeDocument/2006/relationships/handoutMaster" Target="handoutMasters/handoutMaster1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0" y="812800"/>
            <a:ext cx="0" cy="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099" name="Rectangle 3"/>
          <p:cNvSpPr>
            <a:spLocks noGrp="1"/>
          </p:cNvSpPr>
          <p:nvPr>
            <p:ph type="body"/>
          </p:nvPr>
        </p:nvSpPr>
        <p:spPr>
          <a:xfrm>
            <a:off x="755650" y="5078413"/>
            <a:ext cx="6046788" cy="481012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lvl="0" indent="0"/>
            <a:endParaRPr lang="en-US" altLang="x-none" dirty="0"/>
          </a:p>
        </p:txBody>
      </p:sp>
      <p:sp>
        <p:nvSpPr>
          <p:cNvPr id="3076" name="Rectangle 4"/>
          <p:cNvSpPr>
            <a:spLocks noGrp="1"/>
          </p:cNvSpPr>
          <p:nvPr>
            <p:ph type="hdr"/>
          </p:nvPr>
        </p:nvSpPr>
        <p:spPr>
          <a:xfrm>
            <a:off x="0" y="0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/>
          <a:p>
            <a:pPr lvl="0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7" name="Rectangle 5"/>
          <p:cNvSpPr>
            <a:spLocks noGrp="1"/>
          </p:cNvSpPr>
          <p:nvPr>
            <p:ph type="dt"/>
          </p:nvPr>
        </p:nvSpPr>
        <p:spPr>
          <a:xfrm>
            <a:off x="4278313" y="0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/>
          <a:p>
            <a:pPr lvl="0" algn="r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8" name="Rectangle 6"/>
          <p:cNvSpPr>
            <a:spLocks noGrp="1"/>
          </p:cNvSpPr>
          <p:nvPr>
            <p:ph type="ftr"/>
          </p:nvPr>
        </p:nvSpPr>
        <p:spPr>
          <a:xfrm>
            <a:off x="0" y="10156825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endParaRPr lang="en-US" altLang="x-none" sz="1400" strike="noStrike" noProof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  <p:sp>
        <p:nvSpPr>
          <p:cNvPr id="3079" name="Rectangle 7"/>
          <p:cNvSpPr>
            <a:spLocks noGrp="1"/>
          </p:cNvSpPr>
          <p:nvPr>
            <p:ph type="sldNum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 anchor="b"/>
          <a:lstStyle/>
          <a:p>
            <a:pPr lvl="0" algn="r" defTabSz="0" eaLnBrk="1" fontAlgn="base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GB" altLang="en-US" sz="1400" strike="noStrike" noProof="1" dirty="0">
                <a:latin typeface="Times New Roman" panose="02020603050405020304" pitchFamily="2" charset="0"/>
                <a:ea typeface="宋体" panose="02010600030101010101" pitchFamily="2" charset="-122"/>
                <a:cs typeface="+mn-ea"/>
              </a:rPr>
            </a:fld>
            <a:endParaRPr lang="en-GB" altLang="en-US" sz="1400" strike="noStrike" noProof="1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Arial" panose="020B0604020202020204" pitchFamily="34" charset="0"/>
        <a:ea typeface="+mn-ea"/>
        <a:cs typeface="+mn-cs"/>
      </a:defRPr>
    </a:lvl1pPr>
    <a:lvl2pPr marL="742950" lvl="1" indent="-28575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2pPr>
    <a:lvl3pPr marL="1143000" lvl="2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3pPr>
    <a:lvl4pPr marL="1600200" lvl="3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4pPr>
    <a:lvl5pPr marL="2057400" lvl="4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5pPr>
    <a:lvl6pPr marL="2286000" lvl="5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6pPr>
    <a:lvl7pPr marL="2743200" lvl="6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7pPr>
    <a:lvl8pPr marL="3200400" lvl="7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8pPr>
    <a:lvl9pPr marL="3657600" lvl="8" indent="-228600" algn="l" defTabSz="449580" eaLnBrk="0" fontAlgn="base" latinLnBrk="0" hangingPunct="0">
      <a:lnSpc>
        <a:spcPct val="100000"/>
      </a:lnSpc>
      <a:spcBef>
        <a:spcPct val="30000"/>
      </a:spcBef>
      <a:spcAft>
        <a:spcPct val="0"/>
      </a:spcAft>
      <a:buSzPct val="100000"/>
      <a:buFont typeface="Times New Roman" panose="02020603050405020304" pitchFamily="2" charset="0"/>
      <a:buNone/>
      <a:defRPr sz="1200" b="0" i="0" u="none" kern="1200" baseline="0">
        <a:solidFill>
          <a:srgbClr val="000000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8674" name="文本占位符 2"/>
          <p:cNvSpPr>
            <a:spLocks noGrp="1"/>
          </p:cNvSpPr>
          <p:nvPr>
            <p:ph type="body"/>
          </p:nvPr>
        </p:nvSpPr>
        <p:spPr/>
        <p:txBody>
          <a:bodyPr lIns="0" tIns="0" rIns="0" bIns="0" anchor="t" anchorCtr="0"/>
          <a:lstStyle/>
          <a:p>
            <a:pPr lvl="0" indent="0"/>
            <a:endParaRPr lang="zh-CN" altLang="en-US">
              <a:ea typeface="宋体" panose="02010600030101010101" pitchFamily="2" charset="-122"/>
            </a:endParaRPr>
          </a:p>
        </p:txBody>
      </p:sp>
      <p:sp>
        <p:nvSpPr>
          <p:cNvPr id="28675" name="灯片编号占位符 3"/>
          <p:cNvSpPr>
            <a:spLocks noGrp="1"/>
          </p:cNvSpPr>
          <p:nvPr>
            <p:ph type="sldNum" sz="quarter"/>
          </p:nvPr>
        </p:nvSpPr>
        <p:spPr>
          <a:xfrm>
            <a:off x="4278313" y="10156825"/>
            <a:ext cx="3279775" cy="53340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b" anchorCtr="0"/>
          <a:lstStyle/>
          <a:p>
            <a:pPr lvl="0" indent="0" algn="r" defTabSz="449580"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GB" altLang="en-US" sz="1400" dirty="0">
                <a:latin typeface="Times New Roman" panose="02020603050405020304" pitchFamily="2" charset="0"/>
                <a:ea typeface="宋体" panose="02010600030101010101" pitchFamily="2" charset="-122"/>
              </a:rPr>
            </a:fld>
            <a:endParaRPr lang="en-GB" altLang="en-US" sz="1400" dirty="0"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967288" y="1944688"/>
            <a:ext cx="2257393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7316820" y="1944688"/>
            <a:ext cx="2257393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6866" y="1944688"/>
            <a:ext cx="2267347" cy="4383087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4825" y="1944688"/>
            <a:ext cx="6670601" cy="4383087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60078" y="1237197"/>
            <a:ext cx="7560469" cy="2631887"/>
          </a:xfrm>
        </p:spPr>
        <p:txBody>
          <a:bodyPr anchor="b"/>
          <a:lstStyle>
            <a:lvl1pPr algn="ctr"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60078" y="3970580"/>
            <a:ext cx="7560469" cy="1825171"/>
          </a:xfrm>
        </p:spPr>
        <p:txBody>
          <a:bodyPr/>
          <a:lstStyle>
            <a:lvl1pPr marL="0" indent="0" algn="ctr">
              <a:buNone/>
              <a:defRPr sz="1985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90395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4505" indent="0" algn="ctr">
              <a:buNone/>
              <a:defRPr sz="1325"/>
            </a:lvl9pPr>
          </a:lstStyle>
          <a:p>
            <a:pPr fontAlgn="base"/>
            <a:r>
              <a:rPr lang="zh-CN" altLang="en-US" sz="1985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7793" y="1884670"/>
            <a:ext cx="8694539" cy="3144614"/>
          </a:xfrm>
        </p:spPr>
        <p:txBody>
          <a:bodyPr anchor="b"/>
          <a:lstStyle>
            <a:lvl1pPr>
              <a:defRPr sz="4960"/>
            </a:lvl1pPr>
          </a:lstStyle>
          <a:p>
            <a:pPr fontAlgn="base"/>
            <a:r>
              <a:rPr lang="zh-CN" altLang="en-US" sz="4960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87793" y="5059033"/>
            <a:ext cx="8694539" cy="1653678"/>
          </a:xfrm>
        </p:spPr>
        <p:txBody>
          <a:bodyPr/>
          <a:lstStyle>
            <a:lvl1pPr marL="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1pPr>
            <a:lvl2pPr marL="377825" indent="0">
              <a:buNone/>
              <a:defRPr sz="165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490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9039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450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05278" y="301625"/>
            <a:ext cx="2267347" cy="581025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70600" cy="581025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503238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28625" y="1728788"/>
            <a:ext cx="4444000" cy="4383087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402483"/>
            <a:ext cx="8694539" cy="1461188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94356" y="1853171"/>
            <a:ext cx="4264576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94356" y="2761381"/>
            <a:ext cx="4264576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3316" y="1853171"/>
            <a:ext cx="4285579" cy="908210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90395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4505" indent="0">
              <a:buNone/>
              <a:defRPr sz="1325" b="1"/>
            </a:lvl9pPr>
          </a:lstStyle>
          <a:p>
            <a:pPr lvl="0" fontAlgn="base"/>
            <a:r>
              <a:rPr lang="zh-CN" altLang="en-US" sz="1985" strike="noStrike" noProof="1" smtClean="0"/>
              <a:t>单击此处编辑母版文本样式</a:t>
            </a:r>
            <a:endParaRPr lang="zh-CN" altLang="en-US" sz="1985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3316" y="2761381"/>
            <a:ext cx="4285579" cy="4061576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5"/>
            </a:lvl3pPr>
            <a:lvl4pPr>
              <a:defRPr sz="1655"/>
            </a:lvl4pPr>
            <a:lvl5pPr>
              <a:defRPr sz="1655"/>
            </a:lvl5pPr>
            <a:lvl6pPr>
              <a:defRPr sz="1655"/>
            </a:lvl6pPr>
            <a:lvl7pPr>
              <a:defRPr sz="1655"/>
            </a:lvl7pPr>
            <a:lvl8pPr>
              <a:defRPr sz="1655"/>
            </a:lvl8pPr>
            <a:lvl9pPr>
              <a:defRPr sz="1655"/>
            </a:lvl9pPr>
          </a:lstStyle>
          <a:p>
            <a:pPr lvl="0" fontAlgn="base"/>
            <a:r>
              <a:rPr lang="zh-CN" altLang="en-US" sz="2645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z="2315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z="1985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z="1655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z="1655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94356" y="503978"/>
            <a:ext cx="3251264" cy="1763924"/>
          </a:xfrm>
        </p:spPr>
        <p:txBody>
          <a:bodyPr anchor="b"/>
          <a:lstStyle>
            <a:lvl1pPr>
              <a:defRPr sz="2645"/>
            </a:lvl1pPr>
          </a:lstStyle>
          <a:p>
            <a:pPr fontAlgn="base"/>
            <a:r>
              <a:rPr lang="zh-CN" altLang="en-US" sz="2645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285579" y="1088453"/>
            <a:ext cx="5103316" cy="5372269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6285" indent="0">
              <a:buNone/>
              <a:defRPr sz="1985"/>
            </a:lvl3pPr>
            <a:lvl4pPr marL="1134110" indent="0">
              <a:buNone/>
              <a:defRPr sz="1655"/>
            </a:lvl4pPr>
            <a:lvl5pPr marL="1511935" indent="0">
              <a:buNone/>
              <a:defRPr sz="1655"/>
            </a:lvl5pPr>
            <a:lvl6pPr marL="1890395" indent="0">
              <a:buNone/>
              <a:defRPr sz="1655"/>
            </a:lvl6pPr>
            <a:lvl7pPr marL="2268220" indent="0">
              <a:buNone/>
              <a:defRPr sz="1655"/>
            </a:lvl7pPr>
            <a:lvl8pPr marL="2646045" indent="0">
              <a:buNone/>
              <a:defRPr sz="1655"/>
            </a:lvl8pPr>
            <a:lvl9pPr marL="3024505" indent="0">
              <a:buNone/>
              <a:defRPr sz="1655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94356" y="2267903"/>
            <a:ext cx="3251264" cy="4201570"/>
          </a:xfrm>
        </p:spPr>
        <p:txBody>
          <a:bodyPr/>
          <a:lstStyle>
            <a:lvl1pPr marL="0" indent="0">
              <a:buNone/>
              <a:defRPr sz="1325"/>
            </a:lvl1pPr>
            <a:lvl2pPr marL="377825" indent="0">
              <a:buNone/>
              <a:defRPr sz="1160"/>
            </a:lvl2pPr>
            <a:lvl3pPr marL="756285" indent="0">
              <a:buNone/>
              <a:defRPr sz="990"/>
            </a:lvl3pPr>
            <a:lvl4pPr marL="1134110" indent="0">
              <a:buNone/>
              <a:defRPr sz="825"/>
            </a:lvl4pPr>
            <a:lvl5pPr marL="1511935" indent="0">
              <a:buNone/>
              <a:defRPr sz="825"/>
            </a:lvl5pPr>
            <a:lvl6pPr marL="1890395" indent="0">
              <a:buNone/>
              <a:defRPr sz="825"/>
            </a:lvl6pPr>
            <a:lvl7pPr marL="2268220" indent="0">
              <a:buNone/>
              <a:defRPr sz="825"/>
            </a:lvl7pPr>
            <a:lvl8pPr marL="2646045" indent="0">
              <a:buNone/>
              <a:defRPr sz="825"/>
            </a:lvl8pPr>
            <a:lvl9pPr marL="3024505" indent="0">
              <a:buNone/>
              <a:defRPr sz="825"/>
            </a:lvl9pPr>
          </a:lstStyle>
          <a:p>
            <a:pPr lvl="0" fontAlgn="base"/>
            <a:r>
              <a:rPr lang="zh-CN" altLang="en-US" sz="1325" strike="noStrike" noProof="1" smtClean="0"/>
              <a:t>单击此处编辑母版文本样式</a:t>
            </a:r>
            <a:endParaRPr lang="zh-CN" altLang="en-US" sz="1325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3" Type="http://schemas.openxmlformats.org/officeDocument/2006/relationships/theme" Target="../theme/theme3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 indent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/>
          <a:p>
            <a:pPr lvl="0" indent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1028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lstStyle/>
          <a:p>
            <a:pPr lvl="0" indent="-342900"/>
            <a:r>
              <a:rPr lang="en-US" altLang="zh-CN"/>
              <a:t>Click to edit the outline text format</a:t>
            </a:r>
            <a:endParaRPr lang="en-US" altLang="zh-CN"/>
          </a:p>
          <a:p>
            <a:pPr lvl="1" indent="-285750"/>
            <a:r>
              <a:rPr lang="en-US" altLang="zh-CN"/>
              <a:t>Second Outline Level</a:t>
            </a:r>
            <a:endParaRPr lang="en-US" altLang="zh-CN"/>
          </a:p>
          <a:p>
            <a:pPr lvl="2" indent="-228600"/>
            <a:r>
              <a:rPr lang="en-US" altLang="zh-CN"/>
              <a:t>Third Outline Level</a:t>
            </a:r>
            <a:endParaRPr lang="en-US" altLang="zh-CN"/>
          </a:p>
          <a:p>
            <a:pPr lvl="3" indent="-228600"/>
            <a:r>
              <a:rPr lang="en-US" altLang="zh-CN"/>
              <a:t>Fourth Outline Level</a:t>
            </a:r>
            <a:endParaRPr lang="en-US" altLang="zh-CN"/>
          </a:p>
          <a:p>
            <a:pPr lvl="4" indent="-228600"/>
            <a:r>
              <a:rPr lang="en-US" altLang="zh-CN"/>
              <a:t>Fifth Outline Level</a:t>
            </a:r>
            <a:endParaRPr lang="en-US" altLang="zh-CN"/>
          </a:p>
          <a:p>
            <a:pPr lvl="4" indent="-228600"/>
            <a:r>
              <a:rPr lang="en-US" altLang="zh-CN"/>
              <a:t>Sixth Outline Level</a:t>
            </a:r>
            <a:endParaRPr lang="en-US" altLang="zh-CN"/>
          </a:p>
          <a:p>
            <a:pPr lvl="4" indent="-228600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 panose="020B0606030804020204" charset="0"/>
                <a:cs typeface="楷体_GB2312" panose="02010609030101010101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  <a:ea typeface="楷体_GB2312" panose="02010609030101010101" charset="-122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  <a:cs typeface="楷体_GB2312" panose="02010609030101010101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  <p:sp>
        <p:nvSpPr>
          <p:cNvPr id="1032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1033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楷体_GB2312" panose="02010609030101010101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2"/>
          <p:cNvSpPr/>
          <p:nvPr/>
        </p:nvSpPr>
        <p:spPr>
          <a:xfrm>
            <a:off x="-346075" y="5975350"/>
            <a:ext cx="2073275" cy="2160588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1" name="AutoShape 3"/>
          <p:cNvSpPr/>
          <p:nvPr/>
        </p:nvSpPr>
        <p:spPr>
          <a:xfrm>
            <a:off x="4679950" y="296863"/>
            <a:ext cx="5256213" cy="6330950"/>
          </a:xfrm>
          <a:prstGeom prst="roundRect">
            <a:avLst>
              <a:gd name="adj" fmla="val 8264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 indent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2" name="Rectangle 5"/>
          <p:cNvSpPr/>
          <p:nvPr/>
        </p:nvSpPr>
        <p:spPr>
          <a:xfrm>
            <a:off x="0" y="4356100"/>
            <a:ext cx="8496300" cy="1584325"/>
          </a:xfrm>
          <a:prstGeom prst="rect">
            <a:avLst/>
          </a:prstGeom>
          <a:gradFill rotWithShape="0">
            <a:gsLst>
              <a:gs pos="0">
                <a:srgbClr val="0047FF"/>
              </a:gs>
              <a:gs pos="100000">
                <a:srgbClr val="99CC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3" name="Rectangle 6"/>
          <p:cNvSpPr>
            <a:spLocks noGrp="1"/>
          </p:cNvSpPr>
          <p:nvPr>
            <p:ph type="title"/>
          </p:nvPr>
        </p:nvSpPr>
        <p:spPr>
          <a:xfrm>
            <a:off x="504825" y="4500563"/>
            <a:ext cx="7486650" cy="12604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/>
          <a:p>
            <a:pPr lvl="0" indent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2054" name="Rectangle 7"/>
          <p:cNvSpPr>
            <a:spLocks noGrp="1"/>
          </p:cNvSpPr>
          <p:nvPr>
            <p:ph type="body"/>
          </p:nvPr>
        </p:nvSpPr>
        <p:spPr>
          <a:xfrm>
            <a:off x="4967288" y="1944688"/>
            <a:ext cx="4606925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8224" rIns="0" bIns="0" anchor="t" anchorCtr="0"/>
          <a:lstStyle/>
          <a:p>
            <a:pPr lvl="0" indent="-342900"/>
            <a:r>
              <a:rPr lang="en-US" altLang="zh-CN"/>
              <a:t>Click to edit the outline text format</a:t>
            </a:r>
            <a:endParaRPr lang="en-US" altLang="zh-CN"/>
          </a:p>
          <a:p>
            <a:pPr lvl="1" indent="-285750"/>
            <a:r>
              <a:rPr lang="en-US" altLang="zh-CN"/>
              <a:t>Second Outline Level</a:t>
            </a:r>
            <a:endParaRPr lang="en-US" altLang="zh-CN"/>
          </a:p>
          <a:p>
            <a:pPr lvl="2" indent="-228600"/>
            <a:r>
              <a:rPr lang="en-US" altLang="zh-CN"/>
              <a:t>Third Outline Level</a:t>
            </a:r>
            <a:endParaRPr lang="en-US" altLang="zh-CN"/>
          </a:p>
          <a:p>
            <a:pPr lvl="3" indent="-228600"/>
            <a:r>
              <a:rPr lang="en-US" altLang="zh-CN"/>
              <a:t>Fourth Outline Level</a:t>
            </a:r>
            <a:endParaRPr lang="en-US" altLang="zh-CN"/>
          </a:p>
          <a:p>
            <a:pPr lvl="4" indent="-228600"/>
            <a:r>
              <a:rPr lang="en-US" altLang="zh-CN"/>
              <a:t>Fifth Outline Level</a:t>
            </a:r>
            <a:endParaRPr lang="en-US" altLang="zh-CN"/>
          </a:p>
          <a:p>
            <a:pPr lvl="4" indent="-228600"/>
            <a:r>
              <a:rPr lang="en-US" altLang="zh-CN"/>
              <a:t>Sixth Outline Level</a:t>
            </a:r>
            <a:endParaRPr lang="en-US" altLang="zh-CN"/>
          </a:p>
          <a:p>
            <a:pPr lvl="4" indent="-228600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2055" name="AutoShape 8"/>
          <p:cNvSpPr/>
          <p:nvPr/>
        </p:nvSpPr>
        <p:spPr>
          <a:xfrm>
            <a:off x="-201612" y="-273050"/>
            <a:ext cx="2073275" cy="21463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6" name="AutoShape 9"/>
          <p:cNvSpPr/>
          <p:nvPr/>
        </p:nvSpPr>
        <p:spPr>
          <a:xfrm>
            <a:off x="1079500" y="-406400"/>
            <a:ext cx="1295400" cy="12700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FFFF99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7" name="AutoShape 10"/>
          <p:cNvSpPr/>
          <p:nvPr/>
        </p:nvSpPr>
        <p:spPr>
          <a:xfrm>
            <a:off x="-346075" y="1152525"/>
            <a:ext cx="4162425" cy="12954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9525">
            <a:noFill/>
          </a:ln>
          <a:effectLst>
            <a:outerShdw dist="101823" dir="2699999" algn="ctr" rotWithShape="0">
              <a:srgbClr val="C0C0C0">
                <a:alpha val="31999"/>
              </a:srgbClr>
            </a:outerShdw>
          </a:effectLst>
        </p:spPr>
        <p:txBody>
          <a:bodyPr wrap="none" anchor="ctr" anchorCtr="0"/>
          <a:lstStyle/>
          <a:p>
            <a:pPr lvl="0" indent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058" name="AutoShape 11"/>
          <p:cNvSpPr/>
          <p:nvPr/>
        </p:nvSpPr>
        <p:spPr>
          <a:xfrm flipH="1" flipV="1">
            <a:off x="9361488" y="-965200"/>
            <a:ext cx="2087562" cy="2133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CCFFFF">
                  <a:alpha val="50000"/>
                </a:srgbClr>
              </a:gs>
              <a:gs pos="100000">
                <a:srgbClr val="FFFFFF">
                  <a:alpha val="0"/>
                </a:srgbClr>
              </a:gs>
            </a:gsLst>
            <a:lin ang="189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eaLnBrk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2059" name="Picture 1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36625" y="1116013"/>
            <a:ext cx="1368425" cy="1368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60" name="AutoShape 4"/>
          <p:cNvSpPr/>
          <p:nvPr userDrawn="1"/>
        </p:nvSpPr>
        <p:spPr>
          <a:xfrm>
            <a:off x="9215438" y="3384550"/>
            <a:ext cx="1800225" cy="12954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B2B2B2">
                  <a:alpha val="0"/>
                </a:srgbClr>
              </a:gs>
              <a:gs pos="100000">
                <a:schemeClr val="bg1"/>
              </a:gs>
            </a:gsLst>
            <a:lin ang="540000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eaLnBrk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1" i="0" u="none" kern="1200" baseline="0">
          <a:solidFill>
            <a:srgbClr val="FFFFFF"/>
          </a:solidFill>
          <a:latin typeface="+mj-lt"/>
          <a:ea typeface="楷体_GB2312" panose="02010609030101010101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3000"/>
        </a:lnSpc>
        <a:spcBef>
          <a:spcPct val="0"/>
        </a:spcBef>
        <a:spcAft>
          <a:spcPts val="1425"/>
        </a:spcAft>
        <a:buSzPct val="100000"/>
        <a:buFont typeface="Times New Roman" panose="02020603050405020304" pitchFamily="2" charset="0"/>
        <a:buChar char="•"/>
        <a:defRPr sz="32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3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3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20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/>
          <p:nvPr/>
        </p:nvSpPr>
        <p:spPr>
          <a:xfrm>
            <a:off x="144463" y="161925"/>
            <a:ext cx="9791700" cy="6613525"/>
          </a:xfrm>
          <a:prstGeom prst="roundRect">
            <a:avLst>
              <a:gd name="adj" fmla="val 2810"/>
            </a:avLst>
          </a:prstGeom>
          <a:solidFill>
            <a:srgbClr val="FFFFFF"/>
          </a:solidFill>
          <a:ln w="9525">
            <a:noFill/>
          </a:ln>
        </p:spPr>
        <p:txBody>
          <a:bodyPr wrap="none" anchor="ctr" anchorCtr="0"/>
          <a:lstStyle/>
          <a:p>
            <a:pPr lvl="0" indent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075" name="Rectangle 3"/>
          <p:cNvSpPr>
            <a:spLocks noGrp="1"/>
          </p:cNvSpPr>
          <p:nvPr>
            <p:ph type="title"/>
          </p:nvPr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ctr" anchorCtr="0"/>
          <a:lstStyle/>
          <a:p>
            <a:pPr lvl="0" indent="0"/>
            <a:r>
              <a:rPr lang="en-US" altLang="zh-CN"/>
              <a:t>Click to edit the title text format</a:t>
            </a:r>
            <a:endParaRPr lang="en-US" altLang="zh-CN"/>
          </a:p>
        </p:txBody>
      </p:sp>
      <p:sp>
        <p:nvSpPr>
          <p:cNvPr id="3076" name="Rectangle 4"/>
          <p:cNvSpPr>
            <a:spLocks noGrp="1"/>
          </p:cNvSpPr>
          <p:nvPr>
            <p:ph type="body"/>
          </p:nvPr>
        </p:nvSpPr>
        <p:spPr>
          <a:xfrm>
            <a:off x="503238" y="1728788"/>
            <a:ext cx="9069387" cy="4383087"/>
          </a:xfrm>
          <a:prstGeom prst="rect">
            <a:avLst/>
          </a:prstGeom>
          <a:noFill/>
          <a:ln w="9525">
            <a:noFill/>
          </a:ln>
        </p:spPr>
        <p:txBody>
          <a:bodyPr lIns="0" tIns="22680" rIns="0" bIns="0" anchor="t" anchorCtr="0"/>
          <a:lstStyle/>
          <a:p>
            <a:pPr lvl="0" indent="-342900"/>
            <a:r>
              <a:rPr lang="en-US" altLang="zh-CN"/>
              <a:t>Click to edit the outline text format</a:t>
            </a:r>
            <a:endParaRPr lang="en-US" altLang="zh-CN"/>
          </a:p>
          <a:p>
            <a:pPr lvl="1" indent="-285750"/>
            <a:r>
              <a:rPr lang="en-US" altLang="zh-CN"/>
              <a:t>Second Outline Level</a:t>
            </a:r>
            <a:endParaRPr lang="en-US" altLang="zh-CN"/>
          </a:p>
          <a:p>
            <a:pPr lvl="2" indent="-228600"/>
            <a:r>
              <a:rPr lang="en-US" altLang="zh-CN"/>
              <a:t>Third Outline Level</a:t>
            </a:r>
            <a:endParaRPr lang="en-US" altLang="zh-CN"/>
          </a:p>
          <a:p>
            <a:pPr lvl="3" indent="-228600"/>
            <a:r>
              <a:rPr lang="en-US" altLang="zh-CN"/>
              <a:t>Fourth Outline Level</a:t>
            </a:r>
            <a:endParaRPr lang="en-US" altLang="zh-CN"/>
          </a:p>
          <a:p>
            <a:pPr lvl="4" indent="-228600"/>
            <a:r>
              <a:rPr lang="en-US" altLang="zh-CN"/>
              <a:t>Fifth Outline Level</a:t>
            </a:r>
            <a:endParaRPr lang="en-US" altLang="zh-CN"/>
          </a:p>
          <a:p>
            <a:pPr lvl="4" indent="-228600"/>
            <a:r>
              <a:rPr lang="en-US" altLang="zh-CN"/>
              <a:t>Sixth Outline Level</a:t>
            </a:r>
            <a:endParaRPr lang="en-US" altLang="zh-CN"/>
          </a:p>
          <a:p>
            <a:pPr lvl="4" indent="-228600"/>
            <a:r>
              <a:rPr lang="en-US" altLang="zh-CN"/>
              <a:t>Seventh Outline Level</a:t>
            </a:r>
            <a:endParaRPr lang="en-US" altLang="zh-CN"/>
          </a:p>
        </p:txBody>
      </p:sp>
      <p:sp>
        <p:nvSpPr>
          <p:cNvPr id="1029" name="Rectangle 5"/>
          <p:cNvSpPr>
            <a:spLocks noGrp="1"/>
          </p:cNvSpPr>
          <p:nvPr>
            <p:ph type="dt"/>
          </p:nvPr>
        </p:nvSpPr>
        <p:spPr>
          <a:xfrm>
            <a:off x="144463" y="6886575"/>
            <a:ext cx="3094038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>
              <a:defRPr sz="1000">
                <a:latin typeface="Comic Sans MS" panose="030F0702030302020204" pitchFamily="2" charset="0"/>
                <a:ea typeface="DejaVu Sans" panose="020B0606030804020204" charset="0"/>
                <a:cs typeface="楷体_GB2312" panose="02010609030101010101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r>
              <a:rPr lang="en-US" altLang="x-none" strike="noStrike" noProof="1">
                <a:latin typeface="Comic Sans MS" panose="030F0702030302020204" pitchFamily="2" charset="0"/>
                <a:ea typeface="DejaVu Sans" panose="020B0606030804020204" charset="0"/>
              </a:rPr>
              <a:t>School of Computer Science and Engineering  School of Information and Software Engineering</a:t>
            </a:r>
            <a:endParaRPr lang="en-GB" altLang="en-US" sz="1000" strike="noStrike" noProof="1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ftr"/>
          </p:nvPr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ctr">
              <a:defRPr sz="1000">
                <a:latin typeface="Comic Sans MS" panose="030F0702030302020204" pitchFamily="2" charset="0"/>
                <a:ea typeface="楷体_GB2312" panose="02010609030101010101" charset="-122"/>
              </a:defRPr>
            </a:lvl1pPr>
          </a:lstStyle>
          <a:p>
            <a:pPr lvl="0" fontAlgn="base">
              <a:lnSpc>
                <a:spcPct val="116000"/>
              </a:lnSpc>
            </a:pPr>
            <a:r>
              <a:rPr lang="en-US" altLang="zh-CN" strike="noStrike" noProof="1">
                <a:latin typeface="Comic Sans MS" panose="030F0702030302020204" pitchFamily="2" charset="0"/>
                <a:cs typeface="DejaVu Sans" panose="020B0606030804020204" charset="0"/>
              </a:rPr>
              <a:t>Zhou, Erqiang</a:t>
            </a:r>
            <a:endParaRPr lang="en-US" altLang="zh-CN" sz="1000" strike="noStrike" noProof="1">
              <a:latin typeface="Comic Sans MS" panose="030F0702030302020204" pitchFamily="2" charset="0"/>
            </a:endParaRPr>
          </a:p>
        </p:txBody>
      </p:sp>
      <p:sp>
        <p:nvSpPr>
          <p:cNvPr id="1031" name="Rectangle 7"/>
          <p:cNvSpPr>
            <a:spLocks noGrp="1"/>
          </p:cNvSpPr>
          <p:nvPr>
            <p:ph type="sldNum"/>
          </p:nvPr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/>
          <a:lstStyle>
            <a:lvl1pPr algn="r">
              <a:defRPr sz="1200">
                <a:latin typeface="Comic Sans MS" panose="030F0702030302020204" pitchFamily="2" charset="0"/>
                <a:ea typeface="宋体" panose="02010600030101010101" pitchFamily="2" charset="-122"/>
                <a:cs typeface="楷体_GB2312" panose="02010609030101010101" charset="-122"/>
              </a:defRPr>
            </a:lvl1pPr>
          </a:lstStyle>
          <a:p>
            <a:pPr lvl="0" eaLnBrk="1" fontAlgn="base">
              <a:lnSpc>
                <a:spcPct val="116000"/>
              </a:lnSpc>
            </a:pPr>
            <a:fld id="{9A0DB2DC-4C9A-4742-B13C-FB6460FD3503}" type="slidenum">
              <a:rPr lang="en-GB" altLang="en-US" strike="noStrike" noProof="1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trike="noStrike" noProof="1"/>
          </a:p>
        </p:txBody>
      </p:sp>
      <p:sp>
        <p:nvSpPr>
          <p:cNvPr id="3080" name="Rectangle 8"/>
          <p:cNvSpPr/>
          <p:nvPr/>
        </p:nvSpPr>
        <p:spPr>
          <a:xfrm>
            <a:off x="1439863" y="1223963"/>
            <a:ext cx="8640762" cy="14446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0047FF"/>
              </a:gs>
            </a:gsLst>
            <a:lin ang="0" scaled="1"/>
            <a:tileRect/>
          </a:gradFill>
          <a:ln w="9525">
            <a:noFill/>
          </a:ln>
        </p:spPr>
        <p:txBody>
          <a:bodyPr wrap="none" anchor="ctr" anchorCtr="0"/>
          <a:lstStyle/>
          <a:p>
            <a:pPr lvl="0" indent="0" hangingPunct="0"/>
            <a:endParaRPr lang="en-US" altLang="x-none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pic>
        <p:nvPicPr>
          <p:cNvPr id="3081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28100" y="215900"/>
            <a:ext cx="936625" cy="936625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marL="0" lvl="0" indent="0" algn="l" defTabSz="449580" eaLnBrk="0" fontAlgn="base" latinLnBrk="0" hangingPunct="0">
        <a:lnSpc>
          <a:spcPct val="110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4000" b="0" i="0" u="none" kern="1200" baseline="0">
          <a:solidFill>
            <a:srgbClr val="000000"/>
          </a:solidFill>
          <a:latin typeface="+mj-lt"/>
          <a:ea typeface="楷体_GB2312" panose="02010609030101010101" charset="-122"/>
          <a:cs typeface="+mj-cs"/>
        </a:defRPr>
      </a:lvl1pPr>
    </p:titleStyle>
    <p:bodyStyle>
      <a:lvl1pPr marL="342900" lvl="0" indent="-342900" algn="l" defTabSz="449580" eaLnBrk="0" fontAlgn="base" latinLnBrk="0" hangingPunct="0">
        <a:lnSpc>
          <a:spcPct val="95000"/>
        </a:lnSpc>
        <a:spcBef>
          <a:spcPct val="0"/>
        </a:spcBef>
        <a:spcAft>
          <a:spcPts val="1415"/>
        </a:spcAft>
        <a:buSzPct val="100000"/>
        <a:buFont typeface="Times New Roman" panose="02020603050405020304" pitchFamily="2" charset="0"/>
        <a:buChar char="•"/>
        <a:defRPr sz="36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1pPr>
      <a:lvl2pPr marL="742950" lvl="1" indent="-285750" algn="l" defTabSz="449580" eaLnBrk="0" fontAlgn="base" latinLnBrk="0" hangingPunct="0">
        <a:lnSpc>
          <a:spcPct val="95000"/>
        </a:lnSpc>
        <a:spcBef>
          <a:spcPct val="0"/>
        </a:spcBef>
        <a:spcAft>
          <a:spcPts val="1140"/>
        </a:spcAft>
        <a:buSzPct val="100000"/>
        <a:buFont typeface="Times New Roman" panose="02020603050405020304" pitchFamily="2" charset="0"/>
        <a:buChar char="–"/>
        <a:defRPr sz="28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2pPr>
      <a:lvl3pPr marL="1143000" lvl="2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850"/>
        </a:spcAft>
        <a:buSzPct val="100000"/>
        <a:buFont typeface="Times New Roman" panose="02020603050405020304" pitchFamily="2" charset="0"/>
        <a:buChar char="•"/>
        <a:defRPr sz="24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3pPr>
      <a:lvl4pPr marL="1600200" lvl="3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575"/>
        </a:spcAft>
        <a:buSzPct val="100000"/>
        <a:buFont typeface="Times New Roman" panose="02020603050405020304" pitchFamily="2" charset="0"/>
        <a:buChar char="–"/>
        <a:defRPr sz="20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4pPr>
      <a:lvl5pPr marL="2057400" lvl="4" indent="-2286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楷体_GB2312" panose="02010609030101010101" charset="-122"/>
          <a:cs typeface="+mn-cs"/>
        </a:defRPr>
      </a:lvl5pPr>
      <a:lvl6pPr marL="2514600" lvl="5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971800" lvl="6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429000" lvl="7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886200" lvl="8" indent="-51206400" algn="l" defTabSz="449580" eaLnBrk="0" fontAlgn="base" latinLnBrk="0" hangingPunct="0">
        <a:lnSpc>
          <a:spcPct val="95000"/>
        </a:lnSpc>
        <a:spcBef>
          <a:spcPct val="0"/>
        </a:spcBef>
        <a:spcAft>
          <a:spcPts val="290"/>
        </a:spcAft>
        <a:buSzPct val="100000"/>
        <a:buFont typeface="Times New Roman" panose="02020603050405020304" pitchFamily="2" charset="0"/>
        <a:buChar char="»"/>
        <a:defRPr sz="14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449580" eaLnBrk="0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2pPr>
      <a:lvl3pPr marL="1143000" lvl="2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3pPr>
      <a:lvl4pPr marL="1600200" lvl="3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4pPr>
      <a:lvl5pPr marL="2057400" lvl="4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5pPr>
      <a:lvl6pPr marL="2286000" lvl="5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6pPr>
      <a:lvl7pPr marL="2743200" lvl="6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7pPr>
      <a:lvl8pPr marL="3200400" lvl="7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8pPr>
      <a:lvl9pPr marL="3657600" lvl="8" indent="-228600" algn="l" defTabSz="449580" eaLnBrk="1" fontAlgn="base" latinLnBrk="0" hangingPunct="0">
        <a:lnSpc>
          <a:spcPct val="93000"/>
        </a:lnSpc>
        <a:spcBef>
          <a:spcPct val="0"/>
        </a:spcBef>
        <a:spcAft>
          <a:spcPct val="0"/>
        </a:spcAft>
        <a:buSzPct val="100000"/>
        <a:buFont typeface="Times New Roman" panose="02020603050405020304" pitchFamily="2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9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tif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第一章 编译概述</a:t>
            </a:r>
            <a:endParaRPr lang="zh-CN" altLang="en-US" dirty="0"/>
          </a:p>
        </p:txBody>
      </p:sp>
      <p:sp>
        <p:nvSpPr>
          <p:cNvPr id="5122" name="Rectangle 3"/>
          <p:cNvSpPr txBox="1"/>
          <p:nvPr/>
        </p:nvSpPr>
        <p:spPr>
          <a:xfrm>
            <a:off x="4968875" y="793750"/>
            <a:ext cx="4608513" cy="2654300"/>
          </a:xfrm>
          <a:prstGeom prst="rect">
            <a:avLst/>
          </a:prstGeom>
          <a:noFill/>
          <a:ln w="9525">
            <a:noFill/>
          </a:ln>
        </p:spPr>
        <p:txBody>
          <a:bodyPr lIns="0" tIns="19404" rIns="0" bIns="0" anchor="ctr" anchorCtr="0"/>
          <a:lstStyle/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zh-CN" sz="3400" dirty="0">
                <a:latin typeface="Arial" panose="020B0604020202020204" pitchFamily="34" charset="0"/>
                <a:ea typeface="微软雅黑" panose="020B0503020204020204" pitchFamily="2" charset="-122"/>
                <a:sym typeface="Arial" panose="020B0604020202020204" pitchFamily="34" charset="0"/>
              </a:rPr>
              <a:t>《编译技术》</a:t>
            </a:r>
            <a:endParaRPr lang="zh-CN" altLang="zh-CN" sz="3400" dirty="0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zh-CN" altLang="en-US" sz="3400" dirty="0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endParaRPr lang="zh-CN" altLang="en-US" sz="3400" dirty="0">
              <a:latin typeface="Arial" panose="020B0604020202020204" pitchFamily="34" charset="0"/>
              <a:ea typeface="微软雅黑" panose="020B0503020204020204" pitchFamily="2" charset="-122"/>
            </a:endParaRPr>
          </a:p>
          <a:p>
            <a:pPr marL="342900" indent="-342900" defTabSz="449580" eaLnBrk="0" hangingPunct="0">
              <a:lnSpc>
                <a:spcPct val="73000"/>
              </a:lnSpc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</a:pPr>
            <a:r>
              <a:rPr lang="zh-CN" altLang="en-US" sz="3400" dirty="0">
                <a:latin typeface="Arial" panose="020B0604020202020204" pitchFamily="34" charset="0"/>
                <a:ea typeface="微软雅黑" panose="020B0503020204020204" pitchFamily="2" charset="-122"/>
              </a:rPr>
              <a:t>周尔强</a:t>
            </a:r>
            <a:endParaRPr lang="zh-CN" altLang="en-US" sz="3200" dirty="0">
              <a:latin typeface="Arial" panose="020B0604020202020204" pitchFamily="34" charset="0"/>
              <a:ea typeface="微软雅黑" panose="020B0503020204020204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42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10243" name="AutoShape 3"/>
          <p:cNvSpPr/>
          <p:nvPr/>
        </p:nvSpPr>
        <p:spPr>
          <a:xfrm>
            <a:off x="3600450" y="1800225"/>
            <a:ext cx="2232025" cy="1008063"/>
          </a:xfrm>
          <a:prstGeom prst="flowChartAlternateProcess">
            <a:avLst/>
          </a:prstGeom>
          <a:solidFill>
            <a:srgbClr val="CFE7E5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67680" rIns="90000" bIns="45000" anchor="ctr" anchorCtr="0"/>
          <a:lstStyle/>
          <a:p>
            <a:pPr indent="0" algn="ctr"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解释器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44" name="Line 4"/>
          <p:cNvSpPr/>
          <p:nvPr/>
        </p:nvSpPr>
        <p:spPr>
          <a:xfrm>
            <a:off x="2303463" y="2016125"/>
            <a:ext cx="1295400" cy="1588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0245" name="Line 5"/>
          <p:cNvSpPr/>
          <p:nvPr/>
        </p:nvSpPr>
        <p:spPr>
          <a:xfrm>
            <a:off x="2303463" y="2592388"/>
            <a:ext cx="1295400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0246" name="Text Box 6"/>
          <p:cNvSpPr txBox="1"/>
          <p:nvPr/>
        </p:nvSpPr>
        <p:spPr>
          <a:xfrm>
            <a:off x="684213" y="1692275"/>
            <a:ext cx="1552575" cy="6111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  <a:tab pos="14478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源程序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47" name="Text Box 7"/>
          <p:cNvSpPr txBox="1"/>
          <p:nvPr/>
        </p:nvSpPr>
        <p:spPr>
          <a:xfrm>
            <a:off x="936625" y="2268538"/>
            <a:ext cx="1095375" cy="6111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数据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48" name="Line 8"/>
          <p:cNvSpPr/>
          <p:nvPr/>
        </p:nvSpPr>
        <p:spPr>
          <a:xfrm>
            <a:off x="5867400" y="2303463"/>
            <a:ext cx="1295400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0249" name="Text Box 9"/>
          <p:cNvSpPr txBox="1"/>
          <p:nvPr/>
        </p:nvSpPr>
        <p:spPr>
          <a:xfrm>
            <a:off x="7104063" y="2016125"/>
            <a:ext cx="1095375" cy="6111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输出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50" name="AutoShape 10"/>
          <p:cNvSpPr/>
          <p:nvPr/>
        </p:nvSpPr>
        <p:spPr>
          <a:xfrm>
            <a:off x="3600450" y="4697413"/>
            <a:ext cx="2232025" cy="1008062"/>
          </a:xfrm>
          <a:prstGeom prst="flowChartAlternateProcess">
            <a:avLst/>
          </a:prstGeom>
          <a:solidFill>
            <a:srgbClr val="CFE7E5"/>
          </a:solidFill>
          <a:ln w="9525" cap="flat" cmpd="sng">
            <a:solidFill>
              <a:srgbClr val="80808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67680" rIns="90000" bIns="45000" anchor="ctr" anchorCtr="0"/>
          <a:lstStyle/>
          <a:p>
            <a:pPr indent="0" algn="ctr"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编译器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51" name="Line 11"/>
          <p:cNvSpPr/>
          <p:nvPr/>
        </p:nvSpPr>
        <p:spPr>
          <a:xfrm>
            <a:off x="2303463" y="5202238"/>
            <a:ext cx="1295400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0252" name="Line 12"/>
          <p:cNvSpPr/>
          <p:nvPr/>
        </p:nvSpPr>
        <p:spPr>
          <a:xfrm>
            <a:off x="5832475" y="5202238"/>
            <a:ext cx="1295400" cy="158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0253" name="Text Box 13"/>
          <p:cNvSpPr txBox="1"/>
          <p:nvPr/>
        </p:nvSpPr>
        <p:spPr>
          <a:xfrm>
            <a:off x="684213" y="4895850"/>
            <a:ext cx="1552575" cy="6111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  <a:tab pos="14478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源程序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54" name="Text Box 14"/>
          <p:cNvSpPr txBox="1"/>
          <p:nvPr/>
        </p:nvSpPr>
        <p:spPr>
          <a:xfrm>
            <a:off x="7104063" y="3600450"/>
            <a:ext cx="1095375" cy="6111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数据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55" name="Line 15"/>
          <p:cNvSpPr/>
          <p:nvPr/>
        </p:nvSpPr>
        <p:spPr>
          <a:xfrm>
            <a:off x="7651750" y="4149725"/>
            <a:ext cx="1588" cy="468313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0256" name="Text Box 16"/>
          <p:cNvSpPr txBox="1"/>
          <p:nvPr/>
        </p:nvSpPr>
        <p:spPr>
          <a:xfrm>
            <a:off x="6875463" y="4635500"/>
            <a:ext cx="1552575" cy="11334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algn="ctr" defTabSz="449580" hangingPunct="0">
              <a:lnSpc>
                <a:spcPct val="95000"/>
              </a:lnSpc>
              <a:tabLst>
                <a:tab pos="723900" algn="l"/>
                <a:tab pos="14478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可执行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algn="ctr" defTabSz="449580" hangingPunct="0">
              <a:lnSpc>
                <a:spcPct val="95000"/>
              </a:lnSpc>
              <a:tabLst>
                <a:tab pos="723900" algn="l"/>
                <a:tab pos="14478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文件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57" name="Line 17"/>
          <p:cNvSpPr/>
          <p:nvPr/>
        </p:nvSpPr>
        <p:spPr>
          <a:xfrm>
            <a:off x="7651750" y="5678488"/>
            <a:ext cx="1588" cy="468312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0258" name="Text Box 18"/>
          <p:cNvSpPr txBox="1"/>
          <p:nvPr/>
        </p:nvSpPr>
        <p:spPr>
          <a:xfrm>
            <a:off x="7104063" y="6084888"/>
            <a:ext cx="1095375" cy="6111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输出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9236" name="Text Box 19"/>
          <p:cNvSpPr txBox="1"/>
          <p:nvPr/>
        </p:nvSpPr>
        <p:spPr>
          <a:xfrm>
            <a:off x="4230688" y="3413125"/>
            <a:ext cx="1566862" cy="6127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</a:tabLst>
            </a:pPr>
            <a:r>
              <a:rPr lang="zh-CN" altLang="zh-CN" sz="36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区别？</a:t>
            </a:r>
            <a:endParaRPr lang="zh-CN" altLang="zh-CN" sz="3600" b="1" dirty="0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0260" name="Slide Number Placeholder 2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0261" name="Date Placeholder 24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66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10244" name="Rectangle 3"/>
          <p:cNvSpPr>
            <a:spLocks noGrp="1"/>
          </p:cNvSpPr>
          <p:nvPr>
            <p:ph type="body" idx="4294967295"/>
          </p:nvPr>
        </p:nvSpPr>
        <p:spPr>
          <a:xfrm>
            <a:off x="233680" y="1729105"/>
            <a:ext cx="9603740" cy="5039995"/>
          </a:xfrm>
        </p:spPr>
        <p:txBody>
          <a:bodyPr wrap="square" lIns="0" tIns="22680" rIns="0" bIns="0" anchor="t" anchorCtr="0"/>
          <a:lstStyle/>
          <a:p>
            <a:pPr marL="431800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程序设计语言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编写一个高级语言的编译或解释程序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对该语言的实现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编译还是解释？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Times New Roman" panose="02020603050405020304" pitchFamily="2" charset="0"/>
                <a:ea typeface="楷体_GB2312" panose="02010609030101010101" charset="-122"/>
              </a:rPr>
              <a:t>Pascal、C/C++、Object-C、Java、C#、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charset="-122"/>
                <a:sym typeface="Arial" panose="020B0604020202020204" pitchFamily="34" charset="0"/>
              </a:rPr>
              <a:t>Python</a:t>
            </a:r>
            <a:r>
              <a:rPr lang="zh-CN" altLang="zh-CN" b="1" dirty="0">
                <a:latin typeface="Times New Roman" panose="02020603050405020304" pitchFamily="2" charset="0"/>
                <a:ea typeface="楷体_GB2312" panose="02010609030101010101" charset="-122"/>
                <a:sym typeface="Arial" panose="020B0604020202020204" pitchFamily="34" charset="0"/>
              </a:rPr>
              <a:t>、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charset="-122"/>
              </a:rPr>
              <a:t>Go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编译的：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charset="-122"/>
              </a:rPr>
              <a:t>Fortran、Vala</a:t>
            </a:r>
            <a:endParaRPr lang="zh-CN" altLang="en-US" b="1" dirty="0">
              <a:latin typeface="Times New Roman" panose="02020603050405020304" pitchFamily="2" charset="0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解释的：</a:t>
            </a:r>
            <a:r>
              <a:rPr lang="zh-CN" altLang="en-US" b="1" dirty="0">
                <a:latin typeface="Times New Roman" panose="02020603050405020304" pitchFamily="2" charset="0"/>
                <a:ea typeface="楷体_GB2312" panose="02010609030101010101" charset="-122"/>
              </a:rPr>
              <a:t>JavaScript、PHP</a:t>
            </a: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等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1268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1269" name="Date Placeholder 7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40" end="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244">
                                            <p:txEl>
                                              <p:charRg st="40" end="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73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244">
                                            <p:txEl>
                                              <p:charRg st="73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charRg st="9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44">
                                            <p:txEl>
                                              <p:charRg st="90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0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12291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2292" name="Date Placeholder 7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1229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3" y="1319213"/>
            <a:ext cx="9807575" cy="400208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2294" name="文本框 2"/>
          <p:cNvSpPr txBox="1"/>
          <p:nvPr/>
        </p:nvSpPr>
        <p:spPr>
          <a:xfrm>
            <a:off x="2992438" y="5562600"/>
            <a:ext cx="4094162" cy="49212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/>
            <a:r>
              <a:rPr lang="zh-CN" altLang="en-US" sz="2800">
                <a:latin typeface="Arial" panose="020B0604020202020204" pitchFamily="34" charset="0"/>
                <a:ea typeface="楷体_GB2312" panose="02010609030101010101" charset="-122"/>
              </a:rPr>
              <a:t>一般高级语言的开发过程</a:t>
            </a:r>
            <a:endParaRPr lang="zh-CN" altLang="en-US" sz="2800">
              <a:latin typeface="Arial" panose="020B0604020202020204" pitchFamily="34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4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13315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3316" name="Date Placeholder 7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13317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463" y="1589088"/>
            <a:ext cx="9761537" cy="3549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8" name="文本框 2"/>
          <p:cNvSpPr txBox="1"/>
          <p:nvPr/>
        </p:nvSpPr>
        <p:spPr>
          <a:xfrm>
            <a:off x="3314700" y="5546725"/>
            <a:ext cx="3422650" cy="4905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/>
            <a:r>
              <a:rPr lang="en-US" altLang="zh-CN" sz="2800">
                <a:latin typeface="Arial" panose="020B0604020202020204" pitchFamily="34" charset="0"/>
                <a:ea typeface="楷体_GB2312" panose="02010609030101010101" charset="-122"/>
              </a:rPr>
              <a:t>Java</a:t>
            </a:r>
            <a:r>
              <a:rPr lang="zh-CN" altLang="en-US" sz="2800">
                <a:latin typeface="Arial" panose="020B0604020202020204" pitchFamily="34" charset="0"/>
                <a:ea typeface="楷体_GB2312" panose="02010609030101010101" charset="-122"/>
              </a:rPr>
              <a:t>语言的开发过程</a:t>
            </a:r>
            <a:endParaRPr lang="zh-CN" altLang="en-US" sz="2800">
              <a:latin typeface="Arial" panose="020B0604020202020204" pitchFamily="34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编译的步骤</a:t>
            </a:r>
            <a:endParaRPr lang="zh-CN" altLang="en-US" dirty="0"/>
          </a:p>
        </p:txBody>
      </p:sp>
      <p:sp>
        <p:nvSpPr>
          <p:cNvPr id="14338" name="Rectangle 6"/>
          <p:cNvSpPr/>
          <p:nvPr/>
        </p:nvSpPr>
        <p:spPr>
          <a:xfrm>
            <a:off x="3284538" y="187166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39" name="Rectangle 7"/>
          <p:cNvSpPr/>
          <p:nvPr/>
        </p:nvSpPr>
        <p:spPr>
          <a:xfrm>
            <a:off x="3284538" y="3779838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0" name="Rectangle 8"/>
          <p:cNvSpPr/>
          <p:nvPr/>
        </p:nvSpPr>
        <p:spPr>
          <a:xfrm>
            <a:off x="3284538" y="251936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1" name="Rectangle 9"/>
          <p:cNvSpPr/>
          <p:nvPr/>
        </p:nvSpPr>
        <p:spPr>
          <a:xfrm>
            <a:off x="3284538" y="3149600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2" name="Rectangle 10"/>
          <p:cNvSpPr/>
          <p:nvPr/>
        </p:nvSpPr>
        <p:spPr>
          <a:xfrm>
            <a:off x="3284538" y="4410075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3" name="Rectangle 11"/>
          <p:cNvSpPr/>
          <p:nvPr/>
        </p:nvSpPr>
        <p:spPr>
          <a:xfrm>
            <a:off x="3284538" y="5697538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4" name="Rectangle 12"/>
          <p:cNvSpPr/>
          <p:nvPr/>
        </p:nvSpPr>
        <p:spPr>
          <a:xfrm>
            <a:off x="3284538" y="505936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5" name="Vertical Scroll 13"/>
          <p:cNvSpPr/>
          <p:nvPr/>
        </p:nvSpPr>
        <p:spPr>
          <a:xfrm>
            <a:off x="404813" y="1349375"/>
            <a:ext cx="1709737" cy="20701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4000" dirty="0">
                <a:latin typeface="楷体_GB2312" panose="02010609030101010101" charset="-122"/>
                <a:ea typeface="楷体_GB2312" panose="02010609030101010101" charset="-122"/>
              </a:rPr>
              <a:t>源</a:t>
            </a:r>
            <a:endParaRPr lang="en-US" altLang="zh-CN" sz="4000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algn="ctr" hangingPunct="0"/>
            <a:r>
              <a:rPr lang="zh-CN" altLang="en-US" sz="4000" dirty="0">
                <a:latin typeface="楷体_GB2312" panose="02010609030101010101" charset="-122"/>
                <a:ea typeface="楷体_GB2312" panose="02010609030101010101" charset="-122"/>
              </a:rPr>
              <a:t>程</a:t>
            </a:r>
            <a:endParaRPr lang="en-US" altLang="zh-CN" sz="4000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algn="ctr" hangingPunct="0"/>
            <a:r>
              <a:rPr lang="zh-CN" altLang="en-US" sz="4000" dirty="0">
                <a:latin typeface="楷体_GB2312" panose="02010609030101010101" charset="-122"/>
                <a:ea typeface="楷体_GB2312" panose="02010609030101010101" charset="-122"/>
              </a:rPr>
              <a:t>序</a:t>
            </a:r>
            <a:endParaRPr lang="en-US" altLang="zh-CN" sz="4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6" name="Right Arrow 14"/>
          <p:cNvSpPr/>
          <p:nvPr/>
        </p:nvSpPr>
        <p:spPr>
          <a:xfrm>
            <a:off x="2114550" y="1979613"/>
            <a:ext cx="1081088" cy="360362"/>
          </a:xfrm>
          <a:prstGeom prst="rightArrow">
            <a:avLst>
              <a:gd name="adj1" fmla="val 50000"/>
              <a:gd name="adj2" fmla="val 49861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en-US" altLang="x-none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7" name="Right Arrow 15"/>
          <p:cNvSpPr/>
          <p:nvPr/>
        </p:nvSpPr>
        <p:spPr>
          <a:xfrm>
            <a:off x="6570663" y="5849938"/>
            <a:ext cx="1079500" cy="360362"/>
          </a:xfrm>
          <a:prstGeom prst="rightArrow">
            <a:avLst>
              <a:gd name="adj1" fmla="val 50000"/>
              <a:gd name="adj2" fmla="val 49857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en-US" altLang="x-none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8" name="Rectangle 16"/>
          <p:cNvSpPr/>
          <p:nvPr/>
        </p:nvSpPr>
        <p:spPr>
          <a:xfrm>
            <a:off x="7966075" y="5445125"/>
            <a:ext cx="1754188" cy="103505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dirty="0">
                <a:solidFill>
                  <a:srgbClr val="00FF00"/>
                </a:solidFill>
                <a:latin typeface="楷体_GB2312" panose="02010609030101010101" charset="-122"/>
                <a:ea typeface="楷体_GB2312" panose="02010609030101010101" charset="-122"/>
              </a:rPr>
              <a:t>机器代码</a:t>
            </a:r>
            <a:endParaRPr lang="en-US" altLang="zh-CN" sz="2800" dirty="0">
              <a:solidFill>
                <a:srgbClr val="00FF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4349" name="Footer Placeholder 1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50" name="Slide Number Placeholder 2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4351" name="Date Placeholder 17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编译的步骤</a:t>
            </a:r>
            <a:endParaRPr lang="zh-CN" altLang="en-US" dirty="0"/>
          </a:p>
        </p:txBody>
      </p:sp>
      <p:sp>
        <p:nvSpPr>
          <p:cNvPr id="15362" name="Rectangle 6"/>
          <p:cNvSpPr/>
          <p:nvPr/>
        </p:nvSpPr>
        <p:spPr>
          <a:xfrm>
            <a:off x="3284538" y="1871663"/>
            <a:ext cx="2881312" cy="6477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63" name="Rectangle 7"/>
          <p:cNvSpPr/>
          <p:nvPr/>
        </p:nvSpPr>
        <p:spPr>
          <a:xfrm>
            <a:off x="3284538" y="3779838"/>
            <a:ext cx="2881312" cy="6477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64" name="Rectangle 8"/>
          <p:cNvSpPr/>
          <p:nvPr/>
        </p:nvSpPr>
        <p:spPr>
          <a:xfrm>
            <a:off x="3284538" y="2519363"/>
            <a:ext cx="2881312" cy="6477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65" name="Rectangle 9"/>
          <p:cNvSpPr/>
          <p:nvPr/>
        </p:nvSpPr>
        <p:spPr>
          <a:xfrm>
            <a:off x="3284538" y="3149600"/>
            <a:ext cx="2881312" cy="6477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66" name="Rectangle 10"/>
          <p:cNvSpPr/>
          <p:nvPr/>
        </p:nvSpPr>
        <p:spPr>
          <a:xfrm>
            <a:off x="3284538" y="4410075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67" name="Rectangle 11"/>
          <p:cNvSpPr/>
          <p:nvPr/>
        </p:nvSpPr>
        <p:spPr>
          <a:xfrm>
            <a:off x="3284538" y="5697538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68" name="Rectangle 12"/>
          <p:cNvSpPr/>
          <p:nvPr/>
        </p:nvSpPr>
        <p:spPr>
          <a:xfrm>
            <a:off x="3284538" y="505936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69" name="Vertical Scroll 13"/>
          <p:cNvSpPr/>
          <p:nvPr/>
        </p:nvSpPr>
        <p:spPr>
          <a:xfrm>
            <a:off x="404813" y="1349375"/>
            <a:ext cx="1709737" cy="20701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4000" dirty="0">
                <a:latin typeface="楷体_GB2312" panose="02010609030101010101" charset="-122"/>
                <a:ea typeface="楷体_GB2312" panose="02010609030101010101" charset="-122"/>
              </a:rPr>
              <a:t>源</a:t>
            </a:r>
            <a:endParaRPr lang="en-US" altLang="zh-CN" sz="4000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algn="ctr" hangingPunct="0"/>
            <a:r>
              <a:rPr lang="zh-CN" altLang="en-US" sz="4000" dirty="0">
                <a:latin typeface="楷体_GB2312" panose="02010609030101010101" charset="-122"/>
                <a:ea typeface="楷体_GB2312" panose="02010609030101010101" charset="-122"/>
              </a:rPr>
              <a:t>程</a:t>
            </a:r>
            <a:endParaRPr lang="en-US" altLang="zh-CN" sz="4000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algn="ctr" hangingPunct="0"/>
            <a:r>
              <a:rPr lang="zh-CN" altLang="en-US" sz="4000" dirty="0">
                <a:latin typeface="楷体_GB2312" panose="02010609030101010101" charset="-122"/>
                <a:ea typeface="楷体_GB2312" panose="02010609030101010101" charset="-122"/>
              </a:rPr>
              <a:t>序</a:t>
            </a:r>
            <a:endParaRPr lang="en-US" altLang="zh-CN" sz="4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70" name="Right Arrow 14"/>
          <p:cNvSpPr/>
          <p:nvPr/>
        </p:nvSpPr>
        <p:spPr>
          <a:xfrm>
            <a:off x="2114550" y="1979613"/>
            <a:ext cx="1081088" cy="360362"/>
          </a:xfrm>
          <a:prstGeom prst="rightArrow">
            <a:avLst>
              <a:gd name="adj1" fmla="val 50000"/>
              <a:gd name="adj2" fmla="val 49861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en-US" altLang="x-none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71" name="Right Arrow 15"/>
          <p:cNvSpPr/>
          <p:nvPr/>
        </p:nvSpPr>
        <p:spPr>
          <a:xfrm>
            <a:off x="6570663" y="5849938"/>
            <a:ext cx="1079500" cy="360362"/>
          </a:xfrm>
          <a:prstGeom prst="rightArrow">
            <a:avLst>
              <a:gd name="adj1" fmla="val 50000"/>
              <a:gd name="adj2" fmla="val 49857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en-US" altLang="x-none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72" name="Rectangle 16"/>
          <p:cNvSpPr/>
          <p:nvPr/>
        </p:nvSpPr>
        <p:spPr>
          <a:xfrm>
            <a:off x="7966075" y="5445125"/>
            <a:ext cx="1754188" cy="103505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dirty="0">
                <a:solidFill>
                  <a:srgbClr val="00FF00"/>
                </a:solidFill>
                <a:latin typeface="楷体_GB2312" panose="02010609030101010101" charset="-122"/>
                <a:ea typeface="楷体_GB2312" panose="02010609030101010101" charset="-122"/>
              </a:rPr>
              <a:t>机器代码</a:t>
            </a:r>
            <a:endParaRPr lang="en-US" altLang="zh-CN" sz="2800" dirty="0">
              <a:solidFill>
                <a:srgbClr val="00FF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2302" name="TextBox 17"/>
          <p:cNvSpPr txBox="1"/>
          <p:nvPr/>
        </p:nvSpPr>
        <p:spPr>
          <a:xfrm>
            <a:off x="6931025" y="2474913"/>
            <a:ext cx="2519363" cy="1350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algn="ctr" hangingPunct="0"/>
            <a:r>
              <a:rPr lang="zh-CN" altLang="en-US" sz="4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分析</a:t>
            </a:r>
            <a:endParaRPr lang="en-US" altLang="zh-CN" sz="44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algn="ctr" hangingPunct="0"/>
            <a:r>
              <a:rPr lang="zh-CN" altLang="en-US" sz="4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（前端）</a:t>
            </a:r>
            <a:endParaRPr lang="en-US" altLang="zh-CN" sz="44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2303" name="Right Brace 18"/>
          <p:cNvSpPr/>
          <p:nvPr/>
        </p:nvSpPr>
        <p:spPr>
          <a:xfrm>
            <a:off x="6300788" y="1889125"/>
            <a:ext cx="584200" cy="2520950"/>
          </a:xfrm>
          <a:prstGeom prst="rightBrace">
            <a:avLst>
              <a:gd name="adj1" fmla="val 3498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en-US" altLang="x-none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75" name="Footer Placeholder 21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76" name="Slide Number Placeholder 2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5377" name="Date Placeholder 19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15378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3870325"/>
            <a:ext cx="2552700" cy="224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5379" name="Text Box 14"/>
          <p:cNvSpPr txBox="1"/>
          <p:nvPr/>
        </p:nvSpPr>
        <p:spPr>
          <a:xfrm>
            <a:off x="271463" y="6075363"/>
            <a:ext cx="1095375" cy="6111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</a:tabLst>
            </a:pPr>
            <a:r>
              <a:rPr lang="zh-CN" altLang="en-US" sz="2800" b="1">
                <a:latin typeface="Times New Roman" panose="02020603050405020304" pitchFamily="2" charset="0"/>
                <a:ea typeface="楷体_GB2312" panose="02010609030101010101" charset="-122"/>
              </a:rPr>
              <a:t>.NET Framework</a:t>
            </a:r>
            <a:endParaRPr lang="zh-CN" altLang="en-US" sz="2800" b="1">
              <a:latin typeface="Times New Roman" panose="02020603050405020304" pitchFamily="2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02" grpId="0"/>
      <p:bldP spid="1230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编译的步骤</a:t>
            </a:r>
            <a:endParaRPr lang="zh-CN" altLang="en-US" dirty="0"/>
          </a:p>
        </p:txBody>
      </p:sp>
      <p:sp>
        <p:nvSpPr>
          <p:cNvPr id="16386" name="Rectangle 6"/>
          <p:cNvSpPr/>
          <p:nvPr/>
        </p:nvSpPr>
        <p:spPr>
          <a:xfrm>
            <a:off x="3284538" y="187166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87" name="Rectangle 7"/>
          <p:cNvSpPr/>
          <p:nvPr/>
        </p:nvSpPr>
        <p:spPr>
          <a:xfrm>
            <a:off x="3284538" y="3779838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88" name="Rectangle 8"/>
          <p:cNvSpPr/>
          <p:nvPr/>
        </p:nvSpPr>
        <p:spPr>
          <a:xfrm>
            <a:off x="3284538" y="2519363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89" name="Rectangle 9"/>
          <p:cNvSpPr/>
          <p:nvPr/>
        </p:nvSpPr>
        <p:spPr>
          <a:xfrm>
            <a:off x="3284538" y="3149600"/>
            <a:ext cx="2881312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90" name="Rectangle 10"/>
          <p:cNvSpPr/>
          <p:nvPr/>
        </p:nvSpPr>
        <p:spPr>
          <a:xfrm>
            <a:off x="3284538" y="4410075"/>
            <a:ext cx="2881312" cy="6477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91" name="Rectangle 11"/>
          <p:cNvSpPr/>
          <p:nvPr/>
        </p:nvSpPr>
        <p:spPr>
          <a:xfrm>
            <a:off x="3284538" y="5697538"/>
            <a:ext cx="2881312" cy="6477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92" name="Rectangle 12"/>
          <p:cNvSpPr/>
          <p:nvPr/>
        </p:nvSpPr>
        <p:spPr>
          <a:xfrm>
            <a:off x="3284538" y="5059363"/>
            <a:ext cx="2881312" cy="647700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93" name="Vertical Scroll 13"/>
          <p:cNvSpPr/>
          <p:nvPr/>
        </p:nvSpPr>
        <p:spPr>
          <a:xfrm>
            <a:off x="404813" y="1349375"/>
            <a:ext cx="1709737" cy="2070100"/>
          </a:xfrm>
          <a:prstGeom prst="verticalScroll">
            <a:avLst>
              <a:gd name="adj" fmla="val 12500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4000" dirty="0">
                <a:latin typeface="楷体_GB2312" panose="02010609030101010101" charset="-122"/>
                <a:ea typeface="楷体_GB2312" panose="02010609030101010101" charset="-122"/>
              </a:rPr>
              <a:t>源</a:t>
            </a:r>
            <a:endParaRPr lang="en-US" altLang="zh-CN" sz="4000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algn="ctr" hangingPunct="0"/>
            <a:r>
              <a:rPr lang="zh-CN" altLang="en-US" sz="4000" dirty="0">
                <a:latin typeface="楷体_GB2312" panose="02010609030101010101" charset="-122"/>
                <a:ea typeface="楷体_GB2312" panose="02010609030101010101" charset="-122"/>
              </a:rPr>
              <a:t>程</a:t>
            </a:r>
            <a:endParaRPr lang="en-US" altLang="zh-CN" sz="4000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algn="ctr" hangingPunct="0"/>
            <a:r>
              <a:rPr lang="zh-CN" altLang="en-US" sz="4000" dirty="0">
                <a:latin typeface="楷体_GB2312" panose="02010609030101010101" charset="-122"/>
                <a:ea typeface="楷体_GB2312" panose="02010609030101010101" charset="-122"/>
              </a:rPr>
              <a:t>序</a:t>
            </a:r>
            <a:endParaRPr lang="en-US" altLang="zh-CN" sz="40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94" name="Right Arrow 14"/>
          <p:cNvSpPr/>
          <p:nvPr/>
        </p:nvSpPr>
        <p:spPr>
          <a:xfrm>
            <a:off x="2114550" y="1979613"/>
            <a:ext cx="1081088" cy="360362"/>
          </a:xfrm>
          <a:prstGeom prst="rightArrow">
            <a:avLst>
              <a:gd name="adj1" fmla="val 50000"/>
              <a:gd name="adj2" fmla="val 49861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en-US" altLang="x-none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95" name="Right Arrow 15"/>
          <p:cNvSpPr/>
          <p:nvPr/>
        </p:nvSpPr>
        <p:spPr>
          <a:xfrm>
            <a:off x="6570663" y="5849938"/>
            <a:ext cx="1079500" cy="360362"/>
          </a:xfrm>
          <a:prstGeom prst="rightArrow">
            <a:avLst>
              <a:gd name="adj1" fmla="val 50000"/>
              <a:gd name="adj2" fmla="val 49857"/>
            </a:avLst>
          </a:prstGeom>
          <a:solidFill>
            <a:srgbClr val="8585E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en-US" altLang="x-none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96" name="Rectangle 16"/>
          <p:cNvSpPr/>
          <p:nvPr/>
        </p:nvSpPr>
        <p:spPr>
          <a:xfrm>
            <a:off x="7966075" y="5445125"/>
            <a:ext cx="1754188" cy="1035050"/>
          </a:xfrm>
          <a:prstGeom prst="rect">
            <a:avLst/>
          </a:prstGeom>
          <a:solidFill>
            <a:schemeClr val="tx1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dirty="0">
                <a:solidFill>
                  <a:srgbClr val="00FF00"/>
                </a:solidFill>
                <a:latin typeface="楷体_GB2312" panose="02010609030101010101" charset="-122"/>
                <a:ea typeface="楷体_GB2312" panose="02010609030101010101" charset="-122"/>
              </a:rPr>
              <a:t>机器代码</a:t>
            </a:r>
            <a:endParaRPr lang="en-US" altLang="zh-CN" sz="2800" dirty="0">
              <a:solidFill>
                <a:srgbClr val="00FF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3326" name="TextBox 17"/>
          <p:cNvSpPr txBox="1"/>
          <p:nvPr/>
        </p:nvSpPr>
        <p:spPr>
          <a:xfrm>
            <a:off x="269875" y="4770438"/>
            <a:ext cx="2700338" cy="13509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algn="ctr" hangingPunct="0"/>
            <a:r>
              <a:rPr lang="zh-CN" altLang="en-US" sz="4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合成</a:t>
            </a:r>
            <a:endParaRPr lang="en-US" altLang="zh-CN" sz="44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algn="ctr" hangingPunct="0"/>
            <a:r>
              <a:rPr lang="zh-CN" altLang="en-US" sz="44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（后端）</a:t>
            </a:r>
            <a:endParaRPr lang="en-US" altLang="zh-CN" sz="44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3327" name="Left Brace 18"/>
          <p:cNvSpPr/>
          <p:nvPr/>
        </p:nvSpPr>
        <p:spPr>
          <a:xfrm>
            <a:off x="2609850" y="4500563"/>
            <a:ext cx="539750" cy="1844675"/>
          </a:xfrm>
          <a:prstGeom prst="leftBrace">
            <a:avLst>
              <a:gd name="adj1" fmla="val 29951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en-US" altLang="x-none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6399" name="Footer Placeholder 21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400" name="Slide Number Placeholder 2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6401" name="Date Placeholder 19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1640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6450" y="1935163"/>
            <a:ext cx="2551113" cy="2247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403" name="Text Box 14"/>
          <p:cNvSpPr txBox="1"/>
          <p:nvPr/>
        </p:nvSpPr>
        <p:spPr>
          <a:xfrm>
            <a:off x="7065963" y="4229100"/>
            <a:ext cx="1095375" cy="611188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</a:tabLst>
            </a:pPr>
            <a:r>
              <a:rPr lang="zh-CN" altLang="en-US" sz="2800" b="1">
                <a:latin typeface="Times New Roman" panose="02020603050405020304" pitchFamily="2" charset="0"/>
                <a:ea typeface="楷体_GB2312" panose="02010609030101010101" charset="-122"/>
              </a:rPr>
              <a:t>.NET Framework</a:t>
            </a:r>
            <a:endParaRPr lang="zh-CN" altLang="en-US" sz="2800" b="1">
              <a:latin typeface="Times New Roman" panose="02020603050405020304" pitchFamily="2" charset="0"/>
              <a:ea typeface="楷体_GB2312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6" grpId="0"/>
      <p:bldP spid="1332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extBox 3"/>
          <p:cNvSpPr txBox="1"/>
          <p:nvPr/>
        </p:nvSpPr>
        <p:spPr>
          <a:xfrm>
            <a:off x="1214438" y="2744788"/>
            <a:ext cx="3152775" cy="16954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7410" name="Rectangle 5"/>
          <p:cNvSpPr/>
          <p:nvPr/>
        </p:nvSpPr>
        <p:spPr>
          <a:xfrm>
            <a:off x="5626100" y="1582738"/>
            <a:ext cx="2879725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7411" name="Rectangle 6"/>
          <p:cNvSpPr/>
          <p:nvPr/>
        </p:nvSpPr>
        <p:spPr>
          <a:xfrm>
            <a:off x="5626100" y="3490913"/>
            <a:ext cx="2879725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7412" name="Rectangle 7"/>
          <p:cNvSpPr/>
          <p:nvPr/>
        </p:nvSpPr>
        <p:spPr>
          <a:xfrm>
            <a:off x="5626100" y="2230438"/>
            <a:ext cx="2879725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7413" name="Rectangle 8"/>
          <p:cNvSpPr/>
          <p:nvPr/>
        </p:nvSpPr>
        <p:spPr>
          <a:xfrm>
            <a:off x="5626100" y="2860675"/>
            <a:ext cx="2879725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7414" name="Rectangle 9"/>
          <p:cNvSpPr/>
          <p:nvPr/>
        </p:nvSpPr>
        <p:spPr>
          <a:xfrm>
            <a:off x="5626100" y="4121150"/>
            <a:ext cx="2879725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7415" name="Rectangle 10"/>
          <p:cNvSpPr/>
          <p:nvPr/>
        </p:nvSpPr>
        <p:spPr>
          <a:xfrm>
            <a:off x="5626100" y="5408613"/>
            <a:ext cx="2879725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7416" name="Rectangle 11"/>
          <p:cNvSpPr/>
          <p:nvPr/>
        </p:nvSpPr>
        <p:spPr>
          <a:xfrm>
            <a:off x="5626100" y="4770438"/>
            <a:ext cx="2879725" cy="647700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7417" name="Title 1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r>
              <a:rPr lang="zh-CN" altLang="en-US" dirty="0"/>
              <a:t>实例</a:t>
            </a:r>
            <a:endParaRPr lang="en-US" altLang="zh-CN" dirty="0"/>
          </a:p>
        </p:txBody>
      </p:sp>
      <p:sp>
        <p:nvSpPr>
          <p:cNvPr id="17418" name="Footer Placeholder 1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19" name="Slide Number Placeholder 15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20" name="Date Placeholder 1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词法分析</a:t>
            </a:r>
            <a:endParaRPr lang="en-US" altLang="zh-CN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8434" name="TextBox 4"/>
          <p:cNvSpPr txBox="1"/>
          <p:nvPr/>
        </p:nvSpPr>
        <p:spPr>
          <a:xfrm>
            <a:off x="6750050" y="1395413"/>
            <a:ext cx="3152775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8435" name="Rectangle 8"/>
          <p:cNvSpPr/>
          <p:nvPr/>
        </p:nvSpPr>
        <p:spPr>
          <a:xfrm>
            <a:off x="7407275" y="2970213"/>
            <a:ext cx="2447925" cy="550862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8436" name="Rectangle 9"/>
          <p:cNvSpPr/>
          <p:nvPr/>
        </p:nvSpPr>
        <p:spPr>
          <a:xfrm>
            <a:off x="7407275" y="45783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8437" name="Rectangle 10"/>
          <p:cNvSpPr/>
          <p:nvPr/>
        </p:nvSpPr>
        <p:spPr>
          <a:xfrm>
            <a:off x="7407275" y="34988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8438" name="Rectangle 11"/>
          <p:cNvSpPr/>
          <p:nvPr/>
        </p:nvSpPr>
        <p:spPr>
          <a:xfrm>
            <a:off x="7407275" y="403860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8439" name="Rectangle 12"/>
          <p:cNvSpPr/>
          <p:nvPr/>
        </p:nvSpPr>
        <p:spPr>
          <a:xfrm>
            <a:off x="7407275" y="51196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8440" name="Rectangle 13"/>
          <p:cNvSpPr/>
          <p:nvPr/>
        </p:nvSpPr>
        <p:spPr>
          <a:xfrm>
            <a:off x="7407275" y="61991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8441" name="Rectangle 14"/>
          <p:cNvSpPr/>
          <p:nvPr/>
        </p:nvSpPr>
        <p:spPr>
          <a:xfrm>
            <a:off x="7407275" y="564356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8442" name="Footer Placeholder 17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43" name="Slide Number Placeholder 18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44" name="Date Placeholder 1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8445" name="TextBox 5"/>
          <p:cNvSpPr txBox="1"/>
          <p:nvPr/>
        </p:nvSpPr>
        <p:spPr>
          <a:xfrm>
            <a:off x="598488" y="1331913"/>
            <a:ext cx="5405437" cy="4381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hangingPunct="0"/>
            <a:r>
              <a:rPr lang="zh-CN" altLang="zh-CN" sz="2400" b="1" dirty="0">
                <a:latin typeface="楷体_GB2312" panose="02010609030101010101" charset="-122"/>
                <a:ea typeface="楷体_GB2312" panose="02010609030101010101" charset="-122"/>
              </a:rPr>
              <a:t>识别“单词</a:t>
            </a:r>
            <a:r>
              <a:rPr lang="zh-CN" altLang="zh-CN" sz="2400" b="1" dirty="0">
                <a:latin typeface="楷体_GB2312" panose="02010609030101010101" charset="-122"/>
                <a:ea typeface="楷体_GB2312" panose="02010609030101010101" charset="-122"/>
                <a:sym typeface="Arial" panose="020B0604020202020204" pitchFamily="34" charset="0"/>
              </a:rPr>
              <a:t>记号</a:t>
            </a:r>
            <a:r>
              <a:rPr lang="zh-CN" altLang="zh-CN" sz="2400" b="1" dirty="0">
                <a:latin typeface="楷体_GB2312" panose="02010609030101010101" charset="-122"/>
                <a:ea typeface="楷体_GB2312" panose="02010609030101010101" charset="-122"/>
              </a:rPr>
              <a:t>”</a:t>
            </a:r>
            <a:r>
              <a:rPr lang="zh-CN" altLang="en-US" sz="2400" b="1" dirty="0"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zh-CN" sz="2400" b="1" dirty="0">
                <a:latin typeface="Times New Roman" panose="02020603050405020304" pitchFamily="2" charset="0"/>
                <a:ea typeface="楷体_GB2312" panose="02010609030101010101" charset="-122"/>
              </a:rPr>
              <a:t>（</a:t>
            </a:r>
            <a:r>
              <a:rPr lang="zh-CN" altLang="en-US" sz="2400" b="1" dirty="0">
                <a:latin typeface="Times New Roman" panose="02020603050405020304" pitchFamily="2" charset="0"/>
                <a:ea typeface="楷体_GB2312" panose="02010609030101010101" charset="-122"/>
              </a:rPr>
              <a:t>Words/Tokens</a:t>
            </a:r>
            <a:r>
              <a:rPr lang="zh-CN" altLang="zh-CN" sz="2400" b="1" dirty="0">
                <a:latin typeface="Times New Roman" panose="02020603050405020304" pitchFamily="2" charset="0"/>
                <a:ea typeface="楷体_GB2312" panose="02010609030101010101" charset="-122"/>
              </a:rPr>
              <a:t>）</a:t>
            </a:r>
            <a:endParaRPr lang="zh-CN" altLang="zh-CN" sz="2400" b="1" dirty="0">
              <a:latin typeface="Times New Roman" panose="02020603050405020304" pitchFamily="2" charset="0"/>
              <a:ea typeface="楷体_GB2312" panose="02010609030101010101" charset="-122"/>
            </a:endParaRPr>
          </a:p>
        </p:txBody>
      </p:sp>
      <p:sp>
        <p:nvSpPr>
          <p:cNvPr id="3" name="TextBox 5"/>
          <p:cNvSpPr txBox="1"/>
          <p:nvPr/>
        </p:nvSpPr>
        <p:spPr>
          <a:xfrm>
            <a:off x="590550" y="1992313"/>
            <a:ext cx="5130800" cy="430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hangingPunct="0"/>
            <a:r>
              <a:rPr lang="zh-CN" altLang="en-US" sz="2400" b="1" dirty="0">
                <a:latin typeface="Comic Sans MS" panose="030F0702030302020204" pitchFamily="2" charset="0"/>
                <a:ea typeface="新宋体" panose="02010609030101010101" charset="-122"/>
              </a:rPr>
              <a:t>This is a sentence.</a:t>
            </a:r>
            <a:endParaRPr lang="en-US" altLang="zh-CN" sz="2400" b="1" dirty="0">
              <a:latin typeface="Comic Sans MS" panose="030F0702030302020204" pitchFamily="2" charset="0"/>
              <a:ea typeface="新宋体" panose="02010609030101010101" charset="-122"/>
            </a:endParaRPr>
          </a:p>
        </p:txBody>
      </p:sp>
      <p:sp>
        <p:nvSpPr>
          <p:cNvPr id="4" name="TextBox 5"/>
          <p:cNvSpPr txBox="1"/>
          <p:nvPr/>
        </p:nvSpPr>
        <p:spPr>
          <a:xfrm>
            <a:off x="584200" y="2519363"/>
            <a:ext cx="5130800" cy="430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hangingPunct="0"/>
            <a:r>
              <a:rPr lang="zh-CN" altLang="en-US" sz="2400" b="1" dirty="0">
                <a:latin typeface="Comic Sans MS" panose="030F0702030302020204" pitchFamily="2" charset="0"/>
                <a:ea typeface="新宋体" panose="02010609030101010101" charset="-122"/>
              </a:rPr>
              <a:t>Ist his ase nte nce.</a:t>
            </a:r>
            <a:endParaRPr lang="en-US" altLang="zh-CN" sz="2400" b="1" dirty="0">
              <a:latin typeface="Comic Sans MS" panose="030F0702030302020204" pitchFamily="2" charset="0"/>
              <a:ea typeface="新宋体" panose="02010609030101010101" charset="-122"/>
            </a:endParaRPr>
          </a:p>
        </p:txBody>
      </p:sp>
      <p:sp>
        <p:nvSpPr>
          <p:cNvPr id="15377" name="TextBox 5"/>
          <p:cNvSpPr txBox="1"/>
          <p:nvPr/>
        </p:nvSpPr>
        <p:spPr>
          <a:xfrm>
            <a:off x="579438" y="3213100"/>
            <a:ext cx="6305550" cy="431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hangingPunct="0"/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</a:rPr>
              <a:t>将源程序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分割</a:t>
            </a:r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</a:rPr>
              <a:t>为更小单元的“单词记号”</a:t>
            </a:r>
            <a:endParaRPr lang="zh-CN" altLang="en-US" sz="2400" b="1">
              <a:solidFill>
                <a:schemeClr val="accent2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5378" name="TextBox 5"/>
          <p:cNvSpPr txBox="1"/>
          <p:nvPr/>
        </p:nvSpPr>
        <p:spPr>
          <a:xfrm>
            <a:off x="566738" y="5599113"/>
            <a:ext cx="5824537" cy="4318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hangingPunct="0"/>
            <a:r>
              <a:rPr lang="zh-CN" altLang="en-US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记号类</a:t>
            </a:r>
            <a:r>
              <a:rPr lang="zh-CN" altLang="zh-CN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别</a:t>
            </a:r>
            <a:r>
              <a:rPr lang="zh-CN" altLang="en-US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代表</a:t>
            </a:r>
            <a:r>
              <a:rPr lang="zh-CN" altLang="en-US" sz="2400">
                <a:latin typeface="楷体_GB2312" panose="02010609030101010101" charset="-122"/>
                <a:ea typeface="楷体_GB2312" panose="02010609030101010101" charset="-122"/>
              </a:rPr>
              <a:t> 一个字符串的集合</a:t>
            </a:r>
            <a:endParaRPr lang="zh-CN" altLang="en-US" sz="240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73088" y="4051300"/>
            <a:ext cx="6305550" cy="11112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hangingPunct="0"/>
            <a:r>
              <a:rPr lang="zh-CN" altLang="en-US" sz="2400" b="1">
                <a:latin typeface="楷体_GB2312" panose="02010609030101010101" charset="-122"/>
                <a:ea typeface="楷体_GB2312" panose="02010609030101010101" charset="-122"/>
              </a:rPr>
              <a:t>并且识别单词记号的</a:t>
            </a:r>
            <a:r>
              <a:rPr lang="zh-CN" altLang="en-US" sz="24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类别</a:t>
            </a:r>
            <a:endParaRPr lang="zh-CN" altLang="en-US" sz="2400" b="1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hangingPunct="0"/>
            <a:r>
              <a:rPr lang="zh-CN" altLang="en-US" sz="2400" b="1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  </a:t>
            </a:r>
            <a:r>
              <a:rPr lang="zh-CN" altLang="en-US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自然语言：名词、动词、形容词等</a:t>
            </a:r>
            <a:endParaRPr lang="zh-CN" altLang="en-US" sz="2400" b="1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hangingPunct="0"/>
            <a:r>
              <a:rPr lang="zh-CN" altLang="en-US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  程序语言：标识</a:t>
            </a:r>
            <a:r>
              <a:rPr lang="zh-CN" altLang="zh-CN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符</a:t>
            </a:r>
            <a:r>
              <a:rPr lang="zh-CN" altLang="en-US" sz="2400" b="1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、关键字、数字、符号等</a:t>
            </a:r>
            <a:endParaRPr lang="zh-CN" altLang="en-US" sz="2400" b="1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0388" y="6215063"/>
            <a:ext cx="5824537" cy="430212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lstStyle/>
          <a:p>
            <a:pPr indent="0" hangingPunct="0"/>
            <a:r>
              <a:rPr lang="en-US" altLang="zh-CN" sz="2400" b="1">
                <a:latin typeface="Comic Sans MS" panose="030F0702030302020204" pitchFamily="2" charset="0"/>
                <a:ea typeface="新宋体" panose="02010609030101010101" charset="-122"/>
              </a:rPr>
              <a:t>if x == y then z = 1; else z = 2;</a:t>
            </a:r>
            <a:endParaRPr lang="en-US" altLang="zh-CN" sz="2400" b="1">
              <a:latin typeface="Comic Sans MS" panose="030F0702030302020204" pitchFamily="2" charset="0"/>
              <a:ea typeface="新宋体" panose="02010609030101010101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11425" y="5156200"/>
            <a:ext cx="1960563" cy="487363"/>
          </a:xfrm>
          <a:prstGeom prst="rect">
            <a:avLst/>
          </a:prstGeom>
          <a:solidFill>
            <a:srgbClr val="FFFF0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/>
            <a:r>
              <a:rPr lang="zh-CN" altLang="zh-CN" sz="280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如何分类？</a:t>
            </a:r>
            <a:endParaRPr lang="zh-CN" altLang="zh-CN" sz="280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15377" grpId="0"/>
      <p:bldP spid="15378" grpId="0"/>
      <p:bldP spid="5" grpId="0"/>
      <p:bldP spid="6" grpId="0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词法分析</a:t>
            </a:r>
            <a:endParaRPr lang="en-US" altLang="zh-CN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458" name="TextBox 4"/>
          <p:cNvSpPr txBox="1"/>
          <p:nvPr/>
        </p:nvSpPr>
        <p:spPr>
          <a:xfrm>
            <a:off x="6750050" y="1395413"/>
            <a:ext cx="3152775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5364" name="TextBox 5"/>
          <p:cNvSpPr txBox="1"/>
          <p:nvPr/>
        </p:nvSpPr>
        <p:spPr>
          <a:xfrm>
            <a:off x="585788" y="1349375"/>
            <a:ext cx="3509962" cy="28400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T_While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T_LeftParentheses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T_Identifier y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T_Less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T_Identifier z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T_RightParentheses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T_OpenBrace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5365" name="TextBox 6"/>
          <p:cNvSpPr txBox="1"/>
          <p:nvPr/>
        </p:nvSpPr>
        <p:spPr>
          <a:xfrm>
            <a:off x="3803650" y="4641850"/>
            <a:ext cx="2362200" cy="21526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T_Identifier y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T_PlusAssign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T_Identifier x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T_Semicolon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T_CloseBrace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5366" name="TextBox 7"/>
          <p:cNvSpPr txBox="1"/>
          <p:nvPr/>
        </p:nvSpPr>
        <p:spPr>
          <a:xfrm>
            <a:off x="582613" y="4027488"/>
            <a:ext cx="2362200" cy="2497137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T_Int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T_Identifier x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T_Assign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T_Identifier a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T_Plus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T_Identifier b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400" b="1" dirty="0">
                <a:latin typeface="新宋体" panose="02010609030101010101" charset="-122"/>
                <a:ea typeface="新宋体" panose="02010609030101010101" charset="-122"/>
              </a:rPr>
              <a:t>T_Semicolon</a:t>
            </a:r>
            <a:endParaRPr lang="en-US" altLang="zh-CN" sz="2400" b="1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9462" name="Rectangle 8"/>
          <p:cNvSpPr/>
          <p:nvPr/>
        </p:nvSpPr>
        <p:spPr>
          <a:xfrm>
            <a:off x="7407275" y="2970213"/>
            <a:ext cx="2447925" cy="550862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9463" name="Rectangle 9"/>
          <p:cNvSpPr/>
          <p:nvPr/>
        </p:nvSpPr>
        <p:spPr>
          <a:xfrm>
            <a:off x="7407275" y="45783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9464" name="Rectangle 10"/>
          <p:cNvSpPr/>
          <p:nvPr/>
        </p:nvSpPr>
        <p:spPr>
          <a:xfrm>
            <a:off x="7407275" y="34988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9465" name="Rectangle 11"/>
          <p:cNvSpPr/>
          <p:nvPr/>
        </p:nvSpPr>
        <p:spPr>
          <a:xfrm>
            <a:off x="7407275" y="403860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9466" name="Rectangle 12"/>
          <p:cNvSpPr/>
          <p:nvPr/>
        </p:nvSpPr>
        <p:spPr>
          <a:xfrm>
            <a:off x="7407275" y="51196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9467" name="Rectangle 13"/>
          <p:cNvSpPr/>
          <p:nvPr/>
        </p:nvSpPr>
        <p:spPr>
          <a:xfrm>
            <a:off x="7407275" y="61991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9468" name="Rectangle 14"/>
          <p:cNvSpPr/>
          <p:nvPr/>
        </p:nvSpPr>
        <p:spPr>
          <a:xfrm>
            <a:off x="7407275" y="564356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9469" name="Footer Placeholder 17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70" name="Slide Number Placeholder 18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71" name="Date Placeholder 1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4" grpId="0"/>
      <p:bldP spid="15365" grpId="0"/>
      <p:bldP spid="1536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46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5124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728788"/>
            <a:ext cx="9070975" cy="5048250"/>
          </a:xfrm>
        </p:spPr>
        <p:txBody>
          <a:bodyPr wrap="square" lIns="0" tIns="22680" rIns="0" bIns="0" anchor="t" anchorCtr="0"/>
          <a:lstStyle/>
          <a:p>
            <a:pPr marL="431800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从语言说起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汉语、英语==&gt;自然语言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旗语、哑语==&gt;人工语言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431800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C语言、Java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程序设计语言==&gt;计算机语言==&gt;人工语言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为什么需要计算机语言？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人与计算机进行“交流”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告诉计算机“做什么”和“怎么做”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5125" name="Text Box 4"/>
          <p:cNvSpPr txBox="1"/>
          <p:nvPr/>
        </p:nvSpPr>
        <p:spPr>
          <a:xfrm>
            <a:off x="6011863" y="2312988"/>
            <a:ext cx="2924175" cy="1133475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人们之间交流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zh-CN" altLang="en-US" sz="3600" b="1" dirty="0">
                <a:latin typeface="楷体_GB2312" panose="02010609030101010101" charset="-122"/>
                <a:ea typeface="楷体_GB2312" panose="02010609030101010101" charset="-122"/>
              </a:rPr>
              <a:t>思想的工具</a:t>
            </a:r>
            <a:endParaRPr lang="zh-CN" altLang="en-US" sz="36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6149" name="Slide Number Placeholder 7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150" name="Date Placeholder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矩形 17409"/>
          <p:cNvSpPr/>
          <p:nvPr/>
        </p:nvSpPr>
        <p:spPr>
          <a:xfrm>
            <a:off x="90488" y="4906963"/>
            <a:ext cx="2116137" cy="4937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7411" name="矩形 17410"/>
          <p:cNvSpPr/>
          <p:nvPr/>
        </p:nvSpPr>
        <p:spPr>
          <a:xfrm>
            <a:off x="3373438" y="4902200"/>
            <a:ext cx="3467100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0483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语法分析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484" name="TextBox 4"/>
          <p:cNvSpPr txBox="1"/>
          <p:nvPr/>
        </p:nvSpPr>
        <p:spPr>
          <a:xfrm>
            <a:off x="6750050" y="1395413"/>
            <a:ext cx="3152775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0485" name="Footer Placeholder 48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6" name="Slide Number Placeholder 49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7" name="Date Placeholder 49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7424" name="文本框 17423"/>
          <p:cNvSpPr txBox="1"/>
          <p:nvPr/>
        </p:nvSpPr>
        <p:spPr>
          <a:xfrm>
            <a:off x="325438" y="5473700"/>
            <a:ext cx="7100887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This   line     is         a     longer   sentence</a:t>
            </a:r>
            <a:endParaRPr lang="en-US" altLang="zh-CN" sz="2800"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sp>
        <p:nvSpPr>
          <p:cNvPr id="17425" name="文本框 17424"/>
          <p:cNvSpPr txBox="1"/>
          <p:nvPr/>
        </p:nvSpPr>
        <p:spPr>
          <a:xfrm>
            <a:off x="52388" y="4845050"/>
            <a:ext cx="223520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article  noun</a:t>
            </a:r>
            <a:endParaRPr lang="en-US" altLang="zh-CN" sz="2800">
              <a:solidFill>
                <a:schemeClr val="accent2"/>
              </a:solidFill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sp>
        <p:nvSpPr>
          <p:cNvPr id="17426" name="文本框 17425"/>
          <p:cNvSpPr txBox="1"/>
          <p:nvPr/>
        </p:nvSpPr>
        <p:spPr>
          <a:xfrm>
            <a:off x="534988" y="3905250"/>
            <a:ext cx="1439862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subject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7427" name="文本框 17426"/>
          <p:cNvSpPr txBox="1"/>
          <p:nvPr/>
        </p:nvSpPr>
        <p:spPr>
          <a:xfrm>
            <a:off x="4395788" y="3943350"/>
            <a:ext cx="127000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object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7428" name="文本框 17427"/>
          <p:cNvSpPr txBox="1"/>
          <p:nvPr/>
        </p:nvSpPr>
        <p:spPr>
          <a:xfrm>
            <a:off x="2344738" y="2825750"/>
            <a:ext cx="127000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object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7429" name="文本框 17428"/>
          <p:cNvSpPr txBox="1"/>
          <p:nvPr/>
        </p:nvSpPr>
        <p:spPr>
          <a:xfrm>
            <a:off x="2312988" y="4838700"/>
            <a:ext cx="93345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verb</a:t>
            </a:r>
            <a:endParaRPr lang="en-US" altLang="zh-CN" sz="2800"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sp>
        <p:nvSpPr>
          <p:cNvPr id="17430" name="文本框 17429"/>
          <p:cNvSpPr txBox="1"/>
          <p:nvPr/>
        </p:nvSpPr>
        <p:spPr>
          <a:xfrm>
            <a:off x="3284538" y="4832350"/>
            <a:ext cx="3603625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article   adj.      noun</a:t>
            </a:r>
            <a:endParaRPr lang="en-US" altLang="zh-CN" sz="2800">
              <a:solidFill>
                <a:schemeClr val="accent2"/>
              </a:solidFill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cxnSp>
        <p:nvCxnSpPr>
          <p:cNvPr id="17431" name="直接箭头连接符 17430"/>
          <p:cNvCxnSpPr/>
          <p:nvPr/>
        </p:nvCxnSpPr>
        <p:spPr>
          <a:xfrm flipH="1">
            <a:off x="1169988" y="4365625"/>
            <a:ext cx="85725" cy="4508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432" name="直接箭头连接符 17431"/>
          <p:cNvCxnSpPr>
            <a:stCxn id="17427" idx="2"/>
            <a:endCxn id="17430" idx="0"/>
          </p:cNvCxnSpPr>
          <p:nvPr/>
        </p:nvCxnSpPr>
        <p:spPr>
          <a:xfrm>
            <a:off x="5030788" y="4430713"/>
            <a:ext cx="55562" cy="4016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433" name="直接箭头连接符 17432"/>
          <p:cNvCxnSpPr>
            <a:stCxn id="17428" idx="2"/>
            <a:endCxn id="17426" idx="0"/>
          </p:cNvCxnSpPr>
          <p:nvPr/>
        </p:nvCxnSpPr>
        <p:spPr>
          <a:xfrm flipH="1">
            <a:off x="1255713" y="3313113"/>
            <a:ext cx="1724025" cy="5921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434" name="直接箭头连接符 17433"/>
          <p:cNvCxnSpPr>
            <a:stCxn id="17428" idx="2"/>
            <a:endCxn id="17429" idx="0"/>
          </p:cNvCxnSpPr>
          <p:nvPr/>
        </p:nvCxnSpPr>
        <p:spPr>
          <a:xfrm flipH="1">
            <a:off x="2779713" y="3313113"/>
            <a:ext cx="200025" cy="152558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7435" name="直接箭头连接符 17434"/>
          <p:cNvCxnSpPr>
            <a:stCxn id="17428" idx="2"/>
            <a:endCxn id="17427" idx="0"/>
          </p:cNvCxnSpPr>
          <p:nvPr/>
        </p:nvCxnSpPr>
        <p:spPr>
          <a:xfrm>
            <a:off x="2979738" y="3313113"/>
            <a:ext cx="2051050" cy="6302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500" name="Rectangle 8"/>
          <p:cNvSpPr/>
          <p:nvPr/>
        </p:nvSpPr>
        <p:spPr>
          <a:xfrm>
            <a:off x="7407275" y="297021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0501" name="Rectangle 9"/>
          <p:cNvSpPr/>
          <p:nvPr/>
        </p:nvSpPr>
        <p:spPr>
          <a:xfrm>
            <a:off x="7407275" y="45783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0502" name="Rectangle 10"/>
          <p:cNvSpPr/>
          <p:nvPr/>
        </p:nvSpPr>
        <p:spPr>
          <a:xfrm>
            <a:off x="7407275" y="3498850"/>
            <a:ext cx="2447925" cy="55086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0503" name="Rectangle 11"/>
          <p:cNvSpPr/>
          <p:nvPr/>
        </p:nvSpPr>
        <p:spPr>
          <a:xfrm>
            <a:off x="7407275" y="4038600"/>
            <a:ext cx="2447925" cy="550863"/>
          </a:xfrm>
          <a:prstGeom prst="rect">
            <a:avLst/>
          </a:prstGeom>
          <a:solidFill>
            <a:srgbClr val="ADADE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0504" name="Rectangle 12"/>
          <p:cNvSpPr/>
          <p:nvPr/>
        </p:nvSpPr>
        <p:spPr>
          <a:xfrm>
            <a:off x="7407275" y="51196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0505" name="Rectangle 13"/>
          <p:cNvSpPr/>
          <p:nvPr/>
        </p:nvSpPr>
        <p:spPr>
          <a:xfrm>
            <a:off x="7407275" y="61991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0506" name="Rectangle 14"/>
          <p:cNvSpPr/>
          <p:nvPr/>
        </p:nvSpPr>
        <p:spPr>
          <a:xfrm>
            <a:off x="7407275" y="564356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7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7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7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7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7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7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4" grpId="0" bldLvl="0"/>
      <p:bldP spid="17425" grpId="0" bldLvl="0"/>
      <p:bldP spid="17426" grpId="0" bldLvl="0"/>
      <p:bldP spid="17427" grpId="0" bldLvl="0"/>
      <p:bldP spid="17428" grpId="0" bldLvl="0"/>
      <p:bldP spid="17429" grpId="0" bldLvl="0"/>
      <p:bldP spid="17430" grpId="0" bldLvl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矩形 18433"/>
          <p:cNvSpPr/>
          <p:nvPr/>
        </p:nvSpPr>
        <p:spPr>
          <a:xfrm>
            <a:off x="90488" y="3884613"/>
            <a:ext cx="2116137" cy="493712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8435" name="矩形 18434"/>
          <p:cNvSpPr/>
          <p:nvPr/>
        </p:nvSpPr>
        <p:spPr>
          <a:xfrm>
            <a:off x="4772025" y="3881438"/>
            <a:ext cx="130492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1507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语法分析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1508" name="TextBox 4"/>
          <p:cNvSpPr txBox="1"/>
          <p:nvPr/>
        </p:nvSpPr>
        <p:spPr>
          <a:xfrm>
            <a:off x="6750050" y="1395413"/>
            <a:ext cx="3152775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1509" name="Footer Placeholder 48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10" name="Slide Number Placeholder 49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11" name="Date Placeholder 49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1512" name="文本框 18447"/>
          <p:cNvSpPr txBox="1"/>
          <p:nvPr/>
        </p:nvSpPr>
        <p:spPr>
          <a:xfrm>
            <a:off x="325438" y="5473700"/>
            <a:ext cx="5984875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 b="1">
                <a:latin typeface="Comic Sans MS" panose="030F0702030302020204" pitchFamily="2" charset="0"/>
                <a:ea typeface="新宋体" panose="02010609030101010101" charset="-122"/>
              </a:rPr>
              <a:t>if x == y then z = 1; else z = 2;</a:t>
            </a:r>
            <a:endParaRPr lang="en-US" altLang="zh-CN" sz="2800" b="1">
              <a:latin typeface="Comic Sans MS" panose="030F0702030302020204" pitchFamily="2" charset="0"/>
              <a:ea typeface="新宋体" panose="02010609030101010101" charset="-122"/>
            </a:endParaRPr>
          </a:p>
        </p:txBody>
      </p:sp>
      <p:sp>
        <p:nvSpPr>
          <p:cNvPr id="18449" name="文本框 18448"/>
          <p:cNvSpPr txBox="1"/>
          <p:nvPr/>
        </p:nvSpPr>
        <p:spPr>
          <a:xfrm>
            <a:off x="496888" y="3822700"/>
            <a:ext cx="1470025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relation</a:t>
            </a:r>
            <a:endParaRPr lang="en-US" altLang="zh-CN" sz="2800">
              <a:solidFill>
                <a:schemeClr val="accent2"/>
              </a:solidFill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sp>
        <p:nvSpPr>
          <p:cNvPr id="18450" name="文本框 18449"/>
          <p:cNvSpPr txBox="1"/>
          <p:nvPr/>
        </p:nvSpPr>
        <p:spPr>
          <a:xfrm>
            <a:off x="534988" y="2882900"/>
            <a:ext cx="177800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predicate</a:t>
            </a:r>
            <a:endParaRPr lang="en-US" altLang="zh-CN" sz="2800"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sp>
        <p:nvSpPr>
          <p:cNvPr id="18451" name="文本框 18450"/>
          <p:cNvSpPr txBox="1"/>
          <p:nvPr/>
        </p:nvSpPr>
        <p:spPr>
          <a:xfrm>
            <a:off x="4573588" y="2921000"/>
            <a:ext cx="1735137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else stmt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8452" name="文本框 18451"/>
          <p:cNvSpPr txBox="1"/>
          <p:nvPr/>
        </p:nvSpPr>
        <p:spPr>
          <a:xfrm>
            <a:off x="2211388" y="1803400"/>
            <a:ext cx="2205037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if-else-stmt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8453" name="文本框 18452"/>
          <p:cNvSpPr txBox="1"/>
          <p:nvPr/>
        </p:nvSpPr>
        <p:spPr>
          <a:xfrm>
            <a:off x="2357438" y="2927350"/>
            <a:ext cx="1870075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then-stmt</a:t>
            </a:r>
            <a:endParaRPr lang="en-US" altLang="zh-CN" sz="2800"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sp>
        <p:nvSpPr>
          <p:cNvPr id="18454" name="文本框 18453"/>
          <p:cNvSpPr txBox="1"/>
          <p:nvPr/>
        </p:nvSpPr>
        <p:spPr>
          <a:xfrm>
            <a:off x="4795838" y="3810000"/>
            <a:ext cx="1292225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assign </a:t>
            </a:r>
            <a:endParaRPr lang="en-US" altLang="zh-CN" sz="2800">
              <a:solidFill>
                <a:schemeClr val="accent2"/>
              </a:solidFill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cxnSp>
        <p:nvCxnSpPr>
          <p:cNvPr id="18455" name="直接箭头连接符 18454"/>
          <p:cNvCxnSpPr/>
          <p:nvPr/>
        </p:nvCxnSpPr>
        <p:spPr>
          <a:xfrm flipH="1">
            <a:off x="1169988" y="3343275"/>
            <a:ext cx="85725" cy="4508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456" name="直接箭头连接符 18455"/>
          <p:cNvCxnSpPr>
            <a:stCxn id="18451" idx="2"/>
            <a:endCxn id="18454" idx="0"/>
          </p:cNvCxnSpPr>
          <p:nvPr/>
        </p:nvCxnSpPr>
        <p:spPr>
          <a:xfrm>
            <a:off x="5441950" y="3408363"/>
            <a:ext cx="0" cy="4016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457" name="直接箭头连接符 18456"/>
          <p:cNvCxnSpPr>
            <a:stCxn id="18452" idx="2"/>
            <a:endCxn id="18450" idx="0"/>
          </p:cNvCxnSpPr>
          <p:nvPr/>
        </p:nvCxnSpPr>
        <p:spPr>
          <a:xfrm flipH="1">
            <a:off x="1423988" y="2290763"/>
            <a:ext cx="1890712" cy="5921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458" name="直接箭头连接符 18457"/>
          <p:cNvCxnSpPr>
            <a:stCxn id="18452" idx="2"/>
            <a:endCxn id="18453" idx="0"/>
          </p:cNvCxnSpPr>
          <p:nvPr/>
        </p:nvCxnSpPr>
        <p:spPr>
          <a:xfrm flipH="1">
            <a:off x="3292475" y="2290763"/>
            <a:ext cx="22225" cy="63658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18459" name="直接箭头连接符 18458"/>
          <p:cNvCxnSpPr>
            <a:stCxn id="18452" idx="2"/>
            <a:endCxn id="18451" idx="0"/>
          </p:cNvCxnSpPr>
          <p:nvPr/>
        </p:nvCxnSpPr>
        <p:spPr>
          <a:xfrm>
            <a:off x="3314700" y="2290763"/>
            <a:ext cx="2127250" cy="6302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60" name="矩形 18459"/>
          <p:cNvSpPr/>
          <p:nvPr/>
        </p:nvSpPr>
        <p:spPr>
          <a:xfrm>
            <a:off x="2676525" y="3875088"/>
            <a:ext cx="1304925" cy="4953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8461" name="文本框 18460"/>
          <p:cNvSpPr txBox="1"/>
          <p:nvPr/>
        </p:nvSpPr>
        <p:spPr>
          <a:xfrm>
            <a:off x="2700338" y="3803650"/>
            <a:ext cx="1292225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assign 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cxnSp>
        <p:nvCxnSpPr>
          <p:cNvPr id="18462" name="直接箭头连接符 18461"/>
          <p:cNvCxnSpPr>
            <a:stCxn id="18453" idx="2"/>
            <a:endCxn id="18461" idx="0"/>
          </p:cNvCxnSpPr>
          <p:nvPr/>
        </p:nvCxnSpPr>
        <p:spPr>
          <a:xfrm>
            <a:off x="3292475" y="3414713"/>
            <a:ext cx="53975" cy="3889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18463" name="文本框 18462"/>
          <p:cNvSpPr txBox="1"/>
          <p:nvPr/>
        </p:nvSpPr>
        <p:spPr>
          <a:xfrm>
            <a:off x="623888" y="4660900"/>
            <a:ext cx="1152525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x == y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8464" name="文本框 18463"/>
          <p:cNvSpPr txBox="1"/>
          <p:nvPr/>
        </p:nvSpPr>
        <p:spPr>
          <a:xfrm>
            <a:off x="2751138" y="4699000"/>
            <a:ext cx="928687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z = 1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18465" name="文本框 18464"/>
          <p:cNvSpPr txBox="1"/>
          <p:nvPr/>
        </p:nvSpPr>
        <p:spPr>
          <a:xfrm>
            <a:off x="4821238" y="4724400"/>
            <a:ext cx="109220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 z = 2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1530" name="Rectangle 8"/>
          <p:cNvSpPr/>
          <p:nvPr/>
        </p:nvSpPr>
        <p:spPr>
          <a:xfrm>
            <a:off x="7407275" y="297021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1531" name="Rectangle 9"/>
          <p:cNvSpPr/>
          <p:nvPr/>
        </p:nvSpPr>
        <p:spPr>
          <a:xfrm>
            <a:off x="7407275" y="45783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1532" name="Rectangle 10"/>
          <p:cNvSpPr/>
          <p:nvPr/>
        </p:nvSpPr>
        <p:spPr>
          <a:xfrm>
            <a:off x="7407275" y="3498850"/>
            <a:ext cx="2447925" cy="55086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1533" name="Rectangle 11"/>
          <p:cNvSpPr/>
          <p:nvPr/>
        </p:nvSpPr>
        <p:spPr>
          <a:xfrm>
            <a:off x="7407275" y="4038600"/>
            <a:ext cx="2447925" cy="550863"/>
          </a:xfrm>
          <a:prstGeom prst="rect">
            <a:avLst/>
          </a:prstGeom>
          <a:solidFill>
            <a:srgbClr val="ADADE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1534" name="Rectangle 12"/>
          <p:cNvSpPr/>
          <p:nvPr/>
        </p:nvSpPr>
        <p:spPr>
          <a:xfrm>
            <a:off x="7407275" y="51196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1535" name="Rectangle 13"/>
          <p:cNvSpPr/>
          <p:nvPr/>
        </p:nvSpPr>
        <p:spPr>
          <a:xfrm>
            <a:off x="7407275" y="61991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1536" name="Rectangle 14"/>
          <p:cNvSpPr/>
          <p:nvPr/>
        </p:nvSpPr>
        <p:spPr>
          <a:xfrm>
            <a:off x="7407275" y="564356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8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8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8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8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18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9" grpId="0" bldLvl="0"/>
      <p:bldP spid="18450" grpId="0" bldLvl="0"/>
      <p:bldP spid="18451" grpId="0" bldLvl="0"/>
      <p:bldP spid="18452" grpId="0" bldLvl="0"/>
      <p:bldP spid="18453" grpId="0" bldLvl="0"/>
      <p:bldP spid="18454" grpId="0" bldLvl="0"/>
      <p:bldP spid="18461" grpId="0" bldLvl="0"/>
      <p:bldP spid="18463" grpId="0" bldLvl="0"/>
      <p:bldP spid="18464" grpId="0" bldLvl="0"/>
      <p:bldP spid="18465" grpId="0" bldLvl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语法分析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2530" name="TextBox 4"/>
          <p:cNvSpPr txBox="1"/>
          <p:nvPr/>
        </p:nvSpPr>
        <p:spPr>
          <a:xfrm>
            <a:off x="6750050" y="1395413"/>
            <a:ext cx="3152775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grpSp>
        <p:nvGrpSpPr>
          <p:cNvPr id="19460" name="组合 19459"/>
          <p:cNvGrpSpPr/>
          <p:nvPr/>
        </p:nvGrpSpPr>
        <p:grpSpPr>
          <a:xfrm>
            <a:off x="1125538" y="1439863"/>
            <a:ext cx="3059112" cy="2114550"/>
            <a:chOff x="0" y="0"/>
            <a:chExt cx="3060203" cy="2115140"/>
          </a:xfrm>
        </p:grpSpPr>
        <p:sp>
          <p:nvSpPr>
            <p:cNvPr id="22532" name="Rounded Rectangle 15"/>
            <p:cNvSpPr/>
            <p:nvPr/>
          </p:nvSpPr>
          <p:spPr>
            <a:xfrm>
              <a:off x="1350089" y="0"/>
              <a:ext cx="1260084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while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33" name="Straight Arrow Connector 31"/>
            <p:cNvCxnSpPr>
              <a:stCxn id="22532" idx="2"/>
              <a:endCxn id="22536" idx="0"/>
            </p:cNvCxnSpPr>
            <p:nvPr/>
          </p:nvCxnSpPr>
          <p:spPr>
            <a:xfrm rot="5400000">
              <a:off x="157488" y="292496"/>
              <a:ext cx="1665111" cy="198013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34" name="Straight Arrow Connector 33"/>
            <p:cNvCxnSpPr>
              <a:stCxn id="22532" idx="2"/>
              <a:endCxn id="22553" idx="0"/>
            </p:cNvCxnSpPr>
            <p:nvPr/>
          </p:nvCxnSpPr>
          <p:spPr>
            <a:xfrm rot="-5400000" flipH="1">
              <a:off x="2205146" y="225015"/>
              <a:ext cx="630042" cy="108007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64" name="组合 19463"/>
          <p:cNvGrpSpPr/>
          <p:nvPr/>
        </p:nvGrpSpPr>
        <p:grpSpPr>
          <a:xfrm>
            <a:off x="314325" y="3554413"/>
            <a:ext cx="1485900" cy="1485900"/>
            <a:chOff x="0" y="0"/>
            <a:chExt cx="1485099" cy="1485099"/>
          </a:xfrm>
        </p:grpSpPr>
        <p:sp>
          <p:nvSpPr>
            <p:cNvPr id="22536" name="Rounded Rectangle 16"/>
            <p:cNvSpPr/>
            <p:nvPr/>
          </p:nvSpPr>
          <p:spPr>
            <a:xfrm>
              <a:off x="540036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&lt;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7" name="Rounded Rectangle 17"/>
            <p:cNvSpPr/>
            <p:nvPr/>
          </p:nvSpPr>
          <p:spPr>
            <a:xfrm>
              <a:off x="0" y="1035069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38" name="Rounded Rectangle 18"/>
            <p:cNvSpPr/>
            <p:nvPr/>
          </p:nvSpPr>
          <p:spPr>
            <a:xfrm>
              <a:off x="945063" y="1035069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39" name="Straight Arrow Connector 39"/>
            <p:cNvCxnSpPr>
              <a:stCxn id="22536" idx="2"/>
              <a:endCxn id="22537" idx="0"/>
            </p:cNvCxnSpPr>
            <p:nvPr/>
          </p:nvCxnSpPr>
          <p:spPr>
            <a:xfrm rot="5400000">
              <a:off x="258746" y="483759"/>
              <a:ext cx="585039" cy="51753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40" name="Straight Arrow Connector 41"/>
            <p:cNvCxnSpPr>
              <a:stCxn id="22536" idx="2"/>
              <a:endCxn id="22538" idx="0"/>
            </p:cNvCxnSpPr>
            <p:nvPr/>
          </p:nvCxnSpPr>
          <p:spPr>
            <a:xfrm rot="-5400000" flipH="1">
              <a:off x="720026" y="540013"/>
              <a:ext cx="585039" cy="4050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70" name="组合 19469"/>
          <p:cNvGrpSpPr/>
          <p:nvPr/>
        </p:nvGrpSpPr>
        <p:grpSpPr>
          <a:xfrm>
            <a:off x="2519363" y="3554413"/>
            <a:ext cx="1216025" cy="1485900"/>
            <a:chOff x="0" y="0"/>
            <a:chExt cx="1215082" cy="1485099"/>
          </a:xfrm>
        </p:grpSpPr>
        <p:sp>
          <p:nvSpPr>
            <p:cNvPr id="22542" name="Rounded Rectangle 19"/>
            <p:cNvSpPr/>
            <p:nvPr/>
          </p:nvSpPr>
          <p:spPr>
            <a:xfrm>
              <a:off x="360023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3" name="Rounded Rectangle 20"/>
            <p:cNvSpPr/>
            <p:nvPr/>
          </p:nvSpPr>
          <p:spPr>
            <a:xfrm>
              <a:off x="0" y="1035069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44" name="Straight Arrow Connector 43"/>
            <p:cNvCxnSpPr>
              <a:stCxn id="22542" idx="2"/>
              <a:endCxn id="22543" idx="0"/>
            </p:cNvCxnSpPr>
            <p:nvPr/>
          </p:nvCxnSpPr>
          <p:spPr>
            <a:xfrm rot="5400000">
              <a:off x="168740" y="573767"/>
              <a:ext cx="585039" cy="33752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45" name="Straight Arrow Connector 45"/>
            <p:cNvCxnSpPr>
              <a:stCxn id="22542" idx="2"/>
              <a:endCxn id="22547" idx="0"/>
            </p:cNvCxnSpPr>
            <p:nvPr/>
          </p:nvCxnSpPr>
          <p:spPr>
            <a:xfrm rot="-5400000" flipH="1">
              <a:off x="630020" y="450006"/>
              <a:ext cx="585039" cy="58504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75" name="组合 19474"/>
          <p:cNvGrpSpPr/>
          <p:nvPr/>
        </p:nvGrpSpPr>
        <p:grpSpPr>
          <a:xfrm>
            <a:off x="3060700" y="4589463"/>
            <a:ext cx="1349375" cy="1846262"/>
            <a:chOff x="0" y="0"/>
            <a:chExt cx="1350090" cy="1845123"/>
          </a:xfrm>
        </p:grpSpPr>
        <p:sp>
          <p:nvSpPr>
            <p:cNvPr id="22547" name="Rounded Rectangle 21"/>
            <p:cNvSpPr/>
            <p:nvPr/>
          </p:nvSpPr>
          <p:spPr>
            <a:xfrm>
              <a:off x="405027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8" name="Rounded Rectangle 26"/>
            <p:cNvSpPr/>
            <p:nvPr/>
          </p:nvSpPr>
          <p:spPr>
            <a:xfrm>
              <a:off x="0" y="1395093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49" name="Rounded Rectangle 27"/>
            <p:cNvSpPr/>
            <p:nvPr/>
          </p:nvSpPr>
          <p:spPr>
            <a:xfrm>
              <a:off x="810054" y="1395093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50" name="Straight Arrow Connector 47"/>
            <p:cNvCxnSpPr>
              <a:stCxn id="22547" idx="2"/>
              <a:endCxn id="22548" idx="0"/>
            </p:cNvCxnSpPr>
            <p:nvPr/>
          </p:nvCxnSpPr>
          <p:spPr>
            <a:xfrm rot="5400000">
              <a:off x="11230" y="731277"/>
              <a:ext cx="945063" cy="38252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51" name="Straight Arrow Connector 49"/>
            <p:cNvCxnSpPr>
              <a:stCxn id="22547" idx="2"/>
              <a:endCxn id="22549" idx="0"/>
            </p:cNvCxnSpPr>
            <p:nvPr/>
          </p:nvCxnSpPr>
          <p:spPr>
            <a:xfrm rot="-5400000" flipH="1">
              <a:off x="405005" y="720025"/>
              <a:ext cx="945063" cy="4050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81" name="组合 19480"/>
          <p:cNvGrpSpPr/>
          <p:nvPr/>
        </p:nvGrpSpPr>
        <p:grpSpPr>
          <a:xfrm>
            <a:off x="3149600" y="2519363"/>
            <a:ext cx="2363788" cy="1035050"/>
            <a:chOff x="0" y="0"/>
            <a:chExt cx="3723" cy="1629"/>
          </a:xfrm>
        </p:grpSpPr>
        <p:sp>
          <p:nvSpPr>
            <p:cNvPr id="22553" name="Rounded Rectangle 25"/>
            <p:cNvSpPr/>
            <p:nvPr/>
          </p:nvSpPr>
          <p:spPr>
            <a:xfrm>
              <a:off x="286" y="0"/>
              <a:ext cx="2978" cy="707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algn="ctr" hangingPunct="0"/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Sequence</a:t>
              </a:r>
              <a:endParaRPr lang="en-US" altLang="zh-CN" sz="280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54" name="Straight Arrow Connector 35"/>
            <p:cNvCxnSpPr>
              <a:stCxn id="22553" idx="2"/>
              <a:endCxn id="22542" idx="0"/>
            </p:cNvCxnSpPr>
            <p:nvPr/>
          </p:nvCxnSpPr>
          <p:spPr>
            <a:xfrm flipH="1">
              <a:off x="0" y="707"/>
              <a:ext cx="1775" cy="92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55" name="Straight Arrow Connector 37"/>
            <p:cNvCxnSpPr>
              <a:stCxn id="22553" idx="2"/>
              <a:endCxn id="22558" idx="0"/>
            </p:cNvCxnSpPr>
            <p:nvPr/>
          </p:nvCxnSpPr>
          <p:spPr>
            <a:xfrm>
              <a:off x="1775" y="707"/>
              <a:ext cx="1948" cy="923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19485" name="组合 19484"/>
          <p:cNvGrpSpPr/>
          <p:nvPr/>
        </p:nvGrpSpPr>
        <p:grpSpPr>
          <a:xfrm>
            <a:off x="4725988" y="3554413"/>
            <a:ext cx="1438275" cy="1485900"/>
            <a:chOff x="0" y="0"/>
            <a:chExt cx="2265" cy="2340"/>
          </a:xfrm>
        </p:grpSpPr>
        <p:sp>
          <p:nvSpPr>
            <p:cNvPr id="22557" name="Rounded Rectangle 24"/>
            <p:cNvSpPr/>
            <p:nvPr/>
          </p:nvSpPr>
          <p:spPr>
            <a:xfrm>
              <a:off x="1415" y="1630"/>
              <a:ext cx="851" cy="709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22558" name="Rounded Rectangle 22"/>
            <p:cNvSpPr/>
            <p:nvPr/>
          </p:nvSpPr>
          <p:spPr>
            <a:xfrm>
              <a:off x="637" y="0"/>
              <a:ext cx="1204" cy="71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zh-CN" altLang="en-US" sz="2800" dirty="0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2559" name="Rounded Rectangle 23"/>
            <p:cNvSpPr/>
            <p:nvPr/>
          </p:nvSpPr>
          <p:spPr>
            <a:xfrm>
              <a:off x="0" y="1630"/>
              <a:ext cx="920" cy="71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2560" name="Straight Arrow Connector 56"/>
            <p:cNvCxnSpPr>
              <a:stCxn id="22558" idx="2"/>
              <a:endCxn id="22559" idx="0"/>
            </p:cNvCxnSpPr>
            <p:nvPr/>
          </p:nvCxnSpPr>
          <p:spPr>
            <a:xfrm flipH="1">
              <a:off x="459" y="710"/>
              <a:ext cx="779" cy="9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2561" name="Straight Arrow Connector 58"/>
            <p:cNvCxnSpPr>
              <a:stCxn id="22558" idx="2"/>
              <a:endCxn id="22557" idx="0"/>
            </p:cNvCxnSpPr>
            <p:nvPr/>
          </p:nvCxnSpPr>
          <p:spPr>
            <a:xfrm>
              <a:off x="1239" y="710"/>
              <a:ext cx="602" cy="92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22562" name="Footer Placeholder 48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63" name="Slide Number Placeholder 49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64" name="Date Placeholder 49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2565" name="Rectangle 8"/>
          <p:cNvSpPr/>
          <p:nvPr/>
        </p:nvSpPr>
        <p:spPr>
          <a:xfrm>
            <a:off x="7407275" y="297021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566" name="Rectangle 9"/>
          <p:cNvSpPr/>
          <p:nvPr/>
        </p:nvSpPr>
        <p:spPr>
          <a:xfrm>
            <a:off x="7407275" y="45783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567" name="Rectangle 10"/>
          <p:cNvSpPr/>
          <p:nvPr/>
        </p:nvSpPr>
        <p:spPr>
          <a:xfrm>
            <a:off x="7407275" y="3498850"/>
            <a:ext cx="2447925" cy="550863"/>
          </a:xfrm>
          <a:prstGeom prst="rect">
            <a:avLst/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568" name="Rectangle 11"/>
          <p:cNvSpPr/>
          <p:nvPr/>
        </p:nvSpPr>
        <p:spPr>
          <a:xfrm>
            <a:off x="7407275" y="4038600"/>
            <a:ext cx="2447925" cy="550863"/>
          </a:xfrm>
          <a:prstGeom prst="rect">
            <a:avLst/>
          </a:prstGeom>
          <a:solidFill>
            <a:srgbClr val="ADADEB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569" name="Rectangle 12"/>
          <p:cNvSpPr/>
          <p:nvPr/>
        </p:nvSpPr>
        <p:spPr>
          <a:xfrm>
            <a:off x="7407275" y="51196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570" name="Rectangle 13"/>
          <p:cNvSpPr/>
          <p:nvPr/>
        </p:nvSpPr>
        <p:spPr>
          <a:xfrm>
            <a:off x="7407275" y="61991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571" name="Rectangle 14"/>
          <p:cNvSpPr/>
          <p:nvPr/>
        </p:nvSpPr>
        <p:spPr>
          <a:xfrm>
            <a:off x="7407275" y="564356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109913" y="539750"/>
            <a:ext cx="5262562" cy="658813"/>
          </a:xfrm>
          <a:prstGeom prst="rect">
            <a:avLst/>
          </a:prstGeom>
          <a:solidFill>
            <a:srgbClr val="92D050"/>
          </a:solidFill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/>
            <a:r>
              <a:rPr lang="zh-CN" altLang="zh-CN" sz="4000" b="1">
                <a:latin typeface="宋体" panose="02010600030101010101" pitchFamily="2" charset="-122"/>
                <a:ea typeface="宋体" panose="02010600030101010101" pitchFamily="2" charset="-122"/>
              </a:rPr>
              <a:t>( ) { } ; </a:t>
            </a:r>
            <a:r>
              <a:rPr lang="zh-CN" altLang="zh-CN" sz="4000" b="1">
                <a:latin typeface="楷体_GB2312" panose="02010609030101010101" charset="-122"/>
                <a:ea typeface="楷体_GB2312" panose="02010609030101010101" charset="-122"/>
              </a:rPr>
              <a:t>还需要吗？</a:t>
            </a:r>
            <a:endParaRPr lang="zh-CN" altLang="zh-CN" sz="4000" b="1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  <a:sym typeface="Arial" panose="020B0604020202020204" pitchFamily="34" charset="0"/>
              </a:rPr>
              <a:t>语义分析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3554" name="TextBox 4"/>
          <p:cNvSpPr txBox="1"/>
          <p:nvPr/>
        </p:nvSpPr>
        <p:spPr>
          <a:xfrm>
            <a:off x="6750050" y="1395413"/>
            <a:ext cx="3152775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3555" name="Footer Placeholder 68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6" name="Slide Number Placeholder 69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7" name="Date Placeholder 65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3558" name="文本框 20493"/>
          <p:cNvSpPr txBox="1"/>
          <p:nvPr/>
        </p:nvSpPr>
        <p:spPr>
          <a:xfrm>
            <a:off x="325438" y="4006850"/>
            <a:ext cx="7100887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This   line     is         a     longer   sentence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3559" name="文本框 20494"/>
          <p:cNvSpPr txBox="1"/>
          <p:nvPr/>
        </p:nvSpPr>
        <p:spPr>
          <a:xfrm>
            <a:off x="52388" y="3378200"/>
            <a:ext cx="223520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article  noun</a:t>
            </a:r>
            <a:endParaRPr lang="en-US" altLang="zh-CN" sz="2800">
              <a:solidFill>
                <a:schemeClr val="accent2"/>
              </a:solidFill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sp>
        <p:nvSpPr>
          <p:cNvPr id="23560" name="文本框 20495"/>
          <p:cNvSpPr txBox="1"/>
          <p:nvPr/>
        </p:nvSpPr>
        <p:spPr>
          <a:xfrm>
            <a:off x="534988" y="2438400"/>
            <a:ext cx="1439862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subject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3561" name="文本框 20496"/>
          <p:cNvSpPr txBox="1"/>
          <p:nvPr/>
        </p:nvSpPr>
        <p:spPr>
          <a:xfrm>
            <a:off x="4395788" y="2476500"/>
            <a:ext cx="127000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object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3562" name="文本框 20497"/>
          <p:cNvSpPr txBox="1"/>
          <p:nvPr/>
        </p:nvSpPr>
        <p:spPr>
          <a:xfrm>
            <a:off x="2344738" y="1358900"/>
            <a:ext cx="127000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object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3563" name="文本框 20498"/>
          <p:cNvSpPr txBox="1"/>
          <p:nvPr/>
        </p:nvSpPr>
        <p:spPr>
          <a:xfrm>
            <a:off x="2312988" y="3371850"/>
            <a:ext cx="933450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latin typeface="Comic Sans MS" panose="030F0702030302020204" pitchFamily="2" charset="0"/>
                <a:ea typeface="楷体_GB2312" panose="02010609030101010101" charset="-122"/>
              </a:rPr>
              <a:t>verb</a:t>
            </a:r>
            <a:endParaRPr lang="en-US" altLang="zh-CN" sz="2800"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sp>
        <p:nvSpPr>
          <p:cNvPr id="23564" name="文本框 20499"/>
          <p:cNvSpPr txBox="1"/>
          <p:nvPr/>
        </p:nvSpPr>
        <p:spPr>
          <a:xfrm>
            <a:off x="3284538" y="3365500"/>
            <a:ext cx="3603625" cy="4873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800">
                <a:solidFill>
                  <a:schemeClr val="accent2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article   adj.      noun</a:t>
            </a:r>
            <a:endParaRPr lang="en-US" altLang="zh-CN" sz="2800">
              <a:solidFill>
                <a:schemeClr val="accent2"/>
              </a:solidFill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cxnSp>
        <p:nvCxnSpPr>
          <p:cNvPr id="23565" name="直接箭头连接符 20500"/>
          <p:cNvCxnSpPr/>
          <p:nvPr/>
        </p:nvCxnSpPr>
        <p:spPr>
          <a:xfrm flipH="1">
            <a:off x="1169988" y="2898775"/>
            <a:ext cx="85725" cy="450850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566" name="直接箭头连接符 20501"/>
          <p:cNvCxnSpPr>
            <a:stCxn id="23561" idx="2"/>
            <a:endCxn id="23564" idx="0"/>
          </p:cNvCxnSpPr>
          <p:nvPr/>
        </p:nvCxnSpPr>
        <p:spPr>
          <a:xfrm>
            <a:off x="5030788" y="2919413"/>
            <a:ext cx="55562" cy="4016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567" name="直接箭头连接符 20502"/>
          <p:cNvCxnSpPr>
            <a:stCxn id="23562" idx="2"/>
            <a:endCxn id="23560" idx="0"/>
          </p:cNvCxnSpPr>
          <p:nvPr/>
        </p:nvCxnSpPr>
        <p:spPr>
          <a:xfrm flipH="1">
            <a:off x="1255713" y="1801813"/>
            <a:ext cx="1724025" cy="5921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568" name="直接箭头连接符 20503"/>
          <p:cNvCxnSpPr>
            <a:stCxn id="23562" idx="2"/>
            <a:endCxn id="23563" idx="0"/>
          </p:cNvCxnSpPr>
          <p:nvPr/>
        </p:nvCxnSpPr>
        <p:spPr>
          <a:xfrm flipH="1">
            <a:off x="2779713" y="1801813"/>
            <a:ext cx="200025" cy="152558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23569" name="直接箭头连接符 20504"/>
          <p:cNvCxnSpPr>
            <a:stCxn id="23562" idx="2"/>
            <a:endCxn id="23561" idx="0"/>
          </p:cNvCxnSpPr>
          <p:nvPr/>
        </p:nvCxnSpPr>
        <p:spPr>
          <a:xfrm>
            <a:off x="2979738" y="1801813"/>
            <a:ext cx="2051050" cy="630237"/>
          </a:xfrm>
          <a:prstGeom prst="straightConnector1">
            <a:avLst/>
          </a:prstGeom>
          <a:ln w="19050" cap="flat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</p:cxnSp>
      <p:sp>
        <p:nvSpPr>
          <p:cNvPr id="20506" name="文本框 20505"/>
          <p:cNvSpPr txBox="1"/>
          <p:nvPr/>
        </p:nvSpPr>
        <p:spPr>
          <a:xfrm>
            <a:off x="268288" y="4749800"/>
            <a:ext cx="5694362" cy="884238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zh-CN" altLang="en-US" sz="28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一旦知道句子的结构，</a:t>
            </a:r>
            <a:endParaRPr lang="zh-CN" altLang="en-US" sz="2800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hangingPunct="0"/>
            <a:r>
              <a:rPr lang="zh-CN" altLang="en-US" sz="28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我们可以尝试着理解句子的</a:t>
            </a:r>
            <a:r>
              <a:rPr lang="en-US" altLang="zh-CN" sz="28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 "</a:t>
            </a:r>
            <a:r>
              <a:rPr lang="zh-CN" altLang="en-US" sz="28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  <a:sym typeface="Arial" panose="020B0604020202020204" pitchFamily="34" charset="0"/>
              </a:rPr>
              <a:t>意思</a:t>
            </a:r>
            <a:r>
              <a:rPr lang="en-US" altLang="zh-CN" sz="280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"</a:t>
            </a:r>
            <a:endParaRPr lang="en-US" altLang="zh-CN" sz="2800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0507" name="文本框 20506"/>
          <p:cNvSpPr txBox="1"/>
          <p:nvPr/>
        </p:nvSpPr>
        <p:spPr>
          <a:xfrm>
            <a:off x="630238" y="5822950"/>
            <a:ext cx="3956050" cy="6016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600">
                <a:solidFill>
                  <a:srgbClr val="FF3300"/>
                </a:solidFill>
                <a:latin typeface="Comic Sans MS" panose="030F0702030302020204" pitchFamily="2" charset="0"/>
                <a:ea typeface="楷体_GB2312" panose="02010609030101010101" charset="-122"/>
              </a:rPr>
              <a:t>really hard! Why?</a:t>
            </a:r>
            <a:endParaRPr lang="en-US" altLang="zh-CN" sz="3600">
              <a:solidFill>
                <a:srgbClr val="FF3300"/>
              </a:solidFill>
              <a:latin typeface="Comic Sans MS" panose="030F0702030302020204" pitchFamily="2" charset="0"/>
              <a:ea typeface="楷体_GB2312" panose="02010609030101010101" charset="-122"/>
            </a:endParaRPr>
          </a:p>
        </p:txBody>
      </p:sp>
      <p:sp>
        <p:nvSpPr>
          <p:cNvPr id="23572" name="Rectangle 8"/>
          <p:cNvSpPr/>
          <p:nvPr/>
        </p:nvSpPr>
        <p:spPr>
          <a:xfrm>
            <a:off x="7407275" y="297021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573" name="Rectangle 9"/>
          <p:cNvSpPr/>
          <p:nvPr/>
        </p:nvSpPr>
        <p:spPr>
          <a:xfrm>
            <a:off x="7407275" y="45783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574" name="Rectangle 10"/>
          <p:cNvSpPr/>
          <p:nvPr/>
        </p:nvSpPr>
        <p:spPr>
          <a:xfrm>
            <a:off x="7407275" y="34988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575" name="Rectangle 11"/>
          <p:cNvSpPr/>
          <p:nvPr/>
        </p:nvSpPr>
        <p:spPr>
          <a:xfrm>
            <a:off x="7407275" y="4038600"/>
            <a:ext cx="2447925" cy="550863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576" name="Rectangle 12"/>
          <p:cNvSpPr/>
          <p:nvPr/>
        </p:nvSpPr>
        <p:spPr>
          <a:xfrm>
            <a:off x="7407275" y="51196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577" name="Rectangle 13"/>
          <p:cNvSpPr/>
          <p:nvPr/>
        </p:nvSpPr>
        <p:spPr>
          <a:xfrm>
            <a:off x="7407275" y="61991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578" name="Rectangle 14"/>
          <p:cNvSpPr/>
          <p:nvPr/>
        </p:nvSpPr>
        <p:spPr>
          <a:xfrm>
            <a:off x="7407275" y="564356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6" grpId="0" bldLvl="0"/>
      <p:bldP spid="20507" grpId="0" bldLvl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  <a:sym typeface="方正书宋_GBK" charset="-122"/>
              </a:rPr>
              <a:t>语义分析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5602" name="TextBox 4"/>
          <p:cNvSpPr txBox="1"/>
          <p:nvPr/>
        </p:nvSpPr>
        <p:spPr>
          <a:xfrm>
            <a:off x="6750050" y="1395413"/>
            <a:ext cx="3152775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5603" name="Footer Placeholder 68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4" name="Slide Number Placeholder 69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5" name="Date Placeholder 65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5606" name="文本框 22541"/>
          <p:cNvSpPr txBox="1"/>
          <p:nvPr/>
        </p:nvSpPr>
        <p:spPr>
          <a:xfrm>
            <a:off x="674688" y="1441450"/>
            <a:ext cx="4525962" cy="6016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zh-CN" altLang="en-US" sz="3600" dirty="0">
                <a:latin typeface="楷体_GB2312" panose="02010609030101010101" charset="-122"/>
                <a:ea typeface="楷体_GB2312" panose="02010609030101010101" charset="-122"/>
                <a:sym typeface="方正书宋_GBK" charset="-122"/>
              </a:rPr>
              <a:t>语义分析 </a:t>
            </a:r>
            <a:r>
              <a:rPr lang="zh-CN" altLang="en-US" sz="360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  <a:sym typeface="Arial" panose="020B0604020202020204" pitchFamily="34" charset="0"/>
              </a:rPr>
              <a:t>非常困难！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607" name="文本框 22542"/>
          <p:cNvSpPr txBox="1"/>
          <p:nvPr/>
        </p:nvSpPr>
        <p:spPr>
          <a:xfrm>
            <a:off x="687388" y="2362200"/>
            <a:ext cx="4652962" cy="5762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zh-CN" altLang="en-US" sz="320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  <a:sym typeface="Arial" panose="020B0604020202020204" pitchFamily="34" charset="0"/>
              </a:rPr>
              <a:t>句子有岐义：指代不清楚</a:t>
            </a:r>
            <a:endParaRPr lang="zh-CN" altLang="en-US" sz="3200">
              <a:solidFill>
                <a:srgbClr val="FF3300"/>
              </a:solidFill>
              <a:latin typeface="楷体_GB2312" panose="02010609030101010101" charset="-122"/>
              <a:ea typeface="楷体_GB2312" panose="02010609030101010101" charset="-122"/>
              <a:sym typeface="Arial" panose="020B0604020202020204" pitchFamily="34" charset="0"/>
            </a:endParaRPr>
          </a:p>
        </p:txBody>
      </p:sp>
      <p:sp>
        <p:nvSpPr>
          <p:cNvPr id="25608" name="文本框 22543"/>
          <p:cNvSpPr txBox="1"/>
          <p:nvPr/>
        </p:nvSpPr>
        <p:spPr>
          <a:xfrm>
            <a:off x="77788" y="3092450"/>
            <a:ext cx="6651625" cy="4318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charset="-122"/>
              </a:rPr>
              <a:t>How does programming language handle ambiguity?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charset="-122"/>
            </a:endParaRPr>
          </a:p>
        </p:txBody>
      </p:sp>
      <p:sp>
        <p:nvSpPr>
          <p:cNvPr id="22545" name="文本框 22544"/>
          <p:cNvSpPr txBox="1"/>
          <p:nvPr/>
        </p:nvSpPr>
        <p:spPr>
          <a:xfrm>
            <a:off x="1585913" y="3643313"/>
            <a:ext cx="2125662" cy="18732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{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hangingPunc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int Jack = 3;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hangingPunc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{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hangingPunc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 int Jack = 4;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hangingPunc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  ...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hangingPunc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 }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indent="0" hangingPunct="0"/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546" name="文本框 22545"/>
          <p:cNvSpPr txBox="1"/>
          <p:nvPr/>
        </p:nvSpPr>
        <p:spPr>
          <a:xfrm>
            <a:off x="338138" y="5575300"/>
            <a:ext cx="5416550" cy="8445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>
              <a:lnSpc>
                <a:spcPct val="103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charset="-122"/>
              </a:rPr>
              <a:t>Programming languages define </a:t>
            </a:r>
            <a:r>
              <a:rPr lang="en-US" altLang="zh-CN" sz="2400">
                <a:solidFill>
                  <a:srgbClr val="FF3300"/>
                </a:solidFill>
                <a:latin typeface="Times New Roman" panose="02020603050405020304" pitchFamily="2" charset="0"/>
                <a:ea typeface="楷体_GB2312" panose="02010609030101010101" charset="-122"/>
              </a:rPr>
              <a:t>strict rules </a:t>
            </a:r>
            <a:endParaRPr lang="en-US" altLang="zh-CN" sz="2400">
              <a:solidFill>
                <a:srgbClr val="FF3300"/>
              </a:solidFill>
              <a:latin typeface="Times New Roman" panose="02020603050405020304" pitchFamily="2" charset="0"/>
              <a:ea typeface="楷体_GB2312" panose="02010609030101010101" charset="-122"/>
            </a:endParaRPr>
          </a:p>
          <a:p>
            <a:pPr indent="0" hangingPunct="0">
              <a:lnSpc>
                <a:spcPct val="103000"/>
              </a:lnSpc>
            </a:pPr>
            <a:r>
              <a:rPr lang="en-US" altLang="zh-CN" sz="2400">
                <a:solidFill>
                  <a:schemeClr val="tx1"/>
                </a:solidFill>
                <a:latin typeface="Times New Roman" panose="02020603050405020304" pitchFamily="2" charset="0"/>
                <a:ea typeface="楷体_GB2312" panose="02010609030101010101" charset="-122"/>
              </a:rPr>
              <a:t>         to avoid such ambiguities</a:t>
            </a:r>
            <a:endParaRPr lang="en-US" altLang="zh-CN" sz="2400">
              <a:solidFill>
                <a:schemeClr val="tx1"/>
              </a:solidFill>
              <a:latin typeface="Times New Roman" panose="02020603050405020304" pitchFamily="2" charset="0"/>
              <a:ea typeface="楷体_GB2312" panose="02010609030101010101" charset="-122"/>
            </a:endParaRPr>
          </a:p>
        </p:txBody>
      </p:sp>
      <p:sp>
        <p:nvSpPr>
          <p:cNvPr id="25611" name="Rectangle 8"/>
          <p:cNvSpPr/>
          <p:nvPr/>
        </p:nvSpPr>
        <p:spPr>
          <a:xfrm>
            <a:off x="7407275" y="297021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612" name="Rectangle 9"/>
          <p:cNvSpPr/>
          <p:nvPr/>
        </p:nvSpPr>
        <p:spPr>
          <a:xfrm>
            <a:off x="7407275" y="45783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613" name="Rectangle 10"/>
          <p:cNvSpPr/>
          <p:nvPr/>
        </p:nvSpPr>
        <p:spPr>
          <a:xfrm>
            <a:off x="7407275" y="34988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614" name="Rectangle 11"/>
          <p:cNvSpPr/>
          <p:nvPr/>
        </p:nvSpPr>
        <p:spPr>
          <a:xfrm>
            <a:off x="7407275" y="4038600"/>
            <a:ext cx="2447925" cy="550863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615" name="Rectangle 12"/>
          <p:cNvSpPr/>
          <p:nvPr/>
        </p:nvSpPr>
        <p:spPr>
          <a:xfrm>
            <a:off x="7407275" y="51196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616" name="Rectangle 13"/>
          <p:cNvSpPr/>
          <p:nvPr/>
        </p:nvSpPr>
        <p:spPr>
          <a:xfrm>
            <a:off x="7407275" y="61991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5617" name="Rectangle 14"/>
          <p:cNvSpPr/>
          <p:nvPr/>
        </p:nvSpPr>
        <p:spPr>
          <a:xfrm>
            <a:off x="7407275" y="564356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5" grpId="0" bldLvl="0"/>
      <p:bldP spid="22546" grpId="0" bldLvl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  <a:sym typeface="方正书宋_GBK" charset="-122"/>
              </a:rPr>
              <a:t>语义分析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6626" name="TextBox 4"/>
          <p:cNvSpPr txBox="1"/>
          <p:nvPr/>
        </p:nvSpPr>
        <p:spPr>
          <a:xfrm>
            <a:off x="6750050" y="1395413"/>
            <a:ext cx="3152775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6627" name="Footer Placeholder 68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28" name="Slide Number Placeholder 69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29" name="Date Placeholder 65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6630" name="文本框 23565"/>
          <p:cNvSpPr txBox="1"/>
          <p:nvPr/>
        </p:nvSpPr>
        <p:spPr>
          <a:xfrm>
            <a:off x="674688" y="1441450"/>
            <a:ext cx="4525962" cy="6016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zh-CN" altLang="en-US" sz="3600" dirty="0">
                <a:latin typeface="楷体_GB2312" panose="02010609030101010101" charset="-122"/>
                <a:ea typeface="楷体_GB2312" panose="02010609030101010101" charset="-122"/>
                <a:sym typeface="方正书宋_GBK" charset="-122"/>
              </a:rPr>
              <a:t>语义分析 </a:t>
            </a:r>
            <a:r>
              <a:rPr lang="zh-CN" altLang="en-US" sz="360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  <a:sym typeface="方正书宋_GBK" charset="-122"/>
              </a:rPr>
              <a:t>非常困难！</a:t>
            </a:r>
            <a:endParaRPr lang="en-US" altLang="zh-CN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567" name="文本框 23566"/>
          <p:cNvSpPr txBox="1"/>
          <p:nvPr/>
        </p:nvSpPr>
        <p:spPr>
          <a:xfrm>
            <a:off x="204788" y="2686050"/>
            <a:ext cx="6278562" cy="1095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>
              <a:lnSpc>
                <a:spcPct val="103000"/>
              </a:lnSpc>
            </a:pPr>
            <a:r>
              <a:rPr lang="zh-CN" altLang="en-US" sz="3200" b="1">
                <a:latin typeface="楷体_GB2312" panose="02010609030101010101" charset="-122"/>
                <a:ea typeface="楷体_GB2312" panose="02010609030101010101" charset="-122"/>
              </a:rPr>
              <a:t>结论</a:t>
            </a:r>
            <a:r>
              <a:rPr lang="en-US" altLang="zh-CN" sz="3200" b="1">
                <a:latin typeface="楷体_GB2312" panose="02010609030101010101" charset="-122"/>
                <a:ea typeface="楷体_GB2312" panose="02010609030101010101" charset="-122"/>
              </a:rPr>
              <a:t>:</a:t>
            </a:r>
            <a:endParaRPr lang="en-US" altLang="zh-CN" sz="3200" b="1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hangingPunct="0">
              <a:lnSpc>
                <a:spcPct val="103000"/>
              </a:lnSpc>
            </a:pPr>
            <a:r>
              <a:rPr lang="zh-CN" altLang="en-US" sz="3200" b="1">
                <a:latin typeface="楷体_GB2312" panose="02010609030101010101" charset="-122"/>
                <a:ea typeface="楷体_GB2312" panose="02010609030101010101" charset="-122"/>
              </a:rPr>
              <a:t>    编译器仅完成</a:t>
            </a:r>
            <a:r>
              <a:rPr lang="zh-CN" altLang="en-US" sz="3200" b="1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有限的</a:t>
            </a:r>
            <a:r>
              <a:rPr lang="zh-CN" altLang="en-US" sz="3200" b="1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en-US" altLang="zh-CN" sz="3200" b="1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3568" name="文本框 23567"/>
          <p:cNvSpPr txBox="1"/>
          <p:nvPr/>
        </p:nvSpPr>
        <p:spPr>
          <a:xfrm>
            <a:off x="198438" y="5035550"/>
            <a:ext cx="6684962" cy="10953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>
              <a:lnSpc>
                <a:spcPct val="103000"/>
              </a:lnSpc>
            </a:pPr>
            <a:r>
              <a:rPr lang="zh-CN" altLang="en-US" sz="3200" b="1">
                <a:latin typeface="楷体_GB2312" panose="02010609030101010101" charset="-122"/>
                <a:ea typeface="楷体_GB2312" panose="02010609030101010101" charset="-122"/>
              </a:rPr>
              <a:t>大多数情况：</a:t>
            </a:r>
            <a:endParaRPr lang="zh-CN" altLang="en-US" sz="3200" b="1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hangingPunct="0">
              <a:lnSpc>
                <a:spcPct val="103000"/>
              </a:lnSpc>
            </a:pPr>
            <a:r>
              <a:rPr lang="zh-CN" altLang="en-US" sz="3200" b="1">
                <a:latin typeface="楷体_GB2312" panose="02010609030101010101" charset="-122"/>
                <a:ea typeface="楷体_GB2312" panose="02010609030101010101" charset="-122"/>
              </a:rPr>
              <a:t>    语义分析都要涉及“类型检查”</a:t>
            </a:r>
            <a:endParaRPr lang="en-US" altLang="zh-CN" sz="3200" b="1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6633" name="Rectangle 8"/>
          <p:cNvSpPr/>
          <p:nvPr/>
        </p:nvSpPr>
        <p:spPr>
          <a:xfrm>
            <a:off x="7407275" y="297021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6634" name="Rectangle 9"/>
          <p:cNvSpPr/>
          <p:nvPr/>
        </p:nvSpPr>
        <p:spPr>
          <a:xfrm>
            <a:off x="7407275" y="45783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6635" name="Rectangle 10"/>
          <p:cNvSpPr/>
          <p:nvPr/>
        </p:nvSpPr>
        <p:spPr>
          <a:xfrm>
            <a:off x="7407275" y="34988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6636" name="Rectangle 11"/>
          <p:cNvSpPr/>
          <p:nvPr/>
        </p:nvSpPr>
        <p:spPr>
          <a:xfrm>
            <a:off x="7407275" y="4038600"/>
            <a:ext cx="2447925" cy="550863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6637" name="Rectangle 12"/>
          <p:cNvSpPr/>
          <p:nvPr/>
        </p:nvSpPr>
        <p:spPr>
          <a:xfrm>
            <a:off x="7407275" y="51196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6638" name="Rectangle 13"/>
          <p:cNvSpPr/>
          <p:nvPr/>
        </p:nvSpPr>
        <p:spPr>
          <a:xfrm>
            <a:off x="7407275" y="61991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6639" name="Rectangle 14"/>
          <p:cNvSpPr/>
          <p:nvPr/>
        </p:nvSpPr>
        <p:spPr>
          <a:xfrm>
            <a:off x="7407275" y="564356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67" grpId="0" bldLvl="0"/>
      <p:bldP spid="23568" grpId="0" bldLvl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  <a:sym typeface="方正书宋_GBK" charset="-122"/>
              </a:rPr>
              <a:t>语义分析</a:t>
            </a:r>
            <a:endParaRPr lang="zh-CN" altLang="en-US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7650" name="TextBox 4"/>
          <p:cNvSpPr txBox="1"/>
          <p:nvPr/>
        </p:nvSpPr>
        <p:spPr>
          <a:xfrm>
            <a:off x="6750050" y="1395413"/>
            <a:ext cx="3152775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grpSp>
        <p:nvGrpSpPr>
          <p:cNvPr id="27651" name="组合 24579"/>
          <p:cNvGrpSpPr/>
          <p:nvPr/>
        </p:nvGrpSpPr>
        <p:grpSpPr>
          <a:xfrm>
            <a:off x="1125538" y="1439863"/>
            <a:ext cx="3059112" cy="2114550"/>
            <a:chOff x="0" y="0"/>
            <a:chExt cx="3060203" cy="2115140"/>
          </a:xfrm>
        </p:grpSpPr>
        <p:sp>
          <p:nvSpPr>
            <p:cNvPr id="27652" name="Rounded Rectangle 16"/>
            <p:cNvSpPr/>
            <p:nvPr/>
          </p:nvSpPr>
          <p:spPr>
            <a:xfrm>
              <a:off x="1350089" y="0"/>
              <a:ext cx="1260084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while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53" name="Straight Arrow Connector 17"/>
            <p:cNvCxnSpPr>
              <a:stCxn id="27652" idx="2"/>
              <a:endCxn id="27660" idx="0"/>
            </p:cNvCxnSpPr>
            <p:nvPr/>
          </p:nvCxnSpPr>
          <p:spPr>
            <a:xfrm rot="5400000">
              <a:off x="157488" y="292496"/>
              <a:ext cx="1665111" cy="198013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654" name="Straight Arrow Connector 18"/>
            <p:cNvCxnSpPr>
              <a:stCxn id="27652" idx="2"/>
              <a:endCxn id="27656" idx="0"/>
            </p:cNvCxnSpPr>
            <p:nvPr/>
          </p:nvCxnSpPr>
          <p:spPr>
            <a:xfrm rot="-5400000" flipH="1">
              <a:off x="2205146" y="225015"/>
              <a:ext cx="630042" cy="1080072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27655" name="组合 24583"/>
          <p:cNvGrpSpPr/>
          <p:nvPr/>
        </p:nvGrpSpPr>
        <p:grpSpPr>
          <a:xfrm>
            <a:off x="3149600" y="2519363"/>
            <a:ext cx="2251075" cy="1035050"/>
            <a:chOff x="0" y="0"/>
            <a:chExt cx="2250150" cy="1035068"/>
          </a:xfrm>
        </p:grpSpPr>
        <p:sp>
          <p:nvSpPr>
            <p:cNvPr id="27656" name="Rounded Rectangle 20"/>
            <p:cNvSpPr/>
            <p:nvPr/>
          </p:nvSpPr>
          <p:spPr>
            <a:xfrm>
              <a:off x="405027" y="0"/>
              <a:ext cx="1260084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algn="ctr" hangingPunct="0"/>
              <a:r>
                <a:rPr lang="en-US" altLang="zh-CN">
                  <a:latin typeface="Arial" panose="020B0604020202020204" pitchFamily="34" charset="0"/>
                  <a:ea typeface="宋体" panose="02010600030101010101" pitchFamily="2" charset="-122"/>
                </a:rPr>
                <a:t>sequence</a:t>
              </a:r>
              <a:endParaRPr lang="en-US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57" name="Straight Arrow Connector 21"/>
            <p:cNvCxnSpPr>
              <a:stCxn id="27656" idx="2"/>
              <a:endCxn id="27666" idx="0"/>
            </p:cNvCxnSpPr>
            <p:nvPr/>
          </p:nvCxnSpPr>
          <p:spPr>
            <a:xfrm rot="5400000">
              <a:off x="224993" y="224991"/>
              <a:ext cx="585039" cy="103507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658" name="Straight Arrow Connector 22"/>
            <p:cNvCxnSpPr>
              <a:stCxn id="27656" idx="2"/>
              <a:endCxn id="27677" idx="0"/>
            </p:cNvCxnSpPr>
            <p:nvPr/>
          </p:nvCxnSpPr>
          <p:spPr>
            <a:xfrm rot="-5400000" flipH="1">
              <a:off x="1350068" y="134986"/>
              <a:ext cx="585039" cy="121508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27659" name="组合 24587"/>
          <p:cNvGrpSpPr/>
          <p:nvPr/>
        </p:nvGrpSpPr>
        <p:grpSpPr>
          <a:xfrm>
            <a:off x="314325" y="3554413"/>
            <a:ext cx="1485900" cy="1485900"/>
            <a:chOff x="0" y="0"/>
            <a:chExt cx="1485099" cy="1485099"/>
          </a:xfrm>
        </p:grpSpPr>
        <p:sp>
          <p:nvSpPr>
            <p:cNvPr id="27660" name="Rounded Rectangle 24"/>
            <p:cNvSpPr/>
            <p:nvPr/>
          </p:nvSpPr>
          <p:spPr>
            <a:xfrm>
              <a:off x="540036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&lt;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1" name="Rounded Rectangle 25"/>
            <p:cNvSpPr/>
            <p:nvPr/>
          </p:nvSpPr>
          <p:spPr>
            <a:xfrm>
              <a:off x="0" y="1035069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y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2" name="Rounded Rectangle 26"/>
            <p:cNvSpPr/>
            <p:nvPr/>
          </p:nvSpPr>
          <p:spPr>
            <a:xfrm>
              <a:off x="945063" y="1035069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z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63" name="Straight Arrow Connector 27"/>
            <p:cNvCxnSpPr>
              <a:stCxn id="27660" idx="2"/>
              <a:endCxn id="27661" idx="0"/>
            </p:cNvCxnSpPr>
            <p:nvPr/>
          </p:nvCxnSpPr>
          <p:spPr>
            <a:xfrm rot="5400000">
              <a:off x="258746" y="483759"/>
              <a:ext cx="585039" cy="517534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664" name="Straight Arrow Connector 28"/>
            <p:cNvCxnSpPr>
              <a:stCxn id="27660" idx="2"/>
              <a:endCxn id="27662" idx="0"/>
            </p:cNvCxnSpPr>
            <p:nvPr/>
          </p:nvCxnSpPr>
          <p:spPr>
            <a:xfrm rot="-5400000" flipH="1">
              <a:off x="720026" y="540013"/>
              <a:ext cx="585039" cy="4050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27665" name="组合 24593"/>
          <p:cNvGrpSpPr/>
          <p:nvPr/>
        </p:nvGrpSpPr>
        <p:grpSpPr>
          <a:xfrm>
            <a:off x="2519363" y="3554413"/>
            <a:ext cx="1216025" cy="1485900"/>
            <a:chOff x="0" y="0"/>
            <a:chExt cx="1215082" cy="1485099"/>
          </a:xfrm>
        </p:grpSpPr>
        <p:sp>
          <p:nvSpPr>
            <p:cNvPr id="27666" name="Rounded Rectangle 30"/>
            <p:cNvSpPr/>
            <p:nvPr/>
          </p:nvSpPr>
          <p:spPr>
            <a:xfrm>
              <a:off x="360023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=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67" name="Rounded Rectangle 31"/>
            <p:cNvSpPr/>
            <p:nvPr/>
          </p:nvSpPr>
          <p:spPr>
            <a:xfrm>
              <a:off x="0" y="1035069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x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68" name="Straight Arrow Connector 32"/>
            <p:cNvCxnSpPr>
              <a:stCxn id="27666" idx="2"/>
              <a:endCxn id="27667" idx="0"/>
            </p:cNvCxnSpPr>
            <p:nvPr/>
          </p:nvCxnSpPr>
          <p:spPr>
            <a:xfrm rot="5400000">
              <a:off x="168740" y="573767"/>
              <a:ext cx="585039" cy="337521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669" name="Straight Arrow Connector 33"/>
            <p:cNvCxnSpPr>
              <a:stCxn id="27666" idx="2"/>
              <a:endCxn id="27671" idx="0"/>
            </p:cNvCxnSpPr>
            <p:nvPr/>
          </p:nvCxnSpPr>
          <p:spPr>
            <a:xfrm rot="-5400000" flipH="1">
              <a:off x="630020" y="450006"/>
              <a:ext cx="585039" cy="585040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grpSp>
        <p:nvGrpSpPr>
          <p:cNvPr id="27670" name="组合 24598"/>
          <p:cNvGrpSpPr/>
          <p:nvPr/>
        </p:nvGrpSpPr>
        <p:grpSpPr>
          <a:xfrm>
            <a:off x="3060700" y="4589463"/>
            <a:ext cx="1349375" cy="1846262"/>
            <a:chOff x="0" y="0"/>
            <a:chExt cx="1350090" cy="1845123"/>
          </a:xfrm>
        </p:grpSpPr>
        <p:sp>
          <p:nvSpPr>
            <p:cNvPr id="27671" name="Rounded Rectangle 35"/>
            <p:cNvSpPr/>
            <p:nvPr/>
          </p:nvSpPr>
          <p:spPr>
            <a:xfrm>
              <a:off x="405027" y="0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+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2" name="Rounded Rectangle 36"/>
            <p:cNvSpPr/>
            <p:nvPr/>
          </p:nvSpPr>
          <p:spPr>
            <a:xfrm>
              <a:off x="0" y="1395093"/>
              <a:ext cx="585039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a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27673" name="Rounded Rectangle 37"/>
            <p:cNvSpPr/>
            <p:nvPr/>
          </p:nvSpPr>
          <p:spPr>
            <a:xfrm>
              <a:off x="810054" y="1395093"/>
              <a:ext cx="540036" cy="450030"/>
            </a:xfrm>
            <a:prstGeom prst="roundRect">
              <a:avLst>
                <a:gd name="adj" fmla="val 16667"/>
              </a:avLst>
            </a:prstGeom>
            <a:solidFill>
              <a:srgbClr val="FFFF99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ctr" anchorCtr="0"/>
            <a:lstStyle/>
            <a:p>
              <a:pPr indent="0" algn="ctr" hangingPunct="0"/>
              <a:r>
                <a:rPr lang="en-US" altLang="zh-CN" sz="2800" dirty="0">
                  <a:latin typeface="Arial" panose="020B0604020202020204" pitchFamily="34" charset="0"/>
                  <a:ea typeface="宋体" panose="02010600030101010101" pitchFamily="2" charset="-122"/>
                </a:rPr>
                <a:t>b</a:t>
              </a:r>
              <a:endParaRPr lang="en-US" altLang="zh-CN" sz="2800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cxnSp>
          <p:nvCxnSpPr>
            <p:cNvPr id="27674" name="Straight Arrow Connector 38"/>
            <p:cNvCxnSpPr>
              <a:stCxn id="27671" idx="2"/>
              <a:endCxn id="27672" idx="0"/>
            </p:cNvCxnSpPr>
            <p:nvPr/>
          </p:nvCxnSpPr>
          <p:spPr>
            <a:xfrm rot="5400000">
              <a:off x="11230" y="731277"/>
              <a:ext cx="945063" cy="382525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  <p:cxnSp>
          <p:nvCxnSpPr>
            <p:cNvPr id="27675" name="Straight Arrow Connector 39"/>
            <p:cNvCxnSpPr>
              <a:stCxn id="27671" idx="2"/>
              <a:endCxn id="27673" idx="0"/>
            </p:cNvCxnSpPr>
            <p:nvPr/>
          </p:nvCxnSpPr>
          <p:spPr>
            <a:xfrm rot="-5400000" flipH="1">
              <a:off x="405005" y="720025"/>
              <a:ext cx="945063" cy="405027"/>
            </a:xfrm>
            <a:prstGeom prst="straightConnector1">
              <a:avLst/>
            </a:prstGeom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</p:spPr>
        </p:cxnSp>
      </p:grpSp>
      <p:sp>
        <p:nvSpPr>
          <p:cNvPr id="27676" name="Rounded Rectangle 41"/>
          <p:cNvSpPr/>
          <p:nvPr/>
        </p:nvSpPr>
        <p:spPr>
          <a:xfrm>
            <a:off x="5624513" y="4589463"/>
            <a:ext cx="541337" cy="450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en-US" altLang="zh-CN" sz="2800">
                <a:latin typeface="Arial" panose="020B0604020202020204" pitchFamily="34" charset="0"/>
                <a:ea typeface="宋体" panose="02010600030101010101" pitchFamily="2" charset="-122"/>
              </a:rPr>
              <a:t>x</a:t>
            </a:r>
            <a:endParaRPr lang="en-US" altLang="zh-CN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27677" name="Rounded Rectangle 47"/>
          <p:cNvSpPr/>
          <p:nvPr/>
        </p:nvSpPr>
        <p:spPr>
          <a:xfrm>
            <a:off x="5130800" y="3556000"/>
            <a:ext cx="720725" cy="449263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dirty="0">
                <a:latin typeface="Arial" panose="020B0604020202020204" pitchFamily="34" charset="0"/>
                <a:ea typeface="宋体" panose="02010600030101010101" pitchFamily="2" charset="-122"/>
              </a:rPr>
              <a:t>+</a:t>
            </a:r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=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78" name="Rounded Rectangle 48"/>
          <p:cNvSpPr/>
          <p:nvPr/>
        </p:nvSpPr>
        <p:spPr>
          <a:xfrm>
            <a:off x="4725988" y="4589463"/>
            <a:ext cx="584200" cy="45085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en-US" altLang="zh-CN" sz="2800" dirty="0">
                <a:latin typeface="Arial" panose="020B0604020202020204" pitchFamily="34" charset="0"/>
                <a:ea typeface="宋体" panose="02010600030101010101" pitchFamily="2" charset="-122"/>
              </a:rPr>
              <a:t>y</a:t>
            </a:r>
            <a:endParaRPr lang="en-US" altLang="zh-CN" sz="28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27679" name="Straight Arrow Connector 49"/>
          <p:cNvCxnSpPr>
            <a:stCxn id="27677" idx="2"/>
            <a:endCxn id="27678" idx="0"/>
          </p:cNvCxnSpPr>
          <p:nvPr/>
        </p:nvCxnSpPr>
        <p:spPr>
          <a:xfrm flipH="1">
            <a:off x="5018088" y="4005263"/>
            <a:ext cx="473075" cy="584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27680" name="Straight Arrow Connector 50"/>
          <p:cNvCxnSpPr>
            <a:stCxn id="27677" idx="2"/>
            <a:endCxn id="27676" idx="0"/>
          </p:cNvCxnSpPr>
          <p:nvPr/>
        </p:nvCxnSpPr>
        <p:spPr>
          <a:xfrm>
            <a:off x="5491163" y="4005263"/>
            <a:ext cx="404812" cy="584200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7681" name="TextBox 51"/>
          <p:cNvSpPr txBox="1"/>
          <p:nvPr/>
        </p:nvSpPr>
        <p:spPr>
          <a:xfrm>
            <a:off x="269875" y="5057775"/>
            <a:ext cx="617538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82" name="TextBox 52"/>
          <p:cNvSpPr txBox="1"/>
          <p:nvPr/>
        </p:nvSpPr>
        <p:spPr>
          <a:xfrm>
            <a:off x="1227138" y="5057775"/>
            <a:ext cx="617537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83" name="TextBox 53"/>
          <p:cNvSpPr txBox="1"/>
          <p:nvPr/>
        </p:nvSpPr>
        <p:spPr>
          <a:xfrm>
            <a:off x="2506663" y="5057775"/>
            <a:ext cx="617537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84" name="TextBox 54"/>
          <p:cNvSpPr txBox="1"/>
          <p:nvPr/>
        </p:nvSpPr>
        <p:spPr>
          <a:xfrm>
            <a:off x="3014663" y="6378575"/>
            <a:ext cx="617537" cy="5508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85" name="TextBox 55"/>
          <p:cNvSpPr txBox="1"/>
          <p:nvPr/>
        </p:nvSpPr>
        <p:spPr>
          <a:xfrm>
            <a:off x="3792538" y="6378575"/>
            <a:ext cx="617537" cy="5508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86" name="TextBox 58"/>
          <p:cNvSpPr txBox="1"/>
          <p:nvPr/>
        </p:nvSpPr>
        <p:spPr>
          <a:xfrm>
            <a:off x="4711700" y="5057775"/>
            <a:ext cx="617538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16" name="TextBox 59"/>
          <p:cNvSpPr txBox="1"/>
          <p:nvPr/>
        </p:nvSpPr>
        <p:spPr>
          <a:xfrm>
            <a:off x="5599113" y="5067300"/>
            <a:ext cx="617537" cy="5508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17" name="TextBox 60"/>
          <p:cNvSpPr txBox="1"/>
          <p:nvPr/>
        </p:nvSpPr>
        <p:spPr>
          <a:xfrm>
            <a:off x="5761038" y="3505200"/>
            <a:ext cx="617537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18" name="TextBox 61"/>
          <p:cNvSpPr txBox="1"/>
          <p:nvPr/>
        </p:nvSpPr>
        <p:spPr>
          <a:xfrm>
            <a:off x="3556000" y="3498850"/>
            <a:ext cx="615950" cy="5508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19" name="TextBox 62"/>
          <p:cNvSpPr txBox="1"/>
          <p:nvPr/>
        </p:nvSpPr>
        <p:spPr>
          <a:xfrm>
            <a:off x="1530350" y="3497263"/>
            <a:ext cx="958850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bool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20" name="TextBox 63"/>
          <p:cNvSpPr txBox="1"/>
          <p:nvPr/>
        </p:nvSpPr>
        <p:spPr>
          <a:xfrm>
            <a:off x="4905375" y="2474913"/>
            <a:ext cx="936625" cy="550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21" name="TextBox 64"/>
          <p:cNvSpPr txBox="1"/>
          <p:nvPr/>
        </p:nvSpPr>
        <p:spPr>
          <a:xfrm>
            <a:off x="3779838" y="1395413"/>
            <a:ext cx="936625" cy="54927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void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4622" name="TextBox 66"/>
          <p:cNvSpPr txBox="1"/>
          <p:nvPr/>
        </p:nvSpPr>
        <p:spPr>
          <a:xfrm>
            <a:off x="3960813" y="4545013"/>
            <a:ext cx="617537" cy="550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3200" dirty="0">
                <a:latin typeface="Arial" panose="020B0604020202020204" pitchFamily="34" charset="0"/>
                <a:ea typeface="宋体" panose="02010600030101010101" pitchFamily="2" charset="-122"/>
              </a:rPr>
              <a:t>int</a:t>
            </a:r>
            <a:endParaRPr lang="en-US" altLang="zh-CN" sz="3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7694" name="Footer Placeholder 68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95" name="Slide Number Placeholder 69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96" name="Date Placeholder 65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7697" name="Rectangle 8"/>
          <p:cNvSpPr/>
          <p:nvPr/>
        </p:nvSpPr>
        <p:spPr>
          <a:xfrm>
            <a:off x="7407275" y="297021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7698" name="Rectangle 9"/>
          <p:cNvSpPr/>
          <p:nvPr/>
        </p:nvSpPr>
        <p:spPr>
          <a:xfrm>
            <a:off x="7407275" y="45783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7699" name="Rectangle 10"/>
          <p:cNvSpPr/>
          <p:nvPr/>
        </p:nvSpPr>
        <p:spPr>
          <a:xfrm>
            <a:off x="7407275" y="34988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7700" name="Rectangle 11"/>
          <p:cNvSpPr/>
          <p:nvPr/>
        </p:nvSpPr>
        <p:spPr>
          <a:xfrm>
            <a:off x="7407275" y="4038600"/>
            <a:ext cx="2447925" cy="550863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7701" name="Rectangle 12"/>
          <p:cNvSpPr/>
          <p:nvPr/>
        </p:nvSpPr>
        <p:spPr>
          <a:xfrm>
            <a:off x="7407275" y="51196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7702" name="Rectangle 13"/>
          <p:cNvSpPr/>
          <p:nvPr/>
        </p:nvSpPr>
        <p:spPr>
          <a:xfrm>
            <a:off x="7407275" y="61991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7703" name="Rectangle 14"/>
          <p:cNvSpPr/>
          <p:nvPr/>
        </p:nvSpPr>
        <p:spPr>
          <a:xfrm>
            <a:off x="7407275" y="5643563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4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4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4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16" grpId="0"/>
      <p:bldP spid="24617" grpId="0"/>
      <p:bldP spid="24618" grpId="0"/>
      <p:bldP spid="24619" grpId="0"/>
      <p:bldP spid="24620" grpId="0"/>
      <p:bldP spid="24621" grpId="0"/>
      <p:bldP spid="246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中间代码生成</a:t>
            </a:r>
            <a:endParaRPr lang="en-US" altLang="zh-CN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9698" name="TextBox 4"/>
          <p:cNvSpPr txBox="1"/>
          <p:nvPr/>
        </p:nvSpPr>
        <p:spPr>
          <a:xfrm>
            <a:off x="1663700" y="1395413"/>
            <a:ext cx="3151188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9699" name="Rectangle 8"/>
          <p:cNvSpPr/>
          <p:nvPr/>
        </p:nvSpPr>
        <p:spPr>
          <a:xfrm>
            <a:off x="7407275" y="207010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9700" name="Rectangle 9"/>
          <p:cNvSpPr/>
          <p:nvPr/>
        </p:nvSpPr>
        <p:spPr>
          <a:xfrm>
            <a:off x="7407275" y="3678238"/>
            <a:ext cx="2447925" cy="550862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9701" name="Rectangle 10"/>
          <p:cNvSpPr/>
          <p:nvPr/>
        </p:nvSpPr>
        <p:spPr>
          <a:xfrm>
            <a:off x="7407275" y="259873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9702" name="Rectangle 11"/>
          <p:cNvSpPr/>
          <p:nvPr/>
        </p:nvSpPr>
        <p:spPr>
          <a:xfrm>
            <a:off x="7407275" y="31384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9703" name="Rectangle 12"/>
          <p:cNvSpPr/>
          <p:nvPr/>
        </p:nvSpPr>
        <p:spPr>
          <a:xfrm>
            <a:off x="7407275" y="4219575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9704" name="Rectangle 13"/>
          <p:cNvSpPr/>
          <p:nvPr/>
        </p:nvSpPr>
        <p:spPr>
          <a:xfrm>
            <a:off x="7407275" y="5299075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9705" name="Rectangle 14"/>
          <p:cNvSpPr/>
          <p:nvPr/>
        </p:nvSpPr>
        <p:spPr>
          <a:xfrm>
            <a:off x="7407275" y="47434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8443" name="TextBox 15"/>
          <p:cNvSpPr txBox="1"/>
          <p:nvPr/>
        </p:nvSpPr>
        <p:spPr>
          <a:xfrm>
            <a:off x="2430463" y="3554413"/>
            <a:ext cx="4724400" cy="3298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if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y &lt; z goto </a:t>
            </a:r>
            <a:r>
              <a:rPr lang="en-US" altLang="zh-CN" sz="2800" dirty="0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where_true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goto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where_false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t1  = a + b;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x   = t1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t2  = x + y;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y   = t2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goto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Loop;  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…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8444" name="TextBox 17"/>
          <p:cNvSpPr txBox="1"/>
          <p:nvPr/>
        </p:nvSpPr>
        <p:spPr>
          <a:xfrm>
            <a:off x="166688" y="4319588"/>
            <a:ext cx="4275137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where_true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8445" name="TextBox 18"/>
          <p:cNvSpPr txBox="1"/>
          <p:nvPr/>
        </p:nvSpPr>
        <p:spPr>
          <a:xfrm>
            <a:off x="539750" y="3557588"/>
            <a:ext cx="4275138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    Loop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8446" name="TextBox 19"/>
          <p:cNvSpPr txBox="1"/>
          <p:nvPr/>
        </p:nvSpPr>
        <p:spPr>
          <a:xfrm>
            <a:off x="0" y="6254750"/>
            <a:ext cx="4275138" cy="493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where_false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9710" name="Footer Placeholder 21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711" name="Slide Number Placeholder 2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9712" name="Date Placeholder 20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8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8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8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8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8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4" grpId="0"/>
      <p:bldP spid="18445" grpId="0"/>
      <p:bldP spid="184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中间代码优化</a:t>
            </a:r>
            <a:endParaRPr lang="en-US" altLang="zh-CN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19459" name="TextBox 4"/>
          <p:cNvSpPr txBox="1"/>
          <p:nvPr/>
        </p:nvSpPr>
        <p:spPr>
          <a:xfrm>
            <a:off x="1663700" y="1395413"/>
            <a:ext cx="3151188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0723" name="Rectangle 8"/>
          <p:cNvSpPr/>
          <p:nvPr/>
        </p:nvSpPr>
        <p:spPr>
          <a:xfrm>
            <a:off x="7407275" y="207010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4" name="Rectangle 9"/>
          <p:cNvSpPr/>
          <p:nvPr/>
        </p:nvSpPr>
        <p:spPr>
          <a:xfrm>
            <a:off x="7407275" y="367823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5" name="Rectangle 10"/>
          <p:cNvSpPr/>
          <p:nvPr/>
        </p:nvSpPr>
        <p:spPr>
          <a:xfrm>
            <a:off x="7407275" y="259873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6" name="Rectangle 11"/>
          <p:cNvSpPr/>
          <p:nvPr/>
        </p:nvSpPr>
        <p:spPr>
          <a:xfrm>
            <a:off x="7407275" y="31384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7" name="Rectangle 12"/>
          <p:cNvSpPr/>
          <p:nvPr/>
        </p:nvSpPr>
        <p:spPr>
          <a:xfrm>
            <a:off x="7407275" y="4219575"/>
            <a:ext cx="2447925" cy="550863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8" name="Rectangle 13"/>
          <p:cNvSpPr/>
          <p:nvPr/>
        </p:nvSpPr>
        <p:spPr>
          <a:xfrm>
            <a:off x="7407275" y="5299075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9" name="Rectangle 14"/>
          <p:cNvSpPr/>
          <p:nvPr/>
        </p:nvSpPr>
        <p:spPr>
          <a:xfrm>
            <a:off x="7407275" y="47434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19467" name="TextBox 15"/>
          <p:cNvSpPr txBox="1"/>
          <p:nvPr/>
        </p:nvSpPr>
        <p:spPr>
          <a:xfrm>
            <a:off x="2430463" y="3554413"/>
            <a:ext cx="4724400" cy="3298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if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y &lt; z goto </a:t>
            </a:r>
            <a:r>
              <a:rPr lang="en-US" altLang="zh-CN" sz="2800" dirty="0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where_true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goto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where_false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;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t1  = a + b;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x   = t1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t2  = x + y;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y   = t2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goto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Loop;  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…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9468" name="TextBox 18"/>
          <p:cNvSpPr txBox="1"/>
          <p:nvPr/>
        </p:nvSpPr>
        <p:spPr>
          <a:xfrm>
            <a:off x="539750" y="3557588"/>
            <a:ext cx="4275138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    Loop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9469" name="TextBox 20"/>
          <p:cNvSpPr txBox="1"/>
          <p:nvPr/>
        </p:nvSpPr>
        <p:spPr>
          <a:xfrm>
            <a:off x="2424113" y="2706688"/>
            <a:ext cx="2655887" cy="89376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t1  = a + b;</a:t>
            </a:r>
            <a:endParaRPr lang="en-US" altLang="zh-CN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x   = t1</a:t>
            </a:r>
            <a:endParaRPr lang="en-US" altLang="zh-CN" sz="2800" b="1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0733" name="Footer Placeholder 22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34" name="Slide Number Placeholder 23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0735" name="Date Placeholder 21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19473" name="TextBox 22"/>
          <p:cNvSpPr txBox="1"/>
          <p:nvPr/>
        </p:nvSpPr>
        <p:spPr>
          <a:xfrm>
            <a:off x="166688" y="4319588"/>
            <a:ext cx="4275137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where_true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19474" name="TextBox 23"/>
          <p:cNvSpPr txBox="1"/>
          <p:nvPr/>
        </p:nvSpPr>
        <p:spPr>
          <a:xfrm>
            <a:off x="0" y="5805488"/>
            <a:ext cx="4275138" cy="493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where_false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19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9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9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500" fill="hold"/>
                                        <p:tgtEl>
                                          <p:spTgt spid="19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0" dur="500" fill="hold"/>
                                        <p:tgtEl>
                                          <p:spTgt spid="19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7" grpId="0" build="allAtOnce"/>
      <p:bldP spid="19468" grpId="0"/>
      <p:bldP spid="19469" grpId="0"/>
      <p:bldP spid="19473" grpId="0"/>
      <p:bldP spid="1947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目标代码生成</a:t>
            </a:r>
            <a:endParaRPr lang="en-US" altLang="zh-CN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20483" name="TextBox 15"/>
          <p:cNvSpPr txBox="1"/>
          <p:nvPr/>
        </p:nvSpPr>
        <p:spPr>
          <a:xfrm>
            <a:off x="225425" y="1395413"/>
            <a:ext cx="9764713" cy="52435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MIPS Instructions              Meaning</a:t>
            </a:r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add</a:t>
            </a:r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$s1,$s2,$s3         </a:t>
            </a:r>
            <a:r>
              <a:rPr lang="en-US" altLang="zh-CN" sz="2800" b="1" dirty="0">
                <a:solidFill>
                  <a:srgbClr val="00B050"/>
                </a:solidFill>
                <a:latin typeface="新宋体" panose="02010609030101010101" charset="-122"/>
                <a:ea typeface="新宋体" panose="02010609030101010101" charset="-122"/>
              </a:rPr>
              <a:t>$s1 = $s2 + $s3</a:t>
            </a:r>
            <a:endParaRPr lang="en-US" altLang="zh-CN" sz="2800" b="1" dirty="0">
              <a:solidFill>
                <a:srgbClr val="00B05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endParaRPr lang="en-US" altLang="zh-CN" sz="2800" b="1" dirty="0">
              <a:solidFill>
                <a:srgbClr val="00B05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sub</a:t>
            </a:r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$s1,$s2,$s3         </a:t>
            </a:r>
            <a:r>
              <a:rPr lang="en-US" altLang="zh-CN" sz="2800" b="1" dirty="0">
                <a:solidFill>
                  <a:srgbClr val="00B050"/>
                </a:solidFill>
                <a:latin typeface="新宋体" panose="02010609030101010101" charset="-122"/>
                <a:ea typeface="新宋体" panose="02010609030101010101" charset="-122"/>
              </a:rPr>
              <a:t>$s1 = $s2 – $s3</a:t>
            </a:r>
            <a:endParaRPr lang="en-US" altLang="zh-CN" sz="2800" b="1" dirty="0">
              <a:solidFill>
                <a:srgbClr val="00B05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bne</a:t>
            </a:r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$s4,$s5,Label  </a:t>
            </a:r>
            <a:r>
              <a:rPr lang="zh-CN" altLang="en-US" sz="2800" b="1" dirty="0">
                <a:solidFill>
                  <a:srgbClr val="00B050"/>
                </a:solidFill>
                <a:latin typeface="新宋体" panose="02010609030101010101" charset="-122"/>
                <a:ea typeface="楷体_GB2312" panose="02010609030101010101" charset="-122"/>
              </a:rPr>
              <a:t>下一条指令在</a:t>
            </a:r>
            <a:r>
              <a:rPr lang="en-US" altLang="zh-CN" sz="2800" b="1" dirty="0">
                <a:solidFill>
                  <a:srgbClr val="00B050"/>
                </a:solidFill>
                <a:latin typeface="新宋体" panose="02010609030101010101" charset="-122"/>
                <a:ea typeface="新宋体" panose="02010609030101010101" charset="-122"/>
              </a:rPr>
              <a:t> Label if $s4 ≠ $s5</a:t>
            </a:r>
            <a:endParaRPr lang="en-US" altLang="zh-CN" sz="2800" b="1" dirty="0">
              <a:solidFill>
                <a:srgbClr val="00B05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                  </a:t>
            </a:r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beq</a:t>
            </a:r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$s4,$s5,Label  </a:t>
            </a:r>
            <a:r>
              <a:rPr lang="zh-CN" altLang="en-US" sz="2800" b="1" dirty="0">
                <a:solidFill>
                  <a:srgbClr val="00B050"/>
                </a:solidFill>
                <a:latin typeface="新宋体" panose="02010609030101010101" charset="-122"/>
                <a:ea typeface="楷体_GB2312" panose="02010609030101010101" charset="-122"/>
              </a:rPr>
              <a:t>下一条指令在</a:t>
            </a:r>
            <a:r>
              <a:rPr lang="en-US" altLang="zh-CN" sz="2800" b="1" dirty="0">
                <a:solidFill>
                  <a:srgbClr val="00B050"/>
                </a:solidFill>
                <a:latin typeface="新宋体" panose="02010609030101010101" charset="-122"/>
                <a:ea typeface="新宋体" panose="02010609030101010101" charset="-122"/>
              </a:rPr>
              <a:t> Label if $s4 == $s5</a:t>
            </a:r>
            <a:endParaRPr lang="en-US" altLang="zh-CN" sz="2800" b="1" dirty="0">
              <a:solidFill>
                <a:srgbClr val="00B05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                 </a:t>
            </a:r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j</a:t>
            </a:r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Label               </a:t>
            </a:r>
            <a:r>
              <a:rPr lang="zh-CN" altLang="en-US" sz="2800" b="1" dirty="0">
                <a:solidFill>
                  <a:srgbClr val="00B050"/>
                </a:solidFill>
                <a:latin typeface="新宋体" panose="02010609030101010101" charset="-122"/>
                <a:ea typeface="楷体_GB2312" panose="02010609030101010101" charset="-122"/>
              </a:rPr>
              <a:t>下一条指令在</a:t>
            </a:r>
            <a:r>
              <a:rPr lang="zh-CN" altLang="en-US" sz="2800" b="1" dirty="0">
                <a:solidFill>
                  <a:srgbClr val="00B050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en-US" altLang="zh-CN" sz="2800" b="1" dirty="0">
                <a:solidFill>
                  <a:srgbClr val="00B050"/>
                </a:solidFill>
                <a:latin typeface="新宋体" panose="02010609030101010101" charset="-122"/>
                <a:ea typeface="新宋体" panose="02010609030101010101" charset="-122"/>
              </a:rPr>
              <a:t>Label</a:t>
            </a:r>
            <a:endParaRPr lang="en-US" altLang="zh-CN" sz="2800" b="1" dirty="0">
              <a:solidFill>
                <a:srgbClr val="00B05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endParaRPr lang="en-US" altLang="zh-CN" sz="2800" b="1" dirty="0">
              <a:solidFill>
                <a:srgbClr val="00B050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slt</a:t>
            </a:r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$t1,$s2,$s3    </a:t>
            </a:r>
            <a:r>
              <a:rPr lang="en-US" altLang="zh-CN" sz="2800" b="1" dirty="0">
                <a:solidFill>
                  <a:srgbClr val="00B050"/>
                </a:solidFill>
                <a:latin typeface="新宋体" panose="02010609030101010101" charset="-122"/>
                <a:ea typeface="新宋体" panose="02010609030101010101" charset="-122"/>
              </a:rPr>
              <a:t>if $s2 &lt; $s3, $t1 = 1 else $t1 = 0</a:t>
            </a:r>
            <a:endParaRPr lang="en-US" altLang="zh-CN" sz="2800" b="1" dirty="0">
              <a:solidFill>
                <a:srgbClr val="00B05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1747" name="Footer Placeholder 17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48" name="Slide Number Placeholder 18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49" name="Date Placeholder 17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0487" name="文本框 20486"/>
          <p:cNvSpPr txBox="1"/>
          <p:nvPr/>
        </p:nvSpPr>
        <p:spPr>
          <a:xfrm>
            <a:off x="1922463" y="5761038"/>
            <a:ext cx="2262187" cy="382587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FFCC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n-US" altLang="zh-CN" sz="2000" b="1">
                <a:solidFill>
                  <a:srgbClr val="FF3300"/>
                </a:solidFill>
                <a:latin typeface="Times New Roman" panose="02020603050405020304" pitchFamily="2" charset="0"/>
                <a:ea typeface="楷体_GB2312" panose="02010609030101010101" charset="-122"/>
              </a:rPr>
              <a:t>slt: </a:t>
            </a:r>
            <a:r>
              <a:rPr lang="en-US" altLang="zh-CN" sz="2000" b="1">
                <a:latin typeface="Times New Roman" panose="02020603050405020304" pitchFamily="2" charset="0"/>
                <a:ea typeface="楷体_GB2312" panose="02010609030101010101" charset="-122"/>
              </a:rPr>
              <a:t>Set on less than</a:t>
            </a:r>
            <a:endParaRPr lang="en-US" altLang="zh-CN" sz="2000" b="1">
              <a:latin typeface="Times New Roman" panose="02020603050405020304" pitchFamily="2" charset="0"/>
              <a:ea typeface="Times New Roman" panose="02020603050405020304" pitchFamily="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0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7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6148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728788"/>
            <a:ext cx="9070975" cy="5040312"/>
          </a:xfrm>
        </p:spPr>
        <p:txBody>
          <a:bodyPr wrap="square" lIns="0" tIns="22680" rIns="0" bIns="0" anchor="t" anchorCtr="0"/>
          <a:lstStyle/>
          <a:p>
            <a:pPr marL="431800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程序设计语言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机器语言（Machine Code / Machine Language）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能够被CPU直接理解并运行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直接和硬件相关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grpSp>
        <p:nvGrpSpPr>
          <p:cNvPr id="6149" name="组合 6148"/>
          <p:cNvGrpSpPr/>
          <p:nvPr/>
        </p:nvGrpSpPr>
        <p:grpSpPr>
          <a:xfrm>
            <a:off x="1574800" y="3870325"/>
            <a:ext cx="5253038" cy="2722563"/>
            <a:chOff x="0" y="0"/>
            <a:chExt cx="3308" cy="1714"/>
          </a:xfrm>
        </p:grpSpPr>
        <p:sp>
          <p:nvSpPr>
            <p:cNvPr id="7173" name="Rectangle 5"/>
            <p:cNvSpPr/>
            <p:nvPr/>
          </p:nvSpPr>
          <p:spPr>
            <a:xfrm>
              <a:off x="0" y="0"/>
              <a:ext cx="578" cy="276"/>
            </a:xfrm>
            <a:prstGeom prst="rect">
              <a:avLst/>
            </a:prstGeom>
            <a:solidFill>
              <a:srgbClr val="B3B3B3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zh-CN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指令</a:t>
              </a:r>
              <a:endParaRPr lang="zh-CN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4" name="Rectangle 6"/>
            <p:cNvSpPr/>
            <p:nvPr/>
          </p:nvSpPr>
          <p:spPr>
            <a:xfrm>
              <a:off x="578" y="0"/>
              <a:ext cx="1366" cy="276"/>
            </a:xfrm>
            <a:prstGeom prst="rect">
              <a:avLst/>
            </a:prstGeom>
            <a:solidFill>
              <a:srgbClr val="B3B3B3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op1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5" name="Rectangle 7"/>
            <p:cNvSpPr/>
            <p:nvPr/>
          </p:nvSpPr>
          <p:spPr>
            <a:xfrm>
              <a:off x="1944" y="0"/>
              <a:ext cx="1366" cy="276"/>
            </a:xfrm>
            <a:prstGeom prst="rect">
              <a:avLst/>
            </a:prstGeom>
            <a:solidFill>
              <a:srgbClr val="B3B3B3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op2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6" name="Rectangle 8"/>
            <p:cNvSpPr/>
            <p:nvPr/>
          </p:nvSpPr>
          <p:spPr>
            <a:xfrm>
              <a:off x="0" y="276"/>
              <a:ext cx="578" cy="244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algn="r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00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7" name="Rectangle 9"/>
            <p:cNvSpPr/>
            <p:nvPr/>
          </p:nvSpPr>
          <p:spPr>
            <a:xfrm>
              <a:off x="578" y="276"/>
              <a:ext cx="1366" cy="244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r/m8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8" name="Rectangle 10"/>
            <p:cNvSpPr/>
            <p:nvPr/>
          </p:nvSpPr>
          <p:spPr>
            <a:xfrm>
              <a:off x="1944" y="276"/>
              <a:ext cx="1366" cy="244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r8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79" name="Rectangle 11"/>
            <p:cNvSpPr/>
            <p:nvPr/>
          </p:nvSpPr>
          <p:spPr>
            <a:xfrm>
              <a:off x="0" y="520"/>
              <a:ext cx="578" cy="244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algn="r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01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0" name="Rectangle 12"/>
            <p:cNvSpPr/>
            <p:nvPr/>
          </p:nvSpPr>
          <p:spPr>
            <a:xfrm>
              <a:off x="578" y="520"/>
              <a:ext cx="1366" cy="244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r/m16/32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1" name="Rectangle 13"/>
            <p:cNvSpPr/>
            <p:nvPr/>
          </p:nvSpPr>
          <p:spPr>
            <a:xfrm>
              <a:off x="1944" y="520"/>
              <a:ext cx="1366" cy="244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r16/32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2" name="Rectangle 14"/>
            <p:cNvSpPr/>
            <p:nvPr/>
          </p:nvSpPr>
          <p:spPr>
            <a:xfrm>
              <a:off x="0" y="764"/>
              <a:ext cx="578" cy="244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algn="r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02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3" name="Rectangle 15"/>
            <p:cNvSpPr/>
            <p:nvPr/>
          </p:nvSpPr>
          <p:spPr>
            <a:xfrm>
              <a:off x="578" y="764"/>
              <a:ext cx="1366" cy="244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r8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4" name="Rectangle 16"/>
            <p:cNvSpPr/>
            <p:nvPr/>
          </p:nvSpPr>
          <p:spPr>
            <a:xfrm>
              <a:off x="1944" y="764"/>
              <a:ext cx="1366" cy="244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r/m8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5" name="Rectangle 17"/>
            <p:cNvSpPr/>
            <p:nvPr/>
          </p:nvSpPr>
          <p:spPr>
            <a:xfrm>
              <a:off x="0" y="1008"/>
              <a:ext cx="578" cy="244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algn="r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03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6" name="Rectangle 18"/>
            <p:cNvSpPr/>
            <p:nvPr/>
          </p:nvSpPr>
          <p:spPr>
            <a:xfrm>
              <a:off x="578" y="1008"/>
              <a:ext cx="1366" cy="244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r16/32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7" name="Rectangle 19"/>
            <p:cNvSpPr/>
            <p:nvPr/>
          </p:nvSpPr>
          <p:spPr>
            <a:xfrm>
              <a:off x="1944" y="1008"/>
              <a:ext cx="1366" cy="244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r/m16/32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8" name="Rectangle 20"/>
            <p:cNvSpPr/>
            <p:nvPr/>
          </p:nvSpPr>
          <p:spPr>
            <a:xfrm>
              <a:off x="0" y="1252"/>
              <a:ext cx="578" cy="244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algn="r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04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89" name="Rectangle 21"/>
            <p:cNvSpPr/>
            <p:nvPr/>
          </p:nvSpPr>
          <p:spPr>
            <a:xfrm>
              <a:off x="578" y="1252"/>
              <a:ext cx="1366" cy="244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AL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0" name="Rectangle 22"/>
            <p:cNvSpPr/>
            <p:nvPr/>
          </p:nvSpPr>
          <p:spPr>
            <a:xfrm>
              <a:off x="1944" y="1252"/>
              <a:ext cx="1366" cy="244"/>
            </a:xfrm>
            <a:prstGeom prst="rect">
              <a:avLst/>
            </a:prstGeom>
            <a:solidFill>
              <a:srgbClr val="CCCCCC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imm8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1" name="Rectangle 23"/>
            <p:cNvSpPr/>
            <p:nvPr/>
          </p:nvSpPr>
          <p:spPr>
            <a:xfrm>
              <a:off x="0" y="1496"/>
              <a:ext cx="578" cy="136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algn="r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05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2" name="Rectangle 24"/>
            <p:cNvSpPr/>
            <p:nvPr/>
          </p:nvSpPr>
          <p:spPr>
            <a:xfrm>
              <a:off x="578" y="1496"/>
              <a:ext cx="1366" cy="136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EAX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3" name="Rectangle 25"/>
            <p:cNvSpPr/>
            <p:nvPr/>
          </p:nvSpPr>
          <p:spPr>
            <a:xfrm>
              <a:off x="1944" y="1496"/>
              <a:ext cx="1366" cy="136"/>
            </a:xfrm>
            <a:prstGeom prst="rect">
              <a:avLst/>
            </a:prstGeom>
            <a:solidFill>
              <a:srgbClr val="E6E6E6"/>
            </a:solidFill>
            <a:ln w="9525">
              <a:noFill/>
            </a:ln>
          </p:spPr>
          <p:txBody>
            <a:bodyPr lIns="90000" tIns="62676" rIns="90000" bIns="46800" anchor="t" anchorCtr="0"/>
            <a:lstStyle/>
            <a:p>
              <a:pPr indent="0" defTabSz="449580" hangingPunct="0">
                <a:tabLst>
                  <a:tab pos="723900" algn="l"/>
                  <a:tab pos="1447800" algn="l"/>
                  <a:tab pos="2171700" algn="l"/>
                  <a:tab pos="2895600" algn="l"/>
                  <a:tab pos="3619500" algn="l"/>
                  <a:tab pos="4343400" algn="l"/>
                  <a:tab pos="5067300" algn="l"/>
                </a:tabLst>
              </a:pPr>
              <a:r>
                <a:rPr lang="en-GB" altLang="en-US" dirty="0">
                  <a:latin typeface="Arial" panose="020B0604020202020204" pitchFamily="34" charset="0"/>
                  <a:ea typeface="宋体" panose="02010600030101010101" pitchFamily="2" charset="-122"/>
                </a:rPr>
                <a:t>imm16/32</a:t>
              </a:r>
              <a:endParaRPr lang="en-GB" altLang="en-US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7194" name="Line 26"/>
            <p:cNvSpPr/>
            <p:nvPr/>
          </p:nvSpPr>
          <p:spPr>
            <a:xfrm>
              <a:off x="0" y="0"/>
              <a:ext cx="578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195" name="Line 27"/>
            <p:cNvSpPr/>
            <p:nvPr/>
          </p:nvSpPr>
          <p:spPr>
            <a:xfrm>
              <a:off x="578" y="0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196" name="Line 28"/>
            <p:cNvSpPr/>
            <p:nvPr/>
          </p:nvSpPr>
          <p:spPr>
            <a:xfrm>
              <a:off x="1944" y="0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197" name="Line 29"/>
            <p:cNvSpPr/>
            <p:nvPr/>
          </p:nvSpPr>
          <p:spPr>
            <a:xfrm>
              <a:off x="0" y="276"/>
              <a:ext cx="578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198" name="Line 30"/>
            <p:cNvSpPr/>
            <p:nvPr/>
          </p:nvSpPr>
          <p:spPr>
            <a:xfrm>
              <a:off x="578" y="276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199" name="Line 31"/>
            <p:cNvSpPr/>
            <p:nvPr/>
          </p:nvSpPr>
          <p:spPr>
            <a:xfrm>
              <a:off x="1944" y="276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0" name="Line 32"/>
            <p:cNvSpPr/>
            <p:nvPr/>
          </p:nvSpPr>
          <p:spPr>
            <a:xfrm>
              <a:off x="0" y="520"/>
              <a:ext cx="578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1" name="Line 33"/>
            <p:cNvSpPr/>
            <p:nvPr/>
          </p:nvSpPr>
          <p:spPr>
            <a:xfrm>
              <a:off x="578" y="520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2" name="Line 34"/>
            <p:cNvSpPr/>
            <p:nvPr/>
          </p:nvSpPr>
          <p:spPr>
            <a:xfrm>
              <a:off x="1944" y="520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3" name="Line 35"/>
            <p:cNvSpPr/>
            <p:nvPr/>
          </p:nvSpPr>
          <p:spPr>
            <a:xfrm>
              <a:off x="0" y="764"/>
              <a:ext cx="578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4" name="Line 36"/>
            <p:cNvSpPr/>
            <p:nvPr/>
          </p:nvSpPr>
          <p:spPr>
            <a:xfrm>
              <a:off x="578" y="764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5" name="Line 37"/>
            <p:cNvSpPr/>
            <p:nvPr/>
          </p:nvSpPr>
          <p:spPr>
            <a:xfrm>
              <a:off x="1944" y="764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6" name="Line 38"/>
            <p:cNvSpPr/>
            <p:nvPr/>
          </p:nvSpPr>
          <p:spPr>
            <a:xfrm>
              <a:off x="0" y="1008"/>
              <a:ext cx="578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7" name="Line 39"/>
            <p:cNvSpPr/>
            <p:nvPr/>
          </p:nvSpPr>
          <p:spPr>
            <a:xfrm>
              <a:off x="578" y="1008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8" name="Line 40"/>
            <p:cNvSpPr/>
            <p:nvPr/>
          </p:nvSpPr>
          <p:spPr>
            <a:xfrm>
              <a:off x="1944" y="1008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09" name="Line 41"/>
            <p:cNvSpPr/>
            <p:nvPr/>
          </p:nvSpPr>
          <p:spPr>
            <a:xfrm>
              <a:off x="0" y="1252"/>
              <a:ext cx="578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0" name="Line 42"/>
            <p:cNvSpPr/>
            <p:nvPr/>
          </p:nvSpPr>
          <p:spPr>
            <a:xfrm>
              <a:off x="578" y="1252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1" name="Line 43"/>
            <p:cNvSpPr/>
            <p:nvPr/>
          </p:nvSpPr>
          <p:spPr>
            <a:xfrm>
              <a:off x="1944" y="1252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2" name="Line 44"/>
            <p:cNvSpPr/>
            <p:nvPr/>
          </p:nvSpPr>
          <p:spPr>
            <a:xfrm>
              <a:off x="0" y="1496"/>
              <a:ext cx="578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3" name="Line 45"/>
            <p:cNvSpPr/>
            <p:nvPr/>
          </p:nvSpPr>
          <p:spPr>
            <a:xfrm>
              <a:off x="578" y="1496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4" name="Line 46"/>
            <p:cNvSpPr/>
            <p:nvPr/>
          </p:nvSpPr>
          <p:spPr>
            <a:xfrm>
              <a:off x="1944" y="1496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5" name="Line 47"/>
            <p:cNvSpPr/>
            <p:nvPr/>
          </p:nvSpPr>
          <p:spPr>
            <a:xfrm>
              <a:off x="0" y="1632"/>
              <a:ext cx="578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6" name="Line 48"/>
            <p:cNvSpPr/>
            <p:nvPr/>
          </p:nvSpPr>
          <p:spPr>
            <a:xfrm>
              <a:off x="578" y="1632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7" name="Line 49"/>
            <p:cNvSpPr/>
            <p:nvPr/>
          </p:nvSpPr>
          <p:spPr>
            <a:xfrm>
              <a:off x="1944" y="1632"/>
              <a:ext cx="1366" cy="0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8" name="Line 50"/>
            <p:cNvSpPr/>
            <p:nvPr/>
          </p:nvSpPr>
          <p:spPr>
            <a:xfrm>
              <a:off x="0" y="0"/>
              <a:ext cx="0" cy="276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19" name="Line 51"/>
            <p:cNvSpPr/>
            <p:nvPr/>
          </p:nvSpPr>
          <p:spPr>
            <a:xfrm>
              <a:off x="0" y="276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0" name="Line 52"/>
            <p:cNvSpPr/>
            <p:nvPr/>
          </p:nvSpPr>
          <p:spPr>
            <a:xfrm>
              <a:off x="0" y="520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1" name="Line 53"/>
            <p:cNvSpPr/>
            <p:nvPr/>
          </p:nvSpPr>
          <p:spPr>
            <a:xfrm>
              <a:off x="0" y="764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2" name="Line 54"/>
            <p:cNvSpPr/>
            <p:nvPr/>
          </p:nvSpPr>
          <p:spPr>
            <a:xfrm>
              <a:off x="0" y="1008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3" name="Line 55"/>
            <p:cNvSpPr/>
            <p:nvPr/>
          </p:nvSpPr>
          <p:spPr>
            <a:xfrm>
              <a:off x="0" y="1252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4" name="Line 56"/>
            <p:cNvSpPr/>
            <p:nvPr/>
          </p:nvSpPr>
          <p:spPr>
            <a:xfrm>
              <a:off x="0" y="1496"/>
              <a:ext cx="0" cy="136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5" name="Line 57"/>
            <p:cNvSpPr/>
            <p:nvPr/>
          </p:nvSpPr>
          <p:spPr>
            <a:xfrm>
              <a:off x="578" y="0"/>
              <a:ext cx="0" cy="276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6" name="Line 58"/>
            <p:cNvSpPr/>
            <p:nvPr/>
          </p:nvSpPr>
          <p:spPr>
            <a:xfrm>
              <a:off x="578" y="276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7" name="Line 59"/>
            <p:cNvSpPr/>
            <p:nvPr/>
          </p:nvSpPr>
          <p:spPr>
            <a:xfrm>
              <a:off x="578" y="520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8" name="Line 60"/>
            <p:cNvSpPr/>
            <p:nvPr/>
          </p:nvSpPr>
          <p:spPr>
            <a:xfrm>
              <a:off x="578" y="764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29" name="Line 61"/>
            <p:cNvSpPr/>
            <p:nvPr/>
          </p:nvSpPr>
          <p:spPr>
            <a:xfrm>
              <a:off x="578" y="1008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0" name="Line 62"/>
            <p:cNvSpPr/>
            <p:nvPr/>
          </p:nvSpPr>
          <p:spPr>
            <a:xfrm>
              <a:off x="578" y="1252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1" name="Line 63"/>
            <p:cNvSpPr/>
            <p:nvPr/>
          </p:nvSpPr>
          <p:spPr>
            <a:xfrm>
              <a:off x="578" y="1496"/>
              <a:ext cx="0" cy="136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2" name="Line 64"/>
            <p:cNvSpPr/>
            <p:nvPr/>
          </p:nvSpPr>
          <p:spPr>
            <a:xfrm>
              <a:off x="1944" y="0"/>
              <a:ext cx="0" cy="276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3" name="Line 65"/>
            <p:cNvSpPr/>
            <p:nvPr/>
          </p:nvSpPr>
          <p:spPr>
            <a:xfrm>
              <a:off x="1944" y="276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4" name="Line 66"/>
            <p:cNvSpPr/>
            <p:nvPr/>
          </p:nvSpPr>
          <p:spPr>
            <a:xfrm>
              <a:off x="1944" y="520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5" name="Line 67"/>
            <p:cNvSpPr/>
            <p:nvPr/>
          </p:nvSpPr>
          <p:spPr>
            <a:xfrm>
              <a:off x="1944" y="764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6" name="Line 68"/>
            <p:cNvSpPr/>
            <p:nvPr/>
          </p:nvSpPr>
          <p:spPr>
            <a:xfrm>
              <a:off x="1944" y="1008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7" name="Line 69"/>
            <p:cNvSpPr/>
            <p:nvPr/>
          </p:nvSpPr>
          <p:spPr>
            <a:xfrm>
              <a:off x="1944" y="1252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8" name="Line 70"/>
            <p:cNvSpPr/>
            <p:nvPr/>
          </p:nvSpPr>
          <p:spPr>
            <a:xfrm>
              <a:off x="1944" y="1496"/>
              <a:ext cx="0" cy="136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39" name="Line 71"/>
            <p:cNvSpPr/>
            <p:nvPr/>
          </p:nvSpPr>
          <p:spPr>
            <a:xfrm>
              <a:off x="3310" y="0"/>
              <a:ext cx="0" cy="276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40" name="Line 72"/>
            <p:cNvSpPr/>
            <p:nvPr/>
          </p:nvSpPr>
          <p:spPr>
            <a:xfrm>
              <a:off x="3310" y="276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41" name="Line 73"/>
            <p:cNvSpPr/>
            <p:nvPr/>
          </p:nvSpPr>
          <p:spPr>
            <a:xfrm>
              <a:off x="3310" y="520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42" name="Line 74"/>
            <p:cNvSpPr/>
            <p:nvPr/>
          </p:nvSpPr>
          <p:spPr>
            <a:xfrm>
              <a:off x="3310" y="764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43" name="Line 75"/>
            <p:cNvSpPr/>
            <p:nvPr/>
          </p:nvSpPr>
          <p:spPr>
            <a:xfrm>
              <a:off x="3310" y="1008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44" name="Line 76"/>
            <p:cNvSpPr/>
            <p:nvPr/>
          </p:nvSpPr>
          <p:spPr>
            <a:xfrm>
              <a:off x="3310" y="1252"/>
              <a:ext cx="0" cy="244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  <p:sp>
          <p:nvSpPr>
            <p:cNvPr id="7245" name="Line 77"/>
            <p:cNvSpPr/>
            <p:nvPr/>
          </p:nvSpPr>
          <p:spPr>
            <a:xfrm>
              <a:off x="3310" y="1496"/>
              <a:ext cx="0" cy="136"/>
            </a:xfrm>
            <a:prstGeom prst="line">
              <a:avLst/>
            </a:prstGeom>
            <a:ln w="36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anchor="t" anchorCtr="0"/>
            <a:lstStyle/>
            <a:p>
              <a:pPr indent="0" hangingPunct="0"/>
              <a:endParaRPr lang="zh-CN" altLang="en-US">
                <a:latin typeface="Arial" panose="020B0604020202020204" pitchFamily="34" charset="0"/>
                <a:ea typeface="楷体_GB2312" panose="02010609030101010101" charset="-122"/>
              </a:endParaRPr>
            </a:p>
          </p:txBody>
        </p:sp>
      </p:grpSp>
      <p:sp>
        <p:nvSpPr>
          <p:cNvPr id="6223" name="Text Box 78"/>
          <p:cNvSpPr txBox="1"/>
          <p:nvPr/>
        </p:nvSpPr>
        <p:spPr>
          <a:xfrm>
            <a:off x="7127875" y="4319588"/>
            <a:ext cx="2576513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9695" rIns="90000" bIns="45000" anchor="t" anchorCtr="0"/>
          <a:lstStyle/>
          <a:p>
            <a:pPr indent="0" defTabSz="449580" hangingPunct="0">
              <a:tabLst>
                <a:tab pos="723900" algn="l"/>
                <a:tab pos="1447800" algn="l"/>
                <a:tab pos="2171700" algn="l"/>
              </a:tabLst>
            </a:pPr>
            <a:r>
              <a:rPr lang="en-GB" altLang="en-US" sz="280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op1 = op1+op2</a:t>
            </a:r>
            <a:endParaRPr lang="en-GB" altLang="en-US" sz="2800" b="1" dirty="0">
              <a:solidFill>
                <a:srgbClr val="0000FF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6224" name="Text Box 78"/>
          <p:cNvSpPr txBox="1"/>
          <p:nvPr/>
        </p:nvSpPr>
        <p:spPr>
          <a:xfrm>
            <a:off x="7426325" y="5002213"/>
            <a:ext cx="2024063" cy="487362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9695" rIns="90000" bIns="45000" anchor="t" anchorCtr="0"/>
          <a:lstStyle/>
          <a:p>
            <a:pPr indent="0" algn="ctr" defTabSz="449580" hangingPunct="0">
              <a:tabLst>
                <a:tab pos="723900" algn="l"/>
                <a:tab pos="1447800" algn="l"/>
                <a:tab pos="2171700" algn="l"/>
              </a:tabLst>
            </a:pPr>
            <a:r>
              <a:rPr lang="en-GB" altLang="en-US" sz="32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</a:t>
            </a:r>
            <a:r>
              <a:rPr lang="zh-CN" altLang="en-US" sz="32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指令集</a:t>
            </a:r>
            <a:endParaRPr lang="en-GB" altLang="en-US" sz="3200" b="1" dirty="0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7248" name="Slide Number Placeholder 8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249" name="Date Placeholder 8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3" grpId="0"/>
      <p:bldP spid="62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目标代码生成</a:t>
            </a:r>
            <a:endParaRPr lang="en-US" altLang="zh-CN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2770" name="TextBox 4"/>
          <p:cNvSpPr txBox="1"/>
          <p:nvPr/>
        </p:nvSpPr>
        <p:spPr>
          <a:xfrm>
            <a:off x="1663700" y="1395413"/>
            <a:ext cx="3151188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2771" name="Rectangle 8"/>
          <p:cNvSpPr/>
          <p:nvPr/>
        </p:nvSpPr>
        <p:spPr>
          <a:xfrm>
            <a:off x="7407275" y="207010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2772" name="Rectangle 9"/>
          <p:cNvSpPr/>
          <p:nvPr/>
        </p:nvSpPr>
        <p:spPr>
          <a:xfrm>
            <a:off x="7407275" y="367823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2773" name="Rectangle 10"/>
          <p:cNvSpPr/>
          <p:nvPr/>
        </p:nvSpPr>
        <p:spPr>
          <a:xfrm>
            <a:off x="7407275" y="259873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2774" name="Rectangle 11"/>
          <p:cNvSpPr/>
          <p:nvPr/>
        </p:nvSpPr>
        <p:spPr>
          <a:xfrm>
            <a:off x="7407275" y="31384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2775" name="Rectangle 12"/>
          <p:cNvSpPr/>
          <p:nvPr/>
        </p:nvSpPr>
        <p:spPr>
          <a:xfrm>
            <a:off x="7407275" y="4219575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2776" name="Rectangle 13"/>
          <p:cNvSpPr/>
          <p:nvPr/>
        </p:nvSpPr>
        <p:spPr>
          <a:xfrm>
            <a:off x="7407275" y="5299075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2777" name="Rectangle 14"/>
          <p:cNvSpPr/>
          <p:nvPr/>
        </p:nvSpPr>
        <p:spPr>
          <a:xfrm>
            <a:off x="7407275" y="4743450"/>
            <a:ext cx="2447925" cy="550863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2778" name="TextBox 15"/>
          <p:cNvSpPr txBox="1"/>
          <p:nvPr/>
        </p:nvSpPr>
        <p:spPr>
          <a:xfrm>
            <a:off x="2430463" y="3222625"/>
            <a:ext cx="5310187" cy="2897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add  </a:t>
            </a:r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$x, $a, $b</a:t>
            </a:r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slt</a:t>
            </a: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  $_t1, $y, $z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beq</a:t>
            </a: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  $_t1, 1,  where_true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j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   </a:t>
            </a: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where_false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add</a:t>
            </a:r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$y, $x, $y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j</a:t>
            </a: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    Loop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…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2779" name="TextBox 17"/>
          <p:cNvSpPr txBox="1"/>
          <p:nvPr/>
        </p:nvSpPr>
        <p:spPr>
          <a:xfrm>
            <a:off x="179388" y="4816475"/>
            <a:ext cx="4275137" cy="493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where_true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2780" name="TextBox 18"/>
          <p:cNvSpPr txBox="1"/>
          <p:nvPr/>
        </p:nvSpPr>
        <p:spPr>
          <a:xfrm>
            <a:off x="539750" y="3581400"/>
            <a:ext cx="4275138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    Loop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2781" name="TextBox 19"/>
          <p:cNvSpPr txBox="1"/>
          <p:nvPr/>
        </p:nvSpPr>
        <p:spPr>
          <a:xfrm>
            <a:off x="44450" y="5537200"/>
            <a:ext cx="4275138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where_false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2782" name="Footer Placeholder 17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83" name="Slide Number Placeholder 18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2784" name="Date Placeholder 17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2"/>
          <p:cNvSpPr txBox="1"/>
          <p:nvPr/>
        </p:nvSpPr>
        <p:spPr>
          <a:xfrm>
            <a:off x="503238" y="301625"/>
            <a:ext cx="7847012" cy="92075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indent="0" eaLnBrk="0" hangingPunct="0">
              <a:lnSpc>
                <a:spcPct val="110000"/>
              </a:lnSpc>
            </a:pPr>
            <a:r>
              <a:rPr lang="zh-CN" altLang="en-US" sz="4000" dirty="0">
                <a:latin typeface="微软雅黑" panose="020B0503020204020204" pitchFamily="2" charset="-122"/>
                <a:ea typeface="微软雅黑" panose="020B0503020204020204" pitchFamily="2" charset="-122"/>
              </a:rPr>
              <a:t>目标代码生成</a:t>
            </a:r>
            <a:endParaRPr lang="en-US" altLang="zh-CN" sz="4000" dirty="0">
              <a:latin typeface="微软雅黑" panose="020B0503020204020204" pitchFamily="2" charset="-122"/>
              <a:ea typeface="微软雅黑" panose="020B0503020204020204" pitchFamily="2" charset="-122"/>
            </a:endParaRPr>
          </a:p>
        </p:txBody>
      </p:sp>
      <p:sp>
        <p:nvSpPr>
          <p:cNvPr id="33794" name="TextBox 4"/>
          <p:cNvSpPr txBox="1"/>
          <p:nvPr/>
        </p:nvSpPr>
        <p:spPr>
          <a:xfrm>
            <a:off x="1663700" y="1395413"/>
            <a:ext cx="3151188" cy="1693862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indent="0" hangingPunct="0"/>
            <a:r>
              <a:rPr lang="es-ES" altLang="en-US" sz="2800" b="1" dirty="0">
                <a:latin typeface="新宋体" panose="02010609030101010101" charset="-122"/>
                <a:ea typeface="新宋体" panose="02010609030101010101" charset="-122"/>
              </a:rPr>
              <a:t>while</a:t>
            </a:r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 (y &lt; z) {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</a:t>
            </a:r>
            <a:r>
              <a:rPr lang="es-ES" altLang="en-US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int</a:t>
            </a:r>
            <a:r>
              <a:rPr lang="es-ES" altLang="en-US" sz="28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x = a + b;</a:t>
            </a:r>
            <a:endParaRPr lang="es-ES" altLang="en-US" sz="2800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	y += x;</a:t>
            </a:r>
            <a:endParaRPr lang="es-ES" altLang="en-US" sz="2800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s-ES" altLang="en-US" sz="2800" dirty="0">
                <a:latin typeface="新宋体" panose="02010609030101010101" charset="-122"/>
                <a:ea typeface="新宋体" panose="02010609030101010101" charset="-122"/>
              </a:rPr>
              <a:t>}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3795" name="Rectangle 8"/>
          <p:cNvSpPr/>
          <p:nvPr/>
        </p:nvSpPr>
        <p:spPr>
          <a:xfrm>
            <a:off x="7407275" y="207010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3796" name="Rectangle 9"/>
          <p:cNvSpPr/>
          <p:nvPr/>
        </p:nvSpPr>
        <p:spPr>
          <a:xfrm>
            <a:off x="7407275" y="367823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3797" name="Rectangle 10"/>
          <p:cNvSpPr/>
          <p:nvPr/>
        </p:nvSpPr>
        <p:spPr>
          <a:xfrm>
            <a:off x="7407275" y="259873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3798" name="Rectangle 11"/>
          <p:cNvSpPr/>
          <p:nvPr/>
        </p:nvSpPr>
        <p:spPr>
          <a:xfrm>
            <a:off x="7407275" y="3138488"/>
            <a:ext cx="2447925" cy="550862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语义分析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3799" name="Rectangle 12"/>
          <p:cNvSpPr/>
          <p:nvPr/>
        </p:nvSpPr>
        <p:spPr>
          <a:xfrm>
            <a:off x="7407275" y="4219575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中间代码优化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3800" name="Rectangle 13"/>
          <p:cNvSpPr/>
          <p:nvPr/>
        </p:nvSpPr>
        <p:spPr>
          <a:xfrm>
            <a:off x="7407275" y="5299075"/>
            <a:ext cx="2447925" cy="550863"/>
          </a:xfrm>
          <a:prstGeom prst="rect">
            <a:avLst/>
          </a:prstGeom>
          <a:solidFill>
            <a:srgbClr val="FF33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目标代码优化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3801" name="Rectangle 14"/>
          <p:cNvSpPr/>
          <p:nvPr/>
        </p:nvSpPr>
        <p:spPr>
          <a:xfrm>
            <a:off x="7407275" y="4743450"/>
            <a:ext cx="2447925" cy="550863"/>
          </a:xfrm>
          <a:prstGeom prst="rect">
            <a:avLst/>
          </a:prstGeom>
          <a:solidFill>
            <a:srgbClr val="A5A5E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ctr" anchorCtr="0"/>
          <a:lstStyle/>
          <a:p>
            <a:pPr indent="0" algn="ctr" hangingPunct="0"/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目标代码生成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2539" name="TextBox 15"/>
          <p:cNvSpPr txBox="1"/>
          <p:nvPr/>
        </p:nvSpPr>
        <p:spPr>
          <a:xfrm>
            <a:off x="2430463" y="3222625"/>
            <a:ext cx="5310187" cy="28971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add  $x, $a, $b</a:t>
            </a:r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slt</a:t>
            </a: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  $_t1, $y, $z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beq</a:t>
            </a:r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  $_t1, 1,  where_true</a:t>
            </a:r>
            <a:endParaRPr lang="en-US" altLang="zh-CN" sz="2800" b="1" dirty="0"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j</a:t>
            </a:r>
            <a:r>
              <a:rPr lang="en-US" altLang="zh-CN" sz="28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   </a:t>
            </a:r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where_false</a:t>
            </a:r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add</a:t>
            </a:r>
            <a:r>
              <a:rPr lang="en-US" altLang="zh-CN" sz="2800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$y, $x, $y</a:t>
            </a:r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b="1" dirty="0">
                <a:solidFill>
                  <a:schemeClr val="tx1"/>
                </a:solidFill>
                <a:latin typeface="新宋体" panose="02010609030101010101" charset="-122"/>
                <a:ea typeface="新宋体" panose="02010609030101010101" charset="-122"/>
              </a:rPr>
              <a:t>j    Loop</a:t>
            </a:r>
            <a:endParaRPr lang="en-US" altLang="zh-CN" sz="2800" b="1" dirty="0">
              <a:solidFill>
                <a:schemeClr val="tx1"/>
              </a:solidFill>
              <a:latin typeface="新宋体" panose="02010609030101010101" charset="-122"/>
              <a:ea typeface="新宋体" panose="02010609030101010101" charset="-122"/>
            </a:endParaRPr>
          </a:p>
          <a:p>
            <a:pPr indent="0" hangingPunct="0"/>
            <a:r>
              <a:rPr lang="en-US" altLang="zh-CN" sz="2800" dirty="0">
                <a:latin typeface="新宋体" panose="02010609030101010101" charset="-122"/>
                <a:ea typeface="新宋体" panose="02010609030101010101" charset="-122"/>
              </a:rPr>
              <a:t>…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3803" name="TextBox 18"/>
          <p:cNvSpPr txBox="1"/>
          <p:nvPr/>
        </p:nvSpPr>
        <p:spPr>
          <a:xfrm>
            <a:off x="539750" y="3581400"/>
            <a:ext cx="4275138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    Loop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22541" name="TextBox 16"/>
          <p:cNvSpPr txBox="1"/>
          <p:nvPr/>
        </p:nvSpPr>
        <p:spPr>
          <a:xfrm>
            <a:off x="2430463" y="6256338"/>
            <a:ext cx="4994275" cy="4937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solidFill>
                  <a:srgbClr val="FF0000"/>
                </a:solidFill>
                <a:latin typeface="新宋体" panose="02010609030101010101" charset="-122"/>
                <a:ea typeface="新宋体" panose="02010609030101010101" charset="-122"/>
              </a:rPr>
              <a:t>blt  $y, $z, where_true</a:t>
            </a:r>
            <a:endParaRPr lang="en-US" altLang="zh-CN" sz="2800" dirty="0">
              <a:solidFill>
                <a:srgbClr val="FF00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3805" name="Footer Placeholder 1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806" name="Slide Number Placeholder 2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807" name="Date Placeholder 1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3808" name="TextBox 17"/>
          <p:cNvSpPr txBox="1"/>
          <p:nvPr/>
        </p:nvSpPr>
        <p:spPr>
          <a:xfrm>
            <a:off x="179388" y="4816475"/>
            <a:ext cx="4275137" cy="4937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where_true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3809" name="TextBox 19"/>
          <p:cNvSpPr txBox="1"/>
          <p:nvPr/>
        </p:nvSpPr>
        <p:spPr>
          <a:xfrm>
            <a:off x="44450" y="5537200"/>
            <a:ext cx="4275138" cy="49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lstStyle/>
          <a:p>
            <a:pPr indent="0" hangingPunct="0"/>
            <a:r>
              <a:rPr lang="en-US" altLang="zh-CN" sz="2800" b="1" dirty="0">
                <a:latin typeface="新宋体" panose="02010609030101010101" charset="-122"/>
                <a:ea typeface="新宋体" panose="02010609030101010101" charset="-122"/>
              </a:rPr>
              <a:t>where_false</a:t>
            </a:r>
            <a:r>
              <a:rPr lang="zh-CN" altLang="en-US" sz="2800" b="1" dirty="0">
                <a:latin typeface="新宋体" panose="02010609030101010101" charset="-122"/>
                <a:ea typeface="新宋体" panose="02010609030101010101" charset="-122"/>
              </a:rPr>
              <a:t>：</a:t>
            </a:r>
            <a:endParaRPr lang="en-US" altLang="zh-CN" sz="2800" dirty="0">
              <a:latin typeface="新宋体" panose="02010609030101010101" charset="-122"/>
              <a:ea typeface="新宋体" panose="02010609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22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22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64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8841E-6 -1.69605E-6 L 0.00236 -0.33018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225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" y="-15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1" grpId="0"/>
      <p:bldP spid="22541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ounded Rectangle 51"/>
          <p:cNvSpPr/>
          <p:nvPr/>
        </p:nvSpPr>
        <p:spPr>
          <a:xfrm>
            <a:off x="179388" y="223838"/>
            <a:ext cx="9721850" cy="6570662"/>
          </a:xfrm>
          <a:prstGeom prst="roundRect">
            <a:avLst>
              <a:gd name="adj" fmla="val 7324"/>
            </a:avLst>
          </a:prstGeom>
          <a:solidFill>
            <a:schemeClr val="bg1"/>
          </a:solidFill>
          <a:ln w="9525">
            <a:noFill/>
          </a:ln>
        </p:spPr>
        <p:txBody>
          <a:bodyPr anchor="t" anchorCtr="0"/>
          <a:lstStyle/>
          <a:p>
            <a:pPr indent="0" hangingPunct="0"/>
            <a:endParaRPr lang="en-US" altLang="x-none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4818" name="Text Box 4"/>
          <p:cNvSpPr txBox="1"/>
          <p:nvPr/>
        </p:nvSpPr>
        <p:spPr>
          <a:xfrm>
            <a:off x="1035050" y="1393825"/>
            <a:ext cx="704850" cy="4284663"/>
          </a:xfrm>
          <a:prstGeom prst="rect">
            <a:avLst/>
          </a:prstGeom>
          <a:noFill/>
          <a:ln w="9525">
            <a:noFill/>
          </a:ln>
        </p:spPr>
        <p:txBody>
          <a:bodyPr vert="eaVert" lIns="100794" tIns="50397" rIns="100794" bIns="50397" anchor="t" anchorCtr="0">
            <a:spAutoFit/>
          </a:bodyPr>
          <a:lstStyle/>
          <a:p>
            <a:pPr indent="0" eaLnBrk="0" hangingPunct="0">
              <a:spcBef>
                <a:spcPct val="50000"/>
              </a:spcBef>
            </a:pPr>
            <a:r>
              <a:rPr lang="zh-CN" altLang="en-US" sz="3500" dirty="0">
                <a:solidFill>
                  <a:schemeClr val="tx2"/>
                </a:solidFill>
                <a:latin typeface="楷体_GB2312" panose="02010609030101010101" charset="-122"/>
                <a:ea typeface="楷体_GB2312" panose="02010609030101010101" charset="-122"/>
              </a:rPr>
              <a:t>编译器的结构</a:t>
            </a:r>
            <a:endParaRPr lang="zh-CN" altLang="en-US" sz="3500" dirty="0">
              <a:solidFill>
                <a:schemeClr val="tx2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4" name="Rectangle 5"/>
          <p:cNvSpPr/>
          <p:nvPr/>
        </p:nvSpPr>
        <p:spPr>
          <a:xfrm>
            <a:off x="4624388" y="977900"/>
            <a:ext cx="1231900" cy="307975"/>
          </a:xfrm>
          <a:prstGeom prst="rect">
            <a:avLst/>
          </a:prstGeom>
          <a:noFill/>
          <a:ln w="4763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0794" tIns="50397" rIns="100794" bIns="50397" anchor="t" anchorCtr="0"/>
          <a:lstStyle/>
          <a:p>
            <a:pPr indent="0" hangingPunct="0"/>
            <a:endParaRPr lang="zh-CN" altLang="en-US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5" name="Rectangle 6"/>
          <p:cNvSpPr/>
          <p:nvPr/>
        </p:nvSpPr>
        <p:spPr>
          <a:xfrm>
            <a:off x="4884738" y="1039813"/>
            <a:ext cx="717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1400" b="1" dirty="0">
                <a:latin typeface="楷体_GB2312" panose="02010609030101010101" charset="-122"/>
                <a:ea typeface="楷体_GB2312" panose="02010609030101010101" charset="-122"/>
              </a:rPr>
              <a:t>词法分析</a:t>
            </a:r>
            <a:endParaRPr lang="zh-CN" altLang="en-US" sz="24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6" name="Rectangle 7"/>
          <p:cNvSpPr/>
          <p:nvPr/>
        </p:nvSpPr>
        <p:spPr>
          <a:xfrm>
            <a:off x="4624388" y="2212975"/>
            <a:ext cx="1231900" cy="307975"/>
          </a:xfrm>
          <a:prstGeom prst="rect">
            <a:avLst/>
          </a:prstGeom>
          <a:noFill/>
          <a:ln w="4763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0794" tIns="50397" rIns="100794" bIns="50397" anchor="t" anchorCtr="0"/>
          <a:lstStyle/>
          <a:p>
            <a:pPr indent="0" hangingPunct="0"/>
            <a:endParaRPr lang="zh-CN" altLang="en-US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7" name="Rectangle 8"/>
          <p:cNvSpPr/>
          <p:nvPr/>
        </p:nvSpPr>
        <p:spPr>
          <a:xfrm>
            <a:off x="4884738" y="2279650"/>
            <a:ext cx="717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1400" b="1" dirty="0">
                <a:latin typeface="楷体_GB2312" panose="02010609030101010101" charset="-122"/>
                <a:ea typeface="楷体_GB2312" panose="02010609030101010101" charset="-122"/>
              </a:rPr>
              <a:t>语法分析</a:t>
            </a:r>
            <a:endParaRPr lang="zh-CN" altLang="en-US" sz="24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8" name="Rectangle 9"/>
          <p:cNvSpPr/>
          <p:nvPr/>
        </p:nvSpPr>
        <p:spPr>
          <a:xfrm>
            <a:off x="4491038" y="1509713"/>
            <a:ext cx="1525587" cy="341312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2400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单词符号串</a:t>
            </a:r>
            <a:endParaRPr lang="zh-CN" altLang="en-US" sz="2400" b="1" dirty="0">
              <a:solidFill>
                <a:srgbClr val="FF33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29" name="Line 10"/>
          <p:cNvSpPr/>
          <p:nvPr/>
        </p:nvSpPr>
        <p:spPr>
          <a:xfrm>
            <a:off x="5240338" y="1285875"/>
            <a:ext cx="0" cy="217488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30" name="Line 11"/>
          <p:cNvSpPr/>
          <p:nvPr/>
        </p:nvSpPr>
        <p:spPr>
          <a:xfrm>
            <a:off x="5240338" y="1879600"/>
            <a:ext cx="0" cy="241300"/>
          </a:xfrm>
          <a:prstGeom prst="line">
            <a:avLst/>
          </a:prstGeom>
          <a:ln w="22225" cap="rnd" cmpd="sng">
            <a:solidFill>
              <a:schemeClr val="tx1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31" name="Rectangle 12"/>
          <p:cNvSpPr/>
          <p:nvPr/>
        </p:nvSpPr>
        <p:spPr>
          <a:xfrm>
            <a:off x="4494213" y="2765425"/>
            <a:ext cx="1524000" cy="3397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zh-CN" sz="2400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抽象</a:t>
            </a:r>
            <a:r>
              <a:rPr lang="zh-CN" altLang="en-US" sz="2400" b="1" dirty="0">
                <a:solidFill>
                  <a:srgbClr val="FF3300"/>
                </a:solidFill>
                <a:latin typeface="楷体_GB2312" panose="02010609030101010101" charset="-122"/>
                <a:ea typeface="楷体_GB2312" panose="02010609030101010101" charset="-122"/>
              </a:rPr>
              <a:t>语法树</a:t>
            </a:r>
            <a:endParaRPr lang="zh-CN" altLang="en-US" sz="2400" b="1" dirty="0">
              <a:solidFill>
                <a:srgbClr val="FF33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2" name="Line 13"/>
          <p:cNvSpPr/>
          <p:nvPr/>
        </p:nvSpPr>
        <p:spPr>
          <a:xfrm>
            <a:off x="5240338" y="2520950"/>
            <a:ext cx="0" cy="215900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33" name="Line 14"/>
          <p:cNvSpPr/>
          <p:nvPr/>
        </p:nvSpPr>
        <p:spPr>
          <a:xfrm>
            <a:off x="5240338" y="3113088"/>
            <a:ext cx="0" cy="239712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34" name="Rectangle 15"/>
          <p:cNvSpPr/>
          <p:nvPr/>
        </p:nvSpPr>
        <p:spPr>
          <a:xfrm>
            <a:off x="4198938" y="3448050"/>
            <a:ext cx="2082800" cy="307975"/>
          </a:xfrm>
          <a:prstGeom prst="rect">
            <a:avLst/>
          </a:prstGeom>
          <a:noFill/>
          <a:ln w="4763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0794" tIns="50397" rIns="100794" bIns="50397" anchor="t" anchorCtr="0"/>
          <a:lstStyle/>
          <a:p>
            <a:pPr indent="0" hangingPunct="0"/>
            <a:endParaRPr lang="zh-CN" altLang="en-US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5" name="Rectangle 16"/>
          <p:cNvSpPr/>
          <p:nvPr/>
        </p:nvSpPr>
        <p:spPr>
          <a:xfrm>
            <a:off x="4281488" y="3519488"/>
            <a:ext cx="19748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1400" b="1" dirty="0">
                <a:latin typeface="楷体_GB2312" panose="02010609030101010101" charset="-122"/>
                <a:ea typeface="楷体_GB2312" panose="02010609030101010101" charset="-122"/>
              </a:rPr>
              <a:t>语义分析和中间代码生成</a:t>
            </a:r>
            <a:endParaRPr lang="zh-CN" altLang="en-US" sz="24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6" name="Rectangle 17"/>
          <p:cNvSpPr/>
          <p:nvPr/>
        </p:nvSpPr>
        <p:spPr>
          <a:xfrm>
            <a:off x="4884738" y="4121150"/>
            <a:ext cx="827087" cy="2286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1600" b="1" dirty="0">
                <a:latin typeface="楷体_GB2312" panose="02010609030101010101" charset="-122"/>
                <a:ea typeface="楷体_GB2312" panose="02010609030101010101" charset="-122"/>
              </a:rPr>
              <a:t>中间代码</a:t>
            </a:r>
            <a:endParaRPr lang="zh-CN" altLang="en-US" sz="28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37" name="Line 18"/>
          <p:cNvSpPr/>
          <p:nvPr/>
        </p:nvSpPr>
        <p:spPr>
          <a:xfrm>
            <a:off x="5240338" y="3756025"/>
            <a:ext cx="0" cy="217488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38" name="Line 19"/>
          <p:cNvSpPr/>
          <p:nvPr/>
        </p:nvSpPr>
        <p:spPr>
          <a:xfrm>
            <a:off x="5240338" y="4349750"/>
            <a:ext cx="0" cy="241300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39" name="Rectangle 20"/>
          <p:cNvSpPr/>
          <p:nvPr/>
        </p:nvSpPr>
        <p:spPr>
          <a:xfrm>
            <a:off x="4624388" y="4681538"/>
            <a:ext cx="1231900" cy="307975"/>
          </a:xfrm>
          <a:prstGeom prst="rect">
            <a:avLst/>
          </a:prstGeom>
          <a:noFill/>
          <a:ln w="4763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0794" tIns="50397" rIns="100794" bIns="50397" anchor="t" anchorCtr="0"/>
          <a:lstStyle/>
          <a:p>
            <a:pPr indent="0" hangingPunct="0"/>
            <a:endParaRPr lang="zh-CN" altLang="en-US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40" name="Rectangle 21"/>
          <p:cNvSpPr/>
          <p:nvPr/>
        </p:nvSpPr>
        <p:spPr>
          <a:xfrm>
            <a:off x="5062538" y="4743450"/>
            <a:ext cx="360362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1400" b="1" dirty="0">
                <a:latin typeface="楷体_GB2312" panose="02010609030101010101" charset="-122"/>
                <a:ea typeface="楷体_GB2312" panose="02010609030101010101" charset="-122"/>
              </a:rPr>
              <a:t>优化</a:t>
            </a:r>
            <a:endParaRPr lang="zh-CN" altLang="en-US" sz="24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41" name="Rectangle 22"/>
          <p:cNvSpPr/>
          <p:nvPr/>
        </p:nvSpPr>
        <p:spPr>
          <a:xfrm>
            <a:off x="4541838" y="5362575"/>
            <a:ext cx="1654175" cy="2286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1600" b="1" dirty="0">
                <a:latin typeface="楷体_GB2312" panose="02010609030101010101" charset="-122"/>
                <a:ea typeface="楷体_GB2312" panose="02010609030101010101" charset="-122"/>
              </a:rPr>
              <a:t>经优化的中间代码</a:t>
            </a:r>
            <a:endParaRPr lang="zh-CN" altLang="en-US" sz="28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42" name="Line 23"/>
          <p:cNvSpPr/>
          <p:nvPr/>
        </p:nvSpPr>
        <p:spPr>
          <a:xfrm>
            <a:off x="5240338" y="4989513"/>
            <a:ext cx="0" cy="217487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43" name="Line 24"/>
          <p:cNvSpPr/>
          <p:nvPr/>
        </p:nvSpPr>
        <p:spPr>
          <a:xfrm>
            <a:off x="5240338" y="5583238"/>
            <a:ext cx="0" cy="239712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44" name="Rectangle 25"/>
          <p:cNvSpPr/>
          <p:nvPr/>
        </p:nvSpPr>
        <p:spPr>
          <a:xfrm>
            <a:off x="4624388" y="5915025"/>
            <a:ext cx="1231900" cy="307975"/>
          </a:xfrm>
          <a:prstGeom prst="rect">
            <a:avLst/>
          </a:prstGeom>
          <a:noFill/>
          <a:ln w="4763" cap="rnd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100794" tIns="50397" rIns="100794" bIns="50397" anchor="t" anchorCtr="0"/>
          <a:lstStyle/>
          <a:p>
            <a:pPr indent="0" hangingPunct="0"/>
            <a:endParaRPr lang="zh-CN" altLang="en-US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45" name="Rectangle 26"/>
          <p:cNvSpPr/>
          <p:nvPr/>
        </p:nvSpPr>
        <p:spPr>
          <a:xfrm>
            <a:off x="4884738" y="5981700"/>
            <a:ext cx="717550" cy="200025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1400" b="1" dirty="0">
                <a:latin typeface="楷体_GB2312" panose="02010609030101010101" charset="-122"/>
                <a:ea typeface="楷体_GB2312" panose="02010609030101010101" charset="-122"/>
              </a:rPr>
              <a:t>代码生成</a:t>
            </a:r>
            <a:endParaRPr lang="zh-CN" altLang="en-US" sz="24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46" name="Line 27"/>
          <p:cNvSpPr/>
          <p:nvPr/>
        </p:nvSpPr>
        <p:spPr>
          <a:xfrm>
            <a:off x="5240338" y="627063"/>
            <a:ext cx="0" cy="260350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47" name="Rectangle 28"/>
          <p:cNvSpPr/>
          <p:nvPr/>
        </p:nvSpPr>
        <p:spPr>
          <a:xfrm>
            <a:off x="4983163" y="403225"/>
            <a:ext cx="619125" cy="2286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1600" b="1" dirty="0">
                <a:latin typeface="楷体_GB2312" panose="02010609030101010101" charset="-122"/>
                <a:ea typeface="楷体_GB2312" panose="02010609030101010101" charset="-122"/>
              </a:rPr>
              <a:t>源程序</a:t>
            </a:r>
            <a:endParaRPr lang="zh-CN" altLang="en-US" sz="28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48" name="Rectangle 29"/>
          <p:cNvSpPr/>
          <p:nvPr/>
        </p:nvSpPr>
        <p:spPr>
          <a:xfrm>
            <a:off x="4884738" y="6569075"/>
            <a:ext cx="827087" cy="230188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1600" b="1" dirty="0">
                <a:latin typeface="楷体_GB2312" panose="02010609030101010101" charset="-122"/>
                <a:ea typeface="楷体_GB2312" panose="02010609030101010101" charset="-122"/>
              </a:rPr>
              <a:t>目标程序</a:t>
            </a:r>
            <a:endParaRPr lang="zh-CN" altLang="en-US" sz="2800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49" name="Line 30"/>
          <p:cNvSpPr/>
          <p:nvPr/>
        </p:nvSpPr>
        <p:spPr>
          <a:xfrm>
            <a:off x="8631238" y="366713"/>
            <a:ext cx="617537" cy="0"/>
          </a:xfrm>
          <a:prstGeom prst="line">
            <a:avLst/>
          </a:prstGeom>
          <a:ln w="476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50" name="Line 31"/>
          <p:cNvSpPr/>
          <p:nvPr/>
        </p:nvSpPr>
        <p:spPr>
          <a:xfrm>
            <a:off x="8631238" y="4214813"/>
            <a:ext cx="617537" cy="0"/>
          </a:xfrm>
          <a:prstGeom prst="line">
            <a:avLst/>
          </a:prstGeom>
          <a:ln w="476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51" name="Rectangle 32"/>
          <p:cNvSpPr/>
          <p:nvPr/>
        </p:nvSpPr>
        <p:spPr>
          <a:xfrm>
            <a:off x="8142288" y="1835150"/>
            <a:ext cx="1524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2000" b="1" dirty="0">
                <a:latin typeface="楷体_GB2312" panose="02010609030101010101" charset="-122"/>
                <a:ea typeface="楷体_GB2312" panose="02010609030101010101" charset="-122"/>
              </a:rPr>
              <a:t>源程序的分析</a:t>
            </a:r>
            <a:endParaRPr lang="zh-CN" altLang="en-US" sz="20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52" name="Line 33"/>
          <p:cNvSpPr/>
          <p:nvPr/>
        </p:nvSpPr>
        <p:spPr>
          <a:xfrm>
            <a:off x="8631238" y="6778625"/>
            <a:ext cx="617537" cy="0"/>
          </a:xfrm>
          <a:prstGeom prst="line">
            <a:avLst/>
          </a:prstGeom>
          <a:ln w="4763" cap="rnd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53" name="Rectangle 34"/>
          <p:cNvSpPr/>
          <p:nvPr/>
        </p:nvSpPr>
        <p:spPr>
          <a:xfrm>
            <a:off x="8016875" y="5572125"/>
            <a:ext cx="1778000" cy="284163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 anchor="t" anchorCtr="0">
            <a:spAutoFit/>
          </a:bodyPr>
          <a:lstStyle/>
          <a:p>
            <a:pPr indent="0" eaLnBrk="0" hangingPunct="0"/>
            <a:r>
              <a:rPr lang="zh-CN" altLang="en-US" sz="2000" b="1" dirty="0">
                <a:latin typeface="楷体_GB2312" panose="02010609030101010101" charset="-122"/>
                <a:ea typeface="楷体_GB2312" panose="02010609030101010101" charset="-122"/>
              </a:rPr>
              <a:t>目标程序的合成</a:t>
            </a:r>
            <a:endParaRPr lang="zh-CN" altLang="en-US" sz="20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54" name="Line 35"/>
          <p:cNvSpPr/>
          <p:nvPr/>
        </p:nvSpPr>
        <p:spPr>
          <a:xfrm>
            <a:off x="5292725" y="6288088"/>
            <a:ext cx="0" cy="239712"/>
          </a:xfrm>
          <a:prstGeom prst="line">
            <a:avLst/>
          </a:prstGeom>
          <a:ln w="22225" cap="rnd" cmpd="sng">
            <a:solidFill>
              <a:srgbClr val="000000"/>
            </a:solidFill>
            <a:prstDash val="solid"/>
            <a:round/>
            <a:headEnd type="none" w="med" len="med"/>
            <a:tailEnd type="stealth" w="lg" len="lg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55" name="Line 36"/>
          <p:cNvSpPr/>
          <p:nvPr/>
        </p:nvSpPr>
        <p:spPr>
          <a:xfrm flipV="1">
            <a:off x="8904288" y="395288"/>
            <a:ext cx="0" cy="13446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56" name="Line 37"/>
          <p:cNvSpPr/>
          <p:nvPr/>
        </p:nvSpPr>
        <p:spPr>
          <a:xfrm>
            <a:off x="8931275" y="2243138"/>
            <a:ext cx="0" cy="19796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57" name="Line 38"/>
          <p:cNvSpPr/>
          <p:nvPr/>
        </p:nvSpPr>
        <p:spPr>
          <a:xfrm flipV="1">
            <a:off x="8931275" y="4214813"/>
            <a:ext cx="0" cy="1304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58" name="Line 39"/>
          <p:cNvSpPr/>
          <p:nvPr/>
        </p:nvSpPr>
        <p:spPr>
          <a:xfrm>
            <a:off x="8931275" y="5884863"/>
            <a:ext cx="0" cy="868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59" name="Rectangle 40"/>
          <p:cNvSpPr/>
          <p:nvPr/>
        </p:nvSpPr>
        <p:spPr>
          <a:xfrm>
            <a:off x="2100263" y="2747963"/>
            <a:ext cx="755650" cy="20161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lstStyle/>
          <a:p>
            <a:pPr indent="0" eaLnBrk="0" hangingPunct="0"/>
            <a:r>
              <a:rPr lang="zh-CN" altLang="en-US" sz="2200" b="1" dirty="0">
                <a:latin typeface="楷体_GB2312" panose="02010609030101010101" charset="-122"/>
                <a:ea typeface="楷体_GB2312" panose="02010609030101010101" charset="-122"/>
              </a:rPr>
              <a:t>符</a:t>
            </a:r>
            <a:endParaRPr lang="zh-CN" altLang="en-US" sz="2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eaLnBrk="0" hangingPunct="0"/>
            <a:r>
              <a:rPr lang="zh-CN" altLang="en-US" sz="2200" b="1" dirty="0">
                <a:latin typeface="楷体_GB2312" panose="02010609030101010101" charset="-122"/>
                <a:ea typeface="楷体_GB2312" panose="02010609030101010101" charset="-122"/>
              </a:rPr>
              <a:t>号</a:t>
            </a:r>
            <a:endParaRPr lang="zh-CN" altLang="en-US" sz="2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eaLnBrk="0" hangingPunct="0"/>
            <a:r>
              <a:rPr lang="zh-CN" altLang="en-US" sz="2200" b="1" dirty="0">
                <a:latin typeface="楷体_GB2312" panose="02010609030101010101" charset="-122"/>
                <a:ea typeface="楷体_GB2312" panose="02010609030101010101" charset="-122"/>
              </a:rPr>
              <a:t>表</a:t>
            </a:r>
            <a:endParaRPr lang="zh-CN" altLang="en-US" sz="2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eaLnBrk="0" hangingPunct="0"/>
            <a:r>
              <a:rPr lang="zh-CN" altLang="en-US" sz="2200" b="1" dirty="0">
                <a:latin typeface="楷体_GB2312" panose="02010609030101010101" charset="-122"/>
                <a:ea typeface="楷体_GB2312" panose="02010609030101010101" charset="-122"/>
              </a:rPr>
              <a:t>管</a:t>
            </a:r>
            <a:endParaRPr lang="zh-CN" altLang="en-US" sz="2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eaLnBrk="0" hangingPunct="0"/>
            <a:r>
              <a:rPr lang="zh-CN" altLang="en-US" sz="2200" b="1" dirty="0">
                <a:latin typeface="楷体_GB2312" panose="02010609030101010101" charset="-122"/>
                <a:ea typeface="楷体_GB2312" panose="02010609030101010101" charset="-122"/>
              </a:rPr>
              <a:t>理</a:t>
            </a:r>
            <a:endParaRPr lang="zh-CN" altLang="en-US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60" name="Rectangle 41"/>
          <p:cNvSpPr/>
          <p:nvPr/>
        </p:nvSpPr>
        <p:spPr>
          <a:xfrm>
            <a:off x="7140575" y="2916238"/>
            <a:ext cx="755650" cy="1595437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lstStyle/>
          <a:p>
            <a:pPr indent="0" eaLnBrk="0" hangingPunct="0"/>
            <a:r>
              <a:rPr lang="zh-CN" altLang="en-US" sz="2200" b="1" dirty="0">
                <a:latin typeface="楷体_GB2312" panose="02010609030101010101" charset="-122"/>
                <a:ea typeface="楷体_GB2312" panose="02010609030101010101" charset="-122"/>
              </a:rPr>
              <a:t>出</a:t>
            </a:r>
            <a:endParaRPr lang="zh-CN" altLang="en-US" sz="2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eaLnBrk="0" hangingPunct="0"/>
            <a:r>
              <a:rPr lang="zh-CN" altLang="en-US" sz="2200" b="1" dirty="0">
                <a:latin typeface="楷体_GB2312" panose="02010609030101010101" charset="-122"/>
                <a:ea typeface="楷体_GB2312" panose="02010609030101010101" charset="-122"/>
              </a:rPr>
              <a:t>错</a:t>
            </a:r>
            <a:endParaRPr lang="zh-CN" altLang="en-US" sz="2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eaLnBrk="0" hangingPunct="0"/>
            <a:r>
              <a:rPr lang="zh-CN" altLang="en-US" sz="2200" b="1" dirty="0">
                <a:latin typeface="楷体_GB2312" panose="02010609030101010101" charset="-122"/>
                <a:ea typeface="楷体_GB2312" panose="02010609030101010101" charset="-122"/>
              </a:rPr>
              <a:t>处</a:t>
            </a:r>
            <a:endParaRPr lang="zh-CN" altLang="en-US" sz="2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indent="0" eaLnBrk="0" hangingPunct="0"/>
            <a:r>
              <a:rPr lang="zh-CN" altLang="en-US" sz="2200" b="1" dirty="0">
                <a:latin typeface="楷体_GB2312" panose="02010609030101010101" charset="-122"/>
                <a:ea typeface="楷体_GB2312" panose="02010609030101010101" charset="-122"/>
              </a:rPr>
              <a:t>理</a:t>
            </a:r>
            <a:endParaRPr lang="zh-CN" altLang="en-US" sz="2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0761" name="Line 42"/>
          <p:cNvSpPr/>
          <p:nvPr/>
        </p:nvSpPr>
        <p:spPr>
          <a:xfrm flipV="1">
            <a:off x="2855913" y="1236663"/>
            <a:ext cx="1763712" cy="176371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62" name="Line 43"/>
          <p:cNvSpPr/>
          <p:nvPr/>
        </p:nvSpPr>
        <p:spPr>
          <a:xfrm flipV="1">
            <a:off x="2855913" y="2327275"/>
            <a:ext cx="1763712" cy="100806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63" name="Line 44"/>
          <p:cNvSpPr/>
          <p:nvPr/>
        </p:nvSpPr>
        <p:spPr>
          <a:xfrm>
            <a:off x="2855913" y="3587750"/>
            <a:ext cx="134461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64" name="Line 45"/>
          <p:cNvSpPr/>
          <p:nvPr/>
        </p:nvSpPr>
        <p:spPr>
          <a:xfrm>
            <a:off x="2855913" y="4008438"/>
            <a:ext cx="1763712" cy="755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65" name="Line 46"/>
          <p:cNvSpPr/>
          <p:nvPr/>
        </p:nvSpPr>
        <p:spPr>
          <a:xfrm>
            <a:off x="2855913" y="4511675"/>
            <a:ext cx="1763712" cy="15113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66" name="Line 47"/>
          <p:cNvSpPr/>
          <p:nvPr/>
        </p:nvSpPr>
        <p:spPr>
          <a:xfrm flipH="1" flipV="1">
            <a:off x="5880100" y="1152525"/>
            <a:ext cx="1260475" cy="1931988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67" name="Line 48"/>
          <p:cNvSpPr/>
          <p:nvPr/>
        </p:nvSpPr>
        <p:spPr>
          <a:xfrm flipH="1" flipV="1">
            <a:off x="5795963" y="2327275"/>
            <a:ext cx="1344612" cy="10922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68" name="Line 49"/>
          <p:cNvSpPr/>
          <p:nvPr/>
        </p:nvSpPr>
        <p:spPr>
          <a:xfrm flipH="1">
            <a:off x="6300788" y="3671888"/>
            <a:ext cx="839787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69" name="Line 50"/>
          <p:cNvSpPr/>
          <p:nvPr/>
        </p:nvSpPr>
        <p:spPr>
          <a:xfrm flipH="1">
            <a:off x="5880100" y="4008438"/>
            <a:ext cx="1176338" cy="75565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0770" name="Line 51"/>
          <p:cNvSpPr/>
          <p:nvPr/>
        </p:nvSpPr>
        <p:spPr>
          <a:xfrm flipH="1">
            <a:off x="5795963" y="4343400"/>
            <a:ext cx="1344612" cy="16795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4866" name="Footer Placeholder 53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67" name="Slide Number Placeholder 54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4868" name="Date Placeholder 5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1751" name="Rectangle 6"/>
          <p:cNvSpPr/>
          <p:nvPr/>
        </p:nvSpPr>
        <p:spPr>
          <a:xfrm>
            <a:off x="1890713" y="4505325"/>
            <a:ext cx="4224337" cy="846138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algn="ctr" hangingPunct="0">
              <a:lnSpc>
                <a:spcPct val="150000"/>
              </a:lnSpc>
            </a:pPr>
            <a:r>
              <a:rPr lang="zh-CN" altLang="zh-CN" sz="3200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什么是“符号表”？</a:t>
            </a:r>
            <a:endParaRPr lang="zh-CN" altLang="zh-CN" sz="3200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2" name="Rectangle 6"/>
          <p:cNvSpPr/>
          <p:nvPr/>
        </p:nvSpPr>
        <p:spPr>
          <a:xfrm>
            <a:off x="1876425" y="5616575"/>
            <a:ext cx="5411788" cy="8477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algn="ctr" hangingPunct="0">
              <a:lnSpc>
                <a:spcPct val="1500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用来保存已收集信息的数据结构</a:t>
            </a:r>
            <a:endParaRPr lang="zh-CN" altLang="zh-CN" sz="2800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3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3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30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0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0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30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0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0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1" dur="500"/>
                                        <p:tgtEl>
                                          <p:spTgt spid="3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4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3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0" dur="500"/>
                                        <p:tgtEl>
                                          <p:spTgt spid="30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3" dur="500"/>
                                        <p:tgtEl>
                                          <p:spTgt spid="30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6" dur="500"/>
                                        <p:tgtEl>
                                          <p:spTgt spid="3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3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6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3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30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30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30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30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1" dur="500"/>
                                        <p:tgtEl>
                                          <p:spTgt spid="30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4" dur="500"/>
                                        <p:tgtEl>
                                          <p:spTgt spid="30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30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30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5" dur="500"/>
                                        <p:tgtEl>
                                          <p:spTgt spid="30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8" dur="500"/>
                                        <p:tgtEl>
                                          <p:spTgt spid="30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30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4" dur="500"/>
                                        <p:tgtEl>
                                          <p:spTgt spid="30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7" dur="500"/>
                                        <p:tgtEl>
                                          <p:spTgt spid="30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2" dur="500"/>
                                        <p:tgtEl>
                                          <p:spTgt spid="3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bldLvl="0" animBg="1"/>
      <p:bldP spid="30725" grpId="0"/>
      <p:bldP spid="30726" grpId="0" bldLvl="0" animBg="1"/>
      <p:bldP spid="30727" grpId="0"/>
      <p:bldP spid="30728" grpId="0"/>
      <p:bldP spid="30731" grpId="0"/>
      <p:bldP spid="30734" grpId="0" bldLvl="0" animBg="1"/>
      <p:bldP spid="30735" grpId="0"/>
      <p:bldP spid="30736" grpId="0"/>
      <p:bldP spid="30739" grpId="0" bldLvl="0" animBg="1"/>
      <p:bldP spid="30740" grpId="0"/>
      <p:bldP spid="30741" grpId="0"/>
      <p:bldP spid="30744" grpId="0" bldLvl="0" animBg="1"/>
      <p:bldP spid="30745" grpId="0"/>
      <p:bldP spid="30747" grpId="0"/>
      <p:bldP spid="30748" grpId="0"/>
      <p:bldP spid="30751" grpId="0"/>
      <p:bldP spid="30753" grpId="0"/>
      <p:bldP spid="30759" grpId="0" bldLvl="0" animBg="1"/>
      <p:bldP spid="30760" grpId="0" bldLvl="0" animBg="1"/>
      <p:bldP spid="31751" grpId="0" animBg="1"/>
      <p:bldP spid="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Grp="1"/>
          </p:cNvSpPr>
          <p:nvPr>
            <p:ph type="body" idx="4294967295"/>
          </p:nvPr>
        </p:nvSpPr>
        <p:spPr>
          <a:xfrm>
            <a:off x="809625" y="1439863"/>
            <a:ext cx="8821738" cy="5175250"/>
          </a:xfrm>
        </p:spPr>
        <p:txBody>
          <a:bodyPr wrap="square" lIns="0" tIns="22680" rIns="0" bIns="0" anchor="t" anchorCtr="0"/>
          <a:lstStyle/>
          <a:p>
            <a:pPr eaLnBrk="1" hangingPunct="1">
              <a:buFont typeface="Monotype Sorts"/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符号表的形式</a:t>
            </a:r>
            <a:endParaRPr lang="zh-CN" altLang="en-US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buFont typeface="Monotype Sorts"/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    一个表项包括</a:t>
            </a:r>
            <a:r>
              <a:rPr lang="zh-CN" altLang="en-US" sz="40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名字域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和</a:t>
            </a:r>
            <a:r>
              <a:rPr lang="zh-CN" altLang="en-US" sz="40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信息域</a:t>
            </a:r>
            <a:endParaRPr lang="en-US" altLang="zh-CN" sz="4000" b="1" dirty="0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buFont typeface="Monotype Sorts"/>
              <a:buNone/>
            </a:pPr>
            <a:endParaRPr lang="en-US" altLang="zh-CN" sz="4000" b="1" dirty="0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40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           </a:t>
            </a:r>
            <a:r>
              <a:rPr lang="en-US" altLang="zh-CN" sz="4000" b="1" dirty="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(key, value)</a:t>
            </a:r>
            <a:endParaRPr lang="en-US" altLang="zh-CN" sz="4000" b="1" dirty="0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buFont typeface="Monotype Sorts"/>
              <a:buNone/>
            </a:pPr>
            <a:r>
              <a:rPr lang="zh-CN" altLang="en-US" sz="4000" b="1" dirty="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符号表的实现</a:t>
            </a:r>
            <a:endParaRPr lang="en-US" altLang="zh-CN" sz="4000" b="1" dirty="0">
              <a:solidFill>
                <a:schemeClr val="tx1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eaLnBrk="1" hangingPunct="1">
              <a:buFont typeface="Monotype Sorts"/>
              <a:buNone/>
            </a:pPr>
            <a:r>
              <a:rPr lang="en-US" altLang="zh-CN" sz="4000" b="1" dirty="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   </a:t>
            </a:r>
            <a:r>
              <a:rPr lang="zh-CN" altLang="en-US" sz="4000" b="1" dirty="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线性表、</a:t>
            </a:r>
            <a:r>
              <a:rPr lang="en-US" altLang="zh-CN" sz="4000" b="1" dirty="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Hash</a:t>
            </a:r>
            <a:r>
              <a:rPr lang="zh-CN" altLang="en-US" sz="4000" b="1" dirty="0">
                <a:solidFill>
                  <a:schemeClr val="tx1"/>
                </a:solidFill>
                <a:latin typeface="楷体_GB2312" panose="02010609030101010101" charset="-122"/>
                <a:ea typeface="楷体_GB2312" panose="02010609030101010101" charset="-122"/>
              </a:rPr>
              <a:t>表</a:t>
            </a:r>
            <a:endParaRPr lang="zh-CN" altLang="en-US" sz="40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5842" name="Rectangle 5"/>
          <p:cNvSpPr/>
          <p:nvPr/>
        </p:nvSpPr>
        <p:spPr>
          <a:xfrm>
            <a:off x="2682875" y="2900363"/>
            <a:ext cx="4787900" cy="588962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100794" tIns="50397" rIns="100794" bIns="50397" anchor="ctr" anchorCtr="0"/>
          <a:lstStyle/>
          <a:p>
            <a:pPr indent="0" hangingPunct="0"/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5843" name="Line 6"/>
          <p:cNvSpPr/>
          <p:nvPr/>
        </p:nvSpPr>
        <p:spPr>
          <a:xfrm>
            <a:off x="4995863" y="2900363"/>
            <a:ext cx="0" cy="5889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endParaRPr lang="zh-CN" altLang="en-US">
              <a:latin typeface="Arial" panose="020B0604020202020204" pitchFamily="34" charset="0"/>
              <a:ea typeface="楷体_GB2312" panose="02010609030101010101" charset="-122"/>
            </a:endParaRPr>
          </a:p>
        </p:txBody>
      </p:sp>
      <p:sp>
        <p:nvSpPr>
          <p:cNvPr id="35844" name="Text Box 7"/>
          <p:cNvSpPr txBox="1"/>
          <p:nvPr/>
        </p:nvSpPr>
        <p:spPr>
          <a:xfrm>
            <a:off x="3192463" y="2890838"/>
            <a:ext cx="1104900" cy="601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t" anchorCtr="0">
            <a:spAutoFit/>
          </a:bodyPr>
          <a:lstStyle/>
          <a:p>
            <a:pPr indent="0" hangingPunct="0"/>
            <a:r>
              <a:rPr lang="zh-CN" altLang="en-US" sz="35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名字</a:t>
            </a:r>
            <a:endParaRPr lang="zh-CN" altLang="en-US" sz="3500" b="1" dirty="0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5845" name="Text Box 8"/>
          <p:cNvSpPr txBox="1"/>
          <p:nvPr/>
        </p:nvSpPr>
        <p:spPr>
          <a:xfrm>
            <a:off x="5310188" y="2890838"/>
            <a:ext cx="2005012" cy="601662"/>
          </a:xfrm>
          <a:prstGeom prst="rect">
            <a:avLst/>
          </a:prstGeom>
          <a:noFill/>
          <a:ln w="9525">
            <a:noFill/>
          </a:ln>
        </p:spPr>
        <p:txBody>
          <a:bodyPr wrap="none" lIns="100794" tIns="50397" rIns="100794" bIns="50397" anchor="t" anchorCtr="0">
            <a:spAutoFit/>
          </a:bodyPr>
          <a:lstStyle/>
          <a:p>
            <a:pPr indent="0" hangingPunct="0"/>
            <a:r>
              <a:rPr lang="zh-CN" altLang="en-US" sz="3500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属性信息</a:t>
            </a:r>
            <a:endParaRPr lang="zh-CN" altLang="en-US" sz="3500" b="1" dirty="0">
              <a:solidFill>
                <a:srgbClr val="0000FF"/>
              </a:solidFill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5846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符号表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5847" name="Footer Placeholder 9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8" name="Slide Number Placeholder 10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5849" name="Date Placeholder 10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12888"/>
            <a:ext cx="9069387" cy="4402137"/>
          </a:xfrm>
        </p:spPr>
        <p:txBody>
          <a:bodyPr wrap="square" lIns="0" tIns="22680" rIns="0" bIns="0" anchor="t" anchorCtr="0"/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名字域：名字多长？</a:t>
            </a:r>
            <a:endParaRPr lang="zh-CN" altLang="en-US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名字域如何实现？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4000" b="1" dirty="0">
                <a:latin typeface="楷体_GB2312" panose="02010609030101010101" charset="-122"/>
                <a:ea typeface="楷体_GB2312" panose="02010609030101010101" charset="-122"/>
              </a:rPr>
              <a:t>  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直接存储：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4000" b="1" dirty="0">
                <a:latin typeface="楷体_GB2312" panose="02010609030101010101" charset="-122"/>
                <a:ea typeface="楷体_GB2312" panose="02010609030101010101" charset="-122"/>
              </a:rPr>
              <a:t>     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每个标识符分配最大允许空间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4000" b="1" dirty="0">
                <a:latin typeface="楷体_GB2312" panose="02010609030101010101" charset="-122"/>
                <a:ea typeface="楷体_GB2312" panose="02010609030101010101" charset="-122"/>
              </a:rPr>
              <a:t>  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间接表技术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4000" b="1" dirty="0">
                <a:latin typeface="楷体_GB2312" panose="02010609030101010101" charset="-122"/>
                <a:ea typeface="楷体_GB2312" panose="02010609030101010101" charset="-122"/>
              </a:rPr>
              <a:t>     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名字域存放指针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4000" b="1" dirty="0">
                <a:latin typeface="楷体_GB2312" panose="02010609030101010101" charset="-122"/>
                <a:ea typeface="楷体_GB2312" panose="02010609030101010101" charset="-122"/>
              </a:rPr>
              <a:t>      </a:t>
            </a:r>
            <a:endParaRPr lang="zh-CN" altLang="en-US" sz="40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6866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符号表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6867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68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6869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28679" name="Rectangle 6"/>
          <p:cNvSpPr/>
          <p:nvPr/>
        </p:nvSpPr>
        <p:spPr>
          <a:xfrm>
            <a:off x="4961255" y="1424305"/>
            <a:ext cx="5119370" cy="116967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/>
          <a:lstStyle/>
          <a:p>
            <a:pPr indent="0" hangingPunct="0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Microsoft</a:t>
            </a:r>
            <a:r>
              <a:rPr lang="zh-CN" altLang="en-US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： </a:t>
            </a:r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 the first 2048 characters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0" hangingPunct="0"/>
            <a:endParaRPr lang="en-US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  <a:p>
            <a:pPr indent="0" hangingPunct="0"/>
            <a:r>
              <a:rPr lang="en-US" altLang="zh-CN" sz="2000" dirty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rPr>
              <a:t>GCC:             no limit</a:t>
            </a:r>
            <a:endParaRPr lang="en-US" altLang="zh-CN" sz="2000" dirty="0">
              <a:solidFill>
                <a:schemeClr val="tx1"/>
              </a:solidFill>
              <a:latin typeface="Times New Roman" panose="020206030504050203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6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9" grpId="0" bldLvl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/>
          </p:cNvSpPr>
          <p:nvPr>
            <p:ph type="body" idx="4294967295"/>
          </p:nvPr>
        </p:nvSpPr>
        <p:spPr>
          <a:xfrm>
            <a:off x="833438" y="1395413"/>
            <a:ext cx="8718550" cy="5219700"/>
          </a:xfrm>
        </p:spPr>
        <p:txBody>
          <a:bodyPr wrap="square" lIns="0" tIns="22680" rIns="0" bIns="0" anchor="t" anchorCtr="0"/>
          <a:lstStyle/>
          <a:p>
            <a:pPr marL="0" indent="0"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属性域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多个</a:t>
            </a:r>
            <a:r>
              <a:rPr lang="zh-CN" altLang="en-US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子域</a:t>
            </a: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及</a:t>
            </a:r>
            <a:r>
              <a:rPr lang="zh-CN" altLang="en-US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标志位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单词记号：标识符、数字、符号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4000" b="1" dirty="0">
                <a:solidFill>
                  <a:schemeClr val="accent2"/>
                </a:solidFill>
                <a:latin typeface="楷体_GB2312" panose="02010609030101010101" charset="-122"/>
                <a:ea typeface="楷体_GB2312" panose="02010609030101010101" charset="-122"/>
              </a:rPr>
              <a:t>标识符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：</a:t>
            </a:r>
            <a:r>
              <a:rPr lang="zh-CN" altLang="en-US" sz="4000" b="1" dirty="0">
                <a:solidFill>
                  <a:srgbClr val="7030A0"/>
                </a:solidFill>
                <a:latin typeface="楷体_GB2312" panose="02010609030101010101" charset="-122"/>
                <a:ea typeface="楷体_GB2312" panose="02010609030101010101" charset="-122"/>
              </a:rPr>
              <a:t>变量？函数名？标号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？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4000" b="1" dirty="0">
                <a:solidFill>
                  <a:srgbClr val="7030A0"/>
                </a:solidFill>
                <a:latin typeface="楷体_GB2312" panose="02010609030101010101" charset="-122"/>
                <a:ea typeface="楷体_GB2312" panose="02010609030101010101" charset="-122"/>
              </a:rPr>
              <a:t>变量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：类型？有初值？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4000" b="1" dirty="0">
                <a:solidFill>
                  <a:srgbClr val="7030A0"/>
                </a:solidFill>
                <a:latin typeface="楷体_GB2312" panose="02010609030101010101" charset="-122"/>
                <a:ea typeface="楷体_GB2312" panose="02010609030101010101" charset="-122"/>
              </a:rPr>
              <a:t>函数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：返回类型？参数个数、类型等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lnSpc>
                <a:spcPct val="120000"/>
              </a:lnSpc>
              <a:spcAft>
                <a:spcPct val="0"/>
              </a:spcAft>
              <a:buNone/>
            </a:pPr>
            <a:r>
              <a:rPr lang="zh-CN" altLang="en-US" sz="4000" b="1" dirty="0">
                <a:solidFill>
                  <a:srgbClr val="7030A0"/>
                </a:solidFill>
                <a:latin typeface="楷体_GB2312" panose="02010609030101010101" charset="-122"/>
                <a:ea typeface="楷体_GB2312" panose="02010609030101010101" charset="-122"/>
              </a:rPr>
              <a:t>标号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：标号地址、转移地址</a:t>
            </a:r>
            <a:endParaRPr lang="zh-CN" altLang="en-US" sz="40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7890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符号表</a:t>
            </a:r>
            <a:endParaRPr lang="zh-CN" altLang="en-US" dirty="0">
              <a:solidFill>
                <a:schemeClr val="tx1"/>
              </a:solidFill>
              <a:latin typeface="仿宋_GB2312" panose="02010609030101010101" pitchFamily="1" charset="-122"/>
              <a:ea typeface="仿宋_GB2312" panose="02010609030101010101" pitchFamily="1" charset="-122"/>
            </a:endParaRPr>
          </a:p>
        </p:txBody>
      </p:sp>
      <p:sp>
        <p:nvSpPr>
          <p:cNvPr id="37891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7892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7893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6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6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6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/>
          </p:cNvSpPr>
          <p:nvPr>
            <p:ph type="title" idx="4294967295"/>
          </p:nvPr>
        </p:nvSpPr>
        <p:spPr/>
        <p:txBody>
          <a:bodyPr wrap="square" lIns="0" tIns="0" rIns="0" bIns="0" anchor="ctr" anchorCtr="0"/>
          <a:lstStyle/>
          <a:p>
            <a:pPr eaLnBrk="1" hangingPunct="1"/>
            <a:r>
              <a:rPr lang="zh-CN" altLang="en-US" dirty="0"/>
              <a:t>出错处理</a:t>
            </a:r>
            <a:endParaRPr lang="zh-CN" altLang="en-US" dirty="0"/>
          </a:p>
        </p:txBody>
      </p:sp>
      <p:sp>
        <p:nvSpPr>
          <p:cNvPr id="29699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512888"/>
            <a:ext cx="9069387" cy="4383087"/>
          </a:xfrm>
        </p:spPr>
        <p:txBody>
          <a:bodyPr wrap="square" lIns="0" tIns="22680" rIns="0" bIns="0" anchor="t" anchorCtr="0"/>
          <a:lstStyle/>
          <a:p>
            <a:pPr marL="0" indent="0" eaLnBrk="1" hangingPunct="1"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为什么需要出错处理？  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   编译各个阶段都可能发现错误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出错处理的内容</a:t>
            </a:r>
            <a:endParaRPr lang="en-US" altLang="zh-CN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4000" b="1" dirty="0"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报告错误的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性质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、</a:t>
            </a:r>
            <a:r>
              <a:rPr lang="zh-CN" altLang="en-US" sz="4000" b="1" dirty="0">
                <a:solidFill>
                  <a:srgbClr val="FF0000"/>
                </a:solidFill>
                <a:latin typeface="楷体_GB2312" panose="02010609030101010101" charset="-122"/>
                <a:ea typeface="楷体_GB2312" panose="02010609030101010101" charset="-122"/>
              </a:rPr>
              <a:t>位置</a:t>
            </a:r>
            <a:endParaRPr lang="en-US" altLang="zh-CN" sz="4000" b="1" dirty="0">
              <a:solidFill>
                <a:srgbClr val="FF0000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0" indent="0" eaLnBrk="1" hangingPunct="1">
              <a:buNone/>
            </a:pPr>
            <a:r>
              <a:rPr lang="en-US" altLang="zh-CN" sz="4000" b="1" dirty="0">
                <a:latin typeface="楷体_GB2312" panose="02010609030101010101" charset="-122"/>
                <a:ea typeface="楷体_GB2312" panose="02010609030101010101" charset="-122"/>
              </a:rPr>
              <a:t>    </a:t>
            </a: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尽量缩小范围、查找出更多的错误</a:t>
            </a:r>
            <a:endParaRPr lang="zh-CN" altLang="en-US" sz="40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38915" name="Footer Placeholder 5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8916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8917" name="Date Placeholder 6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9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9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Footer Placeholder 2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38" name="Rectangle 2"/>
          <p:cNvSpPr/>
          <p:nvPr/>
        </p:nvSpPr>
        <p:spPr>
          <a:xfrm>
            <a:off x="0" y="0"/>
            <a:ext cx="10080625" cy="7559675"/>
          </a:xfrm>
          <a:prstGeom prst="rect">
            <a:avLst/>
          </a:prstGeom>
          <a:solidFill>
            <a:srgbClr val="000000"/>
          </a:solidFill>
          <a:ln w="9525" cap="flat" cmpd="sng">
            <a:solidFill>
              <a:srgbClr val="FFFFFF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lIns="90000" tIns="67932" rIns="90000" bIns="45000" anchor="ctr" anchorCtr="0"/>
          <a:lstStyle/>
          <a:p>
            <a:pPr indent="0"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THE END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indent="0" algn="ctr" defTabSz="449580" hangingPunct="0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  <a:tab pos="9410700" algn="l"/>
              </a:tabLst>
            </a:pPr>
            <a:r>
              <a:rPr lang="en-GB" altLang="en-US" sz="2600" dirty="0">
                <a:solidFill>
                  <a:srgbClr val="E6E6E6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QUESTIONS</a:t>
            </a:r>
            <a:endParaRPr lang="en-GB" altLang="en-US" sz="2600" dirty="0">
              <a:solidFill>
                <a:srgbClr val="E6E6E6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9939" name="Slide Number Placeholder 5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hangingPunct="0">
              <a:lnSpc>
                <a:spcPct val="116000"/>
              </a:lnSpc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39940" name="Date Placeholder 5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hangingPunct="0">
              <a:lnSpc>
                <a:spcPct val="116000"/>
              </a:lnSpc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Computer Science and Engineering  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248" name="Slide Number Placeholder 8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249" name="Date Placeholder 8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62" y="0"/>
            <a:ext cx="10080625" cy="12923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248" name="Slide Number Placeholder 82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7249" name="Date Placeholder 83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5363274"/>
            <a:ext cx="10080625" cy="1292336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5683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81" y="691"/>
            <a:ext cx="10078244" cy="3285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97" name="Slide Number Placeholder 7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8" name="Date Placeholder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739" y="-6709"/>
            <a:ext cx="7415212" cy="605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https://www.cnblogs.com/51qianrushi/p/4614491.html</a:t>
            </a:r>
            <a:endParaRPr lang="zh-CN" altLang="en-US"/>
          </a:p>
          <a:p>
            <a:r>
              <a:rPr lang="zh-CN" altLang="en-US"/>
              <a:t>https://www.cnblogs.com/edwardliu2000/p/15015643.html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1041400"/>
            <a:ext cx="10130790" cy="1196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5255" y="2136775"/>
            <a:ext cx="974979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1110 </a:t>
            </a:r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00 </a:t>
            </a:r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1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1101 </a:t>
            </a:r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0 </a:t>
            </a:r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0000 </a:t>
            </a:r>
            <a:r>
              <a:rPr lang="en-US" altLang="zh-CN" sz="32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0001 </a:t>
            </a:r>
            <a:r>
              <a:rPr lang="en-US" altLang="zh-CN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000011111111</a:t>
            </a:r>
            <a:endParaRPr lang="zh-CN" altLang="en-US" sz="3200" b="1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5255" y="589915"/>
            <a:ext cx="637349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  <a:sym typeface="+mn-ea"/>
              </a:rPr>
              <a:t>ARM </a:t>
            </a:r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  <a:sym typeface="+mn-ea"/>
              </a:rPr>
              <a:t>指令举例：</a:t>
            </a:r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  <a:sym typeface="+mn-ea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mov r1,#0xff</a:t>
            </a:r>
            <a:endParaRPr lang="zh-CN" altLang="en-US" sz="3200" b="1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66370" y="3191510"/>
            <a:ext cx="544004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AL，Always</a:t>
            </a:r>
            <a:r>
              <a:rPr lang="en-US" altLang="zh-CN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</a:t>
            </a:r>
            <a:r>
              <a:rPr lang="zh-CN" altLang="en-US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unconditional</a:t>
            </a:r>
            <a:endParaRPr lang="zh-CN" altLang="en-US" sz="28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6370" y="3789045"/>
            <a:ext cx="436372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27--26为保留位恒为00</a:t>
            </a:r>
            <a:endParaRPr lang="zh-CN" altLang="en-US" sz="2800" b="1">
              <a:solidFill>
                <a:schemeClr val="accent2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79705" y="4428490"/>
            <a:ext cx="905192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25</a:t>
            </a:r>
            <a:r>
              <a:rPr lang="zh-CN" altLang="en-US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位：标志shifter_operand是</a:t>
            </a:r>
            <a:r>
              <a:rPr lang="zh-CN" altLang="en-US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寄存器</a:t>
            </a:r>
            <a:r>
              <a:rPr lang="x-none" altLang="zh-CN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(0)</a:t>
            </a:r>
            <a:r>
              <a:rPr lang="zh-CN" altLang="en-US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  <a:sym typeface="+mn-ea"/>
              </a:rPr>
              <a:t>还是</a:t>
            </a:r>
            <a:r>
              <a:rPr lang="zh-CN" altLang="en-US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立即数</a:t>
            </a:r>
            <a:r>
              <a:rPr lang="x-none" altLang="zh-CN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(1)</a:t>
            </a:r>
            <a:endParaRPr lang="x-none" altLang="zh-CN" sz="28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6370" y="5067935"/>
            <a:ext cx="287210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8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1101 </a:t>
            </a:r>
            <a:r>
              <a:rPr lang="zh-CN" altLang="x-none" sz="28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对应</a:t>
            </a:r>
            <a:r>
              <a:rPr lang="en-US" altLang="zh-CN" sz="28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 MOV</a:t>
            </a:r>
            <a:endParaRPr lang="en-US" altLang="zh-CN" sz="2800" b="1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66370" y="5707380"/>
            <a:ext cx="935863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20位：指令是否会影响状态字寄存器。是则置</a:t>
            </a:r>
            <a:r>
              <a:rPr lang="en-US" altLang="zh-CN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</a:t>
            </a:r>
            <a:r>
              <a:rPr lang="zh-CN" altLang="en-US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，否则置</a:t>
            </a:r>
            <a:r>
              <a:rPr lang="en-US" altLang="zh-CN" sz="2800" b="1"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0</a:t>
            </a:r>
            <a:endParaRPr lang="en-US" altLang="zh-CN" sz="2800" b="1"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66370" y="6346825"/>
            <a:ext cx="973709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x-none" altLang="zh-CN" sz="28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19--16位</a:t>
            </a:r>
            <a:r>
              <a:rPr lang="zh-CN" altLang="x-none" sz="28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：</a:t>
            </a:r>
            <a:r>
              <a:rPr lang="x-none" altLang="zh-CN" sz="28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第一个源操作数寄存器</a:t>
            </a:r>
            <a:r>
              <a:rPr lang="zh-CN" altLang="x-none" sz="28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，指令没有使用</a:t>
            </a:r>
            <a:r>
              <a:rPr lang="en-US" altLang="zh-CN" sz="28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Rn</a:t>
            </a:r>
            <a:r>
              <a:rPr lang="zh-CN" altLang="en-US" sz="28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，为</a:t>
            </a:r>
            <a:r>
              <a:rPr lang="en-US" altLang="zh-CN" sz="28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  <a:cs typeface="新宋体" panose="02010609030101010101" charset="-122"/>
              </a:rPr>
              <a:t>0</a:t>
            </a:r>
            <a:endParaRPr lang="en-US" altLang="zh-CN" sz="2800" b="1">
              <a:solidFill>
                <a:schemeClr val="accent2"/>
              </a:solidFill>
              <a:latin typeface="新宋体" panose="02010609030101010101" charset="-122"/>
              <a:ea typeface="新宋体" panose="02010609030101010101" charset="-122"/>
              <a:cs typeface="新宋体" panose="02010609030101010101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5206365" y="2616835"/>
            <a:ext cx="3243580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标明目的寄存器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5206365" y="3201670"/>
            <a:ext cx="4652645" cy="8915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C00000"/>
                </a:solidFill>
              </a:rPr>
              <a:t>第二个源操作数，若为立即数则填该立即数的二进制值</a:t>
            </a:r>
            <a:endParaRPr lang="zh-CN" altLang="en-US" sz="2800" b="1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5683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81" y="691"/>
            <a:ext cx="10078244" cy="32852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97" name="Slide Number Placeholder 7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8" name="Date Placeholder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7739" y="-6709"/>
            <a:ext cx="7415212" cy="6051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/>
              <a:t>https://www.cnblogs.com/51qianrushi/p/4614491.html</a:t>
            </a:r>
            <a:endParaRPr lang="zh-CN" altLang="en-US"/>
          </a:p>
          <a:p>
            <a:r>
              <a:rPr lang="zh-CN" altLang="en-US"/>
              <a:t>https://www.cnblogs.com/edwardliu2000/p/15015643.html</a:t>
            </a:r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1115" y="1041400"/>
            <a:ext cx="10130790" cy="119697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35255" y="2136775"/>
            <a:ext cx="9749790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1110 </a:t>
            </a:r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00 </a:t>
            </a:r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1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1101 </a:t>
            </a:r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0 </a:t>
            </a:r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0000 </a:t>
            </a:r>
            <a:r>
              <a:rPr lang="en-US" altLang="zh-CN" sz="3200" b="1">
                <a:solidFill>
                  <a:schemeClr val="accent2"/>
                </a:solidFill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0001 </a:t>
            </a:r>
            <a:r>
              <a:rPr lang="en-US" altLang="zh-CN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000011111111</a:t>
            </a:r>
            <a:endParaRPr lang="zh-CN" altLang="en-US" sz="3200" b="1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35255" y="589915"/>
            <a:ext cx="637349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  <a:sym typeface="+mn-ea"/>
              </a:rPr>
              <a:t>ARM </a:t>
            </a:r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  <a:sym typeface="+mn-ea"/>
              </a:rPr>
              <a:t>指令举例：</a:t>
            </a:r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  <a:sym typeface="+mn-ea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mov r1,#0xff</a:t>
            </a:r>
            <a:endParaRPr lang="zh-CN" altLang="en-US" sz="3200" b="1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35255" y="3166110"/>
            <a:ext cx="9474835" cy="548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1110 </a:t>
            </a:r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00 0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1101</a:t>
            </a:r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 0 </a:t>
            </a:r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latin typeface="新宋体" panose="02010609030101010101" charset="-122"/>
                <a:ea typeface="新宋体" panose="02010609030101010101" charset="-122"/>
              </a:rPr>
              <a:t>0000 </a:t>
            </a:r>
            <a:r>
              <a:rPr lang="en-US" altLang="zh-CN" sz="3200" b="1">
                <a:latin typeface="新宋体" panose="02010609030101010101" charset="-122"/>
                <a:ea typeface="新宋体" panose="02010609030101010101" charset="-122"/>
              </a:rPr>
              <a:t>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0000 </a:t>
            </a:r>
            <a:r>
              <a:rPr lang="en-US" altLang="zh-CN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 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</a:rPr>
              <a:t>000000000001</a:t>
            </a:r>
            <a:endParaRPr lang="zh-CN" altLang="en-US" sz="3200" b="1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536825" y="4229100"/>
            <a:ext cx="4695190" cy="54864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mov </a:t>
            </a:r>
            <a:r>
              <a:rPr lang="en-US" altLang="zh-CN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          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r</a:t>
            </a:r>
            <a:r>
              <a:rPr lang="x-none" altLang="zh-CN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0</a:t>
            </a:r>
            <a:r>
              <a:rPr lang="zh-CN" altLang="en-US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,</a:t>
            </a:r>
            <a:r>
              <a:rPr lang="en-US" altLang="zh-CN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   </a:t>
            </a:r>
            <a:r>
              <a:rPr lang="x-none" altLang="zh-CN" sz="3200" b="1">
                <a:solidFill>
                  <a:srgbClr val="C00000"/>
                </a:solidFill>
                <a:latin typeface="新宋体" panose="02010609030101010101" charset="-122"/>
                <a:ea typeface="新宋体" panose="02010609030101010101" charset="-122"/>
                <a:sym typeface="+mn-ea"/>
              </a:rPr>
              <a:t>r1</a:t>
            </a:r>
            <a:endParaRPr lang="x-none" altLang="zh-CN" sz="3200" b="1">
              <a:solidFill>
                <a:srgbClr val="C00000"/>
              </a:solidFill>
              <a:latin typeface="新宋体" panose="02010609030101010101" charset="-122"/>
              <a:ea typeface="新宋体" panose="02010609030101010101" charset="-122"/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7172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728788"/>
            <a:ext cx="9070975" cy="5040312"/>
          </a:xfrm>
        </p:spPr>
        <p:txBody>
          <a:bodyPr wrap="square" lIns="0" tIns="22680" rIns="0" bIns="0" anchor="t" anchorCtr="0"/>
          <a:lstStyle/>
          <a:p>
            <a:pPr marL="431800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程序设计语言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机器语言（Machine Code / Machine Language）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难写、难懂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改进：指令符号化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例如：00,01,02,03,05 ==&gt; ADD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汇编语言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解决了一小部分问题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依然和机器相关，指令级编写、读取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机器</a:t>
            </a:r>
            <a:r>
              <a:rPr lang="zh-CN" altLang="en-US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不能</a:t>
            </a:r>
            <a:r>
              <a:rPr lang="zh-CN" altLang="en-US" b="1" dirty="0">
                <a:solidFill>
                  <a:srgbClr val="333333"/>
                </a:solidFill>
                <a:latin typeface="楷体_GB2312" panose="02010609030101010101" charset="-122"/>
                <a:ea typeface="楷体_GB2312" panose="02010609030101010101" charset="-122"/>
              </a:rPr>
              <a:t>直接运行</a:t>
            </a:r>
            <a:endParaRPr lang="zh-CN" altLang="en-US" b="1" dirty="0">
              <a:solidFill>
                <a:srgbClr val="333333"/>
              </a:solidFill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b="1" dirty="0">
                <a:solidFill>
                  <a:srgbClr val="0000FF"/>
                </a:solidFill>
                <a:latin typeface="楷体_GB2312" panose="02010609030101010101" charset="-122"/>
                <a:ea typeface="楷体_GB2312" panose="02010609030101010101" charset="-122"/>
              </a:rPr>
              <a:t>汇编程序</a:t>
            </a:r>
            <a:r>
              <a:rPr lang="zh-CN" altLang="en-US" b="1" dirty="0">
                <a:latin typeface="楷体_GB2312" panose="02010609030101010101" charset="-122"/>
                <a:ea typeface="楷体_GB2312" panose="02010609030101010101" charset="-122"/>
              </a:rPr>
              <a:t>：汇编语言程序==&gt;机器语言程序</a:t>
            </a:r>
            <a:endParaRPr lang="zh-CN" altLang="en-US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7173" name="Text Box 4"/>
          <p:cNvSpPr txBox="1"/>
          <p:nvPr/>
        </p:nvSpPr>
        <p:spPr>
          <a:xfrm>
            <a:off x="6661150" y="4319588"/>
            <a:ext cx="2695575" cy="611187"/>
          </a:xfrm>
          <a:prstGeom prst="rect">
            <a:avLst/>
          </a:prstGeom>
          <a:noFill/>
          <a:ln w="9525">
            <a:noFill/>
          </a:ln>
        </p:spPr>
        <p:txBody>
          <a:bodyPr wrap="none" lIns="90000" tIns="67680" rIns="90000" bIns="45000" anchor="t" anchorCtr="0"/>
          <a:lstStyle/>
          <a:p>
            <a:pPr indent="0" defTabSz="449580" hangingPunct="0">
              <a:lnSpc>
                <a:spcPct val="95000"/>
              </a:lnSpc>
              <a:tabLst>
                <a:tab pos="723900" algn="l"/>
                <a:tab pos="1447800" algn="l"/>
                <a:tab pos="2171700" algn="l"/>
              </a:tabLst>
            </a:pPr>
            <a:r>
              <a:rPr lang="zh-CN" altLang="en-US" sz="3600" dirty="0">
                <a:solidFill>
                  <a:srgbClr val="0000FF"/>
                </a:solidFill>
                <a:latin typeface="楷体" panose="02010609060101010101" pitchFamily="1" charset="-122"/>
                <a:ea typeface="楷体" panose="02010609060101010101" pitchFamily="1" charset="-122"/>
              </a:rPr>
              <a:t>低 级 语 言</a:t>
            </a:r>
            <a:endParaRPr lang="zh-CN" altLang="en-US" sz="3600" dirty="0">
              <a:solidFill>
                <a:srgbClr val="0000FF"/>
              </a:solidFill>
              <a:latin typeface="楷体" panose="02010609060101010101" pitchFamily="1" charset="-122"/>
              <a:ea typeface="楷体" panose="02010609060101010101" pitchFamily="1" charset="-122"/>
            </a:endParaRPr>
          </a:p>
        </p:txBody>
      </p:sp>
      <p:sp>
        <p:nvSpPr>
          <p:cNvPr id="8197" name="Slide Number Placeholder 7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8198" name="Date Placeholder 8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17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页脚占位符 4"/>
          <p:cNvSpPr txBox="1">
            <a:spLocks noGrp="1"/>
          </p:cNvSpPr>
          <p:nvPr/>
        </p:nvSpPr>
        <p:spPr>
          <a:xfrm>
            <a:off x="3448050" y="6886575"/>
            <a:ext cx="3194050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ct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GB" altLang="en-US" sz="1000" dirty="0">
                <a:latin typeface="Comic Sans MS" panose="030F0702030302020204" pitchFamily="2" charset="0"/>
                <a:ea typeface="宋体" panose="02010600030101010101" pitchFamily="2" charset="-122"/>
              </a:rPr>
              <a:t>Zhou, Erqiang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18" name="Rectangle 2"/>
          <p:cNvSpPr>
            <a:spLocks noGrp="1"/>
          </p:cNvSpPr>
          <p:nvPr>
            <p:ph type="title" idx="4294967295"/>
          </p:nvPr>
        </p:nvSpPr>
        <p:spPr>
          <a:xfrm>
            <a:off x="503238" y="301625"/>
            <a:ext cx="7848600" cy="922338"/>
          </a:xfrm>
        </p:spPr>
        <p:txBody>
          <a:bodyPr wrap="square" lIns="0" tIns="0" rIns="0" bIns="0" anchor="ctr" anchorCtr="0"/>
          <a:lstStyle/>
          <a:p>
            <a:pPr defTabSz="449580" eaLnBrk="1"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zh-CN" altLang="en-US" dirty="0"/>
              <a:t>引言</a:t>
            </a:r>
            <a:endParaRPr lang="zh-CN" altLang="en-US" dirty="0"/>
          </a:p>
        </p:txBody>
      </p:sp>
      <p:sp>
        <p:nvSpPr>
          <p:cNvPr id="8196" name="Rectangle 3"/>
          <p:cNvSpPr>
            <a:spLocks noGrp="1"/>
          </p:cNvSpPr>
          <p:nvPr>
            <p:ph type="body" idx="4294967295"/>
          </p:nvPr>
        </p:nvSpPr>
        <p:spPr>
          <a:xfrm>
            <a:off x="503238" y="1728788"/>
            <a:ext cx="9070975" cy="5040312"/>
          </a:xfrm>
        </p:spPr>
        <p:txBody>
          <a:bodyPr wrap="square" lIns="0" tIns="22680" rIns="0" bIns="0" anchor="t" anchorCtr="0"/>
          <a:lstStyle/>
          <a:p>
            <a:pPr marL="431800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4000" b="1" dirty="0">
                <a:latin typeface="楷体_GB2312" panose="02010609030101010101" charset="-122"/>
                <a:ea typeface="楷体_GB2312" panose="02010609030101010101" charset="-122"/>
              </a:rPr>
              <a:t>程序设计语言</a:t>
            </a:r>
            <a:endParaRPr lang="zh-CN" altLang="en-US" sz="40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高级语言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直观、自然、易于理解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易读，易写，易于交流、存档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独立于机器的,易于移植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3200" b="1" dirty="0">
                <a:latin typeface="楷体_GB2312" panose="02010609030101010101" charset="-122"/>
                <a:ea typeface="楷体_GB2312" panose="02010609030101010101" charset="-122"/>
              </a:rPr>
              <a:t>高级语言==&gt;低级语言</a:t>
            </a: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编译程序/编译器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1295400" lvl="2" indent="-287020" defTabSz="449580" eaLnBrk="1">
              <a:buSzPct val="7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zh-CN" altLang="en-US" sz="2800" b="1" dirty="0">
                <a:latin typeface="楷体_GB2312" panose="02010609030101010101" charset="-122"/>
                <a:ea typeface="楷体_GB2312" panose="02010609030101010101" charset="-122"/>
              </a:rPr>
              <a:t>解释程序／解释器</a:t>
            </a:r>
            <a:endParaRPr lang="zh-CN" altLang="en-US" sz="2800" b="1" dirty="0">
              <a:latin typeface="楷体_GB2312" panose="02010609030101010101" charset="-122"/>
              <a:ea typeface="楷体_GB2312" panose="02010609030101010101" charset="-122"/>
            </a:endParaRPr>
          </a:p>
          <a:p>
            <a:pPr marL="863600" lvl="1" indent="-323850" defTabSz="449580" eaLnBrk="1">
              <a:buSzPct val="45000"/>
              <a:buFont typeface="StarSymbol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zh-CN" altLang="en-US" sz="3200" b="1" dirty="0">
              <a:latin typeface="楷体_GB2312" panose="02010609030101010101" charset="-122"/>
              <a:ea typeface="楷体_GB2312" panose="02010609030101010101" charset="-122"/>
            </a:endParaRPr>
          </a:p>
        </p:txBody>
      </p:sp>
      <p:sp>
        <p:nvSpPr>
          <p:cNvPr id="9220" name="Slide Number Placeholder 6"/>
          <p:cNvSpPr txBox="1">
            <a:spLocks noGrp="1"/>
          </p:cNvSpPr>
          <p:nvPr/>
        </p:nvSpPr>
        <p:spPr>
          <a:xfrm>
            <a:off x="7227888" y="6886575"/>
            <a:ext cx="2346325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algn="r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en-US" sz="1200" dirty="0">
                <a:latin typeface="Comic Sans MS" panose="030F0702030302020204" pitchFamily="2" charset="0"/>
                <a:ea typeface="宋体" panose="02010600030101010101" pitchFamily="2" charset="-122"/>
              </a:rPr>
            </a:fld>
            <a:endParaRPr lang="en-GB" altLang="en-US" sz="12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  <p:sp>
        <p:nvSpPr>
          <p:cNvPr id="9221" name="Date Placeholder 7"/>
          <p:cNvSpPr txBox="1">
            <a:spLocks noGrp="1"/>
          </p:cNvSpPr>
          <p:nvPr/>
        </p:nvSpPr>
        <p:spPr>
          <a:xfrm>
            <a:off x="144463" y="6886575"/>
            <a:ext cx="3094037" cy="519113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 anchor="t" anchorCtr="0"/>
          <a:lstStyle/>
          <a:p>
            <a:pPr indent="0" defTabSz="449580" hangingPunct="0">
              <a:lnSpc>
                <a:spcPct val="11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zh-CN" sz="1000" dirty="0">
                <a:latin typeface="Comic Sans MS" panose="030F0702030302020204" pitchFamily="2" charset="0"/>
                <a:ea typeface="宋体" panose="02010600030101010101" pitchFamily="2" charset="-122"/>
              </a:rPr>
              <a:t>School of Information and Software Engineering</a:t>
            </a:r>
            <a:endParaRPr lang="en-GB" altLang="en-US" sz="1000" dirty="0">
              <a:latin typeface="Comic Sans MS" panose="030F0702030302020204" pitchFamily="2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Arial"/>
        <a:ea typeface="方正书宋_GBK"/>
        <a:cs typeface=""/>
      </a:majorFont>
      <a:minorFont>
        <a:latin typeface="Arial"/>
        <a:ea typeface="方正书宋_GBK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7279</Words>
  <Application>WPS 演示</Application>
  <PresentationFormat>自定义</PresentationFormat>
  <Paragraphs>1142</Paragraphs>
  <Slides>37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37</vt:i4>
      </vt:variant>
    </vt:vector>
  </HeadingPairs>
  <TitlesOfParts>
    <vt:vector size="58" baseType="lpstr">
      <vt:lpstr>Arial</vt:lpstr>
      <vt:lpstr>宋体</vt:lpstr>
      <vt:lpstr>Wingdings</vt:lpstr>
      <vt:lpstr>Times New Roman</vt:lpstr>
      <vt:lpstr>方正书宋_GBK</vt:lpstr>
      <vt:lpstr>新宋体</vt:lpstr>
      <vt:lpstr>Comic Sans MS</vt:lpstr>
      <vt:lpstr>DejaVu Sans</vt:lpstr>
      <vt:lpstr>楷体_GB2312</vt:lpstr>
      <vt:lpstr>微软雅黑</vt:lpstr>
      <vt:lpstr>StarSymbol</vt:lpstr>
      <vt:lpstr>Comfortaa Light</vt:lpstr>
      <vt:lpstr>楷体</vt:lpstr>
      <vt:lpstr>Monotype Sorts</vt:lpstr>
      <vt:lpstr>Wingdings</vt:lpstr>
      <vt:lpstr>仿宋_GB2312</vt:lpstr>
      <vt:lpstr>Arial Unicode MS</vt:lpstr>
      <vt:lpstr>方正书宋_GBK</vt:lpstr>
      <vt:lpstr>Office Theme</vt:lpstr>
      <vt:lpstr>1_Office Theme</vt:lpstr>
      <vt:lpstr>2_Office Theme</vt:lpstr>
      <vt:lpstr>第一章 编译概述</vt:lpstr>
      <vt:lpstr>引言</vt:lpstr>
      <vt:lpstr>引言</vt:lpstr>
      <vt:lpstr>PowerPoint 演示文稿</vt:lpstr>
      <vt:lpstr>PowerPoint 演示文稿</vt:lpstr>
      <vt:lpstr>引言</vt:lpstr>
      <vt:lpstr>引言</vt:lpstr>
      <vt:lpstr>引言</vt:lpstr>
      <vt:lpstr>引言</vt:lpstr>
      <vt:lpstr>引言</vt:lpstr>
      <vt:lpstr>引言</vt:lpstr>
      <vt:lpstr>引言</vt:lpstr>
      <vt:lpstr>引言</vt:lpstr>
      <vt:lpstr>编译的步骤</vt:lpstr>
      <vt:lpstr>编译的步骤</vt:lpstr>
      <vt:lpstr>编译的步骤</vt:lpstr>
      <vt:lpstr>实例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符号表</vt:lpstr>
      <vt:lpstr>符号表</vt:lpstr>
      <vt:lpstr>符号表</vt:lpstr>
      <vt:lpstr>出错处理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Rounded Rectangles Template</dc:title>
  <dc:creator>erqiang </dc:creator>
  <dc:subject>Template</dc:subject>
  <cp:lastModifiedBy>erqiang</cp:lastModifiedBy>
  <cp:revision>370</cp:revision>
  <dcterms:created xsi:type="dcterms:W3CDTF">2023-08-28T01:08:10Z</dcterms:created>
  <dcterms:modified xsi:type="dcterms:W3CDTF">2023-08-28T01:08:10Z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2052-11.1.0.10702</vt:lpwstr>
  </property>
</Properties>
</file>