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</p:sldMasterIdLst>
  <p:notesMasterIdLst>
    <p:notesMasterId r:id="rId31"/>
  </p:notesMasterIdLst>
  <p:handoutMasterIdLst>
    <p:handoutMasterId r:id="rId90"/>
  </p:handoutMasterIdLst>
  <p:sldIdLst>
    <p:sldId id="273" r:id="rId10"/>
    <p:sldId id="316" r:id="rId11"/>
    <p:sldId id="315" r:id="rId12"/>
    <p:sldId id="444" r:id="rId13"/>
    <p:sldId id="455" r:id="rId14"/>
    <p:sldId id="448" r:id="rId15"/>
    <p:sldId id="446" r:id="rId16"/>
    <p:sldId id="447" r:id="rId17"/>
    <p:sldId id="803" r:id="rId18"/>
    <p:sldId id="887" r:id="rId19"/>
    <p:sldId id="1205" r:id="rId20"/>
    <p:sldId id="454" r:id="rId21"/>
    <p:sldId id="888" r:id="rId22"/>
    <p:sldId id="456" r:id="rId23"/>
    <p:sldId id="457" r:id="rId24"/>
    <p:sldId id="458" r:id="rId25"/>
    <p:sldId id="459" r:id="rId26"/>
    <p:sldId id="460" r:id="rId27"/>
    <p:sldId id="461" r:id="rId28"/>
    <p:sldId id="889" r:id="rId29"/>
    <p:sldId id="890" r:id="rId30"/>
    <p:sldId id="462" r:id="rId32"/>
    <p:sldId id="971" r:id="rId33"/>
    <p:sldId id="972" r:id="rId34"/>
    <p:sldId id="973" r:id="rId35"/>
    <p:sldId id="974" r:id="rId36"/>
    <p:sldId id="975" r:id="rId37"/>
    <p:sldId id="976" r:id="rId38"/>
    <p:sldId id="478" r:id="rId39"/>
    <p:sldId id="1268" r:id="rId40"/>
    <p:sldId id="1269" r:id="rId41"/>
    <p:sldId id="1270" r:id="rId42"/>
    <p:sldId id="1271" r:id="rId43"/>
    <p:sldId id="1272" r:id="rId44"/>
    <p:sldId id="1273" r:id="rId45"/>
    <p:sldId id="1274" r:id="rId46"/>
    <p:sldId id="1144" r:id="rId47"/>
    <p:sldId id="1145" r:id="rId48"/>
    <p:sldId id="1146" r:id="rId49"/>
    <p:sldId id="1147" r:id="rId50"/>
    <p:sldId id="978" r:id="rId51"/>
    <p:sldId id="1031" r:id="rId52"/>
    <p:sldId id="1032" r:id="rId53"/>
    <p:sldId id="1033" r:id="rId54"/>
    <p:sldId id="1034" r:id="rId55"/>
    <p:sldId id="1079" r:id="rId56"/>
    <p:sldId id="512" r:id="rId57"/>
    <p:sldId id="602" r:id="rId58"/>
    <p:sldId id="1125" r:id="rId59"/>
    <p:sldId id="619" r:id="rId60"/>
    <p:sldId id="1124" r:id="rId61"/>
    <p:sldId id="627" r:id="rId62"/>
    <p:sldId id="628" r:id="rId63"/>
    <p:sldId id="634" r:id="rId64"/>
    <p:sldId id="1139" r:id="rId65"/>
    <p:sldId id="1275" r:id="rId66"/>
    <p:sldId id="1276" r:id="rId67"/>
    <p:sldId id="1277" r:id="rId68"/>
    <p:sldId id="1278" r:id="rId69"/>
    <p:sldId id="1140" r:id="rId70"/>
    <p:sldId id="1141" r:id="rId71"/>
    <p:sldId id="1142" r:id="rId72"/>
    <p:sldId id="1176" r:id="rId73"/>
    <p:sldId id="1178" r:id="rId74"/>
    <p:sldId id="1180" r:id="rId75"/>
    <p:sldId id="1181" r:id="rId76"/>
    <p:sldId id="1183" r:id="rId77"/>
    <p:sldId id="1185" r:id="rId78"/>
    <p:sldId id="1189" r:id="rId79"/>
    <p:sldId id="1190" r:id="rId80"/>
    <p:sldId id="1198" r:id="rId81"/>
    <p:sldId id="1199" r:id="rId82"/>
    <p:sldId id="1200" r:id="rId83"/>
    <p:sldId id="1193" r:id="rId84"/>
    <p:sldId id="1194" r:id="rId85"/>
    <p:sldId id="648" r:id="rId86"/>
    <p:sldId id="1317" r:id="rId87"/>
    <p:sldId id="1316" r:id="rId88"/>
    <p:sldId id="271" r:id="rId89"/>
  </p:sldIdLst>
  <p:sldSz cx="10080625" cy="7559675"/>
  <p:notesSz cx="6858000" cy="9144000"/>
  <p:defaultTextStyle>
    <a:defPPr>
      <a:defRPr lang="en-GB"/>
    </a:defPPr>
    <a:lvl1pPr marL="0" lvl="0" indent="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楷体" panose="02010609060101010101" pitchFamily="1" charset="-122"/>
        <a:cs typeface="+mn-cs"/>
      </a:defRPr>
    </a:lvl1pPr>
    <a:lvl2pPr marL="742950" lvl="1" indent="-28575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楷体" panose="02010609060101010101" pitchFamily="1" charset="-122"/>
        <a:cs typeface="+mn-cs"/>
      </a:defRPr>
    </a:lvl2pPr>
    <a:lvl3pPr marL="1143000" lvl="2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楷体" panose="02010609060101010101" pitchFamily="1" charset="-122"/>
        <a:cs typeface="+mn-cs"/>
      </a:defRPr>
    </a:lvl3pPr>
    <a:lvl4pPr marL="1600200" lvl="3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楷体" panose="02010609060101010101" pitchFamily="1" charset="-122"/>
        <a:cs typeface="+mn-cs"/>
      </a:defRPr>
    </a:lvl4pPr>
    <a:lvl5pPr marL="2057400" lvl="4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楷体" panose="02010609060101010101" pitchFamily="1" charset="-122"/>
        <a:cs typeface="+mn-cs"/>
      </a:defRPr>
    </a:lvl5pPr>
    <a:lvl6pPr marL="2286000" lvl="5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楷体" panose="02010609060101010101" pitchFamily="1" charset="-122"/>
        <a:cs typeface="+mn-cs"/>
      </a:defRPr>
    </a:lvl6pPr>
    <a:lvl7pPr marL="2743200" lvl="6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楷体" panose="02010609060101010101" pitchFamily="1" charset="-122"/>
        <a:cs typeface="+mn-cs"/>
      </a:defRPr>
    </a:lvl7pPr>
    <a:lvl8pPr marL="3200400" lvl="7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楷体" panose="02010609060101010101" pitchFamily="1" charset="-122"/>
        <a:cs typeface="+mn-cs"/>
      </a:defRPr>
    </a:lvl8pPr>
    <a:lvl9pPr marL="3657600" lvl="8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楷体" panose="02010609060101010101" pitchFamily="1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9797E6"/>
    <a:srgbClr val="1C981C"/>
    <a:srgbClr val="FFFFCC"/>
    <a:srgbClr val="FFFF99"/>
    <a:srgbClr val="00FF00"/>
    <a:srgbClr val="FF572F"/>
    <a:srgbClr val="FF3300"/>
    <a:srgbClr val="A5A5E9"/>
    <a:srgbClr val="4DD6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28"/>
        <p:guide pos="2897"/>
      </p:guideLst>
    </p:cSldViewPr>
  </p:slideViewPr>
  <p:gridSpacing cx="45004" cy="45004"/>
</p:viewPr>
</file>

<file path=ppt/_rels/presentation.xml.rels><?xml version="1.0" encoding="UTF-8" standalone="yes"?>
<Relationships xmlns="http://schemas.openxmlformats.org/package/2006/relationships"><Relationship Id="rId93" Type="http://schemas.openxmlformats.org/officeDocument/2006/relationships/tableStyles" Target="tableStyles.xml"/><Relationship Id="rId92" Type="http://schemas.openxmlformats.org/officeDocument/2006/relationships/viewProps" Target="viewProps.xml"/><Relationship Id="rId91" Type="http://schemas.openxmlformats.org/officeDocument/2006/relationships/presProps" Target="presProps.xml"/><Relationship Id="rId90" Type="http://schemas.openxmlformats.org/officeDocument/2006/relationships/handoutMaster" Target="handoutMasters/handoutMaster1.xml"/><Relationship Id="rId9" Type="http://schemas.openxmlformats.org/officeDocument/2006/relationships/slideMaster" Target="slideMasters/slideMaster8.xml"/><Relationship Id="rId89" Type="http://schemas.openxmlformats.org/officeDocument/2006/relationships/slide" Target="slides/slide79.xml"/><Relationship Id="rId88" Type="http://schemas.openxmlformats.org/officeDocument/2006/relationships/slide" Target="slides/slide78.xml"/><Relationship Id="rId87" Type="http://schemas.openxmlformats.org/officeDocument/2006/relationships/slide" Target="slides/slide77.xml"/><Relationship Id="rId86" Type="http://schemas.openxmlformats.org/officeDocument/2006/relationships/slide" Target="slides/slide76.xml"/><Relationship Id="rId85" Type="http://schemas.openxmlformats.org/officeDocument/2006/relationships/slide" Target="slides/slide75.xml"/><Relationship Id="rId84" Type="http://schemas.openxmlformats.org/officeDocument/2006/relationships/slide" Target="slides/slide74.xml"/><Relationship Id="rId83" Type="http://schemas.openxmlformats.org/officeDocument/2006/relationships/slide" Target="slides/slide73.xml"/><Relationship Id="rId82" Type="http://schemas.openxmlformats.org/officeDocument/2006/relationships/slide" Target="slides/slide72.xml"/><Relationship Id="rId81" Type="http://schemas.openxmlformats.org/officeDocument/2006/relationships/slide" Target="slides/slide71.xml"/><Relationship Id="rId80" Type="http://schemas.openxmlformats.org/officeDocument/2006/relationships/slide" Target="slides/slide70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69.xml"/><Relationship Id="rId78" Type="http://schemas.openxmlformats.org/officeDocument/2006/relationships/slide" Target="slides/slide68.xml"/><Relationship Id="rId77" Type="http://schemas.openxmlformats.org/officeDocument/2006/relationships/slide" Target="slides/slide67.xml"/><Relationship Id="rId76" Type="http://schemas.openxmlformats.org/officeDocument/2006/relationships/slide" Target="slides/slide66.xml"/><Relationship Id="rId75" Type="http://schemas.openxmlformats.org/officeDocument/2006/relationships/slide" Target="slides/slide65.xml"/><Relationship Id="rId74" Type="http://schemas.openxmlformats.org/officeDocument/2006/relationships/slide" Target="slides/slide64.xml"/><Relationship Id="rId73" Type="http://schemas.openxmlformats.org/officeDocument/2006/relationships/slide" Target="slides/slide63.xml"/><Relationship Id="rId72" Type="http://schemas.openxmlformats.org/officeDocument/2006/relationships/slide" Target="slides/slide62.xml"/><Relationship Id="rId71" Type="http://schemas.openxmlformats.org/officeDocument/2006/relationships/slide" Target="slides/slide61.xml"/><Relationship Id="rId70" Type="http://schemas.openxmlformats.org/officeDocument/2006/relationships/slide" Target="slides/slide60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59.xml"/><Relationship Id="rId68" Type="http://schemas.openxmlformats.org/officeDocument/2006/relationships/slide" Target="slides/slide58.xml"/><Relationship Id="rId67" Type="http://schemas.openxmlformats.org/officeDocument/2006/relationships/slide" Target="slides/slide57.xml"/><Relationship Id="rId66" Type="http://schemas.openxmlformats.org/officeDocument/2006/relationships/slide" Target="slides/slide56.xml"/><Relationship Id="rId65" Type="http://schemas.openxmlformats.org/officeDocument/2006/relationships/slide" Target="slides/slide55.xml"/><Relationship Id="rId64" Type="http://schemas.openxmlformats.org/officeDocument/2006/relationships/slide" Target="slides/slide54.xml"/><Relationship Id="rId63" Type="http://schemas.openxmlformats.org/officeDocument/2006/relationships/slide" Target="slides/slide53.xml"/><Relationship Id="rId62" Type="http://schemas.openxmlformats.org/officeDocument/2006/relationships/slide" Target="slides/slide52.xml"/><Relationship Id="rId61" Type="http://schemas.openxmlformats.org/officeDocument/2006/relationships/slide" Target="slides/slide51.xml"/><Relationship Id="rId60" Type="http://schemas.openxmlformats.org/officeDocument/2006/relationships/slide" Target="slides/slide50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49.xml"/><Relationship Id="rId58" Type="http://schemas.openxmlformats.org/officeDocument/2006/relationships/slide" Target="slides/slide48.xml"/><Relationship Id="rId57" Type="http://schemas.openxmlformats.org/officeDocument/2006/relationships/slide" Target="slides/slide47.xml"/><Relationship Id="rId56" Type="http://schemas.openxmlformats.org/officeDocument/2006/relationships/slide" Target="slides/slide46.xml"/><Relationship Id="rId55" Type="http://schemas.openxmlformats.org/officeDocument/2006/relationships/slide" Target="slides/slide45.xml"/><Relationship Id="rId54" Type="http://schemas.openxmlformats.org/officeDocument/2006/relationships/slide" Target="slides/slide44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9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0" Type="http://schemas.openxmlformats.org/officeDocument/2006/relationships/slide" Target="slides/slide30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20204" pitchFamily="34" charset="0"/>
                <a:ea typeface="楷体" panose="02010609060101010101" pitchFamily="1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20204" pitchFamily="34" charset="0"/>
                <a:ea typeface="楷体" panose="02010609060101010101" pitchFamily="1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9219" name="Rectangle 3"/>
          <p:cNvSpPr>
            <a:spLocks noGrp="1"/>
          </p:cNvSpPr>
          <p:nvPr>
            <p:ph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lvl="0"/>
            <a:endParaRPr lang="en-US" altLang="x-none" dirty="0"/>
          </a:p>
        </p:txBody>
      </p:sp>
      <p:sp>
        <p:nvSpPr>
          <p:cNvPr id="3076" name="Rectangle 4"/>
          <p:cNvSpPr>
            <a:spLocks noGrp="1"/>
          </p:cNvSpPr>
          <p:nvPr>
            <p:ph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p>
            <a:pPr lvl="0" defTabSz="0" eaLnBrk="1" fontAlgn="base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sz="1400" strike="noStrike" noProof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7" name="Rectangle 5"/>
          <p:cNvSpPr>
            <a:spLocks noGrp="1"/>
          </p:cNvSpPr>
          <p:nvPr>
            <p:ph type="dt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p>
            <a:pPr lvl="0" algn="r" defTabSz="0" eaLnBrk="1" fontAlgn="base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sz="1400" strike="noStrike" noProof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8" name="Rectangle 6"/>
          <p:cNvSpPr>
            <a:spLocks noGrp="1"/>
          </p:cNvSpPr>
          <p:nvPr>
            <p:ph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b"/>
          <a:p>
            <a:pPr lvl="0" defTabSz="0" eaLnBrk="1" fontAlgn="base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sz="1400" strike="noStrike" noProof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9" name="Rectangle 7"/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b"/>
          <a:p>
            <a:pPr lvl="0" algn="r" defTabSz="0" eaLnBrk="1" fontAlgn="base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en-GB" altLang="en-US" sz="1400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en-GB" altLang="en-US" sz="1400" strike="noStrike" noProof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1pPr>
    <a:lvl2pPr marL="742950" lvl="1" indent="-28575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2pPr>
    <a:lvl3pPr marL="1143000" lvl="2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3pPr>
    <a:lvl4pPr marL="1600200" lvl="3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4pPr>
    <a:lvl5pPr marL="2057400" lvl="4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5pPr>
    <a:lvl6pPr marL="2286000" lvl="5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6pPr>
    <a:lvl7pPr marL="2743200" lvl="6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7pPr>
    <a:lvl8pPr marL="3200400" lvl="7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8pPr>
    <a:lvl9pPr marL="3657600" lvl="8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30722" name="文本占位符 2"/>
          <p:cNvSpPr>
            <a:spLocks noGrp="1"/>
          </p:cNvSpPr>
          <p:nvPr>
            <p:ph type="body"/>
          </p:nvPr>
        </p:nvSpPr>
        <p:spPr/>
        <p:txBody>
          <a:bodyPr lIns="0" tIns="0" rIns="0" bIns="0" anchor="t" anchorCtr="0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en-GB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en-GB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58370" name="文本占位符 2"/>
          <p:cNvSpPr>
            <a:spLocks noGrp="1"/>
          </p:cNvSpPr>
          <p:nvPr>
            <p:ph type="body"/>
          </p:nvPr>
        </p:nvSpPr>
        <p:spPr/>
        <p:txBody>
          <a:bodyPr lIns="0" tIns="0" rIns="0" bIns="0" anchor="t" anchorCtr="0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83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p>
            <a:pPr lvl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en-GB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en-GB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pPr fontAlgn="base"/>
            <a:r>
              <a:rPr lang="zh-CN" altLang="en-US" sz="1985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5278" y="301625"/>
            <a:ext cx="2267347" cy="58102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70600" cy="58102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pPr fontAlgn="base"/>
            <a:r>
              <a:rPr lang="zh-CN" altLang="en-US" sz="1985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793" y="5059033"/>
            <a:ext cx="8694539" cy="1653678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67288" y="1944688"/>
            <a:ext cx="2257393" cy="43830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6820" y="1944688"/>
            <a:ext cx="2257393" cy="43830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4356" y="1853171"/>
            <a:ext cx="4264576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356" y="2761381"/>
            <a:ext cx="4264576" cy="40615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 fontAlgn="base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3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98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6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6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6866" y="1944688"/>
            <a:ext cx="2267347" cy="43830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1944688"/>
            <a:ext cx="6670601" cy="43830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pPr fontAlgn="base"/>
            <a:r>
              <a:rPr lang="zh-CN" altLang="en-US" sz="1985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793" y="5059033"/>
            <a:ext cx="8694539" cy="1653678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728788"/>
            <a:ext cx="4444000" cy="43830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8625" y="1728788"/>
            <a:ext cx="4444000" cy="43830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4356" y="1853171"/>
            <a:ext cx="4264576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356" y="2761381"/>
            <a:ext cx="4264576" cy="40615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793" y="5059033"/>
            <a:ext cx="8694539" cy="1653678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 fontAlgn="base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3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98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6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6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5278" y="301625"/>
            <a:ext cx="2267347" cy="58102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70600" cy="58102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pPr fontAlgn="base"/>
            <a:r>
              <a:rPr lang="zh-CN" altLang="en-US" sz="1985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793" y="5059033"/>
            <a:ext cx="8694539" cy="1653678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728788"/>
            <a:ext cx="4444000" cy="43830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8625" y="1728788"/>
            <a:ext cx="4444000" cy="43830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4356" y="1853171"/>
            <a:ext cx="4264576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356" y="2761381"/>
            <a:ext cx="4264576" cy="40615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728788"/>
            <a:ext cx="4444000" cy="43830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8625" y="1728788"/>
            <a:ext cx="4444000" cy="43830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 fontAlgn="base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3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98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6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6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5278" y="301625"/>
            <a:ext cx="2267347" cy="58102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70600" cy="58102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pPr fontAlgn="base"/>
            <a:r>
              <a:rPr lang="zh-CN" altLang="en-US" sz="1985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793" y="5059033"/>
            <a:ext cx="8694539" cy="1653678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728788"/>
            <a:ext cx="4444000" cy="43830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8625" y="1728788"/>
            <a:ext cx="4444000" cy="43830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4356" y="1853171"/>
            <a:ext cx="4264576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356" y="2761381"/>
            <a:ext cx="4264576" cy="40615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4356" y="1853171"/>
            <a:ext cx="4264576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356" y="2761381"/>
            <a:ext cx="4264576" cy="40615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 fontAlgn="base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3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98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6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6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5278" y="301625"/>
            <a:ext cx="2267347" cy="58102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70600" cy="58102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pPr fontAlgn="base"/>
            <a:r>
              <a:rPr lang="zh-CN" altLang="en-US" sz="1985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793" y="5059033"/>
            <a:ext cx="8694539" cy="1653678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728788"/>
            <a:ext cx="4444000" cy="43830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8625" y="1728788"/>
            <a:ext cx="4444000" cy="43830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4356" y="1853171"/>
            <a:ext cx="4264576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356" y="2761381"/>
            <a:ext cx="4264576" cy="40615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 fontAlgn="base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3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98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6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6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5278" y="301625"/>
            <a:ext cx="2267347" cy="58102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70600" cy="58102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pPr fontAlgn="base"/>
            <a:r>
              <a:rPr lang="zh-CN" altLang="en-US" sz="1985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793" y="5059033"/>
            <a:ext cx="8694539" cy="1653678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728788"/>
            <a:ext cx="4444000" cy="43830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8625" y="1728788"/>
            <a:ext cx="4444000" cy="43830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4356" y="1853171"/>
            <a:ext cx="4264576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356" y="2761381"/>
            <a:ext cx="4264576" cy="40615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 fontAlgn="base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3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98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6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6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5278" y="301625"/>
            <a:ext cx="2267347" cy="58102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70600" cy="58102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pPr fontAlgn="base"/>
            <a:r>
              <a:rPr lang="zh-CN" altLang="en-US" sz="1985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 fontAlgn="base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3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98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6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6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793" y="5059033"/>
            <a:ext cx="8694539" cy="1653678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728788"/>
            <a:ext cx="4444000" cy="43830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8625" y="1728788"/>
            <a:ext cx="4444000" cy="43830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4356" y="1853171"/>
            <a:ext cx="4264576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356" y="2761381"/>
            <a:ext cx="4264576" cy="40615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 fontAlgn="base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3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98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6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6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5278" y="301625"/>
            <a:ext cx="2267347" cy="58102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70600" cy="58102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3" Type="http://schemas.openxmlformats.org/officeDocument/2006/relationships/theme" Target="../theme/theme6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3" Type="http://schemas.openxmlformats.org/officeDocument/2006/relationships/theme" Target="../theme/theme7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3" Type="http://schemas.openxmlformats.org/officeDocument/2006/relationships/theme" Target="../theme/theme8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AutoShape 2"/>
          <p:cNvSpPr/>
          <p:nvPr/>
        </p:nvSpPr>
        <p:spPr>
          <a:xfrm>
            <a:off x="144463" y="161925"/>
            <a:ext cx="9791700" cy="6613525"/>
          </a:xfrm>
          <a:prstGeom prst="roundRect">
            <a:avLst>
              <a:gd name="adj" fmla="val 2810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7012" cy="9207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lvl="0"/>
            <a:r>
              <a:rPr lang="en-US" altLang="zh-CN"/>
              <a:t>Click to edit the title text format</a:t>
            </a:r>
            <a:endParaRPr lang="en-US" altLang="zh-CN"/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503238" y="1728788"/>
            <a:ext cx="9069387" cy="4383087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lvl="0"/>
            <a:r>
              <a:rPr lang="en-US" altLang="zh-CN"/>
              <a:t>Click to edit the outline text format</a:t>
            </a:r>
            <a:endParaRPr lang="en-US" altLang="zh-CN"/>
          </a:p>
          <a:p>
            <a:pPr lvl="1"/>
            <a:r>
              <a:rPr lang="en-US" altLang="zh-CN"/>
              <a:t>Second Outline Level</a:t>
            </a:r>
            <a:endParaRPr lang="en-US" altLang="zh-CN"/>
          </a:p>
          <a:p>
            <a:pPr lvl="2"/>
            <a:r>
              <a:rPr lang="en-US" altLang="zh-CN"/>
              <a:t>Third Outline Level</a:t>
            </a:r>
            <a:endParaRPr lang="en-US" altLang="zh-CN"/>
          </a:p>
          <a:p>
            <a:pPr lvl="3"/>
            <a:r>
              <a:rPr lang="en-US" altLang="zh-CN"/>
              <a:t>Fourth Outline Level</a:t>
            </a:r>
            <a:endParaRPr lang="en-US" altLang="zh-CN"/>
          </a:p>
          <a:p>
            <a:pPr lvl="4"/>
            <a:r>
              <a:rPr lang="en-US" altLang="zh-CN"/>
              <a:t>Fifth Outline Level</a:t>
            </a:r>
            <a:endParaRPr lang="en-US" altLang="zh-CN"/>
          </a:p>
          <a:p>
            <a:pPr lvl="4"/>
            <a:r>
              <a:rPr lang="en-US" altLang="zh-CN"/>
              <a:t>Sixth Outline Level</a:t>
            </a:r>
            <a:endParaRPr lang="en-US" altLang="zh-CN"/>
          </a:p>
          <a:p>
            <a:pPr lvl="4"/>
            <a:r>
              <a:rPr lang="en-US" altLang="zh-CN"/>
              <a:t>Seventh Outline Level</a:t>
            </a:r>
            <a:endParaRPr lang="en-US" altLang="zh-CN"/>
          </a:p>
        </p:txBody>
      </p:sp>
      <p:sp>
        <p:nvSpPr>
          <p:cNvPr id="1029" name="Rectangle 5"/>
          <p:cNvSpPr>
            <a:spLocks noGrp="1"/>
          </p:cNvSpPr>
          <p:nvPr>
            <p:ph type="dt"/>
          </p:nvPr>
        </p:nvSpPr>
        <p:spPr>
          <a:xfrm>
            <a:off x="144463" y="6886575"/>
            <a:ext cx="3094038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>
              <a:defRPr sz="100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defRPr>
            </a:lvl1pPr>
          </a:lstStyle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ftr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 algn="ctr">
              <a:defRPr sz="1000">
                <a:latin typeface="Comic Sans MS" panose="030F0702030302020204" pitchFamily="2" charset="0"/>
              </a:defRPr>
            </a:lvl1pPr>
          </a:lstStyle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1031" name="Rectangle 7"/>
          <p:cNvSpPr>
            <a:spLocks noGrp="1"/>
          </p:cNvSpPr>
          <p:nvPr>
            <p:ph type="sldNum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 algn="r">
              <a:defRPr sz="120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  <p:sp>
        <p:nvSpPr>
          <p:cNvPr id="1032" name="Rectangle 8"/>
          <p:cNvSpPr/>
          <p:nvPr/>
        </p:nvSpPr>
        <p:spPr>
          <a:xfrm>
            <a:off x="1439863" y="1223963"/>
            <a:ext cx="8640762" cy="14446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47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3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28100" y="215900"/>
            <a:ext cx="936625" cy="9366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449580" eaLnBrk="0" fontAlgn="base" latinLnBrk="0" hangingPunct="0">
        <a:lnSpc>
          <a:spcPct val="110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4000" b="0" i="0" u="none" kern="1200" baseline="0">
          <a:solidFill>
            <a:srgbClr val="000000"/>
          </a:solidFill>
          <a:latin typeface="+mj-lt"/>
          <a:ea typeface="宋体" panose="02010600030101010101" pitchFamily="2" charset="-122"/>
          <a:cs typeface="+mj-cs"/>
        </a:defRPr>
      </a:lvl1pPr>
    </p:titleStyle>
    <p:bodyStyle>
      <a:lvl1pPr marL="342900" lvl="0" indent="-342900" algn="l" defTabSz="449580" eaLnBrk="0" fontAlgn="base" latinLnBrk="0" hangingPunct="0">
        <a:lnSpc>
          <a:spcPct val="95000"/>
        </a:lnSpc>
        <a:spcBef>
          <a:spcPct val="0"/>
        </a:spcBef>
        <a:spcAft>
          <a:spcPts val="1415"/>
        </a:spcAft>
        <a:buSzPct val="100000"/>
        <a:buFont typeface="Times New Roman" panose="02020603050405020304" pitchFamily="2" charset="0"/>
        <a:buChar char="•"/>
        <a:defRPr sz="36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1pPr>
      <a:lvl2pPr marL="742950" lvl="1" indent="-285750" algn="l" defTabSz="449580" eaLnBrk="0" fontAlgn="base" latinLnBrk="0" hangingPunct="0">
        <a:lnSpc>
          <a:spcPct val="95000"/>
        </a:lnSpc>
        <a:spcBef>
          <a:spcPct val="0"/>
        </a:spcBef>
        <a:spcAft>
          <a:spcPts val="1140"/>
        </a:spcAft>
        <a:buSzPct val="100000"/>
        <a:buFont typeface="Times New Roman" panose="02020603050405020304" pitchFamily="2" charset="0"/>
        <a:buChar char="–"/>
        <a:defRPr sz="28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2pPr>
      <a:lvl3pPr marL="1143000" lvl="2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850"/>
        </a:spcAft>
        <a:buSzPct val="100000"/>
        <a:buFont typeface="Times New Roman" panose="02020603050405020304" pitchFamily="2" charset="0"/>
        <a:buChar char="•"/>
        <a:defRPr sz="24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575"/>
        </a:spcAft>
        <a:buSzPct val="100000"/>
        <a:buFont typeface="Times New Roman" panose="02020603050405020304" pitchFamily="2" charset="0"/>
        <a:buChar char="–"/>
        <a:defRPr sz="20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4pPr>
      <a:lvl5pPr marL="2057400" lvl="4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5pPr>
      <a:lvl6pPr marL="2514600" lvl="5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0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AutoShape 2"/>
          <p:cNvSpPr/>
          <p:nvPr/>
        </p:nvSpPr>
        <p:spPr>
          <a:xfrm>
            <a:off x="-330200" y="5975350"/>
            <a:ext cx="2057400" cy="216058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AutoShape 3"/>
          <p:cNvSpPr/>
          <p:nvPr/>
        </p:nvSpPr>
        <p:spPr>
          <a:xfrm>
            <a:off x="4679950" y="296863"/>
            <a:ext cx="5256213" cy="6330950"/>
          </a:xfrm>
          <a:prstGeom prst="roundRect">
            <a:avLst>
              <a:gd name="adj" fmla="val 8264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 eaLnBrk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Rectangle 5"/>
          <p:cNvSpPr/>
          <p:nvPr/>
        </p:nvSpPr>
        <p:spPr>
          <a:xfrm>
            <a:off x="0" y="4356100"/>
            <a:ext cx="8496300" cy="1584325"/>
          </a:xfrm>
          <a:prstGeom prst="rect">
            <a:avLst/>
          </a:prstGeom>
          <a:gradFill rotWithShape="0">
            <a:gsLst>
              <a:gs pos="0">
                <a:srgbClr val="0047FF"/>
              </a:gs>
              <a:gs pos="100000">
                <a:srgbClr val="99CC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" name="Rectangle 6"/>
          <p:cNvSpPr>
            <a:spLocks noGrp="1"/>
          </p:cNvSpPr>
          <p:nvPr>
            <p:ph type="title"/>
          </p:nvPr>
        </p:nvSpPr>
        <p:spPr>
          <a:xfrm>
            <a:off x="504825" y="4500563"/>
            <a:ext cx="7486650" cy="12604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lvl="0"/>
            <a:r>
              <a:rPr lang="en-US" altLang="zh-CN"/>
              <a:t>Click to edit the title text format</a:t>
            </a:r>
            <a:endParaRPr lang="en-US" altLang="zh-CN"/>
          </a:p>
        </p:txBody>
      </p:sp>
      <p:sp>
        <p:nvSpPr>
          <p:cNvPr id="2054" name="Rectangle 7"/>
          <p:cNvSpPr>
            <a:spLocks noGrp="1"/>
          </p:cNvSpPr>
          <p:nvPr>
            <p:ph type="body"/>
          </p:nvPr>
        </p:nvSpPr>
        <p:spPr>
          <a:xfrm>
            <a:off x="4967288" y="1944688"/>
            <a:ext cx="4606925" cy="4383087"/>
          </a:xfrm>
          <a:prstGeom prst="rect">
            <a:avLst/>
          </a:prstGeom>
          <a:noFill/>
          <a:ln w="9525">
            <a:noFill/>
          </a:ln>
        </p:spPr>
        <p:txBody>
          <a:bodyPr lIns="0" tIns="28224" rIns="0" bIns="0" anchor="t" anchorCtr="0"/>
          <a:p>
            <a:pPr lvl="0"/>
            <a:r>
              <a:rPr lang="en-US" altLang="zh-CN"/>
              <a:t>Click to edit the outline text format</a:t>
            </a:r>
            <a:endParaRPr lang="en-US" altLang="zh-CN"/>
          </a:p>
          <a:p>
            <a:pPr lvl="1"/>
            <a:r>
              <a:rPr lang="en-US" altLang="zh-CN"/>
              <a:t>Second Outline Level</a:t>
            </a:r>
            <a:endParaRPr lang="en-US" altLang="zh-CN"/>
          </a:p>
          <a:p>
            <a:pPr lvl="2"/>
            <a:r>
              <a:rPr lang="en-US" altLang="zh-CN"/>
              <a:t>Third Outline Level</a:t>
            </a:r>
            <a:endParaRPr lang="en-US" altLang="zh-CN"/>
          </a:p>
          <a:p>
            <a:pPr lvl="3"/>
            <a:r>
              <a:rPr lang="en-US" altLang="zh-CN"/>
              <a:t>Fourth Outline Level</a:t>
            </a:r>
            <a:endParaRPr lang="en-US" altLang="zh-CN"/>
          </a:p>
          <a:p>
            <a:pPr lvl="4"/>
            <a:r>
              <a:rPr lang="en-US" altLang="zh-CN"/>
              <a:t>Fifth Outline Level</a:t>
            </a:r>
            <a:endParaRPr lang="en-US" altLang="zh-CN"/>
          </a:p>
          <a:p>
            <a:pPr lvl="4"/>
            <a:r>
              <a:rPr lang="en-US" altLang="zh-CN"/>
              <a:t>Sixth Outline Level</a:t>
            </a:r>
            <a:endParaRPr lang="en-US" altLang="zh-CN"/>
          </a:p>
          <a:p>
            <a:pPr lvl="4"/>
            <a:r>
              <a:rPr lang="en-US" altLang="zh-CN"/>
              <a:t>Seventh Outline Level</a:t>
            </a:r>
            <a:endParaRPr lang="en-US" altLang="zh-CN"/>
          </a:p>
        </p:txBody>
      </p:sp>
      <p:sp>
        <p:nvSpPr>
          <p:cNvPr id="2055" name="AutoShape 8"/>
          <p:cNvSpPr/>
          <p:nvPr/>
        </p:nvSpPr>
        <p:spPr>
          <a:xfrm>
            <a:off x="-185737" y="-257175"/>
            <a:ext cx="2057400" cy="213042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6" name="AutoShape 9"/>
          <p:cNvSpPr/>
          <p:nvPr/>
        </p:nvSpPr>
        <p:spPr>
          <a:xfrm>
            <a:off x="1079500" y="-376237"/>
            <a:ext cx="1295400" cy="12398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99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7" name="AutoShape 10"/>
          <p:cNvSpPr/>
          <p:nvPr/>
        </p:nvSpPr>
        <p:spPr>
          <a:xfrm>
            <a:off x="-330200" y="1152525"/>
            <a:ext cx="4146550" cy="1295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</a:ln>
          <a:effectLst>
            <a:outerShdw dist="101823" dir="2699999" algn="ctr" rotWithShape="0">
              <a:srgbClr val="C0C0C0">
                <a:alpha val="25000"/>
              </a:srgbClr>
            </a:outerShdw>
          </a:effectLst>
        </p:spPr>
        <p:txBody>
          <a:bodyPr wrap="none" anchor="ctr" anchorCtr="0"/>
          <a:p>
            <a:pPr lvl="0" eaLnBrk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8" name="AutoShape 11"/>
          <p:cNvSpPr/>
          <p:nvPr/>
        </p:nvSpPr>
        <p:spPr>
          <a:xfrm flipH="1" flipV="1">
            <a:off x="9361488" y="-936625"/>
            <a:ext cx="2087562" cy="210502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59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6625" y="1116013"/>
            <a:ext cx="1368425" cy="1368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AutoShape 4"/>
          <p:cNvSpPr/>
          <p:nvPr userDrawn="1"/>
        </p:nvSpPr>
        <p:spPr>
          <a:xfrm>
            <a:off x="9215438" y="3384550"/>
            <a:ext cx="1800225" cy="1295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2B2B2">
                  <a:alpha val="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0"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449580" eaLnBrk="0" fontAlgn="base" latinLnBrk="0" hangingPunct="0">
        <a:lnSpc>
          <a:spcPct val="110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4000" b="1" i="0" u="none" kern="1200" baseline="0">
          <a:solidFill>
            <a:srgbClr val="FFFFFF"/>
          </a:solidFill>
          <a:latin typeface="+mj-lt"/>
          <a:ea typeface="宋体" panose="02010600030101010101" pitchFamily="2" charset="-122"/>
          <a:cs typeface="+mj-cs"/>
        </a:defRPr>
      </a:lvl1pPr>
    </p:titleStyle>
    <p:bodyStyle>
      <a:lvl1pPr marL="342900" lvl="0" indent="-342900" algn="l" defTabSz="449580" eaLnBrk="0" fontAlgn="base" latinLnBrk="0" hangingPunct="0">
        <a:lnSpc>
          <a:spcPct val="93000"/>
        </a:lnSpc>
        <a:spcBef>
          <a:spcPct val="0"/>
        </a:spcBef>
        <a:spcAft>
          <a:spcPts val="1425"/>
        </a:spcAft>
        <a:buSzPct val="100000"/>
        <a:buFont typeface="Times New Roman" panose="02020603050405020304" pitchFamily="2" charset="0"/>
        <a:buChar char="•"/>
        <a:defRPr sz="32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1pPr>
      <a:lvl2pPr marL="742950" lvl="1" indent="-285750" algn="l" defTabSz="449580" eaLnBrk="0" fontAlgn="base" latinLnBrk="0" hangingPunct="0">
        <a:lnSpc>
          <a:spcPct val="93000"/>
        </a:lnSpc>
        <a:spcBef>
          <a:spcPct val="0"/>
        </a:spcBef>
        <a:spcAft>
          <a:spcPts val="1140"/>
        </a:spcAft>
        <a:buSzPct val="100000"/>
        <a:buFont typeface="Times New Roman" panose="02020603050405020304" pitchFamily="2" charset="0"/>
        <a:buChar char="–"/>
        <a:defRPr sz="28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2pPr>
      <a:lvl3pPr marL="1143000" lvl="2" indent="-228600" algn="l" defTabSz="449580" eaLnBrk="0" fontAlgn="base" latinLnBrk="0" hangingPunct="0">
        <a:lnSpc>
          <a:spcPct val="93000"/>
        </a:lnSpc>
        <a:spcBef>
          <a:spcPct val="0"/>
        </a:spcBef>
        <a:spcAft>
          <a:spcPts val="850"/>
        </a:spcAft>
        <a:buSzPct val="100000"/>
        <a:buFont typeface="Times New Roman" panose="02020603050405020304" pitchFamily="2" charset="0"/>
        <a:buChar char="•"/>
        <a:defRPr sz="24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defTabSz="449580" eaLnBrk="0" fontAlgn="base" latinLnBrk="0" hangingPunct="0">
        <a:lnSpc>
          <a:spcPct val="93000"/>
        </a:lnSpc>
        <a:spcBef>
          <a:spcPct val="0"/>
        </a:spcBef>
        <a:spcAft>
          <a:spcPts val="575"/>
        </a:spcAft>
        <a:buSzPct val="100000"/>
        <a:buFont typeface="Times New Roman" panose="02020603050405020304" pitchFamily="2" charset="0"/>
        <a:buChar char="–"/>
        <a:defRPr sz="20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4pPr>
      <a:lvl5pPr marL="2057400" lvl="4" indent="-228600" algn="l" defTabSz="44958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20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5pPr>
      <a:lvl6pPr marL="2514600" lvl="5" indent="-51206400" algn="l" defTabSz="44958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51206400" algn="l" defTabSz="44958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51206400" algn="l" defTabSz="44958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51206400" algn="l" defTabSz="44958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0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AutoShape 2"/>
          <p:cNvSpPr/>
          <p:nvPr/>
        </p:nvSpPr>
        <p:spPr>
          <a:xfrm>
            <a:off x="144463" y="161925"/>
            <a:ext cx="9791700" cy="6613525"/>
          </a:xfrm>
          <a:prstGeom prst="roundRect">
            <a:avLst>
              <a:gd name="adj" fmla="val 2810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7012" cy="9207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lvl="0"/>
            <a:r>
              <a:rPr lang="en-US" altLang="zh-CN"/>
              <a:t>Click to edit the title text format</a:t>
            </a:r>
            <a:endParaRPr lang="en-US" altLang="zh-CN"/>
          </a:p>
        </p:txBody>
      </p:sp>
      <p:sp>
        <p:nvSpPr>
          <p:cNvPr id="3076" name="Rectangle 4"/>
          <p:cNvSpPr>
            <a:spLocks noGrp="1"/>
          </p:cNvSpPr>
          <p:nvPr>
            <p:ph type="body"/>
          </p:nvPr>
        </p:nvSpPr>
        <p:spPr>
          <a:xfrm>
            <a:off x="503238" y="1728788"/>
            <a:ext cx="9069387" cy="4383087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lvl="0"/>
            <a:r>
              <a:rPr lang="en-US" altLang="zh-CN"/>
              <a:t>Click to edit the outline text format</a:t>
            </a:r>
            <a:endParaRPr lang="en-US" altLang="zh-CN"/>
          </a:p>
          <a:p>
            <a:pPr lvl="1"/>
            <a:r>
              <a:rPr lang="en-US" altLang="zh-CN"/>
              <a:t>Second Outline Level</a:t>
            </a:r>
            <a:endParaRPr lang="en-US" altLang="zh-CN"/>
          </a:p>
          <a:p>
            <a:pPr lvl="2"/>
            <a:r>
              <a:rPr lang="en-US" altLang="zh-CN"/>
              <a:t>Third Outline Level</a:t>
            </a:r>
            <a:endParaRPr lang="en-US" altLang="zh-CN"/>
          </a:p>
          <a:p>
            <a:pPr lvl="3"/>
            <a:r>
              <a:rPr lang="en-US" altLang="zh-CN"/>
              <a:t>Fourth Outline Level</a:t>
            </a:r>
            <a:endParaRPr lang="en-US" altLang="zh-CN"/>
          </a:p>
          <a:p>
            <a:pPr lvl="4"/>
            <a:r>
              <a:rPr lang="en-US" altLang="zh-CN"/>
              <a:t>Fifth Outline Level</a:t>
            </a:r>
            <a:endParaRPr lang="en-US" altLang="zh-CN"/>
          </a:p>
          <a:p>
            <a:pPr lvl="4"/>
            <a:r>
              <a:rPr lang="en-US" altLang="zh-CN"/>
              <a:t>Sixth Outline Level</a:t>
            </a:r>
            <a:endParaRPr lang="en-US" altLang="zh-CN"/>
          </a:p>
          <a:p>
            <a:pPr lvl="4"/>
            <a:r>
              <a:rPr lang="en-US" altLang="zh-CN"/>
              <a:t>Seventh Outline Level</a:t>
            </a:r>
            <a:endParaRPr lang="en-US" altLang="zh-CN"/>
          </a:p>
        </p:txBody>
      </p:sp>
      <p:sp>
        <p:nvSpPr>
          <p:cNvPr id="1029" name="Rectangle 5"/>
          <p:cNvSpPr>
            <a:spLocks noGrp="1"/>
          </p:cNvSpPr>
          <p:nvPr>
            <p:ph type="dt"/>
          </p:nvPr>
        </p:nvSpPr>
        <p:spPr>
          <a:xfrm>
            <a:off x="144463" y="6886575"/>
            <a:ext cx="3094038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>
              <a:defRPr sz="100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defRPr>
            </a:lvl1pPr>
          </a:lstStyle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ftr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 algn="ctr">
              <a:defRPr sz="1000">
                <a:latin typeface="Comic Sans MS" panose="030F0702030302020204" pitchFamily="2" charset="0"/>
              </a:defRPr>
            </a:lvl1pPr>
          </a:lstStyle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1031" name="Rectangle 7"/>
          <p:cNvSpPr>
            <a:spLocks noGrp="1"/>
          </p:cNvSpPr>
          <p:nvPr>
            <p:ph type="sldNum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 algn="r">
              <a:defRPr sz="120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  <p:sp>
        <p:nvSpPr>
          <p:cNvPr id="3080" name="Rectangle 8"/>
          <p:cNvSpPr/>
          <p:nvPr/>
        </p:nvSpPr>
        <p:spPr>
          <a:xfrm>
            <a:off x="1439863" y="1223963"/>
            <a:ext cx="8640762" cy="14446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47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081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28100" y="215900"/>
            <a:ext cx="936625" cy="9366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l" defTabSz="449580" eaLnBrk="0" fontAlgn="base" latinLnBrk="0" hangingPunct="0">
        <a:lnSpc>
          <a:spcPct val="110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4000" b="0" i="0" u="none" kern="1200" baseline="0">
          <a:solidFill>
            <a:srgbClr val="000000"/>
          </a:solidFill>
          <a:latin typeface="+mj-lt"/>
          <a:ea typeface="宋体" panose="02010600030101010101" pitchFamily="2" charset="-122"/>
          <a:cs typeface="+mj-cs"/>
        </a:defRPr>
      </a:lvl1pPr>
    </p:titleStyle>
    <p:bodyStyle>
      <a:lvl1pPr marL="342900" lvl="0" indent="-342900" algn="l" defTabSz="449580" eaLnBrk="0" fontAlgn="base" latinLnBrk="0" hangingPunct="0">
        <a:lnSpc>
          <a:spcPct val="95000"/>
        </a:lnSpc>
        <a:spcBef>
          <a:spcPct val="0"/>
        </a:spcBef>
        <a:spcAft>
          <a:spcPts val="1415"/>
        </a:spcAft>
        <a:buSzPct val="100000"/>
        <a:buFont typeface="Times New Roman" panose="02020603050405020304" pitchFamily="2" charset="0"/>
        <a:buChar char="•"/>
        <a:defRPr sz="36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1pPr>
      <a:lvl2pPr marL="742950" lvl="1" indent="-285750" algn="l" defTabSz="449580" eaLnBrk="0" fontAlgn="base" latinLnBrk="0" hangingPunct="0">
        <a:lnSpc>
          <a:spcPct val="95000"/>
        </a:lnSpc>
        <a:spcBef>
          <a:spcPct val="0"/>
        </a:spcBef>
        <a:spcAft>
          <a:spcPts val="1140"/>
        </a:spcAft>
        <a:buSzPct val="100000"/>
        <a:buFont typeface="Times New Roman" panose="02020603050405020304" pitchFamily="2" charset="0"/>
        <a:buChar char="–"/>
        <a:defRPr sz="28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2pPr>
      <a:lvl3pPr marL="1143000" lvl="2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850"/>
        </a:spcAft>
        <a:buSzPct val="100000"/>
        <a:buFont typeface="Times New Roman" panose="02020603050405020304" pitchFamily="2" charset="0"/>
        <a:buChar char="•"/>
        <a:defRPr sz="24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575"/>
        </a:spcAft>
        <a:buSzPct val="100000"/>
        <a:buFont typeface="Times New Roman" panose="02020603050405020304" pitchFamily="2" charset="0"/>
        <a:buChar char="–"/>
        <a:defRPr sz="20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4pPr>
      <a:lvl5pPr marL="2057400" lvl="4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5pPr>
      <a:lvl6pPr marL="2514600" lvl="5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0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AutoShape 2"/>
          <p:cNvSpPr/>
          <p:nvPr/>
        </p:nvSpPr>
        <p:spPr>
          <a:xfrm>
            <a:off x="144463" y="161925"/>
            <a:ext cx="9791700" cy="6613525"/>
          </a:xfrm>
          <a:prstGeom prst="roundRect">
            <a:avLst>
              <a:gd name="adj" fmla="val 2810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7012" cy="9207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lvl="0"/>
            <a:r>
              <a:rPr lang="en-US" altLang="zh-CN"/>
              <a:t>Click to edit the title text format</a:t>
            </a:r>
            <a:endParaRPr lang="en-US" altLang="zh-CN"/>
          </a:p>
        </p:txBody>
      </p:sp>
      <p:sp>
        <p:nvSpPr>
          <p:cNvPr id="4100" name="Rectangle 4"/>
          <p:cNvSpPr>
            <a:spLocks noGrp="1"/>
          </p:cNvSpPr>
          <p:nvPr>
            <p:ph type="body"/>
          </p:nvPr>
        </p:nvSpPr>
        <p:spPr>
          <a:xfrm>
            <a:off x="503238" y="1728788"/>
            <a:ext cx="9069387" cy="4383087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lvl="0"/>
            <a:r>
              <a:rPr lang="en-US" altLang="zh-CN"/>
              <a:t>Click to edit the outline text format</a:t>
            </a:r>
            <a:endParaRPr lang="en-US" altLang="zh-CN"/>
          </a:p>
          <a:p>
            <a:pPr lvl="1"/>
            <a:r>
              <a:rPr lang="en-US" altLang="zh-CN"/>
              <a:t>Second Outline Level</a:t>
            </a:r>
            <a:endParaRPr lang="en-US" altLang="zh-CN"/>
          </a:p>
          <a:p>
            <a:pPr lvl="2"/>
            <a:r>
              <a:rPr lang="en-US" altLang="zh-CN"/>
              <a:t>Third Outline Level</a:t>
            </a:r>
            <a:endParaRPr lang="en-US" altLang="zh-CN"/>
          </a:p>
          <a:p>
            <a:pPr lvl="3"/>
            <a:r>
              <a:rPr lang="en-US" altLang="zh-CN"/>
              <a:t>Fourth Outline Level</a:t>
            </a:r>
            <a:endParaRPr lang="en-US" altLang="zh-CN"/>
          </a:p>
          <a:p>
            <a:pPr lvl="4"/>
            <a:r>
              <a:rPr lang="en-US" altLang="zh-CN"/>
              <a:t>Fifth Outline Level</a:t>
            </a:r>
            <a:endParaRPr lang="en-US" altLang="zh-CN"/>
          </a:p>
          <a:p>
            <a:pPr lvl="4"/>
            <a:r>
              <a:rPr lang="en-US" altLang="zh-CN"/>
              <a:t>Sixth Outline Level</a:t>
            </a:r>
            <a:endParaRPr lang="en-US" altLang="zh-CN"/>
          </a:p>
          <a:p>
            <a:pPr lvl="4"/>
            <a:r>
              <a:rPr lang="en-US" altLang="zh-CN"/>
              <a:t>Seventh Outline Level</a:t>
            </a:r>
            <a:endParaRPr lang="en-US" altLang="zh-CN"/>
          </a:p>
        </p:txBody>
      </p:sp>
      <p:sp>
        <p:nvSpPr>
          <p:cNvPr id="1029" name="Rectangle 5"/>
          <p:cNvSpPr>
            <a:spLocks noGrp="1"/>
          </p:cNvSpPr>
          <p:nvPr>
            <p:ph type="dt"/>
          </p:nvPr>
        </p:nvSpPr>
        <p:spPr>
          <a:xfrm>
            <a:off x="144463" y="6886575"/>
            <a:ext cx="3094038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>
              <a:defRPr sz="100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defRPr>
            </a:lvl1pPr>
          </a:lstStyle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ftr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 algn="ctr">
              <a:defRPr sz="1000">
                <a:latin typeface="Comic Sans MS" panose="030F0702030302020204" pitchFamily="2" charset="0"/>
              </a:defRPr>
            </a:lvl1pPr>
          </a:lstStyle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1031" name="Rectangle 7"/>
          <p:cNvSpPr>
            <a:spLocks noGrp="1"/>
          </p:cNvSpPr>
          <p:nvPr>
            <p:ph type="sldNum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 algn="r">
              <a:defRPr sz="120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  <p:sp>
        <p:nvSpPr>
          <p:cNvPr id="4104" name="Rectangle 8"/>
          <p:cNvSpPr/>
          <p:nvPr/>
        </p:nvSpPr>
        <p:spPr>
          <a:xfrm>
            <a:off x="1439863" y="1223963"/>
            <a:ext cx="8640762" cy="14446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47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105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28100" y="215900"/>
            <a:ext cx="936625" cy="9366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l" defTabSz="449580" eaLnBrk="0" fontAlgn="base" latinLnBrk="0" hangingPunct="0">
        <a:lnSpc>
          <a:spcPct val="110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4000" b="0" i="0" u="none" kern="1200" baseline="0">
          <a:solidFill>
            <a:srgbClr val="000000"/>
          </a:solidFill>
          <a:latin typeface="+mj-lt"/>
          <a:ea typeface="宋体" panose="02010600030101010101" pitchFamily="2" charset="-122"/>
          <a:cs typeface="+mj-cs"/>
        </a:defRPr>
      </a:lvl1pPr>
    </p:titleStyle>
    <p:bodyStyle>
      <a:lvl1pPr marL="342900" lvl="0" indent="-342900" algn="l" defTabSz="449580" eaLnBrk="0" fontAlgn="base" latinLnBrk="0" hangingPunct="0">
        <a:lnSpc>
          <a:spcPct val="95000"/>
        </a:lnSpc>
        <a:spcBef>
          <a:spcPct val="0"/>
        </a:spcBef>
        <a:spcAft>
          <a:spcPts val="1415"/>
        </a:spcAft>
        <a:buSzPct val="100000"/>
        <a:buFont typeface="Times New Roman" panose="02020603050405020304" pitchFamily="2" charset="0"/>
        <a:buChar char="•"/>
        <a:defRPr sz="36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1pPr>
      <a:lvl2pPr marL="742950" lvl="1" indent="-285750" algn="l" defTabSz="449580" eaLnBrk="0" fontAlgn="base" latinLnBrk="0" hangingPunct="0">
        <a:lnSpc>
          <a:spcPct val="95000"/>
        </a:lnSpc>
        <a:spcBef>
          <a:spcPct val="0"/>
        </a:spcBef>
        <a:spcAft>
          <a:spcPts val="1140"/>
        </a:spcAft>
        <a:buSzPct val="100000"/>
        <a:buFont typeface="Times New Roman" panose="02020603050405020304" pitchFamily="2" charset="0"/>
        <a:buChar char="–"/>
        <a:defRPr sz="28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2pPr>
      <a:lvl3pPr marL="1143000" lvl="2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850"/>
        </a:spcAft>
        <a:buSzPct val="100000"/>
        <a:buFont typeface="Times New Roman" panose="02020603050405020304" pitchFamily="2" charset="0"/>
        <a:buChar char="•"/>
        <a:defRPr sz="24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575"/>
        </a:spcAft>
        <a:buSzPct val="100000"/>
        <a:buFont typeface="Times New Roman" panose="02020603050405020304" pitchFamily="2" charset="0"/>
        <a:buChar char="–"/>
        <a:defRPr sz="20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4pPr>
      <a:lvl5pPr marL="2057400" lvl="4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5pPr>
      <a:lvl6pPr marL="2514600" lvl="5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0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AutoShape 2"/>
          <p:cNvSpPr/>
          <p:nvPr/>
        </p:nvSpPr>
        <p:spPr>
          <a:xfrm>
            <a:off x="144463" y="161925"/>
            <a:ext cx="9791700" cy="6613525"/>
          </a:xfrm>
          <a:prstGeom prst="roundRect">
            <a:avLst>
              <a:gd name="adj" fmla="val 2810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7012" cy="9207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lvl="0"/>
            <a:r>
              <a:rPr lang="en-US" altLang="zh-CN"/>
              <a:t>Click to edit the title text format</a:t>
            </a:r>
            <a:endParaRPr lang="en-US" altLang="zh-CN"/>
          </a:p>
        </p:txBody>
      </p:sp>
      <p:sp>
        <p:nvSpPr>
          <p:cNvPr id="5124" name="Rectangle 4"/>
          <p:cNvSpPr>
            <a:spLocks noGrp="1"/>
          </p:cNvSpPr>
          <p:nvPr>
            <p:ph type="body"/>
          </p:nvPr>
        </p:nvSpPr>
        <p:spPr>
          <a:xfrm>
            <a:off x="503238" y="1728788"/>
            <a:ext cx="9069387" cy="4383087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lvl="0"/>
            <a:r>
              <a:rPr lang="en-US" altLang="zh-CN"/>
              <a:t>Click to edit the outline text format</a:t>
            </a:r>
            <a:endParaRPr lang="en-US" altLang="zh-CN"/>
          </a:p>
          <a:p>
            <a:pPr lvl="1"/>
            <a:r>
              <a:rPr lang="en-US" altLang="zh-CN"/>
              <a:t>Second Outline Level</a:t>
            </a:r>
            <a:endParaRPr lang="en-US" altLang="zh-CN"/>
          </a:p>
          <a:p>
            <a:pPr lvl="2"/>
            <a:r>
              <a:rPr lang="en-US" altLang="zh-CN"/>
              <a:t>Third Outline Level</a:t>
            </a:r>
            <a:endParaRPr lang="en-US" altLang="zh-CN"/>
          </a:p>
          <a:p>
            <a:pPr lvl="3"/>
            <a:r>
              <a:rPr lang="en-US" altLang="zh-CN"/>
              <a:t>Fourth Outline Level</a:t>
            </a:r>
            <a:endParaRPr lang="en-US" altLang="zh-CN"/>
          </a:p>
          <a:p>
            <a:pPr lvl="4"/>
            <a:r>
              <a:rPr lang="en-US" altLang="zh-CN"/>
              <a:t>Fifth Outline Level</a:t>
            </a:r>
            <a:endParaRPr lang="en-US" altLang="zh-CN"/>
          </a:p>
          <a:p>
            <a:pPr lvl="4"/>
            <a:r>
              <a:rPr lang="en-US" altLang="zh-CN"/>
              <a:t>Sixth Outline Level</a:t>
            </a:r>
            <a:endParaRPr lang="en-US" altLang="zh-CN"/>
          </a:p>
          <a:p>
            <a:pPr lvl="4"/>
            <a:r>
              <a:rPr lang="en-US" altLang="zh-CN"/>
              <a:t>Seventh Outline Level</a:t>
            </a:r>
            <a:endParaRPr lang="en-US" altLang="zh-CN"/>
          </a:p>
        </p:txBody>
      </p:sp>
      <p:sp>
        <p:nvSpPr>
          <p:cNvPr id="1029" name="Rectangle 5"/>
          <p:cNvSpPr>
            <a:spLocks noGrp="1"/>
          </p:cNvSpPr>
          <p:nvPr>
            <p:ph type="dt"/>
          </p:nvPr>
        </p:nvSpPr>
        <p:spPr>
          <a:xfrm>
            <a:off x="144463" y="6886575"/>
            <a:ext cx="3094038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>
              <a:defRPr sz="100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defRPr>
            </a:lvl1pPr>
          </a:lstStyle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ftr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 algn="ctr">
              <a:defRPr sz="1000">
                <a:latin typeface="Comic Sans MS" panose="030F0702030302020204" pitchFamily="2" charset="0"/>
              </a:defRPr>
            </a:lvl1pPr>
          </a:lstStyle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1031" name="Rectangle 7"/>
          <p:cNvSpPr>
            <a:spLocks noGrp="1"/>
          </p:cNvSpPr>
          <p:nvPr>
            <p:ph type="sldNum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 algn="r">
              <a:defRPr sz="120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  <p:sp>
        <p:nvSpPr>
          <p:cNvPr id="5128" name="Rectangle 8"/>
          <p:cNvSpPr/>
          <p:nvPr/>
        </p:nvSpPr>
        <p:spPr>
          <a:xfrm>
            <a:off x="1439863" y="1223963"/>
            <a:ext cx="8640762" cy="14446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47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29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28100" y="215900"/>
            <a:ext cx="936625" cy="9366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0" lvl="0" indent="0" algn="l" defTabSz="449580" eaLnBrk="0" fontAlgn="base" latinLnBrk="0" hangingPunct="0">
        <a:lnSpc>
          <a:spcPct val="110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4000" b="0" i="0" u="none" kern="1200" baseline="0">
          <a:solidFill>
            <a:srgbClr val="000000"/>
          </a:solidFill>
          <a:latin typeface="+mj-lt"/>
          <a:ea typeface="宋体" panose="02010600030101010101" pitchFamily="2" charset="-122"/>
          <a:cs typeface="+mj-cs"/>
        </a:defRPr>
      </a:lvl1pPr>
    </p:titleStyle>
    <p:bodyStyle>
      <a:lvl1pPr marL="342900" lvl="0" indent="-342900" algn="l" defTabSz="449580" eaLnBrk="0" fontAlgn="base" latinLnBrk="0" hangingPunct="0">
        <a:lnSpc>
          <a:spcPct val="95000"/>
        </a:lnSpc>
        <a:spcBef>
          <a:spcPct val="0"/>
        </a:spcBef>
        <a:spcAft>
          <a:spcPts val="1415"/>
        </a:spcAft>
        <a:buSzPct val="100000"/>
        <a:buFont typeface="Times New Roman" panose="02020603050405020304" pitchFamily="2" charset="0"/>
        <a:buChar char="•"/>
        <a:defRPr sz="36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1pPr>
      <a:lvl2pPr marL="742950" lvl="1" indent="-285750" algn="l" defTabSz="449580" eaLnBrk="0" fontAlgn="base" latinLnBrk="0" hangingPunct="0">
        <a:lnSpc>
          <a:spcPct val="95000"/>
        </a:lnSpc>
        <a:spcBef>
          <a:spcPct val="0"/>
        </a:spcBef>
        <a:spcAft>
          <a:spcPts val="1140"/>
        </a:spcAft>
        <a:buSzPct val="100000"/>
        <a:buFont typeface="Times New Roman" panose="02020603050405020304" pitchFamily="2" charset="0"/>
        <a:buChar char="–"/>
        <a:defRPr sz="28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2pPr>
      <a:lvl3pPr marL="1143000" lvl="2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850"/>
        </a:spcAft>
        <a:buSzPct val="100000"/>
        <a:buFont typeface="Times New Roman" panose="02020603050405020304" pitchFamily="2" charset="0"/>
        <a:buChar char="•"/>
        <a:defRPr sz="24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575"/>
        </a:spcAft>
        <a:buSzPct val="100000"/>
        <a:buFont typeface="Times New Roman" panose="02020603050405020304" pitchFamily="2" charset="0"/>
        <a:buChar char="–"/>
        <a:defRPr sz="20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4pPr>
      <a:lvl5pPr marL="2057400" lvl="4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5pPr>
      <a:lvl6pPr marL="2514600" lvl="5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0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AutoShape 2"/>
          <p:cNvSpPr/>
          <p:nvPr/>
        </p:nvSpPr>
        <p:spPr>
          <a:xfrm>
            <a:off x="144463" y="161925"/>
            <a:ext cx="9791700" cy="6613525"/>
          </a:xfrm>
          <a:prstGeom prst="roundRect">
            <a:avLst>
              <a:gd name="adj" fmla="val 2810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7012" cy="9207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lvl="0"/>
            <a:r>
              <a:rPr lang="en-US" altLang="zh-CN"/>
              <a:t>Click to edit the title text format</a:t>
            </a:r>
            <a:endParaRPr lang="en-US" altLang="zh-CN"/>
          </a:p>
        </p:txBody>
      </p:sp>
      <p:sp>
        <p:nvSpPr>
          <p:cNvPr id="6148" name="Rectangle 4"/>
          <p:cNvSpPr>
            <a:spLocks noGrp="1"/>
          </p:cNvSpPr>
          <p:nvPr>
            <p:ph type="body"/>
          </p:nvPr>
        </p:nvSpPr>
        <p:spPr>
          <a:xfrm>
            <a:off x="503238" y="1728788"/>
            <a:ext cx="9069387" cy="4383087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lvl="0"/>
            <a:r>
              <a:rPr lang="en-US" altLang="zh-CN"/>
              <a:t>Click to edit the outline text format</a:t>
            </a:r>
            <a:endParaRPr lang="en-US" altLang="zh-CN"/>
          </a:p>
          <a:p>
            <a:pPr lvl="1"/>
            <a:r>
              <a:rPr lang="en-US" altLang="zh-CN"/>
              <a:t>Second Outline Level</a:t>
            </a:r>
            <a:endParaRPr lang="en-US" altLang="zh-CN"/>
          </a:p>
          <a:p>
            <a:pPr lvl="2"/>
            <a:r>
              <a:rPr lang="en-US" altLang="zh-CN"/>
              <a:t>Third Outline Level</a:t>
            </a:r>
            <a:endParaRPr lang="en-US" altLang="zh-CN"/>
          </a:p>
          <a:p>
            <a:pPr lvl="3"/>
            <a:r>
              <a:rPr lang="en-US" altLang="zh-CN"/>
              <a:t>Fourth Outline Level</a:t>
            </a:r>
            <a:endParaRPr lang="en-US" altLang="zh-CN"/>
          </a:p>
          <a:p>
            <a:pPr lvl="4"/>
            <a:r>
              <a:rPr lang="en-US" altLang="zh-CN"/>
              <a:t>Fifth Outline Level</a:t>
            </a:r>
            <a:endParaRPr lang="en-US" altLang="zh-CN"/>
          </a:p>
          <a:p>
            <a:pPr lvl="4"/>
            <a:r>
              <a:rPr lang="en-US" altLang="zh-CN"/>
              <a:t>Sixth Outline Level</a:t>
            </a:r>
            <a:endParaRPr lang="en-US" altLang="zh-CN"/>
          </a:p>
          <a:p>
            <a:pPr lvl="4"/>
            <a:r>
              <a:rPr lang="en-US" altLang="zh-CN"/>
              <a:t>Seventh Outline Level</a:t>
            </a:r>
            <a:endParaRPr lang="en-US" altLang="zh-CN"/>
          </a:p>
        </p:txBody>
      </p:sp>
      <p:sp>
        <p:nvSpPr>
          <p:cNvPr id="1029" name="Rectangle 5"/>
          <p:cNvSpPr>
            <a:spLocks noGrp="1"/>
          </p:cNvSpPr>
          <p:nvPr>
            <p:ph type="dt"/>
          </p:nvPr>
        </p:nvSpPr>
        <p:spPr>
          <a:xfrm>
            <a:off x="144463" y="6886575"/>
            <a:ext cx="3094038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>
              <a:defRPr sz="100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defRPr>
            </a:lvl1pPr>
          </a:lstStyle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ftr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 algn="ctr">
              <a:defRPr sz="1000">
                <a:latin typeface="Comic Sans MS" panose="030F0702030302020204" pitchFamily="2" charset="0"/>
              </a:defRPr>
            </a:lvl1pPr>
          </a:lstStyle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1031" name="Rectangle 7"/>
          <p:cNvSpPr>
            <a:spLocks noGrp="1"/>
          </p:cNvSpPr>
          <p:nvPr>
            <p:ph type="sldNum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 algn="r">
              <a:defRPr sz="120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  <p:sp>
        <p:nvSpPr>
          <p:cNvPr id="6152" name="Rectangle 8"/>
          <p:cNvSpPr/>
          <p:nvPr/>
        </p:nvSpPr>
        <p:spPr>
          <a:xfrm>
            <a:off x="1439863" y="1223963"/>
            <a:ext cx="8640762" cy="14446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47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153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28100" y="215900"/>
            <a:ext cx="936625" cy="9366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0" lvl="0" indent="0" algn="l" defTabSz="449580" eaLnBrk="0" fontAlgn="base" latinLnBrk="0" hangingPunct="0">
        <a:lnSpc>
          <a:spcPct val="110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4000" b="0" i="0" u="none" kern="1200" baseline="0">
          <a:solidFill>
            <a:srgbClr val="000000"/>
          </a:solidFill>
          <a:latin typeface="+mj-lt"/>
          <a:ea typeface="宋体" panose="02010600030101010101" pitchFamily="2" charset="-122"/>
          <a:cs typeface="+mj-cs"/>
        </a:defRPr>
      </a:lvl1pPr>
    </p:titleStyle>
    <p:bodyStyle>
      <a:lvl1pPr marL="342900" lvl="0" indent="-342900" algn="l" defTabSz="449580" eaLnBrk="0" fontAlgn="base" latinLnBrk="0" hangingPunct="0">
        <a:lnSpc>
          <a:spcPct val="95000"/>
        </a:lnSpc>
        <a:spcBef>
          <a:spcPct val="0"/>
        </a:spcBef>
        <a:spcAft>
          <a:spcPts val="1415"/>
        </a:spcAft>
        <a:buSzPct val="100000"/>
        <a:buFont typeface="Times New Roman" panose="02020603050405020304" pitchFamily="2" charset="0"/>
        <a:buChar char="•"/>
        <a:defRPr sz="36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1pPr>
      <a:lvl2pPr marL="742950" lvl="1" indent="-285750" algn="l" defTabSz="449580" eaLnBrk="0" fontAlgn="base" latinLnBrk="0" hangingPunct="0">
        <a:lnSpc>
          <a:spcPct val="95000"/>
        </a:lnSpc>
        <a:spcBef>
          <a:spcPct val="0"/>
        </a:spcBef>
        <a:spcAft>
          <a:spcPts val="1140"/>
        </a:spcAft>
        <a:buSzPct val="100000"/>
        <a:buFont typeface="Times New Roman" panose="02020603050405020304" pitchFamily="2" charset="0"/>
        <a:buChar char="–"/>
        <a:defRPr sz="28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2pPr>
      <a:lvl3pPr marL="1143000" lvl="2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850"/>
        </a:spcAft>
        <a:buSzPct val="100000"/>
        <a:buFont typeface="Times New Roman" panose="02020603050405020304" pitchFamily="2" charset="0"/>
        <a:buChar char="•"/>
        <a:defRPr sz="24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575"/>
        </a:spcAft>
        <a:buSzPct val="100000"/>
        <a:buFont typeface="Times New Roman" panose="02020603050405020304" pitchFamily="2" charset="0"/>
        <a:buChar char="–"/>
        <a:defRPr sz="20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4pPr>
      <a:lvl5pPr marL="2057400" lvl="4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5pPr>
      <a:lvl6pPr marL="2514600" lvl="5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0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AutoShape 2"/>
          <p:cNvSpPr/>
          <p:nvPr/>
        </p:nvSpPr>
        <p:spPr>
          <a:xfrm>
            <a:off x="144463" y="161925"/>
            <a:ext cx="9791700" cy="6613525"/>
          </a:xfrm>
          <a:prstGeom prst="roundRect">
            <a:avLst>
              <a:gd name="adj" fmla="val 2810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7012" cy="9207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lvl="0"/>
            <a:r>
              <a:rPr lang="en-US" altLang="zh-CN"/>
              <a:t>Click to edit the title text format</a:t>
            </a:r>
            <a:endParaRPr lang="en-US" altLang="zh-CN"/>
          </a:p>
        </p:txBody>
      </p:sp>
      <p:sp>
        <p:nvSpPr>
          <p:cNvPr id="7172" name="Rectangle 4"/>
          <p:cNvSpPr>
            <a:spLocks noGrp="1"/>
          </p:cNvSpPr>
          <p:nvPr>
            <p:ph type="body"/>
          </p:nvPr>
        </p:nvSpPr>
        <p:spPr>
          <a:xfrm>
            <a:off x="503238" y="1728788"/>
            <a:ext cx="9069387" cy="4383087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lvl="0"/>
            <a:r>
              <a:rPr lang="en-US" altLang="zh-CN"/>
              <a:t>Click to edit the outline text format</a:t>
            </a:r>
            <a:endParaRPr lang="en-US" altLang="zh-CN"/>
          </a:p>
          <a:p>
            <a:pPr lvl="1"/>
            <a:r>
              <a:rPr lang="en-US" altLang="zh-CN"/>
              <a:t>Second Outline Level</a:t>
            </a:r>
            <a:endParaRPr lang="en-US" altLang="zh-CN"/>
          </a:p>
          <a:p>
            <a:pPr lvl="2"/>
            <a:r>
              <a:rPr lang="en-US" altLang="zh-CN"/>
              <a:t>Third Outline Level</a:t>
            </a:r>
            <a:endParaRPr lang="en-US" altLang="zh-CN"/>
          </a:p>
          <a:p>
            <a:pPr lvl="3"/>
            <a:r>
              <a:rPr lang="en-US" altLang="zh-CN"/>
              <a:t>Fourth Outline Level</a:t>
            </a:r>
            <a:endParaRPr lang="en-US" altLang="zh-CN"/>
          </a:p>
          <a:p>
            <a:pPr lvl="4"/>
            <a:r>
              <a:rPr lang="en-US" altLang="zh-CN"/>
              <a:t>Fifth Outline Level</a:t>
            </a:r>
            <a:endParaRPr lang="en-US" altLang="zh-CN"/>
          </a:p>
          <a:p>
            <a:pPr lvl="4"/>
            <a:r>
              <a:rPr lang="en-US" altLang="zh-CN"/>
              <a:t>Sixth Outline Level</a:t>
            </a:r>
            <a:endParaRPr lang="en-US" altLang="zh-CN"/>
          </a:p>
          <a:p>
            <a:pPr lvl="4"/>
            <a:r>
              <a:rPr lang="en-US" altLang="zh-CN"/>
              <a:t>Seventh Outline Level</a:t>
            </a:r>
            <a:endParaRPr lang="en-US" altLang="zh-CN"/>
          </a:p>
        </p:txBody>
      </p:sp>
      <p:sp>
        <p:nvSpPr>
          <p:cNvPr id="1029" name="Rectangle 5"/>
          <p:cNvSpPr>
            <a:spLocks noGrp="1"/>
          </p:cNvSpPr>
          <p:nvPr>
            <p:ph type="dt"/>
          </p:nvPr>
        </p:nvSpPr>
        <p:spPr>
          <a:xfrm>
            <a:off x="144463" y="6886575"/>
            <a:ext cx="3094038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>
              <a:defRPr sz="100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defRPr>
            </a:lvl1pPr>
          </a:lstStyle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ftr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 algn="ctr">
              <a:defRPr sz="1000">
                <a:latin typeface="Comic Sans MS" panose="030F0702030302020204" pitchFamily="2" charset="0"/>
              </a:defRPr>
            </a:lvl1pPr>
          </a:lstStyle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1031" name="Rectangle 7"/>
          <p:cNvSpPr>
            <a:spLocks noGrp="1"/>
          </p:cNvSpPr>
          <p:nvPr>
            <p:ph type="sldNum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 algn="r">
              <a:defRPr sz="120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  <p:sp>
        <p:nvSpPr>
          <p:cNvPr id="7176" name="Rectangle 8"/>
          <p:cNvSpPr/>
          <p:nvPr/>
        </p:nvSpPr>
        <p:spPr>
          <a:xfrm>
            <a:off x="1439863" y="1223963"/>
            <a:ext cx="8640762" cy="14446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47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177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28100" y="215900"/>
            <a:ext cx="936625" cy="9366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marL="0" lvl="0" indent="0" algn="l" defTabSz="449580" eaLnBrk="0" fontAlgn="base" latinLnBrk="0" hangingPunct="0">
        <a:lnSpc>
          <a:spcPct val="110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4000" b="0" i="0" u="none" kern="1200" baseline="0">
          <a:solidFill>
            <a:srgbClr val="000000"/>
          </a:solidFill>
          <a:latin typeface="+mj-lt"/>
          <a:ea typeface="宋体" panose="02010600030101010101" pitchFamily="2" charset="-122"/>
          <a:cs typeface="+mj-cs"/>
        </a:defRPr>
      </a:lvl1pPr>
    </p:titleStyle>
    <p:bodyStyle>
      <a:lvl1pPr marL="342900" lvl="0" indent="-342900" algn="l" defTabSz="449580" eaLnBrk="0" fontAlgn="base" latinLnBrk="0" hangingPunct="0">
        <a:lnSpc>
          <a:spcPct val="95000"/>
        </a:lnSpc>
        <a:spcBef>
          <a:spcPct val="0"/>
        </a:spcBef>
        <a:spcAft>
          <a:spcPts val="1415"/>
        </a:spcAft>
        <a:buSzPct val="100000"/>
        <a:buFont typeface="Times New Roman" panose="02020603050405020304" pitchFamily="2" charset="0"/>
        <a:buChar char="•"/>
        <a:defRPr sz="36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1pPr>
      <a:lvl2pPr marL="742950" lvl="1" indent="-285750" algn="l" defTabSz="449580" eaLnBrk="0" fontAlgn="base" latinLnBrk="0" hangingPunct="0">
        <a:lnSpc>
          <a:spcPct val="95000"/>
        </a:lnSpc>
        <a:spcBef>
          <a:spcPct val="0"/>
        </a:spcBef>
        <a:spcAft>
          <a:spcPts val="1140"/>
        </a:spcAft>
        <a:buSzPct val="100000"/>
        <a:buFont typeface="Times New Roman" panose="02020603050405020304" pitchFamily="2" charset="0"/>
        <a:buChar char="–"/>
        <a:defRPr sz="28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2pPr>
      <a:lvl3pPr marL="1143000" lvl="2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850"/>
        </a:spcAft>
        <a:buSzPct val="100000"/>
        <a:buFont typeface="Times New Roman" panose="02020603050405020304" pitchFamily="2" charset="0"/>
        <a:buChar char="•"/>
        <a:defRPr sz="24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575"/>
        </a:spcAft>
        <a:buSzPct val="100000"/>
        <a:buFont typeface="Times New Roman" panose="02020603050405020304" pitchFamily="2" charset="0"/>
        <a:buChar char="–"/>
        <a:defRPr sz="20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4pPr>
      <a:lvl5pPr marL="2057400" lvl="4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5pPr>
      <a:lvl6pPr marL="2514600" lvl="5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0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AutoShape 2"/>
          <p:cNvSpPr/>
          <p:nvPr/>
        </p:nvSpPr>
        <p:spPr>
          <a:xfrm>
            <a:off x="144463" y="161925"/>
            <a:ext cx="9791700" cy="6613525"/>
          </a:xfrm>
          <a:prstGeom prst="roundRect">
            <a:avLst>
              <a:gd name="adj" fmla="val 2810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7012" cy="9207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p>
            <a:pPr lvl="0"/>
            <a:r>
              <a:rPr lang="en-US" altLang="zh-CN"/>
              <a:t>Click to edit the title text format</a:t>
            </a:r>
            <a:endParaRPr lang="en-US" altLang="zh-CN"/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503238" y="1728788"/>
            <a:ext cx="9069387" cy="4383087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lvl="0"/>
            <a:r>
              <a:rPr lang="en-US" altLang="zh-CN"/>
              <a:t>Click to edit the outline text format</a:t>
            </a:r>
            <a:endParaRPr lang="en-US" altLang="zh-CN"/>
          </a:p>
          <a:p>
            <a:pPr lvl="1"/>
            <a:r>
              <a:rPr lang="en-US" altLang="zh-CN"/>
              <a:t>Second Outline Level</a:t>
            </a:r>
            <a:endParaRPr lang="en-US" altLang="zh-CN"/>
          </a:p>
          <a:p>
            <a:pPr lvl="2"/>
            <a:r>
              <a:rPr lang="en-US" altLang="zh-CN"/>
              <a:t>Third Outline Level</a:t>
            </a:r>
            <a:endParaRPr lang="en-US" altLang="zh-CN"/>
          </a:p>
          <a:p>
            <a:pPr lvl="3"/>
            <a:r>
              <a:rPr lang="en-US" altLang="zh-CN"/>
              <a:t>Fourth Outline Level</a:t>
            </a:r>
            <a:endParaRPr lang="en-US" altLang="zh-CN"/>
          </a:p>
          <a:p>
            <a:pPr lvl="4"/>
            <a:r>
              <a:rPr lang="en-US" altLang="zh-CN"/>
              <a:t>Fifth Outline Level</a:t>
            </a:r>
            <a:endParaRPr lang="en-US" altLang="zh-CN"/>
          </a:p>
          <a:p>
            <a:pPr lvl="4"/>
            <a:r>
              <a:rPr lang="en-US" altLang="zh-CN"/>
              <a:t>Sixth Outline Level</a:t>
            </a:r>
            <a:endParaRPr lang="en-US" altLang="zh-CN"/>
          </a:p>
          <a:p>
            <a:pPr lvl="4"/>
            <a:r>
              <a:rPr lang="en-US" altLang="zh-CN"/>
              <a:t>Seventh Outline Level</a:t>
            </a:r>
            <a:endParaRPr lang="en-US" altLang="zh-CN"/>
          </a:p>
        </p:txBody>
      </p:sp>
      <p:sp>
        <p:nvSpPr>
          <p:cNvPr id="1029" name="Rectangle 5"/>
          <p:cNvSpPr>
            <a:spLocks noGrp="1"/>
          </p:cNvSpPr>
          <p:nvPr>
            <p:ph type="dt"/>
          </p:nvPr>
        </p:nvSpPr>
        <p:spPr>
          <a:xfrm>
            <a:off x="144463" y="6886575"/>
            <a:ext cx="3094038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>
              <a:defRPr sz="100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defRPr>
            </a:lvl1pPr>
          </a:lstStyle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 dirty="0">
                <a:latin typeface="Comic Sans MS" panose="030F0702030302020204" pitchFamily="2" charset="0"/>
                <a:ea typeface="DejaVu Sans" panose="020B0606030804020204" charset="0"/>
                <a:cs typeface="宋体" panose="02010600030101010101" pitchFamily="2" charset="-122"/>
              </a:rPr>
              <a:t>School of Information and Software Engineering</a:t>
            </a:r>
            <a:endParaRPr lang="en-GB" altLang="en-US" sz="1000" strike="noStrike" noProof="1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ftr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 algn="ctr">
              <a:defRPr sz="1000">
                <a:latin typeface="Comic Sans MS" panose="030F0702030302020204" pitchFamily="2" charset="0"/>
              </a:defRPr>
            </a:lvl1pPr>
          </a:lstStyle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ea typeface="楷体" panose="02010609060101010101" pitchFamily="1" charset="-122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1031" name="Rectangle 7"/>
          <p:cNvSpPr>
            <a:spLocks noGrp="1"/>
          </p:cNvSpPr>
          <p:nvPr>
            <p:ph type="sldNum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 algn="r">
              <a:defRPr sz="120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lang="en-GB" altLang="en-US" strike="noStrike" noProof="1" dirty="0"/>
          </a:p>
        </p:txBody>
      </p:sp>
      <p:sp>
        <p:nvSpPr>
          <p:cNvPr id="1032" name="Rectangle 8"/>
          <p:cNvSpPr/>
          <p:nvPr/>
        </p:nvSpPr>
        <p:spPr>
          <a:xfrm>
            <a:off x="1439863" y="1223963"/>
            <a:ext cx="8640762" cy="14446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47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3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28100" y="215900"/>
            <a:ext cx="936625" cy="9366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marL="0" lvl="0" indent="0" algn="l" defTabSz="449580" eaLnBrk="0" fontAlgn="base" latinLnBrk="0" hangingPunct="0">
        <a:lnSpc>
          <a:spcPct val="110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4000" b="0" i="0" u="none" kern="1200" baseline="0">
          <a:solidFill>
            <a:srgbClr val="000000"/>
          </a:solidFill>
          <a:latin typeface="+mj-lt"/>
          <a:ea typeface="宋体" panose="02010600030101010101" pitchFamily="2" charset="-122"/>
          <a:cs typeface="+mj-cs"/>
        </a:defRPr>
      </a:lvl1pPr>
    </p:titleStyle>
    <p:bodyStyle>
      <a:lvl1pPr marL="342900" lvl="0" indent="-342900" algn="l" defTabSz="449580" eaLnBrk="0" fontAlgn="base" latinLnBrk="0" hangingPunct="0">
        <a:lnSpc>
          <a:spcPct val="95000"/>
        </a:lnSpc>
        <a:spcBef>
          <a:spcPct val="0"/>
        </a:spcBef>
        <a:spcAft>
          <a:spcPts val="1415"/>
        </a:spcAft>
        <a:buSzPct val="100000"/>
        <a:buFont typeface="Times New Roman" panose="02020603050405020304" pitchFamily="2" charset="0"/>
        <a:buChar char="•"/>
        <a:defRPr sz="36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1pPr>
      <a:lvl2pPr marL="742950" lvl="1" indent="-285750" algn="l" defTabSz="449580" eaLnBrk="0" fontAlgn="base" latinLnBrk="0" hangingPunct="0">
        <a:lnSpc>
          <a:spcPct val="95000"/>
        </a:lnSpc>
        <a:spcBef>
          <a:spcPct val="0"/>
        </a:spcBef>
        <a:spcAft>
          <a:spcPts val="1140"/>
        </a:spcAft>
        <a:buSzPct val="100000"/>
        <a:buFont typeface="Times New Roman" panose="02020603050405020304" pitchFamily="2" charset="0"/>
        <a:buChar char="–"/>
        <a:defRPr sz="28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2pPr>
      <a:lvl3pPr marL="1143000" lvl="2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850"/>
        </a:spcAft>
        <a:buSzPct val="100000"/>
        <a:buFont typeface="Times New Roman" panose="02020603050405020304" pitchFamily="2" charset="0"/>
        <a:buChar char="•"/>
        <a:defRPr sz="24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575"/>
        </a:spcAft>
        <a:buSzPct val="100000"/>
        <a:buFont typeface="Times New Roman" panose="02020603050405020304" pitchFamily="2" charset="0"/>
        <a:buChar char="–"/>
        <a:defRPr sz="20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4pPr>
      <a:lvl5pPr marL="2057400" lvl="4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宋体" panose="02010600030101010101" pitchFamily="2" charset="-122"/>
          <a:cs typeface="+mn-cs"/>
        </a:defRPr>
      </a:lvl5pPr>
      <a:lvl6pPr marL="2514600" lvl="5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0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/>
          </p:nvPr>
        </p:nvSpPr>
        <p:spPr>
          <a:xfrm>
            <a:off x="504825" y="4500563"/>
            <a:ext cx="7958138" cy="1260475"/>
          </a:xfrm>
        </p:spPr>
        <p:txBody>
          <a:bodyPr wrap="square" lIns="0" tIns="0" rIns="0" bIns="0" anchor="ctr" anchorCtr="0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sz="3600" dirty="0">
                <a:solidFill>
                  <a:schemeClr val="bg1"/>
                </a:solidFill>
              </a:rPr>
              <a:t>第五章  语义分析</a:t>
            </a:r>
            <a:r>
              <a:rPr lang="en-US" altLang="zh-CN" sz="3600" dirty="0">
                <a:solidFill>
                  <a:schemeClr val="bg1"/>
                </a:solidFill>
              </a:rPr>
              <a:t>/</a:t>
            </a:r>
            <a:r>
              <a:rPr lang="zh-CN" altLang="en-US" sz="3600" dirty="0">
                <a:solidFill>
                  <a:schemeClr val="bg1"/>
                </a:solidFill>
              </a:rPr>
              <a:t>代码生成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0242" name="Rectangle 3"/>
          <p:cNvSpPr txBox="1"/>
          <p:nvPr/>
        </p:nvSpPr>
        <p:spPr>
          <a:xfrm>
            <a:off x="4968875" y="1241425"/>
            <a:ext cx="4606925" cy="2205038"/>
          </a:xfrm>
          <a:prstGeom prst="rect">
            <a:avLst/>
          </a:prstGeom>
          <a:noFill/>
          <a:ln w="9525">
            <a:noFill/>
          </a:ln>
        </p:spPr>
        <p:txBody>
          <a:bodyPr lIns="0" tIns="19404" rIns="0" bIns="0" anchor="ctr" anchorCtr="0"/>
          <a:p>
            <a:pPr marL="342900" indent="-342900" defTabSz="449580" eaLnBrk="0" hangingPunct="0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zh-CN" altLang="zh-CN" sz="4800" dirty="0">
                <a:latin typeface="Arial" panose="020B0604020202020204" pitchFamily="34" charset="0"/>
                <a:ea typeface="微软雅黑" panose="020B0503020204020204" pitchFamily="2" charset="-122"/>
              </a:rPr>
              <a:t>编译技术</a:t>
            </a:r>
            <a:endParaRPr lang="zh-CN" altLang="zh-CN" sz="4800" dirty="0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 marL="342900" indent="-342900" defTabSz="449580" eaLnBrk="0" hangingPunct="0">
              <a:lnSpc>
                <a:spcPct val="15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zh-CN" altLang="en-US" sz="3400" dirty="0">
                <a:latin typeface="Arial" panose="020B0604020202020204" pitchFamily="34" charset="0"/>
                <a:ea typeface="微软雅黑" panose="020B0503020204020204" pitchFamily="2" charset="-122"/>
              </a:rPr>
              <a:t>周尔强</a:t>
            </a:r>
            <a:endParaRPr lang="zh-CN" altLang="en-US" sz="3400" dirty="0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 marL="342900" indent="-342900" defTabSz="449580" eaLnBrk="0" hangingPunct="0">
              <a:lnSpc>
                <a:spcPct val="7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zh-CN" altLang="en-US" sz="3200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3"/>
          <p:cNvSpPr>
            <a:spLocks noGrp="1"/>
          </p:cNvSpPr>
          <p:nvPr>
            <p:ph type="body"/>
          </p:nvPr>
        </p:nvSpPr>
        <p:spPr>
          <a:xfrm>
            <a:off x="503238" y="1304925"/>
            <a:ext cx="5662612" cy="5040313"/>
          </a:xfrm>
        </p:spPr>
        <p:txBody>
          <a:bodyPr wrap="square" lIns="0" tIns="22680" rIns="0" bIns="0" anchor="t" anchorCtr="0"/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0: int x = 137;</a:t>
            </a:r>
            <a:endParaRPr lang="en-US" altLang="zh-CN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1: int z = 10;</a:t>
            </a:r>
            <a:endParaRPr lang="en-US" altLang="zh-CN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fr-FR" altLang="en-US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2: int MyFunction(int x, int y) {</a:t>
            </a:r>
            <a:endParaRPr lang="fr-FR" altLang="en-US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3:          printf("%d,%d,%d\n", x, y, z);</a:t>
            </a:r>
            <a:endParaRPr lang="en-US" altLang="zh-CN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4:          {</a:t>
            </a:r>
            <a:endParaRPr lang="en-US" altLang="zh-CN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5:                  int x, z;</a:t>
            </a:r>
            <a:endParaRPr lang="en-US" altLang="zh-CN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6:                  z = y;</a:t>
            </a:r>
            <a:endParaRPr lang="en-US" altLang="zh-CN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7:                  x = z;</a:t>
            </a:r>
            <a:endParaRPr lang="en-US" altLang="zh-CN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8:                  {</a:t>
            </a:r>
            <a:endParaRPr lang="en-US" altLang="zh-CN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9:                           int y = x;</a:t>
            </a:r>
            <a:endParaRPr lang="en-US" altLang="zh-CN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10:                         printf("%d,%d,%d\n", </a:t>
            </a:r>
            <a:r>
              <a:rPr lang="en-US" altLang="zh-CN" sz="1600" b="1" dirty="0">
                <a:solidFill>
                  <a:srgbClr val="FF330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x, y, z</a:t>
            </a: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);</a:t>
            </a:r>
            <a:endParaRPr lang="en-US" altLang="zh-CN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11:                 </a:t>
            </a:r>
            <a:r>
              <a:rPr lang="zh-CN" altLang="en-US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}</a:t>
            </a: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</a:t>
            </a:r>
            <a:endParaRPr lang="en-US" altLang="zh-CN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12:         </a:t>
            </a:r>
            <a:r>
              <a:rPr lang="zh-CN" altLang="en-US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}</a:t>
            </a: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        </a:t>
            </a:r>
            <a:endParaRPr lang="en-US" altLang="zh-CN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13:        </a:t>
            </a:r>
            <a:r>
              <a:rPr lang="zh-CN" altLang="en-US" sz="1600" b="1" dirty="0">
                <a:solidFill>
                  <a:srgbClr val="FF330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z = x + z;</a:t>
            </a: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       </a:t>
            </a:r>
            <a:endParaRPr lang="en-US" altLang="zh-CN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14:        </a:t>
            </a:r>
            <a:endParaRPr lang="en-US" altLang="zh-CN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15:        printf("%d,%d,%d\n", </a:t>
            </a:r>
            <a:r>
              <a:rPr lang="en-US" altLang="zh-CN" sz="1600" b="1" dirty="0">
                <a:solidFill>
                  <a:srgbClr val="FF330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x, y, z</a:t>
            </a: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);</a:t>
            </a:r>
            <a:endParaRPr lang="en-US" altLang="zh-CN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16: }</a:t>
            </a:r>
            <a:endParaRPr lang="en-US" altLang="zh-CN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19458" name="Footer Placeholder 9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9459" name="Slide Number Placeholder 1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9460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9461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符号表</a:t>
            </a:r>
            <a:endParaRPr lang="zh-CN" altLang="en-US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16391" name="Rectangle 6"/>
          <p:cNvSpPr/>
          <p:nvPr/>
        </p:nvSpPr>
        <p:spPr>
          <a:xfrm>
            <a:off x="6345238" y="1882775"/>
            <a:ext cx="1709737" cy="3603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r>
              <a:rPr lang="en-US" altLang="zh-CN" sz="2400" b="1" dirty="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x</a:t>
            </a:r>
            <a:endParaRPr lang="en-US" altLang="zh-CN" sz="2400" b="1" dirty="0">
              <a:solidFill>
                <a:schemeClr val="tx1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6392" name="Rectangle 7"/>
          <p:cNvSpPr/>
          <p:nvPr/>
        </p:nvSpPr>
        <p:spPr>
          <a:xfrm>
            <a:off x="8056563" y="1882775"/>
            <a:ext cx="1844675" cy="360363"/>
          </a:xfrm>
          <a:prstGeom prst="rect">
            <a:avLst/>
          </a:prstGeom>
          <a:solidFill>
            <a:srgbClr val="C2FF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2" charset="0"/>
                <a:ea typeface="Droid Sans Fallback" panose="020B0502000000000001" charset="-122"/>
              </a:rPr>
              <a:t>int; 137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2" charset="0"/>
              <a:ea typeface="Droid Sans Fallback" panose="020B0502000000000001" charset="-122"/>
            </a:endParaRPr>
          </a:p>
        </p:txBody>
      </p:sp>
      <p:sp>
        <p:nvSpPr>
          <p:cNvPr id="16393" name="Rectangle 8"/>
          <p:cNvSpPr/>
          <p:nvPr/>
        </p:nvSpPr>
        <p:spPr>
          <a:xfrm>
            <a:off x="6345238" y="2249488"/>
            <a:ext cx="1709737" cy="3603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r>
              <a:rPr lang="en-US" altLang="zh-CN" sz="24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z</a:t>
            </a:r>
            <a:endParaRPr lang="en-US" altLang="zh-CN" sz="24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6394" name="Rectangle 9"/>
          <p:cNvSpPr/>
          <p:nvPr/>
        </p:nvSpPr>
        <p:spPr>
          <a:xfrm>
            <a:off x="8056563" y="2249488"/>
            <a:ext cx="1844675" cy="360362"/>
          </a:xfrm>
          <a:prstGeom prst="rect">
            <a:avLst/>
          </a:prstGeom>
          <a:solidFill>
            <a:srgbClr val="C2FF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r>
              <a:rPr lang="en-US" altLang="zh-CN" sz="2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int; 10</a:t>
            </a:r>
            <a:endParaRPr lang="en-US" altLang="zh-CN" sz="20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16395" name="Rectangle 10"/>
          <p:cNvSpPr/>
          <p:nvPr/>
        </p:nvSpPr>
        <p:spPr>
          <a:xfrm>
            <a:off x="6345238" y="1406525"/>
            <a:ext cx="1709737" cy="49371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" tIns="0" rIns="36000" bIns="0" anchor="t" anchorCtr="0"/>
          <a:p>
            <a:pPr algn="ctr" hangingPunct="0"/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名字域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6396" name="Rectangle 11"/>
          <p:cNvSpPr/>
          <p:nvPr/>
        </p:nvSpPr>
        <p:spPr>
          <a:xfrm>
            <a:off x="8056563" y="1406525"/>
            <a:ext cx="1844675" cy="493713"/>
          </a:xfrm>
          <a:prstGeom prst="rect">
            <a:avLst/>
          </a:prstGeom>
          <a:solidFill>
            <a:srgbClr val="C2FF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 hangingPunct="0"/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属性域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12300" name="TextBox 37"/>
          <p:cNvSpPr txBox="1"/>
          <p:nvPr/>
        </p:nvSpPr>
        <p:spPr>
          <a:xfrm>
            <a:off x="6345238" y="2114550"/>
            <a:ext cx="239712" cy="320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8" name="Rectangle 16"/>
          <p:cNvSpPr/>
          <p:nvPr/>
        </p:nvSpPr>
        <p:spPr>
          <a:xfrm>
            <a:off x="6345238" y="2965450"/>
            <a:ext cx="1711325" cy="3603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r>
              <a:rPr lang="en-US" altLang="zh-CN" sz="24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x</a:t>
            </a:r>
            <a:endParaRPr lang="en-US" altLang="zh-CN" sz="24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6399" name="Rectangle 17"/>
          <p:cNvSpPr/>
          <p:nvPr/>
        </p:nvSpPr>
        <p:spPr>
          <a:xfrm>
            <a:off x="8056563" y="2965450"/>
            <a:ext cx="1844675" cy="360363"/>
          </a:xfrm>
          <a:prstGeom prst="rect">
            <a:avLst/>
          </a:prstGeom>
          <a:solidFill>
            <a:srgbClr val="C2FF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r>
              <a:rPr lang="en-US" altLang="zh-CN" sz="2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int; </a:t>
            </a:r>
            <a:r>
              <a:rPr lang="en-US" altLang="zh-CN" sz="1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unknown</a:t>
            </a:r>
            <a:endParaRPr lang="en-US" altLang="zh-CN" sz="1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16400" name="Rectangle 18"/>
          <p:cNvSpPr/>
          <p:nvPr/>
        </p:nvSpPr>
        <p:spPr>
          <a:xfrm>
            <a:off x="6345238" y="3325813"/>
            <a:ext cx="1711325" cy="3603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r>
              <a:rPr lang="en-US" altLang="zh-CN" sz="24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y</a:t>
            </a:r>
            <a:endParaRPr lang="en-US" altLang="zh-CN" sz="24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6401" name="Rectangle 19"/>
          <p:cNvSpPr/>
          <p:nvPr/>
        </p:nvSpPr>
        <p:spPr>
          <a:xfrm>
            <a:off x="8056563" y="3325813"/>
            <a:ext cx="1844675" cy="360362"/>
          </a:xfrm>
          <a:prstGeom prst="rect">
            <a:avLst/>
          </a:prstGeom>
          <a:solidFill>
            <a:srgbClr val="C2FF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r>
              <a:rPr lang="en-US" altLang="zh-CN" sz="2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int; </a:t>
            </a:r>
            <a:r>
              <a:rPr lang="en-US" altLang="zh-CN" sz="1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unknown</a:t>
            </a:r>
            <a:endParaRPr lang="en-US" altLang="zh-CN" sz="1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16402" name="Rectangle 20"/>
          <p:cNvSpPr/>
          <p:nvPr/>
        </p:nvSpPr>
        <p:spPr>
          <a:xfrm>
            <a:off x="6345238" y="4041775"/>
            <a:ext cx="1709737" cy="358775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r>
              <a:rPr lang="en-US" altLang="zh-CN" sz="24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x</a:t>
            </a:r>
            <a:endParaRPr lang="en-US" altLang="zh-CN" sz="24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6403" name="Rectangle 21"/>
          <p:cNvSpPr/>
          <p:nvPr/>
        </p:nvSpPr>
        <p:spPr>
          <a:xfrm>
            <a:off x="8056563" y="4041775"/>
            <a:ext cx="1844675" cy="358775"/>
          </a:xfrm>
          <a:prstGeom prst="rect">
            <a:avLst/>
          </a:prstGeom>
          <a:solidFill>
            <a:srgbClr val="C2FF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r>
              <a:rPr lang="en-US" altLang="zh-CN" sz="2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int; </a:t>
            </a:r>
            <a:r>
              <a:rPr lang="en-US" altLang="zh-CN" sz="1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unknown</a:t>
            </a:r>
            <a:endParaRPr lang="en-US" altLang="zh-CN" sz="1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16404" name="Rectangle 22"/>
          <p:cNvSpPr/>
          <p:nvPr/>
        </p:nvSpPr>
        <p:spPr>
          <a:xfrm>
            <a:off x="6345238" y="4400550"/>
            <a:ext cx="1709737" cy="3603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r>
              <a:rPr lang="en-US" altLang="zh-CN" sz="24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z</a:t>
            </a:r>
            <a:endParaRPr lang="en-US" altLang="zh-CN" sz="24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6405" name="Rectangle 23"/>
          <p:cNvSpPr/>
          <p:nvPr/>
        </p:nvSpPr>
        <p:spPr>
          <a:xfrm>
            <a:off x="8056563" y="4400550"/>
            <a:ext cx="1844675" cy="360363"/>
          </a:xfrm>
          <a:prstGeom prst="rect">
            <a:avLst/>
          </a:prstGeom>
          <a:solidFill>
            <a:srgbClr val="C2FF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r>
              <a:rPr lang="en-US" altLang="zh-CN" sz="2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int; </a:t>
            </a:r>
            <a:r>
              <a:rPr lang="en-US" altLang="zh-CN" sz="1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unknown</a:t>
            </a:r>
            <a:endParaRPr lang="en-US" altLang="zh-CN" sz="1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16406" name="Rectangle 24"/>
          <p:cNvSpPr/>
          <p:nvPr/>
        </p:nvSpPr>
        <p:spPr>
          <a:xfrm>
            <a:off x="6345238" y="5103813"/>
            <a:ext cx="1709737" cy="3603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r>
              <a:rPr lang="en-US" altLang="zh-CN" sz="24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y</a:t>
            </a:r>
            <a:endParaRPr lang="en-US" altLang="zh-CN" sz="24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6407" name="Rectangle 25"/>
          <p:cNvSpPr/>
          <p:nvPr/>
        </p:nvSpPr>
        <p:spPr>
          <a:xfrm>
            <a:off x="8056563" y="5103813"/>
            <a:ext cx="1844675" cy="360362"/>
          </a:xfrm>
          <a:prstGeom prst="rect">
            <a:avLst/>
          </a:prstGeom>
          <a:solidFill>
            <a:srgbClr val="C2FF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r>
              <a:rPr lang="en-US" altLang="zh-CN" sz="2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int; </a:t>
            </a:r>
            <a:r>
              <a:rPr lang="en-US" altLang="zh-CN" sz="1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unknown</a:t>
            </a:r>
            <a:endParaRPr lang="en-US" altLang="zh-CN" sz="1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45238" y="2609850"/>
            <a:ext cx="3554413" cy="344488"/>
          </a:xfrm>
          <a:prstGeom prst="rect">
            <a:avLst/>
          </a:prstGeom>
          <a:solidFill>
            <a:schemeClr val="bg1">
              <a:lumMod val="85000"/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2" charset="0"/>
              <a:buNone/>
              <a:defRPr sz="18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1" charset="-122"/>
              </a:defRPr>
            </a:lvl1pPr>
            <a:lvl2pPr marL="742950" lvl="1" indent="-28575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2" charset="0"/>
              <a:buNone/>
              <a:defRPr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1" charset="-122"/>
                <a:cs typeface="+mn-cs"/>
              </a:defRPr>
            </a:lvl2pPr>
            <a:lvl3pPr marL="1143000" lvl="2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2" charset="0"/>
              <a:buNone/>
              <a:defRPr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1" charset="-122"/>
                <a:cs typeface="+mn-cs"/>
              </a:defRPr>
            </a:lvl3pPr>
            <a:lvl4pPr marL="1600200" lvl="3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2" charset="0"/>
              <a:buNone/>
              <a:defRPr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1" charset="-122"/>
                <a:cs typeface="+mn-cs"/>
              </a:defRPr>
            </a:lvl4pPr>
            <a:lvl5pPr marL="2057400" lvl="4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2" charset="0"/>
              <a:buNone/>
              <a:defRPr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1" charset="-122"/>
                <a:cs typeface="+mn-cs"/>
              </a:defRPr>
            </a:lvl5pPr>
          </a:lstStyle>
          <a:p>
            <a:pPr lvl="0" algn="ctr" fontAlgn="base"/>
            <a:endParaRPr lang="zh-CN" altLang="en-US" sz="1600" strike="noStrike" noProof="1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45238" y="3689350"/>
            <a:ext cx="3554413" cy="346075"/>
          </a:xfrm>
          <a:prstGeom prst="rect">
            <a:avLst/>
          </a:prstGeom>
          <a:solidFill>
            <a:schemeClr val="bg1">
              <a:lumMod val="85000"/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2" charset="0"/>
              <a:buNone/>
              <a:defRPr sz="18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1" charset="-122"/>
              </a:defRPr>
            </a:lvl1pPr>
            <a:lvl2pPr marL="742950" lvl="1" indent="-28575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2" charset="0"/>
              <a:buNone/>
              <a:defRPr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1" charset="-122"/>
                <a:cs typeface="+mn-cs"/>
              </a:defRPr>
            </a:lvl2pPr>
            <a:lvl3pPr marL="1143000" lvl="2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2" charset="0"/>
              <a:buNone/>
              <a:defRPr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1" charset="-122"/>
                <a:cs typeface="+mn-cs"/>
              </a:defRPr>
            </a:lvl3pPr>
            <a:lvl4pPr marL="1600200" lvl="3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2" charset="0"/>
              <a:buNone/>
              <a:defRPr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1" charset="-122"/>
                <a:cs typeface="+mn-cs"/>
              </a:defRPr>
            </a:lvl4pPr>
            <a:lvl5pPr marL="2057400" lvl="4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2" charset="0"/>
              <a:buNone/>
              <a:defRPr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1" charset="-122"/>
                <a:cs typeface="+mn-cs"/>
              </a:defRPr>
            </a:lvl5pPr>
          </a:lstStyle>
          <a:p>
            <a:pPr lvl="0" algn="ctr" fontAlgn="base"/>
            <a:endParaRPr lang="zh-CN" altLang="en-US" sz="1600" strike="noStrike" noProof="1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45238" y="4770438"/>
            <a:ext cx="3554413" cy="344488"/>
          </a:xfrm>
          <a:prstGeom prst="rect">
            <a:avLst/>
          </a:prstGeom>
          <a:solidFill>
            <a:schemeClr val="bg1">
              <a:lumMod val="85000"/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2" charset="0"/>
              <a:buNone/>
              <a:defRPr sz="18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1" charset="-122"/>
              </a:defRPr>
            </a:lvl1pPr>
            <a:lvl2pPr marL="742950" lvl="1" indent="-28575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2" charset="0"/>
              <a:buNone/>
              <a:defRPr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1" charset="-122"/>
                <a:cs typeface="+mn-cs"/>
              </a:defRPr>
            </a:lvl2pPr>
            <a:lvl3pPr marL="1143000" lvl="2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2" charset="0"/>
              <a:buNone/>
              <a:defRPr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1" charset="-122"/>
                <a:cs typeface="+mn-cs"/>
              </a:defRPr>
            </a:lvl3pPr>
            <a:lvl4pPr marL="1600200" lvl="3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2" charset="0"/>
              <a:buNone/>
              <a:defRPr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1" charset="-122"/>
                <a:cs typeface="+mn-cs"/>
              </a:defRPr>
            </a:lvl4pPr>
            <a:lvl5pPr marL="2057400" lvl="4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2" charset="0"/>
              <a:buNone/>
              <a:defRPr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1" charset="-122"/>
                <a:cs typeface="+mn-cs"/>
              </a:defRPr>
            </a:lvl5pPr>
          </a:lstStyle>
          <a:p>
            <a:pPr lvl="0" algn="ctr" fontAlgn="base"/>
            <a:endParaRPr lang="zh-CN" altLang="en-US" sz="1600" strike="noStrike" noProof="1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16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6">
                                            <p:txEl>
                                              <p:charRg st="16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31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386">
                                            <p:txEl>
                                              <p:charRg st="31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65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386">
                                            <p:txEl>
                                              <p:charRg st="65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108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6386">
                                            <p:txEl>
                                              <p:charRg st="108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122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6386">
                                            <p:txEl>
                                              <p:charRg st="122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152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6386">
                                            <p:txEl>
                                              <p:charRg st="152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179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6386">
                                            <p:txEl>
                                              <p:charRg st="179" end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206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6386">
                                            <p:txEl>
                                              <p:charRg st="206" end="2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228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6386">
                                            <p:txEl>
                                              <p:charRg st="228" end="2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268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6386">
                                            <p:txEl>
                                              <p:charRg st="268" end="3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327" end="3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6386">
                                            <p:txEl>
                                              <p:charRg st="327" end="3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0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3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35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6386">
                                            <p:txEl>
                                              <p:charRg st="357" end="3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6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9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2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5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387" end="4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16386">
                                            <p:txEl>
                                              <p:charRg st="387" end="4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424" end="4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6386">
                                            <p:txEl>
                                              <p:charRg st="424" end="4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436" end="4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16386">
                                            <p:txEl>
                                              <p:charRg st="436" end="4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478" end="4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6386">
                                            <p:txEl>
                                              <p:charRg st="478" end="4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9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2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5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8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/>
      <p:bldP spid="16392" grpId="0" animBg="1"/>
      <p:bldP spid="16393" grpId="0" animBg="1"/>
      <p:bldP spid="16394" grpId="0" animBg="1"/>
      <p:bldP spid="16395" grpId="0" animBg="1"/>
      <p:bldP spid="16396" grpId="0" animBg="1"/>
      <p:bldP spid="12300" grpId="0"/>
      <p:bldP spid="6" grpId="0" animBg="1"/>
      <p:bldP spid="16398" grpId="0" animBg="1"/>
      <p:bldP spid="16399" grpId="0" animBg="1"/>
      <p:bldP spid="16400" grpId="0" animBg="1"/>
      <p:bldP spid="16401" grpId="0" animBg="1"/>
      <p:bldP spid="7" grpId="0" animBg="1"/>
      <p:bldP spid="16402" grpId="0" animBg="1"/>
      <p:bldP spid="16403" grpId="0" animBg="1"/>
      <p:bldP spid="16404" grpId="0" animBg="1"/>
      <p:bldP spid="16405" grpId="0" animBg="1"/>
      <p:bldP spid="8" grpId="0" animBg="1"/>
      <p:bldP spid="16406" grpId="0" animBg="1"/>
      <p:bldP spid="16407" grpId="0" animBg="1"/>
      <p:bldP spid="16406" grpId="1" animBg="1"/>
      <p:bldP spid="16407" grpId="1" animBg="1"/>
      <p:bldP spid="8" grpId="1" animBg="1"/>
      <p:bldP spid="16402" grpId="1" animBg="1"/>
      <p:bldP spid="16403" grpId="1" animBg="1"/>
      <p:bldP spid="16404" grpId="1" animBg="1"/>
      <p:bldP spid="16405" grpId="1" animBg="1"/>
      <p:bldP spid="7" grpId="1" animBg="1"/>
      <p:bldP spid="16398" grpId="1" animBg="1"/>
      <p:bldP spid="16399" grpId="1" animBg="1"/>
      <p:bldP spid="16400" grpId="1" animBg="1"/>
      <p:bldP spid="16401" grpId="1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3"/>
          <p:cNvSpPr>
            <a:spLocks noGrp="1"/>
          </p:cNvSpPr>
          <p:nvPr>
            <p:ph type="body" idx="4294967295"/>
          </p:nvPr>
        </p:nvSpPr>
        <p:spPr>
          <a:xfrm>
            <a:off x="503555" y="1304925"/>
            <a:ext cx="5662295" cy="5501640"/>
          </a:xfrm>
        </p:spPr>
        <p:txBody>
          <a:bodyPr wrap="square" lIns="0" tIns="22680" rIns="0" bIns="0" anchor="t" anchorCtr="0"/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1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int value=10;</a:t>
            </a:r>
            <a:endParaRPr lang="en-US" altLang="zh-CN" sz="1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</a:pPr>
            <a:endParaRPr lang="en-US" altLang="zh-CN" sz="1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1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void pro_one()</a:t>
            </a:r>
            <a:endParaRPr lang="en-US" altLang="zh-CN" sz="1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1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{</a:t>
            </a:r>
            <a:endParaRPr lang="en-US" altLang="zh-CN" sz="1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1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int one_1;</a:t>
            </a:r>
            <a:endParaRPr lang="en-US" altLang="zh-CN" sz="1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1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int one_2;</a:t>
            </a:r>
            <a:endParaRPr lang="en-US" altLang="zh-CN" sz="1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1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</a:t>
            </a:r>
            <a:endParaRPr lang="en-US" altLang="zh-CN" sz="1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1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{              \</a:t>
            </a:r>
            <a:endParaRPr lang="en-US" altLang="zh-CN" sz="1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1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int one_3;      |_  inner scope 1 </a:t>
            </a:r>
            <a:endParaRPr lang="en-US" altLang="zh-CN" sz="1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1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int one_4;      | </a:t>
            </a:r>
            <a:endParaRPr lang="en-US" altLang="zh-CN" sz="1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1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}              /</a:t>
            </a:r>
            <a:endParaRPr lang="en-US" altLang="zh-CN" sz="1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1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</a:t>
            </a:r>
            <a:endParaRPr lang="en-US" altLang="zh-CN" sz="1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1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int one_5; </a:t>
            </a:r>
            <a:endParaRPr lang="en-US" altLang="zh-CN" sz="1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1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</a:t>
            </a:r>
            <a:endParaRPr lang="en-US" altLang="zh-CN" sz="1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1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{              \   </a:t>
            </a:r>
            <a:endParaRPr lang="en-US" altLang="zh-CN" sz="1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1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int one_6;      |_  inner scope 2</a:t>
            </a:r>
            <a:endParaRPr lang="en-US" altLang="zh-CN" sz="1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1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int one_7;      |</a:t>
            </a:r>
            <a:endParaRPr lang="en-US" altLang="zh-CN" sz="1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1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}              /</a:t>
            </a:r>
            <a:endParaRPr lang="en-US" altLang="zh-CN" sz="1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1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}</a:t>
            </a:r>
            <a:endParaRPr lang="en-US" altLang="zh-CN" sz="1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1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</a:t>
            </a:r>
            <a:endParaRPr lang="en-US" altLang="zh-CN" sz="1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1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void pro_two()</a:t>
            </a:r>
            <a:endParaRPr lang="en-US" altLang="zh-CN" sz="1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1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{</a:t>
            </a:r>
            <a:endParaRPr lang="en-US" altLang="zh-CN" sz="1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1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int two_1;</a:t>
            </a:r>
            <a:endParaRPr lang="en-US" altLang="zh-CN" sz="1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1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int two_2;</a:t>
            </a:r>
            <a:endParaRPr lang="en-US" altLang="zh-CN" sz="1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1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</a:t>
            </a:r>
            <a:endParaRPr lang="en-US" altLang="zh-CN" sz="1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1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{              \</a:t>
            </a:r>
            <a:endParaRPr lang="en-US" altLang="zh-CN" sz="1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1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int two_3;      |_  inner scope 3</a:t>
            </a:r>
            <a:endParaRPr lang="en-US" altLang="zh-CN" sz="1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1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int two_4;      |</a:t>
            </a:r>
            <a:endParaRPr lang="en-US" altLang="zh-CN" sz="1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1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}              /</a:t>
            </a:r>
            <a:endParaRPr lang="en-US" altLang="zh-CN" sz="1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1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</a:t>
            </a:r>
            <a:endParaRPr lang="en-US" altLang="zh-CN" sz="1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1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int two_5;</a:t>
            </a:r>
            <a:endParaRPr lang="en-US" altLang="zh-CN" sz="1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zh-CN" sz="1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}</a:t>
            </a:r>
            <a:endParaRPr lang="en-US" altLang="zh-CN" sz="1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19458" name="Footer Placeholder 9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9459" name="Slide Number Placeholder 1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9460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9461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符号表</a:t>
            </a:r>
            <a:endParaRPr lang="zh-CN" altLang="en-US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44450"/>
            <a:ext cx="4349750" cy="75031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815" y="2160270"/>
            <a:ext cx="5572125" cy="34385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语义分析</a:t>
            </a:r>
            <a:endParaRPr lang="zh-CN" altLang="en-US" dirty="0"/>
          </a:p>
        </p:txBody>
      </p:sp>
      <p:sp>
        <p:nvSpPr>
          <p:cNvPr id="20482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0483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0484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4341" name="文本框 1"/>
          <p:cNvSpPr txBox="1"/>
          <p:nvPr/>
        </p:nvSpPr>
        <p:spPr>
          <a:xfrm>
            <a:off x="630238" y="1439863"/>
            <a:ext cx="4411663" cy="434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r>
              <a:rPr lang="zh-CN" altLang="en-US" sz="2400" noProof="1">
                <a:latin typeface="Times New Roman" panose="02020603050405020304" pitchFamily="2" charset="0"/>
                <a:ea typeface="楷体" panose="02010609060101010101" pitchFamily="1" charset="-122"/>
                <a:cs typeface="宋体" panose="02010600030101010101" pitchFamily="2" charset="-122"/>
              </a:rPr>
              <a:t>E</a:t>
            </a:r>
            <a:r>
              <a:rPr lang="zh-CN" altLang="en-US" sz="240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→</a:t>
            </a:r>
            <a:r>
              <a:rPr lang="zh-CN" altLang="en-US" sz="2400" noProof="1">
                <a:latin typeface="Times New Roman" panose="02020603050405020304" pitchFamily="2" charset="0"/>
                <a:ea typeface="楷体" panose="02010609060101010101" pitchFamily="1" charset="-122"/>
                <a:cs typeface="宋体" panose="02010600030101010101" pitchFamily="2" charset="-122"/>
              </a:rPr>
              <a:t> E + E | E − E | digit</a:t>
            </a:r>
            <a:endParaRPr lang="zh-CN" altLang="en-US" sz="2400" noProof="1">
              <a:latin typeface="Times New Roman" panose="02020603050405020304" pitchFamily="2" charset="0"/>
              <a:ea typeface="楷体" panose="02010609060101010101" pitchFamily="1" charset="-122"/>
              <a:cs typeface="宋体" panose="02010600030101010101" pitchFamily="2" charset="-122"/>
            </a:endParaRPr>
          </a:p>
        </p:txBody>
      </p:sp>
      <p:sp>
        <p:nvSpPr>
          <p:cNvPr id="14342" name="文本框 2"/>
          <p:cNvSpPr txBox="1"/>
          <p:nvPr/>
        </p:nvSpPr>
        <p:spPr>
          <a:xfrm>
            <a:off x="674688" y="2024063"/>
            <a:ext cx="4411663" cy="5540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/>
          </a:ln>
        </p:spPr>
        <p:txBody>
          <a:bodyPr wrap="square" anchor="t">
            <a:spAutoFit/>
          </a:bodyPr>
          <a:p>
            <a:r>
              <a:rPr lang="zh-CN" altLang="zh-CN" sz="3200" noProof="1">
                <a:latin typeface="Times New Roman" panose="02020603050405020304" pitchFamily="2" charset="0"/>
                <a:ea typeface="楷体" panose="02010609060101010101" pitchFamily="1" charset="-122"/>
                <a:cs typeface="宋体" panose="02010600030101010101" pitchFamily="2" charset="-122"/>
              </a:rPr>
              <a:t>9   -   5   +    2 </a:t>
            </a:r>
            <a:endParaRPr lang="zh-CN" altLang="zh-CN" sz="3200" noProof="1">
              <a:latin typeface="Times New Roman" panose="02020603050405020304" pitchFamily="2" charset="0"/>
              <a:ea typeface="楷体" panose="02010609060101010101" pitchFamily="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81850" y="1355725"/>
            <a:ext cx="2439988" cy="20907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2800">
                <a:latin typeface="Times New Roman" panose="02020603050405020304" pitchFamily="2" charset="0"/>
              </a:rPr>
              <a:t>&lt;digit, 9&gt;</a:t>
            </a:r>
            <a:endParaRPr lang="zh-CN" altLang="zh-CN" sz="2800">
              <a:latin typeface="Times New Roman" panose="02020603050405020304" pitchFamily="2" charset="0"/>
            </a:endParaRPr>
          </a:p>
          <a:p>
            <a:r>
              <a:rPr lang="zh-CN" altLang="zh-CN" sz="2800">
                <a:latin typeface="Times New Roman" panose="02020603050405020304" pitchFamily="2" charset="0"/>
              </a:rPr>
              <a:t>&lt;- ,&gt;</a:t>
            </a:r>
            <a:endParaRPr lang="zh-CN" altLang="zh-CN" sz="2800">
              <a:latin typeface="Times New Roman" panose="02020603050405020304" pitchFamily="2" charset="0"/>
            </a:endParaRPr>
          </a:p>
          <a:p>
            <a:r>
              <a:rPr lang="zh-CN" altLang="zh-CN" sz="2800">
                <a:latin typeface="Times New Roman" panose="02020603050405020304" pitchFamily="2" charset="0"/>
              </a:rPr>
              <a:t>&lt;digit, 5&gt;</a:t>
            </a:r>
            <a:endParaRPr lang="zh-CN" altLang="zh-CN" sz="2800">
              <a:latin typeface="Times New Roman" panose="02020603050405020304" pitchFamily="2" charset="0"/>
            </a:endParaRPr>
          </a:p>
          <a:p>
            <a:r>
              <a:rPr lang="zh-CN" altLang="zh-CN" sz="2800">
                <a:latin typeface="Times New Roman" panose="02020603050405020304" pitchFamily="2" charset="0"/>
              </a:rPr>
              <a:t>&lt;+,&gt;</a:t>
            </a:r>
            <a:endParaRPr lang="zh-CN" altLang="zh-CN" sz="2800">
              <a:latin typeface="Times New Roman" panose="02020603050405020304" pitchFamily="2" charset="0"/>
            </a:endParaRPr>
          </a:p>
          <a:p>
            <a:r>
              <a:rPr lang="zh-CN" altLang="zh-CN" sz="2800">
                <a:latin typeface="Times New Roman" panose="02020603050405020304" pitchFamily="2" charset="0"/>
              </a:rPr>
              <a:t>&lt;digit, 2&gt; </a:t>
            </a:r>
            <a:endParaRPr lang="zh-CN" altLang="zh-CN" sz="2800">
              <a:latin typeface="Times New Roman" panose="02020603050405020304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4175" y="2660650"/>
            <a:ext cx="4383088" cy="492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2800">
                <a:latin typeface="Times New Roman" panose="02020603050405020304" pitchFamily="2" charset="0"/>
              </a:rPr>
              <a:t>    digit - digit + digit</a:t>
            </a:r>
            <a:endParaRPr lang="zh-CN" altLang="zh-CN" sz="2800">
              <a:latin typeface="Times New Roman" panose="02020603050405020304" pitchFamily="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588" y="3232150"/>
            <a:ext cx="4381500" cy="492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2800">
                <a:latin typeface="Times New Roman" panose="02020603050405020304" pitchFamily="2" charset="0"/>
              </a:rPr>
              <a:t>=&gt; E - digit + digit</a:t>
            </a:r>
            <a:endParaRPr lang="zh-CN" altLang="zh-CN" sz="2800">
              <a:latin typeface="Times New Roman" panose="02020603050405020304" pitchFamily="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638" y="3803650"/>
            <a:ext cx="4383087" cy="492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2800">
                <a:latin typeface="Times New Roman" panose="02020603050405020304" pitchFamily="2" charset="0"/>
              </a:rPr>
              <a:t>=&gt; E - E + digit</a:t>
            </a:r>
            <a:endParaRPr lang="zh-CN" altLang="zh-CN" sz="2800">
              <a:latin typeface="Times New Roman" panose="02020603050405020304" pitchFamily="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1288" y="4197350"/>
            <a:ext cx="4383087" cy="492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2800">
                <a:latin typeface="Times New Roman" panose="02020603050405020304" pitchFamily="2" charset="0"/>
              </a:rPr>
              <a:t>=&gt; E + digit</a:t>
            </a:r>
            <a:endParaRPr lang="zh-CN" altLang="zh-CN" sz="2800">
              <a:latin typeface="Times New Roman" panose="02020603050405020304" pitchFamily="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4938" y="4635500"/>
            <a:ext cx="4383087" cy="492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2800">
                <a:latin typeface="Times New Roman" panose="02020603050405020304" pitchFamily="2" charset="0"/>
              </a:rPr>
              <a:t>=&gt; E + E</a:t>
            </a:r>
            <a:endParaRPr lang="zh-CN" altLang="zh-CN" sz="2800">
              <a:latin typeface="Times New Roman" panose="02020603050405020304" pitchFamily="2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8588" y="5162550"/>
            <a:ext cx="4383087" cy="492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2800">
                <a:latin typeface="Times New Roman" panose="02020603050405020304" pitchFamily="2" charset="0"/>
              </a:rPr>
              <a:t>=&gt; E</a:t>
            </a:r>
            <a:endParaRPr lang="zh-CN" altLang="zh-CN" sz="2800">
              <a:latin typeface="Times New Roman" panose="02020603050405020304" pitchFamily="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76838" y="2349500"/>
            <a:ext cx="663575" cy="552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zh-CN" sz="3200">
                <a:latin typeface="Times New Roman" panose="02020603050405020304" pitchFamily="2" charset="0"/>
              </a:rPr>
              <a:t>E</a:t>
            </a:r>
            <a:endParaRPr lang="zh-CN" altLang="zh-CN" sz="3200">
              <a:latin typeface="Times New Roman" panose="02020603050405020304" pitchFamily="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70388" y="3009900"/>
            <a:ext cx="663575" cy="552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zh-CN" sz="3200">
                <a:latin typeface="Times New Roman" panose="02020603050405020304" pitchFamily="2" charset="0"/>
              </a:rPr>
              <a:t>E</a:t>
            </a:r>
            <a:endParaRPr lang="zh-CN" altLang="zh-CN" sz="3200">
              <a:latin typeface="Times New Roman" panose="02020603050405020304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29350" y="3009900"/>
            <a:ext cx="663575" cy="552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zh-CN" sz="3200">
                <a:latin typeface="Times New Roman" panose="02020603050405020304" pitchFamily="2" charset="0"/>
              </a:rPr>
              <a:t>E</a:t>
            </a:r>
            <a:endParaRPr lang="zh-CN" altLang="zh-CN" sz="3200">
              <a:latin typeface="Times New Roman" panose="02020603050405020304" pitchFamily="2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57788" y="3009900"/>
            <a:ext cx="663575" cy="552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zh-CN" sz="3200">
                <a:latin typeface="Times New Roman" panose="02020603050405020304" pitchFamily="2" charset="0"/>
              </a:rPr>
              <a:t>+</a:t>
            </a:r>
            <a:endParaRPr lang="zh-CN" altLang="zh-CN" sz="3200">
              <a:latin typeface="Times New Roman" panose="02020603050405020304" pitchFamily="2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35513" y="4864100"/>
            <a:ext cx="966787" cy="434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zh-CN" sz="2400">
                <a:latin typeface="Times New Roman" panose="02020603050405020304" pitchFamily="2" charset="0"/>
              </a:rPr>
              <a:t>digit</a:t>
            </a:r>
            <a:endParaRPr lang="zh-CN" altLang="zh-CN" sz="2400">
              <a:latin typeface="Times New Roman" panose="02020603050405020304" pitchFamily="2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54388" y="3914775"/>
            <a:ext cx="663575" cy="552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zh-CN" sz="3200">
                <a:latin typeface="Times New Roman" panose="02020603050405020304" pitchFamily="2" charset="0"/>
              </a:rPr>
              <a:t>E</a:t>
            </a:r>
            <a:endParaRPr lang="zh-CN" altLang="zh-CN" sz="3200">
              <a:latin typeface="Times New Roman" panose="02020603050405020304" pitchFamily="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78388" y="3914775"/>
            <a:ext cx="663575" cy="552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zh-CN" sz="3200">
                <a:latin typeface="Times New Roman" panose="02020603050405020304" pitchFamily="2" charset="0"/>
              </a:rPr>
              <a:t>E</a:t>
            </a:r>
            <a:endParaRPr lang="zh-CN" altLang="zh-CN" sz="3200">
              <a:latin typeface="Times New Roman" panose="02020603050405020304" pitchFamily="2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41788" y="3914775"/>
            <a:ext cx="663575" cy="552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zh-CN" sz="3200">
                <a:latin typeface="Times New Roman" panose="02020603050405020304" pitchFamily="2" charset="0"/>
              </a:rPr>
              <a:t>-</a:t>
            </a:r>
            <a:endParaRPr lang="zh-CN" altLang="zh-CN" sz="3200">
              <a:latin typeface="Times New Roman" panose="02020603050405020304" pitchFamily="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84888" y="3914775"/>
            <a:ext cx="968375" cy="434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zh-CN" sz="2400">
                <a:latin typeface="Times New Roman" panose="02020603050405020304" pitchFamily="2" charset="0"/>
              </a:rPr>
              <a:t>digit</a:t>
            </a:r>
            <a:endParaRPr lang="zh-CN" altLang="zh-CN" sz="2400">
              <a:latin typeface="Times New Roman" panose="02020603050405020304" pitchFamily="2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09925" y="4864100"/>
            <a:ext cx="968375" cy="434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zh-CN" sz="2400">
                <a:latin typeface="Times New Roman" panose="02020603050405020304" pitchFamily="2" charset="0"/>
              </a:rPr>
              <a:t>digit</a:t>
            </a:r>
            <a:endParaRPr lang="zh-CN" altLang="zh-CN" sz="2400">
              <a:latin typeface="Times New Roman" panose="02020603050405020304" pitchFamily="2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681538" y="2743200"/>
            <a:ext cx="715963" cy="296863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492750" y="2789238"/>
            <a:ext cx="0" cy="360363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3" idx="0"/>
          </p:cNvCxnSpPr>
          <p:nvPr/>
        </p:nvCxnSpPr>
        <p:spPr>
          <a:xfrm>
            <a:off x="5622925" y="2743200"/>
            <a:ext cx="893763" cy="26670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2"/>
            <a:endCxn id="16" idx="0"/>
          </p:cNvCxnSpPr>
          <p:nvPr/>
        </p:nvCxnSpPr>
        <p:spPr>
          <a:xfrm flipH="1">
            <a:off x="3641725" y="3562350"/>
            <a:ext cx="1016000" cy="35242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2"/>
            <a:endCxn id="18" idx="0"/>
          </p:cNvCxnSpPr>
          <p:nvPr/>
        </p:nvCxnSpPr>
        <p:spPr>
          <a:xfrm flipH="1">
            <a:off x="4429125" y="3562350"/>
            <a:ext cx="228600" cy="35242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2"/>
            <a:endCxn id="17" idx="0"/>
          </p:cNvCxnSpPr>
          <p:nvPr/>
        </p:nvCxnSpPr>
        <p:spPr>
          <a:xfrm>
            <a:off x="4657725" y="3562350"/>
            <a:ext cx="509588" cy="35242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19" idx="0"/>
          </p:cNvCxnSpPr>
          <p:nvPr/>
        </p:nvCxnSpPr>
        <p:spPr>
          <a:xfrm>
            <a:off x="6561138" y="3562350"/>
            <a:ext cx="9525" cy="35242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7" idx="2"/>
            <a:endCxn id="15" idx="0"/>
          </p:cNvCxnSpPr>
          <p:nvPr/>
        </p:nvCxnSpPr>
        <p:spPr>
          <a:xfrm>
            <a:off x="5211763" y="4467225"/>
            <a:ext cx="7938" cy="39687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2"/>
            <a:endCxn id="20" idx="0"/>
          </p:cNvCxnSpPr>
          <p:nvPr/>
        </p:nvCxnSpPr>
        <p:spPr>
          <a:xfrm>
            <a:off x="3686175" y="4467225"/>
            <a:ext cx="9525" cy="39687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870825" y="4416425"/>
            <a:ext cx="663575" cy="5540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zh-CN" sz="3200">
                <a:latin typeface="Times New Roman" panose="02020603050405020304" pitchFamily="2" charset="0"/>
              </a:rPr>
              <a:t>+</a:t>
            </a:r>
            <a:endParaRPr lang="zh-CN" altLang="zh-CN" sz="3200">
              <a:latin typeface="Times New Roman" panose="02020603050405020304" pitchFamily="2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064375" y="5083175"/>
            <a:ext cx="663575" cy="5540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zh-CN" sz="3200">
                <a:latin typeface="Times New Roman" panose="02020603050405020304" pitchFamily="2" charset="0"/>
              </a:rPr>
              <a:t>-</a:t>
            </a:r>
            <a:endParaRPr lang="zh-CN" altLang="zh-CN" sz="3200">
              <a:latin typeface="Times New Roman" panose="02020603050405020304" pitchFamily="2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529513" y="5981700"/>
            <a:ext cx="1343025" cy="3778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zh-CN" sz="2000">
                <a:latin typeface="Times New Roman" panose="02020603050405020304" pitchFamily="2" charset="0"/>
                <a:sym typeface="Arial" panose="020B0604020202020204" pitchFamily="34" charset="0"/>
              </a:rPr>
              <a:t>digit, </a:t>
            </a:r>
            <a:r>
              <a:rPr lang="zh-CN" altLang="zh-CN" sz="2000">
                <a:latin typeface="Times New Roman" panose="02020603050405020304" pitchFamily="2" charset="0"/>
              </a:rPr>
              <a:t>5</a:t>
            </a:r>
            <a:endParaRPr lang="zh-CN" altLang="zh-CN" sz="2000">
              <a:latin typeface="Times New Roman" panose="02020603050405020304" pitchFamily="2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547100" y="5083175"/>
            <a:ext cx="1425575" cy="549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zh-CN" sz="2400">
                <a:latin typeface="Times New Roman" panose="02020603050405020304" pitchFamily="2" charset="0"/>
              </a:rPr>
              <a:t>digit</a:t>
            </a:r>
            <a:r>
              <a:rPr lang="zh-CN" altLang="zh-CN" sz="3200">
                <a:latin typeface="Times New Roman" panose="02020603050405020304" pitchFamily="2" charset="0"/>
              </a:rPr>
              <a:t>, 2</a:t>
            </a:r>
            <a:endParaRPr lang="zh-CN" altLang="zh-CN" sz="3200">
              <a:latin typeface="Times New Roman" panose="02020603050405020304" pitchFamily="2" charset="0"/>
            </a:endParaRPr>
          </a:p>
        </p:txBody>
      </p:sp>
      <p:cxnSp>
        <p:nvCxnSpPr>
          <p:cNvPr id="36" name="直接箭头连接符 35"/>
          <p:cNvCxnSpPr>
            <a:stCxn id="16" idx="2"/>
            <a:endCxn id="20" idx="0"/>
          </p:cNvCxnSpPr>
          <p:nvPr/>
        </p:nvCxnSpPr>
        <p:spPr>
          <a:xfrm>
            <a:off x="3687763" y="4467225"/>
            <a:ext cx="7938" cy="39687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6" idx="2"/>
            <a:endCxn id="35" idx="0"/>
          </p:cNvCxnSpPr>
          <p:nvPr/>
        </p:nvCxnSpPr>
        <p:spPr>
          <a:xfrm>
            <a:off x="8235950" y="4949825"/>
            <a:ext cx="1023938" cy="13335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1" idx="2"/>
            <a:endCxn id="42" idx="0"/>
          </p:cNvCxnSpPr>
          <p:nvPr/>
        </p:nvCxnSpPr>
        <p:spPr>
          <a:xfrm flipH="1">
            <a:off x="6575425" y="5637213"/>
            <a:ext cx="820738" cy="344488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2"/>
            <a:endCxn id="34" idx="0"/>
          </p:cNvCxnSpPr>
          <p:nvPr/>
        </p:nvCxnSpPr>
        <p:spPr>
          <a:xfrm>
            <a:off x="7396163" y="5637213"/>
            <a:ext cx="804863" cy="344488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738813" y="5981700"/>
            <a:ext cx="1671637" cy="434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zh-CN" altLang="zh-CN" sz="2400">
                <a:latin typeface="Arial" panose="020B0604020202020204" pitchFamily="34" charset="0"/>
                <a:ea typeface="宋体" panose="02010600030101010101" pitchFamily="2" charset="-122"/>
              </a:rPr>
              <a:t>digit, 9</a:t>
            </a:r>
            <a:endParaRPr lang="zh-CN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" name="直接箭头连接符 1"/>
          <p:cNvCxnSpPr>
            <a:stCxn id="31" idx="2"/>
            <a:endCxn id="34" idx="0"/>
          </p:cNvCxnSpPr>
          <p:nvPr/>
        </p:nvCxnSpPr>
        <p:spPr>
          <a:xfrm flipH="1">
            <a:off x="7396163" y="4954588"/>
            <a:ext cx="822325" cy="34290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9" grpId="0"/>
      <p:bldP spid="16" grpId="0"/>
      <p:bldP spid="17" grpId="0"/>
      <p:bldP spid="18" grpId="0"/>
      <p:bldP spid="15" grpId="0"/>
      <p:bldP spid="20" grpId="0"/>
      <p:bldP spid="34" grpId="0"/>
      <p:bldP spid="42" grpId="0"/>
      <p:bldP spid="31" grpId="0"/>
      <p:bldP spid="35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语</a:t>
            </a:r>
            <a:r>
              <a:rPr lang="zh-CN" altLang="zh-CN" dirty="0"/>
              <a:t>义分析</a:t>
            </a:r>
            <a:endParaRPr lang="zh-CN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21506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07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08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09" name="Rectangle 3"/>
          <p:cNvSpPr txBox="1"/>
          <p:nvPr/>
        </p:nvSpPr>
        <p:spPr>
          <a:xfrm>
            <a:off x="503238" y="1439863"/>
            <a:ext cx="9070975" cy="5040312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已完成语法分析（已建立抽象语法树）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如何进行语义分析？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即如何完成抽象语法树到中间代码的转变？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语义分析</a:t>
            </a:r>
            <a:r>
              <a:rPr lang="zh-CN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的任务</a:t>
            </a:r>
            <a:endParaRPr lang="zh-CN" altLang="zh-CN" sz="32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</a:t>
            </a:r>
            <a:r>
              <a:rPr lang="zh-CN" altLang="zh-CN" sz="3200" b="1" dirty="0">
                <a:solidFill>
                  <a:srgbClr val="7F7F7F"/>
                </a:solidFill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语义</a:t>
            </a:r>
            <a:r>
              <a:rPr lang="zh-CN" altLang="en-US" sz="3200" b="1" dirty="0">
                <a:solidFill>
                  <a:srgbClr val="7F7F7F"/>
                </a:solidFill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检查</a:t>
            </a:r>
            <a:endParaRPr lang="zh-CN" altLang="zh-CN" sz="3200" b="1" dirty="0">
              <a:solidFill>
                <a:srgbClr val="7F7F7F"/>
              </a:solidFill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3200" b="1" dirty="0">
                <a:solidFill>
                  <a:srgbClr val="7F7F7F"/>
                </a:solidFill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     类型是否相符、变量是否声明</a:t>
            </a:r>
            <a:endParaRPr lang="zh-CN" altLang="zh-CN" sz="3200" b="1" dirty="0">
              <a:solidFill>
                <a:srgbClr val="7F7F7F"/>
              </a:solidFill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语义处理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     </a:t>
            </a:r>
            <a:r>
              <a:rPr lang="zh-CN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将执行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语句</a:t>
            </a:r>
            <a:r>
              <a:rPr lang="zh-CN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翻译成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中间代码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语</a:t>
            </a:r>
            <a:r>
              <a:rPr lang="zh-CN" altLang="zh-CN" dirty="0"/>
              <a:t>义分析</a:t>
            </a:r>
            <a:endParaRPr lang="zh-CN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22530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2531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2532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0486" name="Rectangle 3"/>
          <p:cNvSpPr txBox="1"/>
          <p:nvPr/>
        </p:nvSpPr>
        <p:spPr>
          <a:xfrm>
            <a:off x="503238" y="1439863"/>
            <a:ext cx="9070975" cy="5040312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语义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分析方法</a:t>
            </a:r>
            <a:r>
              <a:rPr lang="zh-CN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(一)</a:t>
            </a:r>
            <a:endParaRPr lang="zh-CN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语法制导的翻译方法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即在语法分析时不建立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2" charset="0"/>
              </a:rPr>
              <a:t>AST</a:t>
            </a:r>
            <a:r>
              <a:rPr lang="zh-CN" altLang="en-US" sz="2800" b="1" dirty="0">
                <a:solidFill>
                  <a:srgbClr val="FF33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，而是直接生成中间代码</a:t>
            </a:r>
            <a:r>
              <a:rPr lang="en-US" altLang="zh-CN" sz="2800" b="1" dirty="0">
                <a:solidFill>
                  <a:srgbClr val="FF33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  </a:t>
            </a:r>
            <a:endParaRPr lang="en-US" altLang="zh-CN" sz="2800" b="1" dirty="0">
              <a:solidFill>
                <a:srgbClr val="FF3300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solidFill>
                  <a:srgbClr val="FF33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  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适用于文法比较简单的语言</a:t>
            </a:r>
            <a:endParaRPr lang="en-US" altLang="zh-CN" sz="28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语义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分析方法</a:t>
            </a:r>
            <a:r>
              <a:rPr lang="zh-CN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(二)</a:t>
            </a:r>
            <a:endParaRPr lang="zh-CN" altLang="zh-CN" sz="32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以</a:t>
            </a: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AST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为基础进行语义分析及中间代码生成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在语法分析过程中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建立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AST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是目前编译器的标准步骤</a:t>
            </a:r>
            <a:endParaRPr lang="en-US" altLang="zh-CN" sz="28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28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charRg st="66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6">
                                            <p:txEl>
                                              <p:charRg st="66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charRg st="76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6">
                                            <p:txEl>
                                              <p:charRg st="76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charRg st="99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86">
                                            <p:txEl>
                                              <p:charRg st="99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语法制导翻译</a:t>
            </a:r>
            <a:endParaRPr lang="zh-CN" altLang="en-US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23554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6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10" name="Rectangle 3"/>
          <p:cNvSpPr txBox="1"/>
          <p:nvPr/>
        </p:nvSpPr>
        <p:spPr>
          <a:xfrm>
            <a:off x="503238" y="1439863"/>
            <a:ext cx="9070975" cy="5040312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分析过程</a:t>
            </a:r>
            <a:endParaRPr lang="zh-CN" altLang="en-US" sz="36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每个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产生式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配上一个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语义子程序</a:t>
            </a:r>
            <a:endParaRPr lang="zh-CN" altLang="en-US" sz="3200" b="1" dirty="0">
              <a:solidFill>
                <a:schemeClr val="accent2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当对产生式进行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推导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或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归约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时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    调用相应的语义程序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    进行语义分析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1511" name="文本框 21510"/>
          <p:cNvSpPr txBox="1"/>
          <p:nvPr/>
        </p:nvSpPr>
        <p:spPr>
          <a:xfrm>
            <a:off x="1360488" y="4810125"/>
            <a:ext cx="5456237" cy="88265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zh-CN" altLang="en-US" sz="2800" b="1">
                <a:latin typeface="Arial" panose="020B0604020202020204" pitchFamily="34" charset="0"/>
                <a:ea typeface="楷体_GB2312" panose="02010609030101010101" pitchFamily="1" charset="-122"/>
              </a:rPr>
              <a:t>将 语法分析 与 语义分析混在一起</a:t>
            </a:r>
            <a:endParaRPr lang="zh-CN" altLang="en-US" sz="2800" b="1">
              <a:latin typeface="Arial" panose="020B0604020202020204" pitchFamily="34" charset="0"/>
              <a:ea typeface="楷体_GB2312" panose="02010609030101010101" pitchFamily="1" charset="-122"/>
            </a:endParaRPr>
          </a:p>
          <a:p>
            <a:pPr hangingPunct="0"/>
            <a:r>
              <a:rPr lang="zh-CN" altLang="en-US" sz="2800" b="1">
                <a:latin typeface="Arial" panose="020B0604020202020204" pitchFamily="34" charset="0"/>
                <a:ea typeface="楷体_GB2312" panose="02010609030101010101" pitchFamily="1" charset="-122"/>
              </a:rPr>
              <a:t>代码很难维护</a:t>
            </a: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charRg st="24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0">
                                            <p:txEl>
                                              <p:charRg st="24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charRg st="42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10">
                                            <p:txEl>
                                              <p:charRg st="42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charRg st="6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10">
                                            <p:txEl>
                                              <p:charRg st="60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语法制导翻译</a:t>
            </a:r>
            <a:endParaRPr lang="zh-CN" altLang="en-US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24578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4579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4580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4581" name="Rectangle 3"/>
          <p:cNvSpPr txBox="1"/>
          <p:nvPr/>
        </p:nvSpPr>
        <p:spPr>
          <a:xfrm>
            <a:off x="503238" y="1439863"/>
            <a:ext cx="9070975" cy="5040312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语义子程序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zh-CN" altLang="en-US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完成语义检查、语义处理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  </a:t>
            </a:r>
            <a:r>
              <a:rPr lang="zh-CN" altLang="en-US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检查：类型、控制流、一致性</a:t>
            </a:r>
            <a:endParaRPr lang="zh-CN" altLang="en-US" sz="36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  </a:t>
            </a:r>
            <a:r>
              <a:rPr lang="zh-CN" altLang="en-US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处理：记录信息、生成中间代码</a:t>
            </a:r>
            <a:endParaRPr lang="zh-CN" altLang="en-US" sz="36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3600" b="1" dirty="0">
                <a:solidFill>
                  <a:schemeClr val="accent2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核心是生成中间代码</a:t>
            </a:r>
            <a:endParaRPr lang="zh-CN" altLang="en-US" sz="3600" b="1" dirty="0">
              <a:solidFill>
                <a:schemeClr val="accent2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语法制导翻译  示例</a:t>
            </a:r>
            <a:endParaRPr lang="zh-CN" altLang="en-US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25602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5603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5604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5605" name="Rectangle 3"/>
          <p:cNvSpPr txBox="1"/>
          <p:nvPr/>
        </p:nvSpPr>
        <p:spPr>
          <a:xfrm>
            <a:off x="503238" y="1439863"/>
            <a:ext cx="9070975" cy="5040312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计算器程序的语法制导翻译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(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直接计算结果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)</a:t>
            </a:r>
            <a:endParaRPr lang="zh-CN" altLang="en-US" sz="24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spcBef>
                <a:spcPct val="2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L 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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                    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{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print(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zh-CN" altLang="en-US" sz="2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val)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; }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marL="431800" indent="-323850" defTabSz="449580" hangingPunct="0">
              <a:spcBef>
                <a:spcPct val="2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 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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1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+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              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{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val =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en-US" altLang="zh-CN" sz="2400" b="1" baseline="-25000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1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val +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val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 ; }</a:t>
            </a:r>
            <a:endParaRPr lang="zh-CN" altLang="en-US" sz="24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marL="431800" indent="-323850" defTabSz="449580" hangingPunct="0">
              <a:spcBef>
                <a:spcPct val="2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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                    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{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val =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val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;}</a:t>
            </a:r>
            <a:endParaRPr lang="zh-CN" altLang="en-US" sz="24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marL="431800" indent="-323850" defTabSz="449580" hangingPunct="0">
              <a:spcBef>
                <a:spcPct val="2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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1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*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               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{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val =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en-US" altLang="zh-CN" sz="2400" b="1" baseline="-25000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1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val *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val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  ;}</a:t>
            </a:r>
            <a:endParaRPr lang="zh-CN" altLang="en-US" sz="24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marL="431800" indent="-323850" defTabSz="449580" hangingPunct="0">
              <a:spcBef>
                <a:spcPct val="2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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                    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{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val =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val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  ;}</a:t>
            </a:r>
            <a:endParaRPr lang="zh-CN" altLang="en-US" sz="24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marL="431800" indent="-323850" defTabSz="449580" hangingPunct="0">
              <a:spcBef>
                <a:spcPct val="2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 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)                  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{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val =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val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  ;}</a:t>
            </a:r>
            <a:endParaRPr lang="zh-CN" altLang="en-US" sz="24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marL="431800" indent="-323850" defTabSz="449580" hangingPunct="0">
              <a:spcBef>
                <a:spcPct val="2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 digit                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{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val = digit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lexval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  ;}</a:t>
            </a:r>
            <a:endParaRPr lang="zh-CN" altLang="en-US" sz="24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语法制导翻译  示例</a:t>
            </a:r>
            <a:endParaRPr lang="zh-CN" altLang="en-US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26626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6627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6628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4582" name="Oval 2"/>
          <p:cNvSpPr/>
          <p:nvPr/>
        </p:nvSpPr>
        <p:spPr>
          <a:xfrm>
            <a:off x="3308350" y="6246813"/>
            <a:ext cx="719138" cy="50323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ctr" hangingPunct="0"/>
            <a:r>
              <a:rPr lang="en-US" altLang="zh-CN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endParaRPr lang="en-US" altLang="zh-CN" sz="32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83" name="Oval 3"/>
          <p:cNvSpPr/>
          <p:nvPr/>
        </p:nvSpPr>
        <p:spPr>
          <a:xfrm>
            <a:off x="4586288" y="4302125"/>
            <a:ext cx="719137" cy="50323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ctr" hangingPunct="0"/>
            <a:r>
              <a:rPr lang="en-US" altLang="zh-CN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*</a:t>
            </a:r>
            <a:endParaRPr lang="en-US" altLang="zh-CN" sz="32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84" name="Oval 4"/>
          <p:cNvSpPr/>
          <p:nvPr/>
        </p:nvSpPr>
        <p:spPr>
          <a:xfrm>
            <a:off x="5908675" y="4302125"/>
            <a:ext cx="719138" cy="50323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ctr" hangingPunct="0"/>
            <a:r>
              <a:rPr lang="en-US" altLang="zh-CN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F</a:t>
            </a:r>
            <a:endParaRPr lang="en-US" altLang="zh-CN" sz="32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85" name="Oval 5"/>
          <p:cNvSpPr/>
          <p:nvPr/>
        </p:nvSpPr>
        <p:spPr>
          <a:xfrm>
            <a:off x="5908675" y="5256213"/>
            <a:ext cx="719138" cy="50323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ctr" hangingPunct="0"/>
            <a:r>
              <a:rPr lang="en-US" altLang="zh-CN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endParaRPr lang="en-US" altLang="zh-CN" sz="32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86" name="Oval 6"/>
          <p:cNvSpPr/>
          <p:nvPr/>
        </p:nvSpPr>
        <p:spPr>
          <a:xfrm>
            <a:off x="3308350" y="4302125"/>
            <a:ext cx="719138" cy="50323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ctr" hangingPunct="0"/>
            <a:r>
              <a:rPr lang="en-US" altLang="zh-CN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endParaRPr lang="en-US" altLang="zh-CN" sz="32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87" name="Oval 7"/>
          <p:cNvSpPr/>
          <p:nvPr/>
        </p:nvSpPr>
        <p:spPr>
          <a:xfrm>
            <a:off x="3308350" y="5256213"/>
            <a:ext cx="719138" cy="50323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ctr" hangingPunct="0"/>
            <a:r>
              <a:rPr lang="en-US" altLang="zh-CN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F</a:t>
            </a:r>
            <a:endParaRPr lang="en-US" altLang="zh-CN" sz="32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88" name="Oval 8"/>
          <p:cNvSpPr/>
          <p:nvPr/>
        </p:nvSpPr>
        <p:spPr>
          <a:xfrm>
            <a:off x="6138863" y="1312863"/>
            <a:ext cx="719137" cy="50323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ctr" hangingPunct="0"/>
            <a:r>
              <a:rPr lang="en-US" altLang="zh-CN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endParaRPr lang="en-US" altLang="zh-CN" sz="32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89" name="Oval 9"/>
          <p:cNvSpPr/>
          <p:nvPr/>
        </p:nvSpPr>
        <p:spPr>
          <a:xfrm>
            <a:off x="6138863" y="2232025"/>
            <a:ext cx="719137" cy="50323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ctr" hangingPunct="0"/>
            <a:r>
              <a:rPr lang="en-US" altLang="zh-CN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+</a:t>
            </a:r>
            <a:endParaRPr lang="en-US" altLang="zh-CN" sz="32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90" name="Oval 10"/>
          <p:cNvSpPr/>
          <p:nvPr/>
        </p:nvSpPr>
        <p:spPr>
          <a:xfrm>
            <a:off x="7831138" y="2232025"/>
            <a:ext cx="719137" cy="50323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ctr" hangingPunct="0"/>
            <a:r>
              <a:rPr lang="en-US" altLang="zh-CN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endParaRPr lang="en-US" altLang="zh-CN" sz="32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91" name="Oval 11"/>
          <p:cNvSpPr/>
          <p:nvPr/>
        </p:nvSpPr>
        <p:spPr>
          <a:xfrm>
            <a:off x="7831138" y="3176588"/>
            <a:ext cx="719137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ctr" hangingPunct="0"/>
            <a:r>
              <a:rPr lang="en-US" altLang="zh-CN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F</a:t>
            </a:r>
            <a:endParaRPr lang="en-US" altLang="zh-CN" sz="32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92" name="Oval 12"/>
          <p:cNvSpPr/>
          <p:nvPr/>
        </p:nvSpPr>
        <p:spPr>
          <a:xfrm>
            <a:off x="7831138" y="4302125"/>
            <a:ext cx="719137" cy="50323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ctr" hangingPunct="0"/>
            <a:r>
              <a:rPr lang="en-US" altLang="zh-CN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endParaRPr lang="en-US" altLang="zh-CN" sz="32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93" name="Oval 13"/>
          <p:cNvSpPr/>
          <p:nvPr/>
        </p:nvSpPr>
        <p:spPr>
          <a:xfrm>
            <a:off x="4586288" y="2232025"/>
            <a:ext cx="719137" cy="50323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ctr" hangingPunct="0"/>
            <a:r>
              <a:rPr lang="en-US" altLang="zh-CN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endParaRPr lang="en-US" altLang="zh-CN" sz="32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94" name="Oval 17"/>
          <p:cNvSpPr/>
          <p:nvPr/>
        </p:nvSpPr>
        <p:spPr>
          <a:xfrm>
            <a:off x="4586288" y="3176588"/>
            <a:ext cx="719137" cy="5048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ctr" hangingPunct="0"/>
            <a:r>
              <a:rPr lang="en-US" altLang="zh-CN" sz="32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endParaRPr lang="en-US" altLang="zh-CN" sz="32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cxnSp>
        <p:nvCxnSpPr>
          <p:cNvPr id="24595" name="Straight Arrow Connector 35"/>
          <p:cNvCxnSpPr>
            <a:stCxn id="24589" idx="0"/>
            <a:endCxn id="24588" idx="4"/>
          </p:cNvCxnSpPr>
          <p:nvPr/>
        </p:nvCxnSpPr>
        <p:spPr>
          <a:xfrm rot="5400000" flipH="1" flipV="1">
            <a:off x="6291263" y="2024063"/>
            <a:ext cx="414337" cy="1587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596" name="Straight Arrow Connector 36"/>
          <p:cNvCxnSpPr>
            <a:stCxn id="24593" idx="0"/>
            <a:endCxn id="24588" idx="4"/>
          </p:cNvCxnSpPr>
          <p:nvPr/>
        </p:nvCxnSpPr>
        <p:spPr>
          <a:xfrm rot="5400000" flipH="1" flipV="1">
            <a:off x="5513388" y="1247775"/>
            <a:ext cx="415925" cy="1552575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597" name="Straight Arrow Connector 39"/>
          <p:cNvCxnSpPr>
            <a:stCxn id="24590" idx="0"/>
            <a:endCxn id="24588" idx="4"/>
          </p:cNvCxnSpPr>
          <p:nvPr/>
        </p:nvCxnSpPr>
        <p:spPr>
          <a:xfrm rot="-5400000" flipV="1">
            <a:off x="7135813" y="1177925"/>
            <a:ext cx="415925" cy="1692275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598" name="Straight Arrow Connector 42"/>
          <p:cNvCxnSpPr>
            <a:stCxn id="24594" idx="0"/>
            <a:endCxn id="24593" idx="4"/>
          </p:cNvCxnSpPr>
          <p:nvPr/>
        </p:nvCxnSpPr>
        <p:spPr>
          <a:xfrm rot="5400000" flipH="1" flipV="1">
            <a:off x="4683125" y="2914650"/>
            <a:ext cx="441325" cy="1588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599" name="Straight Arrow Connector 45"/>
          <p:cNvCxnSpPr>
            <a:stCxn id="24591" idx="0"/>
            <a:endCxn id="24590" idx="4"/>
          </p:cNvCxnSpPr>
          <p:nvPr/>
        </p:nvCxnSpPr>
        <p:spPr>
          <a:xfrm rot="5400000" flipH="1" flipV="1">
            <a:off x="7927975" y="2914650"/>
            <a:ext cx="441325" cy="1588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600" name="Straight Arrow Connector 48"/>
          <p:cNvCxnSpPr>
            <a:stCxn id="24592" idx="0"/>
            <a:endCxn id="24591" idx="4"/>
          </p:cNvCxnSpPr>
          <p:nvPr/>
        </p:nvCxnSpPr>
        <p:spPr>
          <a:xfrm rot="5400000" flipH="1" flipV="1">
            <a:off x="7880350" y="3990975"/>
            <a:ext cx="620713" cy="1588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601" name="Straight Arrow Connector 51"/>
          <p:cNvCxnSpPr>
            <a:stCxn id="24586" idx="0"/>
            <a:endCxn id="24594" idx="4"/>
          </p:cNvCxnSpPr>
          <p:nvPr/>
        </p:nvCxnSpPr>
        <p:spPr>
          <a:xfrm rot="5400000" flipH="1" flipV="1">
            <a:off x="3995738" y="3352800"/>
            <a:ext cx="620712" cy="1277938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602" name="Straight Arrow Connector 54"/>
          <p:cNvCxnSpPr>
            <a:stCxn id="24583" idx="0"/>
            <a:endCxn id="24594" idx="4"/>
          </p:cNvCxnSpPr>
          <p:nvPr/>
        </p:nvCxnSpPr>
        <p:spPr>
          <a:xfrm rot="5400000" flipH="1" flipV="1">
            <a:off x="4635500" y="3990975"/>
            <a:ext cx="620713" cy="1588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603" name="Straight Arrow Connector 57"/>
          <p:cNvCxnSpPr>
            <a:stCxn id="24584" idx="0"/>
            <a:endCxn id="24594" idx="4"/>
          </p:cNvCxnSpPr>
          <p:nvPr/>
        </p:nvCxnSpPr>
        <p:spPr>
          <a:xfrm rot="-5400000" flipV="1">
            <a:off x="5295900" y="3330575"/>
            <a:ext cx="620713" cy="1322388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604" name="Straight Arrow Connector 60"/>
          <p:cNvCxnSpPr>
            <a:stCxn id="24585" idx="0"/>
            <a:endCxn id="24584" idx="4"/>
          </p:cNvCxnSpPr>
          <p:nvPr/>
        </p:nvCxnSpPr>
        <p:spPr>
          <a:xfrm rot="5400000" flipH="1" flipV="1">
            <a:off x="6043613" y="5030788"/>
            <a:ext cx="449262" cy="1587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605" name="Straight Arrow Connector 63"/>
          <p:cNvCxnSpPr>
            <a:stCxn id="24587" idx="0"/>
            <a:endCxn id="24586" idx="4"/>
          </p:cNvCxnSpPr>
          <p:nvPr/>
        </p:nvCxnSpPr>
        <p:spPr>
          <a:xfrm rot="5400000" flipH="1" flipV="1">
            <a:off x="3443288" y="5030788"/>
            <a:ext cx="449262" cy="1587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606" name="Straight Arrow Connector 66"/>
          <p:cNvCxnSpPr>
            <a:stCxn id="24582" idx="0"/>
            <a:endCxn id="24587" idx="4"/>
          </p:cNvCxnSpPr>
          <p:nvPr/>
        </p:nvCxnSpPr>
        <p:spPr>
          <a:xfrm rot="5400000" flipH="1" flipV="1">
            <a:off x="3382963" y="5961063"/>
            <a:ext cx="485775" cy="1587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6654" name="Rectangle 3"/>
          <p:cNvSpPr txBox="1"/>
          <p:nvPr/>
        </p:nvSpPr>
        <p:spPr>
          <a:xfrm>
            <a:off x="728663" y="1439863"/>
            <a:ext cx="2376487" cy="5040312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hangingPunct="0">
              <a:spcBef>
                <a:spcPct val="20000"/>
              </a:spcBef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L </a:t>
            </a:r>
            <a:r>
              <a:rPr lang="en-US" altLang="zh-CN" sz="36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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en-US" altLang="zh-CN" sz="36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</a:t>
            </a:r>
            <a:endParaRPr lang="en-US" altLang="zh-CN" sz="36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hangingPunct="0">
              <a:spcBef>
                <a:spcPct val="20000"/>
              </a:spcBef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 </a:t>
            </a:r>
            <a:r>
              <a:rPr lang="en-US" altLang="zh-CN" sz="36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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en-US" altLang="zh-CN" sz="3600" b="1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1</a:t>
            </a:r>
            <a:r>
              <a:rPr lang="en-US" altLang="zh-CN" sz="36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+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endParaRPr lang="en-US" altLang="zh-CN" sz="36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hangingPunct="0">
              <a:spcBef>
                <a:spcPct val="20000"/>
              </a:spcBef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en-US" altLang="zh-CN" sz="36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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endParaRPr lang="en-US" altLang="zh-CN" sz="36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hangingPunct="0">
              <a:spcBef>
                <a:spcPct val="20000"/>
              </a:spcBef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en-US" altLang="zh-CN" sz="36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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en-US" altLang="zh-CN" sz="3600" b="1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1</a:t>
            </a:r>
            <a:r>
              <a:rPr lang="en-US" altLang="zh-CN" sz="36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*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endParaRPr lang="en-US" altLang="zh-CN" sz="36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hangingPunct="0">
              <a:spcBef>
                <a:spcPct val="20000"/>
              </a:spcBef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en-US" altLang="zh-CN" sz="36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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r>
              <a:rPr lang="en-US" altLang="zh-CN" sz="36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</a:t>
            </a:r>
            <a:endParaRPr lang="en-US" altLang="zh-CN" sz="36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hangingPunct="0">
              <a:spcBef>
                <a:spcPct val="20000"/>
              </a:spcBef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r>
              <a:rPr lang="en-US" altLang="zh-CN" sz="36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 (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en-US" altLang="zh-CN" sz="36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)</a:t>
            </a:r>
            <a:endParaRPr lang="en-US" altLang="zh-CN" sz="36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hangingPunct="0">
              <a:spcBef>
                <a:spcPct val="20000"/>
              </a:spcBef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r>
              <a:rPr lang="en-US" altLang="zh-CN" sz="36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 digit</a:t>
            </a:r>
            <a:endParaRPr lang="en-US" altLang="zh-CN" sz="36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sp>
        <p:nvSpPr>
          <p:cNvPr id="26655" name="Text Box 44"/>
          <p:cNvSpPr txBox="1"/>
          <p:nvPr/>
        </p:nvSpPr>
        <p:spPr>
          <a:xfrm>
            <a:off x="4989513" y="6096000"/>
            <a:ext cx="4865687" cy="549275"/>
          </a:xfrm>
          <a:prstGeom prst="rect">
            <a:avLst/>
          </a:prstGeom>
          <a:solidFill>
            <a:srgbClr val="CCFFFF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spAutoFit/>
          </a:bodyPr>
          <a:p>
            <a:pPr hangingPunct="0"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3*5+4</a:t>
            </a:r>
            <a:r>
              <a:rPr lang="en-US" altLang="zh-CN" sz="3200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</a:t>
            </a:r>
            <a:r>
              <a:rPr lang="zh-CN" altLang="en-US" sz="3200" b="1" dirty="0">
                <a:solidFill>
                  <a:srgbClr val="CC33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语法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分析过程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  <p:bldP spid="24583" grpId="0" animBg="1"/>
      <p:bldP spid="24584" grpId="0" animBg="1"/>
      <p:bldP spid="24585" grpId="0" animBg="1"/>
      <p:bldP spid="24586" grpId="0" animBg="1"/>
      <p:bldP spid="24587" grpId="0" animBg="1"/>
      <p:bldP spid="24588" grpId="0" animBg="1"/>
      <p:bldP spid="24589" grpId="0" animBg="1"/>
      <p:bldP spid="24590" grpId="0" animBg="1"/>
      <p:bldP spid="24591" grpId="0" animBg="1"/>
      <p:bldP spid="24592" grpId="0" animBg="1"/>
      <p:bldP spid="24593" grpId="0" animBg="1"/>
      <p:bldP spid="2459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语法制导翻译  示例</a:t>
            </a:r>
            <a:r>
              <a:rPr lang="en-US" altLang="zh-CN" dirty="0"/>
              <a:t> </a:t>
            </a:r>
            <a:endParaRPr lang="zh-CN" altLang="en-US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27650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7651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7652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5606" name="Rectangle 2"/>
          <p:cNvSpPr/>
          <p:nvPr/>
        </p:nvSpPr>
        <p:spPr>
          <a:xfrm>
            <a:off x="3182938" y="6299200"/>
            <a:ext cx="2024062" cy="3492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>
            <a:spAutoFit/>
          </a:bodyPr>
          <a:p>
            <a:pPr hangingPunct="0"/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digit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lexval =3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sp>
        <p:nvSpPr>
          <p:cNvPr id="25607" name="Rectangle 3"/>
          <p:cNvSpPr/>
          <p:nvPr/>
        </p:nvSpPr>
        <p:spPr>
          <a:xfrm>
            <a:off x="3341688" y="5180013"/>
            <a:ext cx="1727200" cy="6064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ctr" hangingPunct="0"/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F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val = 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digit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lexval 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sp>
        <p:nvSpPr>
          <p:cNvPr id="25608" name="Rectangle 6"/>
          <p:cNvSpPr/>
          <p:nvPr/>
        </p:nvSpPr>
        <p:spPr>
          <a:xfrm>
            <a:off x="3341688" y="4337050"/>
            <a:ext cx="1727200" cy="3492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ctr" hangingPunct="0"/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val =F.val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sp>
        <p:nvSpPr>
          <p:cNvPr id="25609" name="Rectangle 7"/>
          <p:cNvSpPr/>
          <p:nvPr/>
        </p:nvSpPr>
        <p:spPr>
          <a:xfrm>
            <a:off x="5776913" y="5294313"/>
            <a:ext cx="2228850" cy="3778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>
            <a:spAutoFit/>
          </a:bodyPr>
          <a:p>
            <a:pPr hangingPunct="0"/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digit</a:t>
            </a:r>
            <a:r>
              <a: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lexval =5</a:t>
            </a:r>
            <a:endParaRPr lang="en-US" altLang="zh-CN" sz="20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sp>
        <p:nvSpPr>
          <p:cNvPr id="25610" name="Rectangle 9"/>
          <p:cNvSpPr/>
          <p:nvPr/>
        </p:nvSpPr>
        <p:spPr>
          <a:xfrm>
            <a:off x="6016625" y="4322763"/>
            <a:ext cx="1727200" cy="3778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ctr" hangingPunct="0"/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F</a:t>
            </a:r>
            <a:r>
              <a: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val:=5</a:t>
            </a:r>
            <a:endParaRPr lang="en-US" altLang="zh-CN" sz="20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sp>
        <p:nvSpPr>
          <p:cNvPr id="25611" name="Rectangle 10"/>
          <p:cNvSpPr/>
          <p:nvPr/>
        </p:nvSpPr>
        <p:spPr>
          <a:xfrm>
            <a:off x="5202238" y="3314700"/>
            <a:ext cx="1728787" cy="3778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ctr" hangingPunct="0"/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val =15</a:t>
            </a:r>
            <a:endParaRPr lang="en-US" altLang="zh-CN" sz="20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sp>
        <p:nvSpPr>
          <p:cNvPr id="25612" name="Text Box 13"/>
          <p:cNvSpPr txBox="1"/>
          <p:nvPr/>
        </p:nvSpPr>
        <p:spPr>
          <a:xfrm>
            <a:off x="5265738" y="4275138"/>
            <a:ext cx="495300" cy="3778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spAutoFit/>
          </a:bodyPr>
          <a:p>
            <a:pPr algn="ctr" hangingPunct="0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*</a:t>
            </a:r>
            <a:endParaRPr lang="en-US" altLang="zh-CN" sz="20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5613" name="Rectangle 16"/>
          <p:cNvSpPr/>
          <p:nvPr/>
        </p:nvSpPr>
        <p:spPr>
          <a:xfrm>
            <a:off x="5202238" y="2381250"/>
            <a:ext cx="1728787" cy="3778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ctr" hangingPunct="0"/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r>
              <a: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val =15</a:t>
            </a:r>
            <a:endParaRPr lang="en-US" altLang="zh-CN" sz="20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sp>
        <p:nvSpPr>
          <p:cNvPr id="25614" name="Text Box 17"/>
          <p:cNvSpPr txBox="1"/>
          <p:nvPr/>
        </p:nvSpPr>
        <p:spPr>
          <a:xfrm>
            <a:off x="7424738" y="2351088"/>
            <a:ext cx="495300" cy="3778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spAutoFit/>
          </a:bodyPr>
          <a:p>
            <a:pPr algn="ctr" hangingPunct="0"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+</a:t>
            </a:r>
            <a:endParaRPr lang="en-US" altLang="zh-CN" sz="20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5615" name="Rectangle 18"/>
          <p:cNvSpPr/>
          <p:nvPr/>
        </p:nvSpPr>
        <p:spPr>
          <a:xfrm>
            <a:off x="7875588" y="4322763"/>
            <a:ext cx="2228850" cy="3778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>
            <a:spAutoFit/>
          </a:bodyPr>
          <a:p>
            <a:pPr hangingPunct="0"/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digit</a:t>
            </a:r>
            <a:r>
              <a: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lexval =4</a:t>
            </a:r>
            <a:endParaRPr lang="en-US" altLang="zh-CN" sz="20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sp>
        <p:nvSpPr>
          <p:cNvPr id="25616" name="Rectangle 20"/>
          <p:cNvSpPr/>
          <p:nvPr/>
        </p:nvSpPr>
        <p:spPr>
          <a:xfrm>
            <a:off x="8115300" y="3390900"/>
            <a:ext cx="1728788" cy="3778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ctr" hangingPunct="0"/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F</a:t>
            </a:r>
            <a:r>
              <a: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val =4</a:t>
            </a:r>
            <a:endParaRPr lang="en-US" altLang="zh-CN" sz="20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sp>
        <p:nvSpPr>
          <p:cNvPr id="25617" name="Rectangle 21"/>
          <p:cNvSpPr/>
          <p:nvPr/>
        </p:nvSpPr>
        <p:spPr>
          <a:xfrm>
            <a:off x="8115300" y="2357438"/>
            <a:ext cx="1728788" cy="3778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ctr" hangingPunct="0"/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r>
              <a: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val =4</a:t>
            </a:r>
            <a:endParaRPr lang="en-US" altLang="zh-CN" sz="20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sp>
        <p:nvSpPr>
          <p:cNvPr id="25618" name="Rectangle 23"/>
          <p:cNvSpPr/>
          <p:nvPr/>
        </p:nvSpPr>
        <p:spPr>
          <a:xfrm>
            <a:off x="7065963" y="1366838"/>
            <a:ext cx="1727200" cy="3778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ctr" hangingPunct="0"/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r>
              <a: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val =19</a:t>
            </a:r>
            <a:endParaRPr lang="en-US" altLang="zh-CN" sz="20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sp>
        <p:nvSpPr>
          <p:cNvPr id="25619" name="Rectangle 27"/>
          <p:cNvSpPr/>
          <p:nvPr/>
        </p:nvSpPr>
        <p:spPr>
          <a:xfrm>
            <a:off x="4394200" y="1366838"/>
            <a:ext cx="1816100" cy="3778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ctr" hangingPunct="0"/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print(19)</a:t>
            </a:r>
            <a:endParaRPr lang="en-US" altLang="zh-CN" sz="20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cxnSp>
        <p:nvCxnSpPr>
          <p:cNvPr id="25620" name="Straight Arrow Connector 70"/>
          <p:cNvCxnSpPr>
            <a:stCxn id="25613" idx="0"/>
            <a:endCxn id="25618" idx="2"/>
          </p:cNvCxnSpPr>
          <p:nvPr/>
        </p:nvCxnSpPr>
        <p:spPr>
          <a:xfrm flipV="1">
            <a:off x="6067425" y="1744663"/>
            <a:ext cx="1862138" cy="636587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621" name="Straight Arrow Connector 73"/>
          <p:cNvCxnSpPr>
            <a:stCxn id="25614" idx="0"/>
            <a:endCxn id="25618" idx="2"/>
          </p:cNvCxnSpPr>
          <p:nvPr/>
        </p:nvCxnSpPr>
        <p:spPr>
          <a:xfrm flipV="1">
            <a:off x="7672388" y="1744663"/>
            <a:ext cx="257175" cy="606425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622" name="Straight Arrow Connector 76"/>
          <p:cNvCxnSpPr>
            <a:stCxn id="25617" idx="0"/>
            <a:endCxn id="25618" idx="2"/>
          </p:cNvCxnSpPr>
          <p:nvPr/>
        </p:nvCxnSpPr>
        <p:spPr>
          <a:xfrm flipH="1" flipV="1">
            <a:off x="7929563" y="1744663"/>
            <a:ext cx="1050925" cy="612775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623" name="Straight Arrow Connector 79"/>
          <p:cNvCxnSpPr>
            <a:stCxn id="25611" idx="0"/>
            <a:endCxn id="25613" idx="2"/>
          </p:cNvCxnSpPr>
          <p:nvPr/>
        </p:nvCxnSpPr>
        <p:spPr>
          <a:xfrm flipV="1">
            <a:off x="6067425" y="2759075"/>
            <a:ext cx="0" cy="555625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624" name="Straight Arrow Connector 85"/>
          <p:cNvCxnSpPr>
            <a:stCxn id="25612" idx="0"/>
            <a:endCxn id="25611" idx="2"/>
          </p:cNvCxnSpPr>
          <p:nvPr/>
        </p:nvCxnSpPr>
        <p:spPr>
          <a:xfrm flipV="1">
            <a:off x="5513388" y="3692525"/>
            <a:ext cx="552450" cy="582613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625" name="Straight Arrow Connector 88"/>
          <p:cNvCxnSpPr>
            <a:stCxn id="25608" idx="0"/>
            <a:endCxn id="25611" idx="2"/>
          </p:cNvCxnSpPr>
          <p:nvPr/>
        </p:nvCxnSpPr>
        <p:spPr>
          <a:xfrm flipV="1">
            <a:off x="4205288" y="3692525"/>
            <a:ext cx="1860550" cy="644525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626" name="Straight Arrow Connector 91"/>
          <p:cNvCxnSpPr>
            <a:stCxn id="25610" idx="0"/>
            <a:endCxn id="25611" idx="2"/>
          </p:cNvCxnSpPr>
          <p:nvPr/>
        </p:nvCxnSpPr>
        <p:spPr>
          <a:xfrm flipH="1" flipV="1">
            <a:off x="6067425" y="3692525"/>
            <a:ext cx="812800" cy="630238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627" name="Straight Arrow Connector 94"/>
          <p:cNvCxnSpPr>
            <a:stCxn id="25607" idx="0"/>
            <a:endCxn id="25608" idx="2"/>
          </p:cNvCxnSpPr>
          <p:nvPr/>
        </p:nvCxnSpPr>
        <p:spPr>
          <a:xfrm flipV="1">
            <a:off x="4205288" y="4686300"/>
            <a:ext cx="0" cy="493713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628" name="Straight Arrow Connector 97"/>
          <p:cNvCxnSpPr>
            <a:stCxn id="25609" idx="0"/>
            <a:endCxn id="25610" idx="2"/>
          </p:cNvCxnSpPr>
          <p:nvPr/>
        </p:nvCxnSpPr>
        <p:spPr>
          <a:xfrm flipH="1" flipV="1">
            <a:off x="6880225" y="4700588"/>
            <a:ext cx="11113" cy="593725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629" name="Straight Arrow Connector 100"/>
          <p:cNvCxnSpPr>
            <a:stCxn id="25606" idx="0"/>
            <a:endCxn id="25607" idx="2"/>
          </p:cNvCxnSpPr>
          <p:nvPr/>
        </p:nvCxnSpPr>
        <p:spPr>
          <a:xfrm flipV="1">
            <a:off x="4195763" y="5786438"/>
            <a:ext cx="9525" cy="512762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630" name="Straight Arrow Connector 105"/>
          <p:cNvCxnSpPr>
            <a:stCxn id="25616" idx="0"/>
            <a:endCxn id="25617" idx="2"/>
          </p:cNvCxnSpPr>
          <p:nvPr/>
        </p:nvCxnSpPr>
        <p:spPr>
          <a:xfrm flipV="1">
            <a:off x="8936038" y="2735263"/>
            <a:ext cx="0" cy="655637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631" name="Straight Arrow Connector 108"/>
          <p:cNvCxnSpPr>
            <a:stCxn id="25615" idx="0"/>
            <a:endCxn id="25616" idx="2"/>
          </p:cNvCxnSpPr>
          <p:nvPr/>
        </p:nvCxnSpPr>
        <p:spPr>
          <a:xfrm flipH="1" flipV="1">
            <a:off x="8980488" y="3768725"/>
            <a:ext cx="9525" cy="554038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5632" name="Straight Arrow Connector 111"/>
          <p:cNvCxnSpPr>
            <a:stCxn id="25618" idx="1"/>
            <a:endCxn id="25619" idx="3"/>
          </p:cNvCxnSpPr>
          <p:nvPr/>
        </p:nvCxnSpPr>
        <p:spPr>
          <a:xfrm flipH="1">
            <a:off x="6210300" y="1555750"/>
            <a:ext cx="855663" cy="0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7680" name="Text Box 44"/>
          <p:cNvSpPr txBox="1"/>
          <p:nvPr/>
        </p:nvSpPr>
        <p:spPr>
          <a:xfrm>
            <a:off x="6070600" y="6096000"/>
            <a:ext cx="3784600" cy="434975"/>
          </a:xfrm>
          <a:prstGeom prst="rect">
            <a:avLst/>
          </a:prstGeom>
          <a:solidFill>
            <a:srgbClr val="CCFFFF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spAutoFit/>
          </a:bodyPr>
          <a:p>
            <a:pPr hangingPunct="0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3*5+4</a:t>
            </a:r>
            <a:r>
              <a:rPr lang="en-US" altLang="zh-CN" sz="2400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r>
              <a:rPr lang="zh-CN" altLang="en-US" sz="24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</a:t>
            </a:r>
            <a:r>
              <a:rPr lang="zh-CN" altLang="en-US" sz="2400" b="1" dirty="0">
                <a:solidFill>
                  <a:srgbClr val="CC33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语义</a:t>
            </a:r>
            <a:r>
              <a:rPr lang="zh-CN" altLang="en-US" sz="24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分析过程</a:t>
            </a:r>
            <a:endParaRPr lang="zh-CN" altLang="en-US" sz="24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7681" name="TextBox 115"/>
          <p:cNvSpPr txBox="1"/>
          <p:nvPr/>
        </p:nvSpPr>
        <p:spPr>
          <a:xfrm>
            <a:off x="90488" y="1349375"/>
            <a:ext cx="4106862" cy="2519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hangingPunct="0">
              <a:spcBef>
                <a:spcPct val="2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L 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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             print(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val)</a:t>
            </a:r>
            <a:endParaRPr lang="en-US" altLang="zh-CN" sz="20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hangingPunct="0">
              <a:spcBef>
                <a:spcPct val="2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 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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1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+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.val =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en-US" altLang="zh-CN" sz="2000" b="1" baseline="-25000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1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.val +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.val</a:t>
            </a:r>
            <a:endParaRPr lang="en-US" altLang="zh-CN" sz="20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hangingPunct="0">
              <a:spcBef>
                <a:spcPct val="2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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 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.val =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.val</a:t>
            </a:r>
            <a:endParaRPr lang="en-US" altLang="zh-CN" sz="20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hangingPunct="0">
              <a:spcBef>
                <a:spcPct val="2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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1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*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.val =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en-US" altLang="zh-CN" sz="2000" b="1" baseline="-25000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1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.val *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.val</a:t>
            </a:r>
            <a:endParaRPr lang="en-US" altLang="zh-CN" sz="20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hangingPunct="0">
              <a:spcBef>
                <a:spcPct val="2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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 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.val =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.val</a:t>
            </a:r>
            <a:endParaRPr lang="en-US" altLang="zh-CN" sz="20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hangingPunct="0">
              <a:spcBef>
                <a:spcPct val="2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 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)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.val =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.val</a:t>
            </a:r>
            <a:endParaRPr lang="en-US" altLang="zh-CN" sz="20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hangingPunct="0">
              <a:spcBef>
                <a:spcPct val="2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 digit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r>
              <a:rPr lang="en-US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.val = digit.lexval</a:t>
            </a:r>
            <a:endParaRPr lang="en-US" altLang="zh-CN" sz="20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bldLvl="0" animBg="1"/>
      <p:bldP spid="25607" grpId="0" bldLvl="0" animBg="1"/>
      <p:bldP spid="25608" grpId="0" bldLvl="0" animBg="1"/>
      <p:bldP spid="25609" grpId="0" bldLvl="0" animBg="1"/>
      <p:bldP spid="25610" grpId="0" bldLvl="0" animBg="1"/>
      <p:bldP spid="25611" grpId="0" bldLvl="0" animBg="1"/>
      <p:bldP spid="25612" grpId="0" bldLvl="0" animBg="1"/>
      <p:bldP spid="25613" grpId="0" bldLvl="0" animBg="1"/>
      <p:bldP spid="25614" grpId="0" bldLvl="0" animBg="1"/>
      <p:bldP spid="25615" grpId="0" bldLvl="0" animBg="1"/>
      <p:bldP spid="25616" grpId="0" bldLvl="0" animBg="1"/>
      <p:bldP spid="25617" grpId="0" bldLvl="0" animBg="1"/>
      <p:bldP spid="25618" grpId="0" bldLvl="0" animBg="1"/>
      <p:bldP spid="2561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3"/>
          <p:cNvSpPr/>
          <p:nvPr/>
        </p:nvSpPr>
        <p:spPr>
          <a:xfrm>
            <a:off x="3284538" y="1871663"/>
            <a:ext cx="2881312" cy="647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hangingPunct="0"/>
            <a:r>
              <a:rPr lang="zh-CN" altLang="en-US" sz="3200" b="1" dirty="0">
                <a:solidFill>
                  <a:srgbClr val="7F7F7F"/>
                </a:solidFill>
                <a:latin typeface="楷体" panose="02010609060101010101" pitchFamily="1" charset="-122"/>
                <a:ea typeface="楷体_GB2312" panose="02010609030101010101" pitchFamily="1" charset="-122"/>
              </a:rPr>
              <a:t>词法分析</a:t>
            </a:r>
            <a:endParaRPr lang="zh-CN" altLang="en-US" sz="3200" b="1" dirty="0">
              <a:solidFill>
                <a:srgbClr val="7F7F7F"/>
              </a:solidFill>
              <a:latin typeface="楷体" panose="0201060906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1266" name="Rectangle 4"/>
          <p:cNvSpPr/>
          <p:nvPr/>
        </p:nvSpPr>
        <p:spPr>
          <a:xfrm>
            <a:off x="3284538" y="3779838"/>
            <a:ext cx="2881312" cy="6477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hangingPunct="0"/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1" charset="-122"/>
                <a:ea typeface="楷体_GB2312" panose="02010609030101010101" pitchFamily="1" charset="-122"/>
              </a:rPr>
              <a:t>中间代码生成</a:t>
            </a:r>
            <a:endParaRPr lang="zh-CN" altLang="en-US" sz="3200" b="1" dirty="0">
              <a:solidFill>
                <a:schemeClr val="tx1"/>
              </a:solidFill>
              <a:latin typeface="楷体" panose="0201060906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1267" name="Rectangle 5"/>
          <p:cNvSpPr/>
          <p:nvPr/>
        </p:nvSpPr>
        <p:spPr>
          <a:xfrm>
            <a:off x="3284538" y="2519363"/>
            <a:ext cx="2881312" cy="647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hangingPunct="0"/>
            <a:r>
              <a:rPr lang="zh-CN" altLang="en-US" sz="3200" b="1" dirty="0">
                <a:solidFill>
                  <a:srgbClr val="A6A6A6"/>
                </a:solidFill>
                <a:latin typeface="楷体" panose="02010609060101010101" pitchFamily="1" charset="-122"/>
                <a:ea typeface="楷体_GB2312" panose="02010609030101010101" pitchFamily="1" charset="-122"/>
              </a:rPr>
              <a:t>语法分析</a:t>
            </a:r>
            <a:endParaRPr lang="zh-CN" altLang="en-US" sz="3200" b="1" dirty="0">
              <a:solidFill>
                <a:srgbClr val="A6A6A6"/>
              </a:solidFill>
              <a:latin typeface="楷体" panose="0201060906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1268" name="Rectangle 6"/>
          <p:cNvSpPr/>
          <p:nvPr/>
        </p:nvSpPr>
        <p:spPr>
          <a:xfrm>
            <a:off x="3284538" y="3149600"/>
            <a:ext cx="2881312" cy="6477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hangingPunct="0"/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1" charset="-122"/>
                <a:ea typeface="楷体_GB2312" panose="02010609030101010101" pitchFamily="1" charset="-122"/>
              </a:rPr>
              <a:t>语义分析</a:t>
            </a:r>
            <a:endParaRPr lang="zh-CN" altLang="en-US" sz="3200" b="1" dirty="0">
              <a:solidFill>
                <a:schemeClr val="tx1"/>
              </a:solidFill>
              <a:latin typeface="楷体" panose="0201060906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1269" name="Rectangle 7"/>
          <p:cNvSpPr/>
          <p:nvPr/>
        </p:nvSpPr>
        <p:spPr>
          <a:xfrm>
            <a:off x="3284538" y="4410075"/>
            <a:ext cx="2881312" cy="647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hangingPunct="0"/>
            <a:r>
              <a:rPr lang="zh-CN" altLang="en-US" sz="3200" b="1" dirty="0">
                <a:solidFill>
                  <a:srgbClr val="A6A6A6"/>
                </a:solidFill>
                <a:latin typeface="楷体" panose="02010609060101010101" pitchFamily="1" charset="-122"/>
                <a:ea typeface="楷体_GB2312" panose="02010609030101010101" pitchFamily="1" charset="-122"/>
              </a:rPr>
              <a:t>中间代码优化</a:t>
            </a:r>
            <a:endParaRPr lang="zh-CN" altLang="en-US" sz="3200" b="1" dirty="0">
              <a:solidFill>
                <a:srgbClr val="A6A6A6"/>
              </a:solidFill>
              <a:latin typeface="楷体" panose="0201060906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1270" name="Rectangle 8"/>
          <p:cNvSpPr/>
          <p:nvPr/>
        </p:nvSpPr>
        <p:spPr>
          <a:xfrm>
            <a:off x="3284538" y="5697538"/>
            <a:ext cx="2881312" cy="647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hangingPunct="0"/>
            <a:r>
              <a:rPr lang="zh-CN" altLang="en-US" sz="3200" b="1" dirty="0">
                <a:solidFill>
                  <a:srgbClr val="A6A6A6"/>
                </a:solidFill>
                <a:latin typeface="楷体" panose="02010609060101010101" pitchFamily="1" charset="-122"/>
                <a:ea typeface="楷体_GB2312" panose="02010609030101010101" pitchFamily="1" charset="-122"/>
              </a:rPr>
              <a:t>目标代码优化</a:t>
            </a:r>
            <a:endParaRPr lang="zh-CN" altLang="en-US" sz="3200" b="1" dirty="0">
              <a:solidFill>
                <a:srgbClr val="A6A6A6"/>
              </a:solidFill>
              <a:latin typeface="楷体" panose="0201060906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1271" name="Rectangle 9"/>
          <p:cNvSpPr/>
          <p:nvPr/>
        </p:nvSpPr>
        <p:spPr>
          <a:xfrm>
            <a:off x="3284538" y="5059363"/>
            <a:ext cx="2881312" cy="647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hangingPunct="0"/>
            <a:r>
              <a:rPr lang="zh-CN" altLang="en-US" sz="3200" b="1" dirty="0">
                <a:solidFill>
                  <a:srgbClr val="A6A6A6"/>
                </a:solidFill>
                <a:latin typeface="楷体" panose="02010609060101010101" pitchFamily="1" charset="-122"/>
                <a:ea typeface="楷体_GB2312" panose="02010609030101010101" pitchFamily="1" charset="-122"/>
              </a:rPr>
              <a:t>目标代码生成</a:t>
            </a:r>
            <a:endParaRPr lang="zh-CN" altLang="en-US" sz="3200" b="1" dirty="0">
              <a:solidFill>
                <a:srgbClr val="A6A6A6"/>
              </a:solidFill>
              <a:latin typeface="楷体" panose="0201060906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1272" name="Vertical Scroll 10"/>
          <p:cNvSpPr/>
          <p:nvPr/>
        </p:nvSpPr>
        <p:spPr>
          <a:xfrm>
            <a:off x="404813" y="1349375"/>
            <a:ext cx="1709737" cy="2070100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p>
            <a:pPr algn="ctr" hangingPunct="0"/>
            <a:r>
              <a:rPr lang="zh-CN" altLang="en-US" sz="3600" dirty="0">
                <a:latin typeface="楷体" panose="02010609060101010101" pitchFamily="1" charset="-122"/>
              </a:rPr>
              <a:t>源</a:t>
            </a:r>
            <a:endParaRPr lang="zh-CN" altLang="en-US" sz="3600" dirty="0">
              <a:latin typeface="楷体" panose="02010609060101010101" pitchFamily="1" charset="-122"/>
            </a:endParaRPr>
          </a:p>
          <a:p>
            <a:pPr algn="ctr" hangingPunct="0"/>
            <a:r>
              <a:rPr lang="zh-CN" altLang="en-US" sz="3600" dirty="0">
                <a:latin typeface="楷体" panose="02010609060101010101" pitchFamily="1" charset="-122"/>
              </a:rPr>
              <a:t>程</a:t>
            </a:r>
            <a:endParaRPr lang="zh-CN" altLang="en-US" sz="3600" dirty="0">
              <a:latin typeface="楷体" panose="02010609060101010101" pitchFamily="1" charset="-122"/>
            </a:endParaRPr>
          </a:p>
          <a:p>
            <a:pPr algn="ctr" hangingPunct="0"/>
            <a:r>
              <a:rPr lang="zh-CN" altLang="en-US" sz="3600" dirty="0">
                <a:latin typeface="楷体" panose="02010609060101010101" pitchFamily="1" charset="-122"/>
              </a:rPr>
              <a:t>序</a:t>
            </a:r>
            <a:endParaRPr lang="en-US" altLang="zh-CN" sz="3600" dirty="0">
              <a:latin typeface="楷体" panose="02010609060101010101" pitchFamily="1" charset="-122"/>
            </a:endParaRPr>
          </a:p>
        </p:txBody>
      </p:sp>
      <p:sp>
        <p:nvSpPr>
          <p:cNvPr id="11273" name="Right Arrow 11"/>
          <p:cNvSpPr/>
          <p:nvPr/>
        </p:nvSpPr>
        <p:spPr>
          <a:xfrm>
            <a:off x="2114550" y="1979613"/>
            <a:ext cx="1081088" cy="360362"/>
          </a:xfrm>
          <a:prstGeom prst="rightArrow">
            <a:avLst>
              <a:gd name="adj1" fmla="val 50000"/>
              <a:gd name="adj2" fmla="val 49638"/>
            </a:avLst>
          </a:prstGeom>
          <a:solidFill>
            <a:srgbClr val="8585E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4" name="Right Arrow 12"/>
          <p:cNvSpPr/>
          <p:nvPr/>
        </p:nvSpPr>
        <p:spPr>
          <a:xfrm>
            <a:off x="6570663" y="5849938"/>
            <a:ext cx="1079500" cy="360362"/>
          </a:xfrm>
          <a:prstGeom prst="rightArrow">
            <a:avLst>
              <a:gd name="adj1" fmla="val 50000"/>
              <a:gd name="adj2" fmla="val 49635"/>
            </a:avLst>
          </a:prstGeom>
          <a:solidFill>
            <a:srgbClr val="8585E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5" name="Rectangle 13"/>
          <p:cNvSpPr/>
          <p:nvPr/>
        </p:nvSpPr>
        <p:spPr>
          <a:xfrm>
            <a:off x="7966075" y="5445125"/>
            <a:ext cx="1754188" cy="103505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 hangingPunct="0"/>
            <a:r>
              <a:rPr lang="zh-CN" altLang="en-US" sz="2800" dirty="0">
                <a:solidFill>
                  <a:srgbClr val="00FF00"/>
                </a:solidFill>
                <a:latin typeface="楷体" panose="02010609060101010101" pitchFamily="1" charset="-122"/>
                <a:ea typeface="楷体_GB2312" panose="02010609030101010101" pitchFamily="1" charset="-122"/>
              </a:rPr>
              <a:t>机器代码</a:t>
            </a:r>
            <a:endParaRPr lang="zh-CN" altLang="en-US" sz="2800" dirty="0">
              <a:solidFill>
                <a:srgbClr val="00FF00"/>
              </a:solidFill>
              <a:latin typeface="楷体" panose="0201060906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1276" name="Rectangle 2"/>
          <p:cNvSpPr txBox="1"/>
          <p:nvPr/>
        </p:nvSpPr>
        <p:spPr>
          <a:xfrm>
            <a:off x="503238" y="301625"/>
            <a:ext cx="7847012" cy="920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hangingPunct="0">
              <a:lnSpc>
                <a:spcPct val="110000"/>
              </a:lnSpc>
            </a:pPr>
            <a:r>
              <a:rPr lang="zh-CN" altLang="en-US" sz="4000" dirty="0">
                <a:latin typeface="微软雅黑" panose="020B0503020204020204" pitchFamily="2" charset="-122"/>
                <a:ea typeface="微软雅黑" panose="020B0503020204020204" pitchFamily="2" charset="-122"/>
              </a:rPr>
              <a:t>编译的步骤</a:t>
            </a:r>
            <a:endParaRPr lang="zh-CN" altLang="en-US" sz="40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277" name="灯片编号占位符 1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hangingPunct="0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1278" name="页脚占位符 17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1279" name="日期占位符 1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zh-CN" dirty="0"/>
              <a:t>以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2" charset="0"/>
              </a:rPr>
              <a:t>AST</a:t>
            </a:r>
            <a:r>
              <a:rPr lang="zh-CN" altLang="zh-CN" dirty="0"/>
              <a:t>为基础的</a:t>
            </a:r>
            <a:r>
              <a:rPr lang="zh-CN" altLang="en-US" dirty="0"/>
              <a:t>翻译  示例</a:t>
            </a:r>
            <a:endParaRPr lang="zh-CN" altLang="en-US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28674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8675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8676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8" name="Rectangle 3"/>
          <p:cNvSpPr txBox="1"/>
          <p:nvPr/>
        </p:nvSpPr>
        <p:spPr>
          <a:xfrm>
            <a:off x="503238" y="1439863"/>
            <a:ext cx="9070975" cy="5040312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计算器程序</a:t>
            </a:r>
            <a:r>
              <a:rPr lang="zh-CN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“AST”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翻译</a:t>
            </a:r>
            <a:endParaRPr lang="zh-CN" altLang="en-US" sz="24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spcBef>
                <a:spcPct val="2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L 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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                  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{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L</a:t>
            </a:r>
            <a:r>
              <a: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past = 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.past;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}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marL="431800" indent="-323850" defTabSz="449580" hangingPunct="0">
              <a:spcBef>
                <a:spcPct val="2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 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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1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+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            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{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.past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= 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newExpr('+',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en-US" altLang="zh-CN" sz="1800" b="1" baseline="-25000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1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.past, 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.past</a:t>
            </a:r>
            <a:r>
              <a:rPr lang="zh-CN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)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; }</a:t>
            </a:r>
            <a:endParaRPr lang="zh-CN" altLang="en-US" sz="18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marL="431800" indent="-323850" defTabSz="449580" hangingPunct="0">
              <a:spcBef>
                <a:spcPct val="2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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                  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{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.past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=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.past ;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}</a:t>
            </a:r>
            <a:endParaRPr lang="zh-CN" altLang="en-US" sz="24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marL="431800" indent="-323850" defTabSz="449580" hangingPunct="0">
              <a:spcBef>
                <a:spcPct val="2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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1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*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             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{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.past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= 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newExpr('*',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en-US" altLang="zh-CN" sz="1800" b="1" baseline="-25000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1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.past, 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.past</a:t>
            </a:r>
            <a:r>
              <a:rPr lang="zh-CN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)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 ;}</a:t>
            </a:r>
            <a:endParaRPr lang="zh-CN" altLang="en-US" sz="18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marL="431800" indent="-323850" defTabSz="449580" hangingPunct="0">
              <a:spcBef>
                <a:spcPct val="2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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                  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{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.past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=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.past   ;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}</a:t>
            </a:r>
            <a:endParaRPr lang="zh-CN" altLang="en-US" sz="24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marL="431800" indent="-323850" defTabSz="449580" hangingPunct="0">
              <a:spcBef>
                <a:spcPct val="2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 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)                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{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.past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=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.past   ;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}</a:t>
            </a:r>
            <a:endParaRPr lang="zh-CN" altLang="en-US" sz="24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marL="431800" indent="-323850" defTabSz="449580" hangingPunct="0">
              <a:spcBef>
                <a:spcPct val="2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 digit                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{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.past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= 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newNum(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digit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lexval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)   ;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}</a:t>
            </a:r>
            <a:endParaRPr lang="zh-CN" altLang="en-US" sz="24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charRg st="338" end="3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8">
                                            <p:txEl>
                                              <p:charRg st="338" end="3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charRg st="291" end="3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8">
                                            <p:txEl>
                                              <p:charRg st="291" end="3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charRg st="243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8">
                                            <p:txEl>
                                              <p:charRg st="243" end="2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charRg st="174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8">
                                            <p:txEl>
                                              <p:charRg st="174" end="2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charRg st="128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8">
                                            <p:txEl>
                                              <p:charRg st="128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charRg st="60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8">
                                            <p:txEl>
                                              <p:charRg st="60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charRg st="13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558">
                                            <p:txEl>
                                              <p:charRg st="13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zh-CN" dirty="0"/>
              <a:t>以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2" charset="0"/>
              </a:rPr>
              <a:t>AST</a:t>
            </a:r>
            <a:r>
              <a:rPr lang="zh-CN" altLang="zh-CN" dirty="0"/>
              <a:t>为基础的</a:t>
            </a:r>
            <a:r>
              <a:rPr lang="zh-CN" altLang="en-US" dirty="0"/>
              <a:t>翻译  示例</a:t>
            </a:r>
            <a:r>
              <a:rPr lang="en-US" altLang="zh-CN" dirty="0"/>
              <a:t> </a:t>
            </a:r>
            <a:endParaRPr lang="zh-CN" altLang="en-US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29698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9699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9700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9701" name="Text Box 44"/>
          <p:cNvSpPr txBox="1"/>
          <p:nvPr/>
        </p:nvSpPr>
        <p:spPr>
          <a:xfrm>
            <a:off x="6292850" y="6273800"/>
            <a:ext cx="3784600" cy="434975"/>
          </a:xfrm>
          <a:prstGeom prst="rect">
            <a:avLst/>
          </a:prstGeom>
          <a:solidFill>
            <a:srgbClr val="CCFFFF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>
            <a:spAutoFit/>
          </a:bodyPr>
          <a:p>
            <a:pPr hangingPunct="0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3*5+4</a:t>
            </a:r>
            <a:r>
              <a:rPr lang="en-US" altLang="zh-CN" sz="2400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r>
              <a:rPr lang="zh-CN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AST</a:t>
            </a:r>
            <a:r>
              <a:rPr lang="zh-CN" altLang="en-US" sz="2400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r>
              <a:rPr lang="zh-CN" altLang="en-US" sz="24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建立过程</a:t>
            </a:r>
            <a:endParaRPr lang="zh-CN" altLang="en-US" sz="24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29702" name="TextBox 115"/>
          <p:cNvSpPr txBox="1"/>
          <p:nvPr/>
        </p:nvSpPr>
        <p:spPr>
          <a:xfrm>
            <a:off x="90488" y="1349375"/>
            <a:ext cx="7229475" cy="22225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431800" indent="-323850" defTabSz="449580" hangingPunct="0">
              <a:spcBef>
                <a:spcPct val="2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L 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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        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{ 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L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.past = 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.past; }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marL="431800" indent="-323850" defTabSz="449580" hangingPunct="0">
              <a:spcBef>
                <a:spcPct val="2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 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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en-US" altLang="zh-CN" sz="1800" b="1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1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+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  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{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.past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= 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newExpr('+',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en-US" altLang="zh-CN" sz="1800" b="1" baseline="-25000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1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.past, 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.past)  ; }</a:t>
            </a:r>
            <a:endParaRPr lang="zh-CN" altLang="en-US" sz="18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marL="431800" indent="-323850" defTabSz="449580" hangingPunct="0">
              <a:spcBef>
                <a:spcPct val="2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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        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{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.past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=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.past ;}</a:t>
            </a:r>
            <a:endParaRPr lang="zh-CN" altLang="en-US" sz="18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marL="431800" indent="-323850" defTabSz="449580" hangingPunct="0">
              <a:spcBef>
                <a:spcPct val="2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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en-US" altLang="zh-CN" sz="1800" b="1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1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*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   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{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.past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= 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newExpr('*',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en-US" altLang="zh-CN" sz="1800" b="1" baseline="-25000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1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.past, 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.past </a:t>
            </a:r>
            <a:r>
              <a:rPr lang="zh-CN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)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 ;}</a:t>
            </a:r>
            <a:endParaRPr lang="zh-CN" altLang="en-US" sz="18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marL="431800" indent="-323850" defTabSz="449580" hangingPunct="0">
              <a:spcBef>
                <a:spcPct val="2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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        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{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.past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=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.past   ;}</a:t>
            </a:r>
            <a:endParaRPr lang="zh-CN" altLang="en-US" sz="18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marL="431800" indent="-323850" defTabSz="449580" hangingPunct="0">
              <a:spcBef>
                <a:spcPct val="2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 (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)      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{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.past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=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.past   ;}</a:t>
            </a:r>
            <a:endParaRPr lang="zh-CN" altLang="en-US" sz="18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 marL="431800" indent="-323850" defTabSz="449580" hangingPunct="0">
              <a:spcBef>
                <a:spcPct val="200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 digit    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{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.past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 = 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newNum(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digit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.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lexval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)   ;}</a:t>
            </a:r>
            <a:endParaRPr lang="zh-CN" altLang="en-US" sz="18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sp>
        <p:nvSpPr>
          <p:cNvPr id="2" name="Oval 2"/>
          <p:cNvSpPr/>
          <p:nvPr/>
        </p:nvSpPr>
        <p:spPr>
          <a:xfrm>
            <a:off x="5530850" y="6205538"/>
            <a:ext cx="719138" cy="5857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ctr" hangingPunct="0"/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83" name="Oval 3"/>
          <p:cNvSpPr/>
          <p:nvPr/>
        </p:nvSpPr>
        <p:spPr>
          <a:xfrm>
            <a:off x="6808788" y="4260850"/>
            <a:ext cx="719137" cy="58578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ctr" hangingPunct="0"/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*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84" name="Oval 4"/>
          <p:cNvSpPr/>
          <p:nvPr/>
        </p:nvSpPr>
        <p:spPr>
          <a:xfrm>
            <a:off x="8131175" y="4260850"/>
            <a:ext cx="719138" cy="58578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ctr" hangingPunct="0"/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F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85" name="Oval 5"/>
          <p:cNvSpPr/>
          <p:nvPr/>
        </p:nvSpPr>
        <p:spPr>
          <a:xfrm>
            <a:off x="8131175" y="5214938"/>
            <a:ext cx="719138" cy="5857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ctr" hangingPunct="0"/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86" name="Oval 6"/>
          <p:cNvSpPr/>
          <p:nvPr/>
        </p:nvSpPr>
        <p:spPr>
          <a:xfrm>
            <a:off x="5530850" y="4260850"/>
            <a:ext cx="719138" cy="58578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ctr" hangingPunct="0"/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87" name="Oval 7"/>
          <p:cNvSpPr/>
          <p:nvPr/>
        </p:nvSpPr>
        <p:spPr>
          <a:xfrm>
            <a:off x="5530850" y="5214938"/>
            <a:ext cx="719138" cy="5857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ctr" hangingPunct="0"/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F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88" name="Oval 8"/>
          <p:cNvSpPr/>
          <p:nvPr/>
        </p:nvSpPr>
        <p:spPr>
          <a:xfrm>
            <a:off x="8050213" y="1271588"/>
            <a:ext cx="719137" cy="5857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ctr" hangingPunct="0"/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89" name="Oval 9"/>
          <p:cNvSpPr/>
          <p:nvPr/>
        </p:nvSpPr>
        <p:spPr>
          <a:xfrm>
            <a:off x="8050213" y="2190750"/>
            <a:ext cx="719137" cy="58578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ctr" hangingPunct="0"/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+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90" name="Oval 10"/>
          <p:cNvSpPr/>
          <p:nvPr/>
        </p:nvSpPr>
        <p:spPr>
          <a:xfrm>
            <a:off x="9297988" y="2190750"/>
            <a:ext cx="719137" cy="58578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ctr" hangingPunct="0"/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91" name="Oval 11"/>
          <p:cNvSpPr/>
          <p:nvPr/>
        </p:nvSpPr>
        <p:spPr>
          <a:xfrm>
            <a:off x="9297988" y="3135313"/>
            <a:ext cx="719137" cy="58737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ctr" hangingPunct="0"/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F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92" name="Oval 12"/>
          <p:cNvSpPr/>
          <p:nvPr/>
        </p:nvSpPr>
        <p:spPr>
          <a:xfrm>
            <a:off x="9297988" y="4260850"/>
            <a:ext cx="719137" cy="58578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ctr" hangingPunct="0"/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93" name="Oval 13"/>
          <p:cNvSpPr/>
          <p:nvPr/>
        </p:nvSpPr>
        <p:spPr>
          <a:xfrm>
            <a:off x="6808788" y="2190750"/>
            <a:ext cx="719137" cy="58578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ctr" hangingPunct="0"/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E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4594" name="Oval 17"/>
          <p:cNvSpPr/>
          <p:nvPr/>
        </p:nvSpPr>
        <p:spPr>
          <a:xfrm>
            <a:off x="6808788" y="3135313"/>
            <a:ext cx="719137" cy="58737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ctr" hangingPunct="0"/>
            <a:r>
              <a:rPr lang="en-US" altLang="zh-CN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T</a:t>
            </a:r>
            <a:endParaRPr lang="en-US" altLang="zh-CN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cxnSp>
        <p:nvCxnSpPr>
          <p:cNvPr id="24595" name="Straight Arrow Connector 35"/>
          <p:cNvCxnSpPr>
            <a:stCxn id="24589" idx="0"/>
            <a:endCxn id="24588" idx="4"/>
          </p:cNvCxnSpPr>
          <p:nvPr/>
        </p:nvCxnSpPr>
        <p:spPr>
          <a:xfrm flipV="1">
            <a:off x="8364538" y="1857375"/>
            <a:ext cx="0" cy="333375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596" name="Straight Arrow Connector 36"/>
          <p:cNvCxnSpPr>
            <a:stCxn id="24593" idx="0"/>
            <a:endCxn id="24588" idx="4"/>
          </p:cNvCxnSpPr>
          <p:nvPr/>
        </p:nvCxnSpPr>
        <p:spPr>
          <a:xfrm flipV="1">
            <a:off x="7212013" y="1857375"/>
            <a:ext cx="1241425" cy="333375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597" name="Straight Arrow Connector 39"/>
          <p:cNvCxnSpPr>
            <a:stCxn id="24590" idx="0"/>
            <a:endCxn id="24588" idx="4"/>
          </p:cNvCxnSpPr>
          <p:nvPr/>
        </p:nvCxnSpPr>
        <p:spPr>
          <a:xfrm flipH="1" flipV="1">
            <a:off x="8408988" y="1857375"/>
            <a:ext cx="1247775" cy="333375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598" name="Straight Arrow Connector 42"/>
          <p:cNvCxnSpPr>
            <a:stCxn id="24594" idx="0"/>
            <a:endCxn id="24593" idx="4"/>
          </p:cNvCxnSpPr>
          <p:nvPr/>
        </p:nvCxnSpPr>
        <p:spPr>
          <a:xfrm flipV="1">
            <a:off x="7213600" y="2776538"/>
            <a:ext cx="0" cy="358775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599" name="Straight Arrow Connector 45"/>
          <p:cNvCxnSpPr>
            <a:stCxn id="24591" idx="0"/>
            <a:endCxn id="24590" idx="4"/>
          </p:cNvCxnSpPr>
          <p:nvPr/>
        </p:nvCxnSpPr>
        <p:spPr>
          <a:xfrm flipV="1">
            <a:off x="9613900" y="2776538"/>
            <a:ext cx="0" cy="358775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600" name="Straight Arrow Connector 48"/>
          <p:cNvCxnSpPr>
            <a:stCxn id="24592" idx="0"/>
            <a:endCxn id="24591" idx="4"/>
          </p:cNvCxnSpPr>
          <p:nvPr/>
        </p:nvCxnSpPr>
        <p:spPr>
          <a:xfrm flipV="1">
            <a:off x="9612313" y="3722688"/>
            <a:ext cx="0" cy="538162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601" name="Straight Arrow Connector 51"/>
          <p:cNvCxnSpPr>
            <a:stCxn id="24586" idx="0"/>
            <a:endCxn id="24594" idx="4"/>
          </p:cNvCxnSpPr>
          <p:nvPr/>
        </p:nvCxnSpPr>
        <p:spPr>
          <a:xfrm flipV="1">
            <a:off x="5935663" y="3722688"/>
            <a:ext cx="1277937" cy="538162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602" name="Straight Arrow Connector 54"/>
          <p:cNvCxnSpPr>
            <a:stCxn id="24583" idx="0"/>
            <a:endCxn id="24594" idx="4"/>
          </p:cNvCxnSpPr>
          <p:nvPr/>
        </p:nvCxnSpPr>
        <p:spPr>
          <a:xfrm flipV="1">
            <a:off x="7212013" y="3722688"/>
            <a:ext cx="0" cy="538162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603" name="Straight Arrow Connector 57"/>
          <p:cNvCxnSpPr>
            <a:stCxn id="24584" idx="0"/>
            <a:endCxn id="24594" idx="4"/>
          </p:cNvCxnSpPr>
          <p:nvPr/>
        </p:nvCxnSpPr>
        <p:spPr>
          <a:xfrm flipH="1" flipV="1">
            <a:off x="7213600" y="3722688"/>
            <a:ext cx="1322388" cy="538162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604" name="Straight Arrow Connector 60"/>
          <p:cNvCxnSpPr>
            <a:stCxn id="24585" idx="0"/>
            <a:endCxn id="24584" idx="4"/>
          </p:cNvCxnSpPr>
          <p:nvPr/>
        </p:nvCxnSpPr>
        <p:spPr>
          <a:xfrm flipV="1">
            <a:off x="8535988" y="4846638"/>
            <a:ext cx="0" cy="368300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605" name="Straight Arrow Connector 63"/>
          <p:cNvCxnSpPr>
            <a:stCxn id="24587" idx="0"/>
            <a:endCxn id="24586" idx="4"/>
          </p:cNvCxnSpPr>
          <p:nvPr/>
        </p:nvCxnSpPr>
        <p:spPr>
          <a:xfrm flipV="1">
            <a:off x="5935663" y="4846638"/>
            <a:ext cx="0" cy="368300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4606" name="Straight Arrow Connector 66"/>
          <p:cNvCxnSpPr>
            <a:stCxn id="2" idx="0"/>
            <a:endCxn id="24587" idx="4"/>
          </p:cNvCxnSpPr>
          <p:nvPr/>
        </p:nvCxnSpPr>
        <p:spPr>
          <a:xfrm flipV="1">
            <a:off x="5935663" y="5800725"/>
            <a:ext cx="0" cy="404813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" name="Rectangle 2"/>
          <p:cNvSpPr/>
          <p:nvPr/>
        </p:nvSpPr>
        <p:spPr>
          <a:xfrm>
            <a:off x="760413" y="5783263"/>
            <a:ext cx="1076325" cy="3492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>
            <a:spAutoFit/>
          </a:bodyPr>
          <a:p>
            <a:pPr hangingPunct="0"/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num; 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3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275" y="6370638"/>
            <a:ext cx="895350" cy="4381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sz="2400">
                <a:latin typeface="Times New Roman" panose="02020603050405020304" pitchFamily="2" charset="0"/>
              </a:rPr>
              <a:t>F.past</a:t>
            </a:r>
            <a:endParaRPr lang="zh-CN" altLang="zh-CN" sz="2400">
              <a:latin typeface="Times New Roman" panose="02020603050405020304" pitchFamily="2" charset="0"/>
            </a:endParaRPr>
          </a:p>
        </p:txBody>
      </p:sp>
      <p:cxnSp>
        <p:nvCxnSpPr>
          <p:cNvPr id="5" name="肘形连接符 4"/>
          <p:cNvCxnSpPr>
            <a:stCxn id="4" idx="3"/>
            <a:endCxn id="3" idx="2"/>
          </p:cNvCxnSpPr>
          <p:nvPr/>
        </p:nvCxnSpPr>
        <p:spPr>
          <a:xfrm flipV="1">
            <a:off x="936625" y="6132513"/>
            <a:ext cx="361950" cy="457200"/>
          </a:xfrm>
          <a:prstGeom prst="bentConnector2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/>
          <p:nvPr/>
        </p:nvSpPr>
        <p:spPr>
          <a:xfrm>
            <a:off x="2354263" y="5776913"/>
            <a:ext cx="1076325" cy="3492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>
            <a:spAutoFit/>
          </a:bodyPr>
          <a:p>
            <a:pPr hangingPunct="0"/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num; 5</a:t>
            </a:r>
            <a:endParaRPr lang="zh-CN" altLang="en-US" sz="18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46225" y="6364288"/>
            <a:ext cx="895350" cy="4381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sz="2400">
                <a:latin typeface="Times New Roman" panose="02020603050405020304" pitchFamily="2" charset="0"/>
              </a:rPr>
              <a:t>F.past</a:t>
            </a:r>
            <a:endParaRPr lang="zh-CN" altLang="zh-CN" sz="2400">
              <a:latin typeface="Times New Roman" panose="02020603050405020304" pitchFamily="2" charset="0"/>
            </a:endParaRPr>
          </a:p>
        </p:txBody>
      </p:sp>
      <p:cxnSp>
        <p:nvCxnSpPr>
          <p:cNvPr id="8" name="肘形连接符 7"/>
          <p:cNvCxnSpPr>
            <a:stCxn id="7" idx="3"/>
            <a:endCxn id="6" idx="2"/>
          </p:cNvCxnSpPr>
          <p:nvPr/>
        </p:nvCxnSpPr>
        <p:spPr>
          <a:xfrm flipV="1">
            <a:off x="2441575" y="6126163"/>
            <a:ext cx="450850" cy="457200"/>
          </a:xfrm>
          <a:prstGeom prst="bentConnector2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"/>
          <p:cNvSpPr/>
          <p:nvPr/>
        </p:nvSpPr>
        <p:spPr>
          <a:xfrm>
            <a:off x="3903663" y="5770563"/>
            <a:ext cx="1076325" cy="3492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>
            <a:spAutoFit/>
          </a:bodyPr>
          <a:p>
            <a:pPr hangingPunct="0"/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num; 4</a:t>
            </a:r>
            <a:endParaRPr lang="zh-CN" altLang="en-US" sz="18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17875" y="6357938"/>
            <a:ext cx="895350" cy="4381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sz="2400">
                <a:latin typeface="Times New Roman" panose="02020603050405020304" pitchFamily="2" charset="0"/>
              </a:rPr>
              <a:t>F.past</a:t>
            </a:r>
            <a:endParaRPr lang="zh-CN" altLang="zh-CN" sz="2400">
              <a:latin typeface="Times New Roman" panose="02020603050405020304" pitchFamily="2" charset="0"/>
            </a:endParaRPr>
          </a:p>
        </p:txBody>
      </p:sp>
      <p:cxnSp>
        <p:nvCxnSpPr>
          <p:cNvPr id="11" name="肘形连接符 10"/>
          <p:cNvCxnSpPr>
            <a:stCxn id="10" idx="3"/>
            <a:endCxn id="9" idx="2"/>
          </p:cNvCxnSpPr>
          <p:nvPr/>
        </p:nvCxnSpPr>
        <p:spPr>
          <a:xfrm flipV="1">
            <a:off x="4213225" y="6119813"/>
            <a:ext cx="228600" cy="457200"/>
          </a:xfrm>
          <a:prstGeom prst="bentConnector2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4938" y="5037138"/>
            <a:ext cx="912812" cy="4381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sz="2400">
                <a:latin typeface="Times New Roman" panose="02020603050405020304" pitchFamily="2" charset="0"/>
              </a:rPr>
              <a:t>T.past</a:t>
            </a:r>
            <a:endParaRPr lang="zh-CN" altLang="zh-CN" sz="2400">
              <a:latin typeface="Times New Roman" panose="02020603050405020304" pitchFamily="2" charset="0"/>
            </a:endParaRPr>
          </a:p>
        </p:txBody>
      </p:sp>
      <p:cxnSp>
        <p:nvCxnSpPr>
          <p:cNvPr id="13" name="肘形连接符 12"/>
          <p:cNvCxnSpPr>
            <a:stCxn id="12" idx="2"/>
            <a:endCxn id="3" idx="1"/>
          </p:cNvCxnSpPr>
          <p:nvPr/>
        </p:nvCxnSpPr>
        <p:spPr>
          <a:xfrm rot="5400000" flipV="1">
            <a:off x="434975" y="5632450"/>
            <a:ext cx="482600" cy="168275"/>
          </a:xfrm>
          <a:prstGeom prst="bentConnector2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/>
          <p:nvPr/>
        </p:nvSpPr>
        <p:spPr>
          <a:xfrm>
            <a:off x="1573213" y="4872038"/>
            <a:ext cx="1025525" cy="3492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>
            <a:spAutoFit/>
          </a:bodyPr>
          <a:p>
            <a:pPr hangingPunct="0"/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expr; *</a:t>
            </a:r>
            <a:endParaRPr lang="zh-CN" altLang="en-US" sz="18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cxnSp>
        <p:nvCxnSpPr>
          <p:cNvPr id="15" name="Straight Arrow Connector 51"/>
          <p:cNvCxnSpPr>
            <a:stCxn id="14" idx="2"/>
            <a:endCxn id="3" idx="0"/>
          </p:cNvCxnSpPr>
          <p:nvPr/>
        </p:nvCxnSpPr>
        <p:spPr>
          <a:xfrm flipH="1">
            <a:off x="1298575" y="5221288"/>
            <a:ext cx="787400" cy="561975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" name="Straight Arrow Connector 51"/>
          <p:cNvCxnSpPr>
            <a:stCxn id="14" idx="2"/>
            <a:endCxn id="6" idx="0"/>
          </p:cNvCxnSpPr>
          <p:nvPr/>
        </p:nvCxnSpPr>
        <p:spPr>
          <a:xfrm>
            <a:off x="2085975" y="5221288"/>
            <a:ext cx="806450" cy="555625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" name="文本框 16"/>
          <p:cNvSpPr txBox="1"/>
          <p:nvPr/>
        </p:nvSpPr>
        <p:spPr>
          <a:xfrm>
            <a:off x="584200" y="4184650"/>
            <a:ext cx="936625" cy="4381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sz="2400">
                <a:latin typeface="Times New Roman" panose="02020603050405020304" pitchFamily="2" charset="0"/>
              </a:rPr>
              <a:t>E.past</a:t>
            </a:r>
            <a:endParaRPr lang="zh-CN" altLang="zh-CN" sz="2400">
              <a:latin typeface="Times New Roman" panose="02020603050405020304" pitchFamily="2" charset="0"/>
            </a:endParaRPr>
          </a:p>
        </p:txBody>
      </p:sp>
      <p:cxnSp>
        <p:nvCxnSpPr>
          <p:cNvPr id="18" name="肘形连接符 17"/>
          <p:cNvCxnSpPr>
            <a:stCxn id="17" idx="2"/>
            <a:endCxn id="14" idx="1"/>
          </p:cNvCxnSpPr>
          <p:nvPr/>
        </p:nvCxnSpPr>
        <p:spPr>
          <a:xfrm rot="5400000" flipV="1">
            <a:off x="1100931" y="4574381"/>
            <a:ext cx="423863" cy="520700"/>
          </a:xfrm>
          <a:prstGeom prst="bentConnector2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7" idx="2"/>
            <a:endCxn id="9" idx="3"/>
          </p:cNvCxnSpPr>
          <p:nvPr/>
        </p:nvCxnSpPr>
        <p:spPr>
          <a:xfrm rot="16200000" flipV="1">
            <a:off x="4967288" y="5957888"/>
            <a:ext cx="400050" cy="374650"/>
          </a:xfrm>
          <a:prstGeom prst="bentConnector2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600575" y="6262688"/>
            <a:ext cx="914400" cy="4381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sz="2400">
                <a:latin typeface="Times New Roman" panose="02020603050405020304" pitchFamily="2" charset="0"/>
              </a:rPr>
              <a:t>T.past</a:t>
            </a:r>
            <a:endParaRPr lang="zh-CN" altLang="zh-CN" sz="2400">
              <a:latin typeface="Times New Roman" panose="02020603050405020304" pitchFamily="2" charset="0"/>
            </a:endParaRPr>
          </a:p>
        </p:txBody>
      </p:sp>
      <p:sp>
        <p:nvSpPr>
          <p:cNvPr id="21" name="Rectangle 2"/>
          <p:cNvSpPr/>
          <p:nvPr/>
        </p:nvSpPr>
        <p:spPr>
          <a:xfrm>
            <a:off x="3371850" y="4022725"/>
            <a:ext cx="1096963" cy="3492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>
            <a:spAutoFit/>
          </a:bodyPr>
          <a:p>
            <a:pPr hangingPunct="0"/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expr; +</a:t>
            </a:r>
            <a:endParaRPr lang="zh-CN" altLang="en-US" sz="18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cxnSp>
        <p:nvCxnSpPr>
          <p:cNvPr id="22" name="Straight Arrow Connector 51"/>
          <p:cNvCxnSpPr>
            <a:stCxn id="21" idx="2"/>
            <a:endCxn id="14" idx="0"/>
          </p:cNvCxnSpPr>
          <p:nvPr/>
        </p:nvCxnSpPr>
        <p:spPr>
          <a:xfrm flipH="1">
            <a:off x="2085975" y="4371975"/>
            <a:ext cx="1835150" cy="500063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" name="Straight Arrow Connector 51"/>
          <p:cNvCxnSpPr>
            <a:stCxn id="21" idx="2"/>
            <a:endCxn id="9" idx="0"/>
          </p:cNvCxnSpPr>
          <p:nvPr/>
        </p:nvCxnSpPr>
        <p:spPr>
          <a:xfrm>
            <a:off x="3921125" y="4371975"/>
            <a:ext cx="520700" cy="1398588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4" name="文本框 23"/>
          <p:cNvSpPr txBox="1"/>
          <p:nvPr/>
        </p:nvSpPr>
        <p:spPr>
          <a:xfrm>
            <a:off x="3101975" y="5038725"/>
            <a:ext cx="912813" cy="4381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sz="2400">
                <a:latin typeface="Times New Roman" panose="02020603050405020304" pitchFamily="2" charset="0"/>
              </a:rPr>
              <a:t>T.past</a:t>
            </a:r>
            <a:endParaRPr lang="zh-CN" altLang="zh-CN" sz="2400">
              <a:latin typeface="Times New Roman" panose="02020603050405020304" pitchFamily="2" charset="0"/>
            </a:endParaRPr>
          </a:p>
        </p:txBody>
      </p:sp>
      <p:cxnSp>
        <p:nvCxnSpPr>
          <p:cNvPr id="25" name="肘形连接符 24"/>
          <p:cNvCxnSpPr>
            <a:stCxn id="24" idx="1"/>
            <a:endCxn id="14" idx="3"/>
          </p:cNvCxnSpPr>
          <p:nvPr/>
        </p:nvCxnSpPr>
        <p:spPr>
          <a:xfrm rot="10800000">
            <a:off x="2598738" y="5046663"/>
            <a:ext cx="503238" cy="211138"/>
          </a:xfrm>
          <a:prstGeom prst="bentConnector3">
            <a:avLst>
              <a:gd name="adj1" fmla="val 49937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587" grpId="0" animBg="1"/>
      <p:bldP spid="3" grpId="0" bldLvl="0" animBg="1"/>
      <p:bldP spid="4" grpId="0"/>
      <p:bldP spid="24586" grpId="0" animBg="1"/>
      <p:bldP spid="12" grpId="0"/>
      <p:bldP spid="24583" grpId="0" animBg="1"/>
      <p:bldP spid="24584" grpId="0" animBg="1"/>
      <p:bldP spid="24585" grpId="0" animBg="1"/>
      <p:bldP spid="7" grpId="0"/>
      <p:bldP spid="6" grpId="0" bldLvl="0" animBg="1"/>
      <p:bldP spid="24594" grpId="0" animBg="1"/>
      <p:bldP spid="14" grpId="0" bldLvl="0" animBg="1"/>
      <p:bldP spid="24593" grpId="0" animBg="1"/>
      <p:bldP spid="17" grpId="0"/>
      <p:bldP spid="24589" grpId="0" animBg="1"/>
      <p:bldP spid="24591" grpId="0" animBg="1"/>
      <p:bldP spid="24592" grpId="0" animBg="1"/>
      <p:bldP spid="9" grpId="0" bldLvl="0" animBg="1"/>
      <p:bldP spid="10" grpId="0"/>
      <p:bldP spid="24590" grpId="0" animBg="1"/>
      <p:bldP spid="20" grpId="0"/>
      <p:bldP spid="21" grpId="0" bldLvl="0" animBg="1"/>
      <p:bldP spid="24588" grpId="0" animBg="1"/>
      <p:bldP spid="24" grpId="0"/>
      <p:bldP spid="4" grpId="1"/>
      <p:bldP spid="7" grpId="1"/>
      <p:bldP spid="12" grpId="1"/>
      <p:bldP spid="10" grpId="1"/>
      <p:bldP spid="20" grpId="1"/>
      <p:bldP spid="17" grpId="1"/>
      <p:bldP spid="2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zh-CN" dirty="0"/>
              <a:t>抽象</a:t>
            </a:r>
            <a:r>
              <a:rPr lang="zh-CN" altLang="en-US" dirty="0"/>
              <a:t>语法</a:t>
            </a:r>
            <a:r>
              <a:rPr lang="zh-CN" altLang="zh-CN" dirty="0"/>
              <a:t>树的建立</a:t>
            </a:r>
            <a:endParaRPr lang="zh-CN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31746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1747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1748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6630" name="Rectangle 3"/>
          <p:cNvSpPr txBox="1"/>
          <p:nvPr/>
        </p:nvSpPr>
        <p:spPr>
          <a:xfrm>
            <a:off x="504825" y="1439863"/>
            <a:ext cx="9070975" cy="5391150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对所实现语言提供支持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常量/变量：整数、浮点数、字符串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表达式：算术运算、逻辑运算、赋值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语句：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声明、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选择、迭代、复合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单一类型结点设计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区分不同类型的结点 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考虑所存储的信息 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   常量值、变量名、树的结构</a:t>
            </a:r>
            <a:endParaRPr lang="zh-CN" altLang="en-US" sz="36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4342" name="文本框 14342"/>
          <p:cNvSpPr txBox="1"/>
          <p:nvPr/>
        </p:nvSpPr>
        <p:spPr>
          <a:xfrm>
            <a:off x="6119813" y="3128963"/>
            <a:ext cx="3870325" cy="37480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hangingPunct="0">
              <a:lnSpc>
                <a:spcPct val="150000"/>
              </a:lnSpc>
            </a:pPr>
            <a:r>
              <a:rPr lang="en-US" altLang="zh-CN" sz="2000" b="1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typedef struct 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_ast *</a:t>
            </a:r>
            <a:r>
              <a:rPr lang="en-US" altLang="zh-CN" sz="20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past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000" b="1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struct 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_ast{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1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en-US" altLang="zh-CN" sz="20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ivalue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2000" b="1">
                <a:solidFill>
                  <a:srgbClr val="8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lang="en-US" altLang="zh-CN" sz="20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nodeType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	past </a:t>
            </a:r>
            <a:r>
              <a:rPr lang="en-US" altLang="zh-CN" sz="20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left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	past </a:t>
            </a:r>
            <a:r>
              <a:rPr lang="en-US" altLang="zh-CN" sz="20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right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	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......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hangingPunct="0">
              <a:lnSpc>
                <a:spcPct val="150000"/>
              </a:lnSpc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};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66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30">
                                            <p:txEl>
                                              <p:charRg st="66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7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30">
                                            <p:txEl>
                                              <p:charRg st="75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88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30">
                                            <p:txEl>
                                              <p:charRg st="88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100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630">
                                            <p:txEl>
                                              <p:charRg st="100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zh-CN" dirty="0"/>
              <a:t>抽象</a:t>
            </a:r>
            <a:r>
              <a:rPr lang="zh-CN" altLang="en-US" dirty="0"/>
              <a:t>语法</a:t>
            </a:r>
            <a:r>
              <a:rPr lang="zh-CN" altLang="zh-CN" dirty="0"/>
              <a:t>树的建立</a:t>
            </a:r>
            <a:endParaRPr lang="zh-CN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32770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2771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2772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6630" name="Rectangle 3"/>
          <p:cNvSpPr txBox="1"/>
          <p:nvPr/>
        </p:nvSpPr>
        <p:spPr>
          <a:xfrm>
            <a:off x="504825" y="1439863"/>
            <a:ext cx="9070975" cy="5391150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program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 的组成是什么？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如何用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AST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结点来表示？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程序由一系列“</a:t>
            </a:r>
            <a:r>
              <a:rPr lang="zh-CN" altLang="en-US" sz="2800">
                <a:solidFill>
                  <a:schemeClr val="accent2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external_declaration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”组成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    即 </a:t>
            </a:r>
            <a:r>
              <a:rPr lang="zh-CN" altLang="en-US" sz="2800">
                <a:solidFill>
                  <a:schemeClr val="accent2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external_declaration </a:t>
            </a:r>
            <a:r>
              <a:rPr lang="zh-CN" altLang="zh-CN" sz="2800" b="1">
                <a:solidFill>
                  <a:schemeClr val="accent2"/>
                </a:solidFill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组成的序列</a:t>
            </a:r>
            <a:endParaRPr lang="zh-CN" altLang="zh-CN" sz="2800" b="1">
              <a:solidFill>
                <a:schemeClr val="accent2"/>
              </a:solidFill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2800" b="1" dirty="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如何用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AST</a:t>
            </a:r>
            <a:r>
              <a:rPr lang="zh-CN" altLang="zh-CN" sz="2800" b="1" dirty="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结点实现这个序列？</a:t>
            </a:r>
            <a:endParaRPr lang="zh-CN" altLang="zh-CN" sz="2800" b="1" dirty="0">
              <a:solidFill>
                <a:schemeClr val="tx1"/>
              </a:solidFill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2800" b="1" dirty="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  即用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AST</a:t>
            </a:r>
            <a:r>
              <a:rPr lang="zh-CN" altLang="zh-CN" sz="2800" b="1" dirty="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结点实现一个链表？</a:t>
            </a:r>
            <a:endParaRPr lang="zh-CN" altLang="zh-CN" sz="2800" b="1" dirty="0">
              <a:solidFill>
                <a:schemeClr val="tx1"/>
              </a:solidFill>
              <a:latin typeface="楷体_GB2312" panose="02010609030101010101" pitchFamily="1" charset="-122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2800" b="1" dirty="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  新加入一个 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past next</a:t>
            </a:r>
            <a:r>
              <a:rPr lang="zh-CN" altLang="zh-CN" sz="2800" b="1" dirty="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变量；</a:t>
            </a:r>
            <a:endParaRPr lang="zh-CN" altLang="zh-CN" sz="2800" b="1" dirty="0">
              <a:solidFill>
                <a:schemeClr val="tx1"/>
              </a:solidFill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2800" b="1" dirty="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  给链表增加头结点，即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AST</a:t>
            </a:r>
            <a:r>
              <a:rPr lang="zh-CN" altLang="zh-CN" sz="2800" b="1" dirty="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根结点</a:t>
            </a:r>
            <a:endParaRPr lang="zh-CN" altLang="zh-CN" sz="2800" b="1" dirty="0">
              <a:solidFill>
                <a:schemeClr val="tx1"/>
              </a:solidFill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2800" b="1" dirty="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  </a:t>
            </a:r>
            <a:r>
              <a:rPr lang="zh-CN" altLang="zh-CN" sz="2400" b="1" dirty="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头结点的left/right分别指向</a:t>
            </a:r>
            <a:r>
              <a:rPr lang="zh-CN" altLang="zh-CN" sz="2400" b="1" dirty="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链表的第一个/最后一个结点</a:t>
            </a:r>
            <a:endParaRPr lang="zh-CN" altLang="zh-CN" sz="2400" b="1" dirty="0">
              <a:solidFill>
                <a:schemeClr val="tx1"/>
              </a:solidFill>
              <a:latin typeface="楷体_GB2312" panose="02010609030101010101" pitchFamily="1" charset="-122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zh-CN" sz="28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Arial" panose="020B0604020202020204" pitchFamily="34" charset="0"/>
            </a:endParaRPr>
          </a:p>
        </p:txBody>
      </p:sp>
      <p:sp>
        <p:nvSpPr>
          <p:cNvPr id="32774" name="文本框 1"/>
          <p:cNvSpPr txBox="1"/>
          <p:nvPr/>
        </p:nvSpPr>
        <p:spPr>
          <a:xfrm>
            <a:off x="5394325" y="1395413"/>
            <a:ext cx="4937125" cy="949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</a:rPr>
              <a:t>program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</a:rPr>
              <a:t>	: external_declaration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</a:rPr>
              <a:t>	| program external_declaration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</p:txBody>
      </p:sp>
      <p:sp>
        <p:nvSpPr>
          <p:cNvPr id="12316" name="文本框 16407"/>
          <p:cNvSpPr txBox="1"/>
          <p:nvPr/>
        </p:nvSpPr>
        <p:spPr>
          <a:xfrm>
            <a:off x="1876425" y="125413"/>
            <a:ext cx="8131175" cy="10668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square" anchor="t" anchorCtr="0">
            <a:spAutoFit/>
          </a:bodyPr>
          <a:p>
            <a:pPr hangingPunct="0">
              <a:lnSpc>
                <a:spcPct val="100000"/>
              </a:lnSpc>
            </a:pPr>
            <a:r>
              <a:rPr lang="zh-CN" altLang="zh-CN"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1" charset="-122"/>
              </a:rPr>
              <a:t>中间代码生成过程</a:t>
            </a:r>
            <a:r>
              <a:rPr lang="zh-CN" altLang="en-US"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1" charset="-122"/>
              </a:rPr>
              <a:t>：</a:t>
            </a:r>
            <a:endParaRPr lang="zh-CN" altLang="en-US" sz="3200" b="1">
              <a:solidFill>
                <a:schemeClr val="tx1"/>
              </a:solidFill>
              <a:latin typeface="Arial" panose="020B0604020202020204" pitchFamily="34" charset="0"/>
              <a:ea typeface="楷体_GB2312" panose="02010609030101010101" pitchFamily="1" charset="-122"/>
            </a:endParaRPr>
          </a:p>
          <a:p>
            <a:pPr hangingPunct="0">
              <a:lnSpc>
                <a:spcPct val="100000"/>
              </a:lnSpc>
            </a:pPr>
            <a:r>
              <a:rPr lang="zh-CN" altLang="en-US"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1" charset="-122"/>
              </a:rPr>
              <a:t>        </a:t>
            </a:r>
            <a:r>
              <a:rPr lang="zh-CN" altLang="zh-CN" sz="32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1" charset="-122"/>
              </a:rPr>
              <a:t>就是遍历“头结点”所指向链表的过程</a:t>
            </a:r>
            <a:endParaRPr lang="zh-CN" altLang="zh-CN" sz="3200" b="1">
              <a:solidFill>
                <a:schemeClr val="tx1"/>
              </a:solidFill>
              <a:latin typeface="Arial" panose="020B0604020202020204" pitchFamily="34" charset="0"/>
              <a:ea typeface="楷体_GB2312" panose="02010609030101010101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29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30">
                                            <p:txEl>
                                              <p:charRg st="29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6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30">
                                            <p:txEl>
                                              <p:charRg st="60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93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30">
                                            <p:txEl>
                                              <p:charRg st="93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109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30">
                                            <p:txEl>
                                              <p:charRg st="109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128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30">
                                            <p:txEl>
                                              <p:charRg st="128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151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30">
                                            <p:txEl>
                                              <p:charRg st="151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172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30">
                                            <p:txEl>
                                              <p:charRg st="172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zh-CN" dirty="0"/>
              <a:t>抽象</a:t>
            </a:r>
            <a:r>
              <a:rPr lang="zh-CN" altLang="en-US" dirty="0"/>
              <a:t>语法</a:t>
            </a:r>
            <a:r>
              <a:rPr lang="zh-CN" altLang="zh-CN" dirty="0"/>
              <a:t>树的建立</a:t>
            </a:r>
            <a:endParaRPr lang="zh-CN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33794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3795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3796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3797" name="Rectangle 3"/>
          <p:cNvSpPr txBox="1"/>
          <p:nvPr/>
        </p:nvSpPr>
        <p:spPr>
          <a:xfrm>
            <a:off x="504825" y="1350963"/>
            <a:ext cx="9070975" cy="5391150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说明语句的处理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zh-CN" sz="2400" b="1" dirty="0">
              <a:solidFill>
                <a:schemeClr val="tx1"/>
              </a:solidFill>
              <a:latin typeface="楷体_GB2312" panose="02010609030101010101" pitchFamily="1" charset="-122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zh-CN" sz="28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</p:txBody>
      </p:sp>
      <p:sp>
        <p:nvSpPr>
          <p:cNvPr id="33798" name="文本框 1"/>
          <p:cNvSpPr txBox="1"/>
          <p:nvPr/>
        </p:nvSpPr>
        <p:spPr>
          <a:xfrm>
            <a:off x="457200" y="1976438"/>
            <a:ext cx="4937125" cy="4381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</a:rPr>
              <a:t>external_declaration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</a:rPr>
              <a:t>    : type declarator decl_or_stmt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</a:rPr>
              <a:t>decl_or_stmt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</a:rPr>
              <a:t>    : '{' statement_list '}'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</a:rPr>
              <a:t>    | '{' '}'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</a:rPr>
              <a:t>    | ',' declarator_list ';'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</a:rPr>
              <a:t>    | ';'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</a:rPr>
              <a:t>declarator_list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</a:rPr>
              <a:t>    : declarator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</a:rPr>
              <a:t>    | declarator_list ',' declarator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</p:txBody>
      </p:sp>
      <p:sp>
        <p:nvSpPr>
          <p:cNvPr id="33799" name="文本框 2"/>
          <p:cNvSpPr txBox="1"/>
          <p:nvPr/>
        </p:nvSpPr>
        <p:spPr>
          <a:xfrm>
            <a:off x="4949825" y="1393825"/>
            <a:ext cx="4938713" cy="4381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intstr_list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    : initializer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    | intstr_list ',' initializer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  <a:sym typeface="方正书宋_GBK" charset="-122"/>
            </a:endParaRPr>
          </a:p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  <a:sym typeface="方正书宋_GBK" charset="-122"/>
              </a:rPr>
              <a:t>initializer    : NUMBER    | STRING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  <a:sym typeface="方正书宋_GBK" charset="-122"/>
              </a:rPr>
              <a:t>    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</a:rPr>
              <a:t>declarator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</a:rPr>
              <a:t>    : ID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</a:rPr>
              <a:t>    | ID '=' expr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</a:rPr>
              <a:t>    | ID '(' parameter_list ')'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</a:rPr>
              <a:t>    | ID '(' ')'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</a:rPr>
              <a:t>    | ID '[' expr ']'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</a:rPr>
              <a:t>    | ID '[' ']'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</a:rPr>
              <a:t>    | ID '[' expr ']' '=' '{' intstr_list '}'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</a:rPr>
              <a:t>    | ID '[' ']' '=' '{' intstr_list '}'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zh-CN" dirty="0"/>
              <a:t>抽象</a:t>
            </a:r>
            <a:r>
              <a:rPr lang="zh-CN" altLang="en-US" dirty="0"/>
              <a:t>语法</a:t>
            </a:r>
            <a:r>
              <a:rPr lang="zh-CN" altLang="zh-CN" dirty="0"/>
              <a:t>树的建立</a:t>
            </a:r>
            <a:endParaRPr lang="zh-CN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34818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4819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4820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6630" name="Rectangle 3"/>
          <p:cNvSpPr txBox="1"/>
          <p:nvPr/>
        </p:nvSpPr>
        <p:spPr>
          <a:xfrm>
            <a:off x="495300" y="1349375"/>
            <a:ext cx="9070975" cy="5391150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考虑 </a:t>
            </a:r>
            <a:r>
              <a:rPr lang="zh-CN" altLang="en-US" sz="2800">
                <a:solidFill>
                  <a:schemeClr val="accent2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decl_or_stmt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   当输入串以“{”开始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   该产生式为复合语句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  否则是一个或多个变量声明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考虑 </a:t>
            </a:r>
            <a:r>
              <a:rPr lang="zh-CN" altLang="en-US" sz="2800">
                <a:solidFill>
                  <a:schemeClr val="accent2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external_declaration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  如果是复合语句，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  则type是函数的返回类型，整个声明为函数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  否则是变量的类型，整个声明为一个或多个变量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   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zh-CN" sz="2400" b="1" dirty="0">
              <a:solidFill>
                <a:schemeClr val="tx1"/>
              </a:solidFill>
              <a:latin typeface="楷体_GB2312" panose="02010609030101010101" pitchFamily="1" charset="-122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zh-CN" sz="28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</p:txBody>
      </p:sp>
      <p:sp>
        <p:nvSpPr>
          <p:cNvPr id="34822" name="文本框 1"/>
          <p:cNvSpPr txBox="1"/>
          <p:nvPr/>
        </p:nvSpPr>
        <p:spPr>
          <a:xfrm>
            <a:off x="5219700" y="1260475"/>
            <a:ext cx="4938713" cy="3063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</a:rPr>
              <a:t>external_declaration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</a:rPr>
              <a:t>    : type declarator decl_or_stmt</a:t>
            </a:r>
            <a:endParaRPr lang="zh-CN" altLang="en-US" sz="24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2" charset="0"/>
              </a:rPr>
              <a:t>    </a:t>
            </a:r>
            <a:endParaRPr lang="zh-CN" altLang="en-US" sz="24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2" charset="0"/>
              </a:rPr>
              <a:t>decl_or_stmt</a:t>
            </a:r>
            <a:endParaRPr lang="zh-CN" altLang="en-US" sz="24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2" charset="0"/>
              </a:rPr>
              <a:t>    : '{' statement_list '}'</a:t>
            </a:r>
            <a:endParaRPr lang="zh-CN" altLang="en-US" sz="24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2" charset="0"/>
              </a:rPr>
              <a:t>    | '{' '}'</a:t>
            </a:r>
            <a:endParaRPr lang="zh-CN" altLang="en-US" sz="24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2" charset="0"/>
              </a:rPr>
              <a:t>    | ',' declarator_list ';'</a:t>
            </a:r>
            <a:endParaRPr lang="zh-CN" altLang="en-US" sz="24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2" charset="0"/>
              </a:rPr>
              <a:t>    | ';'</a:t>
            </a:r>
            <a:endParaRPr lang="zh-CN" altLang="en-US" sz="24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2" charset="0"/>
              </a:rPr>
              <a:t>    </a:t>
            </a:r>
            <a:endParaRPr lang="zh-CN" altLang="en-US" sz="2400">
              <a:solidFill>
                <a:schemeClr val="accent2"/>
              </a:solidFill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6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30">
                                            <p:txEl>
                                              <p:charRg st="60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84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30">
                                            <p:txEl>
                                              <p:charRg st="84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95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30">
                                            <p:txEl>
                                              <p:charRg st="95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119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630">
                                            <p:txEl>
                                              <p:charRg st="119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zh-CN" dirty="0"/>
              <a:t>抽象</a:t>
            </a:r>
            <a:r>
              <a:rPr lang="zh-CN" altLang="en-US" dirty="0"/>
              <a:t>语法</a:t>
            </a:r>
            <a:r>
              <a:rPr lang="zh-CN" altLang="zh-CN" dirty="0"/>
              <a:t>树的建立</a:t>
            </a:r>
            <a:endParaRPr lang="zh-CN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35842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5843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5844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6630" name="Rectangle 3"/>
          <p:cNvSpPr txBox="1"/>
          <p:nvPr/>
        </p:nvSpPr>
        <p:spPr>
          <a:xfrm>
            <a:off x="495300" y="1349375"/>
            <a:ext cx="9070975" cy="5391150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因此 </a:t>
            </a:r>
            <a:r>
              <a:rPr lang="zh-CN" altLang="en-US" sz="2800">
                <a:solidFill>
                  <a:schemeClr val="accent2"/>
                </a:solidFill>
                <a:latin typeface="Times New Roman" panose="02020603050405020304" pitchFamily="2" charset="0"/>
                <a:sym typeface="方正书宋_GBK" charset="-122"/>
              </a:rPr>
              <a:t>decl_or_stmt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   返回 “复合语句”结点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  或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“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变量序列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”的头结点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考虑 </a:t>
            </a:r>
            <a:r>
              <a:rPr lang="zh-CN" altLang="en-US" sz="2800">
                <a:solidFill>
                  <a:schemeClr val="accent2"/>
                </a:solidFill>
                <a:latin typeface="Times New Roman" panose="02020603050405020304" pitchFamily="2" charset="0"/>
                <a:sym typeface="方正书宋_GBK" charset="-122"/>
              </a:rPr>
              <a:t>external_declaration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  如果是复合语句，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  则建立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“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函数定义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”结点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   否则将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declarator </a:t>
            </a:r>
            <a:r>
              <a:rPr lang="zh-CN" altLang="zh-CN" sz="2800" b="1">
                <a:solidFill>
                  <a:schemeClr val="tx1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加入到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“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变量序列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”中</a:t>
            </a:r>
            <a:endParaRPr lang="zh-CN" altLang="zh-CN" sz="2800" b="1" dirty="0">
              <a:solidFill>
                <a:schemeClr val="accent2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     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zh-CN" sz="2400" b="1" dirty="0">
              <a:solidFill>
                <a:schemeClr val="tx1"/>
              </a:solidFill>
              <a:latin typeface="楷体_GB2312" panose="02010609030101010101" pitchFamily="1" charset="-122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zh-CN" sz="28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</p:txBody>
      </p:sp>
      <p:sp>
        <p:nvSpPr>
          <p:cNvPr id="35846" name="文本框 1"/>
          <p:cNvSpPr txBox="1"/>
          <p:nvPr/>
        </p:nvSpPr>
        <p:spPr>
          <a:xfrm>
            <a:off x="5651500" y="1482725"/>
            <a:ext cx="4305300" cy="25765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1800">
                <a:solidFill>
                  <a:schemeClr val="accent2"/>
                </a:solidFill>
                <a:latin typeface="Times New Roman" panose="02020603050405020304" pitchFamily="2" charset="0"/>
              </a:rPr>
              <a:t>external_declaration</a:t>
            </a:r>
            <a:endParaRPr lang="zh-CN" altLang="en-US" sz="18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1800">
                <a:solidFill>
                  <a:schemeClr val="accent2"/>
                </a:solidFill>
                <a:latin typeface="Times New Roman" panose="02020603050405020304" pitchFamily="2" charset="0"/>
              </a:rPr>
              <a:t>    : type declarator decl_or_stmt</a:t>
            </a:r>
            <a:endParaRPr lang="zh-CN" altLang="en-US" sz="24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2" charset="0"/>
              </a:rPr>
              <a:t>    </a:t>
            </a:r>
            <a:endParaRPr lang="zh-CN" altLang="en-US" sz="24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1800">
                <a:solidFill>
                  <a:schemeClr val="accent2"/>
                </a:solidFill>
                <a:latin typeface="Times New Roman" panose="02020603050405020304" pitchFamily="2" charset="0"/>
              </a:rPr>
              <a:t>decl_or_stmt</a:t>
            </a:r>
            <a:endParaRPr lang="zh-CN" altLang="en-US" sz="18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1800">
                <a:solidFill>
                  <a:schemeClr val="accent2"/>
                </a:solidFill>
                <a:latin typeface="Times New Roman" panose="02020603050405020304" pitchFamily="2" charset="0"/>
              </a:rPr>
              <a:t>    : '{' statement_list '}'</a:t>
            </a:r>
            <a:endParaRPr lang="zh-CN" altLang="en-US" sz="18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1800">
                <a:solidFill>
                  <a:schemeClr val="accent2"/>
                </a:solidFill>
                <a:latin typeface="Times New Roman" panose="02020603050405020304" pitchFamily="2" charset="0"/>
              </a:rPr>
              <a:t>    | '{' '}'</a:t>
            </a:r>
            <a:endParaRPr lang="zh-CN" altLang="en-US" sz="18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1800">
                <a:solidFill>
                  <a:schemeClr val="accent2"/>
                </a:solidFill>
                <a:latin typeface="Times New Roman" panose="02020603050405020304" pitchFamily="2" charset="0"/>
              </a:rPr>
              <a:t>    | ',' declarator_list ';'</a:t>
            </a:r>
            <a:endParaRPr lang="zh-CN" altLang="en-US" sz="18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1800">
                <a:solidFill>
                  <a:schemeClr val="accent2"/>
                </a:solidFill>
                <a:latin typeface="Times New Roman" panose="02020603050405020304" pitchFamily="2" charset="0"/>
              </a:rPr>
              <a:t>    | ';'</a:t>
            </a:r>
            <a:endParaRPr lang="zh-CN" altLang="en-US" sz="24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2" charset="0"/>
              </a:rPr>
              <a:t>    </a:t>
            </a:r>
            <a:endParaRPr lang="zh-CN" altLang="en-US" sz="2400">
              <a:solidFill>
                <a:schemeClr val="accent2"/>
              </a:solidFill>
              <a:latin typeface="Times New Roman" panose="02020603050405020304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81175" y="6350000"/>
            <a:ext cx="1590675" cy="3492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>
            <a:spAutoFit/>
          </a:bodyPr>
          <a:p>
            <a:pPr hangingPunct="0"/>
            <a:r>
              <a:rPr lang="zh-CN" altLang="zh-CN" sz="18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declarator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;</a:t>
            </a:r>
            <a:endParaRPr lang="zh-CN" altLang="en-US" sz="18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sp>
        <p:nvSpPr>
          <p:cNvPr id="14" name="Rectangle 2"/>
          <p:cNvSpPr/>
          <p:nvPr/>
        </p:nvSpPr>
        <p:spPr>
          <a:xfrm>
            <a:off x="461963" y="6338888"/>
            <a:ext cx="806450" cy="3492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>
            <a:spAutoFit/>
          </a:bodyPr>
          <a:p>
            <a:pPr hangingPunct="0"/>
            <a:r>
              <a:rPr lang="zh-CN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type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;</a:t>
            </a:r>
            <a:endParaRPr lang="zh-CN" altLang="en-US" sz="18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sp>
        <p:nvSpPr>
          <p:cNvPr id="21" name="Rectangle 2"/>
          <p:cNvSpPr/>
          <p:nvPr/>
        </p:nvSpPr>
        <p:spPr>
          <a:xfrm>
            <a:off x="2260600" y="5489575"/>
            <a:ext cx="912813" cy="3492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>
            <a:spAutoFit/>
          </a:bodyPr>
          <a:p>
            <a:pPr hangingPunct="0"/>
            <a:r>
              <a:rPr lang="zh-CN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func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; </a:t>
            </a:r>
            <a:endParaRPr lang="zh-CN" altLang="en-US" sz="18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cxnSp>
        <p:nvCxnSpPr>
          <p:cNvPr id="22" name="Straight Arrow Connector 51"/>
          <p:cNvCxnSpPr>
            <a:stCxn id="21" idx="2"/>
            <a:endCxn id="14" idx="0"/>
          </p:cNvCxnSpPr>
          <p:nvPr/>
        </p:nvCxnSpPr>
        <p:spPr>
          <a:xfrm flipH="1">
            <a:off x="866775" y="5838825"/>
            <a:ext cx="1851025" cy="500063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" name="Straight Arrow Connector 51"/>
          <p:cNvCxnSpPr>
            <a:stCxn id="21" idx="2"/>
            <a:endCxn id="3" idx="0"/>
          </p:cNvCxnSpPr>
          <p:nvPr/>
        </p:nvCxnSpPr>
        <p:spPr>
          <a:xfrm flipH="1">
            <a:off x="2576513" y="5838825"/>
            <a:ext cx="141287" cy="511175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" name="Rectangle 2"/>
          <p:cNvSpPr/>
          <p:nvPr/>
        </p:nvSpPr>
        <p:spPr>
          <a:xfrm>
            <a:off x="3897313" y="6396038"/>
            <a:ext cx="1339850" cy="3492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>
            <a:spAutoFit/>
          </a:bodyPr>
          <a:p>
            <a:pPr hangingPunct="0"/>
            <a:r>
              <a:rPr lang="zh-CN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cm_stmt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;</a:t>
            </a:r>
            <a:endParaRPr lang="zh-CN" altLang="en-US" sz="18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cxnSp>
        <p:nvCxnSpPr>
          <p:cNvPr id="5" name="Straight Arrow Connector 51"/>
          <p:cNvCxnSpPr>
            <a:stCxn id="21" idx="2"/>
            <a:endCxn id="4" idx="0"/>
          </p:cNvCxnSpPr>
          <p:nvPr/>
        </p:nvCxnSpPr>
        <p:spPr>
          <a:xfrm>
            <a:off x="2717800" y="5838825"/>
            <a:ext cx="1851025" cy="557213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46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30">
                                            <p:txEl>
                                              <p:charRg st="46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70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30">
                                            <p:txEl>
                                              <p:charRg st="70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81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30">
                                            <p:txEl>
                                              <p:charRg st="81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95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630">
                                            <p:txEl>
                                              <p:charRg st="95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4" grpId="0" bldLvl="0" animBg="1"/>
      <p:bldP spid="21" grpId="0" bldLvl="0" animBg="1"/>
      <p:bldP spid="4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zh-CN" dirty="0"/>
              <a:t>抽象</a:t>
            </a:r>
            <a:r>
              <a:rPr lang="zh-CN" altLang="en-US" dirty="0"/>
              <a:t>语法</a:t>
            </a:r>
            <a:r>
              <a:rPr lang="zh-CN" altLang="zh-CN" dirty="0"/>
              <a:t>树的建立</a:t>
            </a:r>
            <a:endParaRPr lang="zh-CN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36866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6867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6868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0725" name="Rectangle 3"/>
          <p:cNvSpPr txBox="1"/>
          <p:nvPr/>
        </p:nvSpPr>
        <p:spPr>
          <a:xfrm>
            <a:off x="495300" y="1349375"/>
            <a:ext cx="9070975" cy="5391150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考虑 </a:t>
            </a:r>
            <a:r>
              <a:rPr lang="zh-CN" altLang="en-US" sz="2800">
                <a:solidFill>
                  <a:schemeClr val="accent2"/>
                </a:solidFill>
                <a:latin typeface="Times New Roman" panose="02020603050405020304" pitchFamily="2" charset="0"/>
                <a:sym typeface="方正书宋_GBK" charset="-122"/>
              </a:rPr>
              <a:t>declarator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   返回 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    “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无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初始化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变量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”结点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“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有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初始化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变量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”结点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    “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有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参数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函数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定义”结点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    “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无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参数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函数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定义”结点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    “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无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初始化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数组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”结点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    “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有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初始化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数组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”结点</a:t>
            </a:r>
            <a:endParaRPr lang="zh-CN" altLang="zh-CN" sz="2400" b="1" dirty="0">
              <a:solidFill>
                <a:schemeClr val="tx1"/>
              </a:solidFill>
              <a:latin typeface="楷体_GB2312" panose="02010609030101010101" pitchFamily="1" charset="-122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zh-CN" sz="28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</p:txBody>
      </p:sp>
      <p:sp>
        <p:nvSpPr>
          <p:cNvPr id="36870" name="文本框 1"/>
          <p:cNvSpPr txBox="1"/>
          <p:nvPr/>
        </p:nvSpPr>
        <p:spPr>
          <a:xfrm>
            <a:off x="4910138" y="1260475"/>
            <a:ext cx="5332412" cy="32369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declarator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    : ID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    | ID '=' expr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    | ID '(' parameter_list ')'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    | ID '(' ')'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    | ID '[' expr ']'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    | ID '[' ']'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    | ID '[' expr ']' '=' '{' intstr_list '}'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    | ID '[' ']' '=' '{' intstr_list '}'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  <a:p>
            <a:r>
              <a:rPr lang="zh-CN" altLang="en-US" sz="2000">
                <a:solidFill>
                  <a:schemeClr val="accent2"/>
                </a:solidFill>
                <a:latin typeface="Times New Roman" panose="02020603050405020304" pitchFamily="2" charset="0"/>
              </a:rPr>
              <a:t>    </a:t>
            </a:r>
            <a:endParaRPr lang="zh-CN" altLang="en-US" sz="2000">
              <a:solidFill>
                <a:schemeClr val="accent2"/>
              </a:solidFill>
              <a:latin typeface="Times New Roman" panose="02020603050405020304" pitchFamily="2" charset="0"/>
            </a:endParaRPr>
          </a:p>
        </p:txBody>
      </p:sp>
      <p:sp>
        <p:nvSpPr>
          <p:cNvPr id="30727" name="Rectangle 2"/>
          <p:cNvSpPr/>
          <p:nvPr/>
        </p:nvSpPr>
        <p:spPr>
          <a:xfrm>
            <a:off x="6181725" y="6245225"/>
            <a:ext cx="757238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>
            <a:spAutoFit/>
          </a:bodyPr>
          <a:p>
            <a:pPr hangingPunct="0"/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expr</a:t>
            </a:r>
            <a:r>
              <a: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;</a:t>
            </a:r>
            <a:endParaRPr lang="en-US" altLang="zh-CN" sz="20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sp>
        <p:nvSpPr>
          <p:cNvPr id="30728" name="Rectangle 2"/>
          <p:cNvSpPr/>
          <p:nvPr/>
        </p:nvSpPr>
        <p:spPr>
          <a:xfrm>
            <a:off x="4329113" y="6234113"/>
            <a:ext cx="5461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>
            <a:spAutoFit/>
          </a:bodyPr>
          <a:p>
            <a:pPr hangingPunct="0"/>
            <a:r>
              <a:rPr lang="zh-CN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ID</a:t>
            </a:r>
            <a:r>
              <a: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;</a:t>
            </a:r>
            <a:endParaRPr lang="zh-CN" altLang="en-US" sz="20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sp>
        <p:nvSpPr>
          <p:cNvPr id="30729" name="Rectangle 2"/>
          <p:cNvSpPr/>
          <p:nvPr/>
        </p:nvSpPr>
        <p:spPr>
          <a:xfrm>
            <a:off x="6127750" y="5384800"/>
            <a:ext cx="93345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>
            <a:spAutoFit/>
          </a:bodyPr>
          <a:p>
            <a:pPr hangingPunct="0"/>
            <a:r>
              <a:rPr lang="zh-CN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array</a:t>
            </a:r>
            <a:r>
              <a: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; </a:t>
            </a:r>
            <a:endParaRPr lang="zh-CN" altLang="en-US" sz="20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cxnSp>
        <p:nvCxnSpPr>
          <p:cNvPr id="30730" name="Straight Arrow Connector 51"/>
          <p:cNvCxnSpPr>
            <a:stCxn id="30729" idx="2"/>
            <a:endCxn id="30728" idx="0"/>
          </p:cNvCxnSpPr>
          <p:nvPr/>
        </p:nvCxnSpPr>
        <p:spPr>
          <a:xfrm flipH="1">
            <a:off x="4646613" y="5765800"/>
            <a:ext cx="1992312" cy="468313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0731" name="Straight Arrow Connector 51"/>
          <p:cNvCxnSpPr>
            <a:stCxn id="30729" idx="2"/>
            <a:endCxn id="30727" idx="0"/>
          </p:cNvCxnSpPr>
          <p:nvPr/>
        </p:nvCxnSpPr>
        <p:spPr>
          <a:xfrm flipH="1">
            <a:off x="6605588" y="5765800"/>
            <a:ext cx="33337" cy="479425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0732" name="Rectangle 2"/>
          <p:cNvSpPr/>
          <p:nvPr/>
        </p:nvSpPr>
        <p:spPr>
          <a:xfrm>
            <a:off x="7764463" y="6291263"/>
            <a:ext cx="1306512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>
            <a:spAutoFit/>
          </a:bodyPr>
          <a:p>
            <a:pPr hangingPunct="0"/>
            <a:r>
              <a:rPr lang="zh-CN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intstr_list</a:t>
            </a:r>
            <a:r>
              <a: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;</a:t>
            </a:r>
            <a:endParaRPr lang="en-US" altLang="zh-CN" sz="20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cxnSp>
        <p:nvCxnSpPr>
          <p:cNvPr id="30733" name="Straight Arrow Connector 51"/>
          <p:cNvCxnSpPr>
            <a:stCxn id="30729" idx="2"/>
            <a:endCxn id="30732" idx="0"/>
          </p:cNvCxnSpPr>
          <p:nvPr/>
        </p:nvCxnSpPr>
        <p:spPr>
          <a:xfrm>
            <a:off x="6638925" y="5765800"/>
            <a:ext cx="1824038" cy="525463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charRg st="52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5">
                                            <p:txEl>
                                              <p:charRg st="52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charRg st="69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5">
                                            <p:txEl>
                                              <p:charRg st="69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charRg st="86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25">
                                            <p:txEl>
                                              <p:charRg st="86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charRg st="102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25">
                                            <p:txEl>
                                              <p:charRg st="102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 animBg="1"/>
      <p:bldP spid="30728" grpId="0" animBg="1"/>
      <p:bldP spid="30729" grpId="0" animBg="1"/>
      <p:bldP spid="307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zh-CN" dirty="0"/>
              <a:t>抽象</a:t>
            </a:r>
            <a:r>
              <a:rPr lang="zh-CN" altLang="en-US" dirty="0"/>
              <a:t>语法</a:t>
            </a:r>
            <a:r>
              <a:rPr lang="zh-CN" altLang="zh-CN" dirty="0"/>
              <a:t>树的建立</a:t>
            </a:r>
            <a:endParaRPr lang="zh-CN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37890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7891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7892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6630" name="Rectangle 3"/>
          <p:cNvSpPr txBox="1"/>
          <p:nvPr/>
        </p:nvSpPr>
        <p:spPr>
          <a:xfrm>
            <a:off x="495300" y="1349375"/>
            <a:ext cx="9070975" cy="5391150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marL="431800" indent="-323850" defTabSz="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说明语句的处理</a:t>
            </a:r>
            <a:endParaRPr lang="zh-CN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   </a:t>
            </a:r>
            <a:r>
              <a:rPr lang="zh-CN" altLang="zh-CN" sz="2400" b="1" dirty="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在建立</a:t>
            </a:r>
            <a:r>
              <a:rPr lang="zh-CN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AST</a:t>
            </a:r>
            <a:r>
              <a:rPr lang="zh-CN" altLang="zh-CN" sz="2400" b="1" dirty="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的同时需要将已获取的信息存入符号表</a:t>
            </a:r>
            <a:r>
              <a:rPr lang="zh-CN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</a:t>
            </a:r>
            <a:endParaRPr lang="zh-CN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   标识符、行号、类型、初始值、返回类型、数组大小等</a:t>
            </a:r>
            <a:endParaRPr lang="zh-CN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   根据所要生成的“低级语言” （LLVM、汇编、机器）</a:t>
            </a:r>
            <a:endParaRPr lang="zh-CN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   说明语句需要翻译成该语言对应的代码</a:t>
            </a:r>
            <a:endParaRPr lang="zh-CN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简单说明语句的处理</a:t>
            </a:r>
            <a:endParaRPr lang="zh-CN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   参考教材 5.4节</a:t>
            </a:r>
            <a:endParaRPr lang="zh-CN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sz="2400">
              <a:latin typeface="Arial" panose="020B0604020202020204" pitchFamily="34" charset="0"/>
            </a:endParaRPr>
          </a:p>
          <a:p>
            <a:pPr marL="431800" indent="-323850" defTabSz="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zh-CN" sz="24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119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30">
                                            <p:txEl>
                                              <p:charRg st="119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charRg st="129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30">
                                            <p:txEl>
                                              <p:charRg st="129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zh-CN" dirty="0">
                <a:sym typeface="Arial" panose="020B0604020202020204" pitchFamily="34" charset="0"/>
              </a:rPr>
              <a:t>基于AST的语义分析</a:t>
            </a:r>
            <a:endParaRPr lang="zh-CN" altLang="zh-CN" dirty="0">
              <a:sym typeface="Arial" panose="020B0604020202020204" pitchFamily="34" charset="0"/>
            </a:endParaRPr>
          </a:p>
        </p:txBody>
      </p:sp>
      <p:sp>
        <p:nvSpPr>
          <p:cNvPr id="38914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8915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8916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2773" name="Rectangle 3"/>
          <p:cNvSpPr txBox="1"/>
          <p:nvPr/>
        </p:nvSpPr>
        <p:spPr>
          <a:xfrm>
            <a:off x="503238" y="1439863"/>
            <a:ext cx="9070975" cy="5040312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在语法分析过程中建立</a:t>
            </a:r>
            <a:r>
              <a:rPr lang="zh-CN" altLang="en-US" sz="3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AST</a:t>
            </a:r>
            <a:endParaRPr lang="zh-CN" altLang="en-US" sz="3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在遍历该AST的过程中</a:t>
            </a:r>
            <a:endParaRPr lang="zh-CN" altLang="en-US" sz="3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3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</a:t>
            </a:r>
            <a:r>
              <a:rPr lang="zh-CN" altLang="en-US" sz="3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根据符号表进行</a:t>
            </a:r>
            <a:r>
              <a:rPr lang="zh-CN" altLang="en-US" sz="36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类型检查</a:t>
            </a:r>
            <a:endParaRPr lang="zh-CN" altLang="en-US" sz="3600" b="1" dirty="0">
              <a:solidFill>
                <a:schemeClr val="accent2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之后遍历AST，完成中间代码的生成</a:t>
            </a:r>
            <a:endParaRPr lang="zh-CN" altLang="en-US" sz="3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赋值语句（表达式）</a:t>
            </a:r>
            <a:endParaRPr lang="zh-CN" altLang="en-US" sz="3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选择语句</a:t>
            </a:r>
            <a:endParaRPr lang="zh-CN" altLang="en-US" sz="3600" b="1" dirty="0">
              <a:solidFill>
                <a:srgbClr val="FF3300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迭代语句</a:t>
            </a:r>
            <a:endParaRPr lang="zh-CN" altLang="en-US" sz="3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sz="3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charRg st="68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3">
                                            <p:txEl>
                                              <p:charRg st="68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charRg st="78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3">
                                            <p:txEl>
                                              <p:charRg st="78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charRg st="83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73">
                                            <p:txEl>
                                              <p:charRg st="83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8600" cy="922338"/>
          </a:xfrm>
        </p:spPr>
        <p:txBody>
          <a:bodyPr wrap="square" lIns="0" tIns="0" rIns="0" bIns="0" anchor="ctr" anchorCtr="0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/>
          </p:cNvSpPr>
          <p:nvPr>
            <p:ph type="body"/>
          </p:nvPr>
        </p:nvSpPr>
        <p:spPr>
          <a:xfrm>
            <a:off x="503238" y="1439863"/>
            <a:ext cx="9070975" cy="5040312"/>
          </a:xfrm>
        </p:spPr>
        <p:txBody>
          <a:bodyPr wrap="square" lIns="0" tIns="22680" rIns="0" bIns="0" anchor="t" anchorCtr="0"/>
          <a:p>
            <a:pPr marL="431800" indent="-323850" defTabSz="44958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程序在“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词法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分析”中无错误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标识符：符合定义规则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字符串：正常结束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程序在“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语法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分析”中无错误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类：结构正确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表达式：句法正确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程序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一定合法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？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2291" name="Footer Placeholder 9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292" name="Slide Number Placeholder 1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293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4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charRg st="14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29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charRg st="29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42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47">
                                            <p:txEl>
                                              <p:charRg st="42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56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47">
                                            <p:txEl>
                                              <p:charRg st="56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67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147">
                                            <p:txEl>
                                              <p:charRg st="67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8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147">
                                            <p:txEl>
                                              <p:charRg st="80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赋值语句</a:t>
            </a:r>
            <a:r>
              <a:rPr lang="zh-CN" altLang="zh-CN" dirty="0"/>
              <a:t>分析</a:t>
            </a:r>
            <a:endParaRPr lang="zh-CN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44034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4035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4036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1990" name="Rectangle 3"/>
          <p:cNvSpPr txBox="1"/>
          <p:nvPr/>
        </p:nvSpPr>
        <p:spPr>
          <a:xfrm>
            <a:off x="504825" y="1439863"/>
            <a:ext cx="9070975" cy="5414962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简单赋值语句</a:t>
            </a:r>
            <a:endParaRPr lang="en-US" altLang="zh-CN" sz="36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只有简单变量</a:t>
            </a:r>
            <a:endParaRPr lang="en-US" altLang="zh-CN" sz="36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变量类型</a:t>
            </a:r>
            <a:r>
              <a:rPr lang="zh-CN" altLang="zh-CN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兼容</a:t>
            </a:r>
            <a:endParaRPr lang="zh-CN" altLang="zh-CN" sz="36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36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E → i</a:t>
            </a:r>
            <a:r>
              <a:rPr lang="zh-CN" altLang="en-US" sz="36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d</a:t>
            </a:r>
            <a:endParaRPr lang="en-US" altLang="zh-CN" sz="36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在语法分析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时，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i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d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作为变量应该已声明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即在符号表中可查到</a:t>
            </a:r>
            <a:endParaRPr lang="zh-CN" altLang="en-US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如果可查到，则建立该id的“变量引用结点”</a:t>
            </a:r>
            <a:r>
              <a:rPr lang="en-US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</a:t>
            </a:r>
            <a:r>
              <a:rPr lang="en-US" altLang="zh-CN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endParaRPr lang="en-US" altLang="zh-CN" sz="36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36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36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36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44038" name="Text Box 20"/>
          <p:cNvSpPr txBox="1"/>
          <p:nvPr/>
        </p:nvSpPr>
        <p:spPr>
          <a:xfrm>
            <a:off x="7173913" y="817563"/>
            <a:ext cx="2857500" cy="3278187"/>
          </a:xfrm>
          <a:prstGeom prst="rect">
            <a:avLst/>
          </a:prstGeom>
          <a:noFill/>
          <a:ln w="9525">
            <a:noFill/>
          </a:ln>
        </p:spPr>
        <p:txBody>
          <a:bodyPr lIns="100794" tIns="50397" rIns="100794" bIns="50397" anchor="t" anchorCtr="0">
            <a:spAutoFit/>
          </a:bodyPr>
          <a:p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2" charset="0"/>
                <a:ea typeface="仿宋_GB2312" panose="02010609030101010101" pitchFamily="1" charset="-122"/>
              </a:rPr>
              <a:t>A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2" charset="0"/>
                <a:ea typeface="仿宋_GB2312" panose="02010609030101010101" pitchFamily="1" charset="-122"/>
              </a:rPr>
              <a:t> 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→ i</a:t>
            </a:r>
            <a:r>
              <a:rPr lang="zh-CN" altLang="en-US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d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:=E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E → (E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1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)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E → -E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1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E → 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1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</a:t>
            </a:r>
            <a:r>
              <a:rPr lang="zh-CN" altLang="en-US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+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2</a:t>
            </a:r>
            <a:endParaRPr lang="en-US" altLang="zh-CN" sz="2800" b="1" baseline="-25000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E → 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1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*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 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2</a:t>
            </a:r>
            <a:endParaRPr lang="en-US" altLang="zh-CN" sz="2800" b="1" baseline="-25000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E → </a:t>
            </a:r>
            <a:r>
              <a:rPr lang="zh-CN" altLang="en-US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ID</a:t>
            </a:r>
            <a:endParaRPr lang="zh-CN" altLang="en-US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E → </a:t>
            </a:r>
            <a:r>
              <a:rPr lang="zh-CN" altLang="en-US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INT</a:t>
            </a:r>
            <a:endParaRPr lang="zh-CN" altLang="en-US" sz="2800" b="1" dirty="0">
              <a:latin typeface="Times New Roman" panose="02020603050405020304" pitchFamily="2" charset="0"/>
              <a:ea typeface="仿宋_GB2312" panose="02010609030101010101" pitchFamily="1" charset="-122"/>
              <a:sym typeface="Arial" panose="020B0604020202020204" pitchFamily="34" charset="0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E → </a:t>
            </a:r>
            <a:r>
              <a:rPr lang="zh-CN" altLang="en-US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REAL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charRg st="29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90">
                                            <p:txEl>
                                              <p:charRg st="29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charRg st="36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990">
                                            <p:txEl>
                                              <p:charRg st="36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charRg st="57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990">
                                            <p:txEl>
                                              <p:charRg st="57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charRg st="74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990">
                                            <p:txEl>
                                              <p:charRg st="74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>
                <a:sym typeface="Arial" panose="020B0604020202020204" pitchFamily="34" charset="0"/>
              </a:rPr>
              <a:t>赋值语句</a:t>
            </a:r>
            <a:r>
              <a:rPr lang="zh-CN" altLang="zh-CN" dirty="0">
                <a:sym typeface="Arial" panose="020B0604020202020204" pitchFamily="34" charset="0"/>
              </a:rPr>
              <a:t>分析</a:t>
            </a:r>
            <a:endParaRPr lang="zh-CN" altLang="en-US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45058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5059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5060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3014" name="Rectangle 3"/>
          <p:cNvSpPr txBox="1"/>
          <p:nvPr/>
        </p:nvSpPr>
        <p:spPr>
          <a:xfrm>
            <a:off x="503238" y="1439863"/>
            <a:ext cx="9070975" cy="5040312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E → i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past p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loopup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$1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); 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if (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!= 0)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$$ = newVarRef($1)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else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error();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E  →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INT 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{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$$ = newInteger( $1) ;}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E  →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REAL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{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$$ = newReal( $1)    ;}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062" name="Text Box 20"/>
          <p:cNvSpPr txBox="1"/>
          <p:nvPr/>
        </p:nvSpPr>
        <p:spPr>
          <a:xfrm>
            <a:off x="7173913" y="1484313"/>
            <a:ext cx="2857500" cy="3278187"/>
          </a:xfrm>
          <a:prstGeom prst="rect">
            <a:avLst/>
          </a:prstGeom>
          <a:noFill/>
          <a:ln w="9525">
            <a:noFill/>
          </a:ln>
        </p:spPr>
        <p:txBody>
          <a:bodyPr lIns="100794" tIns="50397" rIns="100794" bIns="50397" anchor="t" anchorCtr="0">
            <a:spAutoFit/>
          </a:bodyPr>
          <a:p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A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→ i</a:t>
            </a:r>
            <a:r>
              <a:rPr lang="zh-CN" altLang="en-US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d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:=E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E → (E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1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)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E → -E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1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E → 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1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+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 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2</a:t>
            </a:r>
            <a:endParaRPr lang="en-US" altLang="zh-CN" sz="2800" b="1" baseline="-25000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E → 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1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 </a:t>
            </a:r>
            <a:r>
              <a:rPr lang="zh-CN" altLang="en-US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*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 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2</a:t>
            </a:r>
            <a:endParaRPr lang="en-US" altLang="zh-CN" sz="2800" b="1" baseline="-25000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E → </a:t>
            </a:r>
            <a:r>
              <a:rPr lang="zh-CN" altLang="en-US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ID</a:t>
            </a:r>
            <a:endParaRPr lang="zh-CN" altLang="en-US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E → </a:t>
            </a:r>
            <a:r>
              <a:rPr lang="zh-CN" altLang="en-US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INT</a:t>
            </a:r>
            <a:endParaRPr lang="zh-CN" altLang="en-US" sz="2800" b="1" dirty="0">
              <a:latin typeface="Times New Roman" panose="02020603050405020304" pitchFamily="2" charset="0"/>
              <a:ea typeface="仿宋_GB2312" panose="02010609030101010101" pitchFamily="1" charset="-122"/>
              <a:sym typeface="方正书宋_GBK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E → </a:t>
            </a:r>
            <a:r>
              <a:rPr lang="zh-CN" altLang="en-US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REAL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charRg st="109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4">
                                            <p:txEl>
                                              <p:charRg st="109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charRg st="146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014">
                                            <p:txEl>
                                              <p:charRg st="146" end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>
                <a:sym typeface="Arial" panose="020B0604020202020204" pitchFamily="34" charset="0"/>
              </a:rPr>
              <a:t>赋值语句</a:t>
            </a:r>
            <a:r>
              <a:rPr lang="zh-CN" altLang="zh-CN" dirty="0">
                <a:sym typeface="Arial" panose="020B0604020202020204" pitchFamily="34" charset="0"/>
              </a:rPr>
              <a:t>分析</a:t>
            </a:r>
            <a:endParaRPr lang="zh-CN" altLang="en-US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46082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6083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6084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4038" name="Rectangle 3"/>
          <p:cNvSpPr txBox="1"/>
          <p:nvPr/>
        </p:nvSpPr>
        <p:spPr>
          <a:xfrm>
            <a:off x="503238" y="1439863"/>
            <a:ext cx="9070975" cy="5040312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E → 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1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</a:t>
            </a:r>
            <a:r>
              <a:rPr lang="zh-CN" altLang="en-US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+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2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endParaRPr lang="en-US" altLang="zh-CN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{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$$ = newExpr(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'+'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，$1，$3);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}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E → 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1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*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 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2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    {  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$$ = newExpr( '*'，$1，$3);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 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}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E → -E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1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{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$$ = newExpr( 'M'，NULL，$2)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</a:t>
            </a:r>
            <a:r>
              <a:rPr lang="zh-CN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;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}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E → (E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1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)    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    {</a:t>
            </a:r>
            <a:r>
              <a:rPr lang="en-US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$$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 =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$2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  <a:r>
              <a:rPr lang="en-US" altLang="zh-CN" sz="2800" b="1" dirty="0"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  }</a:t>
            </a:r>
            <a:endParaRPr lang="en-US" altLang="zh-CN" sz="2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2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46086" name="Text Box 20"/>
          <p:cNvSpPr txBox="1"/>
          <p:nvPr/>
        </p:nvSpPr>
        <p:spPr>
          <a:xfrm>
            <a:off x="7173913" y="1484313"/>
            <a:ext cx="2857500" cy="3278187"/>
          </a:xfrm>
          <a:prstGeom prst="rect">
            <a:avLst/>
          </a:prstGeom>
          <a:noFill/>
          <a:ln w="9525">
            <a:noFill/>
          </a:ln>
        </p:spPr>
        <p:txBody>
          <a:bodyPr lIns="100794" tIns="50397" rIns="100794" bIns="50397" anchor="t" anchorCtr="0">
            <a:spAutoFit/>
          </a:bodyPr>
          <a:p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A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→ i</a:t>
            </a:r>
            <a:r>
              <a:rPr lang="zh-CN" altLang="en-US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d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:=E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E → (E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1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)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E → -E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1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E → 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1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+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 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2</a:t>
            </a:r>
            <a:endParaRPr lang="en-US" altLang="zh-CN" sz="2800" b="1" baseline="-25000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E → 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1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 </a:t>
            </a:r>
            <a:r>
              <a:rPr lang="zh-CN" altLang="en-US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*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 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2</a:t>
            </a:r>
            <a:endParaRPr lang="en-US" altLang="zh-CN" sz="2800" b="1" baseline="-25000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E → </a:t>
            </a:r>
            <a:r>
              <a:rPr lang="zh-CN" altLang="en-US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ID</a:t>
            </a:r>
            <a:endParaRPr lang="zh-CN" altLang="en-US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E → </a:t>
            </a:r>
            <a:r>
              <a:rPr lang="zh-CN" altLang="en-US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INT</a:t>
            </a:r>
            <a:endParaRPr lang="zh-CN" altLang="en-US" sz="2800" b="1" dirty="0">
              <a:latin typeface="Times New Roman" panose="02020603050405020304" pitchFamily="2" charset="0"/>
              <a:ea typeface="仿宋_GB2312" panose="02010609030101010101" pitchFamily="1" charset="-122"/>
              <a:sym typeface="方正书宋_GBK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E → </a:t>
            </a:r>
            <a:r>
              <a:rPr lang="zh-CN" altLang="en-US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REAL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charRg st="13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8">
                                            <p:txEl>
                                              <p:charRg st="13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charRg st="62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8">
                                            <p:txEl>
                                              <p:charRg st="62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charRg st="107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8">
                                            <p:txEl>
                                              <p:charRg st="107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charRg st="159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38">
                                            <p:txEl>
                                              <p:charRg st="159" end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赋值语句</a:t>
            </a:r>
            <a:r>
              <a:rPr lang="zh-CN" altLang="zh-CN" dirty="0"/>
              <a:t>分析</a:t>
            </a:r>
            <a:endParaRPr lang="zh-CN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47106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7107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7108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7109" name="Rectangle 3"/>
          <p:cNvSpPr txBox="1"/>
          <p:nvPr/>
        </p:nvSpPr>
        <p:spPr>
          <a:xfrm>
            <a:off x="503238" y="1439863"/>
            <a:ext cx="9070975" cy="5040312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A → i</a:t>
            </a:r>
            <a:r>
              <a:rPr lang="zh-CN" altLang="en-US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d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:= E  { </a:t>
            </a:r>
            <a:endParaRPr lang="en-US" altLang="zh-CN" sz="24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pPr marL="431800" indent="-323850" defTabSz="449580" hangingPunct="0">
              <a:lnSpc>
                <a:spcPct val="100000"/>
              </a:lnSpc>
              <a:spcAft>
                <a:spcPts val="5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</a:t>
            </a:r>
            <a:r>
              <a:rPr lang="zh-CN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p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= </a:t>
            </a:r>
            <a:r>
              <a:rPr lang="zh-CN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lookup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( </a:t>
            </a:r>
            <a:r>
              <a:rPr lang="zh-CN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$1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) ;</a:t>
            </a:r>
            <a:endParaRPr lang="en-US" altLang="zh-CN" sz="24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100000"/>
              </a:lnSpc>
              <a:spcAft>
                <a:spcPts val="5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if ( </a:t>
            </a:r>
            <a:r>
              <a:rPr lang="zh-CN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p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!= </a:t>
            </a:r>
            <a:r>
              <a:rPr lang="zh-CN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NULL</a:t>
            </a: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)</a:t>
            </a:r>
            <a:endParaRPr lang="en-US" altLang="zh-CN" sz="24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100000"/>
              </a:lnSpc>
              <a:spcAft>
                <a:spcPts val="5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</a:t>
            </a:r>
            <a:r>
              <a:rPr lang="zh-CN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{</a:t>
            </a:r>
            <a:endParaRPr lang="zh-CN" altLang="en-US" sz="24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100000"/>
              </a:lnSpc>
              <a:spcAft>
                <a:spcPts val="5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    past p = newVarRef(</a:t>
            </a:r>
            <a:r>
              <a:rPr lang="zh-CN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$1);</a:t>
            </a:r>
            <a:endParaRPr lang="zh-CN" altLang="en-US" sz="24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100000"/>
              </a:lnSpc>
              <a:spcAft>
                <a:spcPts val="5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     </a:t>
            </a:r>
            <a:r>
              <a:rPr lang="zh-CN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$$ = newAssign(p, $3);</a:t>
            </a:r>
            <a:endParaRPr lang="zh-CN" altLang="en-US" sz="24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100000"/>
              </a:lnSpc>
              <a:spcAft>
                <a:spcPts val="5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}</a:t>
            </a:r>
            <a:endParaRPr lang="zh-CN" altLang="en-US" sz="24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100000"/>
              </a:lnSpc>
              <a:spcAft>
                <a:spcPts val="5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else</a:t>
            </a:r>
            <a:endParaRPr lang="en-US" altLang="zh-CN" sz="24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100000"/>
              </a:lnSpc>
              <a:spcAft>
                <a:spcPts val="5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    error(); </a:t>
            </a:r>
            <a:endParaRPr lang="en-US" altLang="zh-CN" sz="24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}</a:t>
            </a:r>
            <a:endParaRPr lang="en-US" altLang="zh-CN" sz="20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20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47110" name="Text Box 20"/>
          <p:cNvSpPr txBox="1"/>
          <p:nvPr/>
        </p:nvSpPr>
        <p:spPr>
          <a:xfrm>
            <a:off x="7173913" y="1484313"/>
            <a:ext cx="2857500" cy="3278187"/>
          </a:xfrm>
          <a:prstGeom prst="rect">
            <a:avLst/>
          </a:prstGeom>
          <a:noFill/>
          <a:ln w="9525">
            <a:noFill/>
          </a:ln>
        </p:spPr>
        <p:txBody>
          <a:bodyPr lIns="100794" tIns="50397" rIns="100794" bIns="50397" anchor="t" anchorCtr="0">
            <a:spAutoFit/>
          </a:bodyPr>
          <a:p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A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→ i</a:t>
            </a:r>
            <a:r>
              <a:rPr lang="zh-CN" altLang="en-US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d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:=E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E → (E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1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)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E → -E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1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E → 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1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+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 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2</a:t>
            </a:r>
            <a:endParaRPr lang="en-US" altLang="zh-CN" sz="2800" b="1" baseline="-25000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E → 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1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 </a:t>
            </a:r>
            <a:r>
              <a:rPr lang="zh-CN" altLang="en-US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*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 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2</a:t>
            </a:r>
            <a:endParaRPr lang="en-US" altLang="zh-CN" sz="2800" b="1" baseline="-25000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E → </a:t>
            </a:r>
            <a:r>
              <a:rPr lang="zh-CN" altLang="en-US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ID</a:t>
            </a:r>
            <a:endParaRPr lang="zh-CN" altLang="en-US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E → </a:t>
            </a:r>
            <a:r>
              <a:rPr lang="zh-CN" altLang="en-US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INT</a:t>
            </a:r>
            <a:endParaRPr lang="zh-CN" altLang="en-US" sz="2800" b="1" dirty="0">
              <a:latin typeface="Times New Roman" panose="02020603050405020304" pitchFamily="2" charset="0"/>
              <a:ea typeface="仿宋_GB2312" panose="02010609030101010101" pitchFamily="1" charset="-122"/>
              <a:sym typeface="方正书宋_GBK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E → </a:t>
            </a:r>
            <a:r>
              <a:rPr lang="zh-CN" altLang="en-US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REAL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赋值语句</a:t>
            </a:r>
            <a:r>
              <a:rPr lang="zh-CN" altLang="zh-CN" dirty="0"/>
              <a:t>AST</a:t>
            </a:r>
            <a:r>
              <a:rPr lang="zh-CN" altLang="en-US" dirty="0"/>
              <a:t>的</a:t>
            </a:r>
            <a:r>
              <a:rPr lang="zh-CN" altLang="zh-CN" dirty="0"/>
              <a:t>建立</a:t>
            </a:r>
            <a:endParaRPr lang="zh-CN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48130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8131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8132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6086" name="Rectangle 3"/>
          <p:cNvSpPr txBox="1"/>
          <p:nvPr/>
        </p:nvSpPr>
        <p:spPr>
          <a:xfrm>
            <a:off x="503238" y="1439863"/>
            <a:ext cx="9070975" cy="5040312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a:=</a:t>
            </a:r>
            <a:r>
              <a:rPr lang="zh-CN" altLang="en-US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</a:t>
            </a:r>
            <a:r>
              <a:rPr lang="en-US" altLang="zh-CN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-b*(c+d)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的归约过程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en-US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⇒  </a:t>
            </a:r>
            <a:r>
              <a:rPr lang="en-US" altLang="zh-CN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i</a:t>
            </a:r>
            <a:r>
              <a:rPr lang="zh-CN" altLang="en-US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d</a:t>
            </a:r>
            <a:r>
              <a:rPr lang="en-US" altLang="zh-CN" sz="32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a</a:t>
            </a:r>
            <a:r>
              <a:rPr lang="en-US" altLang="zh-CN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:= -i</a:t>
            </a:r>
            <a:r>
              <a:rPr lang="zh-CN" altLang="en-US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d</a:t>
            </a:r>
            <a:r>
              <a:rPr lang="en-US" altLang="zh-CN" sz="32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b</a:t>
            </a:r>
            <a:r>
              <a:rPr lang="en-US" altLang="zh-CN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* (i</a:t>
            </a:r>
            <a:r>
              <a:rPr lang="zh-CN" altLang="en-US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d</a:t>
            </a:r>
            <a:r>
              <a:rPr lang="en-US" altLang="zh-CN" sz="32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c</a:t>
            </a:r>
            <a:r>
              <a:rPr lang="en-US" altLang="zh-CN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+ i</a:t>
            </a:r>
            <a:r>
              <a:rPr lang="zh-CN" altLang="en-US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d</a:t>
            </a:r>
            <a:r>
              <a:rPr lang="en-US" altLang="zh-CN" sz="32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d</a:t>
            </a:r>
            <a:r>
              <a:rPr lang="en-US" altLang="zh-CN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)</a:t>
            </a:r>
            <a:endParaRPr lang="de-DE" altLang="en-US" sz="32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en-US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⇒  </a:t>
            </a:r>
            <a:r>
              <a:rPr lang="en-US" altLang="zh-CN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i</a:t>
            </a:r>
            <a:r>
              <a:rPr lang="zh-CN" altLang="en-US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d</a:t>
            </a:r>
            <a:r>
              <a:rPr lang="en-US" altLang="zh-CN" sz="32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a</a:t>
            </a:r>
            <a:r>
              <a:rPr lang="en-US" altLang="zh-CN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:= -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2" charset="0"/>
                <a:ea typeface="仿宋_GB2312" panose="02010609030101010101" pitchFamily="1" charset="-122"/>
              </a:rPr>
              <a:t>E</a:t>
            </a:r>
            <a:r>
              <a:rPr lang="en-US" altLang="zh-CN" sz="3200" b="1" baseline="-14000" dirty="0">
                <a:solidFill>
                  <a:srgbClr val="FF0000"/>
                </a:solidFill>
                <a:latin typeface="Times New Roman" panose="02020603050405020304" pitchFamily="2" charset="0"/>
                <a:ea typeface="仿宋_GB2312" panose="02010609030101010101" pitchFamily="1" charset="-122"/>
              </a:rPr>
              <a:t>1</a:t>
            </a:r>
            <a:r>
              <a:rPr lang="en-US" altLang="zh-CN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* (i</a:t>
            </a:r>
            <a:r>
              <a:rPr lang="zh-CN" altLang="en-US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d</a:t>
            </a:r>
            <a:r>
              <a:rPr lang="en-US" altLang="zh-CN" sz="32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c</a:t>
            </a:r>
            <a:r>
              <a:rPr lang="en-US" altLang="zh-CN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+ i</a:t>
            </a:r>
            <a:r>
              <a:rPr lang="zh-CN" altLang="en-US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d</a:t>
            </a:r>
            <a:r>
              <a:rPr lang="en-US" altLang="zh-CN" sz="32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d</a:t>
            </a:r>
            <a:r>
              <a:rPr lang="en-US" altLang="zh-CN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)</a:t>
            </a:r>
            <a:endParaRPr lang="en-US" altLang="zh-CN" sz="32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en-US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⇒</a:t>
            </a:r>
            <a:r>
              <a:rPr lang="de-DE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de-DE" altLang="en-US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i</a:t>
            </a:r>
            <a:r>
              <a:rPr lang="zh-CN" altLang="en-US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d</a:t>
            </a:r>
            <a:r>
              <a:rPr lang="en-US" altLang="zh-CN" sz="32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a</a:t>
            </a:r>
            <a:r>
              <a:rPr lang="en-US" altLang="zh-CN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:=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2" charset="0"/>
                <a:ea typeface="仿宋_GB2312" panose="02010609030101010101" pitchFamily="1" charset="-122"/>
              </a:rPr>
              <a:t>E</a:t>
            </a:r>
            <a:r>
              <a:rPr lang="en-US" altLang="zh-CN" sz="3200" b="1" baseline="-14000" dirty="0">
                <a:solidFill>
                  <a:srgbClr val="FF0000"/>
                </a:solidFill>
                <a:latin typeface="Times New Roman" panose="02020603050405020304" pitchFamily="2" charset="0"/>
                <a:ea typeface="仿宋_GB2312" panose="02010609030101010101" pitchFamily="1" charset="-122"/>
              </a:rPr>
              <a:t>2</a:t>
            </a:r>
            <a:r>
              <a:rPr lang="en-US" altLang="zh-CN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* (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仿宋_GB2312" panose="02010609030101010101" pitchFamily="1" charset="-122"/>
              </a:rPr>
              <a:t>E</a:t>
            </a:r>
            <a:r>
              <a:rPr lang="en-US" altLang="zh-CN" sz="3200" b="1" baseline="-14000" dirty="0">
                <a:solidFill>
                  <a:schemeClr val="accent2"/>
                </a:solidFill>
                <a:latin typeface="Times New Roman" panose="02020603050405020304" pitchFamily="2" charset="0"/>
                <a:ea typeface="仿宋_GB2312" panose="02010609030101010101" pitchFamily="1" charset="-122"/>
              </a:rPr>
              <a:t>3</a:t>
            </a:r>
            <a:r>
              <a:rPr lang="en-US" altLang="zh-CN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+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仿宋_GB2312" panose="02010609030101010101" pitchFamily="1" charset="-122"/>
              </a:rPr>
              <a:t>E</a:t>
            </a:r>
            <a:r>
              <a:rPr lang="en-US" altLang="zh-CN" sz="3200" b="1" baseline="-14000" dirty="0">
                <a:solidFill>
                  <a:schemeClr val="accent2"/>
                </a:solidFill>
                <a:latin typeface="Times New Roman" panose="02020603050405020304" pitchFamily="2" charset="0"/>
                <a:ea typeface="仿宋_GB2312" panose="02010609030101010101" pitchFamily="1" charset="-122"/>
              </a:rPr>
              <a:t>4</a:t>
            </a:r>
            <a:r>
              <a:rPr lang="en-US" altLang="zh-CN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)</a:t>
            </a:r>
            <a:endParaRPr lang="en-US" altLang="zh-CN" sz="3200" b="1" dirty="0">
              <a:solidFill>
                <a:schemeClr val="tx1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en-US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⇒  </a:t>
            </a:r>
            <a:r>
              <a:rPr lang="en-US" altLang="zh-CN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i</a:t>
            </a:r>
            <a:r>
              <a:rPr lang="zh-CN" altLang="en-US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d</a:t>
            </a:r>
            <a:r>
              <a:rPr lang="en-US" altLang="zh-CN" sz="32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a</a:t>
            </a:r>
            <a:r>
              <a:rPr lang="en-US" altLang="zh-CN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:= E</a:t>
            </a:r>
            <a:r>
              <a:rPr lang="en-US" altLang="zh-CN" sz="32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2</a:t>
            </a:r>
            <a:r>
              <a:rPr lang="en-US" altLang="zh-CN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* (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2" charset="0"/>
                <a:ea typeface="仿宋_GB2312" panose="02010609030101010101" pitchFamily="1" charset="-122"/>
              </a:rPr>
              <a:t>E</a:t>
            </a:r>
            <a:r>
              <a:rPr lang="en-US" altLang="zh-CN" sz="3200" b="1" baseline="-14000" dirty="0">
                <a:solidFill>
                  <a:srgbClr val="FF0000"/>
                </a:solidFill>
                <a:latin typeface="Times New Roman" panose="02020603050405020304" pitchFamily="2" charset="0"/>
                <a:ea typeface="仿宋_GB2312" panose="02010609030101010101" pitchFamily="1" charset="-122"/>
              </a:rPr>
              <a:t>5</a:t>
            </a:r>
            <a:r>
              <a:rPr lang="en-US" altLang="zh-CN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)</a:t>
            </a:r>
            <a:endParaRPr lang="en-US" altLang="zh-CN" sz="3200" b="1" dirty="0">
              <a:solidFill>
                <a:schemeClr val="tx1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en-US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⇒  </a:t>
            </a:r>
            <a:r>
              <a:rPr lang="en-US" altLang="zh-CN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i</a:t>
            </a:r>
            <a:r>
              <a:rPr lang="zh-CN" altLang="en-US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d</a:t>
            </a:r>
            <a:r>
              <a:rPr lang="en-US" altLang="zh-CN" sz="32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a</a:t>
            </a:r>
            <a:r>
              <a:rPr lang="en-US" altLang="zh-CN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:= E</a:t>
            </a:r>
            <a:r>
              <a:rPr lang="en-US" altLang="zh-CN" sz="32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2</a:t>
            </a:r>
            <a:r>
              <a:rPr lang="en-US" altLang="zh-CN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*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2" charset="0"/>
                <a:ea typeface="仿宋_GB2312" panose="02010609030101010101" pitchFamily="1" charset="-122"/>
              </a:rPr>
              <a:t>E</a:t>
            </a:r>
            <a:r>
              <a:rPr lang="en-US" altLang="zh-CN" sz="3200" b="1" baseline="-14000" dirty="0">
                <a:solidFill>
                  <a:srgbClr val="FF0000"/>
                </a:solidFill>
                <a:latin typeface="Times New Roman" panose="02020603050405020304" pitchFamily="2" charset="0"/>
                <a:ea typeface="仿宋_GB2312" panose="02010609030101010101" pitchFamily="1" charset="-122"/>
              </a:rPr>
              <a:t>6</a:t>
            </a:r>
            <a:endParaRPr lang="en-US" altLang="zh-CN" sz="3200" b="1" dirty="0">
              <a:solidFill>
                <a:srgbClr val="FF0000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en-US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⇒  </a:t>
            </a:r>
            <a:r>
              <a:rPr lang="en-US" altLang="zh-CN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i</a:t>
            </a:r>
            <a:r>
              <a:rPr lang="zh-CN" altLang="en-US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d</a:t>
            </a:r>
            <a:r>
              <a:rPr lang="en-US" altLang="zh-CN" sz="32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a</a:t>
            </a:r>
            <a:r>
              <a:rPr lang="en-US" altLang="zh-CN" sz="32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:=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2" charset="0"/>
                <a:ea typeface="仿宋_GB2312" panose="02010609030101010101" pitchFamily="1" charset="-122"/>
              </a:rPr>
              <a:t>E</a:t>
            </a:r>
            <a:r>
              <a:rPr lang="en-US" altLang="zh-CN" sz="3200" b="1" baseline="-14000" dirty="0">
                <a:solidFill>
                  <a:srgbClr val="FF0000"/>
                </a:solidFill>
                <a:latin typeface="Times New Roman" panose="02020603050405020304" pitchFamily="2" charset="0"/>
                <a:ea typeface="仿宋_GB2312" panose="02010609030101010101" pitchFamily="1" charset="-122"/>
              </a:rPr>
              <a:t>7</a:t>
            </a:r>
            <a:endParaRPr lang="en-US" altLang="zh-CN" sz="3200" b="1" baseline="-14000" dirty="0">
              <a:solidFill>
                <a:srgbClr val="FF0000"/>
              </a:solidFill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DE" altLang="en-US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⇒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2" charset="0"/>
                <a:ea typeface="仿宋_GB2312" panose="02010609030101010101" pitchFamily="1" charset="-122"/>
              </a:rPr>
              <a:t>A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48134" name="Text Box 20"/>
          <p:cNvSpPr txBox="1"/>
          <p:nvPr/>
        </p:nvSpPr>
        <p:spPr>
          <a:xfrm>
            <a:off x="7173913" y="1484313"/>
            <a:ext cx="2857500" cy="3278187"/>
          </a:xfrm>
          <a:prstGeom prst="rect">
            <a:avLst/>
          </a:prstGeom>
          <a:noFill/>
          <a:ln w="9525">
            <a:noFill/>
          </a:ln>
        </p:spPr>
        <p:txBody>
          <a:bodyPr lIns="100794" tIns="50397" rIns="100794" bIns="50397" anchor="t" anchorCtr="0">
            <a:spAutoFit/>
          </a:bodyPr>
          <a:p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A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→ i</a:t>
            </a:r>
            <a:r>
              <a:rPr lang="zh-CN" altLang="en-US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d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:=E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E → (E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1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)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E → -E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1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 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E → 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1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+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 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2</a:t>
            </a:r>
            <a:endParaRPr lang="en-US" altLang="zh-CN" sz="2800" b="1" baseline="-25000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E → 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1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 </a:t>
            </a:r>
            <a:r>
              <a:rPr lang="zh-CN" altLang="en-US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*</a:t>
            </a:r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 E</a:t>
            </a:r>
            <a:r>
              <a:rPr lang="en-US" altLang="zh-CN" sz="2800" b="1" baseline="-25000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2</a:t>
            </a:r>
            <a:endParaRPr lang="en-US" altLang="zh-CN" sz="2800" b="1" baseline="-25000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E → </a:t>
            </a:r>
            <a:r>
              <a:rPr lang="zh-CN" altLang="en-US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ID</a:t>
            </a:r>
            <a:endParaRPr lang="zh-CN" altLang="en-US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E → </a:t>
            </a:r>
            <a:r>
              <a:rPr lang="zh-CN" altLang="en-US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INT</a:t>
            </a:r>
            <a:endParaRPr lang="zh-CN" altLang="en-US" sz="2800" b="1" dirty="0">
              <a:latin typeface="Times New Roman" panose="02020603050405020304" pitchFamily="2" charset="0"/>
              <a:ea typeface="仿宋_GB2312" panose="02010609030101010101" pitchFamily="1" charset="-122"/>
              <a:sym typeface="方正书宋_GBK" charset="-122"/>
            </a:endParaRPr>
          </a:p>
          <a:p>
            <a:r>
              <a:rPr lang="en-US" altLang="zh-CN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E → </a:t>
            </a:r>
            <a:r>
              <a:rPr lang="zh-CN" altLang="en-US" sz="2800" b="1" dirty="0">
                <a:latin typeface="Times New Roman" panose="02020603050405020304" pitchFamily="2" charset="0"/>
                <a:ea typeface="仿宋_GB2312" panose="02010609030101010101" pitchFamily="1" charset="-122"/>
                <a:sym typeface="方正书宋_GBK" charset="-122"/>
              </a:rPr>
              <a:t>REAL</a:t>
            </a:r>
            <a:endParaRPr lang="en-US" altLang="zh-CN" sz="28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18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6">
                                            <p:txEl>
                                              <p:charRg st="18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47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6">
                                            <p:txEl>
                                              <p:charRg st="47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75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086">
                                            <p:txEl>
                                              <p:charRg st="75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100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086">
                                            <p:txEl>
                                              <p:charRg st="100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120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086">
                                            <p:txEl>
                                              <p:charRg st="120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138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086">
                                            <p:txEl>
                                              <p:charRg st="138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151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6086">
                                            <p:txEl>
                                              <p:charRg st="151" end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33" name="TextBox 35"/>
          <p:cNvSpPr txBox="1"/>
          <p:nvPr/>
        </p:nvSpPr>
        <p:spPr>
          <a:xfrm>
            <a:off x="2009775" y="4281488"/>
            <a:ext cx="5883275" cy="14541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E → i</a:t>
            </a:r>
            <a:r>
              <a:rPr lang="en-US" altLang="zh-CN" sz="1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{</a:t>
            </a:r>
            <a:endParaRPr lang="en-US" altLang="zh-CN" sz="14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</a:t>
            </a:r>
            <a:r>
              <a:rPr lang="zh-CN" altLang="en-US" sz="1400" b="1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past p </a:t>
            </a: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= </a:t>
            </a:r>
            <a:r>
              <a:rPr lang="zh-CN" altLang="en-US" sz="1400" b="1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loopup</a:t>
            </a: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( </a:t>
            </a:r>
            <a:r>
              <a:rPr lang="zh-CN" altLang="en-US" sz="1400" b="1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$1</a:t>
            </a: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); </a:t>
            </a:r>
            <a:endParaRPr lang="en-US" altLang="zh-CN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 if (</a:t>
            </a:r>
            <a:r>
              <a:rPr lang="zh-CN" altLang="en-US" sz="1400" b="1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p</a:t>
            </a: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!= 0)  </a:t>
            </a:r>
            <a:r>
              <a:rPr lang="zh-CN" altLang="en-US" sz="1400" b="1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$$ = newVarRef($1)</a:t>
            </a: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  <a:endParaRPr lang="en-US" altLang="zh-CN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   else         error();</a:t>
            </a:r>
            <a:r>
              <a:rPr lang="en-US" altLang="zh-CN" sz="1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</a:t>
            </a:r>
            <a:r>
              <a:rPr lang="en-US" altLang="zh-CN" sz="14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}</a:t>
            </a:r>
            <a:endParaRPr lang="en-US" altLang="zh-CN" sz="14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47106" name="TextBox 34"/>
          <p:cNvSpPr txBox="1"/>
          <p:nvPr/>
        </p:nvSpPr>
        <p:spPr>
          <a:xfrm>
            <a:off x="5160963" y="4724400"/>
            <a:ext cx="3560762" cy="6826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E → -E</a:t>
            </a:r>
            <a:r>
              <a:rPr lang="en-US" altLang="zh-CN" sz="1400" b="1" baseline="-25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1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</a:t>
            </a:r>
            <a:r>
              <a:rPr lang="en-US" altLang="zh-CN" sz="14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{</a:t>
            </a:r>
            <a:endParaRPr lang="en-US" altLang="zh-CN" sz="14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</a:t>
            </a:r>
            <a:r>
              <a:rPr lang="zh-CN" altLang="en-US" sz="1200" b="1" dirty="0">
                <a:latin typeface="Times New Roman" panose="02020603050405020304" pitchFamily="2" charset="0"/>
                <a:ea typeface="宋体" panose="02010600030101010101" pitchFamily="2" charset="-122"/>
                <a:sym typeface="方正书宋_GBK" charset="-122"/>
              </a:rPr>
              <a:t>$$ = newExpr( 'M'，NULL，$2)</a:t>
            </a:r>
            <a:r>
              <a:rPr lang="en-US" altLang="zh-CN" sz="1200" b="1" dirty="0"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  </a:t>
            </a:r>
            <a:r>
              <a:rPr lang="zh-CN" altLang="en-US" sz="1200" b="1" dirty="0"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;</a:t>
            </a:r>
            <a:r>
              <a:rPr lang="en-US" altLang="zh-CN" sz="1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</a:t>
            </a:r>
            <a:r>
              <a:rPr lang="en-US" altLang="zh-CN" sz="14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}</a:t>
            </a:r>
            <a:endParaRPr lang="en-US" altLang="zh-CN" sz="14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47107" name="Rectangle 3"/>
          <p:cNvSpPr txBox="1"/>
          <p:nvPr/>
        </p:nvSpPr>
        <p:spPr>
          <a:xfrm>
            <a:off x="7131050" y="5468938"/>
            <a:ext cx="2651125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+ 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d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)</a:t>
            </a: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endParaRPr lang="en-US" altLang="zh-CN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9156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>
                <a:sym typeface="Arial" panose="020B0604020202020204" pitchFamily="34" charset="0"/>
              </a:rPr>
              <a:t>赋值语句</a:t>
            </a:r>
            <a:r>
              <a:rPr lang="zh-CN" altLang="zh-CN" dirty="0">
                <a:sym typeface="Arial" panose="020B0604020202020204" pitchFamily="34" charset="0"/>
              </a:rPr>
              <a:t>AST</a:t>
            </a:r>
            <a:r>
              <a:rPr lang="zh-CN" altLang="en-US" dirty="0">
                <a:sym typeface="Arial" panose="020B0604020202020204" pitchFamily="34" charset="0"/>
              </a:rPr>
              <a:t>的</a:t>
            </a:r>
            <a:r>
              <a:rPr lang="zh-CN" altLang="zh-CN" dirty="0">
                <a:sym typeface="Arial" panose="020B0604020202020204" pitchFamily="34" charset="0"/>
              </a:rPr>
              <a:t>建立</a:t>
            </a:r>
            <a:endParaRPr lang="zh-CN" altLang="en-US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49157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9158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9159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7112" name="Rectangle 3"/>
          <p:cNvSpPr txBox="1"/>
          <p:nvPr/>
        </p:nvSpPr>
        <p:spPr>
          <a:xfrm>
            <a:off x="7129463" y="1817688"/>
            <a:ext cx="2651125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a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:= -i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b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* (i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c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+ 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d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)</a:t>
            </a: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endParaRPr lang="en-US" altLang="zh-CN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113" name="Rectangle 3"/>
          <p:cNvSpPr txBox="1"/>
          <p:nvPr/>
        </p:nvSpPr>
        <p:spPr>
          <a:xfrm>
            <a:off x="4794250" y="1817688"/>
            <a:ext cx="2339975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endParaRPr lang="en-US" altLang="zh-CN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114" name="Rectangle 3"/>
          <p:cNvSpPr txBox="1"/>
          <p:nvPr/>
        </p:nvSpPr>
        <p:spPr>
          <a:xfrm>
            <a:off x="7129463" y="2178050"/>
            <a:ext cx="2651125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:= -i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b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* (i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c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+ 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d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)</a:t>
            </a: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endParaRPr lang="en-US" altLang="zh-CN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115" name="Rectangle 3"/>
          <p:cNvSpPr txBox="1"/>
          <p:nvPr/>
        </p:nvSpPr>
        <p:spPr>
          <a:xfrm>
            <a:off x="4794250" y="2178050"/>
            <a:ext cx="2339975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a</a:t>
            </a:r>
            <a:endParaRPr lang="en-US" altLang="zh-CN" sz="1400" b="1" baseline="-14000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47116" name="Rectangle 3"/>
          <p:cNvSpPr txBox="1"/>
          <p:nvPr/>
        </p:nvSpPr>
        <p:spPr>
          <a:xfrm>
            <a:off x="7129463" y="2562225"/>
            <a:ext cx="2651125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-i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b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* (i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c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+ 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d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)</a:t>
            </a: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endParaRPr lang="en-US" altLang="zh-CN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117" name="Rectangle 3"/>
          <p:cNvSpPr txBox="1"/>
          <p:nvPr/>
        </p:nvSpPr>
        <p:spPr>
          <a:xfrm>
            <a:off x="4794250" y="2562225"/>
            <a:ext cx="2339975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a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:=</a:t>
            </a:r>
            <a:endParaRPr lang="en-US" altLang="zh-CN" sz="14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47118" name="Rectangle 3"/>
          <p:cNvSpPr txBox="1"/>
          <p:nvPr/>
        </p:nvSpPr>
        <p:spPr>
          <a:xfrm>
            <a:off x="7129463" y="2943225"/>
            <a:ext cx="2651125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b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* (i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c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+ 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d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)</a:t>
            </a: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endParaRPr lang="en-US" altLang="zh-CN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119" name="Rectangle 3"/>
          <p:cNvSpPr txBox="1"/>
          <p:nvPr/>
        </p:nvSpPr>
        <p:spPr>
          <a:xfrm>
            <a:off x="4791075" y="2943225"/>
            <a:ext cx="2339975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a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:=</a:t>
            </a: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-</a:t>
            </a:r>
            <a:endParaRPr lang="en-US" altLang="zh-CN" sz="14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47120" name="Rectangle 3"/>
          <p:cNvSpPr txBox="1"/>
          <p:nvPr/>
        </p:nvSpPr>
        <p:spPr>
          <a:xfrm>
            <a:off x="7124700" y="3303588"/>
            <a:ext cx="2651125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* (i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c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+ 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d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)</a:t>
            </a: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endParaRPr lang="en-US" altLang="zh-CN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121" name="Rectangle 3"/>
          <p:cNvSpPr txBox="1"/>
          <p:nvPr/>
        </p:nvSpPr>
        <p:spPr>
          <a:xfrm>
            <a:off x="4789488" y="3303588"/>
            <a:ext cx="2339975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a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:=</a:t>
            </a: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-i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b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</a:t>
            </a:r>
            <a:endParaRPr lang="en-US" altLang="zh-CN" sz="14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47122" name="Rectangle 3"/>
          <p:cNvSpPr txBox="1"/>
          <p:nvPr/>
        </p:nvSpPr>
        <p:spPr>
          <a:xfrm>
            <a:off x="7124700" y="3675063"/>
            <a:ext cx="2651125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* (i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c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+ 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d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)</a:t>
            </a: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endParaRPr lang="en-US" altLang="zh-CN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123" name="Rectangle 3"/>
          <p:cNvSpPr txBox="1"/>
          <p:nvPr/>
        </p:nvSpPr>
        <p:spPr>
          <a:xfrm>
            <a:off x="4789488" y="3675063"/>
            <a:ext cx="2339975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a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:= -E </a:t>
            </a:r>
            <a:endParaRPr lang="en-US" altLang="zh-CN" sz="14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47124" name="Rectangle 3"/>
          <p:cNvSpPr txBox="1"/>
          <p:nvPr/>
        </p:nvSpPr>
        <p:spPr>
          <a:xfrm>
            <a:off x="2635250" y="1817688"/>
            <a:ext cx="2159000" cy="374650"/>
          </a:xfrm>
          <a:prstGeom prst="rect">
            <a:avLst/>
          </a:prstGeom>
          <a:solidFill>
            <a:srgbClr val="C2FFF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endParaRPr lang="en-US" altLang="zh-CN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125" name="Rectangle 3"/>
          <p:cNvSpPr txBox="1"/>
          <p:nvPr/>
        </p:nvSpPr>
        <p:spPr>
          <a:xfrm>
            <a:off x="2635250" y="2178050"/>
            <a:ext cx="2159000" cy="374650"/>
          </a:xfrm>
          <a:prstGeom prst="rect">
            <a:avLst/>
          </a:prstGeom>
          <a:solidFill>
            <a:srgbClr val="C2FFF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r>
              <a:rPr lang="zh-CN" altLang="en-US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endParaRPr lang="zh-CN" altLang="en-US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126" name="Rectangle 3"/>
          <p:cNvSpPr txBox="1"/>
          <p:nvPr/>
        </p:nvSpPr>
        <p:spPr>
          <a:xfrm>
            <a:off x="2635250" y="2562225"/>
            <a:ext cx="2159000" cy="374650"/>
          </a:xfrm>
          <a:prstGeom prst="rect">
            <a:avLst/>
          </a:prstGeom>
          <a:solidFill>
            <a:srgbClr val="C2FFF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r>
              <a:rPr lang="zh-CN" altLang="en-US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~</a:t>
            </a:r>
            <a:endParaRPr lang="en-US" altLang="zh-CN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127" name="Rectangle 3"/>
          <p:cNvSpPr txBox="1"/>
          <p:nvPr/>
        </p:nvSpPr>
        <p:spPr>
          <a:xfrm>
            <a:off x="2635250" y="2943225"/>
            <a:ext cx="2159000" cy="374650"/>
          </a:xfrm>
          <a:prstGeom prst="rect">
            <a:avLst/>
          </a:prstGeom>
          <a:solidFill>
            <a:srgbClr val="C2FFF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r>
              <a:rPr lang="zh-CN" altLang="en-US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~ ~</a:t>
            </a:r>
            <a:endParaRPr lang="en-US" altLang="zh-CN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128" name="Rectangle 3"/>
          <p:cNvSpPr txBox="1"/>
          <p:nvPr/>
        </p:nvSpPr>
        <p:spPr>
          <a:xfrm>
            <a:off x="2630488" y="3303588"/>
            <a:ext cx="2159000" cy="374650"/>
          </a:xfrm>
          <a:prstGeom prst="rect">
            <a:avLst/>
          </a:prstGeom>
          <a:solidFill>
            <a:srgbClr val="C2FFF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r>
              <a:rPr lang="zh-CN" altLang="en-US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~ ~ </a:t>
            </a:r>
            <a:r>
              <a:rPr lang="zh-CN" altLang="en-US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endParaRPr lang="zh-CN" altLang="en-US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129" name="Rectangle 3"/>
          <p:cNvSpPr txBox="1"/>
          <p:nvPr/>
        </p:nvSpPr>
        <p:spPr>
          <a:xfrm>
            <a:off x="2630488" y="3675063"/>
            <a:ext cx="2159000" cy="374650"/>
          </a:xfrm>
          <a:prstGeom prst="rect">
            <a:avLst/>
          </a:prstGeom>
          <a:solidFill>
            <a:srgbClr val="C2FFF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r>
              <a:rPr lang="zh-CN" altLang="en-US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~ ~ </a:t>
            </a:r>
            <a:r>
              <a:rPr lang="zh-CN" altLang="en-US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V</a:t>
            </a:r>
            <a:r>
              <a:rPr lang="zh-CN" altLang="en-US" sz="14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en-US" altLang="zh-CN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9178" name="TextBox 31"/>
          <p:cNvSpPr txBox="1"/>
          <p:nvPr/>
        </p:nvSpPr>
        <p:spPr>
          <a:xfrm>
            <a:off x="3103563" y="1258888"/>
            <a:ext cx="1420812" cy="5508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语义栈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49179" name="TextBox 32"/>
          <p:cNvSpPr txBox="1"/>
          <p:nvPr/>
        </p:nvSpPr>
        <p:spPr>
          <a:xfrm>
            <a:off x="5173663" y="1258888"/>
            <a:ext cx="1401762" cy="5445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符号栈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49180" name="TextBox 33"/>
          <p:cNvSpPr txBox="1"/>
          <p:nvPr/>
        </p:nvSpPr>
        <p:spPr>
          <a:xfrm>
            <a:off x="8054975" y="1258888"/>
            <a:ext cx="1419225" cy="5508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输入串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47134" name="Rectangle 3"/>
          <p:cNvSpPr txBox="1"/>
          <p:nvPr/>
        </p:nvSpPr>
        <p:spPr>
          <a:xfrm>
            <a:off x="7127875" y="4022725"/>
            <a:ext cx="2651125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* (i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c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+ 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d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)</a:t>
            </a: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endParaRPr lang="en-US" altLang="zh-CN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135" name="Rectangle 3"/>
          <p:cNvSpPr txBox="1"/>
          <p:nvPr/>
        </p:nvSpPr>
        <p:spPr>
          <a:xfrm>
            <a:off x="4791075" y="4022725"/>
            <a:ext cx="2339975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a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:= E </a:t>
            </a:r>
            <a:endParaRPr lang="en-US" altLang="zh-CN" sz="14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47136" name="Rectangle 3"/>
          <p:cNvSpPr txBox="1"/>
          <p:nvPr/>
        </p:nvSpPr>
        <p:spPr>
          <a:xfrm>
            <a:off x="2632075" y="4022725"/>
            <a:ext cx="2160588" cy="374650"/>
          </a:xfrm>
          <a:prstGeom prst="rect">
            <a:avLst/>
          </a:prstGeom>
          <a:solidFill>
            <a:srgbClr val="C2FFF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#a ~ </a:t>
            </a:r>
            <a:r>
              <a:rPr lang="zh-CN" altLang="en-US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E</a:t>
            </a: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en-US" altLang="zh-CN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137" name="TextBox 39"/>
          <p:cNvSpPr txBox="1"/>
          <p:nvPr/>
        </p:nvSpPr>
        <p:spPr>
          <a:xfrm>
            <a:off x="1076325" y="4100513"/>
            <a:ext cx="360363" cy="377825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en-US" altLang="x-none" sz="20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b</a:t>
            </a:r>
            <a:endParaRPr lang="en-US" altLang="x-none" sz="2000" b="1" noProof="1" dirty="0">
              <a:latin typeface="Times New Roman" panose="02020603050405020304" pitchFamily="2" charset="0"/>
              <a:ea typeface="楷体_GB2312" panose="02010609030101010101" pitchFamily="1" charset="-122"/>
              <a:cs typeface="宋体" panose="02010600030101010101" pitchFamily="2" charset="-122"/>
            </a:endParaRPr>
          </a:p>
        </p:txBody>
      </p:sp>
      <p:sp>
        <p:nvSpPr>
          <p:cNvPr id="47138" name="Rectangle 3"/>
          <p:cNvSpPr txBox="1"/>
          <p:nvPr/>
        </p:nvSpPr>
        <p:spPr>
          <a:xfrm>
            <a:off x="7129463" y="4365625"/>
            <a:ext cx="2651125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(i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c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+ 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d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)</a:t>
            </a: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endParaRPr lang="en-US" altLang="zh-CN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139" name="Rectangle 3"/>
          <p:cNvSpPr txBox="1"/>
          <p:nvPr/>
        </p:nvSpPr>
        <p:spPr>
          <a:xfrm>
            <a:off x="4794250" y="4365625"/>
            <a:ext cx="2339975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a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:= E*  </a:t>
            </a:r>
            <a:endParaRPr lang="en-US" altLang="zh-CN" sz="14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47140" name="Rectangle 3"/>
          <p:cNvSpPr txBox="1"/>
          <p:nvPr/>
        </p:nvSpPr>
        <p:spPr>
          <a:xfrm>
            <a:off x="2635250" y="4365625"/>
            <a:ext cx="2159000" cy="374650"/>
          </a:xfrm>
          <a:prstGeom prst="rect">
            <a:avLst/>
          </a:prstGeom>
          <a:solidFill>
            <a:srgbClr val="C2FFF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#a ~ </a:t>
            </a:r>
            <a:r>
              <a:rPr lang="zh-CN" altLang="en-US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E</a:t>
            </a: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~ </a:t>
            </a:r>
            <a:endParaRPr lang="en-US" altLang="zh-CN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141" name="Rectangle 3"/>
          <p:cNvSpPr txBox="1"/>
          <p:nvPr/>
        </p:nvSpPr>
        <p:spPr>
          <a:xfrm>
            <a:off x="7124700" y="4724400"/>
            <a:ext cx="2651125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c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+ 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d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)</a:t>
            </a: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endParaRPr lang="en-US" altLang="zh-CN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142" name="Rectangle 3"/>
          <p:cNvSpPr txBox="1"/>
          <p:nvPr/>
        </p:nvSpPr>
        <p:spPr>
          <a:xfrm>
            <a:off x="4789488" y="4724400"/>
            <a:ext cx="2339975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a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:= E*( </a:t>
            </a:r>
            <a:endParaRPr lang="en-US" altLang="zh-CN" sz="14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47143" name="Rectangle 3"/>
          <p:cNvSpPr txBox="1"/>
          <p:nvPr/>
        </p:nvSpPr>
        <p:spPr>
          <a:xfrm>
            <a:off x="2628900" y="4724400"/>
            <a:ext cx="2160588" cy="374650"/>
          </a:xfrm>
          <a:prstGeom prst="rect">
            <a:avLst/>
          </a:prstGeom>
          <a:solidFill>
            <a:srgbClr val="C2FFF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#a ~ </a:t>
            </a:r>
            <a:r>
              <a:rPr lang="zh-CN" altLang="en-US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E</a:t>
            </a: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~ ~ </a:t>
            </a:r>
            <a:endParaRPr lang="en-US" altLang="zh-CN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144" name="Rectangle 3"/>
          <p:cNvSpPr txBox="1"/>
          <p:nvPr/>
        </p:nvSpPr>
        <p:spPr>
          <a:xfrm>
            <a:off x="7131050" y="5102225"/>
            <a:ext cx="2651125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+ 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d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)</a:t>
            </a: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endParaRPr lang="en-US" altLang="zh-CN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145" name="Rectangle 3"/>
          <p:cNvSpPr txBox="1"/>
          <p:nvPr/>
        </p:nvSpPr>
        <p:spPr>
          <a:xfrm>
            <a:off x="4795838" y="5102225"/>
            <a:ext cx="2339975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a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:= E*(i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c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</a:t>
            </a:r>
            <a:endParaRPr lang="en-US" altLang="zh-CN" sz="14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47146" name="Rectangle 3"/>
          <p:cNvSpPr txBox="1"/>
          <p:nvPr/>
        </p:nvSpPr>
        <p:spPr>
          <a:xfrm>
            <a:off x="2636838" y="5102225"/>
            <a:ext cx="2159000" cy="374650"/>
          </a:xfrm>
          <a:prstGeom prst="rect">
            <a:avLst/>
          </a:prstGeom>
          <a:solidFill>
            <a:srgbClr val="C2FFF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#a ~ </a:t>
            </a:r>
            <a:r>
              <a:rPr lang="zh-CN" altLang="en-US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E</a:t>
            </a: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~ ~ ~ </a:t>
            </a:r>
            <a:endParaRPr lang="en-US" altLang="zh-CN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147" name="Rectangle 3"/>
          <p:cNvSpPr txBox="1"/>
          <p:nvPr/>
        </p:nvSpPr>
        <p:spPr>
          <a:xfrm>
            <a:off x="4795838" y="5468938"/>
            <a:ext cx="2339975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a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:= E*(E </a:t>
            </a:r>
            <a:endParaRPr lang="en-US" altLang="zh-CN" sz="14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47148" name="Rectangle 3"/>
          <p:cNvSpPr txBox="1"/>
          <p:nvPr/>
        </p:nvSpPr>
        <p:spPr>
          <a:xfrm>
            <a:off x="2636838" y="5468938"/>
            <a:ext cx="2159000" cy="374650"/>
          </a:xfrm>
          <a:prstGeom prst="rect">
            <a:avLst/>
          </a:prstGeom>
          <a:solidFill>
            <a:srgbClr val="C2FFF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#a ~ </a:t>
            </a:r>
            <a:r>
              <a:rPr lang="zh-CN" altLang="en-US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E</a:t>
            </a: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~ ~ </a:t>
            </a:r>
            <a:r>
              <a:rPr lang="zh-CN" altLang="en-US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V</a:t>
            </a:r>
            <a:r>
              <a:rPr lang="zh-CN" altLang="en-US" sz="14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c</a:t>
            </a: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en-US" altLang="zh-CN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149" name="Rectangle 3"/>
          <p:cNvSpPr txBox="1"/>
          <p:nvPr/>
        </p:nvSpPr>
        <p:spPr>
          <a:xfrm>
            <a:off x="7131050" y="5835650"/>
            <a:ext cx="2651125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d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)</a:t>
            </a: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endParaRPr lang="en-US" altLang="zh-CN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150" name="Rectangle 3"/>
          <p:cNvSpPr txBox="1"/>
          <p:nvPr/>
        </p:nvSpPr>
        <p:spPr>
          <a:xfrm>
            <a:off x="4795838" y="5835650"/>
            <a:ext cx="2339975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a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:= E*(E+  </a:t>
            </a:r>
            <a:endParaRPr lang="en-US" altLang="zh-CN" sz="14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47151" name="Rectangle 3"/>
          <p:cNvSpPr txBox="1"/>
          <p:nvPr/>
        </p:nvSpPr>
        <p:spPr>
          <a:xfrm>
            <a:off x="2636838" y="5835650"/>
            <a:ext cx="2159000" cy="374650"/>
          </a:xfrm>
          <a:prstGeom prst="rect">
            <a:avLst/>
          </a:prstGeom>
          <a:solidFill>
            <a:srgbClr val="C2FFF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#a ~ </a:t>
            </a:r>
            <a:r>
              <a:rPr lang="zh-CN" altLang="en-US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E</a:t>
            </a: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~ ~ </a:t>
            </a:r>
            <a:r>
              <a:rPr lang="zh-CN" altLang="en-US" sz="1400" b="1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V</a:t>
            </a:r>
            <a:r>
              <a:rPr lang="zh-CN" altLang="en-US" sz="1400" b="1" baseline="-25000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c</a:t>
            </a: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~</a:t>
            </a:r>
            <a:endParaRPr lang="en-US" altLang="zh-CN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152" name="Rectangle 3"/>
          <p:cNvSpPr txBox="1"/>
          <p:nvPr/>
        </p:nvSpPr>
        <p:spPr>
          <a:xfrm>
            <a:off x="7131050" y="6197600"/>
            <a:ext cx="2651125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)</a:t>
            </a: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endParaRPr lang="en-US" altLang="zh-CN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153" name="Rectangle 3"/>
          <p:cNvSpPr txBox="1"/>
          <p:nvPr/>
        </p:nvSpPr>
        <p:spPr>
          <a:xfrm>
            <a:off x="4795838" y="6197600"/>
            <a:ext cx="2339975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a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:= E*(E+i</a:t>
            </a:r>
            <a:r>
              <a:rPr lang="en-US" altLang="zh-CN" sz="14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d</a:t>
            </a:r>
            <a:r>
              <a:rPr lang="en-US" altLang="zh-CN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 </a:t>
            </a:r>
            <a:endParaRPr lang="en-US" altLang="zh-CN" sz="14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47154" name="Rectangle 3"/>
          <p:cNvSpPr txBox="1"/>
          <p:nvPr/>
        </p:nvSpPr>
        <p:spPr>
          <a:xfrm>
            <a:off x="2636838" y="6197600"/>
            <a:ext cx="2159000" cy="374650"/>
          </a:xfrm>
          <a:prstGeom prst="rect">
            <a:avLst/>
          </a:prstGeom>
          <a:solidFill>
            <a:srgbClr val="C2FFF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#a ~ </a:t>
            </a:r>
            <a:r>
              <a:rPr lang="zh-CN" altLang="en-US" sz="14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E</a:t>
            </a: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~ ~ </a:t>
            </a:r>
            <a:r>
              <a:rPr lang="zh-CN" altLang="en-US" sz="1400" b="1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V</a:t>
            </a:r>
            <a:r>
              <a:rPr lang="zh-CN" altLang="en-US" sz="1400" b="1" baseline="-25000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c</a:t>
            </a:r>
            <a:r>
              <a:rPr lang="en-US" altLang="zh-CN" sz="1400" b="1" dirty="0">
                <a:latin typeface="Times New Roman" panose="02020603050405020304" pitchFamily="2" charset="0"/>
                <a:ea typeface="宋体" panose="02010600030101010101" pitchFamily="2" charset="-122"/>
              </a:rPr>
              <a:t> ~ ~</a:t>
            </a:r>
            <a:endParaRPr lang="en-US" altLang="zh-CN" sz="1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9202" name="文本框 47155"/>
          <p:cNvSpPr txBox="1"/>
          <p:nvPr/>
        </p:nvSpPr>
        <p:spPr>
          <a:xfrm>
            <a:off x="493713" y="1220788"/>
            <a:ext cx="1554162" cy="4318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en-US" altLang="zh-CN" sz="2400" b="1">
                <a:latin typeface="楷体_GB2312" panose="02010609030101010101" pitchFamily="1" charset="-122"/>
                <a:ea typeface="楷体_GB2312" panose="02010609030101010101" pitchFamily="1" charset="-122"/>
              </a:rPr>
              <a:t>i </a:t>
            </a:r>
            <a:r>
              <a:rPr lang="zh-CN" altLang="en-US" sz="2400" b="1">
                <a:latin typeface="楷体_GB2312" panose="02010609030101010101" pitchFamily="1" charset="-122"/>
                <a:ea typeface="楷体_GB2312" panose="02010609030101010101" pitchFamily="1" charset="-122"/>
              </a:rPr>
              <a:t>表示 </a:t>
            </a:r>
            <a:r>
              <a:rPr lang="en-US" altLang="zh-CN" sz="2400" b="1">
                <a:latin typeface="楷体_GB2312" panose="02010609030101010101" pitchFamily="1" charset="-122"/>
                <a:ea typeface="楷体_GB2312" panose="02010609030101010101" pitchFamily="1" charset="-122"/>
              </a:rPr>
              <a:t>id</a:t>
            </a:r>
            <a:endParaRPr lang="en-US" altLang="zh-CN" sz="2400" b="1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3" name="TextBox 39"/>
          <p:cNvSpPr txBox="1"/>
          <p:nvPr/>
        </p:nvSpPr>
        <p:spPr>
          <a:xfrm>
            <a:off x="855663" y="3111500"/>
            <a:ext cx="288925" cy="377825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0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-</a:t>
            </a:r>
            <a:endParaRPr lang="x-none" altLang="en-US" sz="2000" b="1" noProof="1" dirty="0">
              <a:latin typeface="Times New Roman" panose="02020603050405020304" pitchFamily="2" charset="0"/>
              <a:ea typeface="楷体_GB2312" panose="02010609030101010101" pitchFamily="1" charset="-122"/>
              <a:cs typeface="宋体" panose="02010600030101010101" pitchFamily="2" charset="-122"/>
            </a:endParaRPr>
          </a:p>
        </p:txBody>
      </p:sp>
      <p:sp>
        <p:nvSpPr>
          <p:cNvPr id="4" name="TextBox 39"/>
          <p:cNvSpPr txBox="1"/>
          <p:nvPr/>
        </p:nvSpPr>
        <p:spPr>
          <a:xfrm>
            <a:off x="134938" y="4100513"/>
            <a:ext cx="688975" cy="347663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null</a:t>
            </a:r>
            <a:endParaRPr lang="x-none" altLang="en-US" b="1" noProof="1" dirty="0">
              <a:latin typeface="Times New Roman" panose="02020603050405020304" pitchFamily="2" charset="0"/>
              <a:ea typeface="楷体_GB2312" panose="02010609030101010101" pitchFamily="1" charset="-122"/>
              <a:cs typeface="宋体" panose="02010600030101010101" pitchFamily="2" charset="-122"/>
            </a:endParaRPr>
          </a:p>
        </p:txBody>
      </p:sp>
      <p:cxnSp>
        <p:nvCxnSpPr>
          <p:cNvPr id="22" name="Straight Arrow Connector 51"/>
          <p:cNvCxnSpPr>
            <a:stCxn id="3" idx="2"/>
            <a:endCxn id="4" idx="0"/>
          </p:cNvCxnSpPr>
          <p:nvPr/>
        </p:nvCxnSpPr>
        <p:spPr>
          <a:xfrm flipH="1">
            <a:off x="479425" y="3489325"/>
            <a:ext cx="520700" cy="611188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6" name="Straight Arrow Connector 51"/>
          <p:cNvCxnSpPr>
            <a:stCxn id="3" idx="2"/>
            <a:endCxn id="47137" idx="0"/>
          </p:cNvCxnSpPr>
          <p:nvPr/>
        </p:nvCxnSpPr>
        <p:spPr>
          <a:xfrm>
            <a:off x="1000125" y="3489325"/>
            <a:ext cx="257175" cy="611188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7" name="TextBox 39"/>
          <p:cNvSpPr txBox="1"/>
          <p:nvPr/>
        </p:nvSpPr>
        <p:spPr>
          <a:xfrm>
            <a:off x="1755775" y="4140200"/>
            <a:ext cx="338138" cy="377825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0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c</a:t>
            </a:r>
            <a:endParaRPr lang="x-none" altLang="en-US" sz="2000" b="1" noProof="1" dirty="0">
              <a:latin typeface="Times New Roman" panose="02020603050405020304" pitchFamily="2" charset="0"/>
              <a:ea typeface="楷体_GB2312" panose="02010609030101010101" pitchFamily="1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4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4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4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4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4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4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4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4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6" grpId="1"/>
      <p:bldP spid="47112" grpId="0" bldLvl="0" animBg="1"/>
      <p:bldP spid="47113" grpId="0" bldLvl="0" animBg="1"/>
      <p:bldP spid="47114" grpId="0" bldLvl="0" animBg="1"/>
      <p:bldP spid="47115" grpId="0" bldLvl="0" animBg="1"/>
      <p:bldP spid="47116" grpId="0" bldLvl="0" animBg="1"/>
      <p:bldP spid="47117" grpId="0" bldLvl="0" animBg="1"/>
      <p:bldP spid="47118" grpId="0" bldLvl="0" animBg="1"/>
      <p:bldP spid="47119" grpId="0" bldLvl="0" animBg="1"/>
      <p:bldP spid="47122" grpId="0" bldLvl="0" animBg="1"/>
      <p:bldP spid="47123" grpId="0" bldLvl="0" animBg="1"/>
      <p:bldP spid="47124" grpId="0" bldLvl="0" animBg="1"/>
      <p:bldP spid="47125" grpId="0" bldLvl="0" animBg="1"/>
      <p:bldP spid="47126" grpId="0" bldLvl="0" animBg="1"/>
      <p:bldP spid="47127" grpId="0" bldLvl="0" animBg="1"/>
      <p:bldP spid="47128" grpId="0" bldLvl="0" animBg="1"/>
      <p:bldP spid="47129" grpId="0" bldLvl="0" animBg="1"/>
      <p:bldP spid="47133" grpId="0"/>
      <p:bldP spid="47133" grpId="1"/>
      <p:bldP spid="47134" grpId="0" bldLvl="0" animBg="1"/>
      <p:bldP spid="47135" grpId="0" bldLvl="0" animBg="1"/>
      <p:bldP spid="47136" grpId="0" bldLvl="0" animBg="1"/>
      <p:bldP spid="47137" grpId="0" bldLvl="0" animBg="1"/>
      <p:bldP spid="3" grpId="0" bldLvl="0" animBg="1"/>
      <p:bldP spid="4" grpId="0" bldLvl="0" animBg="1"/>
      <p:bldP spid="7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>
                <a:sym typeface="Arial" panose="020B0604020202020204" pitchFamily="34" charset="0"/>
              </a:rPr>
              <a:t>赋值语句</a:t>
            </a:r>
            <a:r>
              <a:rPr lang="zh-CN" altLang="zh-CN" dirty="0">
                <a:sym typeface="Arial" panose="020B0604020202020204" pitchFamily="34" charset="0"/>
              </a:rPr>
              <a:t>AST</a:t>
            </a:r>
            <a:r>
              <a:rPr lang="zh-CN" altLang="en-US" dirty="0">
                <a:sym typeface="Arial" panose="020B0604020202020204" pitchFamily="34" charset="0"/>
              </a:rPr>
              <a:t>的</a:t>
            </a:r>
            <a:r>
              <a:rPr lang="zh-CN" altLang="zh-CN" dirty="0">
                <a:sym typeface="Arial" panose="020B0604020202020204" pitchFamily="34" charset="0"/>
              </a:rPr>
              <a:t>建立</a:t>
            </a:r>
            <a:endParaRPr lang="zh-CN" altLang="en-US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50178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0179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0180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0181" name="TextBox 31"/>
          <p:cNvSpPr txBox="1"/>
          <p:nvPr/>
        </p:nvSpPr>
        <p:spPr>
          <a:xfrm>
            <a:off x="4259263" y="1258888"/>
            <a:ext cx="1420812" cy="5508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语义栈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50182" name="TextBox 32"/>
          <p:cNvSpPr txBox="1"/>
          <p:nvPr/>
        </p:nvSpPr>
        <p:spPr>
          <a:xfrm>
            <a:off x="6329363" y="1258888"/>
            <a:ext cx="1401762" cy="5445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符号栈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50183" name="TextBox 33"/>
          <p:cNvSpPr txBox="1"/>
          <p:nvPr/>
        </p:nvSpPr>
        <p:spPr>
          <a:xfrm>
            <a:off x="8321675" y="1258888"/>
            <a:ext cx="1419225" cy="5508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输入串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50184" name="Rectangle 3"/>
          <p:cNvSpPr txBox="1"/>
          <p:nvPr/>
        </p:nvSpPr>
        <p:spPr>
          <a:xfrm>
            <a:off x="8507413" y="1803400"/>
            <a:ext cx="1216025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)</a:t>
            </a:r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endParaRPr lang="en-US" altLang="zh-CN" sz="1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0185" name="Rectangle 3"/>
          <p:cNvSpPr txBox="1"/>
          <p:nvPr/>
        </p:nvSpPr>
        <p:spPr>
          <a:xfrm>
            <a:off x="6173788" y="1803400"/>
            <a:ext cx="2339975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r>
              <a:rPr lang="en-US" altLang="zh-CN" sz="16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i</a:t>
            </a:r>
            <a:r>
              <a:rPr lang="en-US" altLang="zh-CN" sz="16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a</a:t>
            </a:r>
            <a:r>
              <a:rPr lang="en-US" altLang="zh-CN" sz="16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:= E*(E+i</a:t>
            </a:r>
            <a:r>
              <a:rPr lang="en-US" altLang="zh-CN" sz="16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d</a:t>
            </a:r>
            <a:r>
              <a:rPr lang="en-US" altLang="zh-CN" sz="16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 </a:t>
            </a:r>
            <a:endParaRPr lang="en-US" altLang="zh-CN" sz="16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50186" name="Rectangle 3"/>
          <p:cNvSpPr txBox="1"/>
          <p:nvPr/>
        </p:nvSpPr>
        <p:spPr>
          <a:xfrm>
            <a:off x="3786188" y="1803400"/>
            <a:ext cx="2389187" cy="374650"/>
          </a:xfrm>
          <a:prstGeom prst="rect">
            <a:avLst/>
          </a:prstGeom>
          <a:solidFill>
            <a:srgbClr val="C2FFF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#a ~ </a:t>
            </a:r>
            <a:r>
              <a:rPr lang="zh-CN" altLang="en-US" sz="16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E</a:t>
            </a:r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~ ~ </a:t>
            </a:r>
            <a:r>
              <a:rPr lang="zh-CN" altLang="en-US" sz="1600" b="1" dirty="0">
                <a:latin typeface="Times New Roman" panose="02020603050405020304" pitchFamily="2" charset="0"/>
                <a:ea typeface="宋体" panose="02010600030101010101" pitchFamily="2" charset="-122"/>
                <a:sym typeface="方正书宋_GBK" charset="-122"/>
              </a:rPr>
              <a:t>V</a:t>
            </a:r>
            <a:r>
              <a:rPr lang="zh-CN" altLang="en-US" sz="1600" b="1" baseline="-25000" dirty="0">
                <a:latin typeface="Times New Roman" panose="02020603050405020304" pitchFamily="2" charset="0"/>
                <a:ea typeface="宋体" panose="02010600030101010101" pitchFamily="2" charset="-122"/>
                <a:sym typeface="方正书宋_GBK" charset="-122"/>
              </a:rPr>
              <a:t>c</a:t>
            </a:r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~ ~</a:t>
            </a:r>
            <a:endParaRPr lang="en-US" altLang="zh-CN" sz="1600" b="1" dirty="0">
              <a:latin typeface="Times New Roman" panose="02020603050405020304" pitchFamily="2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8141" name="Rectangle 3"/>
          <p:cNvSpPr txBox="1"/>
          <p:nvPr/>
        </p:nvSpPr>
        <p:spPr>
          <a:xfrm>
            <a:off x="8505825" y="2162175"/>
            <a:ext cx="1216025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)</a:t>
            </a:r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endParaRPr lang="en-US" altLang="zh-CN" sz="1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8142" name="Rectangle 3"/>
          <p:cNvSpPr txBox="1"/>
          <p:nvPr/>
        </p:nvSpPr>
        <p:spPr>
          <a:xfrm>
            <a:off x="6172200" y="2162175"/>
            <a:ext cx="2339975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r>
              <a:rPr lang="en-US" altLang="zh-CN" sz="16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i</a:t>
            </a:r>
            <a:r>
              <a:rPr lang="en-US" altLang="zh-CN" sz="16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a</a:t>
            </a:r>
            <a:r>
              <a:rPr lang="en-US" altLang="zh-CN" sz="16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:= E*(E+E  </a:t>
            </a:r>
            <a:endParaRPr lang="en-US" altLang="zh-CN" sz="16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48143" name="Rectangle 3"/>
          <p:cNvSpPr txBox="1"/>
          <p:nvPr/>
        </p:nvSpPr>
        <p:spPr>
          <a:xfrm>
            <a:off x="3784600" y="2162175"/>
            <a:ext cx="2387600" cy="374650"/>
          </a:xfrm>
          <a:prstGeom prst="rect">
            <a:avLst/>
          </a:prstGeom>
          <a:solidFill>
            <a:srgbClr val="C2FFF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#a ~ </a:t>
            </a:r>
            <a:r>
              <a:rPr lang="zh-CN" altLang="en-US" sz="16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E</a:t>
            </a:r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 ~ ~ </a:t>
            </a:r>
            <a:r>
              <a:rPr lang="zh-CN" altLang="en-US" sz="1600" b="1" dirty="0">
                <a:latin typeface="Times New Roman" panose="02020603050405020304" pitchFamily="2" charset="0"/>
                <a:ea typeface="宋体" panose="02010600030101010101" pitchFamily="2" charset="-122"/>
                <a:sym typeface="方正书宋_GBK" charset="-122"/>
              </a:rPr>
              <a:t>V</a:t>
            </a:r>
            <a:r>
              <a:rPr lang="zh-CN" altLang="en-US" sz="1600" b="1" baseline="-25000" dirty="0">
                <a:latin typeface="Times New Roman" panose="02020603050405020304" pitchFamily="2" charset="0"/>
                <a:ea typeface="宋体" panose="02010600030101010101" pitchFamily="2" charset="-122"/>
                <a:sym typeface="方正书宋_GBK" charset="-122"/>
              </a:rPr>
              <a:t>c</a:t>
            </a:r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~ </a:t>
            </a:r>
            <a:r>
              <a:rPr lang="zh-CN" altLang="en-US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V</a:t>
            </a:r>
            <a:r>
              <a:rPr lang="zh-CN" altLang="en-US" sz="16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d</a:t>
            </a:r>
            <a:endParaRPr lang="zh-CN" altLang="en-US" sz="1600" b="1" baseline="-25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8144" name="Rectangle 3"/>
          <p:cNvSpPr txBox="1"/>
          <p:nvPr/>
        </p:nvSpPr>
        <p:spPr>
          <a:xfrm>
            <a:off x="8507413" y="2528888"/>
            <a:ext cx="1216025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altLang="zh-CN" sz="16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)</a:t>
            </a:r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endParaRPr lang="en-US" altLang="zh-CN" sz="1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8145" name="Rectangle 3"/>
          <p:cNvSpPr txBox="1"/>
          <p:nvPr/>
        </p:nvSpPr>
        <p:spPr>
          <a:xfrm>
            <a:off x="6173788" y="2528888"/>
            <a:ext cx="2339975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r>
              <a:rPr lang="en-US" altLang="zh-CN" sz="16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i</a:t>
            </a:r>
            <a:r>
              <a:rPr lang="en-US" altLang="zh-CN" sz="16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a</a:t>
            </a:r>
            <a:r>
              <a:rPr lang="en-US" altLang="zh-CN" sz="16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:= E*(E  </a:t>
            </a:r>
            <a:endParaRPr lang="en-US" altLang="zh-CN" sz="16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48146" name="Rectangle 3"/>
          <p:cNvSpPr txBox="1"/>
          <p:nvPr/>
        </p:nvSpPr>
        <p:spPr>
          <a:xfrm>
            <a:off x="3786188" y="2528888"/>
            <a:ext cx="2389187" cy="374650"/>
          </a:xfrm>
          <a:prstGeom prst="rect">
            <a:avLst/>
          </a:prstGeom>
          <a:solidFill>
            <a:srgbClr val="C2FFF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#a ~ </a:t>
            </a:r>
            <a:r>
              <a:rPr lang="zh-CN" altLang="en-US" sz="16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E</a:t>
            </a:r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 ~ ~ </a:t>
            </a:r>
            <a:r>
              <a:rPr lang="zh-CN" altLang="en-US" sz="16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E</a:t>
            </a:r>
            <a:endParaRPr lang="zh-CN" altLang="en-US" sz="1600" b="1" baseline="-25000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48147" name="TextBox 64"/>
          <p:cNvSpPr txBox="1"/>
          <p:nvPr/>
        </p:nvSpPr>
        <p:spPr>
          <a:xfrm>
            <a:off x="4365625" y="4470400"/>
            <a:ext cx="5021263" cy="1290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E → E</a:t>
            </a:r>
            <a:r>
              <a:rPr lang="en-US" altLang="zh-CN" sz="2000" b="1" baseline="-25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1</a:t>
            </a:r>
            <a:r>
              <a:rPr lang="en-US" altLang="zh-CN" sz="20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</a:t>
            </a:r>
            <a:r>
              <a:rPr lang="zh-CN" altLang="en-US" sz="20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+</a:t>
            </a:r>
            <a:r>
              <a:rPr lang="en-US" altLang="zh-CN" sz="20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E</a:t>
            </a:r>
            <a:r>
              <a:rPr lang="en-US" altLang="zh-CN" sz="2000" b="1" baseline="-25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2</a:t>
            </a:r>
            <a:r>
              <a:rPr lang="en-US" altLang="zh-CN" sz="2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{</a:t>
            </a:r>
            <a:endParaRPr lang="en-US" altLang="zh-CN" sz="2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$$ = newExpr( '+'，$1，$3);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}</a:t>
            </a:r>
            <a:endParaRPr lang="en-US" altLang="zh-CN" sz="2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48149" name="Rectangle 3"/>
          <p:cNvSpPr txBox="1"/>
          <p:nvPr/>
        </p:nvSpPr>
        <p:spPr>
          <a:xfrm>
            <a:off x="8505825" y="2901950"/>
            <a:ext cx="1216025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#</a:t>
            </a:r>
            <a:endParaRPr lang="en-US" altLang="zh-CN" sz="1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8150" name="Rectangle 3"/>
          <p:cNvSpPr txBox="1"/>
          <p:nvPr/>
        </p:nvSpPr>
        <p:spPr>
          <a:xfrm>
            <a:off x="6172200" y="2901950"/>
            <a:ext cx="2339975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r>
              <a:rPr lang="en-US" altLang="zh-CN" sz="16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i</a:t>
            </a:r>
            <a:r>
              <a:rPr lang="en-US" altLang="zh-CN" sz="16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a</a:t>
            </a:r>
            <a:r>
              <a:rPr lang="en-US" altLang="zh-CN" sz="16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:= E*(E)  </a:t>
            </a:r>
            <a:endParaRPr lang="en-US" altLang="zh-CN" sz="16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48151" name="Rectangle 3"/>
          <p:cNvSpPr txBox="1"/>
          <p:nvPr/>
        </p:nvSpPr>
        <p:spPr>
          <a:xfrm>
            <a:off x="3784600" y="2901950"/>
            <a:ext cx="2387600" cy="374650"/>
          </a:xfrm>
          <a:prstGeom prst="rect">
            <a:avLst/>
          </a:prstGeom>
          <a:solidFill>
            <a:srgbClr val="C2FFF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#a ~ </a:t>
            </a:r>
            <a:r>
              <a:rPr lang="zh-CN" altLang="en-US" sz="16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E</a:t>
            </a:r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 ~ ~ </a:t>
            </a:r>
            <a:r>
              <a:rPr lang="zh-CN" altLang="en-US" sz="1600" b="1" dirty="0">
                <a:latin typeface="Times New Roman" panose="02020603050405020304" pitchFamily="2" charset="0"/>
                <a:ea typeface="仿宋_GB2312" panose="02010609030101010101" pitchFamily="1" charset="-122"/>
                <a:sym typeface="Arial" panose="020B0604020202020204" pitchFamily="34" charset="0"/>
              </a:rPr>
              <a:t>E</a:t>
            </a:r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~ </a:t>
            </a:r>
            <a:endParaRPr lang="en-US" altLang="zh-CN" sz="1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8152" name="TextBox 69"/>
          <p:cNvSpPr txBox="1"/>
          <p:nvPr/>
        </p:nvSpPr>
        <p:spPr>
          <a:xfrm>
            <a:off x="2073275" y="4633913"/>
            <a:ext cx="1516063" cy="173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E → (E</a:t>
            </a:r>
            <a:r>
              <a:rPr lang="en-US" altLang="zh-CN" sz="2000" b="1" baseline="-25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1</a:t>
            </a:r>
            <a:r>
              <a:rPr lang="en-US" altLang="zh-CN" sz="20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)    </a:t>
            </a:r>
            <a:endParaRPr lang="en-US" altLang="zh-CN" sz="20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{</a:t>
            </a:r>
            <a:r>
              <a:rPr lang="en-US" altLang="zh-CN" sz="2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endParaRPr lang="en-US" altLang="zh-CN" sz="2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$$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= 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$2</a:t>
            </a: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;</a:t>
            </a:r>
            <a:endParaRPr lang="en-US" altLang="zh-CN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}</a:t>
            </a:r>
            <a:endParaRPr lang="en-US" altLang="zh-CN" sz="2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48153" name="Rectangle 3"/>
          <p:cNvSpPr txBox="1"/>
          <p:nvPr/>
        </p:nvSpPr>
        <p:spPr>
          <a:xfrm>
            <a:off x="8505825" y="3276600"/>
            <a:ext cx="1216025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#</a:t>
            </a:r>
            <a:endParaRPr lang="en-US" altLang="zh-CN" sz="1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8154" name="Rectangle 3"/>
          <p:cNvSpPr txBox="1"/>
          <p:nvPr/>
        </p:nvSpPr>
        <p:spPr>
          <a:xfrm>
            <a:off x="6172200" y="3276600"/>
            <a:ext cx="2339975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r>
              <a:rPr lang="en-US" altLang="zh-CN" sz="16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i</a:t>
            </a:r>
            <a:r>
              <a:rPr lang="en-US" altLang="zh-CN" sz="16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a</a:t>
            </a:r>
            <a:r>
              <a:rPr lang="en-US" altLang="zh-CN" sz="16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:= E*E  </a:t>
            </a:r>
            <a:endParaRPr lang="en-US" altLang="zh-CN" sz="16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48155" name="Rectangle 3"/>
          <p:cNvSpPr txBox="1"/>
          <p:nvPr/>
        </p:nvSpPr>
        <p:spPr>
          <a:xfrm>
            <a:off x="3784600" y="3276600"/>
            <a:ext cx="2387600" cy="374650"/>
          </a:xfrm>
          <a:prstGeom prst="rect">
            <a:avLst/>
          </a:prstGeom>
          <a:solidFill>
            <a:srgbClr val="C2FFF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#a ~ </a:t>
            </a:r>
            <a:r>
              <a:rPr lang="zh-CN" altLang="en-US" sz="16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E</a:t>
            </a:r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 ~ </a:t>
            </a:r>
            <a:r>
              <a:rPr lang="zh-CN" altLang="en-US" sz="16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E</a:t>
            </a:r>
            <a:endParaRPr lang="zh-CN" altLang="en-US" sz="16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48156" name="Rectangle 3"/>
          <p:cNvSpPr txBox="1"/>
          <p:nvPr/>
        </p:nvSpPr>
        <p:spPr>
          <a:xfrm>
            <a:off x="8507413" y="3621088"/>
            <a:ext cx="1216025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#</a:t>
            </a:r>
            <a:endParaRPr lang="en-US" altLang="zh-CN" sz="1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8157" name="Rectangle 3"/>
          <p:cNvSpPr txBox="1"/>
          <p:nvPr/>
        </p:nvSpPr>
        <p:spPr>
          <a:xfrm>
            <a:off x="6173788" y="3621088"/>
            <a:ext cx="2339975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r>
              <a:rPr lang="en-US" altLang="zh-CN" sz="16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i</a:t>
            </a:r>
            <a:r>
              <a:rPr lang="en-US" altLang="zh-CN" sz="1600" b="1" baseline="-14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a</a:t>
            </a:r>
            <a:r>
              <a:rPr lang="en-US" altLang="zh-CN" sz="16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:= E  </a:t>
            </a:r>
            <a:endParaRPr lang="en-US" altLang="zh-CN" sz="16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48158" name="Rectangle 3"/>
          <p:cNvSpPr txBox="1"/>
          <p:nvPr/>
        </p:nvSpPr>
        <p:spPr>
          <a:xfrm>
            <a:off x="3786188" y="3621088"/>
            <a:ext cx="2389187" cy="374650"/>
          </a:xfrm>
          <a:prstGeom prst="rect">
            <a:avLst/>
          </a:prstGeom>
          <a:solidFill>
            <a:srgbClr val="C2FFF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#a ~ </a:t>
            </a:r>
            <a:r>
              <a:rPr lang="zh-CN" altLang="en-US" sz="16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E</a:t>
            </a:r>
            <a:endParaRPr lang="zh-CN" altLang="en-US" sz="16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48160" name="TextBox 77"/>
          <p:cNvSpPr txBox="1"/>
          <p:nvPr/>
        </p:nvSpPr>
        <p:spPr>
          <a:xfrm>
            <a:off x="5386388" y="4325938"/>
            <a:ext cx="4681537" cy="2333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8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A → i := E  { </a:t>
            </a:r>
            <a:endParaRPr lang="en-US" altLang="zh-CN" sz="18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100000"/>
              </a:lnSpc>
              <a:spcAft>
                <a:spcPts val="5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</a:t>
            </a:r>
            <a:r>
              <a:rPr lang="zh-CN" altLang="en-US" sz="1600" b="1" dirty="0"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p</a:t>
            </a: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 = </a:t>
            </a:r>
            <a:r>
              <a:rPr lang="zh-CN" altLang="en-US" sz="1600" b="1" dirty="0"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lookup</a:t>
            </a: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( </a:t>
            </a:r>
            <a:r>
              <a:rPr lang="zh-CN" altLang="en-US" sz="1600" b="1" dirty="0"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$1</a:t>
            </a: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) ;</a:t>
            </a:r>
            <a:endParaRPr lang="en-US" altLang="zh-CN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100000"/>
              </a:lnSpc>
              <a:spcAft>
                <a:spcPts val="5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     if ( </a:t>
            </a:r>
            <a:r>
              <a:rPr lang="zh-CN" altLang="en-US" sz="1600" b="1" dirty="0"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p</a:t>
            </a: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 != </a:t>
            </a:r>
            <a:r>
              <a:rPr lang="zh-CN" altLang="en-US" sz="1600" b="1" dirty="0"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NULL</a:t>
            </a: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 )   </a:t>
            </a:r>
            <a:r>
              <a:rPr lang="zh-CN" altLang="en-US" sz="1600" b="1" dirty="0"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{</a:t>
            </a:r>
            <a:endParaRPr lang="zh-CN" altLang="en-US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100000"/>
              </a:lnSpc>
              <a:spcAft>
                <a:spcPts val="5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1600" b="1" dirty="0"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            past p = newVarRef(</a:t>
            </a:r>
            <a:r>
              <a:rPr lang="zh-CN" altLang="en-US" sz="1600" b="1" dirty="0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$1);</a:t>
            </a:r>
            <a:endParaRPr lang="zh-CN" altLang="en-US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100000"/>
              </a:lnSpc>
              <a:spcAft>
                <a:spcPts val="5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             </a:t>
            </a:r>
            <a:r>
              <a:rPr lang="zh-CN" altLang="en-US" sz="1600" b="1" dirty="0"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$$ = newAssign(p, $3);</a:t>
            </a:r>
            <a:endParaRPr lang="zh-CN" altLang="en-US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100000"/>
              </a:lnSpc>
              <a:spcAft>
                <a:spcPts val="5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1600" b="1" dirty="0"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     }</a:t>
            </a:r>
            <a:endParaRPr lang="zh-CN" altLang="en-US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100000"/>
              </a:lnSpc>
              <a:spcAft>
                <a:spcPts val="50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     else            error();    </a:t>
            </a: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}</a:t>
            </a:r>
            <a:endParaRPr lang="en-US" altLang="zh-CN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48161" name="Rectangle 3"/>
          <p:cNvSpPr txBox="1"/>
          <p:nvPr/>
        </p:nvSpPr>
        <p:spPr>
          <a:xfrm>
            <a:off x="8509000" y="3994150"/>
            <a:ext cx="1216025" cy="374650"/>
          </a:xfrm>
          <a:prstGeom prst="rect">
            <a:avLst/>
          </a:prstGeom>
          <a:solidFill>
            <a:srgbClr val="FFFFCC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r" hangingPunct="0"/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#</a:t>
            </a:r>
            <a:endParaRPr lang="en-US" altLang="zh-CN" sz="1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8162" name="Rectangle 3"/>
          <p:cNvSpPr txBox="1"/>
          <p:nvPr/>
        </p:nvSpPr>
        <p:spPr>
          <a:xfrm>
            <a:off x="6175375" y="3994150"/>
            <a:ext cx="2339975" cy="374650"/>
          </a:xfrm>
          <a:prstGeom prst="rect">
            <a:avLst/>
          </a:prstGeom>
          <a:solidFill>
            <a:srgbClr val="D6D6F5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#</a:t>
            </a:r>
            <a:r>
              <a:rPr lang="en-US" altLang="zh-CN" sz="16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A  </a:t>
            </a:r>
            <a:endParaRPr lang="en-US" altLang="zh-CN" sz="1600" b="1" dirty="0">
              <a:latin typeface="Times New Roman" panose="02020603050405020304" pitchFamily="2" charset="0"/>
              <a:ea typeface="仿宋_GB2312" panose="02010609030101010101" pitchFamily="1" charset="-122"/>
            </a:endParaRPr>
          </a:p>
        </p:txBody>
      </p:sp>
      <p:sp>
        <p:nvSpPr>
          <p:cNvPr id="48163" name="Rectangle 3"/>
          <p:cNvSpPr txBox="1"/>
          <p:nvPr/>
        </p:nvSpPr>
        <p:spPr>
          <a:xfrm>
            <a:off x="3786188" y="3994150"/>
            <a:ext cx="2389187" cy="374650"/>
          </a:xfrm>
          <a:prstGeom prst="rect">
            <a:avLst/>
          </a:prstGeom>
          <a:solidFill>
            <a:srgbClr val="C2FFF0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hangingPunct="0"/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#V</a:t>
            </a:r>
            <a:r>
              <a:rPr lang="en-US" altLang="zh-CN" sz="1600" b="1" baseline="-25000" dirty="0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endParaRPr lang="en-US" altLang="zh-CN" sz="1600" b="1" baseline="-250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7137" name="TextBox 39"/>
          <p:cNvSpPr txBox="1"/>
          <p:nvPr/>
        </p:nvSpPr>
        <p:spPr>
          <a:xfrm>
            <a:off x="1743075" y="4189413"/>
            <a:ext cx="379413" cy="496888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en-US" altLang="x-none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b</a:t>
            </a:r>
            <a:endParaRPr lang="en-US" altLang="x-none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3" name="TextBox 39"/>
          <p:cNvSpPr txBox="1"/>
          <p:nvPr/>
        </p:nvSpPr>
        <p:spPr>
          <a:xfrm>
            <a:off x="1389063" y="3155950"/>
            <a:ext cx="300038" cy="495300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-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4" name="TextBox 39"/>
          <p:cNvSpPr txBox="1"/>
          <p:nvPr/>
        </p:nvSpPr>
        <p:spPr>
          <a:xfrm>
            <a:off x="801688" y="4189413"/>
            <a:ext cx="690563" cy="438150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4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null</a:t>
            </a:r>
            <a:endParaRPr lang="x-none" altLang="en-US" sz="24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cxnSp>
        <p:nvCxnSpPr>
          <p:cNvPr id="50211" name="Straight Arrow Connector 51"/>
          <p:cNvCxnSpPr>
            <a:stCxn id="3" idx="2"/>
            <a:endCxn id="4" idx="0"/>
          </p:cNvCxnSpPr>
          <p:nvPr/>
        </p:nvCxnSpPr>
        <p:spPr>
          <a:xfrm flipH="1">
            <a:off x="1192213" y="3651250"/>
            <a:ext cx="392112" cy="538163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0212" name="Straight Arrow Connector 51"/>
          <p:cNvCxnSpPr>
            <a:stCxn id="3" idx="2"/>
            <a:endCxn id="47137" idx="0"/>
          </p:cNvCxnSpPr>
          <p:nvPr/>
        </p:nvCxnSpPr>
        <p:spPr>
          <a:xfrm>
            <a:off x="1584325" y="3651250"/>
            <a:ext cx="393700" cy="538163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7" name="TextBox 39"/>
          <p:cNvSpPr txBox="1"/>
          <p:nvPr/>
        </p:nvSpPr>
        <p:spPr>
          <a:xfrm>
            <a:off x="2422525" y="4229100"/>
            <a:ext cx="339725" cy="495300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c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5" name="TextBox 39"/>
          <p:cNvSpPr txBox="1"/>
          <p:nvPr/>
        </p:nvSpPr>
        <p:spPr>
          <a:xfrm>
            <a:off x="3006725" y="4224338"/>
            <a:ext cx="381000" cy="495300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d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8" name="TextBox 39"/>
          <p:cNvSpPr txBox="1"/>
          <p:nvPr/>
        </p:nvSpPr>
        <p:spPr>
          <a:xfrm>
            <a:off x="2736850" y="3143250"/>
            <a:ext cx="374650" cy="347663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+</a:t>
            </a:r>
            <a:endParaRPr lang="x-none" altLang="en-US" b="1" noProof="1" dirty="0">
              <a:latin typeface="Times New Roman" panose="02020603050405020304" pitchFamily="2" charset="0"/>
              <a:ea typeface="楷体_GB2312" panose="02010609030101010101" pitchFamily="1" charset="-122"/>
              <a:cs typeface="宋体" panose="02010600030101010101" pitchFamily="2" charset="-122"/>
            </a:endParaRPr>
          </a:p>
        </p:txBody>
      </p:sp>
      <p:cxnSp>
        <p:nvCxnSpPr>
          <p:cNvPr id="9" name="Straight Arrow Connector 51"/>
          <p:cNvCxnSpPr>
            <a:stCxn id="8" idx="2"/>
            <a:endCxn id="7" idx="0"/>
          </p:cNvCxnSpPr>
          <p:nvPr/>
        </p:nvCxnSpPr>
        <p:spPr>
          <a:xfrm flipH="1">
            <a:off x="2592388" y="3490913"/>
            <a:ext cx="331787" cy="738187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" name="Straight Arrow Connector 51"/>
          <p:cNvCxnSpPr>
            <a:stCxn id="8" idx="2"/>
            <a:endCxn id="5" idx="0"/>
          </p:cNvCxnSpPr>
          <p:nvPr/>
        </p:nvCxnSpPr>
        <p:spPr>
          <a:xfrm>
            <a:off x="2924175" y="3490913"/>
            <a:ext cx="273050" cy="733425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" name="TextBox 39"/>
          <p:cNvSpPr txBox="1"/>
          <p:nvPr/>
        </p:nvSpPr>
        <p:spPr>
          <a:xfrm>
            <a:off x="2060575" y="2244725"/>
            <a:ext cx="361950" cy="495300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*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12" name="TextBox 64"/>
          <p:cNvSpPr txBox="1"/>
          <p:nvPr/>
        </p:nvSpPr>
        <p:spPr>
          <a:xfrm>
            <a:off x="4359275" y="4464050"/>
            <a:ext cx="5021263" cy="1290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E → E</a:t>
            </a:r>
            <a:r>
              <a:rPr lang="en-US" altLang="zh-CN" sz="2000" b="1" baseline="-25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1</a:t>
            </a:r>
            <a:r>
              <a:rPr lang="en-US" altLang="zh-CN" sz="20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</a:t>
            </a:r>
            <a:r>
              <a:rPr lang="zh-CN" altLang="en-US" sz="20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*</a:t>
            </a:r>
            <a:r>
              <a:rPr lang="en-US" altLang="zh-CN" sz="2000" b="1" dirty="0">
                <a:latin typeface="Times New Roman" panose="02020603050405020304" pitchFamily="2" charset="0"/>
                <a:ea typeface="仿宋_GB2312" panose="02010609030101010101" pitchFamily="1" charset="-122"/>
              </a:rPr>
              <a:t> E</a:t>
            </a:r>
            <a:r>
              <a:rPr lang="en-US" altLang="zh-CN" sz="2000" b="1" baseline="-25000" dirty="0">
                <a:latin typeface="Times New Roman" panose="02020603050405020304" pitchFamily="2" charset="0"/>
                <a:ea typeface="仿宋_GB2312" panose="02010609030101010101" pitchFamily="1" charset="-122"/>
              </a:rPr>
              <a:t>2</a:t>
            </a:r>
            <a:r>
              <a:rPr lang="en-US" altLang="zh-CN" sz="2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{</a:t>
            </a:r>
            <a:endParaRPr lang="en-US" altLang="zh-CN" sz="2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$$ = newExpr( '*'，$1，$3);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}</a:t>
            </a:r>
            <a:endParaRPr lang="en-US" altLang="zh-CN" sz="2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cxnSp>
        <p:nvCxnSpPr>
          <p:cNvPr id="13" name="Straight Arrow Connector 51"/>
          <p:cNvCxnSpPr>
            <a:stCxn id="11" idx="2"/>
            <a:endCxn id="3" idx="0"/>
          </p:cNvCxnSpPr>
          <p:nvPr/>
        </p:nvCxnSpPr>
        <p:spPr>
          <a:xfrm flipH="1">
            <a:off x="1584325" y="2740025"/>
            <a:ext cx="701675" cy="415925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4" name="Straight Arrow Connector 51"/>
          <p:cNvCxnSpPr>
            <a:stCxn id="11" idx="2"/>
            <a:endCxn id="8" idx="0"/>
          </p:cNvCxnSpPr>
          <p:nvPr/>
        </p:nvCxnSpPr>
        <p:spPr>
          <a:xfrm>
            <a:off x="2241550" y="2740025"/>
            <a:ext cx="682625" cy="403225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" name="TextBox 39"/>
          <p:cNvSpPr txBox="1"/>
          <p:nvPr/>
        </p:nvSpPr>
        <p:spPr>
          <a:xfrm>
            <a:off x="538163" y="2333625"/>
            <a:ext cx="360363" cy="496888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a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16" name="TextBox 39"/>
          <p:cNvSpPr txBox="1"/>
          <p:nvPr/>
        </p:nvSpPr>
        <p:spPr>
          <a:xfrm>
            <a:off x="1303338" y="1436688"/>
            <a:ext cx="385763" cy="496888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=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cxnSp>
        <p:nvCxnSpPr>
          <p:cNvPr id="17" name="Straight Arrow Connector 51"/>
          <p:cNvCxnSpPr>
            <a:stCxn id="16" idx="2"/>
            <a:endCxn id="15" idx="0"/>
          </p:cNvCxnSpPr>
          <p:nvPr/>
        </p:nvCxnSpPr>
        <p:spPr>
          <a:xfrm flipH="1">
            <a:off x="763588" y="1933575"/>
            <a:ext cx="777875" cy="400050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8" name="Straight Arrow Connector 51"/>
          <p:cNvCxnSpPr>
            <a:stCxn id="16" idx="2"/>
            <a:endCxn id="11" idx="0"/>
          </p:cNvCxnSpPr>
          <p:nvPr/>
        </p:nvCxnSpPr>
        <p:spPr>
          <a:xfrm>
            <a:off x="1541463" y="1933575"/>
            <a:ext cx="744537" cy="311150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8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4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7" grpId="0"/>
      <p:bldP spid="48147" grpId="1"/>
      <p:bldP spid="48152" grpId="0"/>
      <p:bldP spid="48152" grpId="1"/>
      <p:bldP spid="48160" grpId="0"/>
      <p:bldP spid="5" grpId="0" bldLvl="0" animBg="1"/>
      <p:bldP spid="8" grpId="0" bldLvl="0" animBg="1"/>
      <p:bldP spid="11" grpId="0" bldLvl="0" animBg="1"/>
      <p:bldP spid="12" grpId="0"/>
      <p:bldP spid="12" grpId="1"/>
      <p:bldP spid="15" grpId="0" bldLvl="0" animBg="1"/>
      <p:bldP spid="16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翻译示例</a:t>
            </a:r>
            <a:endParaRPr lang="en-US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39938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9939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9940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725" y="1181100"/>
            <a:ext cx="3394075" cy="21796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p>
            <a:pPr marL="12700" marR="2183765">
              <a:lnSpc>
                <a:spcPts val="2950"/>
              </a:lnSpc>
              <a:spcBef>
                <a:spcPts val="340"/>
              </a:spcBef>
            </a:pP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int</a:t>
            </a:r>
            <a:r>
              <a:rPr sz="2600" spc="-1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x;  int</a:t>
            </a:r>
            <a:r>
              <a:rPr sz="2600" spc="-1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y;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ts val="2950"/>
              </a:lnSpc>
              <a:spcBef>
                <a:spcPts val="2040"/>
              </a:spcBef>
            </a:pP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int x2 </a:t>
            </a:r>
            <a:r>
              <a:rPr sz="26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= x * </a:t>
            </a: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x;  int y2 </a:t>
            </a:r>
            <a:r>
              <a:rPr sz="26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= y * </a:t>
            </a: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y;  int r2 </a:t>
            </a:r>
            <a:r>
              <a:rPr sz="26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= </a:t>
            </a: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x2 </a:t>
            </a:r>
            <a:r>
              <a:rPr sz="26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+</a:t>
            </a:r>
            <a:r>
              <a:rPr sz="2600" spc="-9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y2;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4995863" y="1181100"/>
            <a:ext cx="3590925" cy="26701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p>
            <a:pPr marL="12700" marR="2381885" algn="just">
              <a:lnSpc>
                <a:spcPts val="2950"/>
              </a:lnSpc>
              <a:spcBef>
                <a:spcPts val="340"/>
              </a:spcBef>
            </a:pP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int</a:t>
            </a:r>
            <a:r>
              <a:rPr sz="2600" spc="-1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a;  int</a:t>
            </a:r>
            <a:r>
              <a:rPr sz="2600" spc="-1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b;  int</a:t>
            </a:r>
            <a:r>
              <a:rPr sz="2600" spc="-1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c;  int</a:t>
            </a:r>
            <a:r>
              <a:rPr sz="2600" spc="-1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d;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 noProof="1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035"/>
              </a:lnSpc>
            </a:pPr>
            <a:r>
              <a:rPr sz="26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a = b + c +</a:t>
            </a:r>
            <a:r>
              <a:rPr sz="2600" spc="-9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d;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035"/>
              </a:lnSpc>
            </a:pPr>
            <a:r>
              <a:rPr sz="26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b = a * a + b *</a:t>
            </a:r>
            <a:r>
              <a:rPr sz="2600" spc="-14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b;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636588" y="3778250"/>
            <a:ext cx="2997200" cy="30702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p>
            <a:pPr marL="12700" marR="1391285">
              <a:lnSpc>
                <a:spcPts val="2950"/>
              </a:lnSpc>
              <a:spcBef>
                <a:spcPts val="340"/>
              </a:spcBef>
            </a:pP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int x;  int y;  bool</a:t>
            </a:r>
            <a:r>
              <a:rPr sz="2600" spc="-1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b1;  bool</a:t>
            </a:r>
            <a:r>
              <a:rPr sz="2600" spc="-1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b2;  bool</a:t>
            </a:r>
            <a:r>
              <a:rPr sz="2600" spc="-1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b3;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ts val="2950"/>
              </a:lnSpc>
              <a:spcBef>
                <a:spcPts val="5"/>
              </a:spcBef>
            </a:pP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b1 </a:t>
            </a:r>
            <a:r>
              <a:rPr sz="26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= x + x &lt; y  </a:t>
            </a: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b2 </a:t>
            </a:r>
            <a:r>
              <a:rPr sz="26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= x + x </a:t>
            </a: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==</a:t>
            </a:r>
            <a:r>
              <a:rPr sz="2600" spc="-114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y  </a:t>
            </a: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b3 </a:t>
            </a:r>
            <a:r>
              <a:rPr sz="26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= x + x &gt;</a:t>
            </a:r>
            <a:r>
              <a:rPr sz="2600" spc="-11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y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95863" y="5314950"/>
            <a:ext cx="2443163" cy="4349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24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b</a:t>
            </a:r>
            <a:r>
              <a:rPr sz="2400" b="1" spc="6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 </a:t>
            </a:r>
            <a:r>
              <a:rPr sz="24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=</a:t>
            </a:r>
            <a:r>
              <a:rPr sz="2400" b="1" spc="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 </a:t>
            </a:r>
            <a:r>
              <a:rPr sz="24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(x	</a:t>
            </a:r>
            <a:r>
              <a:rPr sz="2400" b="1" spc="-5" noProof="1" dirty="0">
                <a:solidFill>
                  <a:srgbClr val="C00000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&lt;=</a:t>
            </a:r>
            <a:r>
              <a:rPr sz="24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 y)</a:t>
            </a:r>
            <a:endParaRPr lang="zh-CN" altLang="en-US" sz="2400" b="1" spc="-5" noProof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  <a:sym typeface="+mn-ea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翻译示例</a:t>
            </a:r>
            <a:endParaRPr lang="en-US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40962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0963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0964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238" y="1379538"/>
            <a:ext cx="3011488" cy="2108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p>
            <a:pPr marL="12700" marR="5080">
              <a:lnSpc>
                <a:spcPct val="100000"/>
              </a:lnSpc>
              <a:spcBef>
                <a:spcPts val="340"/>
              </a:spcBef>
            </a:pPr>
            <a:r>
              <a:rPr lang="en-US"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t0</a:t>
            </a:r>
            <a:r>
              <a:rPr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 </a:t>
            </a:r>
            <a:r>
              <a:rPr sz="20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= x * </a:t>
            </a:r>
            <a:r>
              <a:rPr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x;  </a:t>
            </a:r>
            <a:endParaRPr sz="2000" b="1" spc="-5" noProof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12700" marR="5080">
              <a:lnSpc>
                <a:spcPct val="100000"/>
              </a:lnSpc>
              <a:spcBef>
                <a:spcPts val="340"/>
              </a:spcBef>
            </a:pPr>
            <a:r>
              <a:rPr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x2 </a:t>
            </a:r>
            <a:r>
              <a:rPr sz="20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= </a:t>
            </a:r>
            <a:r>
              <a:rPr lang="en-US" sz="20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t0</a:t>
            </a:r>
            <a:r>
              <a:rPr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;</a:t>
            </a:r>
            <a:endParaRPr sz="2000" b="1" spc="-5" noProof="1" dirty="0">
              <a:solidFill>
                <a:srgbClr val="191919"/>
              </a:solidFill>
              <a:latin typeface="Courier New" panose="02070309020205020404"/>
              <a:ea typeface="楷体" panose="02010609060101010101" pitchFamily="1" charset="-122"/>
              <a:cs typeface="Courier New" panose="02070309020205020404"/>
            </a:endParaRPr>
          </a:p>
          <a:p>
            <a:pPr marL="12700" marR="5080">
              <a:lnSpc>
                <a:spcPct val="100000"/>
              </a:lnSpc>
              <a:spcBef>
                <a:spcPts val="340"/>
              </a:spcBef>
            </a:pPr>
            <a:r>
              <a:rPr lang="en-US"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t1</a:t>
            </a:r>
            <a:r>
              <a:rPr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 </a:t>
            </a:r>
            <a:r>
              <a:rPr sz="20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= y * </a:t>
            </a:r>
            <a:r>
              <a:rPr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y;  </a:t>
            </a:r>
            <a:endParaRPr sz="2000" b="1" spc="-5" noProof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12700" marR="5080">
              <a:lnSpc>
                <a:spcPct val="100000"/>
              </a:lnSpc>
              <a:spcBef>
                <a:spcPts val="340"/>
              </a:spcBef>
            </a:pPr>
            <a:r>
              <a:rPr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y2 </a:t>
            </a:r>
            <a:r>
              <a:rPr sz="20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= </a:t>
            </a:r>
            <a:r>
              <a:rPr lang="en-US" sz="20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t1</a:t>
            </a:r>
            <a:r>
              <a:rPr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;</a:t>
            </a:r>
            <a:endParaRPr sz="2000" b="1" spc="-5" noProof="1" dirty="0">
              <a:solidFill>
                <a:srgbClr val="191919"/>
              </a:solidFill>
              <a:latin typeface="Courier New" panose="02070309020205020404"/>
              <a:ea typeface="楷体" panose="02010609060101010101" pitchFamily="1" charset="-122"/>
              <a:cs typeface="Courier New" panose="02070309020205020404"/>
            </a:endParaRPr>
          </a:p>
          <a:p>
            <a:pPr marL="12700" marR="5080">
              <a:lnSpc>
                <a:spcPct val="100000"/>
              </a:lnSpc>
              <a:spcBef>
                <a:spcPts val="340"/>
              </a:spcBef>
            </a:pPr>
            <a:r>
              <a:rPr lang="en-US"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t3</a:t>
            </a:r>
            <a:r>
              <a:rPr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 </a:t>
            </a:r>
            <a:r>
              <a:rPr sz="20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= </a:t>
            </a:r>
            <a:r>
              <a:rPr lang="en-US" altLang="en-US"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x2</a:t>
            </a:r>
            <a:r>
              <a:rPr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 </a:t>
            </a:r>
            <a:r>
              <a:rPr sz="20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+</a:t>
            </a:r>
            <a:r>
              <a:rPr sz="2000" b="1" spc="-1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 </a:t>
            </a:r>
            <a:r>
              <a:rPr lang="en-US" altLang="en-US"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y2</a:t>
            </a:r>
            <a:r>
              <a:rPr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;</a:t>
            </a:r>
            <a:endParaRPr sz="2000" b="1" spc="-5" noProof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  <a:sym typeface="+mn-ea"/>
            </a:endParaRPr>
          </a:p>
          <a:p>
            <a:pPr marL="12700" marR="5080">
              <a:lnSpc>
                <a:spcPct val="100000"/>
              </a:lnSpc>
              <a:spcBef>
                <a:spcPts val="340"/>
              </a:spcBef>
            </a:pPr>
            <a:r>
              <a:rPr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r2 </a:t>
            </a:r>
            <a:r>
              <a:rPr sz="20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= </a:t>
            </a:r>
            <a:r>
              <a:rPr lang="en-US"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t3</a:t>
            </a:r>
            <a:r>
              <a:rPr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;</a:t>
            </a:r>
            <a:endParaRPr sz="2000" b="1" spc="-5" noProof="1" dirty="0">
              <a:solidFill>
                <a:srgbClr val="191919"/>
              </a:solidFill>
              <a:latin typeface="Courier New" panose="02070309020205020404"/>
              <a:ea typeface="楷体" panose="02010609060101010101" pitchFamily="1" charset="-122"/>
              <a:cs typeface="Courier New" panose="02070309020205020404"/>
            </a:endParaRPr>
          </a:p>
        </p:txBody>
      </p:sp>
      <p:sp>
        <p:nvSpPr>
          <p:cNvPr id="40966" name="object 4"/>
          <p:cNvSpPr txBox="1"/>
          <p:nvPr/>
        </p:nvSpPr>
        <p:spPr>
          <a:xfrm>
            <a:off x="6688138" y="1423988"/>
            <a:ext cx="3446462" cy="281781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43180" rIns="0" bIns="0" anchor="t" anchorCtr="0">
            <a:spAutoFit/>
          </a:bodyPr>
          <a:p>
            <a:pPr marL="12700" indent="0">
              <a:lnSpc>
                <a:spcPts val="2950"/>
              </a:lnSpc>
              <a:spcBef>
                <a:spcPts val="340"/>
              </a:spcBef>
            </a:pPr>
            <a:r>
              <a:rPr lang="zh-CN" altLang="zh-CN" sz="2000" b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</a:rPr>
              <a:t>t0 = b + c;  </a:t>
            </a:r>
            <a:endParaRPr lang="zh-CN" altLang="zh-CN" sz="2000" b="1" dirty="0">
              <a:solidFill>
                <a:srgbClr val="191919"/>
              </a:solidFill>
              <a:latin typeface="Courier New" panose="02070309020205020404"/>
              <a:ea typeface="楷体" panose="02010609060101010101" pitchFamily="1" charset="-122"/>
            </a:endParaRPr>
          </a:p>
          <a:p>
            <a:pPr marL="12700" indent="0">
              <a:lnSpc>
                <a:spcPts val="2950"/>
              </a:lnSpc>
              <a:spcBef>
                <a:spcPts val="150"/>
              </a:spcBef>
            </a:pPr>
            <a:endParaRPr lang="en-US" altLang="zh-CN" sz="2000" b="1">
              <a:solidFill>
                <a:srgbClr val="191919"/>
              </a:solidFill>
              <a:latin typeface="Courier New" panose="02070309020205020404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503238" y="4013200"/>
            <a:ext cx="3195638" cy="27828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t0 </a:t>
            </a:r>
            <a:r>
              <a:rPr sz="20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= x +</a:t>
            </a:r>
            <a:r>
              <a:rPr sz="2000" b="1" spc="-6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x;</a:t>
            </a:r>
            <a:endParaRPr sz="2000" noProof="1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t1 </a:t>
            </a:r>
            <a:r>
              <a:rPr sz="20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=</a:t>
            </a:r>
            <a:r>
              <a:rPr sz="2000" b="1" spc="-2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t0 </a:t>
            </a:r>
            <a:r>
              <a:rPr sz="20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&lt;</a:t>
            </a:r>
            <a:r>
              <a:rPr sz="2000" b="1" spc="-8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 </a:t>
            </a:r>
            <a:r>
              <a:rPr lang="en-US"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y</a:t>
            </a:r>
            <a:r>
              <a:rPr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;</a:t>
            </a:r>
            <a:endParaRPr sz="2000" noProof="1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b1 </a:t>
            </a:r>
            <a:r>
              <a:rPr sz="20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= </a:t>
            </a:r>
            <a:r>
              <a:rPr lang="en-US" sz="20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t1</a:t>
            </a:r>
            <a:r>
              <a:rPr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;</a:t>
            </a:r>
            <a:endParaRPr sz="2000" noProof="1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t2 </a:t>
            </a:r>
            <a:r>
              <a:rPr sz="20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= x +</a:t>
            </a:r>
            <a:r>
              <a:rPr sz="2000" b="1" spc="-6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x;</a:t>
            </a:r>
            <a:endParaRPr sz="2000" noProof="1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t3 </a:t>
            </a:r>
            <a:r>
              <a:rPr sz="20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=</a:t>
            </a:r>
            <a:r>
              <a:rPr sz="2000" b="1" spc="-2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t2 ==</a:t>
            </a:r>
            <a:r>
              <a:rPr sz="2000" b="1" spc="-9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 </a:t>
            </a:r>
            <a:r>
              <a:rPr lang="en-US"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y</a:t>
            </a:r>
            <a:r>
              <a:rPr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;</a:t>
            </a:r>
            <a:endParaRPr sz="2000" noProof="1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b2 </a:t>
            </a:r>
            <a:r>
              <a:rPr sz="20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= </a:t>
            </a:r>
            <a:r>
              <a:rPr lang="en-US" sz="20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t3</a:t>
            </a:r>
            <a:r>
              <a:rPr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;</a:t>
            </a:r>
            <a:endParaRPr sz="2000" noProof="1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t4 </a:t>
            </a:r>
            <a:r>
              <a:rPr sz="20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= x +</a:t>
            </a:r>
            <a:r>
              <a:rPr sz="2000" b="1" spc="-6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x;</a:t>
            </a:r>
            <a:endParaRPr sz="2000" noProof="1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t5 </a:t>
            </a:r>
            <a:r>
              <a:rPr sz="20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=</a:t>
            </a:r>
            <a:r>
              <a:rPr sz="2000" b="1" spc="-2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lang="en-US"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y</a:t>
            </a:r>
            <a:r>
              <a:rPr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 </a:t>
            </a:r>
            <a:r>
              <a:rPr sz="20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&lt;</a:t>
            </a:r>
            <a:r>
              <a:rPr sz="2000" b="1" spc="-8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 </a:t>
            </a:r>
            <a:r>
              <a:rPr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t4</a:t>
            </a:r>
            <a:r>
              <a:rPr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;</a:t>
            </a:r>
            <a:endParaRPr sz="2000" noProof="1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b3 </a:t>
            </a:r>
            <a:r>
              <a:rPr sz="20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= </a:t>
            </a:r>
            <a:r>
              <a:rPr lang="en-US" sz="20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t5</a:t>
            </a:r>
            <a:r>
              <a:rPr sz="20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;</a:t>
            </a:r>
            <a:endParaRPr sz="2000" b="1" spc="-5" noProof="1" dirty="0">
              <a:solidFill>
                <a:srgbClr val="191919"/>
              </a:solidFill>
              <a:latin typeface="Courier New" panose="02070309020205020404"/>
              <a:ea typeface="楷体" panose="02010609060101010101" pitchFamily="1" charset="-122"/>
              <a:cs typeface="Courier New" panose="020703090202050204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88138" y="4908550"/>
            <a:ext cx="3446463" cy="1577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t0 </a:t>
            </a:r>
            <a:r>
              <a:rPr sz="26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= x &lt; y;</a:t>
            </a:r>
            <a:endParaRPr sz="2600" b="1" noProof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sz="26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t1 = x == y;  </a:t>
            </a:r>
            <a:endParaRPr sz="2600" b="1" noProof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  <a:p>
            <a:r>
              <a:rPr lang="en-US" sz="26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t2</a:t>
            </a:r>
            <a:r>
              <a:rPr sz="26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= t0 || t1;</a:t>
            </a:r>
            <a:endParaRPr sz="2600" b="1" noProof="1" dirty="0">
              <a:solidFill>
                <a:srgbClr val="191919"/>
              </a:solidFill>
              <a:latin typeface="Courier New" panose="02070309020205020404"/>
              <a:ea typeface="楷体" panose="02010609060101010101" pitchFamily="1" charset="-122"/>
              <a:cs typeface="Courier New" panose="02070309020205020404"/>
            </a:endParaRPr>
          </a:p>
          <a:p>
            <a:r>
              <a:rPr lang="en-US" sz="26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b = t2;</a:t>
            </a:r>
            <a:endParaRPr lang="en-US" sz="2600" b="1" noProof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62238" y="2720975"/>
            <a:ext cx="1096962" cy="4349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t0+t1?</a:t>
            </a:r>
            <a:endParaRPr lang="en-US" altLang="zh-CN" sz="240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70188" y="4152900"/>
            <a:ext cx="3840162" cy="4349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40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临时变量要不要重复使用？</a:t>
            </a:r>
            <a:endParaRPr lang="zh-CN" altLang="en-US" sz="240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47975" y="4803775"/>
            <a:ext cx="2316163" cy="4349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40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优点</a:t>
            </a:r>
            <a:r>
              <a:rPr lang="en-US" altLang="zh-CN" sz="240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VS </a:t>
            </a:r>
            <a:r>
              <a:rPr lang="zh-CN" altLang="en-US" sz="240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缺点？</a:t>
            </a:r>
            <a:endParaRPr lang="zh-CN" altLang="en-US" sz="240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41625" y="5508625"/>
            <a:ext cx="3840163" cy="777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sz="240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对普通变量赋值能不能模仿</a:t>
            </a:r>
            <a:endParaRPr lang="zh-CN" altLang="zh-CN" sz="240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sz="240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临时变量？</a:t>
            </a:r>
            <a:endParaRPr lang="zh-CN" altLang="zh-CN" sz="240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翻译示例</a:t>
            </a:r>
            <a:endParaRPr lang="en-US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41986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1987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1988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object 3"/>
          <p:cNvSpPr txBox="1"/>
          <p:nvPr/>
        </p:nvSpPr>
        <p:spPr>
          <a:xfrm>
            <a:off x="1220788" y="2230438"/>
            <a:ext cx="1214438" cy="116998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p>
            <a:pPr marL="12700" marR="5080" algn="just">
              <a:lnSpc>
                <a:spcPts val="2950"/>
              </a:lnSpc>
              <a:spcBef>
                <a:spcPts val="340"/>
              </a:spcBef>
            </a:pP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int</a:t>
            </a:r>
            <a:r>
              <a:rPr sz="2600" spc="-1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x;  int</a:t>
            </a:r>
            <a:r>
              <a:rPr sz="2600" spc="-1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y;  int</a:t>
            </a:r>
            <a:r>
              <a:rPr sz="2600" spc="-1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z;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220788" y="3729038"/>
            <a:ext cx="2006600" cy="154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ts val="3035"/>
              </a:lnSpc>
              <a:spcBef>
                <a:spcPts val="100"/>
              </a:spcBef>
            </a:pP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if (x </a:t>
            </a:r>
            <a:r>
              <a:rPr sz="26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&lt;</a:t>
            </a:r>
            <a:r>
              <a:rPr sz="2600" spc="-9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y)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 marL="12700" marR="202565" indent="594360">
              <a:lnSpc>
                <a:spcPts val="2950"/>
              </a:lnSpc>
              <a:spcBef>
                <a:spcPts val="155"/>
              </a:spcBef>
            </a:pPr>
            <a:r>
              <a:rPr sz="26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z =</a:t>
            </a:r>
            <a:r>
              <a:rPr sz="2600" spc="-11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x;  else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 marL="607060">
              <a:lnSpc>
                <a:spcPts val="2890"/>
              </a:lnSpc>
            </a:pPr>
            <a:r>
              <a:rPr sz="26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z =</a:t>
            </a:r>
            <a:r>
              <a:rPr sz="2600" spc="-7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y;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1991" name="object 14"/>
          <p:cNvSpPr txBox="1"/>
          <p:nvPr/>
        </p:nvSpPr>
        <p:spPr>
          <a:xfrm>
            <a:off x="1220788" y="5835650"/>
            <a:ext cx="2514600" cy="35718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marL="12700" indent="0">
              <a:lnSpc>
                <a:spcPts val="2790"/>
              </a:lnSpc>
            </a:pPr>
            <a:r>
              <a:rPr lang="zh-CN" altLang="zh-CN" sz="2600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</a:rPr>
              <a:t>z</a:t>
            </a:r>
            <a:r>
              <a:rPr lang="en-US" altLang="zh-CN" sz="2600" dirty="0">
                <a:solidFill>
                  <a:srgbClr val="191919"/>
                </a:solidFill>
                <a:latin typeface="Courier New" panose="02070309020205020404"/>
              </a:rPr>
              <a:t> = </a:t>
            </a:r>
            <a:r>
              <a:rPr lang="en-US" altLang="en-US" sz="2600" dirty="0">
                <a:solidFill>
                  <a:srgbClr val="191919"/>
                </a:solidFill>
                <a:latin typeface="Courier New" panose="02070309020205020404"/>
              </a:rPr>
              <a:t>z * z</a:t>
            </a:r>
            <a:endParaRPr lang="en-US" altLang="en-US" sz="2600" dirty="0">
              <a:solidFill>
                <a:srgbClr val="191919"/>
              </a:solidFill>
              <a:latin typeface="Courier New" panose="02070309020205020404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5961380" y="2230755"/>
            <a:ext cx="3554730" cy="31045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p>
            <a:pPr marL="12700" marR="1787525">
              <a:lnSpc>
                <a:spcPts val="2950"/>
              </a:lnSpc>
              <a:spcBef>
                <a:spcPts val="340"/>
              </a:spcBef>
            </a:pP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int</a:t>
            </a:r>
            <a:r>
              <a:rPr sz="2600" spc="-1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x;  int</a:t>
            </a:r>
            <a:r>
              <a:rPr sz="2600" spc="-1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y;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 noProof="1">
              <a:latin typeface="Courier New" panose="02070309020205020404"/>
              <a:cs typeface="Courier New" panose="02070309020205020404"/>
            </a:endParaRPr>
          </a:p>
          <a:p>
            <a:pPr marL="607060" marR="5080" indent="-594360">
              <a:lnSpc>
                <a:spcPts val="2960"/>
              </a:lnSpc>
            </a:pP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while (x </a:t>
            </a:r>
            <a:r>
              <a:rPr sz="26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&lt; </a:t>
            </a: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y)</a:t>
            </a:r>
            <a:r>
              <a:rPr lang="en-US"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{</a:t>
            </a:r>
            <a:endParaRPr lang="en-US" sz="2600" spc="-95" noProof="1" dirty="0">
              <a:solidFill>
                <a:srgbClr val="191919"/>
              </a:solidFill>
              <a:latin typeface="Courier New" panose="02070309020205020404"/>
              <a:ea typeface="楷体" panose="02010609060101010101" pitchFamily="1" charset="-122"/>
              <a:cs typeface="Courier New" panose="02070309020205020404"/>
            </a:endParaRPr>
          </a:p>
          <a:p>
            <a:pPr marL="607060" marR="5080" indent="-594360">
              <a:lnSpc>
                <a:spcPts val="2960"/>
              </a:lnSpc>
            </a:pPr>
            <a:r>
              <a:rPr lang="en-US" sz="2600" spc="-9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    </a:t>
            </a:r>
            <a:r>
              <a:rPr sz="26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x = x *</a:t>
            </a:r>
            <a:r>
              <a:rPr sz="2600" spc="-9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2;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880"/>
              </a:lnSpc>
            </a:pPr>
            <a:r>
              <a:rPr sz="26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}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 noProof="1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6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y =</a:t>
            </a:r>
            <a:r>
              <a:rPr sz="2600" spc="-3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x;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8600" cy="922338"/>
          </a:xfrm>
        </p:spPr>
        <p:txBody>
          <a:bodyPr wrap="square" lIns="0" tIns="0" rIns="0" bIns="0" anchor="ctr" anchorCtr="0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13314" name="Footer Placeholder 9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3315" name="Slide Number Placeholder 1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3316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174" name="Rounded Rectangle 6"/>
          <p:cNvSpPr/>
          <p:nvPr/>
        </p:nvSpPr>
        <p:spPr>
          <a:xfrm>
            <a:off x="4314825" y="1395413"/>
            <a:ext cx="1755775" cy="40481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</a:ln>
        </p:spPr>
        <p:txBody>
          <a:bodyPr anchor="t" anchorCtr="0"/>
          <a:p>
            <a:pPr hangingPunct="0"/>
            <a:endParaRPr lang="en-US" altLang="x-none" dirty="0">
              <a:solidFill>
                <a:srgbClr val="FFFF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5" name="TextBox 7"/>
          <p:cNvSpPr txBox="1"/>
          <p:nvPr/>
        </p:nvSpPr>
        <p:spPr>
          <a:xfrm>
            <a:off x="6119813" y="1395413"/>
            <a:ext cx="3619500" cy="493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en-US" altLang="zh-CN" sz="28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MyInterface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是否定义</a:t>
            </a:r>
            <a:endParaRPr lang="en-US" altLang="zh-CN" sz="2800" b="1" dirty="0">
              <a:solidFill>
                <a:srgbClr val="FF0000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7176" name="Rounded Rectangle 8"/>
          <p:cNvSpPr/>
          <p:nvPr/>
        </p:nvSpPr>
        <p:spPr>
          <a:xfrm>
            <a:off x="4149725" y="2838450"/>
            <a:ext cx="944563" cy="40481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</a:ln>
        </p:spPr>
        <p:txBody>
          <a:bodyPr anchor="t" anchorCtr="0"/>
          <a:p>
            <a:pPr hangingPunct="0"/>
            <a:endParaRPr lang="en-US" altLang="x-none" dirty="0">
              <a:solidFill>
                <a:srgbClr val="FFFF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7" name="TextBox 9"/>
          <p:cNvSpPr txBox="1"/>
          <p:nvPr/>
        </p:nvSpPr>
        <p:spPr>
          <a:xfrm>
            <a:off x="5441950" y="2703513"/>
            <a:ext cx="2895600" cy="493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en-US" altLang="zh-CN" sz="28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string 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类型错误</a:t>
            </a:r>
            <a:endParaRPr lang="en-US" altLang="zh-CN" sz="2800" b="1" dirty="0">
              <a:solidFill>
                <a:srgbClr val="FF0000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7178" name="Rounded Rectangle 10"/>
          <p:cNvSpPr/>
          <p:nvPr/>
        </p:nvSpPr>
        <p:spPr>
          <a:xfrm>
            <a:off x="3238500" y="3287713"/>
            <a:ext cx="2070100" cy="40481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</a:ln>
        </p:spPr>
        <p:txBody>
          <a:bodyPr anchor="t" anchorCtr="0"/>
          <a:p>
            <a:pPr hangingPunct="0"/>
            <a:endParaRPr lang="en-US" altLang="x-none" dirty="0">
              <a:solidFill>
                <a:srgbClr val="FFFF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9" name="TextBox 11"/>
          <p:cNvSpPr txBox="1"/>
          <p:nvPr/>
        </p:nvSpPr>
        <p:spPr>
          <a:xfrm>
            <a:off x="5487988" y="3243263"/>
            <a:ext cx="3255962" cy="8937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en-US" altLang="zh-CN" sz="28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string 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不支持乘法</a:t>
            </a:r>
            <a:endParaRPr lang="en-US" altLang="zh-CN" sz="2800" b="1" dirty="0">
              <a:solidFill>
                <a:srgbClr val="FF0000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hangingPunct="0"/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变量ｙ没有声明</a:t>
            </a:r>
            <a:endParaRPr lang="en-US" altLang="zh-CN" sz="2800" b="1" dirty="0">
              <a:solidFill>
                <a:srgbClr val="FF0000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7180" name="Rounded Rectangle 12"/>
          <p:cNvSpPr/>
          <p:nvPr/>
        </p:nvSpPr>
        <p:spPr>
          <a:xfrm>
            <a:off x="2519363" y="4189413"/>
            <a:ext cx="1979612" cy="40481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</a:ln>
        </p:spPr>
        <p:txBody>
          <a:bodyPr anchor="t" anchorCtr="0"/>
          <a:p>
            <a:pPr hangingPunct="0"/>
            <a:endParaRPr lang="en-US" altLang="x-none" dirty="0">
              <a:solidFill>
                <a:srgbClr val="FFFF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1" name="TextBox 13"/>
          <p:cNvSpPr txBox="1"/>
          <p:nvPr/>
        </p:nvSpPr>
        <p:spPr>
          <a:xfrm>
            <a:off x="5353050" y="4240213"/>
            <a:ext cx="3070225" cy="4921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函数不能重复定义</a:t>
            </a:r>
            <a:endParaRPr lang="en-US" altLang="zh-CN" sz="2800" b="1" dirty="0">
              <a:solidFill>
                <a:srgbClr val="FF0000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7182" name="Rounded Rectangle 14"/>
          <p:cNvSpPr/>
          <p:nvPr/>
        </p:nvSpPr>
        <p:spPr>
          <a:xfrm>
            <a:off x="3240088" y="5137150"/>
            <a:ext cx="1979612" cy="40481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noFill/>
          </a:ln>
        </p:spPr>
        <p:txBody>
          <a:bodyPr anchor="t" anchorCtr="0"/>
          <a:p>
            <a:pPr hangingPunct="0"/>
            <a:endParaRPr lang="en-US" altLang="x-none" dirty="0">
              <a:solidFill>
                <a:srgbClr val="FFFF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3" name="TextBox 15"/>
          <p:cNvSpPr txBox="1"/>
          <p:nvPr/>
        </p:nvSpPr>
        <p:spPr>
          <a:xfrm>
            <a:off x="4722813" y="5853113"/>
            <a:ext cx="4518025" cy="493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en-US" altLang="zh-CN" sz="28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void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类型 不能与 整型相加</a:t>
            </a:r>
            <a:endParaRPr lang="en-US" altLang="zh-CN" sz="2800" b="1" dirty="0">
              <a:solidFill>
                <a:srgbClr val="FF0000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3327" name="Rectangle 3"/>
          <p:cNvSpPr>
            <a:spLocks noGrp="1"/>
          </p:cNvSpPr>
          <p:nvPr>
            <p:ph type="body"/>
          </p:nvPr>
        </p:nvSpPr>
        <p:spPr>
          <a:xfrm>
            <a:off x="503238" y="1439863"/>
            <a:ext cx="9070975" cy="5040312"/>
          </a:xfrm>
        </p:spPr>
        <p:txBody>
          <a:bodyPr wrap="square" lIns="0" tIns="22680" rIns="0" bIns="0" anchor="t" anchorCtr="0"/>
          <a:p>
            <a:pPr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2" charset="0"/>
              </a:rPr>
              <a:t>class</a:t>
            </a:r>
            <a:r>
              <a:rPr lang="en-US" altLang="zh-CN" sz="2000" b="1" dirty="0">
                <a:latin typeface="Times New Roman" panose="02020603050405020304" pitchFamily="2" charset="0"/>
              </a:rPr>
              <a:t> MyClass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2" charset="0"/>
              </a:rPr>
              <a:t>implements</a:t>
            </a:r>
            <a:r>
              <a:rPr lang="en-US" altLang="zh-CN" sz="2000" b="1" dirty="0">
                <a:latin typeface="Times New Roman" panose="02020603050405020304" pitchFamily="2" charset="0"/>
              </a:rPr>
              <a:t> MyInterface {</a:t>
            </a:r>
            <a:endParaRPr lang="en-US" altLang="zh-CN" sz="2000" b="1" dirty="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en-US" altLang="zh-CN" sz="2000" b="1" dirty="0">
                <a:latin typeface="Times New Roman" panose="02020603050405020304" pitchFamily="2" charset="0"/>
              </a:rPr>
              <a:t>				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2" charset="0"/>
              </a:rPr>
              <a:t>string</a:t>
            </a:r>
            <a:r>
              <a:rPr lang="en-US" altLang="zh-CN" sz="2000" b="1" dirty="0">
                <a:latin typeface="Times New Roman" panose="02020603050405020304" pitchFamily="2" charset="0"/>
              </a:rPr>
              <a:t> myInteger;</a:t>
            </a:r>
            <a:endParaRPr lang="en-US" altLang="zh-CN" sz="2000" b="1" dirty="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en-US" altLang="zh-CN" sz="2000" b="1" dirty="0">
                <a:latin typeface="Times New Roman" panose="02020603050405020304" pitchFamily="2" charset="0"/>
              </a:rPr>
              <a:t>				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2" charset="0"/>
              </a:rPr>
              <a:t>void</a:t>
            </a:r>
            <a:r>
              <a:rPr lang="en-US" altLang="zh-CN" sz="2000" b="1" dirty="0">
                <a:latin typeface="Times New Roman" panose="02020603050405020304" pitchFamily="2" charset="0"/>
              </a:rPr>
              <a:t> doSomething() {</a:t>
            </a:r>
            <a:endParaRPr lang="en-US" altLang="zh-CN" sz="2000" b="1" dirty="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en-US" altLang="zh-CN" sz="2000" b="1" dirty="0">
                <a:latin typeface="Times New Roman" panose="02020603050405020304" pitchFamily="2" charset="0"/>
              </a:rPr>
              <a:t>					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2" charset="0"/>
              </a:rPr>
              <a:t>int</a:t>
            </a:r>
            <a:r>
              <a:rPr lang="en-US" altLang="zh-CN" sz="2000" b="1" dirty="0">
                <a:latin typeface="Times New Roman" panose="02020603050405020304" pitchFamily="2" charset="0"/>
              </a:rPr>
              <a:t>[] x = new 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2" charset="0"/>
              </a:rPr>
              <a:t>string</a:t>
            </a:r>
            <a:r>
              <a:rPr lang="en-US" altLang="zh-CN" sz="2000" b="1" dirty="0">
                <a:latin typeface="Times New Roman" panose="02020603050405020304" pitchFamily="2" charset="0"/>
              </a:rPr>
              <a:t>;</a:t>
            </a:r>
            <a:endParaRPr lang="en-US" altLang="zh-CN" sz="2000" b="1" dirty="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en-US" altLang="zh-CN" sz="2000" b="1" dirty="0">
                <a:latin typeface="Times New Roman" panose="02020603050405020304" pitchFamily="2" charset="0"/>
              </a:rPr>
              <a:t>					x[5] = myInteger * y;</a:t>
            </a:r>
            <a:endParaRPr lang="en-US" altLang="zh-CN" sz="2000" b="1" dirty="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en-US" altLang="zh-CN" sz="2000" b="1" dirty="0">
                <a:latin typeface="Times New Roman" panose="02020603050405020304" pitchFamily="2" charset="0"/>
              </a:rPr>
              <a:t>				}</a:t>
            </a:r>
            <a:endParaRPr lang="en-US" altLang="zh-CN" sz="2000" b="1" dirty="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en-US" altLang="zh-CN" sz="2000" b="1" dirty="0">
                <a:latin typeface="Times New Roman" panose="02020603050405020304" pitchFamily="2" charset="0"/>
              </a:rPr>
              <a:t>				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2" charset="0"/>
              </a:rPr>
              <a:t>void</a:t>
            </a:r>
            <a:r>
              <a:rPr lang="en-US" altLang="zh-CN" sz="2000" b="1" dirty="0">
                <a:latin typeface="Times New Roman" panose="02020603050405020304" pitchFamily="2" charset="0"/>
              </a:rPr>
              <a:t> doSomething() {}</a:t>
            </a:r>
            <a:endParaRPr lang="en-US" altLang="zh-CN" sz="2000" b="1" dirty="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en-US" altLang="zh-CN" sz="2000" b="1" dirty="0">
                <a:latin typeface="Times New Roman" panose="02020603050405020304" pitchFamily="2" charset="0"/>
              </a:rPr>
              <a:t>				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2" charset="0"/>
              </a:rPr>
              <a:t>int</a:t>
            </a:r>
            <a:r>
              <a:rPr lang="en-US" altLang="zh-CN" sz="2000" b="1" dirty="0">
                <a:latin typeface="Times New Roman" panose="02020603050405020304" pitchFamily="2" charset="0"/>
              </a:rPr>
              <a:t> fibonacci(int n) {</a:t>
            </a:r>
            <a:endParaRPr lang="en-US" altLang="zh-CN" sz="2000" b="1" dirty="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en-US" altLang="zh-CN" sz="2000" b="1" dirty="0">
                <a:latin typeface="Times New Roman" panose="02020603050405020304" pitchFamily="2" charset="0"/>
              </a:rPr>
              <a:t>					</a:t>
            </a:r>
            <a:r>
              <a:rPr lang="en-US" altLang="zh-CN" sz="2000" b="1" dirty="0">
                <a:solidFill>
                  <a:schemeClr val="accent2"/>
                </a:solidFill>
                <a:latin typeface="Times New Roman" panose="02020603050405020304" pitchFamily="2" charset="0"/>
              </a:rPr>
              <a:t>return</a:t>
            </a:r>
            <a:r>
              <a:rPr lang="en-US" altLang="zh-CN" sz="2000" b="1" dirty="0">
                <a:latin typeface="Times New Roman" panose="02020603050405020304" pitchFamily="2" charset="0"/>
              </a:rPr>
              <a:t> doSomething() + fibonacci(n – 1);</a:t>
            </a:r>
            <a:endParaRPr lang="en-US" altLang="zh-CN" sz="2000" b="1" dirty="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en-US" altLang="zh-CN" sz="2000" b="1" dirty="0">
                <a:latin typeface="Times New Roman" panose="02020603050405020304" pitchFamily="2" charset="0"/>
              </a:rPr>
              <a:t>				}</a:t>
            </a:r>
            <a:endParaRPr lang="en-US" altLang="zh-CN" sz="2000" b="1" dirty="0">
              <a:latin typeface="Times New Roman" panose="02020603050405020304" pitchFamily="2" charset="0"/>
            </a:endParaRPr>
          </a:p>
          <a:p>
            <a:pPr>
              <a:buNone/>
            </a:pPr>
            <a:r>
              <a:rPr lang="en-US" altLang="zh-CN" sz="2000" b="1" dirty="0">
                <a:latin typeface="Times New Roman" panose="02020603050405020304" pitchFamily="2" charset="0"/>
              </a:rPr>
              <a:t>}</a:t>
            </a:r>
            <a:endParaRPr lang="en-US" altLang="zh-CN" sz="20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bldLvl="0" animBg="1"/>
      <p:bldP spid="7174" grpId="1" bldLvl="0" animBg="1"/>
      <p:bldP spid="7175" grpId="0"/>
      <p:bldP spid="7175" grpId="1"/>
      <p:bldP spid="7176" grpId="0" bldLvl="0" animBg="1"/>
      <p:bldP spid="7176" grpId="1" bldLvl="0" animBg="1"/>
      <p:bldP spid="7177" grpId="0"/>
      <p:bldP spid="7177" grpId="1"/>
      <p:bldP spid="7178" grpId="0" bldLvl="0" animBg="1"/>
      <p:bldP spid="7178" grpId="1" bldLvl="0" animBg="1"/>
      <p:bldP spid="7179" grpId="0"/>
      <p:bldP spid="7179" grpId="1"/>
      <p:bldP spid="7180" grpId="0" bldLvl="0" animBg="1"/>
      <p:bldP spid="7180" grpId="1" bldLvl="0" animBg="1"/>
      <p:bldP spid="7181" grpId="0"/>
      <p:bldP spid="7181" grpId="1"/>
      <p:bldP spid="7182" grpId="0" bldLvl="0" animBg="1"/>
      <p:bldP spid="7182" grpId="1" bldLvl="0" animBg="1"/>
      <p:bldP spid="7183" grpId="0"/>
      <p:bldP spid="718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翻译示例</a:t>
            </a:r>
            <a:endParaRPr lang="en-US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43010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3011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3012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650" y="2179638"/>
            <a:ext cx="4186238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804545">
              <a:lnSpc>
                <a:spcPct val="100000"/>
              </a:lnSpc>
              <a:spcBef>
                <a:spcPts val="100"/>
              </a:spcBef>
            </a:pP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t0 </a:t>
            </a:r>
            <a:r>
              <a:rPr sz="26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= x &lt;</a:t>
            </a:r>
            <a:r>
              <a:rPr sz="2600" b="1" spc="-6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y;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 marL="804545" marR="5080">
              <a:lnSpc>
                <a:spcPct val="100000"/>
              </a:lnSpc>
              <a:spcBef>
                <a:spcPts val="155"/>
              </a:spcBef>
            </a:pP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IfZ t0 Goto</a:t>
            </a:r>
            <a:r>
              <a:rPr sz="2600" b="1" spc="-9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L0;  </a:t>
            </a:r>
            <a:r>
              <a:rPr sz="26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z =</a:t>
            </a:r>
            <a:r>
              <a:rPr sz="2600" b="1" spc="-3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x;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 marL="804545">
              <a:lnSpc>
                <a:spcPct val="100000"/>
              </a:lnSpc>
            </a:pP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Goto</a:t>
            </a:r>
            <a:r>
              <a:rPr sz="2600" b="1" spc="-2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L1;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L0: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 marL="804545">
              <a:lnSpc>
                <a:spcPct val="100000"/>
              </a:lnSpc>
            </a:pPr>
            <a:r>
              <a:rPr sz="26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z =</a:t>
            </a:r>
            <a:r>
              <a:rPr sz="2600" b="1" spc="-3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y;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L1:</a:t>
            </a:r>
            <a:endParaRPr sz="2600" b="1" spc="-5" noProof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lang="en-US" sz="2600" b="1" noProof="1"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   </a:t>
            </a:r>
            <a:r>
              <a:rPr lang="x-none" altLang="zh-CN" sz="26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t1</a:t>
            </a:r>
            <a:r>
              <a:rPr lang="en-US" sz="26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 = </a:t>
            </a:r>
            <a:r>
              <a:rPr lang="en-US" altLang="en-US" sz="26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z * z</a:t>
            </a:r>
            <a:endParaRPr lang="en-US" altLang="en-US" sz="2600" b="1" noProof="1" dirty="0">
              <a:solidFill>
                <a:srgbClr val="191919"/>
              </a:solidFill>
              <a:latin typeface="Courier New" panose="02070309020205020404"/>
              <a:ea typeface="楷体" panose="02010609060101010101" pitchFamily="1" charset="-122"/>
              <a:cs typeface="Courier New" panose="02070309020205020404"/>
              <a:sym typeface="+mn-ea"/>
            </a:endParaRPr>
          </a:p>
          <a:p>
            <a:pPr marL="12700">
              <a:lnSpc>
                <a:spcPct val="100000"/>
              </a:lnSpc>
            </a:pPr>
            <a:r>
              <a:rPr lang="en-US" altLang="en-US" sz="26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 </a:t>
            </a:r>
            <a:r>
              <a:rPr lang="x-none" altLang="en-US" sz="26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   z = t1</a:t>
            </a:r>
            <a:endParaRPr lang="en-US" altLang="en-US" sz="2600" b="1" noProof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endParaRPr lang="en-US" sz="2600" b="1" noProof="1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5450" y="2179638"/>
            <a:ext cx="4184650" cy="308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ts val="3035"/>
              </a:lnSpc>
              <a:spcBef>
                <a:spcPts val="100"/>
              </a:spcBef>
            </a:pP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L0: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 marL="804545">
              <a:lnSpc>
                <a:spcPts val="2950"/>
              </a:lnSpc>
            </a:pP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t0 </a:t>
            </a:r>
            <a:r>
              <a:rPr sz="26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= x &lt;</a:t>
            </a:r>
            <a:r>
              <a:rPr sz="2600" b="1" spc="-6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y;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 marL="804545" marR="5080">
              <a:lnSpc>
                <a:spcPts val="2950"/>
              </a:lnSpc>
              <a:spcBef>
                <a:spcPts val="155"/>
              </a:spcBef>
            </a:pP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IfZ t0 Goto</a:t>
            </a:r>
            <a:r>
              <a:rPr sz="2600" b="1" spc="-9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L1;  </a:t>
            </a:r>
            <a:r>
              <a:rPr lang="x-none" sz="26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t1</a:t>
            </a:r>
            <a:r>
              <a:rPr sz="26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= x *</a:t>
            </a:r>
            <a:r>
              <a:rPr sz="2600" b="1" spc="-6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2;</a:t>
            </a:r>
            <a:endParaRPr sz="2600" b="1" spc="-5" noProof="1" dirty="0">
              <a:solidFill>
                <a:srgbClr val="191919"/>
              </a:solidFill>
              <a:latin typeface="Courier New" panose="02070309020205020404"/>
              <a:ea typeface="楷体" panose="02010609060101010101" pitchFamily="1" charset="-122"/>
              <a:cs typeface="Courier New" panose="02070309020205020404"/>
            </a:endParaRPr>
          </a:p>
          <a:p>
            <a:pPr marL="804545" marR="5080">
              <a:lnSpc>
                <a:spcPts val="2950"/>
              </a:lnSpc>
              <a:spcBef>
                <a:spcPts val="155"/>
              </a:spcBef>
            </a:pPr>
            <a:r>
              <a:rPr lang="x-none" sz="2600" b="1" noProof="1">
                <a:latin typeface="Courier New" panose="02070309020205020404"/>
                <a:cs typeface="Courier New" panose="02070309020205020404"/>
              </a:rPr>
              <a:t>x = t1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 marL="804545">
              <a:lnSpc>
                <a:spcPts val="2795"/>
              </a:lnSpc>
            </a:pP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Goto</a:t>
            </a:r>
            <a:r>
              <a:rPr sz="2600" b="1" spc="-2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L0;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950"/>
              </a:lnSpc>
            </a:pP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L1: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 marL="804545">
              <a:lnSpc>
                <a:spcPts val="3035"/>
              </a:lnSpc>
            </a:pPr>
            <a:r>
              <a:rPr sz="26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y =</a:t>
            </a:r>
            <a:r>
              <a:rPr sz="2600" b="1" spc="-3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x;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赋值语句的</a:t>
            </a:r>
            <a:r>
              <a:rPr lang="zh-CN" altLang="zh-CN" dirty="0"/>
              <a:t>翻译</a:t>
            </a:r>
            <a:endParaRPr lang="zh-CN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51202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1203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1204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6086" name="Rectangle 3"/>
          <p:cNvSpPr txBox="1"/>
          <p:nvPr/>
        </p:nvSpPr>
        <p:spPr>
          <a:xfrm>
            <a:off x="503238" y="1439863"/>
            <a:ext cx="9070975" cy="5040312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翻译过程即对</a:t>
            </a:r>
            <a:r>
              <a:rPr lang="zh-CN" altLang="en-US" sz="3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AST</a:t>
            </a:r>
            <a:r>
              <a:rPr lang="zh-CN" altLang="en-US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的遍历过程</a:t>
            </a:r>
            <a:endParaRPr lang="zh-CN" altLang="en-US" sz="36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翻译要点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变量在哪里声明？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操作数类型、操作数的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值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类型与运算符是否相容？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编译时计算/运行时计算？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临时变量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  记录每次运算的值、连接整个表达式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</a:t>
            </a:r>
            <a:endParaRPr lang="zh-CN" altLang="en-US" sz="36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3600" b="1" dirty="0">
              <a:solidFill>
                <a:srgbClr val="FF0000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47137" name="TextBox 39"/>
          <p:cNvSpPr txBox="1"/>
          <p:nvPr/>
        </p:nvSpPr>
        <p:spPr>
          <a:xfrm>
            <a:off x="8096250" y="4330700"/>
            <a:ext cx="379413" cy="495300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en-US" altLang="x-none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b</a:t>
            </a:r>
            <a:endParaRPr lang="en-US" altLang="x-none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3" name="TextBox 39"/>
          <p:cNvSpPr txBox="1"/>
          <p:nvPr/>
        </p:nvSpPr>
        <p:spPr>
          <a:xfrm>
            <a:off x="7742238" y="3295650"/>
            <a:ext cx="300038" cy="496888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-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4" name="TextBox 39"/>
          <p:cNvSpPr txBox="1"/>
          <p:nvPr/>
        </p:nvSpPr>
        <p:spPr>
          <a:xfrm>
            <a:off x="7154863" y="4330700"/>
            <a:ext cx="690563" cy="438150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4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null</a:t>
            </a:r>
            <a:endParaRPr lang="x-none" altLang="en-US" sz="24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cxnSp>
        <p:nvCxnSpPr>
          <p:cNvPr id="51209" name="Straight Arrow Connector 51"/>
          <p:cNvCxnSpPr>
            <a:stCxn id="3" idx="2"/>
            <a:endCxn id="4" idx="0"/>
          </p:cNvCxnSpPr>
          <p:nvPr/>
        </p:nvCxnSpPr>
        <p:spPr>
          <a:xfrm flipH="1">
            <a:off x="7500938" y="3792538"/>
            <a:ext cx="392112" cy="538162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1210" name="Straight Arrow Connector 51"/>
          <p:cNvCxnSpPr>
            <a:stCxn id="3" idx="2"/>
            <a:endCxn id="47137" idx="0"/>
          </p:cNvCxnSpPr>
          <p:nvPr/>
        </p:nvCxnSpPr>
        <p:spPr>
          <a:xfrm>
            <a:off x="7893050" y="3792538"/>
            <a:ext cx="393700" cy="538162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7" name="TextBox 39"/>
          <p:cNvSpPr txBox="1"/>
          <p:nvPr/>
        </p:nvSpPr>
        <p:spPr>
          <a:xfrm>
            <a:off x="8775700" y="4368800"/>
            <a:ext cx="339725" cy="496888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c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2" name="TextBox 39"/>
          <p:cNvSpPr txBox="1"/>
          <p:nvPr/>
        </p:nvSpPr>
        <p:spPr>
          <a:xfrm>
            <a:off x="9359900" y="4365625"/>
            <a:ext cx="381000" cy="495300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d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8" name="TextBox 39"/>
          <p:cNvSpPr txBox="1"/>
          <p:nvPr/>
        </p:nvSpPr>
        <p:spPr>
          <a:xfrm>
            <a:off x="9090025" y="3284538"/>
            <a:ext cx="385763" cy="496888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+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cxnSp>
        <p:nvCxnSpPr>
          <p:cNvPr id="51214" name="Straight Arrow Connector 51"/>
          <p:cNvCxnSpPr>
            <a:stCxn id="8" idx="2"/>
            <a:endCxn id="7" idx="0"/>
          </p:cNvCxnSpPr>
          <p:nvPr/>
        </p:nvCxnSpPr>
        <p:spPr>
          <a:xfrm flipH="1">
            <a:off x="8945563" y="3781425"/>
            <a:ext cx="338137" cy="587375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1215" name="Straight Arrow Connector 51"/>
          <p:cNvCxnSpPr>
            <a:stCxn id="8" idx="2"/>
            <a:endCxn id="2" idx="0"/>
          </p:cNvCxnSpPr>
          <p:nvPr/>
        </p:nvCxnSpPr>
        <p:spPr>
          <a:xfrm>
            <a:off x="9283700" y="3781425"/>
            <a:ext cx="266700" cy="584200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" name="TextBox 39"/>
          <p:cNvSpPr txBox="1"/>
          <p:nvPr/>
        </p:nvSpPr>
        <p:spPr>
          <a:xfrm>
            <a:off x="8413750" y="2386013"/>
            <a:ext cx="361950" cy="495300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*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cxnSp>
        <p:nvCxnSpPr>
          <p:cNvPr id="51217" name="Straight Arrow Connector 51"/>
          <p:cNvCxnSpPr>
            <a:stCxn id="11" idx="2"/>
            <a:endCxn id="3" idx="0"/>
          </p:cNvCxnSpPr>
          <p:nvPr/>
        </p:nvCxnSpPr>
        <p:spPr>
          <a:xfrm flipH="1">
            <a:off x="7893050" y="2881313"/>
            <a:ext cx="701675" cy="414337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1218" name="Straight Arrow Connector 51"/>
          <p:cNvCxnSpPr>
            <a:stCxn id="11" idx="2"/>
            <a:endCxn id="8" idx="0"/>
          </p:cNvCxnSpPr>
          <p:nvPr/>
        </p:nvCxnSpPr>
        <p:spPr>
          <a:xfrm>
            <a:off x="8594725" y="2881313"/>
            <a:ext cx="688975" cy="403225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" name="TextBox 39"/>
          <p:cNvSpPr txBox="1"/>
          <p:nvPr/>
        </p:nvSpPr>
        <p:spPr>
          <a:xfrm>
            <a:off x="6891338" y="2474913"/>
            <a:ext cx="360363" cy="496888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a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16" name="TextBox 39"/>
          <p:cNvSpPr txBox="1"/>
          <p:nvPr/>
        </p:nvSpPr>
        <p:spPr>
          <a:xfrm>
            <a:off x="7656513" y="1577975"/>
            <a:ext cx="385763" cy="495300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=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cxnSp>
        <p:nvCxnSpPr>
          <p:cNvPr id="51221" name="Straight Arrow Connector 51"/>
          <p:cNvCxnSpPr>
            <a:stCxn id="16" idx="2"/>
            <a:endCxn id="15" idx="0"/>
          </p:cNvCxnSpPr>
          <p:nvPr/>
        </p:nvCxnSpPr>
        <p:spPr>
          <a:xfrm flipH="1">
            <a:off x="7072313" y="2073275"/>
            <a:ext cx="777875" cy="401638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1222" name="Straight Arrow Connector 51"/>
          <p:cNvCxnSpPr>
            <a:stCxn id="16" idx="2"/>
            <a:endCxn id="11" idx="0"/>
          </p:cNvCxnSpPr>
          <p:nvPr/>
        </p:nvCxnSpPr>
        <p:spPr>
          <a:xfrm>
            <a:off x="7850188" y="2073275"/>
            <a:ext cx="744537" cy="312738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15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6">
                                            <p:txEl>
                                              <p:charRg st="15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2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086">
                                            <p:txEl>
                                              <p:charRg st="2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31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086">
                                            <p:txEl>
                                              <p:charRg st="31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31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6086">
                                            <p:txEl>
                                              <p:charRg st="31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4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086">
                                            <p:txEl>
                                              <p:charRg st="45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59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086">
                                            <p:txEl>
                                              <p:charRg st="59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74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086">
                                            <p:txEl>
                                              <p:charRg st="74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79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6086">
                                            <p:txEl>
                                              <p:charRg st="79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赋值语句的</a:t>
            </a:r>
            <a:r>
              <a:rPr lang="zh-CN" altLang="zh-CN" dirty="0"/>
              <a:t>翻译</a:t>
            </a:r>
            <a:endParaRPr lang="zh-CN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52226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2227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2228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6086" name="Rectangle 3"/>
          <p:cNvSpPr txBox="1"/>
          <p:nvPr/>
        </p:nvSpPr>
        <p:spPr>
          <a:xfrm>
            <a:off x="503238" y="1439863"/>
            <a:ext cx="9070975" cy="5040312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赋值语句检查</a:t>
            </a:r>
            <a:endParaRPr lang="zh-CN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</a:t>
            </a:r>
            <a:r>
              <a:rPr lang="zh-CN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左操作数是否是“左值”？</a:t>
            </a:r>
            <a:endParaRPr lang="zh-CN" altLang="zh-CN" sz="3200" b="1" dirty="0">
              <a:latin typeface="楷体_GB2312" panose="02010609030101010101" pitchFamily="1" charset="-122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  该操作数是否声明？</a:t>
            </a:r>
            <a:endParaRPr lang="zh-CN" altLang="zh-CN" sz="3200" b="1" dirty="0">
              <a:latin typeface="楷体_GB2312" panose="02010609030101010101" pitchFamily="1" charset="-122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  </a:t>
            </a:r>
            <a:r>
              <a:rPr lang="zh-CN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左右操作数的类型相容？</a:t>
            </a:r>
            <a:endParaRPr lang="zh-CN" altLang="zh-CN" sz="32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赋值语句翻译</a:t>
            </a:r>
            <a:endParaRPr lang="zh-CN" altLang="zh-CN" sz="32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</a:t>
            </a:r>
            <a:r>
              <a:rPr lang="zh-CN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翻译右操作数，即表达式</a:t>
            </a:r>
            <a:endParaRPr lang="zh-CN" altLang="zh-CN" sz="32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</a:t>
            </a:r>
            <a:r>
              <a:rPr lang="zh-CN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并</a:t>
            </a:r>
            <a:r>
              <a:rPr lang="zh-CN" altLang="zh-CN" sz="32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约定</a:t>
            </a:r>
            <a:r>
              <a:rPr lang="zh-CN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：表达式的结果为“当前的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临时变量</a:t>
            </a:r>
            <a:r>
              <a:rPr lang="zh-CN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”</a:t>
            </a:r>
            <a:r>
              <a:rPr lang="zh-CN" altLang="en-US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</a:t>
            </a:r>
            <a:endParaRPr lang="zh-CN" altLang="en-US" sz="36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3600" b="1" dirty="0">
              <a:solidFill>
                <a:srgbClr val="FF0000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47137" name="TextBox 39"/>
          <p:cNvSpPr txBox="1"/>
          <p:nvPr/>
        </p:nvSpPr>
        <p:spPr>
          <a:xfrm>
            <a:off x="8096250" y="4330700"/>
            <a:ext cx="379413" cy="495300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en-US" altLang="x-none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b</a:t>
            </a:r>
            <a:endParaRPr lang="en-US" altLang="x-none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3" name="TextBox 39"/>
          <p:cNvSpPr txBox="1"/>
          <p:nvPr/>
        </p:nvSpPr>
        <p:spPr>
          <a:xfrm>
            <a:off x="7742238" y="3295650"/>
            <a:ext cx="300038" cy="496888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-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4" name="TextBox 39"/>
          <p:cNvSpPr txBox="1"/>
          <p:nvPr/>
        </p:nvSpPr>
        <p:spPr>
          <a:xfrm>
            <a:off x="7154863" y="4330700"/>
            <a:ext cx="690563" cy="438150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4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null</a:t>
            </a:r>
            <a:endParaRPr lang="x-none" altLang="en-US" sz="24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cxnSp>
        <p:nvCxnSpPr>
          <p:cNvPr id="52233" name="Straight Arrow Connector 51"/>
          <p:cNvCxnSpPr>
            <a:stCxn id="3" idx="2"/>
            <a:endCxn id="4" idx="0"/>
          </p:cNvCxnSpPr>
          <p:nvPr/>
        </p:nvCxnSpPr>
        <p:spPr>
          <a:xfrm flipH="1">
            <a:off x="7500938" y="3792538"/>
            <a:ext cx="392112" cy="538162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2234" name="Straight Arrow Connector 51"/>
          <p:cNvCxnSpPr>
            <a:stCxn id="3" idx="2"/>
            <a:endCxn id="47137" idx="0"/>
          </p:cNvCxnSpPr>
          <p:nvPr/>
        </p:nvCxnSpPr>
        <p:spPr>
          <a:xfrm>
            <a:off x="7893050" y="3792538"/>
            <a:ext cx="393700" cy="538162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7" name="TextBox 39"/>
          <p:cNvSpPr txBox="1"/>
          <p:nvPr/>
        </p:nvSpPr>
        <p:spPr>
          <a:xfrm>
            <a:off x="8775700" y="4368800"/>
            <a:ext cx="339725" cy="496888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c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2" name="TextBox 39"/>
          <p:cNvSpPr txBox="1"/>
          <p:nvPr/>
        </p:nvSpPr>
        <p:spPr>
          <a:xfrm>
            <a:off x="9359900" y="4365625"/>
            <a:ext cx="381000" cy="495300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d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8" name="TextBox 39"/>
          <p:cNvSpPr txBox="1"/>
          <p:nvPr/>
        </p:nvSpPr>
        <p:spPr>
          <a:xfrm>
            <a:off x="9090025" y="3284538"/>
            <a:ext cx="385763" cy="496888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+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cxnSp>
        <p:nvCxnSpPr>
          <p:cNvPr id="52238" name="Straight Arrow Connector 51"/>
          <p:cNvCxnSpPr>
            <a:stCxn id="8" idx="2"/>
            <a:endCxn id="7" idx="0"/>
          </p:cNvCxnSpPr>
          <p:nvPr/>
        </p:nvCxnSpPr>
        <p:spPr>
          <a:xfrm flipH="1">
            <a:off x="8945563" y="3781425"/>
            <a:ext cx="338137" cy="587375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2239" name="Straight Arrow Connector 51"/>
          <p:cNvCxnSpPr>
            <a:stCxn id="8" idx="2"/>
            <a:endCxn id="2" idx="0"/>
          </p:cNvCxnSpPr>
          <p:nvPr/>
        </p:nvCxnSpPr>
        <p:spPr>
          <a:xfrm>
            <a:off x="9283700" y="3781425"/>
            <a:ext cx="266700" cy="584200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" name="TextBox 39"/>
          <p:cNvSpPr txBox="1"/>
          <p:nvPr/>
        </p:nvSpPr>
        <p:spPr>
          <a:xfrm>
            <a:off x="8413750" y="2386013"/>
            <a:ext cx="361950" cy="495300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*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cxnSp>
        <p:nvCxnSpPr>
          <p:cNvPr id="52241" name="Straight Arrow Connector 51"/>
          <p:cNvCxnSpPr>
            <a:stCxn id="11" idx="2"/>
            <a:endCxn id="3" idx="0"/>
          </p:cNvCxnSpPr>
          <p:nvPr/>
        </p:nvCxnSpPr>
        <p:spPr>
          <a:xfrm flipH="1">
            <a:off x="7893050" y="2881313"/>
            <a:ext cx="701675" cy="414337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2242" name="Straight Arrow Connector 51"/>
          <p:cNvCxnSpPr>
            <a:stCxn id="11" idx="2"/>
            <a:endCxn id="8" idx="0"/>
          </p:cNvCxnSpPr>
          <p:nvPr/>
        </p:nvCxnSpPr>
        <p:spPr>
          <a:xfrm>
            <a:off x="8594725" y="2881313"/>
            <a:ext cx="688975" cy="403225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" name="TextBox 39"/>
          <p:cNvSpPr txBox="1"/>
          <p:nvPr/>
        </p:nvSpPr>
        <p:spPr>
          <a:xfrm>
            <a:off x="6891338" y="2474913"/>
            <a:ext cx="360363" cy="496888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a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16" name="TextBox 39"/>
          <p:cNvSpPr txBox="1"/>
          <p:nvPr/>
        </p:nvSpPr>
        <p:spPr>
          <a:xfrm>
            <a:off x="7656513" y="1577975"/>
            <a:ext cx="385763" cy="495300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=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cxnSp>
        <p:nvCxnSpPr>
          <p:cNvPr id="52245" name="Straight Arrow Connector 51"/>
          <p:cNvCxnSpPr>
            <a:stCxn id="16" idx="2"/>
            <a:endCxn id="15" idx="0"/>
          </p:cNvCxnSpPr>
          <p:nvPr/>
        </p:nvCxnSpPr>
        <p:spPr>
          <a:xfrm flipH="1">
            <a:off x="7072313" y="2073275"/>
            <a:ext cx="777875" cy="401638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2246" name="Straight Arrow Connector 51"/>
          <p:cNvCxnSpPr>
            <a:stCxn id="16" idx="2"/>
            <a:endCxn id="11" idx="0"/>
          </p:cNvCxnSpPr>
          <p:nvPr/>
        </p:nvCxnSpPr>
        <p:spPr>
          <a:xfrm>
            <a:off x="7850188" y="2073275"/>
            <a:ext cx="744537" cy="312738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48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6">
                                            <p:txEl>
                                              <p:charRg st="48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55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086">
                                            <p:txEl>
                                              <p:charRg st="55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69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086">
                                            <p:txEl>
                                              <p:charRg st="69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赋值语句的</a:t>
            </a:r>
            <a:r>
              <a:rPr lang="zh-CN" altLang="zh-CN" dirty="0"/>
              <a:t>翻译</a:t>
            </a:r>
            <a:endParaRPr lang="zh-CN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53250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3251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3252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6086" name="Rectangle 3"/>
          <p:cNvSpPr txBox="1"/>
          <p:nvPr/>
        </p:nvSpPr>
        <p:spPr>
          <a:xfrm>
            <a:off x="503238" y="1439863"/>
            <a:ext cx="9070975" cy="5040312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表达式检查</a:t>
            </a:r>
            <a:endParaRPr lang="zh-CN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  子表达式（操作数）的形式？</a:t>
            </a:r>
            <a:endParaRPr lang="zh-CN" altLang="zh-CN" sz="3200" b="1" dirty="0">
              <a:latin typeface="楷体_GB2312" panose="02010609030101010101" pitchFamily="1" charset="-122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  </a:t>
            </a:r>
            <a:r>
              <a:rPr lang="zh-CN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左右操作数的类型相容？</a:t>
            </a:r>
            <a:endParaRPr lang="zh-CN" altLang="zh-CN" sz="32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表达式翻译</a:t>
            </a:r>
            <a:endParaRPr lang="zh-CN" altLang="zh-CN" sz="32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</a:t>
            </a:r>
            <a:r>
              <a:rPr lang="zh-CN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子表达式的计算代码及结果</a:t>
            </a:r>
            <a:endParaRPr lang="zh-CN" altLang="zh-CN" sz="32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</a:t>
            </a:r>
            <a:r>
              <a:rPr lang="zh-CN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操作数全是常量</a:t>
            </a:r>
            <a:endParaRPr lang="zh-CN" altLang="zh-CN" sz="32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操作数是常量及变量</a:t>
            </a:r>
            <a:endParaRPr lang="zh-CN" altLang="zh-CN" sz="32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</a:t>
            </a:r>
            <a:r>
              <a:rPr lang="zh-CN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操作数有一个也是表达式</a:t>
            </a:r>
            <a:r>
              <a:rPr lang="zh-CN" altLang="en-US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</a:t>
            </a:r>
            <a:endParaRPr lang="zh-CN" altLang="en-US" sz="36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3600" b="1" dirty="0">
              <a:solidFill>
                <a:srgbClr val="FF0000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47137" name="TextBox 39"/>
          <p:cNvSpPr txBox="1"/>
          <p:nvPr/>
        </p:nvSpPr>
        <p:spPr>
          <a:xfrm>
            <a:off x="8096250" y="4330700"/>
            <a:ext cx="379413" cy="495300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en-US" altLang="x-none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b</a:t>
            </a:r>
            <a:endParaRPr lang="en-US" altLang="x-none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3" name="TextBox 39"/>
          <p:cNvSpPr txBox="1"/>
          <p:nvPr/>
        </p:nvSpPr>
        <p:spPr>
          <a:xfrm>
            <a:off x="7742238" y="3295650"/>
            <a:ext cx="300038" cy="496888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-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4" name="TextBox 39"/>
          <p:cNvSpPr txBox="1"/>
          <p:nvPr/>
        </p:nvSpPr>
        <p:spPr>
          <a:xfrm>
            <a:off x="7154863" y="4330700"/>
            <a:ext cx="690563" cy="438150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4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null</a:t>
            </a:r>
            <a:endParaRPr lang="x-none" altLang="en-US" sz="24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cxnSp>
        <p:nvCxnSpPr>
          <p:cNvPr id="53257" name="Straight Arrow Connector 51"/>
          <p:cNvCxnSpPr>
            <a:stCxn id="3" idx="2"/>
            <a:endCxn id="4" idx="0"/>
          </p:cNvCxnSpPr>
          <p:nvPr/>
        </p:nvCxnSpPr>
        <p:spPr>
          <a:xfrm flipH="1">
            <a:off x="7500938" y="3792538"/>
            <a:ext cx="392112" cy="538162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3258" name="Straight Arrow Connector 51"/>
          <p:cNvCxnSpPr>
            <a:stCxn id="3" idx="2"/>
            <a:endCxn id="47137" idx="0"/>
          </p:cNvCxnSpPr>
          <p:nvPr/>
        </p:nvCxnSpPr>
        <p:spPr>
          <a:xfrm>
            <a:off x="7893050" y="3792538"/>
            <a:ext cx="393700" cy="538162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7" name="TextBox 39"/>
          <p:cNvSpPr txBox="1"/>
          <p:nvPr/>
        </p:nvSpPr>
        <p:spPr>
          <a:xfrm>
            <a:off x="8775700" y="4368800"/>
            <a:ext cx="339725" cy="496888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c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2" name="TextBox 39"/>
          <p:cNvSpPr txBox="1"/>
          <p:nvPr/>
        </p:nvSpPr>
        <p:spPr>
          <a:xfrm>
            <a:off x="9359900" y="4365625"/>
            <a:ext cx="381000" cy="495300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d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8" name="TextBox 39"/>
          <p:cNvSpPr txBox="1"/>
          <p:nvPr/>
        </p:nvSpPr>
        <p:spPr>
          <a:xfrm>
            <a:off x="9090025" y="3284538"/>
            <a:ext cx="385763" cy="496888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+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cxnSp>
        <p:nvCxnSpPr>
          <p:cNvPr id="53262" name="Straight Arrow Connector 51"/>
          <p:cNvCxnSpPr>
            <a:stCxn id="8" idx="2"/>
            <a:endCxn id="7" idx="0"/>
          </p:cNvCxnSpPr>
          <p:nvPr/>
        </p:nvCxnSpPr>
        <p:spPr>
          <a:xfrm flipH="1">
            <a:off x="8945563" y="3781425"/>
            <a:ext cx="338137" cy="587375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3263" name="Straight Arrow Connector 51"/>
          <p:cNvCxnSpPr>
            <a:stCxn id="8" idx="2"/>
            <a:endCxn id="2" idx="0"/>
          </p:cNvCxnSpPr>
          <p:nvPr/>
        </p:nvCxnSpPr>
        <p:spPr>
          <a:xfrm>
            <a:off x="9283700" y="3781425"/>
            <a:ext cx="266700" cy="584200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" name="TextBox 39"/>
          <p:cNvSpPr txBox="1"/>
          <p:nvPr/>
        </p:nvSpPr>
        <p:spPr>
          <a:xfrm>
            <a:off x="8413750" y="2386013"/>
            <a:ext cx="361950" cy="495300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*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cxnSp>
        <p:nvCxnSpPr>
          <p:cNvPr id="53265" name="Straight Arrow Connector 51"/>
          <p:cNvCxnSpPr>
            <a:stCxn id="11" idx="2"/>
            <a:endCxn id="3" idx="0"/>
          </p:cNvCxnSpPr>
          <p:nvPr/>
        </p:nvCxnSpPr>
        <p:spPr>
          <a:xfrm flipH="1">
            <a:off x="7893050" y="2881313"/>
            <a:ext cx="701675" cy="414337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3266" name="Straight Arrow Connector 51"/>
          <p:cNvCxnSpPr>
            <a:stCxn id="11" idx="2"/>
            <a:endCxn id="8" idx="0"/>
          </p:cNvCxnSpPr>
          <p:nvPr/>
        </p:nvCxnSpPr>
        <p:spPr>
          <a:xfrm>
            <a:off x="8594725" y="2881313"/>
            <a:ext cx="688975" cy="403225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" name="TextBox 39"/>
          <p:cNvSpPr txBox="1"/>
          <p:nvPr/>
        </p:nvSpPr>
        <p:spPr>
          <a:xfrm>
            <a:off x="6891338" y="2474913"/>
            <a:ext cx="360363" cy="496888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a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16" name="TextBox 39"/>
          <p:cNvSpPr txBox="1"/>
          <p:nvPr/>
        </p:nvSpPr>
        <p:spPr>
          <a:xfrm>
            <a:off x="7656513" y="1577975"/>
            <a:ext cx="385763" cy="495300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=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cxnSp>
        <p:nvCxnSpPr>
          <p:cNvPr id="53269" name="Straight Arrow Connector 51"/>
          <p:cNvCxnSpPr>
            <a:stCxn id="16" idx="2"/>
            <a:endCxn id="15" idx="0"/>
          </p:cNvCxnSpPr>
          <p:nvPr/>
        </p:nvCxnSpPr>
        <p:spPr>
          <a:xfrm flipH="1">
            <a:off x="7072313" y="2073275"/>
            <a:ext cx="777875" cy="401638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3270" name="Straight Arrow Connector 51"/>
          <p:cNvCxnSpPr>
            <a:stCxn id="16" idx="2"/>
            <a:endCxn id="11" idx="0"/>
          </p:cNvCxnSpPr>
          <p:nvPr/>
        </p:nvCxnSpPr>
        <p:spPr>
          <a:xfrm>
            <a:off x="7850188" y="2073275"/>
            <a:ext cx="744537" cy="312738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3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6">
                                            <p:txEl>
                                              <p:charRg st="36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42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086">
                                            <p:txEl>
                                              <p:charRg st="42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57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086">
                                            <p:txEl>
                                              <p:charRg st="57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67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086">
                                            <p:txEl>
                                              <p:charRg st="67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79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6086">
                                            <p:txEl>
                                              <p:charRg st="79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赋值语句的</a:t>
            </a:r>
            <a:r>
              <a:rPr lang="zh-CN" altLang="zh-CN" dirty="0"/>
              <a:t>翻译</a:t>
            </a:r>
            <a:endParaRPr lang="zh-CN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54274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4275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4276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6086" name="Rectangle 3"/>
          <p:cNvSpPr txBox="1"/>
          <p:nvPr/>
        </p:nvSpPr>
        <p:spPr>
          <a:xfrm>
            <a:off x="503238" y="1439863"/>
            <a:ext cx="9070975" cy="5040312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表达式</a:t>
            </a:r>
            <a:r>
              <a:rPr lang="zh-CN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翻译</a:t>
            </a:r>
            <a:endParaRPr lang="zh-CN" altLang="zh-CN" sz="32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</a:t>
            </a:r>
            <a:r>
              <a:rPr lang="zh-CN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操作数全是常量</a:t>
            </a:r>
            <a:endParaRPr lang="zh-CN" altLang="zh-CN" sz="32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   则编译时直接计算结果</a:t>
            </a:r>
            <a:endParaRPr lang="zh-CN" altLang="zh-CN" sz="32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操作数是常量及变量</a:t>
            </a:r>
            <a:endParaRPr lang="zh-CN" altLang="zh-CN" sz="32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   则给出相应的计算代码</a:t>
            </a:r>
            <a:endParaRPr lang="zh-CN" altLang="zh-CN" sz="32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28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</a:t>
            </a:r>
            <a:r>
              <a:rPr lang="zh-CN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操作数有一个也是表达式</a:t>
            </a:r>
            <a:r>
              <a:rPr lang="zh-CN" altLang="en-US" sz="36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endParaRPr lang="zh-CN" altLang="en-US" sz="36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 </a:t>
            </a:r>
            <a:r>
              <a:rPr lang="zh-CN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则递归调用表达式翻译程序</a:t>
            </a:r>
            <a:endParaRPr lang="zh-CN" altLang="zh-CN" sz="32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   子表达式的结果保存在“当前临时变量”中</a:t>
            </a: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sz="3200" b="1" dirty="0">
              <a:solidFill>
                <a:srgbClr val="FF0000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47137" name="TextBox 39"/>
          <p:cNvSpPr txBox="1"/>
          <p:nvPr/>
        </p:nvSpPr>
        <p:spPr>
          <a:xfrm>
            <a:off x="8096250" y="4330700"/>
            <a:ext cx="379413" cy="495300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en-US" altLang="x-none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b</a:t>
            </a:r>
            <a:endParaRPr lang="en-US" altLang="x-none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3" name="TextBox 39"/>
          <p:cNvSpPr txBox="1"/>
          <p:nvPr/>
        </p:nvSpPr>
        <p:spPr>
          <a:xfrm>
            <a:off x="7742238" y="3295650"/>
            <a:ext cx="300038" cy="496888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-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4" name="TextBox 39"/>
          <p:cNvSpPr txBox="1"/>
          <p:nvPr/>
        </p:nvSpPr>
        <p:spPr>
          <a:xfrm>
            <a:off x="7154863" y="4330700"/>
            <a:ext cx="690563" cy="438150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4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null</a:t>
            </a:r>
            <a:endParaRPr lang="x-none" altLang="en-US" sz="24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cxnSp>
        <p:nvCxnSpPr>
          <p:cNvPr id="54281" name="Straight Arrow Connector 51"/>
          <p:cNvCxnSpPr>
            <a:stCxn id="3" idx="2"/>
            <a:endCxn id="4" idx="0"/>
          </p:cNvCxnSpPr>
          <p:nvPr/>
        </p:nvCxnSpPr>
        <p:spPr>
          <a:xfrm flipH="1">
            <a:off x="7500938" y="3792538"/>
            <a:ext cx="392112" cy="538162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4282" name="Straight Arrow Connector 51"/>
          <p:cNvCxnSpPr>
            <a:stCxn id="3" idx="2"/>
            <a:endCxn id="47137" idx="0"/>
          </p:cNvCxnSpPr>
          <p:nvPr/>
        </p:nvCxnSpPr>
        <p:spPr>
          <a:xfrm>
            <a:off x="7893050" y="3792538"/>
            <a:ext cx="393700" cy="538162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7" name="TextBox 39"/>
          <p:cNvSpPr txBox="1"/>
          <p:nvPr/>
        </p:nvSpPr>
        <p:spPr>
          <a:xfrm>
            <a:off x="8775700" y="4368800"/>
            <a:ext cx="339725" cy="496888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c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2" name="TextBox 39"/>
          <p:cNvSpPr txBox="1"/>
          <p:nvPr/>
        </p:nvSpPr>
        <p:spPr>
          <a:xfrm>
            <a:off x="9359900" y="4365625"/>
            <a:ext cx="381000" cy="495300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d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8" name="TextBox 39"/>
          <p:cNvSpPr txBox="1"/>
          <p:nvPr/>
        </p:nvSpPr>
        <p:spPr>
          <a:xfrm>
            <a:off x="9090025" y="3284538"/>
            <a:ext cx="385763" cy="496888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+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cxnSp>
        <p:nvCxnSpPr>
          <p:cNvPr id="54286" name="Straight Arrow Connector 51"/>
          <p:cNvCxnSpPr>
            <a:stCxn id="8" idx="2"/>
            <a:endCxn id="7" idx="0"/>
          </p:cNvCxnSpPr>
          <p:nvPr/>
        </p:nvCxnSpPr>
        <p:spPr>
          <a:xfrm flipH="1">
            <a:off x="8945563" y="3781425"/>
            <a:ext cx="338137" cy="587375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4287" name="Straight Arrow Connector 51"/>
          <p:cNvCxnSpPr>
            <a:stCxn id="8" idx="2"/>
            <a:endCxn id="2" idx="0"/>
          </p:cNvCxnSpPr>
          <p:nvPr/>
        </p:nvCxnSpPr>
        <p:spPr>
          <a:xfrm>
            <a:off x="9283700" y="3781425"/>
            <a:ext cx="266700" cy="584200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" name="TextBox 39"/>
          <p:cNvSpPr txBox="1"/>
          <p:nvPr/>
        </p:nvSpPr>
        <p:spPr>
          <a:xfrm>
            <a:off x="8413750" y="2386013"/>
            <a:ext cx="361950" cy="495300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*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cxnSp>
        <p:nvCxnSpPr>
          <p:cNvPr id="54289" name="Straight Arrow Connector 51"/>
          <p:cNvCxnSpPr>
            <a:stCxn id="11" idx="2"/>
            <a:endCxn id="3" idx="0"/>
          </p:cNvCxnSpPr>
          <p:nvPr/>
        </p:nvCxnSpPr>
        <p:spPr>
          <a:xfrm flipH="1">
            <a:off x="7893050" y="2881313"/>
            <a:ext cx="701675" cy="414337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4290" name="Straight Arrow Connector 51"/>
          <p:cNvCxnSpPr>
            <a:stCxn id="11" idx="2"/>
            <a:endCxn id="8" idx="0"/>
          </p:cNvCxnSpPr>
          <p:nvPr/>
        </p:nvCxnSpPr>
        <p:spPr>
          <a:xfrm>
            <a:off x="8594725" y="2881313"/>
            <a:ext cx="688975" cy="403225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" name="TextBox 39"/>
          <p:cNvSpPr txBox="1"/>
          <p:nvPr/>
        </p:nvSpPr>
        <p:spPr>
          <a:xfrm>
            <a:off x="6891338" y="2474913"/>
            <a:ext cx="360363" cy="496888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a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16" name="TextBox 39"/>
          <p:cNvSpPr txBox="1"/>
          <p:nvPr/>
        </p:nvSpPr>
        <p:spPr>
          <a:xfrm>
            <a:off x="7656513" y="1577975"/>
            <a:ext cx="385763" cy="495300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=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cxnSp>
        <p:nvCxnSpPr>
          <p:cNvPr id="54293" name="Straight Arrow Connector 51"/>
          <p:cNvCxnSpPr>
            <a:stCxn id="16" idx="2"/>
            <a:endCxn id="15" idx="0"/>
          </p:cNvCxnSpPr>
          <p:nvPr/>
        </p:nvCxnSpPr>
        <p:spPr>
          <a:xfrm flipH="1">
            <a:off x="7072313" y="2073275"/>
            <a:ext cx="777875" cy="401638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4294" name="Straight Arrow Connector 51"/>
          <p:cNvCxnSpPr>
            <a:stCxn id="16" idx="2"/>
            <a:endCxn id="11" idx="0"/>
          </p:cNvCxnSpPr>
          <p:nvPr/>
        </p:nvCxnSpPr>
        <p:spPr>
          <a:xfrm>
            <a:off x="7850188" y="2073275"/>
            <a:ext cx="744537" cy="312738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16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6">
                                            <p:txEl>
                                              <p:charRg st="16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44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6">
                                            <p:txEl>
                                              <p:charRg st="44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75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086">
                                            <p:txEl>
                                              <p:charRg st="75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charRg st="93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6086">
                                            <p:txEl>
                                              <p:charRg st="93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赋值语句的</a:t>
            </a:r>
            <a:r>
              <a:rPr lang="zh-CN" altLang="zh-CN" dirty="0"/>
              <a:t>翻译</a:t>
            </a:r>
            <a:endParaRPr lang="zh-CN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55298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5299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5300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6085" name="Rectangle 3"/>
          <p:cNvSpPr txBox="1"/>
          <p:nvPr/>
        </p:nvSpPr>
        <p:spPr>
          <a:xfrm>
            <a:off x="503238" y="1439863"/>
            <a:ext cx="9070975" cy="5040312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表达式</a:t>
            </a:r>
            <a:r>
              <a:rPr lang="zh-CN" altLang="zh-CN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翻译</a:t>
            </a:r>
            <a:r>
              <a:rPr lang="zh-CN" altLang="zh-CN" sz="3200" b="1" dirty="0">
                <a:solidFill>
                  <a:srgbClr val="FF0000"/>
                </a:solidFill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算法/步骤</a:t>
            </a:r>
            <a:endParaRPr lang="zh-CN" altLang="zh-CN" sz="3200" b="1" dirty="0">
              <a:solidFill>
                <a:srgbClr val="FF0000"/>
              </a:solidFill>
              <a:latin typeface="楷体_GB2312" panose="02010609030101010101" pitchFamily="1" charset="-122"/>
              <a:ea typeface="楷体_GB2312" panose="02010609030101010101" pitchFamily="1" charset="-122"/>
              <a:sym typeface="方正书宋_GBK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获取左操作数的“结果”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获取右操作数的“结果”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生成运算指令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操作数“结果”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为普通变量、常量，则直接用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否则该结果为 “临时变量名”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赋值语句只需要再生成“赋值指令”即可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zh-CN" sz="3200" b="1" dirty="0">
              <a:solidFill>
                <a:srgbClr val="FF0000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47137" name="TextBox 39"/>
          <p:cNvSpPr txBox="1"/>
          <p:nvPr/>
        </p:nvSpPr>
        <p:spPr>
          <a:xfrm>
            <a:off x="8096250" y="4330700"/>
            <a:ext cx="379413" cy="495300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en-US" altLang="x-none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b</a:t>
            </a:r>
            <a:endParaRPr lang="en-US" altLang="x-none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3" name="TextBox 39"/>
          <p:cNvSpPr txBox="1"/>
          <p:nvPr/>
        </p:nvSpPr>
        <p:spPr>
          <a:xfrm>
            <a:off x="7742238" y="3295650"/>
            <a:ext cx="300038" cy="496888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-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4" name="TextBox 39"/>
          <p:cNvSpPr txBox="1"/>
          <p:nvPr/>
        </p:nvSpPr>
        <p:spPr>
          <a:xfrm>
            <a:off x="7154863" y="4330700"/>
            <a:ext cx="690563" cy="438150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4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null</a:t>
            </a:r>
            <a:endParaRPr lang="x-none" altLang="en-US" sz="24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cxnSp>
        <p:nvCxnSpPr>
          <p:cNvPr id="55305" name="Straight Arrow Connector 51"/>
          <p:cNvCxnSpPr>
            <a:stCxn id="3" idx="2"/>
            <a:endCxn id="4" idx="0"/>
          </p:cNvCxnSpPr>
          <p:nvPr/>
        </p:nvCxnSpPr>
        <p:spPr>
          <a:xfrm flipH="1">
            <a:off x="7500938" y="3792538"/>
            <a:ext cx="392112" cy="538162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5306" name="Straight Arrow Connector 51"/>
          <p:cNvCxnSpPr>
            <a:stCxn id="3" idx="2"/>
            <a:endCxn id="47137" idx="0"/>
          </p:cNvCxnSpPr>
          <p:nvPr/>
        </p:nvCxnSpPr>
        <p:spPr>
          <a:xfrm>
            <a:off x="7893050" y="3792538"/>
            <a:ext cx="393700" cy="538162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7" name="TextBox 39"/>
          <p:cNvSpPr txBox="1"/>
          <p:nvPr/>
        </p:nvSpPr>
        <p:spPr>
          <a:xfrm>
            <a:off x="8775700" y="4368800"/>
            <a:ext cx="339725" cy="496888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c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2" name="TextBox 39"/>
          <p:cNvSpPr txBox="1"/>
          <p:nvPr/>
        </p:nvSpPr>
        <p:spPr>
          <a:xfrm>
            <a:off x="9359900" y="4365625"/>
            <a:ext cx="381000" cy="495300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d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8" name="TextBox 39"/>
          <p:cNvSpPr txBox="1"/>
          <p:nvPr/>
        </p:nvSpPr>
        <p:spPr>
          <a:xfrm>
            <a:off x="9090025" y="3284538"/>
            <a:ext cx="385763" cy="496888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+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cxnSp>
        <p:nvCxnSpPr>
          <p:cNvPr id="55310" name="Straight Arrow Connector 51"/>
          <p:cNvCxnSpPr>
            <a:stCxn id="8" idx="2"/>
            <a:endCxn id="7" idx="0"/>
          </p:cNvCxnSpPr>
          <p:nvPr/>
        </p:nvCxnSpPr>
        <p:spPr>
          <a:xfrm flipH="1">
            <a:off x="8945563" y="3781425"/>
            <a:ext cx="338137" cy="587375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5311" name="Straight Arrow Connector 51"/>
          <p:cNvCxnSpPr>
            <a:stCxn id="8" idx="2"/>
            <a:endCxn id="2" idx="0"/>
          </p:cNvCxnSpPr>
          <p:nvPr/>
        </p:nvCxnSpPr>
        <p:spPr>
          <a:xfrm>
            <a:off x="9283700" y="3781425"/>
            <a:ext cx="266700" cy="584200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" name="TextBox 39"/>
          <p:cNvSpPr txBox="1"/>
          <p:nvPr/>
        </p:nvSpPr>
        <p:spPr>
          <a:xfrm>
            <a:off x="8413750" y="2386013"/>
            <a:ext cx="361950" cy="495300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*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cxnSp>
        <p:nvCxnSpPr>
          <p:cNvPr id="55313" name="Straight Arrow Connector 51"/>
          <p:cNvCxnSpPr>
            <a:stCxn id="11" idx="2"/>
            <a:endCxn id="3" idx="0"/>
          </p:cNvCxnSpPr>
          <p:nvPr/>
        </p:nvCxnSpPr>
        <p:spPr>
          <a:xfrm flipH="1">
            <a:off x="7893050" y="2881313"/>
            <a:ext cx="701675" cy="414337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5314" name="Straight Arrow Connector 51"/>
          <p:cNvCxnSpPr>
            <a:stCxn id="11" idx="2"/>
            <a:endCxn id="8" idx="0"/>
          </p:cNvCxnSpPr>
          <p:nvPr/>
        </p:nvCxnSpPr>
        <p:spPr>
          <a:xfrm>
            <a:off x="8594725" y="2881313"/>
            <a:ext cx="688975" cy="403225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" name="TextBox 39"/>
          <p:cNvSpPr txBox="1"/>
          <p:nvPr/>
        </p:nvSpPr>
        <p:spPr>
          <a:xfrm>
            <a:off x="6891338" y="2474913"/>
            <a:ext cx="360363" cy="496888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a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16" name="TextBox 39"/>
          <p:cNvSpPr txBox="1"/>
          <p:nvPr/>
        </p:nvSpPr>
        <p:spPr>
          <a:xfrm>
            <a:off x="7656513" y="1577975"/>
            <a:ext cx="385763" cy="495300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=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cxnSp>
        <p:nvCxnSpPr>
          <p:cNvPr id="55317" name="Straight Arrow Connector 51"/>
          <p:cNvCxnSpPr>
            <a:stCxn id="16" idx="2"/>
            <a:endCxn id="15" idx="0"/>
          </p:cNvCxnSpPr>
          <p:nvPr/>
        </p:nvCxnSpPr>
        <p:spPr>
          <a:xfrm flipH="1">
            <a:off x="7072313" y="2073275"/>
            <a:ext cx="777875" cy="401638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5318" name="Straight Arrow Connector 51"/>
          <p:cNvCxnSpPr>
            <a:stCxn id="16" idx="2"/>
            <a:endCxn id="11" idx="0"/>
          </p:cNvCxnSpPr>
          <p:nvPr/>
        </p:nvCxnSpPr>
        <p:spPr>
          <a:xfrm>
            <a:off x="7850188" y="2073275"/>
            <a:ext cx="744537" cy="312738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charRg st="56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5">
                                            <p:txEl>
                                              <p:charRg st="56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charRg st="72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085">
                                            <p:txEl>
                                              <p:charRg st="72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charRg st="89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085">
                                            <p:txEl>
                                              <p:charRg st="89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charRg st="89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6085">
                                            <p:txEl>
                                              <p:charRg st="89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赋值语句的</a:t>
            </a:r>
            <a:r>
              <a:rPr lang="zh-CN" altLang="zh-CN" dirty="0"/>
              <a:t>翻译</a:t>
            </a:r>
            <a:endParaRPr lang="zh-CN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56322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6323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6324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6085" name="Rectangle 3"/>
          <p:cNvSpPr txBox="1"/>
          <p:nvPr/>
        </p:nvSpPr>
        <p:spPr>
          <a:xfrm>
            <a:off x="503238" y="1439863"/>
            <a:ext cx="9070975" cy="5040312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赋值语句翻译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生成“表达式计算指令”  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  <a:sym typeface="Arial" panose="020B0604020202020204" pitchFamily="34" charset="0"/>
              </a:rPr>
              <a:t>  生成“赋值指令”</a:t>
            </a:r>
            <a:endParaRPr lang="zh-CN" altLang="en-US" sz="3200" b="1" dirty="0">
              <a:latin typeface="楷体_GB2312" panose="02010609030101010101" pitchFamily="1" charset="-122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889000" lvl="1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  </a:t>
            </a:r>
            <a:r>
              <a:rPr lang="zh-CN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t1 = -b;</a:t>
            </a:r>
            <a:endParaRPr lang="zh-CN" altLang="zh-CN" sz="3200" b="1" dirty="0">
              <a:latin typeface="Times New Roman" panose="02020603050405020304" pitchFamily="2" charset="0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889000" lvl="1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  t2 = c+d;</a:t>
            </a:r>
            <a:endParaRPr lang="zh-CN" altLang="zh-CN" sz="3200" b="1" dirty="0">
              <a:latin typeface="Times New Roman" panose="02020603050405020304" pitchFamily="2" charset="0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889000" lvl="1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  t3 = t1*t2;</a:t>
            </a:r>
            <a:endParaRPr lang="zh-CN" altLang="zh-CN" sz="3200" b="1" dirty="0">
              <a:latin typeface="Times New Roman" panose="02020603050405020304" pitchFamily="2" charset="0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889000" lvl="1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  a = t3;</a:t>
            </a:r>
            <a:endParaRPr lang="zh-CN" altLang="zh-CN" sz="3200" b="1" dirty="0">
              <a:latin typeface="Times New Roman" panose="02020603050405020304" pitchFamily="2" charset="0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zh-CN" sz="3200" b="1" dirty="0">
              <a:solidFill>
                <a:srgbClr val="FF0000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47137" name="TextBox 39"/>
          <p:cNvSpPr txBox="1"/>
          <p:nvPr/>
        </p:nvSpPr>
        <p:spPr>
          <a:xfrm>
            <a:off x="8096250" y="4330700"/>
            <a:ext cx="379413" cy="495300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en-US" altLang="x-none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b</a:t>
            </a:r>
            <a:endParaRPr lang="en-US" altLang="x-none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3" name="TextBox 39"/>
          <p:cNvSpPr txBox="1"/>
          <p:nvPr/>
        </p:nvSpPr>
        <p:spPr>
          <a:xfrm>
            <a:off x="7742238" y="3295650"/>
            <a:ext cx="300038" cy="496888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-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4" name="TextBox 39"/>
          <p:cNvSpPr txBox="1"/>
          <p:nvPr/>
        </p:nvSpPr>
        <p:spPr>
          <a:xfrm>
            <a:off x="7154863" y="4330700"/>
            <a:ext cx="690563" cy="438150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4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null</a:t>
            </a:r>
            <a:endParaRPr lang="x-none" altLang="en-US" sz="24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cxnSp>
        <p:nvCxnSpPr>
          <p:cNvPr id="56329" name="Straight Arrow Connector 51"/>
          <p:cNvCxnSpPr>
            <a:stCxn id="3" idx="2"/>
            <a:endCxn id="4" idx="0"/>
          </p:cNvCxnSpPr>
          <p:nvPr/>
        </p:nvCxnSpPr>
        <p:spPr>
          <a:xfrm flipH="1">
            <a:off x="7500938" y="3792538"/>
            <a:ext cx="392112" cy="538162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6330" name="Straight Arrow Connector 51"/>
          <p:cNvCxnSpPr>
            <a:stCxn id="3" idx="2"/>
            <a:endCxn id="47137" idx="0"/>
          </p:cNvCxnSpPr>
          <p:nvPr/>
        </p:nvCxnSpPr>
        <p:spPr>
          <a:xfrm>
            <a:off x="7893050" y="3792538"/>
            <a:ext cx="393700" cy="538162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7" name="TextBox 39"/>
          <p:cNvSpPr txBox="1"/>
          <p:nvPr/>
        </p:nvSpPr>
        <p:spPr>
          <a:xfrm>
            <a:off x="8775700" y="4368800"/>
            <a:ext cx="339725" cy="496888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c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2" name="TextBox 39"/>
          <p:cNvSpPr txBox="1"/>
          <p:nvPr/>
        </p:nvSpPr>
        <p:spPr>
          <a:xfrm>
            <a:off x="9359900" y="4365625"/>
            <a:ext cx="381000" cy="495300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d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8" name="TextBox 39"/>
          <p:cNvSpPr txBox="1"/>
          <p:nvPr/>
        </p:nvSpPr>
        <p:spPr>
          <a:xfrm>
            <a:off x="9090025" y="3284538"/>
            <a:ext cx="385763" cy="496888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+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cxnSp>
        <p:nvCxnSpPr>
          <p:cNvPr id="56334" name="Straight Arrow Connector 51"/>
          <p:cNvCxnSpPr>
            <a:stCxn id="8" idx="2"/>
            <a:endCxn id="7" idx="0"/>
          </p:cNvCxnSpPr>
          <p:nvPr/>
        </p:nvCxnSpPr>
        <p:spPr>
          <a:xfrm flipH="1">
            <a:off x="8945563" y="3781425"/>
            <a:ext cx="338137" cy="587375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6335" name="Straight Arrow Connector 51"/>
          <p:cNvCxnSpPr>
            <a:stCxn id="8" idx="2"/>
            <a:endCxn id="2" idx="0"/>
          </p:cNvCxnSpPr>
          <p:nvPr/>
        </p:nvCxnSpPr>
        <p:spPr>
          <a:xfrm>
            <a:off x="9283700" y="3781425"/>
            <a:ext cx="266700" cy="584200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1" name="TextBox 39"/>
          <p:cNvSpPr txBox="1"/>
          <p:nvPr/>
        </p:nvSpPr>
        <p:spPr>
          <a:xfrm>
            <a:off x="8413750" y="2386013"/>
            <a:ext cx="361950" cy="495300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*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cxnSp>
        <p:nvCxnSpPr>
          <p:cNvPr id="56337" name="Straight Arrow Connector 51"/>
          <p:cNvCxnSpPr>
            <a:stCxn id="11" idx="2"/>
            <a:endCxn id="3" idx="0"/>
          </p:cNvCxnSpPr>
          <p:nvPr/>
        </p:nvCxnSpPr>
        <p:spPr>
          <a:xfrm flipH="1">
            <a:off x="7893050" y="2881313"/>
            <a:ext cx="701675" cy="414337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6338" name="Straight Arrow Connector 51"/>
          <p:cNvCxnSpPr>
            <a:stCxn id="11" idx="2"/>
            <a:endCxn id="8" idx="0"/>
          </p:cNvCxnSpPr>
          <p:nvPr/>
        </p:nvCxnSpPr>
        <p:spPr>
          <a:xfrm>
            <a:off x="8594725" y="2881313"/>
            <a:ext cx="688975" cy="403225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" name="TextBox 39"/>
          <p:cNvSpPr txBox="1"/>
          <p:nvPr/>
        </p:nvSpPr>
        <p:spPr>
          <a:xfrm>
            <a:off x="6891338" y="2474913"/>
            <a:ext cx="360363" cy="496888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a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16" name="TextBox 39"/>
          <p:cNvSpPr txBox="1"/>
          <p:nvPr/>
        </p:nvSpPr>
        <p:spPr>
          <a:xfrm>
            <a:off x="7656513" y="1577975"/>
            <a:ext cx="385763" cy="495300"/>
          </a:xfrm>
          <a:prstGeom prst="rect">
            <a:avLst/>
          </a:prstGeom>
          <a:noFill/>
          <a:ln w="9525">
            <a:solidFill>
              <a:schemeClr val="accent4"/>
            </a:solidFill>
            <a:miter/>
          </a:ln>
        </p:spPr>
        <p:txBody>
          <a:bodyPr wrap="none" anchor="t">
            <a:spAutoFit/>
          </a:bodyPr>
          <a:p>
            <a:pPr hangingPunct="0"/>
            <a:r>
              <a:rPr lang="x-none" altLang="en-US" sz="2800" b="1" noProof="1" dirty="0">
                <a:latin typeface="Times New Roman" panose="02020603050405020304" pitchFamily="2" charset="0"/>
                <a:ea typeface="楷体_GB2312" panose="02010609030101010101" pitchFamily="1" charset="-122"/>
                <a:cs typeface="宋体" panose="02010600030101010101" pitchFamily="2" charset="-122"/>
              </a:rPr>
              <a:t>=</a:t>
            </a:r>
            <a:endParaRPr lang="x-none" altLang="en-US" sz="2800" b="1" noProof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cxnSp>
        <p:nvCxnSpPr>
          <p:cNvPr id="56341" name="Straight Arrow Connector 51"/>
          <p:cNvCxnSpPr>
            <a:stCxn id="16" idx="2"/>
            <a:endCxn id="15" idx="0"/>
          </p:cNvCxnSpPr>
          <p:nvPr/>
        </p:nvCxnSpPr>
        <p:spPr>
          <a:xfrm flipH="1">
            <a:off x="7072313" y="2073275"/>
            <a:ext cx="777875" cy="401638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6342" name="Straight Arrow Connector 51"/>
          <p:cNvCxnSpPr>
            <a:stCxn id="16" idx="2"/>
            <a:endCxn id="11" idx="0"/>
          </p:cNvCxnSpPr>
          <p:nvPr/>
        </p:nvCxnSpPr>
        <p:spPr>
          <a:xfrm>
            <a:off x="7850188" y="2073275"/>
            <a:ext cx="744537" cy="312738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charRg st="3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5">
                                            <p:txEl>
                                              <p:charRg st="34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charRg st="45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085">
                                            <p:txEl>
                                              <p:charRg st="45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charRg st="57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085">
                                            <p:txEl>
                                              <p:charRg st="57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charRg st="7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6085">
                                            <p:txEl>
                                              <p:charRg st="71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对控制语句的翻译</a:t>
            </a:r>
            <a:endParaRPr lang="zh-CN" altLang="en-US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57346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7347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7348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6566" name="Rectangle 3"/>
          <p:cNvSpPr txBox="1"/>
          <p:nvPr/>
        </p:nvSpPr>
        <p:spPr>
          <a:xfrm>
            <a:off x="503238" y="1439863"/>
            <a:ext cx="9070975" cy="5040312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40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常见控制语句</a:t>
            </a:r>
            <a:endParaRPr lang="en-US" altLang="zh-CN" sz="40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40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   </a:t>
            </a:r>
            <a:r>
              <a:rPr lang="zh-CN" altLang="zh-CN" sz="40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选择语句</a:t>
            </a:r>
            <a:endParaRPr lang="zh-CN" altLang="zh-CN" sz="40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40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      “</a:t>
            </a:r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if B then S”</a:t>
            </a:r>
            <a:r>
              <a:rPr lang="zh-CN" altLang="en-US" sz="40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“</a:t>
            </a:r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if B then S1 else S2”</a:t>
            </a:r>
            <a:endParaRPr lang="en-US" altLang="zh-CN" sz="40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40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   </a:t>
            </a:r>
            <a:r>
              <a:rPr lang="zh-CN" altLang="zh-CN" sz="40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迭代语句</a:t>
            </a:r>
            <a:endParaRPr lang="zh-CN" altLang="zh-CN" sz="40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           while</a:t>
            </a:r>
            <a:r>
              <a:rPr lang="zh-CN" altLang="en-US" sz="40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语句   </a:t>
            </a:r>
            <a: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for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语句</a:t>
            </a:r>
            <a:endParaRPr lang="zh-CN" altLang="en-US" sz="4000" b="1" dirty="0">
              <a:solidFill>
                <a:schemeClr val="folHlink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4000" b="1" dirty="0">
              <a:solidFill>
                <a:schemeClr val="folHlink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40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40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charRg st="7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6">
                                            <p:txEl>
                                              <p:charRg st="7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charRg st="16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6">
                                            <p:txEl>
                                              <p:charRg st="16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charRg st="6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566">
                                            <p:txEl>
                                              <p:charRg st="60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charRg st="67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6566">
                                            <p:txEl>
                                              <p:charRg st="67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选择语句的翻译</a:t>
            </a:r>
            <a:endParaRPr lang="zh-CN" altLang="en-US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59394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9395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9396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9397" name="Rectangle 3"/>
          <p:cNvSpPr txBox="1"/>
          <p:nvPr/>
        </p:nvSpPr>
        <p:spPr>
          <a:xfrm>
            <a:off x="504825" y="1441450"/>
            <a:ext cx="8324850" cy="5038725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40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文法</a:t>
            </a:r>
            <a:endParaRPr lang="en-US" altLang="zh-CN" sz="40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algn="just" defTabSz="449580">
              <a:lnSpc>
                <a:spcPct val="12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S → </a:t>
            </a:r>
            <a:r>
              <a:rPr lang="en-US" altLang="zh-CN" sz="40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if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B </a:t>
            </a:r>
            <a:r>
              <a:rPr lang="en-US" altLang="zh-CN" sz="40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then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S</a:t>
            </a:r>
            <a:r>
              <a:rPr lang="en-US" altLang="zh-CN" sz="4000" b="1" baseline="-25000" dirty="0">
                <a:latin typeface="Times New Roman" panose="02020603050405020304" pitchFamily="2" charset="0"/>
                <a:ea typeface="楷体_GB2312" panose="02010609030101010101" pitchFamily="1" charset="-122"/>
              </a:rPr>
              <a:t>1</a:t>
            </a:r>
            <a:endParaRPr lang="en-US" altLang="zh-CN" sz="40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algn="just" defTabSz="449580">
              <a:lnSpc>
                <a:spcPct val="12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S → </a:t>
            </a:r>
            <a:r>
              <a:rPr lang="en-US" altLang="zh-CN" sz="40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if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B </a:t>
            </a:r>
            <a:r>
              <a:rPr lang="en-US" altLang="zh-CN" sz="40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then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S</a:t>
            </a:r>
            <a:r>
              <a:rPr lang="en-US" altLang="zh-CN" sz="4000" b="1" baseline="-25000" dirty="0">
                <a:latin typeface="Times New Roman" panose="02020603050405020304" pitchFamily="2" charset="0"/>
                <a:ea typeface="楷体_GB2312" panose="02010609030101010101" pitchFamily="1" charset="-122"/>
              </a:rPr>
              <a:t>1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</a:t>
            </a:r>
            <a:r>
              <a:rPr lang="en-US" altLang="zh-CN" sz="4000" b="1" dirty="0">
                <a:solidFill>
                  <a:schemeClr val="accent2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else</a:t>
            </a:r>
            <a:r>
              <a:rPr lang="en-US" altLang="zh-CN" sz="4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S</a:t>
            </a:r>
            <a:r>
              <a:rPr lang="en-US" altLang="zh-CN" sz="4000" b="1" baseline="-25000" dirty="0">
                <a:latin typeface="Times New Roman" panose="02020603050405020304" pitchFamily="2" charset="0"/>
                <a:ea typeface="楷体_GB2312" panose="02010609030101010101" pitchFamily="1" charset="-122"/>
              </a:rPr>
              <a:t>2</a:t>
            </a:r>
            <a:endParaRPr lang="en-US" altLang="zh-CN" sz="4000" b="1" baseline="-25000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40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grpSp>
        <p:nvGrpSpPr>
          <p:cNvPr id="75783" name="组合 75782"/>
          <p:cNvGrpSpPr/>
          <p:nvPr/>
        </p:nvGrpSpPr>
        <p:grpSpPr>
          <a:xfrm>
            <a:off x="541338" y="4171950"/>
            <a:ext cx="1827212" cy="1947863"/>
            <a:chOff x="0" y="0"/>
            <a:chExt cx="1827212" cy="1947862"/>
          </a:xfrm>
        </p:grpSpPr>
        <p:sp>
          <p:nvSpPr>
            <p:cNvPr id="59399" name="Rectangle 11"/>
            <p:cNvSpPr/>
            <p:nvPr/>
          </p:nvSpPr>
          <p:spPr>
            <a:xfrm>
              <a:off x="96837" y="1019175"/>
              <a:ext cx="635000" cy="395287"/>
            </a:xfrm>
            <a:prstGeom prst="rect">
              <a:avLst/>
            </a:prstGeom>
            <a:noFill/>
            <a:ln w="127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00794" tIns="50397" rIns="100794" bIns="50397" anchor="ctr" anchorCtr="0"/>
            <a:p>
              <a:pPr algn="ctr" hangingPunct="0"/>
              <a:r>
                <a:rPr lang="en-GB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endParaRPr lang="en-US" altLang="zh-CN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00" name="Rectangle 12"/>
            <p:cNvSpPr/>
            <p:nvPr/>
          </p:nvSpPr>
          <p:spPr>
            <a:xfrm>
              <a:off x="1127125" y="336550"/>
              <a:ext cx="635000" cy="395287"/>
            </a:xfrm>
            <a:prstGeom prst="rect">
              <a:avLst/>
            </a:prstGeom>
            <a:noFill/>
            <a:ln w="127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00794" tIns="50397" rIns="100794" bIns="50397" anchor="ctr" anchorCtr="0"/>
            <a:p>
              <a:pPr algn="ctr" hangingPunct="0"/>
              <a:r>
                <a:rPr lang="en-GB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endParaRPr lang="en-US" altLang="zh-CN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01" name="AutoShape 4"/>
            <p:cNvSpPr/>
            <p:nvPr/>
          </p:nvSpPr>
          <p:spPr>
            <a:xfrm>
              <a:off x="0" y="439737"/>
              <a:ext cx="1111250" cy="555625"/>
            </a:xfrm>
            <a:prstGeom prst="diamond">
              <a:avLst/>
            </a:prstGeom>
            <a:noFill/>
            <a:ln w="222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00794" tIns="50397" rIns="100794" bIns="50397" anchor="ctr" anchorCtr="0"/>
            <a:p>
              <a:pPr algn="ctr" hangingPunct="0"/>
              <a:r>
                <a:rPr lang="en-GB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02" name="Rectangle 5"/>
            <p:cNvSpPr/>
            <p:nvPr/>
          </p:nvSpPr>
          <p:spPr>
            <a:xfrm>
              <a:off x="231775" y="1550987"/>
              <a:ext cx="636587" cy="396875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00794" tIns="50397" rIns="100794" bIns="50397" anchor="ctr" anchorCtr="0"/>
            <a:p>
              <a:pPr algn="ctr" hangingPunct="0"/>
              <a:r>
                <a:rPr lang="en-GB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en-US" altLang="zh-CN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03" name="Line 7"/>
            <p:cNvSpPr/>
            <p:nvPr/>
          </p:nvSpPr>
          <p:spPr>
            <a:xfrm>
              <a:off x="555625" y="1020762"/>
              <a:ext cx="0" cy="555625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anchor="t" anchorCtr="0"/>
            <a:p>
              <a:pPr hangingPunct="0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9404" name="Line 8"/>
            <p:cNvSpPr/>
            <p:nvPr/>
          </p:nvSpPr>
          <p:spPr>
            <a:xfrm>
              <a:off x="1827212" y="715962"/>
              <a:ext cx="0" cy="833438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anchor="t" anchorCtr="0"/>
            <a:p>
              <a:pPr hangingPunct="0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9405" name="Line 9"/>
            <p:cNvSpPr/>
            <p:nvPr/>
          </p:nvSpPr>
          <p:spPr>
            <a:xfrm>
              <a:off x="1111250" y="715962"/>
              <a:ext cx="715962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hangingPunct="0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9406" name="Line 10"/>
            <p:cNvSpPr/>
            <p:nvPr/>
          </p:nvSpPr>
          <p:spPr>
            <a:xfrm>
              <a:off x="555625" y="0"/>
              <a:ext cx="0" cy="465137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anchor="t" anchorCtr="0"/>
            <a:p>
              <a:pPr hangingPunct="0"/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75792" name="组合 75791"/>
          <p:cNvGrpSpPr/>
          <p:nvPr/>
        </p:nvGrpSpPr>
        <p:grpSpPr>
          <a:xfrm>
            <a:off x="3201988" y="4124325"/>
            <a:ext cx="2143125" cy="2063750"/>
            <a:chOff x="0" y="0"/>
            <a:chExt cx="2143125" cy="2063893"/>
          </a:xfrm>
        </p:grpSpPr>
        <p:sp>
          <p:nvSpPr>
            <p:cNvPr id="59408" name="AutoShape 4"/>
            <p:cNvSpPr/>
            <p:nvPr/>
          </p:nvSpPr>
          <p:spPr>
            <a:xfrm>
              <a:off x="0" y="555768"/>
              <a:ext cx="1111250" cy="555625"/>
            </a:xfrm>
            <a:prstGeom prst="diamond">
              <a:avLst/>
            </a:prstGeom>
            <a:noFill/>
            <a:ln w="222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00794" tIns="50397" rIns="100794" bIns="50397" anchor="ctr" anchorCtr="0"/>
            <a:p>
              <a:pPr algn="ctr" hangingPunct="0"/>
              <a:r>
                <a:rPr lang="en-GB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09" name="Rectangle 5"/>
            <p:cNvSpPr/>
            <p:nvPr/>
          </p:nvSpPr>
          <p:spPr>
            <a:xfrm>
              <a:off x="263473" y="1667018"/>
              <a:ext cx="636587" cy="39687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00794" tIns="50397" rIns="100794" bIns="50397" anchor="ctr" anchorCtr="0"/>
            <a:p>
              <a:pPr algn="ctr" hangingPunct="0"/>
              <a:r>
                <a:rPr lang="en-GB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r>
                <a:rPr lang="en-GB" altLang="en-US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10" name="Rectangle 6"/>
            <p:cNvSpPr/>
            <p:nvPr/>
          </p:nvSpPr>
          <p:spPr>
            <a:xfrm>
              <a:off x="1508125" y="1667018"/>
              <a:ext cx="635000" cy="39687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00794" tIns="50397" rIns="100794" bIns="50397" anchor="ctr" anchorCtr="0"/>
            <a:p>
              <a:pPr algn="ctr" hangingPunct="0"/>
              <a:r>
                <a:rPr lang="en-GB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r>
                <a:rPr lang="en-GB" altLang="en-US" baseline="-25000" dirty="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zh-CN" altLang="en-US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11" name="Line 7"/>
            <p:cNvSpPr/>
            <p:nvPr/>
          </p:nvSpPr>
          <p:spPr>
            <a:xfrm>
              <a:off x="555625" y="1111393"/>
              <a:ext cx="0" cy="555625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anchor="t" anchorCtr="0"/>
            <a:p>
              <a:pPr hangingPunct="0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9412" name="Line 8"/>
            <p:cNvSpPr/>
            <p:nvPr/>
          </p:nvSpPr>
          <p:spPr>
            <a:xfrm>
              <a:off x="1827212" y="806593"/>
              <a:ext cx="0" cy="833437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anchor="t" anchorCtr="0"/>
            <a:p>
              <a:pPr hangingPunct="0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9413" name="Line 9"/>
            <p:cNvSpPr/>
            <p:nvPr/>
          </p:nvSpPr>
          <p:spPr>
            <a:xfrm>
              <a:off x="1111250" y="806593"/>
              <a:ext cx="715962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hangingPunct="0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9414" name="Line 10"/>
            <p:cNvSpPr/>
            <p:nvPr/>
          </p:nvSpPr>
          <p:spPr>
            <a:xfrm>
              <a:off x="555625" y="0"/>
              <a:ext cx="0" cy="555768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anchor="t" anchorCtr="0"/>
            <a:p>
              <a:pPr hangingPunct="0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9415" name="Rectangle 11"/>
            <p:cNvSpPr/>
            <p:nvPr/>
          </p:nvSpPr>
          <p:spPr>
            <a:xfrm>
              <a:off x="90006" y="1134815"/>
              <a:ext cx="635000" cy="395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0794" tIns="50397" rIns="100794" bIns="50397" anchor="ctr" anchorCtr="0"/>
            <a:p>
              <a:pPr algn="ctr" hangingPunct="0"/>
              <a:r>
                <a:rPr lang="en-GB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endParaRPr lang="en-US" altLang="zh-CN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16" name="Rectangle 12"/>
            <p:cNvSpPr/>
            <p:nvPr/>
          </p:nvSpPr>
          <p:spPr>
            <a:xfrm>
              <a:off x="1192212" y="405027"/>
              <a:ext cx="635000" cy="395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0794" tIns="50397" rIns="100794" bIns="50397" anchor="ctr" anchorCtr="0"/>
            <a:p>
              <a:pPr algn="ctr" hangingPunct="0"/>
              <a:r>
                <a:rPr lang="en-GB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endParaRPr lang="en-US" altLang="zh-CN" baseline="-25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7304088" y="5251450"/>
            <a:ext cx="1279525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>
            <a:spAutoFit/>
          </a:bodyPr>
          <a:p>
            <a:pPr hangingPunct="0"/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S1的AST</a:t>
            </a:r>
            <a:r>
              <a: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;</a:t>
            </a:r>
            <a:endParaRPr lang="en-US" altLang="zh-CN" sz="20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sp>
        <p:nvSpPr>
          <p:cNvPr id="14" name="Rectangle 2"/>
          <p:cNvSpPr/>
          <p:nvPr/>
        </p:nvSpPr>
        <p:spPr>
          <a:xfrm>
            <a:off x="6029325" y="5251450"/>
            <a:ext cx="1181100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>
            <a:spAutoFit/>
          </a:bodyPr>
          <a:p>
            <a:pPr hangingPunct="0"/>
            <a:r>
              <a:rPr lang="zh-CN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B的AST</a:t>
            </a:r>
            <a:r>
              <a: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;</a:t>
            </a:r>
            <a:endParaRPr lang="zh-CN" altLang="en-US" sz="20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sp>
        <p:nvSpPr>
          <p:cNvPr id="21" name="Rectangle 2"/>
          <p:cNvSpPr/>
          <p:nvPr/>
        </p:nvSpPr>
        <p:spPr>
          <a:xfrm>
            <a:off x="7472363" y="4344988"/>
            <a:ext cx="962025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>
            <a:spAutoFit/>
          </a:bodyPr>
          <a:p>
            <a:pPr hangingPunct="0"/>
            <a:r>
              <a:rPr lang="zh-CN" altLang="zh-CN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ifstmt</a:t>
            </a:r>
            <a:r>
              <a: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; </a:t>
            </a:r>
            <a:endParaRPr lang="zh-CN" altLang="en-US" sz="20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cxnSp>
        <p:nvCxnSpPr>
          <p:cNvPr id="22" name="Straight Arrow Connector 51"/>
          <p:cNvCxnSpPr>
            <a:stCxn id="21" idx="2"/>
            <a:endCxn id="14" idx="0"/>
          </p:cNvCxnSpPr>
          <p:nvPr/>
        </p:nvCxnSpPr>
        <p:spPr>
          <a:xfrm flipH="1">
            <a:off x="6619875" y="4725988"/>
            <a:ext cx="1333500" cy="525462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" name="Straight Arrow Connector 51"/>
          <p:cNvCxnSpPr>
            <a:stCxn id="21" idx="2"/>
            <a:endCxn id="3" idx="0"/>
          </p:cNvCxnSpPr>
          <p:nvPr/>
        </p:nvCxnSpPr>
        <p:spPr>
          <a:xfrm flipH="1">
            <a:off x="7943850" y="4725988"/>
            <a:ext cx="9525" cy="525462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" name="Rectangle 2"/>
          <p:cNvSpPr/>
          <p:nvPr/>
        </p:nvSpPr>
        <p:spPr>
          <a:xfrm>
            <a:off x="8842375" y="5251450"/>
            <a:ext cx="1195388" cy="381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>
            <a:spAutoFit/>
          </a:bodyPr>
          <a:p>
            <a:pPr hangingPunct="0"/>
            <a:r>
              <a: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  <a:sym typeface="Symbol" panose="05050102010706020507" pitchFamily="2" charset="2"/>
              </a:rPr>
              <a:t>S2的AST</a:t>
            </a:r>
            <a:endParaRPr lang="zh-CN" altLang="en-US" sz="2000" b="1" dirty="0">
              <a:latin typeface="Times New Roman" panose="02020603050405020304" pitchFamily="2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cxnSp>
        <p:nvCxnSpPr>
          <p:cNvPr id="5" name="Straight Arrow Connector 51"/>
          <p:cNvCxnSpPr>
            <a:stCxn id="21" idx="2"/>
            <a:endCxn id="4" idx="0"/>
          </p:cNvCxnSpPr>
          <p:nvPr/>
        </p:nvCxnSpPr>
        <p:spPr>
          <a:xfrm>
            <a:off x="7953375" y="4725988"/>
            <a:ext cx="1487488" cy="525462"/>
          </a:xfrm>
          <a:prstGeom prst="straightConnector1">
            <a:avLst/>
          </a:prstGeom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4" grpId="0" bldLvl="0" animBg="1"/>
      <p:bldP spid="21" grpId="0" bldLvl="0" animBg="1"/>
      <p:bldP spid="4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选择语句的翻译</a:t>
            </a:r>
            <a:endParaRPr lang="zh-CN" altLang="en-US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60418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0419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0420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7830" name="Rectangle 3"/>
          <p:cNvSpPr txBox="1"/>
          <p:nvPr/>
        </p:nvSpPr>
        <p:spPr>
          <a:xfrm>
            <a:off x="503238" y="1439863"/>
            <a:ext cx="9070975" cy="5040312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3200" b="1" dirty="0">
                <a:latin typeface="Times New Roman" panose="02020603050405020304" pitchFamily="2" charset="0"/>
              </a:rPr>
              <a:t>S →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</a:rPr>
              <a:t>if</a:t>
            </a:r>
            <a:r>
              <a:rPr lang="en-US" altLang="zh-CN" sz="3200" b="1" dirty="0">
                <a:latin typeface="Times New Roman" panose="02020603050405020304" pitchFamily="2" charset="0"/>
              </a:rPr>
              <a:t> B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</a:rPr>
              <a:t>then</a:t>
            </a:r>
            <a:r>
              <a:rPr lang="en-US" altLang="zh-CN" sz="3200" b="1" dirty="0">
                <a:latin typeface="Times New Roman" panose="02020603050405020304" pitchFamily="2" charset="0"/>
              </a:rPr>
              <a:t> S</a:t>
            </a:r>
            <a:r>
              <a:rPr lang="en-US" altLang="zh-CN" sz="3200" b="1" baseline="-25000" dirty="0">
                <a:latin typeface="Times New Roman" panose="02020603050405020304" pitchFamily="2" charset="0"/>
              </a:rPr>
              <a:t>1</a:t>
            </a:r>
            <a:endParaRPr lang="en-US" altLang="zh-CN" sz="3200" b="1" baseline="-25000" dirty="0">
              <a:latin typeface="Times New Roman" panose="02020603050405020304" pitchFamily="2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中间代码结构</a:t>
            </a:r>
            <a:endParaRPr lang="zh-CN" altLang="en-US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在对条件B进行处理时</a:t>
            </a:r>
            <a:endParaRPr lang="zh-CN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还没有处理S1，</a:t>
            </a:r>
            <a:endParaRPr lang="zh-CN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B.true：</a:t>
            </a:r>
            <a:r>
              <a:rPr lang="zh-CN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当布尔表达式处理完以后才知道</a:t>
            </a:r>
            <a:endParaRPr lang="zh-CN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B.false：</a:t>
            </a:r>
            <a:r>
              <a:rPr lang="zh-CN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当S</a:t>
            </a:r>
            <a:r>
              <a:rPr lang="zh-CN" altLang="zh-CN" sz="3200" b="1" baseline="-25000" dirty="0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1</a:t>
            </a:r>
            <a:r>
              <a:rPr lang="zh-CN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处理完以后才知道</a:t>
            </a:r>
            <a:endParaRPr lang="zh-CN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在“组装”中间代码时 “定义/使用”一些标号</a:t>
            </a:r>
            <a:r>
              <a:rPr lang="en-US" altLang="zh-CN" sz="3200" b="1" dirty="0">
                <a:latin typeface="Times New Roman" panose="02020603050405020304" pitchFamily="2" charset="0"/>
              </a:rPr>
              <a:t>      </a:t>
            </a:r>
            <a:endParaRPr lang="en-US" altLang="zh-CN" sz="32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pic>
        <p:nvPicPr>
          <p:cNvPr id="6042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0125" y="1393825"/>
            <a:ext cx="5114925" cy="2133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>
                                            <p:txEl>
                                              <p:charRg st="24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30">
                                            <p:txEl>
                                              <p:charRg st="24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>
                                            <p:txEl>
                                              <p:charRg st="3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830">
                                            <p:txEl>
                                              <p:charRg st="35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>
                                            <p:txEl>
                                              <p:charRg st="45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7830">
                                            <p:txEl>
                                              <p:charRg st="45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>
                                            <p:txEl>
                                              <p:charRg st="67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7830">
                                            <p:txEl>
                                              <p:charRg st="67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>
                                            <p:txEl>
                                              <p:charRg st="87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7830">
                                            <p:txEl>
                                              <p:charRg st="87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8600" cy="922338"/>
          </a:xfrm>
        </p:spPr>
        <p:txBody>
          <a:bodyPr wrap="square" lIns="0" tIns="0" rIns="0" bIns="0" anchor="ctr" anchorCtr="0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/>
          </p:cNvSpPr>
          <p:nvPr>
            <p:ph type="body"/>
          </p:nvPr>
        </p:nvSpPr>
        <p:spPr>
          <a:xfrm>
            <a:off x="503238" y="1439863"/>
            <a:ext cx="9070975" cy="5040312"/>
          </a:xfrm>
        </p:spPr>
        <p:txBody>
          <a:bodyPr wrap="square" lIns="0" tIns="22680" rIns="0" bIns="0" anchor="t" anchorCtr="0"/>
          <a:p>
            <a:pPr marL="431800" indent="-323850" defTabSz="44958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静态语义检查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类型检查：如操作数类型应相容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控制流检查：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保证控制语句有合法的转向点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    goto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转入</a:t>
            </a: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case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语句？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    break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语句的循环语句？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4339" name="Footer Placeholder 9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4340" name="Slide Number Placeholder 1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4341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26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charRg st="26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37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charRg st="37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59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charRg st="59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82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charRg st="82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选择语句的翻译</a:t>
            </a:r>
            <a:endParaRPr lang="zh-CN" altLang="en-US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61442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1443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1444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1445" name="TextBox 29"/>
          <p:cNvSpPr txBox="1"/>
          <p:nvPr/>
        </p:nvSpPr>
        <p:spPr>
          <a:xfrm>
            <a:off x="584200" y="2070100"/>
            <a:ext cx="4500563" cy="49371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zh-CN" altLang="en-US" sz="2800" b="1" dirty="0">
                <a:latin typeface="Times New Roman" panose="02020603050405020304" pitchFamily="2" charset="0"/>
              </a:rPr>
              <a:t>例</a:t>
            </a:r>
            <a:r>
              <a:rPr lang="en-US" altLang="zh-CN" sz="2800" b="1" dirty="0">
                <a:latin typeface="Times New Roman" panose="02020603050405020304" pitchFamily="2" charset="0"/>
              </a:rPr>
              <a:t>1: if a&lt;b then a:=a+b</a:t>
            </a:r>
            <a:r>
              <a:rPr lang="zh-CN" altLang="en-US" sz="2800" b="1" dirty="0">
                <a:latin typeface="Times New Roman" panose="02020603050405020304" pitchFamily="2" charset="0"/>
              </a:rPr>
              <a:t>翻译</a:t>
            </a:r>
            <a:endParaRPr lang="zh-CN" altLang="en-US" sz="28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1446" name="Rectangle 3"/>
          <p:cNvSpPr txBox="1"/>
          <p:nvPr/>
        </p:nvSpPr>
        <p:spPr>
          <a:xfrm>
            <a:off x="503238" y="1439863"/>
            <a:ext cx="9070975" cy="5040312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3200" b="1" dirty="0">
                <a:latin typeface="Times New Roman" panose="02020603050405020304" pitchFamily="2" charset="0"/>
              </a:rPr>
              <a:t>S →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</a:rPr>
              <a:t>if</a:t>
            </a:r>
            <a:r>
              <a:rPr lang="en-US" altLang="zh-CN" sz="3200" b="1" dirty="0">
                <a:latin typeface="Times New Roman" panose="02020603050405020304" pitchFamily="2" charset="0"/>
              </a:rPr>
              <a:t> B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</a:rPr>
              <a:t>then</a:t>
            </a:r>
            <a:r>
              <a:rPr lang="en-US" altLang="zh-CN" sz="3200" b="1" dirty="0">
                <a:latin typeface="Times New Roman" panose="02020603050405020304" pitchFamily="2" charset="0"/>
              </a:rPr>
              <a:t> S</a:t>
            </a:r>
            <a:r>
              <a:rPr lang="en-US" altLang="zh-CN" sz="3200" b="1" baseline="-25000" dirty="0">
                <a:latin typeface="Times New Roman" panose="02020603050405020304" pitchFamily="2" charset="0"/>
              </a:rPr>
              <a:t>1</a:t>
            </a:r>
            <a:r>
              <a:rPr lang="en-US" altLang="zh-CN" sz="3200" b="1" dirty="0">
                <a:latin typeface="Times New Roman" panose="02020603050405020304" pitchFamily="2" charset="0"/>
              </a:rPr>
              <a:t>   </a:t>
            </a:r>
            <a:endParaRPr lang="en-US" altLang="zh-CN" sz="32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9988" y="2698750"/>
            <a:ext cx="3408362" cy="3292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100   if a&lt; b goto  xxx</a:t>
            </a:r>
            <a:endParaRPr lang="zh-CN" altLang="en-US" sz="2800" b="1" dirty="0">
              <a:latin typeface="Times New Roman" panose="02020603050405020304" pitchFamily="2" charset="0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2" charset="0"/>
                <a:ea typeface="楷体_GB2312" panose="02010609030101010101" pitchFamily="1" charset="-122"/>
                <a:sym typeface="Arial" panose="020B0604020202020204" pitchFamily="34" charset="0"/>
              </a:rPr>
              <a:t>101   goto yyy</a:t>
            </a:r>
            <a:endParaRPr lang="zh-CN" altLang="en-US" sz="2800" b="1" dirty="0">
              <a:latin typeface="Times New Roman" panose="02020603050405020304" pitchFamily="2" charset="0"/>
              <a:ea typeface="楷体_GB2312" panose="02010609030101010101" pitchFamily="1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800" b="1">
                <a:latin typeface="Times New Roman" panose="02020603050405020304" pitchFamily="2" charset="0"/>
              </a:rPr>
              <a:t>102   t1 = a + b</a:t>
            </a:r>
            <a:endParaRPr lang="zh-CN" altLang="zh-CN" sz="2800" b="1">
              <a:latin typeface="Times New Roman" panose="02020603050405020304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800" b="1">
                <a:latin typeface="Times New Roman" panose="02020603050405020304" pitchFamily="2" charset="0"/>
              </a:rPr>
              <a:t>103   a = t1</a:t>
            </a:r>
            <a:endParaRPr lang="zh-CN" altLang="zh-CN" sz="2800" b="1">
              <a:latin typeface="Times New Roman" panose="02020603050405020304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800" b="1">
                <a:latin typeface="Times New Roman" panose="02020603050405020304" pitchFamily="2" charset="0"/>
              </a:rPr>
              <a:t>104   </a:t>
            </a:r>
            <a:endParaRPr lang="zh-CN" altLang="zh-CN" sz="2800" b="1">
              <a:latin typeface="Times New Roman" panose="02020603050405020304" pitchFamily="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37125" y="2924175"/>
            <a:ext cx="765175" cy="45085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x-none" altLang="zh-CN" sz="2000" strike="noStrike" noProof="1">
                <a:solidFill>
                  <a:schemeClr val="tx1"/>
                </a:solidFill>
                <a:ea typeface="宋体" panose="02010600030101010101" pitchFamily="2" charset="-122"/>
              </a:rPr>
              <a:t>102</a:t>
            </a:r>
            <a:endParaRPr lang="x-none" altLang="zh-CN" sz="2000" strike="noStrike" noProof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13125" y="3554413"/>
            <a:ext cx="765175" cy="45085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x-none" altLang="zh-CN" sz="2000" strike="noStrike" noProof="1">
                <a:solidFill>
                  <a:schemeClr val="tx1"/>
                </a:solidFill>
                <a:ea typeface="宋体" panose="02010600030101010101" pitchFamily="2" charset="-122"/>
              </a:rPr>
              <a:t>104</a:t>
            </a:r>
            <a:endParaRPr lang="x-none" altLang="zh-CN" sz="2000" strike="noStrike" noProof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4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charRg st="24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9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charRg st="39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6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charRg st="56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69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charRg st="69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选择语句的翻译</a:t>
            </a:r>
            <a:endParaRPr lang="zh-CN" altLang="en-US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62466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2467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2468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2469" name="Rectangle 3"/>
          <p:cNvSpPr txBox="1"/>
          <p:nvPr/>
        </p:nvSpPr>
        <p:spPr>
          <a:xfrm>
            <a:off x="503238" y="1439863"/>
            <a:ext cx="9070975" cy="5040312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3200" b="1" dirty="0">
                <a:latin typeface="Times New Roman" panose="02020603050405020304" pitchFamily="2" charset="0"/>
                <a:sym typeface="Arial" panose="020B0604020202020204" pitchFamily="34" charset="0"/>
              </a:rPr>
              <a:t> S →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if</a:t>
            </a:r>
            <a:r>
              <a:rPr lang="en-US" altLang="zh-CN" sz="3200" b="1" dirty="0">
                <a:latin typeface="Times New Roman" panose="02020603050405020304" pitchFamily="2" charset="0"/>
                <a:sym typeface="Arial" panose="020B0604020202020204" pitchFamily="34" charset="0"/>
              </a:rPr>
              <a:t> B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then</a:t>
            </a:r>
            <a:r>
              <a:rPr lang="en-US" altLang="zh-CN" sz="3200" b="1" dirty="0">
                <a:latin typeface="Times New Roman" panose="02020603050405020304" pitchFamily="2" charset="0"/>
                <a:sym typeface="Arial" panose="020B0604020202020204" pitchFamily="34" charset="0"/>
              </a:rPr>
              <a:t> </a:t>
            </a:r>
            <a:r>
              <a:rPr lang="en-US" altLang="zh-CN" sz="3200" b="1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S</a:t>
            </a:r>
            <a:r>
              <a:rPr lang="en-US" altLang="zh-CN" sz="3200" b="1" baseline="-25000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en-US" altLang="zh-CN" sz="3200" b="1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zh-CN" sz="3200" b="1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else</a:t>
            </a:r>
            <a:r>
              <a:rPr lang="en-US" altLang="zh-CN" sz="3200" b="1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 S</a:t>
            </a:r>
            <a:r>
              <a:rPr lang="en-US" altLang="zh-CN" sz="3200" b="1" baseline="-25000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  <a:endParaRPr lang="en-US" altLang="zh-CN" sz="3200" b="1" baseline="-25000" dirty="0">
              <a:latin typeface="Times New Roman" panose="02020603050405020304" pitchFamily="2" charset="0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中间代码结构</a:t>
            </a:r>
            <a:endParaRPr lang="zh-CN" altLang="en-US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  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marL="431800" indent="-323850" defTabSz="449580" hangingPunct="0">
              <a:lnSpc>
                <a:spcPct val="95000"/>
              </a:lnSpc>
              <a:spcAft>
                <a:spcPts val="141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3200" b="1" dirty="0">
                <a:latin typeface="Times New Roman" panose="02020603050405020304" pitchFamily="2" charset="0"/>
              </a:rPr>
              <a:t>      </a:t>
            </a:r>
            <a:endParaRPr lang="en-US" altLang="zh-CN" sz="32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pic>
        <p:nvPicPr>
          <p:cNvPr id="62470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4675" y="2654300"/>
            <a:ext cx="5707063" cy="37036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选择语句的翻译</a:t>
            </a:r>
            <a:endParaRPr lang="zh-CN" altLang="en-US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63490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3491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3492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98310" name="Rectangle 3"/>
          <p:cNvSpPr txBox="1"/>
          <p:nvPr/>
        </p:nvSpPr>
        <p:spPr>
          <a:xfrm>
            <a:off x="503238" y="1439863"/>
            <a:ext cx="9070975" cy="5400675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algn="just">
              <a:lnSpc>
                <a:spcPct val="120000"/>
              </a:lnSpc>
            </a:pPr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生成的中间代码</a:t>
            </a:r>
            <a:endParaRPr lang="zh-CN" altLang="en-US" sz="36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2" charset="0"/>
              </a:rPr>
              <a:t>100:    if a &lt; b goto 102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2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2" charset="0"/>
              </a:rPr>
              <a:t>101:    goto 105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2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2" charset="0"/>
              </a:rPr>
              <a:t>102:    t1 = a + b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2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2" charset="0"/>
              </a:rPr>
              <a:t>103:    a = t1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2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2" charset="0"/>
              </a:rPr>
              <a:t>104:    goto 107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2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2" charset="0"/>
              </a:rPr>
              <a:t>105:    t2 = a - b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2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2" charset="0"/>
              </a:rPr>
              <a:t>106:    a = t2</a:t>
            </a:r>
            <a:endParaRPr lang="en-US" altLang="zh-CN" sz="3600" b="1" dirty="0">
              <a:solidFill>
                <a:schemeClr val="tx1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63494" name="TextBox 29"/>
          <p:cNvSpPr txBox="1"/>
          <p:nvPr/>
        </p:nvSpPr>
        <p:spPr>
          <a:xfrm>
            <a:off x="1206500" y="1063625"/>
            <a:ext cx="6781800" cy="49371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zh-CN" altLang="en-US" sz="2800" b="1" dirty="0">
                <a:latin typeface="Times New Roman" panose="02020603050405020304" pitchFamily="2" charset="0"/>
              </a:rPr>
              <a:t>例</a:t>
            </a:r>
            <a:r>
              <a:rPr lang="en-US" altLang="zh-CN" sz="2800" b="1" dirty="0">
                <a:latin typeface="Times New Roman" panose="02020603050405020304" pitchFamily="2" charset="0"/>
              </a:rPr>
              <a:t>2:  if a&lt;b then a:=a+b else a:=a-b </a:t>
            </a:r>
            <a:r>
              <a:rPr lang="zh-CN" altLang="en-US" sz="2800" b="1" dirty="0">
                <a:latin typeface="Times New Roman" panose="02020603050405020304" pitchFamily="2" charset="0"/>
              </a:rPr>
              <a:t>的翻译</a:t>
            </a:r>
            <a:endParaRPr lang="zh-CN" altLang="en-US" sz="28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charRg st="8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10">
                                            <p:txEl>
                                              <p:charRg st="8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charRg st="34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8310">
                                            <p:txEl>
                                              <p:charRg st="34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charRg st="51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8310">
                                            <p:txEl>
                                              <p:charRg st="51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charRg st="7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8310">
                                            <p:txEl>
                                              <p:charRg st="70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charRg st="85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8310">
                                            <p:txEl>
                                              <p:charRg st="85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charRg st="102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8310">
                                            <p:txEl>
                                              <p:charRg st="102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charRg st="121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8310">
                                            <p:txEl>
                                              <p:charRg st="121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en-US" altLang="zh-CN" dirty="0"/>
              <a:t>while</a:t>
            </a:r>
            <a:r>
              <a:rPr lang="zh-CN" altLang="en-US" dirty="0"/>
              <a:t>语句的翻译</a:t>
            </a:r>
            <a:endParaRPr lang="zh-CN" altLang="en-US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64514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4515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4516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4517" name="Rectangle 3"/>
          <p:cNvSpPr txBox="1"/>
          <p:nvPr/>
        </p:nvSpPr>
        <p:spPr>
          <a:xfrm>
            <a:off x="503238" y="1439863"/>
            <a:ext cx="9070975" cy="5400675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algn="just">
              <a:lnSpc>
                <a:spcPct val="120000"/>
              </a:lnSpc>
            </a:pPr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2" charset="0"/>
              </a:rPr>
              <a:t>S→</a:t>
            </a:r>
            <a:r>
              <a:rPr lang="en-US" altLang="zh-CN" sz="4000" b="1" dirty="0">
                <a:solidFill>
                  <a:schemeClr val="accent2"/>
                </a:solidFill>
                <a:latin typeface="Times New Roman" panose="02020603050405020304" pitchFamily="2" charset="0"/>
              </a:rPr>
              <a:t>while</a:t>
            </a:r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2" charset="0"/>
              </a:rPr>
              <a:t> B </a:t>
            </a:r>
            <a:r>
              <a:rPr lang="en-US" altLang="zh-CN" sz="4000" b="1" dirty="0">
                <a:solidFill>
                  <a:schemeClr val="accent2"/>
                </a:solidFill>
                <a:latin typeface="Times New Roman" panose="02020603050405020304" pitchFamily="2" charset="0"/>
              </a:rPr>
              <a:t>do</a:t>
            </a:r>
            <a:r>
              <a:rPr lang="en-US" altLang="zh-CN" sz="4000" b="1" dirty="0">
                <a:solidFill>
                  <a:schemeClr val="tx1"/>
                </a:solidFill>
                <a:latin typeface="Times New Roman" panose="02020603050405020304" pitchFamily="2" charset="0"/>
              </a:rPr>
              <a:t> S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</a:rPr>
              <a:t>1  </a:t>
            </a:r>
            <a:r>
              <a:rPr lang="zh-CN" altLang="en-US" sz="40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中间代码形式</a:t>
            </a:r>
            <a:endParaRPr lang="en-US" altLang="zh-CN" sz="4000" b="1" dirty="0">
              <a:solidFill>
                <a:schemeClr val="tx1"/>
              </a:solidFill>
              <a:latin typeface="Times New Roman" panose="02020603050405020304" pitchFamily="2" charset="0"/>
            </a:endParaRPr>
          </a:p>
          <a:p>
            <a:pPr algn="just">
              <a:lnSpc>
                <a:spcPct val="120000"/>
              </a:lnSpc>
            </a:pPr>
            <a:endParaRPr lang="en-US" altLang="zh-CN" sz="4000" b="1" dirty="0">
              <a:solidFill>
                <a:schemeClr val="tx1"/>
              </a:solidFill>
              <a:latin typeface="Times New Roman" panose="02020603050405020304" pitchFamily="2" charset="0"/>
            </a:endParaRPr>
          </a:p>
          <a:p>
            <a:pPr algn="just">
              <a:lnSpc>
                <a:spcPct val="120000"/>
              </a:lnSpc>
            </a:pPr>
            <a:endParaRPr lang="en-US" altLang="zh-CN" sz="3600" b="1" dirty="0">
              <a:solidFill>
                <a:schemeClr val="tx1"/>
              </a:solidFill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pic>
        <p:nvPicPr>
          <p:cNvPr id="6451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5288" y="2744788"/>
            <a:ext cx="5986462" cy="2897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en-US" altLang="zh-CN" dirty="0"/>
              <a:t>while</a:t>
            </a:r>
            <a:r>
              <a:rPr lang="zh-CN" altLang="en-US" dirty="0"/>
              <a:t>语句的翻译</a:t>
            </a:r>
            <a:endParaRPr lang="zh-CN" altLang="en-US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65538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5539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5540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5541" name="TextBox 29"/>
          <p:cNvSpPr txBox="1"/>
          <p:nvPr/>
        </p:nvSpPr>
        <p:spPr>
          <a:xfrm>
            <a:off x="1206500" y="1079500"/>
            <a:ext cx="7089775" cy="49371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zh-CN" altLang="en-US" sz="2800" b="1" dirty="0">
                <a:latin typeface="Times New Roman" panose="02020603050405020304" pitchFamily="2" charset="0"/>
              </a:rPr>
              <a:t>例</a:t>
            </a:r>
            <a:r>
              <a:rPr lang="en-US" altLang="zh-CN" sz="2800" b="1" dirty="0">
                <a:latin typeface="Times New Roman" panose="02020603050405020304" pitchFamily="2" charset="0"/>
              </a:rPr>
              <a:t>3:  while a&gt;b do if c&lt;d then e:=f+g; </a:t>
            </a:r>
            <a:r>
              <a:rPr lang="zh-CN" altLang="en-US" sz="2800" b="1" dirty="0">
                <a:latin typeface="Times New Roman" panose="02020603050405020304" pitchFamily="2" charset="0"/>
              </a:rPr>
              <a:t>的翻译</a:t>
            </a:r>
            <a:endParaRPr lang="zh-CN" altLang="en-US" sz="28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04505" name="TextBox 26"/>
          <p:cNvSpPr txBox="1"/>
          <p:nvPr/>
        </p:nvSpPr>
        <p:spPr>
          <a:xfrm>
            <a:off x="2700338" y="1979613"/>
            <a:ext cx="4321175" cy="777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hangingPunct="0"/>
            <a:r>
              <a:rPr lang="en-US" altLang="zh-CN" sz="2400" b="1" dirty="0">
                <a:latin typeface="Times New Roman" panose="02020603050405020304" pitchFamily="2" charset="0"/>
              </a:rPr>
              <a:t>100:    if a &lt; b goto 0</a:t>
            </a:r>
            <a:endParaRPr lang="en-US" altLang="zh-CN" sz="2400" b="1" dirty="0">
              <a:latin typeface="Times New Roman" panose="02020603050405020304" pitchFamily="2" charset="0"/>
            </a:endParaRPr>
          </a:p>
          <a:p>
            <a:pPr hangingPunct="0"/>
            <a:r>
              <a:rPr lang="en-US" altLang="zh-CN" sz="2400" b="1" dirty="0">
                <a:latin typeface="Times New Roman" panose="02020603050405020304" pitchFamily="2" charset="0"/>
              </a:rPr>
              <a:t>101:    goto 0</a:t>
            </a:r>
            <a:endParaRPr lang="zh-CN" altLang="en-US" sz="24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04506" name="矩形 20"/>
          <p:cNvSpPr/>
          <p:nvPr/>
        </p:nvSpPr>
        <p:spPr>
          <a:xfrm>
            <a:off x="6169025" y="1993900"/>
            <a:ext cx="712788" cy="40005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r>
              <a:rPr lang="en-US" altLang="zh-CN" sz="2000" b="1" dirty="0">
                <a:latin typeface="Times New Roman" panose="02020603050405020304" pitchFamily="2" charset="0"/>
                <a:ea typeface="Droid Sans Fallback" panose="020B0502000000000001" charset="-122"/>
              </a:rPr>
              <a:t>102</a:t>
            </a:r>
            <a:endParaRPr lang="zh-CN" altLang="en-US" sz="2000" b="1" dirty="0">
              <a:latin typeface="Times New Roman" panose="02020603050405020304" pitchFamily="2" charset="0"/>
              <a:ea typeface="Droid Sans Fallback" panose="020B0502000000000001" charset="-122"/>
            </a:endParaRPr>
          </a:p>
        </p:txBody>
      </p:sp>
      <p:sp>
        <p:nvSpPr>
          <p:cNvPr id="104507" name="TextBox 28"/>
          <p:cNvSpPr txBox="1"/>
          <p:nvPr/>
        </p:nvSpPr>
        <p:spPr>
          <a:xfrm>
            <a:off x="2654300" y="3014663"/>
            <a:ext cx="4310063" cy="777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hangingPunct="0"/>
            <a:r>
              <a:rPr lang="en-US" altLang="zh-CN" sz="2400" b="1" dirty="0">
                <a:latin typeface="Times New Roman" panose="02020603050405020304" pitchFamily="2" charset="0"/>
              </a:rPr>
              <a:t>102:    if c &lt; d goto 0</a:t>
            </a:r>
            <a:endParaRPr lang="en-US" altLang="zh-CN" sz="2400" b="1" dirty="0">
              <a:latin typeface="Times New Roman" panose="02020603050405020304" pitchFamily="2" charset="0"/>
            </a:endParaRPr>
          </a:p>
          <a:p>
            <a:pPr hangingPunct="0"/>
            <a:r>
              <a:rPr lang="en-US" altLang="zh-CN" sz="2400" b="1" dirty="0">
                <a:latin typeface="Times New Roman" panose="02020603050405020304" pitchFamily="2" charset="0"/>
              </a:rPr>
              <a:t>103:    goto 0</a:t>
            </a:r>
            <a:endParaRPr lang="zh-CN" altLang="en-US" sz="24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05529" name="TextBox 26"/>
          <p:cNvSpPr txBox="1"/>
          <p:nvPr/>
        </p:nvSpPr>
        <p:spPr>
          <a:xfrm>
            <a:off x="2744788" y="4049713"/>
            <a:ext cx="4276725" cy="777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hangingPunct="0"/>
            <a:r>
              <a:rPr lang="en-US" altLang="zh-CN" sz="2400" b="1" dirty="0">
                <a:latin typeface="Times New Roman" panose="02020603050405020304" pitchFamily="2" charset="0"/>
              </a:rPr>
              <a:t>104:    t1 = f + g</a:t>
            </a:r>
            <a:endParaRPr lang="en-US" altLang="zh-CN" sz="2400" b="1" dirty="0">
              <a:latin typeface="Times New Roman" panose="02020603050405020304" pitchFamily="2" charset="0"/>
            </a:endParaRPr>
          </a:p>
          <a:p>
            <a:pPr hangingPunct="0"/>
            <a:r>
              <a:rPr lang="en-US" altLang="zh-CN" sz="2400" b="1" dirty="0">
                <a:latin typeface="Times New Roman" panose="02020603050405020304" pitchFamily="2" charset="0"/>
              </a:rPr>
              <a:t>105:    e = t1</a:t>
            </a:r>
            <a:endParaRPr lang="zh-CN" altLang="en-US" sz="24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05530" name="TextBox 23"/>
          <p:cNvSpPr txBox="1"/>
          <p:nvPr/>
        </p:nvSpPr>
        <p:spPr>
          <a:xfrm>
            <a:off x="2728913" y="2962275"/>
            <a:ext cx="4291012" cy="434975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wrap="square" anchor="t" anchorCtr="0">
            <a:spAutoFit/>
          </a:bodyPr>
          <a:p>
            <a:pPr hangingPunct="0"/>
            <a:r>
              <a:rPr lang="en-US" altLang="zh-CN" sz="2400" b="1" dirty="0">
                <a:latin typeface="Times New Roman" panose="02020603050405020304" pitchFamily="2" charset="0"/>
              </a:rPr>
              <a:t>102:  </a:t>
            </a:r>
            <a:r>
              <a:rPr lang="zh-CN" altLang="en-US" sz="2400" b="1" dirty="0">
                <a:latin typeface="Times New Roman" panose="02020603050405020304" pitchFamily="2" charset="0"/>
              </a:rPr>
              <a:t>  </a:t>
            </a:r>
            <a:r>
              <a:rPr lang="en-US" altLang="zh-CN" sz="2400" b="1" dirty="0">
                <a:latin typeface="Times New Roman" panose="02020603050405020304" pitchFamily="2" charset="0"/>
              </a:rPr>
              <a:t>if c &lt; d goto 104</a:t>
            </a:r>
            <a:endParaRPr lang="en-US" altLang="zh-CN" sz="24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05532" name="TextBox 30"/>
          <p:cNvSpPr txBox="1"/>
          <p:nvPr/>
        </p:nvSpPr>
        <p:spPr>
          <a:xfrm>
            <a:off x="2790825" y="4905375"/>
            <a:ext cx="4173538" cy="777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hangingPunct="0"/>
            <a:r>
              <a:rPr lang="en-US" altLang="zh-CN" sz="2400" b="1" dirty="0">
                <a:latin typeface="Times New Roman" panose="02020603050405020304" pitchFamily="2" charset="0"/>
              </a:rPr>
              <a:t>106:    goto 100</a:t>
            </a:r>
            <a:endParaRPr lang="en-US" altLang="zh-CN" sz="2400" b="1" dirty="0">
              <a:latin typeface="Times New Roman" panose="02020603050405020304" pitchFamily="2" charset="0"/>
            </a:endParaRPr>
          </a:p>
          <a:p>
            <a:pPr hangingPunct="0"/>
            <a:r>
              <a:rPr lang="zh-CN" altLang="en-US" sz="2400" b="1" dirty="0">
                <a:latin typeface="Times New Roman" panose="02020603050405020304" pitchFamily="2" charset="0"/>
              </a:rPr>
              <a:t>107:</a:t>
            </a:r>
            <a:endParaRPr lang="zh-CN" altLang="en-US" sz="24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05533" name="TextBox 31"/>
          <p:cNvSpPr txBox="1"/>
          <p:nvPr/>
        </p:nvSpPr>
        <p:spPr>
          <a:xfrm>
            <a:off x="2730500" y="3427413"/>
            <a:ext cx="4289425" cy="434975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wrap="square" anchor="t" anchorCtr="0">
            <a:spAutoFit/>
          </a:bodyPr>
          <a:p>
            <a:pPr hangingPunct="0"/>
            <a:r>
              <a:rPr lang="en-US" altLang="zh-CN" sz="2400" b="1" dirty="0">
                <a:latin typeface="Times New Roman" panose="02020603050405020304" pitchFamily="2" charset="0"/>
              </a:rPr>
              <a:t>103:  </a:t>
            </a:r>
            <a:r>
              <a:rPr lang="zh-CN" altLang="en-US" sz="2400" b="1" dirty="0">
                <a:latin typeface="Times New Roman" panose="02020603050405020304" pitchFamily="2" charset="0"/>
              </a:rPr>
              <a:t>  </a:t>
            </a:r>
            <a:r>
              <a:rPr lang="en-US" altLang="zh-CN" sz="2400" b="1" dirty="0">
                <a:latin typeface="Times New Roman" panose="02020603050405020304" pitchFamily="2" charset="0"/>
              </a:rPr>
              <a:t>goto 100</a:t>
            </a:r>
            <a:endParaRPr lang="en-US" altLang="zh-CN" sz="24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  <p:sp>
        <p:nvSpPr>
          <p:cNvPr id="105535" name="TextBox 34"/>
          <p:cNvSpPr txBox="1"/>
          <p:nvPr/>
        </p:nvSpPr>
        <p:spPr>
          <a:xfrm>
            <a:off x="2790825" y="2339975"/>
            <a:ext cx="4230688" cy="434975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wrap="square" anchor="t" anchorCtr="0">
            <a:spAutoFit/>
          </a:bodyPr>
          <a:p>
            <a:pPr hangingPunct="0"/>
            <a:r>
              <a:rPr lang="en-US" altLang="zh-CN" sz="2400" b="1" dirty="0">
                <a:latin typeface="Times New Roman" panose="02020603050405020304" pitchFamily="2" charset="0"/>
              </a:rPr>
              <a:t>101:  </a:t>
            </a:r>
            <a:r>
              <a:rPr lang="zh-CN" altLang="en-US" sz="2400" b="1" dirty="0">
                <a:latin typeface="Times New Roman" panose="02020603050405020304" pitchFamily="2" charset="0"/>
              </a:rPr>
              <a:t>  </a:t>
            </a:r>
            <a:r>
              <a:rPr lang="en-US" altLang="zh-CN" sz="2400" b="1" dirty="0">
                <a:latin typeface="Times New Roman" panose="02020603050405020304" pitchFamily="2" charset="0"/>
              </a:rPr>
              <a:t>goto 107</a:t>
            </a:r>
            <a:endParaRPr lang="en-US" altLang="zh-CN" sz="2400" b="1" dirty="0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05" grpId="0"/>
      <p:bldP spid="104506" grpId="0" bldLvl="0" animBg="1"/>
      <p:bldP spid="104507" grpId="0"/>
      <p:bldP spid="105529" grpId="0"/>
      <p:bldP spid="105530" grpId="0" bldLvl="0" animBg="1"/>
      <p:bldP spid="105532" grpId="0"/>
      <p:bldP spid="105533" grpId="0" bldLvl="0" animBg="1"/>
      <p:bldP spid="105535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函数调用翻译</a:t>
            </a:r>
            <a:endParaRPr lang="en-US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66562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6563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6564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388" y="2268538"/>
            <a:ext cx="5481638" cy="2668588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p>
            <a:pPr marL="560705" marR="2381885" indent="-548640">
              <a:lnSpc>
                <a:spcPct val="100000"/>
              </a:lnSpc>
              <a:spcBef>
                <a:spcPts val="325"/>
              </a:spcBef>
            </a:pPr>
            <a:r>
              <a:rPr sz="24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void main()</a:t>
            </a:r>
            <a:r>
              <a:rPr sz="2400" spc="-9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4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{  </a:t>
            </a:r>
            <a:endParaRPr sz="2400" noProof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  <a:p>
            <a:pPr marL="560705" marR="2381885" indent="-548640">
              <a:lnSpc>
                <a:spcPct val="100000"/>
              </a:lnSpc>
              <a:spcBef>
                <a:spcPts val="325"/>
              </a:spcBef>
            </a:pPr>
            <a:r>
              <a:rPr sz="24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lang="en-US" sz="24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 </a:t>
            </a:r>
            <a:r>
              <a:rPr sz="24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int x,</a:t>
            </a:r>
            <a:r>
              <a:rPr sz="2400" spc="-6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4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y;</a:t>
            </a:r>
            <a:endParaRPr sz="2400" noProof="1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</a:pPr>
            <a:r>
              <a:rPr sz="24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int m2 </a:t>
            </a:r>
            <a:r>
              <a:rPr sz="24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= x * x + y *</a:t>
            </a:r>
            <a:r>
              <a:rPr sz="2400" spc="-12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4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y;</a:t>
            </a:r>
            <a:endParaRPr sz="2400" spc="-5" noProof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</a:pPr>
            <a:r>
              <a:rPr sz="24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while (m2 </a:t>
            </a:r>
            <a:r>
              <a:rPr sz="24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&gt; </a:t>
            </a:r>
            <a:r>
              <a:rPr sz="24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5)</a:t>
            </a:r>
            <a:r>
              <a:rPr sz="2400" spc="-9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4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{  </a:t>
            </a:r>
            <a:endParaRPr sz="2400" noProof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</a:pPr>
            <a:r>
              <a:rPr sz="24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lang="en-US" sz="24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 </a:t>
            </a:r>
            <a:r>
              <a:rPr sz="24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m2 </a:t>
            </a:r>
            <a:r>
              <a:rPr sz="24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= </a:t>
            </a:r>
            <a:r>
              <a:rPr sz="24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m2 </a:t>
            </a:r>
            <a:r>
              <a:rPr sz="24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–</a:t>
            </a:r>
            <a:r>
              <a:rPr sz="2400" spc="-8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4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x;</a:t>
            </a:r>
            <a:endParaRPr sz="2400" noProof="1">
              <a:latin typeface="Courier New" panose="02070309020205020404"/>
              <a:cs typeface="Courier New" panose="02070309020205020404"/>
            </a:endParaRPr>
          </a:p>
          <a:p>
            <a:pPr marL="560705">
              <a:lnSpc>
                <a:spcPct val="100000"/>
              </a:lnSpc>
            </a:pPr>
            <a:r>
              <a:rPr sz="24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}</a:t>
            </a:r>
            <a:endParaRPr sz="2400" noProof="1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}</a:t>
            </a:r>
            <a:endParaRPr sz="2400" noProof="1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" name="object 4"/>
          <p:cNvSpPr txBox="1"/>
          <p:nvPr/>
        </p:nvSpPr>
        <p:spPr>
          <a:xfrm>
            <a:off x="5564188" y="1457325"/>
            <a:ext cx="3987800" cy="5378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ts val="3035"/>
              </a:lnSpc>
              <a:spcBef>
                <a:spcPts val="100"/>
              </a:spcBef>
            </a:pP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main: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 marL="606425">
              <a:lnSpc>
                <a:spcPts val="2950"/>
              </a:lnSpc>
            </a:pPr>
            <a:r>
              <a:rPr sz="2600" b="1" spc="-5" noProof="1" dirty="0">
                <a:solidFill>
                  <a:srgbClr val="FF0000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BeginFunc</a:t>
            </a:r>
            <a:r>
              <a:rPr sz="2600" b="1" spc="-25" noProof="1" dirty="0">
                <a:solidFill>
                  <a:srgbClr val="FF0000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lang="en-US" sz="2600" b="1" spc="-5" noProof="1" dirty="0">
                <a:solidFill>
                  <a:srgbClr val="FF0000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12/</a:t>
            </a:r>
            <a:r>
              <a:rPr lang="x-none" altLang="en-US" sz="2600" b="1" spc="-5" noProof="1" dirty="0">
                <a:solidFill>
                  <a:srgbClr val="FF0000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32</a:t>
            </a:r>
            <a:r>
              <a:rPr sz="2600" b="1" spc="-5" noProof="1" dirty="0">
                <a:solidFill>
                  <a:srgbClr val="FF0000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;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 marL="606425">
              <a:lnSpc>
                <a:spcPts val="2950"/>
              </a:lnSpc>
            </a:pP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t0 </a:t>
            </a:r>
            <a:r>
              <a:rPr sz="26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= x *</a:t>
            </a:r>
            <a:r>
              <a:rPr sz="2600" b="1" spc="-11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x;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 marL="606425">
              <a:lnSpc>
                <a:spcPts val="2950"/>
              </a:lnSpc>
            </a:pP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t1 </a:t>
            </a:r>
            <a:r>
              <a:rPr sz="26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= y *</a:t>
            </a:r>
            <a:r>
              <a:rPr sz="2600" b="1" spc="-11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y;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 marL="606425">
              <a:lnSpc>
                <a:spcPts val="2950"/>
              </a:lnSpc>
            </a:pPr>
            <a:r>
              <a:rPr lang="en-US"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t</a:t>
            </a: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2 </a:t>
            </a:r>
            <a:r>
              <a:rPr sz="26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= </a:t>
            </a: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t0 </a:t>
            </a:r>
            <a:r>
              <a:rPr sz="26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+</a:t>
            </a:r>
            <a:r>
              <a:rPr sz="2600" b="1" spc="-7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t1;</a:t>
            </a:r>
            <a:endParaRPr sz="2600" b="1" spc="-5" noProof="1" dirty="0">
              <a:solidFill>
                <a:srgbClr val="191919"/>
              </a:solidFill>
              <a:latin typeface="Courier New" panose="02070309020205020404"/>
              <a:ea typeface="楷体" panose="02010609060101010101" pitchFamily="1" charset="-122"/>
              <a:cs typeface="Courier New" panose="02070309020205020404"/>
            </a:endParaRPr>
          </a:p>
          <a:p>
            <a:pPr marL="606425">
              <a:lnSpc>
                <a:spcPts val="2950"/>
              </a:lnSpc>
            </a:pPr>
            <a:r>
              <a:rPr lang="en-US"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m2 = t2;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950"/>
              </a:lnSpc>
            </a:pP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L0: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 marL="606425" marR="5080">
              <a:lnSpc>
                <a:spcPts val="2950"/>
              </a:lnSpc>
              <a:spcBef>
                <a:spcPts val="155"/>
              </a:spcBef>
            </a:pP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t</a:t>
            </a:r>
            <a:r>
              <a:rPr lang="en-US"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3</a:t>
            </a: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= 5 &lt; </a:t>
            </a: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m2;  </a:t>
            </a:r>
            <a:endParaRPr sz="2600" b="1" spc="-5" noProof="1" dirty="0">
              <a:solidFill>
                <a:srgbClr val="191919"/>
              </a:solidFill>
              <a:latin typeface="Courier New" panose="02070309020205020404"/>
              <a:ea typeface="楷体" panose="02010609060101010101" pitchFamily="1" charset="-122"/>
              <a:cs typeface="Courier New" panose="02070309020205020404"/>
            </a:endParaRPr>
          </a:p>
          <a:p>
            <a:pPr marL="606425" marR="5080">
              <a:lnSpc>
                <a:spcPts val="2950"/>
              </a:lnSpc>
              <a:spcBef>
                <a:spcPts val="155"/>
              </a:spcBef>
            </a:pPr>
            <a:r>
              <a:rPr sz="2600" b="1" spc="-5" noProof="1" dirty="0">
                <a:solidFill>
                  <a:srgbClr val="FF0000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IfZ t</a:t>
            </a:r>
            <a:r>
              <a:rPr lang="en-US" sz="2600" b="1" spc="-5" noProof="1" dirty="0">
                <a:solidFill>
                  <a:srgbClr val="FF0000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3</a:t>
            </a:r>
            <a:r>
              <a:rPr sz="2600" b="1" spc="-5" noProof="1" dirty="0">
                <a:solidFill>
                  <a:srgbClr val="FF0000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Goto</a:t>
            </a:r>
            <a:r>
              <a:rPr sz="2600" b="1" spc="-90" noProof="1" dirty="0">
                <a:solidFill>
                  <a:srgbClr val="FF0000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b="1" spc="-5" noProof="1" dirty="0">
                <a:solidFill>
                  <a:srgbClr val="FF0000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L1;</a:t>
            </a: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 </a:t>
            </a:r>
            <a:r>
              <a:rPr lang="en-US"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t4</a:t>
            </a: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= </a:t>
            </a: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m2 </a:t>
            </a:r>
            <a:r>
              <a:rPr sz="26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–</a:t>
            </a:r>
            <a:r>
              <a:rPr sz="2600" b="1" spc="-5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x;</a:t>
            </a:r>
            <a:endParaRPr sz="2600" b="1" spc="-5" noProof="1" dirty="0">
              <a:solidFill>
                <a:srgbClr val="191919"/>
              </a:solidFill>
              <a:latin typeface="Courier New" panose="02070309020205020404"/>
              <a:ea typeface="楷体" panose="02010609060101010101" pitchFamily="1" charset="-122"/>
              <a:cs typeface="Courier New" panose="02070309020205020404"/>
            </a:endParaRPr>
          </a:p>
          <a:p>
            <a:pPr marL="606425" marR="5080">
              <a:lnSpc>
                <a:spcPts val="2950"/>
              </a:lnSpc>
              <a:spcBef>
                <a:spcPts val="155"/>
              </a:spcBef>
            </a:pPr>
            <a:r>
              <a:rPr lang="en-US"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m2 = t4;</a:t>
            </a:r>
            <a:endParaRPr sz="2600" b="1" spc="-5" noProof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  <a:p>
            <a:pPr marL="606425">
              <a:lnSpc>
                <a:spcPts val="2700"/>
              </a:lnSpc>
            </a:pP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Goto</a:t>
            </a:r>
            <a:r>
              <a:rPr lang="en-US"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 </a:t>
            </a: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L0;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035"/>
              </a:lnSpc>
            </a:pP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L1: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 marL="606425" marR="5080">
              <a:lnSpc>
                <a:spcPts val="2950"/>
              </a:lnSpc>
              <a:spcBef>
                <a:spcPts val="155"/>
              </a:spcBef>
            </a:pPr>
            <a:r>
              <a:rPr sz="2600" b="1" spc="-5" noProof="1" dirty="0">
                <a:solidFill>
                  <a:srgbClr val="FF0000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EndFunc;</a:t>
            </a:r>
            <a:endParaRPr sz="2600" b="1" spc="-5" noProof="1" dirty="0">
              <a:solidFill>
                <a:srgbClr val="FF0000"/>
              </a:solidFill>
              <a:latin typeface="Courier New" panose="02070309020205020404"/>
              <a:ea typeface="楷体" panose="02010609060101010101" pitchFamily="1" charset="-122"/>
              <a:cs typeface="Courier New" panose="02070309020205020404"/>
              <a:sym typeface="+mn-ea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栈寻址与</a:t>
            </a:r>
            <a:r>
              <a:rPr lang="zh-CN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栈帧</a:t>
            </a:r>
            <a:endParaRPr lang="x-none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  <a:sym typeface="+mn-ea"/>
            </a:endParaRPr>
          </a:p>
        </p:txBody>
      </p:sp>
      <p:sp>
        <p:nvSpPr>
          <p:cNvPr id="67586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7587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7588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占位符 1"/>
          <p:cNvSpPr/>
          <p:nvPr/>
        </p:nvSpPr>
        <p:spPr>
          <a:xfrm>
            <a:off x="285750" y="1498600"/>
            <a:ext cx="9248775" cy="49479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cs typeface="楷体_GB2312" panose="02010609030101010101" pitchFamily="1" charset="-122"/>
                <a:sym typeface="+mn-ea"/>
              </a:rPr>
              <a:t>栈寻址使用一个专门的寄存器(栈指针)指向一块存储区域(栈)，指针所指向的存储单元即是栈的栈顶。</a:t>
            </a:r>
            <a:endParaRPr lang="zh-CN" altLang="en-US" dirty="0">
              <a:cs typeface="楷体_GB2312" panose="02010609030101010101" pitchFamily="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cs typeface="楷体_GB2312" panose="02010609030101010101" pitchFamily="1" charset="-122"/>
                <a:sym typeface="+mn-ea"/>
              </a:rPr>
              <a:t>栈可分为两种： </a:t>
            </a:r>
            <a:endParaRPr lang="zh-CN" altLang="en-US" dirty="0">
              <a:cs typeface="楷体_GB2312" panose="02010609030101010101" pitchFamily="1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cs typeface="楷体_GB2312" panose="02010609030101010101" pitchFamily="1" charset="-122"/>
                <a:sym typeface="+mn-ea"/>
              </a:rPr>
              <a:t>向上生长：向高地址方向生长，称为递增栈</a:t>
            </a:r>
            <a:endParaRPr lang="zh-CN" altLang="en-US" sz="2400" dirty="0">
              <a:cs typeface="楷体_GB2312" panose="02010609030101010101" pitchFamily="1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cs typeface="楷体_GB2312" panose="02010609030101010101" pitchFamily="1" charset="-122"/>
                <a:sym typeface="+mn-ea"/>
              </a:rPr>
              <a:t>向下生长：向低地址方向生长，称为递减栈</a:t>
            </a:r>
            <a:endParaRPr lang="zh-CN" altLang="en-US" sz="2400" dirty="0">
              <a:cs typeface="楷体_GB2312" panose="02010609030101010101" pitchFamily="1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栈寻址与</a:t>
            </a:r>
            <a:r>
              <a:rPr lang="zh-CN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栈帧</a:t>
            </a:r>
            <a:endParaRPr lang="x-none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  <a:sym typeface="+mn-ea"/>
            </a:endParaRPr>
          </a:p>
        </p:txBody>
      </p:sp>
      <p:sp>
        <p:nvSpPr>
          <p:cNvPr id="67586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7587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7588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pSp>
        <p:nvGrpSpPr>
          <p:cNvPr id="18436" name="组合 18435"/>
          <p:cNvGrpSpPr/>
          <p:nvPr/>
        </p:nvGrpSpPr>
        <p:grpSpPr>
          <a:xfrm>
            <a:off x="1257300" y="2396490"/>
            <a:ext cx="1371600" cy="2760663"/>
            <a:chOff x="672" y="2064"/>
            <a:chExt cx="864" cy="1739"/>
          </a:xfrm>
        </p:grpSpPr>
        <p:sp>
          <p:nvSpPr>
            <p:cNvPr id="18437" name="文本框 18436"/>
            <p:cNvSpPr txBox="1"/>
            <p:nvPr/>
          </p:nvSpPr>
          <p:spPr>
            <a:xfrm>
              <a:off x="1008" y="3552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2" charset="0"/>
                  <a:ea typeface="华文新魏" panose="02010800040101010101" pitchFamily="2" charset="-122"/>
                </a:rPr>
                <a:t>栈底</a:t>
              </a:r>
              <a:endParaRPr lang="zh-CN" altLang="en-US" sz="2000" dirty="0">
                <a:latin typeface="Times New Roman" panose="02020603050405020304" pitchFamily="2" charset="0"/>
                <a:ea typeface="华文新魏" panose="02010800040101010101" pitchFamily="2" charset="-122"/>
              </a:endParaRPr>
            </a:p>
          </p:txBody>
        </p:sp>
        <p:sp>
          <p:nvSpPr>
            <p:cNvPr id="18438" name="文本框 18437"/>
            <p:cNvSpPr txBox="1"/>
            <p:nvPr/>
          </p:nvSpPr>
          <p:spPr>
            <a:xfrm>
              <a:off x="1008" y="2064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2" charset="0"/>
                  <a:ea typeface="华文新魏" panose="02010800040101010101" pitchFamily="2" charset="-122"/>
                </a:rPr>
                <a:t>栈顶</a:t>
              </a:r>
              <a:endParaRPr lang="zh-CN" altLang="en-US" sz="2000" dirty="0">
                <a:latin typeface="Times New Roman" panose="02020603050405020304" pitchFamily="2" charset="0"/>
                <a:ea typeface="华文新魏" panose="02010800040101010101" pitchFamily="2" charset="-122"/>
              </a:endParaRPr>
            </a:p>
          </p:txBody>
        </p:sp>
        <p:sp>
          <p:nvSpPr>
            <p:cNvPr id="18439" name="文本框 18438"/>
            <p:cNvSpPr txBox="1"/>
            <p:nvPr/>
          </p:nvSpPr>
          <p:spPr>
            <a:xfrm>
              <a:off x="1008" y="2832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2" charset="0"/>
                  <a:ea typeface="华文新魏" panose="02010800040101010101" pitchFamily="2" charset="-122"/>
                </a:rPr>
                <a:t>栈区</a:t>
              </a:r>
              <a:endParaRPr lang="zh-CN" altLang="en-US" sz="2000" dirty="0">
                <a:latin typeface="Times New Roman" panose="02020603050405020304" pitchFamily="2" charset="0"/>
                <a:ea typeface="华文新魏" panose="02010800040101010101" pitchFamily="2" charset="-122"/>
              </a:endParaRPr>
            </a:p>
          </p:txBody>
        </p:sp>
        <p:sp>
          <p:nvSpPr>
            <p:cNvPr id="18440" name="文本框 18439"/>
            <p:cNvSpPr txBox="1"/>
            <p:nvPr/>
          </p:nvSpPr>
          <p:spPr>
            <a:xfrm>
              <a:off x="672" y="2064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SP</a:t>
              </a:r>
              <a:r>
                <a:rPr lang="en-US" altLang="zh-CN" sz="2000">
                  <a:latin typeface="Times New Roman" panose="02020603050405020304" pitchFamily="2" charset="0"/>
                  <a:ea typeface="华文新魏" panose="02010800040101010101" pitchFamily="2" charset="-122"/>
                  <a:sym typeface="Wingdings" panose="05000000000000000000" pitchFamily="2" charset="2"/>
                </a:rPr>
                <a:t></a:t>
              </a:r>
              <a:endParaRPr lang="en-US" altLang="zh-CN" sz="2000">
                <a:latin typeface="Times New Roman" panose="02020603050405020304" pitchFamily="2" charset="0"/>
                <a:ea typeface="华文新魏" panose="02010800040101010101" pitchFamily="2" charset="-122"/>
              </a:endParaRPr>
            </a:p>
          </p:txBody>
        </p:sp>
      </p:grpSp>
      <p:grpSp>
        <p:nvGrpSpPr>
          <p:cNvPr id="18441" name="组合 18440"/>
          <p:cNvGrpSpPr/>
          <p:nvPr/>
        </p:nvGrpSpPr>
        <p:grpSpPr>
          <a:xfrm>
            <a:off x="4152900" y="2396490"/>
            <a:ext cx="1752600" cy="2743200"/>
            <a:chOff x="2496" y="2064"/>
            <a:chExt cx="1104" cy="1728"/>
          </a:xfrm>
        </p:grpSpPr>
        <p:sp>
          <p:nvSpPr>
            <p:cNvPr id="18442" name="文本框 18441"/>
            <p:cNvSpPr txBox="1"/>
            <p:nvPr/>
          </p:nvSpPr>
          <p:spPr>
            <a:xfrm>
              <a:off x="2736" y="2736"/>
              <a:ext cx="672" cy="44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2" charset="0"/>
                  <a:ea typeface="华文新魏" panose="02010800040101010101" pitchFamily="2" charset="-122"/>
                </a:rPr>
                <a:t>堆栈存储区</a:t>
              </a:r>
              <a:endParaRPr lang="zh-CN" altLang="en-US" sz="2000" dirty="0">
                <a:latin typeface="Times New Roman" panose="02020603050405020304" pitchFamily="2" charset="0"/>
                <a:ea typeface="华文新魏" panose="02010800040101010101" pitchFamily="2" charset="-122"/>
              </a:endParaRPr>
            </a:p>
          </p:txBody>
        </p:sp>
        <p:sp>
          <p:nvSpPr>
            <p:cNvPr id="18443" name="左大括号 18442"/>
            <p:cNvSpPr/>
            <p:nvPr/>
          </p:nvSpPr>
          <p:spPr>
            <a:xfrm flipH="1">
              <a:off x="2496" y="2064"/>
              <a:ext cx="240" cy="1728"/>
            </a:xfrm>
            <a:prstGeom prst="leftBrace">
              <a:avLst>
                <a:gd name="adj1" fmla="val 60000"/>
                <a:gd name="adj2" fmla="val 50000"/>
              </a:avLst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44" name="左大括号 18443"/>
            <p:cNvSpPr/>
            <p:nvPr/>
          </p:nvSpPr>
          <p:spPr>
            <a:xfrm>
              <a:off x="3360" y="2064"/>
              <a:ext cx="240" cy="1728"/>
            </a:xfrm>
            <a:prstGeom prst="leftBrace">
              <a:avLst>
                <a:gd name="adj1" fmla="val 60000"/>
                <a:gd name="adj2" fmla="val 50000"/>
              </a:avLst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8445" name="组合 18444"/>
          <p:cNvGrpSpPr/>
          <p:nvPr/>
        </p:nvGrpSpPr>
        <p:grpSpPr>
          <a:xfrm>
            <a:off x="7429500" y="2396490"/>
            <a:ext cx="1371600" cy="2760663"/>
            <a:chOff x="4560" y="2064"/>
            <a:chExt cx="864" cy="1739"/>
          </a:xfrm>
        </p:grpSpPr>
        <p:sp>
          <p:nvSpPr>
            <p:cNvPr id="18446" name="文本框 18445"/>
            <p:cNvSpPr txBox="1"/>
            <p:nvPr/>
          </p:nvSpPr>
          <p:spPr>
            <a:xfrm>
              <a:off x="4560" y="3552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2" charset="0"/>
                  <a:ea typeface="华文新魏" panose="02010800040101010101" pitchFamily="2" charset="-122"/>
                </a:rPr>
                <a:t>栈顶</a:t>
              </a:r>
              <a:endParaRPr lang="zh-CN" altLang="en-US" sz="2000" dirty="0">
                <a:latin typeface="Times New Roman" panose="02020603050405020304" pitchFamily="2" charset="0"/>
                <a:ea typeface="华文新魏" panose="02010800040101010101" pitchFamily="2" charset="-122"/>
              </a:endParaRPr>
            </a:p>
          </p:txBody>
        </p:sp>
        <p:sp>
          <p:nvSpPr>
            <p:cNvPr id="18447" name="文本框 18446"/>
            <p:cNvSpPr txBox="1"/>
            <p:nvPr/>
          </p:nvSpPr>
          <p:spPr>
            <a:xfrm>
              <a:off x="4560" y="2064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2" charset="0"/>
                  <a:ea typeface="华文新魏" panose="02010800040101010101" pitchFamily="2" charset="-122"/>
                </a:rPr>
                <a:t>栈底</a:t>
              </a:r>
              <a:endParaRPr lang="zh-CN" altLang="en-US" sz="2000" dirty="0">
                <a:latin typeface="Times New Roman" panose="02020603050405020304" pitchFamily="2" charset="0"/>
                <a:ea typeface="华文新魏" panose="02010800040101010101" pitchFamily="2" charset="-122"/>
              </a:endParaRPr>
            </a:p>
          </p:txBody>
        </p:sp>
        <p:sp>
          <p:nvSpPr>
            <p:cNvPr id="18448" name="文本框 18447"/>
            <p:cNvSpPr txBox="1"/>
            <p:nvPr/>
          </p:nvSpPr>
          <p:spPr>
            <a:xfrm>
              <a:off x="4560" y="2832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2" charset="0"/>
                  <a:ea typeface="华文新魏" panose="02010800040101010101" pitchFamily="2" charset="-122"/>
                </a:rPr>
                <a:t>栈区</a:t>
              </a:r>
              <a:endParaRPr lang="zh-CN" altLang="en-US" sz="2000" dirty="0">
                <a:latin typeface="Times New Roman" panose="02020603050405020304" pitchFamily="2" charset="0"/>
                <a:ea typeface="华文新魏" panose="02010800040101010101" pitchFamily="2" charset="-122"/>
              </a:endParaRPr>
            </a:p>
          </p:txBody>
        </p:sp>
        <p:sp>
          <p:nvSpPr>
            <p:cNvPr id="18449" name="文本框 18448"/>
            <p:cNvSpPr txBox="1"/>
            <p:nvPr/>
          </p:nvSpPr>
          <p:spPr>
            <a:xfrm>
              <a:off x="4896" y="3552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latin typeface="Times New Roman" panose="02020603050405020304" pitchFamily="2" charset="0"/>
                  <a:ea typeface="华文新魏" panose="02010800040101010101" pitchFamily="2" charset="-122"/>
                  <a:sym typeface="Wingdings" panose="05000000000000000000" pitchFamily="2" charset="2"/>
                </a:rPr>
                <a:t>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SP</a:t>
              </a:r>
              <a:endParaRPr lang="en-US" altLang="zh-CN" sz="2000" b="1">
                <a:latin typeface="Times New Roman" panose="02020603050405020304" pitchFamily="2" charset="0"/>
                <a:ea typeface="华文新魏" panose="02010800040101010101" pitchFamily="2" charset="-122"/>
              </a:endParaRPr>
            </a:p>
          </p:txBody>
        </p:sp>
      </p:grpSp>
      <p:grpSp>
        <p:nvGrpSpPr>
          <p:cNvPr id="18450" name="组合 18449"/>
          <p:cNvGrpSpPr/>
          <p:nvPr/>
        </p:nvGrpSpPr>
        <p:grpSpPr>
          <a:xfrm>
            <a:off x="2628900" y="2091690"/>
            <a:ext cx="4800600" cy="3352800"/>
            <a:chOff x="1536" y="1872"/>
            <a:chExt cx="3024" cy="2112"/>
          </a:xfrm>
        </p:grpSpPr>
        <p:grpSp>
          <p:nvGrpSpPr>
            <p:cNvPr id="18451" name="组合 18450"/>
            <p:cNvGrpSpPr/>
            <p:nvPr/>
          </p:nvGrpSpPr>
          <p:grpSpPr>
            <a:xfrm>
              <a:off x="3600" y="1872"/>
              <a:ext cx="960" cy="2112"/>
              <a:chOff x="3600" y="1872"/>
              <a:chExt cx="960" cy="2112"/>
            </a:xfrm>
          </p:grpSpPr>
          <p:sp>
            <p:nvSpPr>
              <p:cNvPr id="18452" name="矩形 18451"/>
              <p:cNvSpPr/>
              <p:nvPr/>
            </p:nvSpPr>
            <p:spPr>
              <a:xfrm>
                <a:off x="3600" y="2064"/>
                <a:ext cx="960" cy="240"/>
              </a:xfrm>
              <a:prstGeom prst="rect">
                <a:avLst/>
              </a:prstGeom>
              <a:solidFill>
                <a:srgbClr val="FFCC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453" name="直接连接符 18452"/>
              <p:cNvSpPr/>
              <p:nvPr/>
            </p:nvSpPr>
            <p:spPr>
              <a:xfrm flipV="1">
                <a:off x="3600" y="1872"/>
                <a:ext cx="0" cy="211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54" name="直接连接符 18453"/>
              <p:cNvSpPr/>
              <p:nvPr/>
            </p:nvSpPr>
            <p:spPr>
              <a:xfrm flipV="1">
                <a:off x="4560" y="1872"/>
                <a:ext cx="0" cy="211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55" name="矩形 18454"/>
              <p:cNvSpPr/>
              <p:nvPr/>
            </p:nvSpPr>
            <p:spPr>
              <a:xfrm>
                <a:off x="3600" y="2304"/>
                <a:ext cx="960" cy="240"/>
              </a:xfrm>
              <a:prstGeom prst="rect">
                <a:avLst/>
              </a:prstGeom>
              <a:solidFill>
                <a:srgbClr val="FFCC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456" name="矩形 18455"/>
              <p:cNvSpPr/>
              <p:nvPr/>
            </p:nvSpPr>
            <p:spPr>
              <a:xfrm>
                <a:off x="3600" y="2544"/>
                <a:ext cx="960" cy="768"/>
              </a:xfrm>
              <a:prstGeom prst="rect">
                <a:avLst/>
              </a:prstGeom>
              <a:solidFill>
                <a:srgbClr val="FFCC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457" name="矩形 18456"/>
              <p:cNvSpPr/>
              <p:nvPr/>
            </p:nvSpPr>
            <p:spPr>
              <a:xfrm>
                <a:off x="3600" y="3312"/>
                <a:ext cx="960" cy="240"/>
              </a:xfrm>
              <a:prstGeom prst="rect">
                <a:avLst/>
              </a:prstGeom>
              <a:solidFill>
                <a:srgbClr val="FFCC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458" name="矩形 18457"/>
              <p:cNvSpPr/>
              <p:nvPr/>
            </p:nvSpPr>
            <p:spPr>
              <a:xfrm>
                <a:off x="3600" y="3552"/>
                <a:ext cx="960" cy="240"/>
              </a:xfrm>
              <a:prstGeom prst="rect">
                <a:avLst/>
              </a:prstGeom>
              <a:solidFill>
                <a:srgbClr val="FFCC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459" name="文本框 18458"/>
              <p:cNvSpPr txBox="1"/>
              <p:nvPr/>
            </p:nvSpPr>
            <p:spPr>
              <a:xfrm>
                <a:off x="3936" y="2688"/>
                <a:ext cx="528" cy="4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2" charset="0"/>
                    <a:ea typeface="华文新魏" panose="02010800040101010101" pitchFamily="2" charset="-122"/>
                  </a:rPr>
                  <a:t>向下增长</a:t>
                </a:r>
                <a:endParaRPr lang="zh-CN" altLang="en-US" sz="2000" dirty="0">
                  <a:latin typeface="Times New Roman" panose="02020603050405020304" pitchFamily="2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18460" name="下箭头 18459"/>
              <p:cNvSpPr/>
              <p:nvPr/>
            </p:nvSpPr>
            <p:spPr>
              <a:xfrm>
                <a:off x="3792" y="2640"/>
                <a:ext cx="144" cy="624"/>
              </a:xfrm>
              <a:prstGeom prst="downArrow">
                <a:avLst>
                  <a:gd name="adj1" fmla="val 50000"/>
                  <a:gd name="adj2" fmla="val 108333"/>
                </a:avLst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8461" name="组合 18460"/>
            <p:cNvGrpSpPr/>
            <p:nvPr/>
          </p:nvGrpSpPr>
          <p:grpSpPr>
            <a:xfrm>
              <a:off x="1536" y="1872"/>
              <a:ext cx="960" cy="2112"/>
              <a:chOff x="1536" y="1872"/>
              <a:chExt cx="960" cy="2112"/>
            </a:xfrm>
          </p:grpSpPr>
          <p:sp>
            <p:nvSpPr>
              <p:cNvPr id="18462" name="矩形 18461"/>
              <p:cNvSpPr/>
              <p:nvPr/>
            </p:nvSpPr>
            <p:spPr>
              <a:xfrm>
                <a:off x="1536" y="2544"/>
                <a:ext cx="960" cy="768"/>
              </a:xfrm>
              <a:prstGeom prst="rect">
                <a:avLst/>
              </a:prstGeom>
              <a:solidFill>
                <a:srgbClr val="FFCC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8463" name="组合 18462"/>
              <p:cNvGrpSpPr/>
              <p:nvPr/>
            </p:nvGrpSpPr>
            <p:grpSpPr>
              <a:xfrm>
                <a:off x="1536" y="1872"/>
                <a:ext cx="960" cy="2112"/>
                <a:chOff x="1536" y="1872"/>
                <a:chExt cx="960" cy="2112"/>
              </a:xfrm>
            </p:grpSpPr>
            <p:sp>
              <p:nvSpPr>
                <p:cNvPr id="18464" name="矩形 18463"/>
                <p:cNvSpPr/>
                <p:nvPr/>
              </p:nvSpPr>
              <p:spPr>
                <a:xfrm>
                  <a:off x="1536" y="2064"/>
                  <a:ext cx="960" cy="240"/>
                </a:xfrm>
                <a:prstGeom prst="rect">
                  <a:avLst/>
                </a:prstGeom>
                <a:solidFill>
                  <a:srgbClr val="FFCC99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465" name="直接连接符 18464"/>
                <p:cNvSpPr/>
                <p:nvPr/>
              </p:nvSpPr>
              <p:spPr>
                <a:xfrm flipV="1">
                  <a:off x="1536" y="1872"/>
                  <a:ext cx="0" cy="211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8466" name="直接连接符 18465"/>
                <p:cNvSpPr/>
                <p:nvPr/>
              </p:nvSpPr>
              <p:spPr>
                <a:xfrm flipV="1">
                  <a:off x="2496" y="1872"/>
                  <a:ext cx="0" cy="211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8467" name="矩形 18466"/>
                <p:cNvSpPr/>
                <p:nvPr/>
              </p:nvSpPr>
              <p:spPr>
                <a:xfrm>
                  <a:off x="1536" y="2304"/>
                  <a:ext cx="960" cy="240"/>
                </a:xfrm>
                <a:prstGeom prst="rect">
                  <a:avLst/>
                </a:prstGeom>
                <a:solidFill>
                  <a:srgbClr val="FFCC99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468" name="矩形 18467"/>
                <p:cNvSpPr/>
                <p:nvPr/>
              </p:nvSpPr>
              <p:spPr>
                <a:xfrm>
                  <a:off x="1536" y="3312"/>
                  <a:ext cx="960" cy="240"/>
                </a:xfrm>
                <a:prstGeom prst="rect">
                  <a:avLst/>
                </a:prstGeom>
                <a:solidFill>
                  <a:srgbClr val="FFCC99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469" name="矩形 18468"/>
                <p:cNvSpPr/>
                <p:nvPr/>
              </p:nvSpPr>
              <p:spPr>
                <a:xfrm>
                  <a:off x="1536" y="3552"/>
                  <a:ext cx="960" cy="240"/>
                </a:xfrm>
                <a:prstGeom prst="rect">
                  <a:avLst/>
                </a:prstGeom>
                <a:solidFill>
                  <a:srgbClr val="FFCC99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470" name="上箭头 18469"/>
                <p:cNvSpPr/>
                <p:nvPr/>
              </p:nvSpPr>
              <p:spPr>
                <a:xfrm>
                  <a:off x="2160" y="2640"/>
                  <a:ext cx="144" cy="624"/>
                </a:xfrm>
                <a:prstGeom prst="upArrow">
                  <a:avLst>
                    <a:gd name="adj1" fmla="val 50000"/>
                    <a:gd name="adj2" fmla="val 108333"/>
                  </a:avLst>
                </a:prstGeom>
                <a:solidFill>
                  <a:schemeClr val="hlink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8471" name="文本框 18470"/>
                <p:cNvSpPr txBox="1"/>
                <p:nvPr/>
              </p:nvSpPr>
              <p:spPr>
                <a:xfrm>
                  <a:off x="1584" y="2688"/>
                  <a:ext cx="528" cy="44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 dirty="0">
                      <a:latin typeface="Times New Roman" panose="02020603050405020304" pitchFamily="2" charset="0"/>
                      <a:ea typeface="华文新魏" panose="02010800040101010101" pitchFamily="2" charset="-122"/>
                    </a:rPr>
                    <a:t>向上增长</a:t>
                  </a:r>
                  <a:endParaRPr lang="zh-CN" altLang="en-US" sz="2000" dirty="0">
                    <a:latin typeface="Times New Roman" panose="02020603050405020304" pitchFamily="2" charset="0"/>
                    <a:ea typeface="华文新魏" panose="02010800040101010101" pitchFamily="2" charset="-122"/>
                  </a:endParaRPr>
                </a:p>
              </p:txBody>
            </p:sp>
          </p:grpSp>
        </p:grpSp>
      </p:grpSp>
      <p:sp>
        <p:nvSpPr>
          <p:cNvPr id="18472" name="矩形 18471"/>
          <p:cNvSpPr/>
          <p:nvPr/>
        </p:nvSpPr>
        <p:spPr>
          <a:xfrm>
            <a:off x="4305300" y="5444490"/>
            <a:ext cx="1524000" cy="381000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0x12345678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473" name="矩形 18472"/>
          <p:cNvSpPr/>
          <p:nvPr/>
        </p:nvSpPr>
        <p:spPr>
          <a:xfrm>
            <a:off x="4229100" y="1710690"/>
            <a:ext cx="1524000" cy="381000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0x12345678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8474" name="组合 18473"/>
          <p:cNvGrpSpPr/>
          <p:nvPr/>
        </p:nvGrpSpPr>
        <p:grpSpPr>
          <a:xfrm>
            <a:off x="2781300" y="1786890"/>
            <a:ext cx="1447800" cy="609600"/>
            <a:chOff x="1632" y="1680"/>
            <a:chExt cx="912" cy="384"/>
          </a:xfrm>
        </p:grpSpPr>
        <p:sp>
          <p:nvSpPr>
            <p:cNvPr id="18475" name="任意多边形 18474"/>
            <p:cNvSpPr/>
            <p:nvPr/>
          </p:nvSpPr>
          <p:spPr>
            <a:xfrm>
              <a:off x="2016" y="1728"/>
              <a:ext cx="528" cy="336"/>
            </a:xfrm>
            <a:custGeom>
              <a:avLst/>
              <a:gdLst/>
              <a:ahLst/>
              <a:cxnLst/>
              <a:pathLst>
                <a:path w="480" h="288">
                  <a:moveTo>
                    <a:pt x="0" y="288"/>
                  </a:moveTo>
                  <a:cubicBezTo>
                    <a:pt x="8" y="192"/>
                    <a:pt x="16" y="96"/>
                    <a:pt x="96" y="48"/>
                  </a:cubicBezTo>
                  <a:cubicBezTo>
                    <a:pt x="176" y="0"/>
                    <a:pt x="328" y="0"/>
                    <a:pt x="480" y="0"/>
                  </a:cubicBezTo>
                </a:path>
              </a:pathLst>
            </a:custGeom>
            <a:noFill/>
            <a:ln w="19050" cap="flat" cmpd="sng">
              <a:solidFill>
                <a:srgbClr val="0000FF">
                  <a:alpha val="100000"/>
                </a:srgbClr>
              </a:solidFill>
              <a:prstDash val="dash"/>
              <a:headEnd type="triangl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76" name="文本框 18475"/>
            <p:cNvSpPr txBox="1"/>
            <p:nvPr/>
          </p:nvSpPr>
          <p:spPr>
            <a:xfrm>
              <a:off x="1632" y="1680"/>
              <a:ext cx="816" cy="238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 w="1905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2" charset="0"/>
                  <a:ea typeface="华文新魏" panose="02010800040101010101" pitchFamily="2" charset="-122"/>
                </a:rPr>
                <a:t>压栈</a:t>
              </a:r>
              <a:endParaRPr lang="zh-CN" altLang="en-US" sz="2000" dirty="0">
                <a:latin typeface="Times New Roman" panose="02020603050405020304" pitchFamily="2" charset="0"/>
                <a:ea typeface="华文新魏" panose="02010800040101010101" pitchFamily="2" charset="-122"/>
              </a:endParaRPr>
            </a:p>
          </p:txBody>
        </p:sp>
      </p:grpSp>
      <p:grpSp>
        <p:nvGrpSpPr>
          <p:cNvPr id="18477" name="组合 18476"/>
          <p:cNvGrpSpPr/>
          <p:nvPr/>
        </p:nvGrpSpPr>
        <p:grpSpPr>
          <a:xfrm>
            <a:off x="5829300" y="5139690"/>
            <a:ext cx="1524000" cy="606425"/>
            <a:chOff x="3552" y="3792"/>
            <a:chExt cx="960" cy="382"/>
          </a:xfrm>
        </p:grpSpPr>
        <p:sp>
          <p:nvSpPr>
            <p:cNvPr id="18478" name="任意多边形 18477"/>
            <p:cNvSpPr/>
            <p:nvPr/>
          </p:nvSpPr>
          <p:spPr>
            <a:xfrm flipH="1" flipV="1">
              <a:off x="3552" y="3792"/>
              <a:ext cx="528" cy="336"/>
            </a:xfrm>
            <a:custGeom>
              <a:avLst/>
              <a:gdLst/>
              <a:ahLst/>
              <a:cxnLst/>
              <a:pathLst>
                <a:path w="480" h="288">
                  <a:moveTo>
                    <a:pt x="0" y="288"/>
                  </a:moveTo>
                  <a:cubicBezTo>
                    <a:pt x="8" y="192"/>
                    <a:pt x="16" y="96"/>
                    <a:pt x="96" y="48"/>
                  </a:cubicBezTo>
                  <a:cubicBezTo>
                    <a:pt x="176" y="0"/>
                    <a:pt x="328" y="0"/>
                    <a:pt x="480" y="0"/>
                  </a:cubicBezTo>
                </a:path>
              </a:pathLst>
            </a:custGeom>
            <a:noFill/>
            <a:ln w="19050" cap="flat" cmpd="sng">
              <a:solidFill>
                <a:srgbClr val="0000FF">
                  <a:alpha val="100000"/>
                </a:srgbClr>
              </a:solidFill>
              <a:prstDash val="dash"/>
              <a:headEnd type="triangl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79" name="文本框 18478"/>
            <p:cNvSpPr txBox="1"/>
            <p:nvPr/>
          </p:nvSpPr>
          <p:spPr>
            <a:xfrm>
              <a:off x="3696" y="3936"/>
              <a:ext cx="816" cy="238"/>
            </a:xfrm>
            <a:prstGeom prst="rect">
              <a:avLst/>
            </a:prstGeom>
            <a:solidFill>
              <a:srgbClr val="FFFFCC">
                <a:alpha val="50000"/>
              </a:srgbClr>
            </a:solidFill>
            <a:ln w="1905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2" charset="0"/>
                  <a:ea typeface="华文新魏" panose="02010800040101010101" pitchFamily="2" charset="-122"/>
                </a:rPr>
                <a:t>压栈</a:t>
              </a:r>
              <a:endParaRPr lang="zh-CN" altLang="en-US" sz="2000" dirty="0">
                <a:latin typeface="Times New Roman" panose="02020603050405020304" pitchFamily="2" charset="0"/>
                <a:ea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栈寻址与</a:t>
            </a:r>
            <a:r>
              <a:rPr lang="zh-CN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栈帧</a:t>
            </a:r>
            <a:endParaRPr lang="x-none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  <a:sym typeface="+mn-ea"/>
            </a:endParaRPr>
          </a:p>
        </p:txBody>
      </p:sp>
      <p:sp>
        <p:nvSpPr>
          <p:cNvPr id="67586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7587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7588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pSp>
        <p:nvGrpSpPr>
          <p:cNvPr id="19458" name="组合 19457"/>
          <p:cNvGrpSpPr/>
          <p:nvPr/>
        </p:nvGrpSpPr>
        <p:grpSpPr>
          <a:xfrm>
            <a:off x="1447800" y="1432560"/>
            <a:ext cx="7543800" cy="2895600"/>
            <a:chOff x="624" y="2448"/>
            <a:chExt cx="4752" cy="1824"/>
          </a:xfrm>
        </p:grpSpPr>
        <p:sp>
          <p:nvSpPr>
            <p:cNvPr id="19459" name="矩形 19458"/>
            <p:cNvSpPr/>
            <p:nvPr/>
          </p:nvSpPr>
          <p:spPr>
            <a:xfrm>
              <a:off x="624" y="2448"/>
              <a:ext cx="4752" cy="1824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460" name="组合 19459"/>
            <p:cNvGrpSpPr/>
            <p:nvPr/>
          </p:nvGrpSpPr>
          <p:grpSpPr>
            <a:xfrm>
              <a:off x="720" y="2832"/>
              <a:ext cx="4128" cy="1392"/>
              <a:chOff x="720" y="2832"/>
              <a:chExt cx="4128" cy="1392"/>
            </a:xfrm>
          </p:grpSpPr>
          <p:grpSp>
            <p:nvGrpSpPr>
              <p:cNvPr id="19461" name="组合 19460"/>
              <p:cNvGrpSpPr/>
              <p:nvPr/>
            </p:nvGrpSpPr>
            <p:grpSpPr>
              <a:xfrm>
                <a:off x="3024" y="3024"/>
                <a:ext cx="864" cy="252"/>
                <a:chOff x="3024" y="3024"/>
                <a:chExt cx="864" cy="252"/>
              </a:xfrm>
            </p:grpSpPr>
            <p:sp>
              <p:nvSpPr>
                <p:cNvPr id="19462" name="文本框 19461"/>
                <p:cNvSpPr txBox="1"/>
                <p:nvPr/>
              </p:nvSpPr>
              <p:spPr>
                <a:xfrm>
                  <a:off x="3360" y="3024"/>
                  <a:ext cx="528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 dirty="0">
                      <a:latin typeface="Times New Roman" panose="02020603050405020304" pitchFamily="2" charset="0"/>
                      <a:ea typeface="华文新魏" panose="02010800040101010101" pitchFamily="2" charset="-122"/>
                    </a:rPr>
                    <a:t>栈顶</a:t>
                  </a:r>
                  <a:endParaRPr lang="zh-CN" altLang="en-US" sz="2000" dirty="0">
                    <a:latin typeface="Times New Roman" panose="02020603050405020304" pitchFamily="2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19463" name="文本框 19462"/>
                <p:cNvSpPr txBox="1"/>
                <p:nvPr/>
              </p:nvSpPr>
              <p:spPr>
                <a:xfrm>
                  <a:off x="3024" y="3024"/>
                  <a:ext cx="528" cy="25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 b="1">
                      <a:solidFill>
                        <a:srgbClr val="FF0000"/>
                      </a:solidFill>
                      <a:latin typeface="Times New Roman" panose="02020603050405020304" pitchFamily="2" charset="0"/>
                      <a:ea typeface="华文新魏" panose="02010800040101010101" pitchFamily="2" charset="-122"/>
                    </a:rPr>
                    <a:t>SP</a:t>
                  </a:r>
                  <a:r>
                    <a:rPr lang="en-US" altLang="zh-CN" sz="2000">
                      <a:latin typeface="Times New Roman" panose="02020603050405020304" pitchFamily="2" charset="0"/>
                      <a:ea typeface="华文新魏" panose="02010800040101010101" pitchFamily="2" charset="-122"/>
                      <a:sym typeface="Wingdings" panose="05000000000000000000" pitchFamily="2" charset="2"/>
                    </a:rPr>
                    <a:t></a:t>
                  </a:r>
                  <a:endParaRPr lang="en-US" altLang="zh-CN" sz="2000">
                    <a:latin typeface="Times New Roman" panose="02020603050405020304" pitchFamily="2" charset="0"/>
                    <a:ea typeface="华文新魏" panose="02010800040101010101" pitchFamily="2" charset="-122"/>
                  </a:endParaRPr>
                </a:p>
              </p:txBody>
            </p:sp>
          </p:grpSp>
          <p:grpSp>
            <p:nvGrpSpPr>
              <p:cNvPr id="19464" name="组合 19463"/>
              <p:cNvGrpSpPr/>
              <p:nvPr/>
            </p:nvGrpSpPr>
            <p:grpSpPr>
              <a:xfrm>
                <a:off x="720" y="2832"/>
                <a:ext cx="4128" cy="1392"/>
                <a:chOff x="720" y="2832"/>
                <a:chExt cx="4128" cy="1392"/>
              </a:xfrm>
            </p:grpSpPr>
            <p:grpSp>
              <p:nvGrpSpPr>
                <p:cNvPr id="19465" name="组合 19464"/>
                <p:cNvGrpSpPr/>
                <p:nvPr/>
              </p:nvGrpSpPr>
              <p:grpSpPr>
                <a:xfrm>
                  <a:off x="720" y="3264"/>
                  <a:ext cx="864" cy="252"/>
                  <a:chOff x="720" y="3264"/>
                  <a:chExt cx="864" cy="252"/>
                </a:xfrm>
              </p:grpSpPr>
              <p:sp>
                <p:nvSpPr>
                  <p:cNvPr id="19466" name="文本框 19465"/>
                  <p:cNvSpPr txBox="1"/>
                  <p:nvPr/>
                </p:nvSpPr>
                <p:spPr>
                  <a:xfrm>
                    <a:off x="1056" y="3264"/>
                    <a:ext cx="528" cy="25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algn="ctr">
                      <a:spcBef>
                        <a:spcPct val="50000"/>
                      </a:spcBef>
                    </a:pPr>
                    <a:r>
                      <a:rPr lang="zh-CN" altLang="en-US" sz="2000" dirty="0">
                        <a:latin typeface="Times New Roman" panose="02020603050405020304" pitchFamily="2" charset="0"/>
                        <a:ea typeface="华文新魏" panose="02010800040101010101" pitchFamily="2" charset="-122"/>
                      </a:rPr>
                      <a:t>栈顶</a:t>
                    </a:r>
                    <a:endParaRPr lang="zh-CN" altLang="en-US" sz="2000" dirty="0">
                      <a:latin typeface="Times New Roman" panose="02020603050405020304" pitchFamily="2" charset="0"/>
                      <a:ea typeface="华文新魏" panose="02010800040101010101" pitchFamily="2" charset="-122"/>
                    </a:endParaRPr>
                  </a:p>
                </p:txBody>
              </p:sp>
              <p:sp>
                <p:nvSpPr>
                  <p:cNvPr id="19467" name="文本框 19466"/>
                  <p:cNvSpPr txBox="1"/>
                  <p:nvPr/>
                </p:nvSpPr>
                <p:spPr>
                  <a:xfrm>
                    <a:off x="720" y="3264"/>
                    <a:ext cx="528" cy="25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000" b="1">
                        <a:solidFill>
                          <a:srgbClr val="FF0000"/>
                        </a:solidFill>
                        <a:latin typeface="Times New Roman" panose="02020603050405020304" pitchFamily="2" charset="0"/>
                        <a:ea typeface="华文新魏" panose="02010800040101010101" pitchFamily="2" charset="-122"/>
                      </a:rPr>
                      <a:t>SP</a:t>
                    </a:r>
                    <a:r>
                      <a:rPr lang="en-US" altLang="zh-CN" sz="2000">
                        <a:latin typeface="Times New Roman" panose="02020603050405020304" pitchFamily="2" charset="0"/>
                        <a:ea typeface="华文新魏" panose="02010800040101010101" pitchFamily="2" charset="-122"/>
                        <a:sym typeface="Wingdings" panose="05000000000000000000" pitchFamily="2" charset="2"/>
                      </a:rPr>
                      <a:t></a:t>
                    </a:r>
                    <a:endParaRPr lang="en-US" altLang="zh-CN" sz="2000">
                      <a:latin typeface="Times New Roman" panose="02020603050405020304" pitchFamily="2" charset="0"/>
                      <a:ea typeface="华文新魏" panose="02010800040101010101" pitchFamily="2" charset="-122"/>
                    </a:endParaRPr>
                  </a:p>
                </p:txBody>
              </p:sp>
            </p:grpSp>
            <p:grpSp>
              <p:nvGrpSpPr>
                <p:cNvPr id="19468" name="组合 19467"/>
                <p:cNvGrpSpPr/>
                <p:nvPr/>
              </p:nvGrpSpPr>
              <p:grpSpPr>
                <a:xfrm>
                  <a:off x="1056" y="2832"/>
                  <a:ext cx="3792" cy="1392"/>
                  <a:chOff x="1056" y="2832"/>
                  <a:chExt cx="3792" cy="1392"/>
                </a:xfrm>
              </p:grpSpPr>
              <p:grpSp>
                <p:nvGrpSpPr>
                  <p:cNvPr id="19469" name="组合 19468"/>
                  <p:cNvGrpSpPr/>
                  <p:nvPr/>
                </p:nvGrpSpPr>
                <p:grpSpPr>
                  <a:xfrm>
                    <a:off x="3360" y="2832"/>
                    <a:ext cx="1488" cy="1392"/>
                    <a:chOff x="3504" y="2832"/>
                    <a:chExt cx="1488" cy="1392"/>
                  </a:xfrm>
                </p:grpSpPr>
                <p:grpSp>
                  <p:nvGrpSpPr>
                    <p:cNvPr id="19470" name="组合 19469"/>
                    <p:cNvGrpSpPr/>
                    <p:nvPr/>
                  </p:nvGrpSpPr>
                  <p:grpSpPr>
                    <a:xfrm>
                      <a:off x="3504" y="2832"/>
                      <a:ext cx="1488" cy="1392"/>
                      <a:chOff x="3504" y="2832"/>
                      <a:chExt cx="1488" cy="1392"/>
                    </a:xfrm>
                  </p:grpSpPr>
                  <p:sp>
                    <p:nvSpPr>
                      <p:cNvPr id="19471" name="矩形 19470"/>
                      <p:cNvSpPr/>
                      <p:nvPr/>
                    </p:nvSpPr>
                    <p:spPr>
                      <a:xfrm>
                        <a:off x="4032" y="3264"/>
                        <a:ext cx="960" cy="24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19472" name="直接连接符 19471"/>
                      <p:cNvSpPr/>
                      <p:nvPr/>
                    </p:nvSpPr>
                    <p:spPr>
                      <a:xfrm flipV="1">
                        <a:off x="4992" y="2832"/>
                        <a:ext cx="0" cy="1392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19473" name="矩形 19472"/>
                      <p:cNvSpPr/>
                      <p:nvPr/>
                    </p:nvSpPr>
                    <p:spPr>
                      <a:xfrm>
                        <a:off x="4032" y="3504"/>
                        <a:ext cx="960" cy="43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19474" name="文本框 19473"/>
                      <p:cNvSpPr txBox="1"/>
                      <p:nvPr/>
                    </p:nvSpPr>
                    <p:spPr>
                      <a:xfrm>
                        <a:off x="3504" y="3936"/>
                        <a:ext cx="528" cy="25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>
                        <a:spAutoFit/>
                      </a:bodyPr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zh-CN" altLang="en-US" sz="2000" dirty="0">
                            <a:latin typeface="Times New Roman" panose="02020603050405020304" pitchFamily="2" charset="0"/>
                            <a:ea typeface="华文新魏" panose="02010800040101010101" pitchFamily="2" charset="-122"/>
                          </a:rPr>
                          <a:t>栈底</a:t>
                        </a:r>
                        <a:endParaRPr lang="zh-CN" altLang="en-US" sz="2000" dirty="0">
                          <a:latin typeface="Times New Roman" panose="02020603050405020304" pitchFamily="2" charset="0"/>
                          <a:ea typeface="华文新魏" panose="02010800040101010101" pitchFamily="2" charset="-122"/>
                        </a:endParaRPr>
                      </a:p>
                    </p:txBody>
                  </p:sp>
                  <p:sp>
                    <p:nvSpPr>
                      <p:cNvPr id="19475" name="直接连接符 19474"/>
                      <p:cNvSpPr/>
                      <p:nvPr/>
                    </p:nvSpPr>
                    <p:spPr>
                      <a:xfrm flipV="1">
                        <a:off x="4032" y="2832"/>
                        <a:ext cx="0" cy="1392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19476" name="矩形 19475"/>
                      <p:cNvSpPr/>
                      <p:nvPr/>
                    </p:nvSpPr>
                    <p:spPr>
                      <a:xfrm>
                        <a:off x="4032" y="3936"/>
                        <a:ext cx="960" cy="24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9477" name="文本框 19476"/>
                    <p:cNvSpPr txBox="1"/>
                    <p:nvPr/>
                  </p:nvSpPr>
                  <p:spPr>
                    <a:xfrm>
                      <a:off x="4224" y="3600"/>
                      <a:ext cx="624" cy="23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>
                      <a:spAutoFit/>
                    </a:bodyPr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 dirty="0">
                          <a:latin typeface="Times New Roman" panose="02020603050405020304" pitchFamily="2" charset="0"/>
                          <a:ea typeface="华文新魏" panose="02010800040101010101" pitchFamily="2" charset="-122"/>
                        </a:rPr>
                        <a:t>空栈</a:t>
                      </a:r>
                      <a:endParaRPr lang="zh-CN" altLang="en-US" sz="2000" dirty="0">
                        <a:latin typeface="Times New Roman" panose="02020603050405020304" pitchFamily="2" charset="0"/>
                        <a:ea typeface="华文新魏" panose="02010800040101010101" pitchFamily="2" charset="-122"/>
                      </a:endParaRPr>
                    </a:p>
                  </p:txBody>
                </p:sp>
              </p:grpSp>
              <p:grpSp>
                <p:nvGrpSpPr>
                  <p:cNvPr id="19478" name="组合 19477"/>
                  <p:cNvGrpSpPr/>
                  <p:nvPr/>
                </p:nvGrpSpPr>
                <p:grpSpPr>
                  <a:xfrm>
                    <a:off x="1056" y="2832"/>
                    <a:ext cx="1488" cy="1392"/>
                    <a:chOff x="1200" y="2832"/>
                    <a:chExt cx="1488" cy="1392"/>
                  </a:xfrm>
                </p:grpSpPr>
                <p:grpSp>
                  <p:nvGrpSpPr>
                    <p:cNvPr id="19479" name="组合 19478"/>
                    <p:cNvGrpSpPr/>
                    <p:nvPr/>
                  </p:nvGrpSpPr>
                  <p:grpSpPr>
                    <a:xfrm>
                      <a:off x="1200" y="2832"/>
                      <a:ext cx="1488" cy="1392"/>
                      <a:chOff x="1200" y="2832"/>
                      <a:chExt cx="1488" cy="1392"/>
                    </a:xfrm>
                  </p:grpSpPr>
                  <p:sp>
                    <p:nvSpPr>
                      <p:cNvPr id="19480" name="矩形 19479"/>
                      <p:cNvSpPr/>
                      <p:nvPr/>
                    </p:nvSpPr>
                    <p:spPr>
                      <a:xfrm>
                        <a:off x="1728" y="3264"/>
                        <a:ext cx="960" cy="24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19481" name="直接连接符 19480"/>
                      <p:cNvSpPr/>
                      <p:nvPr/>
                    </p:nvSpPr>
                    <p:spPr>
                      <a:xfrm flipV="1">
                        <a:off x="2688" y="2832"/>
                        <a:ext cx="0" cy="1392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19482" name="矩形 19481"/>
                      <p:cNvSpPr/>
                      <p:nvPr/>
                    </p:nvSpPr>
                    <p:spPr>
                      <a:xfrm>
                        <a:off x="1728" y="3504"/>
                        <a:ext cx="960" cy="43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  <p:sp>
                    <p:nvSpPr>
                      <p:cNvPr id="19483" name="文本框 19482"/>
                      <p:cNvSpPr txBox="1"/>
                      <p:nvPr/>
                    </p:nvSpPr>
                    <p:spPr>
                      <a:xfrm>
                        <a:off x="1200" y="3936"/>
                        <a:ext cx="528" cy="25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>
                        <a:spAutoFit/>
                      </a:bodyPr>
                      <a:p>
                        <a:pPr algn="ctr">
                          <a:spcBef>
                            <a:spcPct val="50000"/>
                          </a:spcBef>
                        </a:pPr>
                        <a:r>
                          <a:rPr lang="zh-CN" altLang="en-US" sz="2000" dirty="0">
                            <a:latin typeface="Times New Roman" panose="02020603050405020304" pitchFamily="2" charset="0"/>
                            <a:ea typeface="华文新魏" panose="02010800040101010101" pitchFamily="2" charset="-122"/>
                          </a:rPr>
                          <a:t>栈底</a:t>
                        </a:r>
                        <a:endParaRPr lang="zh-CN" altLang="en-US" sz="2000" dirty="0">
                          <a:latin typeface="Times New Roman" panose="02020603050405020304" pitchFamily="2" charset="0"/>
                          <a:ea typeface="华文新魏" panose="02010800040101010101" pitchFamily="2" charset="-122"/>
                        </a:endParaRPr>
                      </a:p>
                    </p:txBody>
                  </p:sp>
                  <p:sp>
                    <p:nvSpPr>
                      <p:cNvPr id="19484" name="直接连接符 19483"/>
                      <p:cNvSpPr/>
                      <p:nvPr/>
                    </p:nvSpPr>
                    <p:spPr>
                      <a:xfrm flipV="1">
                        <a:off x="1728" y="2832"/>
                        <a:ext cx="0" cy="1392"/>
                      </a:xfrm>
                      <a:prstGeom prst="line">
                        <a:avLst/>
                      </a:prstGeom>
                      <a:ln w="952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19485" name="矩形 19484"/>
                      <p:cNvSpPr/>
                      <p:nvPr/>
                    </p:nvSpPr>
                    <p:spPr>
                      <a:xfrm>
                        <a:off x="1728" y="3936"/>
                        <a:ext cx="960" cy="24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9486" name="文本框 19485"/>
                    <p:cNvSpPr txBox="1"/>
                    <p:nvPr/>
                  </p:nvSpPr>
                  <p:spPr>
                    <a:xfrm>
                      <a:off x="1920" y="3600"/>
                      <a:ext cx="624" cy="23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>
                      <a:spAutoFit/>
                    </a:bodyPr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000" dirty="0">
                          <a:latin typeface="Times New Roman" panose="02020603050405020304" pitchFamily="2" charset="0"/>
                          <a:ea typeface="华文新魏" panose="02010800040101010101" pitchFamily="2" charset="-122"/>
                        </a:rPr>
                        <a:t>满栈</a:t>
                      </a:r>
                      <a:endParaRPr lang="zh-CN" altLang="en-US" sz="2000" dirty="0">
                        <a:latin typeface="Times New Roman" panose="02020603050405020304" pitchFamily="2" charset="0"/>
                        <a:ea typeface="华文新魏" panose="02010800040101010101" pitchFamily="2" charset="-122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19490" name="矩形 19489"/>
          <p:cNvSpPr/>
          <p:nvPr/>
        </p:nvSpPr>
        <p:spPr>
          <a:xfrm>
            <a:off x="4724400" y="1508760"/>
            <a:ext cx="1524000" cy="381000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000">
                <a:latin typeface="Times New Roman" panose="02020603050405020304" pitchFamily="2" charset="0"/>
              </a:rPr>
              <a:t>0x12345678</a:t>
            </a:r>
            <a:endParaRPr lang="en-US" altLang="zh-CN" sz="2000">
              <a:latin typeface="Times New Roman" panose="02020603050405020304" pitchFamily="2" charset="0"/>
            </a:endParaRPr>
          </a:p>
        </p:txBody>
      </p:sp>
      <p:grpSp>
        <p:nvGrpSpPr>
          <p:cNvPr id="19491" name="组合 19490"/>
          <p:cNvGrpSpPr/>
          <p:nvPr/>
        </p:nvGrpSpPr>
        <p:grpSpPr>
          <a:xfrm>
            <a:off x="1600200" y="2346960"/>
            <a:ext cx="2895600" cy="398463"/>
            <a:chOff x="720" y="3024"/>
            <a:chExt cx="1824" cy="251"/>
          </a:xfrm>
        </p:grpSpPr>
        <p:sp>
          <p:nvSpPr>
            <p:cNvPr id="19492" name="矩形 19491"/>
            <p:cNvSpPr/>
            <p:nvPr/>
          </p:nvSpPr>
          <p:spPr>
            <a:xfrm>
              <a:off x="1584" y="3024"/>
              <a:ext cx="960" cy="24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0x12345678</a:t>
              </a:r>
              <a:endPara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9493" name="组合 19492"/>
            <p:cNvGrpSpPr/>
            <p:nvPr/>
          </p:nvGrpSpPr>
          <p:grpSpPr>
            <a:xfrm>
              <a:off x="720" y="3024"/>
              <a:ext cx="864" cy="251"/>
              <a:chOff x="720" y="3024"/>
              <a:chExt cx="864" cy="251"/>
            </a:xfrm>
          </p:grpSpPr>
          <p:sp>
            <p:nvSpPr>
              <p:cNvPr id="19494" name="文本框 19493"/>
              <p:cNvSpPr txBox="1"/>
              <p:nvPr/>
            </p:nvSpPr>
            <p:spPr>
              <a:xfrm>
                <a:off x="1056" y="3024"/>
                <a:ext cx="528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2" charset="0"/>
                    <a:ea typeface="华文新魏" panose="02010800040101010101" pitchFamily="2" charset="-122"/>
                  </a:rPr>
                  <a:t>栈顶</a:t>
                </a:r>
                <a:endParaRPr lang="zh-CN" altLang="en-US" sz="2000" dirty="0">
                  <a:latin typeface="Times New Roman" panose="02020603050405020304" pitchFamily="2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19495" name="文本框 19494"/>
              <p:cNvSpPr txBox="1"/>
              <p:nvPr/>
            </p:nvSpPr>
            <p:spPr>
              <a:xfrm>
                <a:off x="720" y="3024"/>
                <a:ext cx="528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2" charset="0"/>
                    <a:ea typeface="华文新魏" panose="02010800040101010101" pitchFamily="2" charset="-122"/>
                  </a:rPr>
                  <a:t>SP</a:t>
                </a:r>
                <a:r>
                  <a:rPr lang="en-US" altLang="zh-CN" sz="2000">
                    <a:latin typeface="Times New Roman" panose="02020603050405020304" pitchFamily="2" charset="0"/>
                    <a:ea typeface="华文新魏" panose="02010800040101010101" pitchFamily="2" charset="-122"/>
                    <a:sym typeface="Wingdings" panose="05000000000000000000" pitchFamily="2" charset="2"/>
                  </a:rPr>
                  <a:t></a:t>
                </a:r>
                <a:endParaRPr lang="en-US" altLang="zh-CN" sz="2000">
                  <a:latin typeface="Times New Roman" panose="02020603050405020304" pitchFamily="2" charset="0"/>
                  <a:ea typeface="华文新魏" panose="02010800040101010101" pitchFamily="2" charset="-122"/>
                </a:endParaRPr>
              </a:p>
            </p:txBody>
          </p:sp>
        </p:grpSp>
      </p:grpSp>
      <p:grpSp>
        <p:nvGrpSpPr>
          <p:cNvPr id="19496" name="组合 19495"/>
          <p:cNvGrpSpPr/>
          <p:nvPr/>
        </p:nvGrpSpPr>
        <p:grpSpPr>
          <a:xfrm>
            <a:off x="5257800" y="1965960"/>
            <a:ext cx="2895600" cy="762000"/>
            <a:chOff x="3024" y="2784"/>
            <a:chExt cx="1824" cy="480"/>
          </a:xfrm>
        </p:grpSpPr>
        <p:sp>
          <p:nvSpPr>
            <p:cNvPr id="19497" name="矩形 19496"/>
            <p:cNvSpPr/>
            <p:nvPr/>
          </p:nvSpPr>
          <p:spPr>
            <a:xfrm>
              <a:off x="3888" y="3024"/>
              <a:ext cx="960" cy="24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0x12345678</a:t>
              </a:r>
              <a:endPara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9498" name="组合 19497"/>
            <p:cNvGrpSpPr/>
            <p:nvPr/>
          </p:nvGrpSpPr>
          <p:grpSpPr>
            <a:xfrm>
              <a:off x="3024" y="2784"/>
              <a:ext cx="864" cy="252"/>
              <a:chOff x="3024" y="2784"/>
              <a:chExt cx="864" cy="252"/>
            </a:xfrm>
          </p:grpSpPr>
          <p:sp>
            <p:nvSpPr>
              <p:cNvPr id="19499" name="文本框 19498"/>
              <p:cNvSpPr txBox="1"/>
              <p:nvPr/>
            </p:nvSpPr>
            <p:spPr>
              <a:xfrm>
                <a:off x="3360" y="2784"/>
                <a:ext cx="528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2" charset="0"/>
                    <a:ea typeface="华文新魏" panose="02010800040101010101" pitchFamily="2" charset="-122"/>
                  </a:rPr>
                  <a:t>栈顶</a:t>
                </a:r>
                <a:endParaRPr lang="zh-CN" altLang="en-US" sz="2000" dirty="0">
                  <a:latin typeface="Times New Roman" panose="02020603050405020304" pitchFamily="2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19500" name="文本框 19499"/>
              <p:cNvSpPr txBox="1"/>
              <p:nvPr/>
            </p:nvSpPr>
            <p:spPr>
              <a:xfrm>
                <a:off x="3024" y="2784"/>
                <a:ext cx="52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00"/>
                    </a:solidFill>
                    <a:latin typeface="Times New Roman" panose="02020603050405020304" pitchFamily="2" charset="0"/>
                    <a:ea typeface="华文新魏" panose="02010800040101010101" pitchFamily="2" charset="-122"/>
                  </a:rPr>
                  <a:t>SP</a:t>
                </a:r>
                <a:r>
                  <a:rPr lang="en-US" altLang="zh-CN" sz="2000">
                    <a:latin typeface="Times New Roman" panose="02020603050405020304" pitchFamily="2" charset="0"/>
                    <a:ea typeface="华文新魏" panose="02010800040101010101" pitchFamily="2" charset="-122"/>
                    <a:sym typeface="Wingdings" panose="05000000000000000000" pitchFamily="2" charset="2"/>
                  </a:rPr>
                  <a:t></a:t>
                </a:r>
                <a:endParaRPr lang="en-US" altLang="zh-CN" sz="2000">
                  <a:latin typeface="Times New Roman" panose="02020603050405020304" pitchFamily="2" charset="0"/>
                  <a:ea typeface="华文新魏" panose="02010800040101010101" pitchFamily="2" charset="-122"/>
                </a:endParaRPr>
              </a:p>
            </p:txBody>
          </p:sp>
        </p:grpSp>
      </p:grpSp>
      <p:sp>
        <p:nvSpPr>
          <p:cNvPr id="19501" name="矩形 19500"/>
          <p:cNvSpPr/>
          <p:nvPr/>
        </p:nvSpPr>
        <p:spPr>
          <a:xfrm>
            <a:off x="1676400" y="2727960"/>
            <a:ext cx="1143000" cy="38100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502" name="矩形 19501"/>
          <p:cNvSpPr/>
          <p:nvPr/>
        </p:nvSpPr>
        <p:spPr>
          <a:xfrm>
            <a:off x="5334000" y="2346960"/>
            <a:ext cx="1143000" cy="38100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9503" name="组合 19502"/>
          <p:cNvGrpSpPr/>
          <p:nvPr/>
        </p:nvGrpSpPr>
        <p:grpSpPr>
          <a:xfrm>
            <a:off x="3581400" y="1508760"/>
            <a:ext cx="1128713" cy="914400"/>
            <a:chOff x="1968" y="2496"/>
            <a:chExt cx="711" cy="576"/>
          </a:xfrm>
        </p:grpSpPr>
        <p:sp>
          <p:nvSpPr>
            <p:cNvPr id="19504" name="任意多边形 19503"/>
            <p:cNvSpPr/>
            <p:nvPr/>
          </p:nvSpPr>
          <p:spPr>
            <a:xfrm>
              <a:off x="2064" y="2606"/>
              <a:ext cx="615" cy="466"/>
            </a:xfrm>
            <a:custGeom>
              <a:avLst/>
              <a:gdLst/>
              <a:ahLst/>
              <a:cxnLst/>
              <a:pathLst>
                <a:path w="615" h="466">
                  <a:moveTo>
                    <a:pt x="615" y="0"/>
                  </a:moveTo>
                  <a:cubicBezTo>
                    <a:pt x="563" y="17"/>
                    <a:pt x="397" y="22"/>
                    <a:pt x="295" y="100"/>
                  </a:cubicBezTo>
                  <a:cubicBezTo>
                    <a:pt x="193" y="178"/>
                    <a:pt x="61" y="390"/>
                    <a:pt x="0" y="466"/>
                  </a:cubicBezTo>
                </a:path>
              </a:pathLst>
            </a:custGeom>
            <a:noFill/>
            <a:ln w="25400" cap="flat" cmpd="sng">
              <a:solidFill>
                <a:srgbClr val="0000FF">
                  <a:alpha val="100000"/>
                </a:srgbClr>
              </a:solidFill>
              <a:prstDash val="dash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05" name="文本框 19504"/>
            <p:cNvSpPr txBox="1"/>
            <p:nvPr/>
          </p:nvSpPr>
          <p:spPr>
            <a:xfrm>
              <a:off x="1968" y="2496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2" charset="0"/>
                  <a:ea typeface="华文新魏" panose="02010800040101010101" pitchFamily="2" charset="-122"/>
                </a:rPr>
                <a:t>压栈</a:t>
              </a:r>
              <a:endParaRPr lang="zh-CN" altLang="en-US" sz="2000" dirty="0">
                <a:latin typeface="Times New Roman" panose="02020603050405020304" pitchFamily="2" charset="0"/>
                <a:ea typeface="华文新魏" panose="02010800040101010101" pitchFamily="2" charset="-122"/>
              </a:endParaRPr>
            </a:p>
          </p:txBody>
        </p:sp>
      </p:grpSp>
      <p:grpSp>
        <p:nvGrpSpPr>
          <p:cNvPr id="19506" name="组合 19505"/>
          <p:cNvGrpSpPr/>
          <p:nvPr/>
        </p:nvGrpSpPr>
        <p:grpSpPr>
          <a:xfrm>
            <a:off x="6234113" y="1508760"/>
            <a:ext cx="1233487" cy="914400"/>
            <a:chOff x="3639" y="2496"/>
            <a:chExt cx="777" cy="576"/>
          </a:xfrm>
        </p:grpSpPr>
        <p:sp>
          <p:nvSpPr>
            <p:cNvPr id="19507" name="任意多边形 19506"/>
            <p:cNvSpPr/>
            <p:nvPr/>
          </p:nvSpPr>
          <p:spPr>
            <a:xfrm flipH="1">
              <a:off x="3639" y="2606"/>
              <a:ext cx="777" cy="466"/>
            </a:xfrm>
            <a:custGeom>
              <a:avLst/>
              <a:gdLst/>
              <a:ahLst/>
              <a:cxnLst/>
              <a:pathLst>
                <a:path w="615" h="466">
                  <a:moveTo>
                    <a:pt x="615" y="0"/>
                  </a:moveTo>
                  <a:cubicBezTo>
                    <a:pt x="563" y="17"/>
                    <a:pt x="397" y="22"/>
                    <a:pt x="295" y="100"/>
                  </a:cubicBezTo>
                  <a:cubicBezTo>
                    <a:pt x="193" y="178"/>
                    <a:pt x="61" y="390"/>
                    <a:pt x="0" y="466"/>
                  </a:cubicBezTo>
                </a:path>
              </a:pathLst>
            </a:custGeom>
            <a:noFill/>
            <a:ln w="25400" cap="flat" cmpd="sng">
              <a:solidFill>
                <a:srgbClr val="0000FF">
                  <a:alpha val="100000"/>
                </a:srgbClr>
              </a:solidFill>
              <a:prstDash val="dash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08" name="文本框 19507"/>
            <p:cNvSpPr txBox="1"/>
            <p:nvPr/>
          </p:nvSpPr>
          <p:spPr>
            <a:xfrm>
              <a:off x="3840" y="2496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2" charset="0"/>
                  <a:ea typeface="华文新魏" panose="02010800040101010101" pitchFamily="2" charset="-122"/>
                </a:rPr>
                <a:t>压栈</a:t>
              </a:r>
              <a:endParaRPr lang="zh-CN" altLang="en-US" sz="2000" dirty="0">
                <a:latin typeface="Times New Roman" panose="02020603050405020304" pitchFamily="2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9085" y="4577080"/>
            <a:ext cx="9597390" cy="1931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所以可以组合出四种类型的堆栈方式：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满递增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：栈向上增长，栈指针指向内含有效数据项的最高地址。指令如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LDMFA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STMFA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等；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空递增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：栈向上增长，栈指针指向堆栈上的第一个空位置。指令如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LDMEA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STMEA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等；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满递减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：栈向下增长，栈指针指向内含有效数据项的最低地址。指令如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LDMFD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STMFD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等；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空递减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：栈向下增长，栈指针向堆栈下的第一个空位置。指令如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LDMED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STMED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等。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90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1"/>
          <p:cNvSpPr/>
          <p:nvPr/>
        </p:nvSpPr>
        <p:spPr>
          <a:xfrm>
            <a:off x="300355" y="1347470"/>
            <a:ext cx="9485630" cy="494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多寄存器寻址一次可传送几个寄存器值，允许一条指令传送16个寄存器的任何子集或所有寄存器。多寄存器寻址指令举例如下： 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 algn="just">
              <a:spcBef>
                <a:spcPct val="50000"/>
              </a:spcBef>
              <a:buNone/>
            </a:pPr>
            <a:r>
              <a:rPr lang="en-US" altLang="zh-CN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LDM</a:t>
            </a:r>
            <a:r>
              <a:rPr lang="en-US" altLang="zh-CN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IA</a:t>
            </a:r>
            <a:r>
              <a:rPr lang="en-US" altLang="zh-CN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R1!,{R2-R7,R12}  </a:t>
            </a:r>
            <a:endParaRPr lang="en-US" altLang="zh-CN" b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 algn="just">
              <a:spcBef>
                <a:spcPct val="50000"/>
              </a:spcBef>
              <a:buNone/>
            </a:pPr>
            <a:r>
              <a:rPr lang="en-US" altLang="zh-CN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指向的单元中的数据读出到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～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R7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R12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(R1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自动加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1)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>
              <a:spcBef>
                <a:spcPct val="50000"/>
              </a:spcBef>
              <a:buNone/>
            </a:pPr>
            <a:r>
              <a:rPr lang="en-US" altLang="zh-CN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STM</a:t>
            </a:r>
            <a:r>
              <a:rPr lang="en-US" altLang="zh-CN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IA</a:t>
            </a:r>
            <a:r>
              <a:rPr lang="en-US" altLang="zh-CN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R0!,{R2-R7,R12}  </a:t>
            </a:r>
            <a:endParaRPr lang="en-US" altLang="zh-CN" b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 algn="just">
              <a:spcBef>
                <a:spcPct val="50000"/>
              </a:spcBef>
              <a:buNone/>
            </a:pPr>
            <a:r>
              <a:rPr lang="en-US" altLang="zh-CN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将寄存器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～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R7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R12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的值保存到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指向的存储单元中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>
              <a:spcBef>
                <a:spcPct val="50000"/>
              </a:spcBef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</a:t>
            </a:r>
            <a:endParaRPr lang="zh-CN" altLang="en-US" dirty="0">
              <a:cs typeface="楷体_GB2312" panose="02010609030101010101" pitchFamily="1" charset="-122"/>
              <a:sym typeface="+mn-ea"/>
            </a:endParaRPr>
          </a:p>
        </p:txBody>
      </p:sp>
      <p:sp>
        <p:nvSpPr>
          <p:cNvPr id="67585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>
                <a:latin typeface="楷体_GB2312" panose="02010609030101010101" pitchFamily="1" charset="-122"/>
                <a:ea typeface="楷体_GB2312" panose="02010609030101010101" pitchFamily="1" charset="-122"/>
                <a:sym typeface="+mn-ea"/>
              </a:rPr>
              <a:t>栈寻址与</a:t>
            </a:r>
            <a:r>
              <a:rPr lang="zh-CN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栈帧</a:t>
            </a:r>
            <a:endParaRPr lang="x-none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  <a:sym typeface="+mn-ea"/>
            </a:endParaRPr>
          </a:p>
        </p:txBody>
      </p:sp>
      <p:sp>
        <p:nvSpPr>
          <p:cNvPr id="67586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7587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7588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pSp>
        <p:nvGrpSpPr>
          <p:cNvPr id="16387" name="组合 16386"/>
          <p:cNvGrpSpPr/>
          <p:nvPr/>
        </p:nvGrpSpPr>
        <p:grpSpPr>
          <a:xfrm>
            <a:off x="2040890" y="3429000"/>
            <a:ext cx="6248400" cy="2971800"/>
            <a:chOff x="1104" y="2160"/>
            <a:chExt cx="3936" cy="1872"/>
          </a:xfrm>
        </p:grpSpPr>
        <p:sp>
          <p:nvSpPr>
            <p:cNvPr id="16388" name="矩形 16387"/>
            <p:cNvSpPr/>
            <p:nvPr/>
          </p:nvSpPr>
          <p:spPr>
            <a:xfrm>
              <a:off x="1104" y="2160"/>
              <a:ext cx="3936" cy="1872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89" name="矩形 16388"/>
            <p:cNvSpPr/>
            <p:nvPr/>
          </p:nvSpPr>
          <p:spPr>
            <a:xfrm>
              <a:off x="1584" y="3360"/>
              <a:ext cx="1056" cy="288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400">
                  <a:latin typeface="宋体" panose="02010600030101010101" pitchFamily="2" charset="-122"/>
                  <a:ea typeface="宋体" panose="02010600030101010101" pitchFamily="2" charset="-122"/>
                </a:rPr>
                <a:t>0x40000000</a:t>
              </a:r>
              <a:endParaRPr lang="en-US" altLang="zh-CN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390" name="矩形 16389"/>
            <p:cNvSpPr/>
            <p:nvPr/>
          </p:nvSpPr>
          <p:spPr>
            <a:xfrm>
              <a:off x="1248" y="3360"/>
              <a:ext cx="336" cy="288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400">
                  <a:latin typeface="Times New Roman" panose="02020603050405020304" pitchFamily="2" charset="0"/>
                </a:rPr>
                <a:t>R1</a:t>
              </a:r>
              <a:endParaRPr lang="en-US" altLang="zh-CN" sz="2400">
                <a:latin typeface="Times New Roman" panose="02020603050405020304" pitchFamily="2" charset="0"/>
              </a:endParaRPr>
            </a:p>
          </p:txBody>
        </p:sp>
        <p:sp>
          <p:nvSpPr>
            <p:cNvPr id="16391" name="矩形 16390"/>
            <p:cNvSpPr/>
            <p:nvPr/>
          </p:nvSpPr>
          <p:spPr>
            <a:xfrm>
              <a:off x="1248" y="3072"/>
              <a:ext cx="336" cy="288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400">
                  <a:latin typeface="Times New Roman" panose="02020603050405020304" pitchFamily="2" charset="0"/>
                </a:rPr>
                <a:t>R2</a:t>
              </a:r>
              <a:endParaRPr lang="en-US" altLang="zh-CN" sz="2400">
                <a:latin typeface="Times New Roman" panose="02020603050405020304" pitchFamily="2" charset="0"/>
              </a:endParaRPr>
            </a:p>
          </p:txBody>
        </p:sp>
        <p:sp>
          <p:nvSpPr>
            <p:cNvPr id="16392" name="矩形 16391"/>
            <p:cNvSpPr/>
            <p:nvPr/>
          </p:nvSpPr>
          <p:spPr>
            <a:xfrm>
              <a:off x="1584" y="3072"/>
              <a:ext cx="1056" cy="288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400">
                  <a:latin typeface="Times New Roman" panose="02020603050405020304" pitchFamily="2" charset="0"/>
                </a:rPr>
                <a:t>0x??</a:t>
              </a:r>
              <a:endParaRPr lang="en-US" altLang="zh-CN" sz="2400">
                <a:latin typeface="Times New Roman" panose="02020603050405020304" pitchFamily="2" charset="0"/>
              </a:endParaRPr>
            </a:p>
          </p:txBody>
        </p:sp>
        <p:sp>
          <p:nvSpPr>
            <p:cNvPr id="16393" name="矩形 16392"/>
            <p:cNvSpPr/>
            <p:nvPr/>
          </p:nvSpPr>
          <p:spPr>
            <a:xfrm>
              <a:off x="3216" y="3072"/>
              <a:ext cx="672" cy="288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400">
                  <a:latin typeface="Times New Roman" panose="02020603050405020304" pitchFamily="2" charset="0"/>
                </a:rPr>
                <a:t>0x01</a:t>
              </a:r>
              <a:endParaRPr lang="en-US" altLang="zh-CN" sz="2400">
                <a:latin typeface="Times New Roman" panose="02020603050405020304" pitchFamily="2" charset="0"/>
              </a:endParaRPr>
            </a:p>
          </p:txBody>
        </p:sp>
        <p:sp>
          <p:nvSpPr>
            <p:cNvPr id="16394" name="矩形 16393"/>
            <p:cNvSpPr/>
            <p:nvPr/>
          </p:nvSpPr>
          <p:spPr>
            <a:xfrm>
              <a:off x="3888" y="3072"/>
              <a:ext cx="1056" cy="288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400">
                  <a:latin typeface="宋体" panose="02010600030101010101" pitchFamily="2" charset="-122"/>
                  <a:ea typeface="宋体" panose="02010600030101010101" pitchFamily="2" charset="-122"/>
                </a:rPr>
                <a:t>0x40000000</a:t>
              </a:r>
              <a:endParaRPr lang="en-US" altLang="zh-CN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395" name="矩形 16394"/>
            <p:cNvSpPr/>
            <p:nvPr/>
          </p:nvSpPr>
          <p:spPr>
            <a:xfrm>
              <a:off x="1584" y="2784"/>
              <a:ext cx="1056" cy="288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400">
                  <a:latin typeface="Times New Roman" panose="02020603050405020304" pitchFamily="2" charset="0"/>
                </a:rPr>
                <a:t>0x??</a:t>
              </a:r>
              <a:endParaRPr lang="en-US" altLang="zh-CN" sz="2400">
                <a:latin typeface="Times New Roman" panose="02020603050405020304" pitchFamily="2" charset="0"/>
              </a:endParaRPr>
            </a:p>
          </p:txBody>
        </p:sp>
        <p:sp>
          <p:nvSpPr>
            <p:cNvPr id="16396" name="矩形 16395"/>
            <p:cNvSpPr/>
            <p:nvPr/>
          </p:nvSpPr>
          <p:spPr>
            <a:xfrm>
              <a:off x="1248" y="2784"/>
              <a:ext cx="336" cy="288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400">
                  <a:latin typeface="Times New Roman" panose="02020603050405020304" pitchFamily="2" charset="0"/>
                </a:rPr>
                <a:t>R3</a:t>
              </a:r>
              <a:endParaRPr lang="en-US" altLang="zh-CN" sz="2400">
                <a:latin typeface="Times New Roman" panose="02020603050405020304" pitchFamily="2" charset="0"/>
              </a:endParaRPr>
            </a:p>
          </p:txBody>
        </p:sp>
        <p:sp>
          <p:nvSpPr>
            <p:cNvPr id="16397" name="矩形 16396"/>
            <p:cNvSpPr/>
            <p:nvPr/>
          </p:nvSpPr>
          <p:spPr>
            <a:xfrm>
              <a:off x="1248" y="2496"/>
              <a:ext cx="336" cy="288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400">
                  <a:latin typeface="Times New Roman" panose="02020603050405020304" pitchFamily="2" charset="0"/>
                </a:rPr>
                <a:t>R4</a:t>
              </a:r>
              <a:endParaRPr lang="en-US" altLang="zh-CN" sz="2400">
                <a:latin typeface="Times New Roman" panose="02020603050405020304" pitchFamily="2" charset="0"/>
              </a:endParaRPr>
            </a:p>
          </p:txBody>
        </p:sp>
        <p:sp>
          <p:nvSpPr>
            <p:cNvPr id="16398" name="矩形 16397"/>
            <p:cNvSpPr/>
            <p:nvPr/>
          </p:nvSpPr>
          <p:spPr>
            <a:xfrm>
              <a:off x="1584" y="2496"/>
              <a:ext cx="1056" cy="288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400">
                  <a:latin typeface="Times New Roman" panose="02020603050405020304" pitchFamily="2" charset="0"/>
                </a:rPr>
                <a:t>0x??</a:t>
              </a:r>
              <a:endParaRPr lang="en-US" altLang="zh-CN" sz="2400">
                <a:latin typeface="Times New Roman" panose="02020603050405020304" pitchFamily="2" charset="0"/>
              </a:endParaRPr>
            </a:p>
          </p:txBody>
        </p:sp>
        <p:sp>
          <p:nvSpPr>
            <p:cNvPr id="16399" name="矩形 16398"/>
            <p:cNvSpPr/>
            <p:nvPr/>
          </p:nvSpPr>
          <p:spPr>
            <a:xfrm>
              <a:off x="1248" y="2208"/>
              <a:ext cx="336" cy="288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400">
                  <a:latin typeface="Times New Roman" panose="02020603050405020304" pitchFamily="2" charset="0"/>
                </a:rPr>
                <a:t>R6</a:t>
              </a:r>
              <a:endParaRPr lang="en-US" altLang="zh-CN" sz="2400">
                <a:latin typeface="Times New Roman" panose="02020603050405020304" pitchFamily="2" charset="0"/>
              </a:endParaRPr>
            </a:p>
          </p:txBody>
        </p:sp>
        <p:sp>
          <p:nvSpPr>
            <p:cNvPr id="16400" name="矩形 16399"/>
            <p:cNvSpPr/>
            <p:nvPr/>
          </p:nvSpPr>
          <p:spPr>
            <a:xfrm>
              <a:off x="1584" y="2208"/>
              <a:ext cx="1056" cy="288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400">
                  <a:latin typeface="Times New Roman" panose="02020603050405020304" pitchFamily="2" charset="0"/>
                </a:rPr>
                <a:t>0x??</a:t>
              </a:r>
              <a:endParaRPr lang="en-US" altLang="zh-CN" sz="2400">
                <a:latin typeface="Times New Roman" panose="02020603050405020304" pitchFamily="2" charset="0"/>
              </a:endParaRPr>
            </a:p>
          </p:txBody>
        </p:sp>
        <p:sp>
          <p:nvSpPr>
            <p:cNvPr id="16401" name="矩形 16400"/>
            <p:cNvSpPr/>
            <p:nvPr/>
          </p:nvSpPr>
          <p:spPr>
            <a:xfrm>
              <a:off x="3216" y="2784"/>
              <a:ext cx="672" cy="288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400">
                  <a:latin typeface="Times New Roman" panose="02020603050405020304" pitchFamily="2" charset="0"/>
                </a:rPr>
                <a:t>0x02</a:t>
              </a:r>
              <a:endParaRPr lang="en-US" altLang="zh-CN" sz="2400">
                <a:latin typeface="Times New Roman" panose="02020603050405020304" pitchFamily="2" charset="0"/>
              </a:endParaRPr>
            </a:p>
          </p:txBody>
        </p:sp>
        <p:sp>
          <p:nvSpPr>
            <p:cNvPr id="16402" name="矩形 16401"/>
            <p:cNvSpPr/>
            <p:nvPr/>
          </p:nvSpPr>
          <p:spPr>
            <a:xfrm>
              <a:off x="3216" y="2496"/>
              <a:ext cx="672" cy="288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400">
                  <a:latin typeface="Times New Roman" panose="02020603050405020304" pitchFamily="2" charset="0"/>
                </a:rPr>
                <a:t>0x03</a:t>
              </a:r>
              <a:endParaRPr lang="en-US" altLang="zh-CN" sz="2400">
                <a:latin typeface="Times New Roman" panose="02020603050405020304" pitchFamily="2" charset="0"/>
              </a:endParaRPr>
            </a:p>
          </p:txBody>
        </p:sp>
        <p:sp>
          <p:nvSpPr>
            <p:cNvPr id="16403" name="矩形 16402"/>
            <p:cNvSpPr/>
            <p:nvPr/>
          </p:nvSpPr>
          <p:spPr>
            <a:xfrm>
              <a:off x="3216" y="2208"/>
              <a:ext cx="672" cy="288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400">
                  <a:latin typeface="Times New Roman" panose="02020603050405020304" pitchFamily="2" charset="0"/>
                </a:rPr>
                <a:t>0x04</a:t>
              </a:r>
              <a:endParaRPr lang="en-US" altLang="zh-CN" sz="2400">
                <a:latin typeface="Times New Roman" panose="02020603050405020304" pitchFamily="2" charset="0"/>
              </a:endParaRPr>
            </a:p>
          </p:txBody>
        </p:sp>
        <p:sp>
          <p:nvSpPr>
            <p:cNvPr id="16404" name="矩形 16403"/>
            <p:cNvSpPr/>
            <p:nvPr/>
          </p:nvSpPr>
          <p:spPr>
            <a:xfrm>
              <a:off x="3888" y="2778"/>
              <a:ext cx="1056" cy="288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400">
                  <a:latin typeface="宋体" panose="02010600030101010101" pitchFamily="2" charset="-122"/>
                  <a:ea typeface="宋体" panose="02010600030101010101" pitchFamily="2" charset="-122"/>
                </a:rPr>
                <a:t>0x40000004</a:t>
              </a:r>
              <a:endParaRPr lang="en-US" altLang="zh-CN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405" name="矩形 16404"/>
            <p:cNvSpPr/>
            <p:nvPr/>
          </p:nvSpPr>
          <p:spPr>
            <a:xfrm>
              <a:off x="3888" y="2490"/>
              <a:ext cx="1056" cy="288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400">
                  <a:latin typeface="宋体" panose="02010600030101010101" pitchFamily="2" charset="-122"/>
                  <a:ea typeface="宋体" panose="02010600030101010101" pitchFamily="2" charset="-122"/>
                </a:rPr>
                <a:t>0x40000008</a:t>
              </a:r>
              <a:endParaRPr lang="en-US" altLang="zh-CN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406" name="矩形 16405"/>
            <p:cNvSpPr/>
            <p:nvPr/>
          </p:nvSpPr>
          <p:spPr>
            <a:xfrm>
              <a:off x="3888" y="2202"/>
              <a:ext cx="1056" cy="288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400">
                  <a:latin typeface="宋体" panose="02010600030101010101" pitchFamily="2" charset="-122"/>
                  <a:ea typeface="宋体" panose="02010600030101010101" pitchFamily="2" charset="-122"/>
                </a:rPr>
                <a:t>0x4000000C</a:t>
              </a:r>
              <a:endParaRPr lang="en-US" altLang="zh-CN" sz="24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407" name="矩形 16406"/>
            <p:cNvSpPr/>
            <p:nvPr/>
          </p:nvSpPr>
          <p:spPr>
            <a:xfrm>
              <a:off x="3792" y="3312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zh-CN" altLang="en-US" sz="2000" dirty="0">
                  <a:latin typeface="Courier New" panose="02070309020205020404" pitchFamily="49" charset="0"/>
                  <a:ea typeface="华文新魏" panose="02010800040101010101" pitchFamily="2" charset="-122"/>
                </a:rPr>
                <a:t>存储器</a:t>
              </a:r>
              <a:endParaRPr lang="zh-CN" altLang="en-US" sz="2000" dirty="0">
                <a:latin typeface="Courier New" panose="02070309020205020404" pitchFamily="49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16410" name="矩形 16409"/>
          <p:cNvSpPr/>
          <p:nvPr/>
        </p:nvSpPr>
        <p:spPr>
          <a:xfrm>
            <a:off x="3412490" y="5867400"/>
            <a:ext cx="41116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/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LDMIA  R1!,{R2-R4,R6} </a:t>
            </a:r>
            <a:endParaRPr lang="en-US" altLang="zh-CN" sz="2400" b="1">
              <a:solidFill>
                <a:srgbClr val="0000FF"/>
              </a:solidFill>
              <a:latin typeface="Courier New" panose="02070309020205020404" pitchFamily="49" charset="0"/>
              <a:ea typeface="华文新魏" panose="02010800040101010101" pitchFamily="2" charset="-122"/>
            </a:endParaRPr>
          </a:p>
        </p:txBody>
      </p:sp>
      <p:grpSp>
        <p:nvGrpSpPr>
          <p:cNvPr id="16411" name="组合 16410"/>
          <p:cNvGrpSpPr/>
          <p:nvPr/>
        </p:nvGrpSpPr>
        <p:grpSpPr>
          <a:xfrm>
            <a:off x="2802890" y="3505200"/>
            <a:ext cx="1676400" cy="1828800"/>
            <a:chOff x="5424" y="2208"/>
            <a:chExt cx="672" cy="1152"/>
          </a:xfrm>
        </p:grpSpPr>
        <p:sp>
          <p:nvSpPr>
            <p:cNvPr id="16412" name="矩形 16411"/>
            <p:cNvSpPr/>
            <p:nvPr/>
          </p:nvSpPr>
          <p:spPr>
            <a:xfrm>
              <a:off x="5424" y="3072"/>
              <a:ext cx="672" cy="288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2" charset="0"/>
                </a:rPr>
                <a:t>0x01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16413" name="矩形 16412"/>
            <p:cNvSpPr/>
            <p:nvPr/>
          </p:nvSpPr>
          <p:spPr>
            <a:xfrm>
              <a:off x="5424" y="2784"/>
              <a:ext cx="672" cy="288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2" charset="0"/>
                </a:rPr>
                <a:t>0x02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16414" name="矩形 16413"/>
            <p:cNvSpPr/>
            <p:nvPr/>
          </p:nvSpPr>
          <p:spPr>
            <a:xfrm>
              <a:off x="5424" y="2496"/>
              <a:ext cx="672" cy="288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2" charset="0"/>
                </a:rPr>
                <a:t>0x03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2" charset="0"/>
              </a:endParaRPr>
            </a:p>
          </p:txBody>
        </p:sp>
        <p:sp>
          <p:nvSpPr>
            <p:cNvPr id="16415" name="矩形 16414"/>
            <p:cNvSpPr/>
            <p:nvPr/>
          </p:nvSpPr>
          <p:spPr>
            <a:xfrm>
              <a:off x="5424" y="2208"/>
              <a:ext cx="672" cy="288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400">
                  <a:solidFill>
                    <a:srgbClr val="FF0000"/>
                  </a:solidFill>
                  <a:latin typeface="Times New Roman" panose="02020603050405020304" pitchFamily="2" charset="0"/>
                </a:rPr>
                <a:t>0x04</a:t>
              </a:r>
              <a:endParaRPr lang="en-US" altLang="zh-CN" sz="2400">
                <a:solidFill>
                  <a:srgbClr val="FF0000"/>
                </a:solidFill>
                <a:latin typeface="Times New Roman" panose="02020603050405020304" pitchFamily="2" charset="0"/>
              </a:endParaRPr>
            </a:p>
          </p:txBody>
        </p:sp>
      </p:grpSp>
      <p:sp>
        <p:nvSpPr>
          <p:cNvPr id="16416" name="任意多边形 16415"/>
          <p:cNvSpPr/>
          <p:nvPr/>
        </p:nvSpPr>
        <p:spPr>
          <a:xfrm>
            <a:off x="4479290" y="5257800"/>
            <a:ext cx="2286000" cy="381000"/>
          </a:xfrm>
          <a:custGeom>
            <a:avLst/>
            <a:gdLst/>
            <a:ahLst/>
            <a:cxnLst/>
            <a:pathLst>
              <a:path w="1440" h="240">
                <a:moveTo>
                  <a:pt x="0" y="240"/>
                </a:moveTo>
                <a:cubicBezTo>
                  <a:pt x="408" y="236"/>
                  <a:pt x="816" y="232"/>
                  <a:pt x="1056" y="192"/>
                </a:cubicBezTo>
                <a:cubicBezTo>
                  <a:pt x="1296" y="152"/>
                  <a:pt x="1392" y="16"/>
                  <a:pt x="1440" y="0"/>
                </a:cubicBezTo>
              </a:path>
            </a:pathLst>
          </a:custGeom>
          <a:noFill/>
          <a:ln w="25400" cap="flat" cmpd="sng">
            <a:solidFill>
              <a:srgbClr val="FF0000">
                <a:alpha val="100000"/>
              </a:srgbClr>
            </a:solidFill>
            <a:prstDash val="dash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6417" name="组合 16416"/>
          <p:cNvGrpSpPr/>
          <p:nvPr/>
        </p:nvGrpSpPr>
        <p:grpSpPr>
          <a:xfrm>
            <a:off x="4403090" y="3733800"/>
            <a:ext cx="1066800" cy="1371600"/>
            <a:chOff x="2592" y="2352"/>
            <a:chExt cx="672" cy="864"/>
          </a:xfrm>
        </p:grpSpPr>
        <p:sp>
          <p:nvSpPr>
            <p:cNvPr id="16418" name="直接连接符 16417"/>
            <p:cNvSpPr/>
            <p:nvPr/>
          </p:nvSpPr>
          <p:spPr>
            <a:xfrm>
              <a:off x="2592" y="2352"/>
              <a:ext cx="672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6419" name="直接连接符 16418"/>
            <p:cNvSpPr/>
            <p:nvPr/>
          </p:nvSpPr>
          <p:spPr>
            <a:xfrm>
              <a:off x="2592" y="2640"/>
              <a:ext cx="672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6420" name="直接连接符 16419"/>
            <p:cNvSpPr/>
            <p:nvPr/>
          </p:nvSpPr>
          <p:spPr>
            <a:xfrm>
              <a:off x="2592" y="2928"/>
              <a:ext cx="672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6421" name="直接连接符 16420"/>
            <p:cNvSpPr/>
            <p:nvPr/>
          </p:nvSpPr>
          <p:spPr>
            <a:xfrm>
              <a:off x="2592" y="3216"/>
              <a:ext cx="672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sp>
      </p:grpSp>
      <p:sp>
        <p:nvSpPr>
          <p:cNvPr id="16422" name="矩形 16421"/>
          <p:cNvSpPr/>
          <p:nvPr/>
        </p:nvSpPr>
        <p:spPr>
          <a:xfrm>
            <a:off x="2805430" y="5336540"/>
            <a:ext cx="1676400" cy="4572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0x40000010</a:t>
            </a:r>
            <a:endParaRPr lang="en-US" altLang="zh-CN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5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0" grpId="0"/>
      <p:bldP spid="1642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8600" cy="922338"/>
          </a:xfrm>
        </p:spPr>
        <p:txBody>
          <a:bodyPr wrap="square" lIns="0" tIns="0" rIns="0" bIns="0" anchor="ctr" anchorCtr="0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/>
          </p:cNvSpPr>
          <p:nvPr>
            <p:ph type="body"/>
          </p:nvPr>
        </p:nvSpPr>
        <p:spPr>
          <a:xfrm>
            <a:off x="503238" y="1439863"/>
            <a:ext cx="9070975" cy="5040312"/>
          </a:xfrm>
        </p:spPr>
        <p:txBody>
          <a:bodyPr wrap="square" lIns="0" tIns="22680" rIns="0" bIns="0" anchor="t" anchorCtr="0"/>
          <a:p>
            <a:pPr marL="431800" indent="-323850" defTabSz="44958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静态语义检查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一致性检查：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数组维数是否正确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变量是否已经定义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在同一作用域中标识符说明次数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   case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常量不能相同等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5363" name="Footer Placeholder 9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5364" name="Slide Number Placeholder 1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5365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5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charRg st="50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72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charRg st="72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函数调用翻译</a:t>
            </a:r>
            <a:endParaRPr lang="en-US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67586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7587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7588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63493" name="表格 63492"/>
          <p:cNvGraphicFramePr/>
          <p:nvPr/>
        </p:nvGraphicFramePr>
        <p:xfrm>
          <a:off x="4641850" y="1422400"/>
          <a:ext cx="2286000" cy="3022600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464820">
                <a:tc>
                  <a:txBody>
                    <a:bodyPr/>
                    <a:lstStyle>
                      <a:lvl1pPr marL="0" lvl="0" indent="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2pPr>
                      <a:lvl3pPr marL="1143000" lvl="2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3pPr>
                      <a:lvl4pPr marL="1600200" lvl="3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4pPr>
                      <a:lvl5pPr marL="2057400" lvl="4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5pPr>
                    </a:lstStyle>
                    <a:p>
                      <a:pPr marL="259080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楷体_GB2312" panose="02010609030101010101" pitchFamily="1" charset="-122"/>
                        </a:rPr>
                        <a:t>参数 </a:t>
                      </a: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楷体_GB2312" panose="02010609030101010101" pitchFamily="1" charset="-122"/>
                        </a:rPr>
                        <a:t>N</a:t>
                      </a:r>
                      <a:endParaRPr lang="zh-CN" altLang="zh-CN" sz="2200" dirty="0">
                        <a:solidFill>
                          <a:srgbClr val="191919"/>
                        </a:solidFill>
                        <a:latin typeface="黑体" panose="02010609060101010101" charset="-122"/>
                        <a:ea typeface="黑体" panose="02010609060101010101" charset="-122"/>
                        <a:cs typeface="楷体_GB2312" panose="02010609030101010101" pitchFamily="1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CFF"/>
                    </a:solidFill>
                  </a:tcPr>
                </a:tc>
              </a:tr>
              <a:tr h="464185">
                <a:tc>
                  <a:txBody>
                    <a:bodyPr/>
                    <a:lstStyle>
                      <a:lvl1pPr marL="0" lvl="0" indent="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2pPr>
                      <a:lvl3pPr marL="1143000" lvl="2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3pPr>
                      <a:lvl4pPr marL="1600200" lvl="3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4pPr>
                      <a:lvl5pPr marL="2057400" lvl="4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5pPr>
                    </a:lstStyle>
                    <a:p>
                      <a:pPr marL="278130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楷体_GB2312" panose="02010609030101010101" pitchFamily="1" charset="-122"/>
                        </a:rPr>
                        <a:t>参数 </a:t>
                      </a: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楷体_GB2312" panose="02010609030101010101" pitchFamily="1" charset="-122"/>
                        </a:rPr>
                        <a:t>N – 1</a:t>
                      </a:r>
                      <a:endParaRPr lang="zh-CN" altLang="zh-CN" sz="2200" dirty="0">
                        <a:solidFill>
                          <a:srgbClr val="191919"/>
                        </a:solidFill>
                        <a:latin typeface="黑体" panose="02010609060101010101" charset="-122"/>
                        <a:ea typeface="黑体" panose="02010609060101010101" charset="-122"/>
                        <a:cs typeface="楷体_GB2312" panose="02010609030101010101" pitchFamily="1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CFF"/>
                    </a:solidFill>
                  </a:tcPr>
                </a:tc>
              </a:tr>
              <a:tr h="466090">
                <a:tc>
                  <a:txBody>
                    <a:bodyPr/>
                    <a:lstStyle>
                      <a:lvl1pPr marL="0" lvl="0" indent="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2pPr>
                      <a:lvl3pPr marL="1143000" lvl="2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3pPr>
                      <a:lvl4pPr marL="1600200" lvl="3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4pPr>
                      <a:lvl5pPr marL="2057400" lvl="4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...</a:t>
                      </a:r>
                      <a:endParaRPr lang="zh-CN" altLang="zh-CN" sz="2200" dirty="0">
                        <a:solidFill>
                          <a:srgbClr val="191919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CFF"/>
                    </a:solidFill>
                  </a:tcPr>
                </a:tc>
              </a:tr>
              <a:tr h="464820">
                <a:tc>
                  <a:txBody>
                    <a:bodyPr/>
                    <a:lstStyle>
                      <a:lvl1pPr marL="0" lvl="0" indent="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2pPr>
                      <a:lvl3pPr marL="1143000" lvl="2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3pPr>
                      <a:lvl4pPr marL="1600200" lvl="3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4pPr>
                      <a:lvl5pPr marL="2057400" lvl="4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5pPr>
                    </a:lstStyle>
                    <a:p>
                      <a:pPr marL="292100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楷体_GB2312" panose="02010609030101010101" pitchFamily="1" charset="-122"/>
                        </a:rPr>
                        <a:t>参数 1</a:t>
                      </a:r>
                      <a:endParaRPr lang="zh-CN" altLang="zh-CN" sz="2200" dirty="0">
                        <a:solidFill>
                          <a:srgbClr val="191919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  <a:cs typeface="楷体_GB2312" panose="02010609030101010101" pitchFamily="1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CFF"/>
                    </a:solidFill>
                  </a:tcPr>
                </a:tc>
              </a:tr>
              <a:tr h="1162050">
                <a:tc>
                  <a:txBody>
                    <a:bodyPr/>
                    <a:lstStyle>
                      <a:lvl1pPr marL="0" lvl="0" indent="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2pPr>
                      <a:lvl3pPr marL="1143000" lvl="2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3pPr>
                      <a:lvl4pPr marL="1600200" lvl="3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4pPr>
                      <a:lvl5pPr marL="2057400" lvl="4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5pPr>
                    </a:lstStyle>
                    <a:p>
                      <a:pPr marL="176530" lvl="0" indent="39370" algn="just" eaLnBrk="0" hangingPunct="0">
                        <a:lnSpc>
                          <a:spcPct val="97000"/>
                        </a:lnSpc>
                        <a:spcBef>
                          <a:spcPts val="225"/>
                        </a:spcBef>
                        <a:buNone/>
                      </a:pPr>
                      <a:r>
                        <a:rPr lang="zh-CN" altLang="zh-CN" sz="24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临时变量</a:t>
                      </a:r>
                      <a:endParaRPr lang="zh-CN" altLang="zh-CN" sz="2400" dirty="0">
                        <a:solidFill>
                          <a:srgbClr val="191919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  <a:p>
                      <a:pPr marL="176530" lvl="0" indent="39370" algn="just" eaLnBrk="0" hangingPunct="0">
                        <a:lnSpc>
                          <a:spcPct val="97000"/>
                        </a:lnSpc>
                        <a:spcBef>
                          <a:spcPts val="225"/>
                        </a:spcBef>
                        <a:buNone/>
                      </a:pPr>
                      <a:r>
                        <a:rPr lang="zh-CN" altLang="zh-CN" sz="2400"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局部变量</a:t>
                      </a:r>
                      <a:endParaRPr lang="zh-CN" altLang="zh-CN" sz="2400"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marL="0" marR="0" marT="28575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21F"/>
                    </a:solidFill>
                  </a:tcPr>
                </a:tc>
              </a:tr>
            </a:tbl>
          </a:graphicData>
        </a:graphic>
      </p:graphicFrame>
      <p:sp>
        <p:nvSpPr>
          <p:cNvPr id="67603" name="object 4"/>
          <p:cNvSpPr/>
          <p:nvPr/>
        </p:nvSpPr>
        <p:spPr>
          <a:xfrm>
            <a:off x="3956050" y="1422400"/>
            <a:ext cx="228600" cy="2971800"/>
          </a:xfrm>
          <a:custGeom>
            <a:avLst/>
            <a:gdLst/>
            <a:ahLst/>
            <a:cxnLst/>
            <a:pathLst>
              <a:path w="228600" h="2971800">
                <a:moveTo>
                  <a:pt x="228600" y="0"/>
                </a:moveTo>
                <a:lnTo>
                  <a:pt x="173566" y="36547"/>
                </a:lnTo>
                <a:lnTo>
                  <a:pt x="150018" y="77152"/>
                </a:lnTo>
                <a:lnTo>
                  <a:pt x="131233" y="128128"/>
                </a:lnTo>
                <a:lnTo>
                  <a:pt x="118797" y="186090"/>
                </a:lnTo>
                <a:lnTo>
                  <a:pt x="114300" y="247650"/>
                </a:lnTo>
                <a:lnTo>
                  <a:pt x="114300" y="1238250"/>
                </a:lnTo>
                <a:lnTo>
                  <a:pt x="109802" y="1299368"/>
                </a:lnTo>
                <a:lnTo>
                  <a:pt x="97366" y="1357206"/>
                </a:lnTo>
                <a:lnTo>
                  <a:pt x="78581" y="1408271"/>
                </a:lnTo>
                <a:lnTo>
                  <a:pt x="55033" y="1449069"/>
                </a:lnTo>
                <a:lnTo>
                  <a:pt x="0" y="1485900"/>
                </a:lnTo>
                <a:lnTo>
                  <a:pt x="28310" y="1495601"/>
                </a:lnTo>
                <a:lnTo>
                  <a:pt x="78581" y="1563052"/>
                </a:lnTo>
                <a:lnTo>
                  <a:pt x="97366" y="1614028"/>
                </a:lnTo>
                <a:lnTo>
                  <a:pt x="109802" y="1671990"/>
                </a:lnTo>
                <a:lnTo>
                  <a:pt x="114300" y="1733550"/>
                </a:lnTo>
                <a:lnTo>
                  <a:pt x="114300" y="2724150"/>
                </a:lnTo>
                <a:lnTo>
                  <a:pt x="118797" y="2785268"/>
                </a:lnTo>
                <a:lnTo>
                  <a:pt x="131233" y="2843106"/>
                </a:lnTo>
                <a:lnTo>
                  <a:pt x="150018" y="2894171"/>
                </a:lnTo>
                <a:lnTo>
                  <a:pt x="173566" y="2934970"/>
                </a:lnTo>
                <a:lnTo>
                  <a:pt x="200289" y="2962010"/>
                </a:lnTo>
                <a:lnTo>
                  <a:pt x="228600" y="2971800"/>
                </a:lnTo>
              </a:path>
              <a:path w="228600" h="2971800">
                <a:moveTo>
                  <a:pt x="0" y="0"/>
                </a:moveTo>
                <a:lnTo>
                  <a:pt x="0" y="0"/>
                </a:lnTo>
              </a:path>
              <a:path w="228600" h="2971800">
                <a:moveTo>
                  <a:pt x="228600" y="2971800"/>
                </a:moveTo>
                <a:lnTo>
                  <a:pt x="228600" y="2971800"/>
                </a:lnTo>
              </a:path>
            </a:pathLst>
          </a:custGeom>
          <a:noFill/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" name="object 5"/>
          <p:cNvSpPr txBox="1"/>
          <p:nvPr/>
        </p:nvSpPr>
        <p:spPr>
          <a:xfrm>
            <a:off x="619125" y="2524125"/>
            <a:ext cx="2955925" cy="8255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p>
            <a:pPr marL="12065" marR="5080" indent="1270" algn="ctr">
              <a:lnSpc>
                <a:spcPct val="97000"/>
              </a:lnSpc>
              <a:spcBef>
                <a:spcPts val="195"/>
              </a:spcBef>
            </a:pPr>
            <a:r>
              <a:rPr lang="zh-CN" sz="2600" spc="-5" noProof="1" dirty="0">
                <a:solidFill>
                  <a:srgbClr val="191919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函数</a:t>
            </a:r>
            <a:r>
              <a:rPr sz="2600" spc="-5" noProof="1" dirty="0">
                <a:solidFill>
                  <a:srgbClr val="191919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  f(a, </a:t>
            </a:r>
            <a:r>
              <a:rPr sz="2600" noProof="1" dirty="0">
                <a:solidFill>
                  <a:srgbClr val="191919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…,</a:t>
            </a:r>
            <a:r>
              <a:rPr sz="2600" spc="-95" noProof="1" dirty="0">
                <a:solidFill>
                  <a:srgbClr val="191919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 </a:t>
            </a:r>
            <a:r>
              <a:rPr sz="2600" noProof="1" dirty="0">
                <a:solidFill>
                  <a:srgbClr val="191919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n)</a:t>
            </a:r>
            <a:endParaRPr sz="2600" noProof="1" dirty="0">
              <a:solidFill>
                <a:srgbClr val="191919"/>
              </a:solidFill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</a:endParaRPr>
          </a:p>
          <a:p>
            <a:pPr marL="12065" marR="5080" indent="1270" algn="ctr">
              <a:lnSpc>
                <a:spcPct val="97000"/>
              </a:lnSpc>
              <a:spcBef>
                <a:spcPts val="195"/>
              </a:spcBef>
            </a:pPr>
            <a:r>
              <a:rPr lang="zh-CN" sz="2600" noProof="1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的栈帧</a:t>
            </a:r>
            <a:endParaRPr sz="2600" noProof="1"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</a:endParaRPr>
          </a:p>
        </p:txBody>
      </p:sp>
      <p:sp>
        <p:nvSpPr>
          <p:cNvPr id="7" name="object 6"/>
          <p:cNvSpPr/>
          <p:nvPr/>
        </p:nvSpPr>
        <p:spPr>
          <a:xfrm>
            <a:off x="3956050" y="4445000"/>
            <a:ext cx="228600" cy="2286000"/>
          </a:xfrm>
          <a:custGeom>
            <a:avLst/>
            <a:gdLst/>
            <a:ahLst/>
            <a:cxnLst/>
            <a:pathLst>
              <a:path w="228600" h="2286000">
                <a:moveTo>
                  <a:pt x="228600" y="0"/>
                </a:moveTo>
                <a:lnTo>
                  <a:pt x="163677" y="39624"/>
                </a:lnTo>
                <a:lnTo>
                  <a:pt x="138074" y="82296"/>
                </a:lnTo>
                <a:lnTo>
                  <a:pt x="120700" y="134112"/>
                </a:lnTo>
                <a:lnTo>
                  <a:pt x="114300" y="190500"/>
                </a:lnTo>
                <a:lnTo>
                  <a:pt x="114300" y="952500"/>
                </a:lnTo>
                <a:lnTo>
                  <a:pt x="107899" y="1008888"/>
                </a:lnTo>
                <a:lnTo>
                  <a:pt x="90525" y="1060704"/>
                </a:lnTo>
                <a:lnTo>
                  <a:pt x="64922" y="1103376"/>
                </a:lnTo>
                <a:lnTo>
                  <a:pt x="33832" y="1132332"/>
                </a:lnTo>
                <a:lnTo>
                  <a:pt x="0" y="1143000"/>
                </a:lnTo>
                <a:lnTo>
                  <a:pt x="33832" y="1153668"/>
                </a:lnTo>
                <a:lnTo>
                  <a:pt x="64922" y="1182624"/>
                </a:lnTo>
                <a:lnTo>
                  <a:pt x="90525" y="1225296"/>
                </a:lnTo>
                <a:lnTo>
                  <a:pt x="107899" y="1277112"/>
                </a:lnTo>
                <a:lnTo>
                  <a:pt x="114300" y="1333500"/>
                </a:lnTo>
                <a:lnTo>
                  <a:pt x="114300" y="2095500"/>
                </a:lnTo>
                <a:lnTo>
                  <a:pt x="120700" y="2151888"/>
                </a:lnTo>
                <a:lnTo>
                  <a:pt x="138074" y="2203704"/>
                </a:lnTo>
                <a:lnTo>
                  <a:pt x="163677" y="2246376"/>
                </a:lnTo>
                <a:lnTo>
                  <a:pt x="194767" y="2275332"/>
                </a:lnTo>
                <a:lnTo>
                  <a:pt x="228600" y="2286000"/>
                </a:lnTo>
              </a:path>
              <a:path w="228600" h="2286000">
                <a:moveTo>
                  <a:pt x="0" y="0"/>
                </a:moveTo>
                <a:lnTo>
                  <a:pt x="0" y="0"/>
                </a:lnTo>
              </a:path>
              <a:path w="228600" h="2286000">
                <a:moveTo>
                  <a:pt x="228600" y="2286000"/>
                </a:moveTo>
                <a:lnTo>
                  <a:pt x="228600" y="2286000"/>
                </a:lnTo>
              </a:path>
            </a:pathLst>
          </a:custGeom>
          <a:noFill/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" name="object 7"/>
          <p:cNvSpPr txBox="1"/>
          <p:nvPr/>
        </p:nvSpPr>
        <p:spPr>
          <a:xfrm>
            <a:off x="719138" y="4856163"/>
            <a:ext cx="2855913" cy="8255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p>
            <a:pPr marL="12065" marR="5080" indent="1905" algn="ctr">
              <a:lnSpc>
                <a:spcPct val="97000"/>
              </a:lnSpc>
              <a:spcBef>
                <a:spcPts val="195"/>
              </a:spcBef>
            </a:pPr>
            <a:r>
              <a:rPr lang="zh-CN" sz="2600" spc="-5" noProof="1" dirty="0">
                <a:solidFill>
                  <a:srgbClr val="191919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函数</a:t>
            </a:r>
            <a:r>
              <a:rPr sz="2600" spc="-5" noProof="1" dirty="0">
                <a:solidFill>
                  <a:srgbClr val="191919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 g(a, </a:t>
            </a:r>
            <a:r>
              <a:rPr sz="2600" noProof="1" dirty="0">
                <a:solidFill>
                  <a:srgbClr val="191919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…,</a:t>
            </a:r>
            <a:r>
              <a:rPr sz="2600" spc="-90" noProof="1" dirty="0">
                <a:solidFill>
                  <a:srgbClr val="191919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 </a:t>
            </a:r>
            <a:r>
              <a:rPr sz="2600" noProof="1" dirty="0">
                <a:solidFill>
                  <a:srgbClr val="191919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m)</a:t>
            </a:r>
            <a:endParaRPr sz="2600" noProof="1" dirty="0">
              <a:solidFill>
                <a:srgbClr val="191919"/>
              </a:solidFill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</a:endParaRPr>
          </a:p>
          <a:p>
            <a:pPr marL="12065" marR="5080" indent="1905" algn="ctr">
              <a:lnSpc>
                <a:spcPct val="97000"/>
              </a:lnSpc>
              <a:spcBef>
                <a:spcPts val="195"/>
              </a:spcBef>
            </a:pPr>
            <a:r>
              <a:rPr lang="zh-CN" sz="2600" noProof="1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的栈帧</a:t>
            </a:r>
            <a:endParaRPr lang="zh-CN" sz="2600" noProof="1"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</a:endParaRPr>
          </a:p>
        </p:txBody>
      </p:sp>
      <p:graphicFrame>
        <p:nvGraphicFramePr>
          <p:cNvPr id="63511" name="表格 63510"/>
          <p:cNvGraphicFramePr/>
          <p:nvPr/>
        </p:nvGraphicFramePr>
        <p:xfrm>
          <a:off x="4641850" y="4445000"/>
          <a:ext cx="2286000" cy="533400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533400">
                <a:tc>
                  <a:txBody>
                    <a:bodyPr/>
                    <a:lstStyle>
                      <a:lvl1pPr marL="0" lvl="0" indent="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2pPr>
                      <a:lvl3pPr marL="1143000" lvl="2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3pPr>
                      <a:lvl4pPr marL="1600200" lvl="3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4pPr>
                      <a:lvl5pPr marL="2057400" lvl="4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5pPr>
                    </a:lstStyle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楷体_GB2312" panose="02010609030101010101" pitchFamily="1" charset="-122"/>
                          <a:sym typeface="方正书宋_GBK" charset="-122"/>
                        </a:rPr>
                        <a:t>参数</a:t>
                      </a:r>
                      <a:r>
                        <a:rPr 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楷体_GB2312" panose="02010609030101010101" pitchFamily="1" charset="-122"/>
                        </a:rPr>
                        <a:t> M</a:t>
                      </a:r>
                      <a:endParaRPr lang="zh-CN" altLang="en-US" sz="2200">
                        <a:solidFill>
                          <a:srgbClr val="000000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  <a:cs typeface="楷体_GB2312" panose="02010609030101010101" pitchFamily="1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2FF2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object 3"/>
          <p:cNvGraphicFramePr>
            <a:graphicFrameLocks noGrp="1"/>
          </p:cNvGraphicFramePr>
          <p:nvPr/>
        </p:nvGraphicFramePr>
        <p:xfrm>
          <a:off x="4641850" y="4978400"/>
          <a:ext cx="228600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</a:tblGrid>
              <a:tr h="457200">
                <a:tc>
                  <a:txBody>
                    <a:bodyPr/>
                    <a:p>
                      <a:pPr marL="2387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altLang="zh-CN" sz="2200"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DejaVu Serif" panose="02060606050605020204"/>
                        </a:rPr>
                        <a:t>...</a:t>
                      </a:r>
                      <a:endParaRPr lang="en-US" altLang="zh-CN" sz="2200">
                        <a:latin typeface="楷体_GB2312" panose="02010609030101010101" pitchFamily="1" charset="-122"/>
                        <a:ea typeface="楷体_GB2312" panose="02010609030101010101" pitchFamily="1" charset="-122"/>
                        <a:cs typeface="DejaVu Serif" panose="02060606050605020204"/>
                      </a:endParaRPr>
                    </a:p>
                  </a:txBody>
                  <a:tcPr marL="0" marR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22FF2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523" name="表格 63522"/>
          <p:cNvGraphicFramePr/>
          <p:nvPr/>
        </p:nvGraphicFramePr>
        <p:xfrm>
          <a:off x="4641850" y="5435600"/>
          <a:ext cx="2286000" cy="524510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524510">
                <a:tc>
                  <a:txBody>
                    <a:bodyPr/>
                    <a:lstStyle>
                      <a:lvl1pPr marL="0" lvl="0" indent="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2pPr>
                      <a:lvl3pPr marL="1143000" lvl="2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3pPr>
                      <a:lvl4pPr marL="1600200" lvl="3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4pPr>
                      <a:lvl5pPr marL="2057400" lvl="4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5pPr>
                    </a:lstStyle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楷体_GB2312" panose="02010609030101010101" pitchFamily="1" charset="-122"/>
                          <a:sym typeface="方正书宋_GBK" charset="-122"/>
                        </a:rPr>
                        <a:t>参数</a:t>
                      </a: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楷体_GB2312" panose="02010609030101010101" pitchFamily="1" charset="-122"/>
                        </a:rPr>
                        <a:t> 1</a:t>
                      </a:r>
                      <a:endParaRPr lang="en-US" altLang="zh-CN" sz="2200">
                        <a:latin typeface="楷体_GB2312" panose="02010609030101010101" pitchFamily="1" charset="-122"/>
                        <a:ea typeface="楷体_GB2312" panose="02010609030101010101" pitchFamily="1" charset="-122"/>
                        <a:cs typeface="楷体_GB2312" panose="02010609030101010101" pitchFamily="1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2FF2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529" name="表格 63528"/>
          <p:cNvGraphicFramePr/>
          <p:nvPr/>
        </p:nvGraphicFramePr>
        <p:xfrm>
          <a:off x="4641850" y="5959475"/>
          <a:ext cx="2286000" cy="838200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838200">
                <a:tc>
                  <a:txBody>
                    <a:bodyPr/>
                    <a:lstStyle>
                      <a:lvl1pPr marL="0" lvl="0" indent="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2pPr>
                      <a:lvl3pPr marL="1143000" lvl="2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3pPr>
                      <a:lvl4pPr marL="1600200" lvl="3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4pPr>
                      <a:lvl5pPr marL="2057400" lvl="4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5pPr>
                    </a:lstStyle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chemeClr val="tx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sym typeface="方正书宋_GBK" charset="-122"/>
                        </a:rPr>
                        <a:t>临时变量</a:t>
                      </a:r>
                      <a:endParaRPr lang="zh-CN" altLang="zh-CN" sz="2200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  <a:sym typeface="方正书宋_GBK" charset="-122"/>
                      </a:endParaRPr>
                    </a:p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chemeClr val="tx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sym typeface="方正书宋_GBK" charset="-122"/>
                        </a:rPr>
                        <a:t>局部变量</a:t>
                      </a:r>
                      <a:endParaRPr lang="en-US" altLang="zh-CN" sz="2200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  <a:sym typeface="方正书宋_GBK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函数调用翻译</a:t>
            </a:r>
            <a:endParaRPr lang="en-US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68610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8611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8612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388" y="2263775"/>
            <a:ext cx="5046663" cy="34750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p>
            <a:pPr marL="805180" marR="203200" indent="-792480">
              <a:lnSpc>
                <a:spcPts val="2950"/>
              </a:lnSpc>
              <a:spcBef>
                <a:spcPts val="340"/>
              </a:spcBef>
            </a:pP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void SimpleFn(int z)</a:t>
            </a:r>
            <a:r>
              <a:rPr sz="2600" spc="-9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{  </a:t>
            </a:r>
            <a:endParaRPr sz="2600" noProof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  <a:p>
            <a:pPr marL="805180" marR="203200" indent="-792480">
              <a:lnSpc>
                <a:spcPts val="2950"/>
              </a:lnSpc>
              <a:spcBef>
                <a:spcPts val="340"/>
              </a:spcBef>
            </a:pPr>
            <a:r>
              <a:rPr sz="26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lang="en-US" sz="26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  </a:t>
            </a: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int x,</a:t>
            </a:r>
            <a:r>
              <a:rPr sz="2600" spc="-2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y;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 marL="805180">
              <a:lnSpc>
                <a:spcPts val="2795"/>
              </a:lnSpc>
            </a:pPr>
            <a:r>
              <a:rPr sz="26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x = x * y *</a:t>
            </a:r>
            <a:r>
              <a:rPr sz="2600" spc="-8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z;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035"/>
              </a:lnSpc>
            </a:pPr>
            <a:r>
              <a:rPr sz="26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}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noProof="1">
              <a:latin typeface="Courier New" panose="02070309020205020404"/>
              <a:cs typeface="Courier New" panose="02070309020205020404"/>
            </a:endParaRPr>
          </a:p>
          <a:p>
            <a:pPr marL="607060" marR="5080" indent="-594360">
              <a:lnSpc>
                <a:spcPts val="2950"/>
              </a:lnSpc>
              <a:spcBef>
                <a:spcPts val="5"/>
              </a:spcBef>
            </a:pP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void main() </a:t>
            </a:r>
            <a:r>
              <a:rPr sz="26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{</a:t>
            </a:r>
            <a:endParaRPr sz="2600" noProof="1" dirty="0">
              <a:solidFill>
                <a:srgbClr val="191919"/>
              </a:solidFill>
              <a:latin typeface="Courier New" panose="02070309020205020404"/>
              <a:ea typeface="楷体" panose="02010609060101010101" pitchFamily="1" charset="-122"/>
              <a:cs typeface="Courier New" panose="02070309020205020404"/>
            </a:endParaRPr>
          </a:p>
          <a:p>
            <a:pPr marL="607060" marR="5080" indent="-594360">
              <a:lnSpc>
                <a:spcPts val="2950"/>
              </a:lnSpc>
              <a:spcBef>
                <a:spcPts val="5"/>
              </a:spcBef>
            </a:pPr>
            <a:r>
              <a:rPr lang="en-US" sz="26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	 </a:t>
            </a:r>
            <a:r>
              <a:rPr lang="en-US" altLang="en-US" sz="26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int a = 137;</a:t>
            </a:r>
            <a:endParaRPr sz="2600" noProof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  <a:p>
            <a:pPr marL="607060" marR="5080" indent="-594360">
              <a:lnSpc>
                <a:spcPts val="2950"/>
              </a:lnSpc>
              <a:spcBef>
                <a:spcPts val="5"/>
              </a:spcBef>
            </a:pPr>
            <a:r>
              <a:rPr sz="26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lang="en-US" sz="26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  </a:t>
            </a: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SimpleFunction(</a:t>
            </a:r>
            <a:r>
              <a:rPr lang="en-US"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a</a:t>
            </a:r>
            <a:r>
              <a:rPr sz="2600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);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880"/>
              </a:lnSpc>
            </a:pPr>
            <a:r>
              <a:rPr sz="26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}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" name="object 5"/>
          <p:cNvSpPr txBox="1"/>
          <p:nvPr/>
        </p:nvSpPr>
        <p:spPr>
          <a:xfrm>
            <a:off x="5564188" y="1577975"/>
            <a:ext cx="3392488" cy="231298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p>
            <a:pPr marL="606425" marR="203200" indent="-594360">
              <a:lnSpc>
                <a:spcPts val="2950"/>
              </a:lnSpc>
              <a:spcBef>
                <a:spcPts val="340"/>
              </a:spcBef>
            </a:pP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SimpleFn:  BeginFunc</a:t>
            </a:r>
            <a:r>
              <a:rPr sz="2600" b="1" spc="-1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lang="en-US"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8</a:t>
            </a: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;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 marL="606425">
              <a:lnSpc>
                <a:spcPts val="2795"/>
              </a:lnSpc>
            </a:pP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t0 </a:t>
            </a:r>
            <a:r>
              <a:rPr sz="26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= x *</a:t>
            </a:r>
            <a:r>
              <a:rPr sz="2600" b="1" spc="-8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y;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 marL="606425" marR="5080">
              <a:lnSpc>
                <a:spcPts val="2950"/>
              </a:lnSpc>
              <a:spcBef>
                <a:spcPts val="155"/>
              </a:spcBef>
            </a:pP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t1 </a:t>
            </a:r>
            <a:r>
              <a:rPr sz="26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= </a:t>
            </a: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t0 </a:t>
            </a:r>
            <a:r>
              <a:rPr sz="26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*</a:t>
            </a:r>
            <a:r>
              <a:rPr sz="2600" b="1" spc="-10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z;  </a:t>
            </a:r>
            <a:r>
              <a:rPr sz="26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x = </a:t>
            </a: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t1;  EndFunc;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6"/>
          <p:cNvSpPr txBox="1"/>
          <p:nvPr/>
        </p:nvSpPr>
        <p:spPr>
          <a:xfrm>
            <a:off x="5564188" y="4200525"/>
            <a:ext cx="4208463" cy="2682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ts val="3035"/>
              </a:lnSpc>
              <a:spcBef>
                <a:spcPts val="100"/>
              </a:spcBef>
            </a:pP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main: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 marL="606425">
              <a:lnSpc>
                <a:spcPts val="2950"/>
              </a:lnSpc>
            </a:pP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BeginFunc</a:t>
            </a:r>
            <a:r>
              <a:rPr sz="2600" b="1" spc="-9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4;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 marL="606425">
              <a:lnSpc>
                <a:spcPts val="3035"/>
              </a:lnSpc>
            </a:pP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t0 </a:t>
            </a:r>
            <a:r>
              <a:rPr sz="2600" b="1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=</a:t>
            </a:r>
            <a:r>
              <a:rPr sz="2600" b="1" spc="-5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137;</a:t>
            </a:r>
            <a:endParaRPr sz="2600" b="1" spc="-5" noProof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  <a:p>
            <a:pPr marL="606425">
              <a:lnSpc>
                <a:spcPts val="3035"/>
              </a:lnSpc>
            </a:pPr>
            <a:r>
              <a:rPr sz="2600" b="1" spc="-5" noProof="1" dirty="0">
                <a:solidFill>
                  <a:srgbClr val="FF0000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PushParam</a:t>
            </a:r>
            <a:r>
              <a:rPr lang="en-US" sz="2600" b="1" spc="-5" noProof="1" dirty="0">
                <a:solidFill>
                  <a:srgbClr val="FF0000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 </a:t>
            </a:r>
            <a:r>
              <a:rPr sz="2600" b="1" spc="-5" noProof="1" dirty="0">
                <a:solidFill>
                  <a:srgbClr val="FF0000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t0;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 marL="606425">
              <a:lnSpc>
                <a:spcPts val="3035"/>
              </a:lnSpc>
            </a:pPr>
            <a:r>
              <a:rPr sz="2600" b="1" spc="-5" noProof="1" dirty="0">
                <a:solidFill>
                  <a:srgbClr val="FF0000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LCall</a:t>
            </a:r>
            <a:r>
              <a:rPr lang="en-US" sz="2600" b="1" spc="-5" noProof="1" dirty="0">
                <a:solidFill>
                  <a:srgbClr val="FF0000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  </a:t>
            </a:r>
            <a:r>
              <a:rPr sz="2600" b="1" spc="-5" noProof="1" dirty="0">
                <a:solidFill>
                  <a:srgbClr val="FF0000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SimpleFn</a:t>
            </a: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;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700"/>
              </a:lnSpc>
            </a:pPr>
            <a:r>
              <a:rPr lang="en-US"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   </a:t>
            </a:r>
            <a:r>
              <a:rPr sz="2600" b="1" spc="-5" noProof="1" dirty="0">
                <a:solidFill>
                  <a:srgbClr val="FF0000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PopParams</a:t>
            </a:r>
            <a:r>
              <a:rPr lang="en-US" sz="2600" b="1" spc="-5" noProof="1" dirty="0">
                <a:solidFill>
                  <a:srgbClr val="FF0000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 </a:t>
            </a:r>
            <a:r>
              <a:rPr sz="2600" b="1" spc="-5" noProof="1" dirty="0">
                <a:solidFill>
                  <a:srgbClr val="FF0000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4;</a:t>
            </a:r>
            <a:endParaRPr sz="2600" noProof="1">
              <a:solidFill>
                <a:srgbClr val="FF0000"/>
              </a:solidFill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035"/>
              </a:lnSpc>
            </a:pPr>
            <a:r>
              <a:rPr lang="en-US"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   </a:t>
            </a: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EndFunc;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函数调用翻译</a:t>
            </a:r>
            <a:endParaRPr lang="en-US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69634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9635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9636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object 8"/>
          <p:cNvSpPr txBox="1"/>
          <p:nvPr/>
        </p:nvSpPr>
        <p:spPr>
          <a:xfrm>
            <a:off x="7000875" y="4445000"/>
            <a:ext cx="2800350" cy="476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p>
            <a:pPr marL="12700" marR="5080" algn="just">
              <a:lnSpc>
                <a:spcPct val="115000"/>
              </a:lnSpc>
              <a:spcBef>
                <a:spcPts val="125"/>
              </a:spcBef>
            </a:pP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PushParam</a:t>
            </a:r>
            <a:r>
              <a:rPr sz="2600" b="1" spc="-9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b="1" i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var</a:t>
            </a: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;  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11975" y="5967413"/>
            <a:ext cx="2366963" cy="43338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24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BeginFunc</a:t>
            </a:r>
            <a:r>
              <a:rPr sz="2400" b="1" spc="-3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 </a:t>
            </a:r>
            <a:r>
              <a:rPr sz="2400" b="1" i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N</a:t>
            </a:r>
            <a:r>
              <a:rPr sz="24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  <a:sym typeface="+mn-ea"/>
              </a:rPr>
              <a:t>;</a:t>
            </a:r>
            <a:endParaRPr lang="zh-CN" altLang="en-US" sz="2400" b="1" spc="-5" noProof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  <a:sym typeface="+mn-ea"/>
            </a:endParaRPr>
          </a:p>
        </p:txBody>
      </p:sp>
      <p:sp>
        <p:nvSpPr>
          <p:cNvPr id="14" name="object 8"/>
          <p:cNvSpPr txBox="1"/>
          <p:nvPr/>
        </p:nvSpPr>
        <p:spPr>
          <a:xfrm>
            <a:off x="7000875" y="4965700"/>
            <a:ext cx="2800350" cy="47466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p>
            <a:pPr marL="12700" marR="5080" algn="just">
              <a:lnSpc>
                <a:spcPct val="115000"/>
              </a:lnSpc>
              <a:spcBef>
                <a:spcPts val="125"/>
              </a:spcBef>
            </a:pP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PushParam</a:t>
            </a:r>
            <a:r>
              <a:rPr sz="2600" b="1" spc="-9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b="1" i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var</a:t>
            </a: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;  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7000875" y="5446713"/>
            <a:ext cx="2800350" cy="476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p>
            <a:pPr marL="12700" marR="5080">
              <a:lnSpc>
                <a:spcPct val="115000"/>
              </a:lnSpc>
              <a:spcBef>
                <a:spcPts val="125"/>
              </a:spcBef>
            </a:pP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PushParam</a:t>
            </a:r>
            <a:r>
              <a:rPr sz="2600" b="1" spc="-90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 </a:t>
            </a:r>
            <a:r>
              <a:rPr sz="2600" b="1" i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var</a:t>
            </a:r>
            <a:r>
              <a:rPr sz="2600" b="1" spc="-5" noProof="1" dirty="0">
                <a:solidFill>
                  <a:srgbClr val="191919"/>
                </a:solidFill>
                <a:latin typeface="Courier New" panose="02070309020205020404"/>
                <a:ea typeface="楷体" panose="02010609060101010101" pitchFamily="1" charset="-122"/>
                <a:cs typeface="Courier New" panose="02070309020205020404"/>
              </a:rPr>
              <a:t>;  </a:t>
            </a:r>
            <a:endParaRPr sz="2600" noProof="1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63493" name="表格 63492"/>
          <p:cNvGraphicFramePr/>
          <p:nvPr/>
        </p:nvGraphicFramePr>
        <p:xfrm>
          <a:off x="4641850" y="1422400"/>
          <a:ext cx="2286000" cy="3022600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464820">
                <a:tc>
                  <a:txBody>
                    <a:bodyPr/>
                    <a:p>
                      <a:pPr marL="259080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楷体_GB2312" panose="02010609030101010101" pitchFamily="1" charset="-122"/>
                        </a:rPr>
                        <a:t>参数 </a:t>
                      </a: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楷体_GB2312" panose="02010609030101010101" pitchFamily="1" charset="-122"/>
                        </a:rPr>
                        <a:t>N</a:t>
                      </a:r>
                      <a:endParaRPr lang="zh-CN" altLang="zh-CN" sz="2200" dirty="0">
                        <a:solidFill>
                          <a:srgbClr val="191919"/>
                        </a:solidFill>
                        <a:latin typeface="黑体" panose="02010609060101010101" charset="-122"/>
                        <a:ea typeface="黑体" panose="02010609060101010101" charset="-122"/>
                        <a:cs typeface="楷体_GB2312" panose="02010609030101010101" pitchFamily="1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CFF"/>
                    </a:solidFill>
                  </a:tcPr>
                </a:tc>
              </a:tr>
              <a:tr h="464185">
                <a:tc>
                  <a:txBody>
                    <a:bodyPr/>
                    <a:p>
                      <a:pPr marL="278130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楷体_GB2312" panose="02010609030101010101" pitchFamily="1" charset="-122"/>
                        </a:rPr>
                        <a:t>参数 </a:t>
                      </a: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楷体_GB2312" panose="02010609030101010101" pitchFamily="1" charset="-122"/>
                        </a:rPr>
                        <a:t>N – 1</a:t>
                      </a:r>
                      <a:endParaRPr lang="zh-CN" altLang="zh-CN" sz="2200" dirty="0">
                        <a:solidFill>
                          <a:srgbClr val="191919"/>
                        </a:solidFill>
                        <a:latin typeface="黑体" panose="02010609060101010101" charset="-122"/>
                        <a:ea typeface="黑体" panose="02010609060101010101" charset="-122"/>
                        <a:cs typeface="楷体_GB2312" panose="02010609030101010101" pitchFamily="1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CFF"/>
                    </a:solidFill>
                  </a:tcPr>
                </a:tc>
              </a:tr>
              <a:tr h="466090">
                <a:tc>
                  <a:txBody>
                    <a:bodyPr/>
                    <a:p>
                      <a:pPr lvl="0" algn="ctr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...</a:t>
                      </a:r>
                      <a:endParaRPr lang="zh-CN" altLang="zh-CN" sz="2200" dirty="0">
                        <a:solidFill>
                          <a:srgbClr val="191919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CFF"/>
                    </a:solidFill>
                  </a:tcPr>
                </a:tc>
              </a:tr>
              <a:tr h="464820">
                <a:tc>
                  <a:txBody>
                    <a:bodyPr/>
                    <a:p>
                      <a:pPr marL="292100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楷体_GB2312" panose="02010609030101010101" pitchFamily="1" charset="-122"/>
                        </a:rPr>
                        <a:t>参数 1</a:t>
                      </a:r>
                      <a:endParaRPr lang="zh-CN" altLang="zh-CN" sz="2200" dirty="0">
                        <a:solidFill>
                          <a:srgbClr val="191919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  <a:cs typeface="楷体_GB2312" panose="02010609030101010101" pitchFamily="1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CFF"/>
                    </a:solidFill>
                  </a:tcPr>
                </a:tc>
              </a:tr>
              <a:tr h="1162050">
                <a:tc>
                  <a:txBody>
                    <a:bodyPr/>
                    <a:p>
                      <a:pPr marL="176530" lvl="0" indent="39370" algn="just" eaLnBrk="0" hangingPunct="0">
                        <a:lnSpc>
                          <a:spcPct val="97000"/>
                        </a:lnSpc>
                        <a:spcBef>
                          <a:spcPts val="225"/>
                        </a:spcBef>
                        <a:buNone/>
                      </a:pPr>
                      <a:r>
                        <a:rPr lang="zh-CN" altLang="zh-CN" sz="24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临时变量</a:t>
                      </a:r>
                      <a:endParaRPr lang="zh-CN" altLang="zh-CN" sz="2400" dirty="0">
                        <a:solidFill>
                          <a:srgbClr val="191919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  <a:p>
                      <a:pPr marL="176530" lvl="0" indent="39370" algn="just" eaLnBrk="0" hangingPunct="0">
                        <a:lnSpc>
                          <a:spcPct val="97000"/>
                        </a:lnSpc>
                        <a:spcBef>
                          <a:spcPts val="225"/>
                        </a:spcBef>
                        <a:buNone/>
                      </a:pPr>
                      <a:r>
                        <a:rPr lang="zh-CN" altLang="zh-CN" sz="2400"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局部变量</a:t>
                      </a:r>
                      <a:endParaRPr lang="zh-CN" altLang="zh-CN" sz="2400"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marL="0" marR="0" marT="28575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21F"/>
                    </a:solidFill>
                  </a:tcPr>
                </a:tc>
              </a:tr>
            </a:tbl>
          </a:graphicData>
        </a:graphic>
      </p:graphicFrame>
      <p:sp>
        <p:nvSpPr>
          <p:cNvPr id="69655" name="object 4"/>
          <p:cNvSpPr/>
          <p:nvPr/>
        </p:nvSpPr>
        <p:spPr>
          <a:xfrm>
            <a:off x="3956050" y="1422400"/>
            <a:ext cx="228600" cy="2971800"/>
          </a:xfrm>
          <a:custGeom>
            <a:avLst/>
            <a:gdLst/>
            <a:ahLst/>
            <a:cxnLst/>
            <a:pathLst>
              <a:path w="228600" h="2971800">
                <a:moveTo>
                  <a:pt x="228600" y="0"/>
                </a:moveTo>
                <a:lnTo>
                  <a:pt x="173566" y="36547"/>
                </a:lnTo>
                <a:lnTo>
                  <a:pt x="150018" y="77152"/>
                </a:lnTo>
                <a:lnTo>
                  <a:pt x="131233" y="128128"/>
                </a:lnTo>
                <a:lnTo>
                  <a:pt x="118797" y="186090"/>
                </a:lnTo>
                <a:lnTo>
                  <a:pt x="114300" y="247650"/>
                </a:lnTo>
                <a:lnTo>
                  <a:pt x="114300" y="1238250"/>
                </a:lnTo>
                <a:lnTo>
                  <a:pt x="109802" y="1299368"/>
                </a:lnTo>
                <a:lnTo>
                  <a:pt x="97366" y="1357206"/>
                </a:lnTo>
                <a:lnTo>
                  <a:pt x="78581" y="1408271"/>
                </a:lnTo>
                <a:lnTo>
                  <a:pt x="55033" y="1449069"/>
                </a:lnTo>
                <a:lnTo>
                  <a:pt x="0" y="1485900"/>
                </a:lnTo>
                <a:lnTo>
                  <a:pt x="28310" y="1495601"/>
                </a:lnTo>
                <a:lnTo>
                  <a:pt x="78581" y="1563052"/>
                </a:lnTo>
                <a:lnTo>
                  <a:pt x="97366" y="1614028"/>
                </a:lnTo>
                <a:lnTo>
                  <a:pt x="109802" y="1671990"/>
                </a:lnTo>
                <a:lnTo>
                  <a:pt x="114300" y="1733550"/>
                </a:lnTo>
                <a:lnTo>
                  <a:pt x="114300" y="2724150"/>
                </a:lnTo>
                <a:lnTo>
                  <a:pt x="118797" y="2785268"/>
                </a:lnTo>
                <a:lnTo>
                  <a:pt x="131233" y="2843106"/>
                </a:lnTo>
                <a:lnTo>
                  <a:pt x="150018" y="2894171"/>
                </a:lnTo>
                <a:lnTo>
                  <a:pt x="173566" y="2934970"/>
                </a:lnTo>
                <a:lnTo>
                  <a:pt x="200289" y="2962010"/>
                </a:lnTo>
                <a:lnTo>
                  <a:pt x="228600" y="2971800"/>
                </a:lnTo>
              </a:path>
              <a:path w="228600" h="2971800">
                <a:moveTo>
                  <a:pt x="0" y="0"/>
                </a:moveTo>
                <a:lnTo>
                  <a:pt x="0" y="0"/>
                </a:lnTo>
              </a:path>
              <a:path w="228600" h="2971800">
                <a:moveTo>
                  <a:pt x="228600" y="2971800"/>
                </a:moveTo>
                <a:lnTo>
                  <a:pt x="228600" y="2971800"/>
                </a:lnTo>
              </a:path>
            </a:pathLst>
          </a:custGeom>
          <a:noFill/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" name="object 5"/>
          <p:cNvSpPr txBox="1"/>
          <p:nvPr/>
        </p:nvSpPr>
        <p:spPr>
          <a:xfrm>
            <a:off x="619125" y="2524125"/>
            <a:ext cx="2955925" cy="8255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p>
            <a:pPr marL="12065" marR="5080" indent="1270" algn="ctr">
              <a:lnSpc>
                <a:spcPct val="97000"/>
              </a:lnSpc>
              <a:spcBef>
                <a:spcPts val="195"/>
              </a:spcBef>
            </a:pPr>
            <a:r>
              <a:rPr lang="zh-CN" sz="2600" spc="-5" noProof="1" dirty="0">
                <a:solidFill>
                  <a:srgbClr val="191919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函数</a:t>
            </a:r>
            <a:r>
              <a:rPr sz="2600" spc="-5" noProof="1" dirty="0">
                <a:solidFill>
                  <a:srgbClr val="191919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  f(a, </a:t>
            </a:r>
            <a:r>
              <a:rPr sz="2600" noProof="1" dirty="0">
                <a:solidFill>
                  <a:srgbClr val="191919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…,</a:t>
            </a:r>
            <a:r>
              <a:rPr sz="2600" spc="-95" noProof="1" dirty="0">
                <a:solidFill>
                  <a:srgbClr val="191919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 </a:t>
            </a:r>
            <a:r>
              <a:rPr sz="2600" noProof="1" dirty="0">
                <a:solidFill>
                  <a:srgbClr val="191919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n)</a:t>
            </a:r>
            <a:endParaRPr sz="2600" noProof="1" dirty="0">
              <a:solidFill>
                <a:srgbClr val="191919"/>
              </a:solidFill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</a:endParaRPr>
          </a:p>
          <a:p>
            <a:pPr marL="12065" marR="5080" indent="1270" algn="ctr">
              <a:lnSpc>
                <a:spcPct val="97000"/>
              </a:lnSpc>
              <a:spcBef>
                <a:spcPts val="195"/>
              </a:spcBef>
            </a:pPr>
            <a:r>
              <a:rPr lang="zh-CN" sz="2600" noProof="1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的栈帧</a:t>
            </a:r>
            <a:endParaRPr sz="2600" noProof="1"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</a:endParaRPr>
          </a:p>
        </p:txBody>
      </p:sp>
      <p:sp>
        <p:nvSpPr>
          <p:cNvPr id="4" name="object 6"/>
          <p:cNvSpPr/>
          <p:nvPr/>
        </p:nvSpPr>
        <p:spPr>
          <a:xfrm>
            <a:off x="3956050" y="4445000"/>
            <a:ext cx="228600" cy="2286000"/>
          </a:xfrm>
          <a:custGeom>
            <a:avLst/>
            <a:gdLst/>
            <a:ahLst/>
            <a:cxnLst/>
            <a:pathLst>
              <a:path w="228600" h="2286000">
                <a:moveTo>
                  <a:pt x="228600" y="0"/>
                </a:moveTo>
                <a:lnTo>
                  <a:pt x="163677" y="39624"/>
                </a:lnTo>
                <a:lnTo>
                  <a:pt x="138074" y="82296"/>
                </a:lnTo>
                <a:lnTo>
                  <a:pt x="120700" y="134112"/>
                </a:lnTo>
                <a:lnTo>
                  <a:pt x="114300" y="190500"/>
                </a:lnTo>
                <a:lnTo>
                  <a:pt x="114300" y="952500"/>
                </a:lnTo>
                <a:lnTo>
                  <a:pt x="107899" y="1008888"/>
                </a:lnTo>
                <a:lnTo>
                  <a:pt x="90525" y="1060704"/>
                </a:lnTo>
                <a:lnTo>
                  <a:pt x="64922" y="1103376"/>
                </a:lnTo>
                <a:lnTo>
                  <a:pt x="33832" y="1132332"/>
                </a:lnTo>
                <a:lnTo>
                  <a:pt x="0" y="1143000"/>
                </a:lnTo>
                <a:lnTo>
                  <a:pt x="33832" y="1153668"/>
                </a:lnTo>
                <a:lnTo>
                  <a:pt x="64922" y="1182624"/>
                </a:lnTo>
                <a:lnTo>
                  <a:pt x="90525" y="1225296"/>
                </a:lnTo>
                <a:lnTo>
                  <a:pt x="107899" y="1277112"/>
                </a:lnTo>
                <a:lnTo>
                  <a:pt x="114300" y="1333500"/>
                </a:lnTo>
                <a:lnTo>
                  <a:pt x="114300" y="2095500"/>
                </a:lnTo>
                <a:lnTo>
                  <a:pt x="120700" y="2151888"/>
                </a:lnTo>
                <a:lnTo>
                  <a:pt x="138074" y="2203704"/>
                </a:lnTo>
                <a:lnTo>
                  <a:pt x="163677" y="2246376"/>
                </a:lnTo>
                <a:lnTo>
                  <a:pt x="194767" y="2275332"/>
                </a:lnTo>
                <a:lnTo>
                  <a:pt x="228600" y="2286000"/>
                </a:lnTo>
              </a:path>
              <a:path w="228600" h="2286000">
                <a:moveTo>
                  <a:pt x="0" y="0"/>
                </a:moveTo>
                <a:lnTo>
                  <a:pt x="0" y="0"/>
                </a:lnTo>
              </a:path>
              <a:path w="228600" h="2286000">
                <a:moveTo>
                  <a:pt x="228600" y="2286000"/>
                </a:moveTo>
                <a:lnTo>
                  <a:pt x="228600" y="2286000"/>
                </a:lnTo>
              </a:path>
            </a:pathLst>
          </a:custGeom>
          <a:noFill/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object 7"/>
          <p:cNvSpPr txBox="1"/>
          <p:nvPr/>
        </p:nvSpPr>
        <p:spPr>
          <a:xfrm>
            <a:off x="719138" y="4856163"/>
            <a:ext cx="2855913" cy="8255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p>
            <a:pPr marL="12065" marR="5080" indent="1905" algn="ctr">
              <a:lnSpc>
                <a:spcPct val="97000"/>
              </a:lnSpc>
              <a:spcBef>
                <a:spcPts val="195"/>
              </a:spcBef>
            </a:pPr>
            <a:r>
              <a:rPr lang="zh-CN" sz="2600" spc="-5" noProof="1" dirty="0">
                <a:solidFill>
                  <a:srgbClr val="191919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函数</a:t>
            </a:r>
            <a:r>
              <a:rPr sz="2600" spc="-5" noProof="1" dirty="0">
                <a:solidFill>
                  <a:srgbClr val="191919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 g(a, </a:t>
            </a:r>
            <a:r>
              <a:rPr sz="2600" noProof="1" dirty="0">
                <a:solidFill>
                  <a:srgbClr val="191919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…,</a:t>
            </a:r>
            <a:r>
              <a:rPr sz="2600" spc="-90" noProof="1" dirty="0">
                <a:solidFill>
                  <a:srgbClr val="191919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 </a:t>
            </a:r>
            <a:r>
              <a:rPr sz="2600" noProof="1" dirty="0">
                <a:solidFill>
                  <a:srgbClr val="191919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m)</a:t>
            </a:r>
            <a:endParaRPr sz="2600" noProof="1" dirty="0">
              <a:solidFill>
                <a:srgbClr val="191919"/>
              </a:solidFill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</a:endParaRPr>
          </a:p>
          <a:p>
            <a:pPr marL="12065" marR="5080" indent="1905" algn="ctr">
              <a:lnSpc>
                <a:spcPct val="97000"/>
              </a:lnSpc>
              <a:spcBef>
                <a:spcPts val="195"/>
              </a:spcBef>
            </a:pPr>
            <a:r>
              <a:rPr lang="zh-CN" sz="2600" noProof="1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的栈帧</a:t>
            </a:r>
            <a:endParaRPr lang="zh-CN" sz="2600" noProof="1"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</a:endParaRPr>
          </a:p>
        </p:txBody>
      </p:sp>
      <p:graphicFrame>
        <p:nvGraphicFramePr>
          <p:cNvPr id="63511" name="表格 63510"/>
          <p:cNvGraphicFramePr/>
          <p:nvPr/>
        </p:nvGraphicFramePr>
        <p:xfrm>
          <a:off x="4641850" y="4445000"/>
          <a:ext cx="2286000" cy="533400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533400">
                <a:tc>
                  <a:txBody>
                    <a:bodyPr/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楷体_GB2312" panose="02010609030101010101" pitchFamily="1" charset="-122"/>
                          <a:sym typeface="方正书宋_GBK" charset="-122"/>
                        </a:rPr>
                        <a:t>参数</a:t>
                      </a:r>
                      <a:r>
                        <a:rPr 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楷体_GB2312" panose="02010609030101010101" pitchFamily="1" charset="-122"/>
                        </a:rPr>
                        <a:t> M</a:t>
                      </a:r>
                      <a:endParaRPr lang="zh-CN" altLang="en-US" sz="2200">
                        <a:solidFill>
                          <a:srgbClr val="000000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  <a:cs typeface="楷体_GB2312" panose="02010609030101010101" pitchFamily="1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2FF2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3"/>
          <p:cNvGraphicFramePr>
            <a:graphicFrameLocks noGrp="1"/>
          </p:cNvGraphicFramePr>
          <p:nvPr/>
        </p:nvGraphicFramePr>
        <p:xfrm>
          <a:off x="4641850" y="4978400"/>
          <a:ext cx="228600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</a:tblGrid>
              <a:tr h="457200">
                <a:tc>
                  <a:txBody>
                    <a:bodyPr/>
                    <a:p>
                      <a:pPr marL="2387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altLang="zh-CN" sz="2200"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DejaVu Serif" panose="02060606050605020204"/>
                        </a:rPr>
                        <a:t>...</a:t>
                      </a:r>
                      <a:endParaRPr lang="en-US" altLang="zh-CN" sz="2200">
                        <a:latin typeface="楷体_GB2312" panose="02010609030101010101" pitchFamily="1" charset="-122"/>
                        <a:ea typeface="楷体_GB2312" panose="02010609030101010101" pitchFamily="1" charset="-122"/>
                        <a:cs typeface="DejaVu Serif" panose="02060606050605020204"/>
                      </a:endParaRPr>
                    </a:p>
                  </a:txBody>
                  <a:tcPr marL="0" marR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22FF2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523" name="表格 63522"/>
          <p:cNvGraphicFramePr/>
          <p:nvPr/>
        </p:nvGraphicFramePr>
        <p:xfrm>
          <a:off x="4641850" y="5435600"/>
          <a:ext cx="2286000" cy="524510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524510">
                <a:tc>
                  <a:txBody>
                    <a:bodyPr/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楷体_GB2312" panose="02010609030101010101" pitchFamily="1" charset="-122"/>
                          <a:sym typeface="方正书宋_GBK" charset="-122"/>
                        </a:rPr>
                        <a:t>参数</a:t>
                      </a: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楷体_GB2312" panose="02010609030101010101" pitchFamily="1" charset="-122"/>
                        </a:rPr>
                        <a:t> 1</a:t>
                      </a:r>
                      <a:endParaRPr lang="en-US" altLang="zh-CN" sz="2200">
                        <a:latin typeface="楷体_GB2312" panose="02010609030101010101" pitchFamily="1" charset="-122"/>
                        <a:ea typeface="楷体_GB2312" panose="02010609030101010101" pitchFamily="1" charset="-122"/>
                        <a:cs typeface="楷体_GB2312" panose="02010609030101010101" pitchFamily="1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2FF2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529" name="表格 63528"/>
          <p:cNvGraphicFramePr/>
          <p:nvPr/>
        </p:nvGraphicFramePr>
        <p:xfrm>
          <a:off x="4641850" y="5959475"/>
          <a:ext cx="2286000" cy="838200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838200">
                <a:tc>
                  <a:txBody>
                    <a:bodyPr/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chemeClr val="tx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sym typeface="方正书宋_GBK" charset="-122"/>
                        </a:rPr>
                        <a:t>临时变量</a:t>
                      </a:r>
                      <a:endParaRPr lang="zh-CN" altLang="zh-CN" sz="2200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  <a:sym typeface="方正书宋_GBK" charset="-122"/>
                      </a:endParaRPr>
                    </a:p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chemeClr val="tx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sym typeface="方正书宋_GBK" charset="-122"/>
                        </a:rPr>
                        <a:t>局部变量</a:t>
                      </a:r>
                      <a:endParaRPr lang="en-US" altLang="zh-CN" sz="2200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  <a:sym typeface="方正书宋_GBK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bldLvl="0" animBg="1"/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函数调用翻译</a:t>
            </a:r>
            <a:endParaRPr lang="en-US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70658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0659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0660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63493" name="表格 63492"/>
          <p:cNvGraphicFramePr/>
          <p:nvPr/>
        </p:nvGraphicFramePr>
        <p:xfrm>
          <a:off x="4641850" y="1422400"/>
          <a:ext cx="2286000" cy="3022600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464820">
                <a:tc>
                  <a:txBody>
                    <a:bodyPr/>
                    <a:p>
                      <a:pPr marL="259080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楷体_GB2312" panose="02010609030101010101" pitchFamily="1" charset="-122"/>
                        </a:rPr>
                        <a:t>参数 </a:t>
                      </a: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楷体_GB2312" panose="02010609030101010101" pitchFamily="1" charset="-122"/>
                        </a:rPr>
                        <a:t>N</a:t>
                      </a:r>
                      <a:endParaRPr lang="zh-CN" altLang="zh-CN" sz="2200" dirty="0">
                        <a:solidFill>
                          <a:srgbClr val="191919"/>
                        </a:solidFill>
                        <a:latin typeface="黑体" panose="02010609060101010101" charset="-122"/>
                        <a:ea typeface="黑体" panose="02010609060101010101" charset="-122"/>
                        <a:cs typeface="楷体_GB2312" panose="02010609030101010101" pitchFamily="1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CFF"/>
                    </a:solidFill>
                  </a:tcPr>
                </a:tc>
              </a:tr>
              <a:tr h="464185">
                <a:tc>
                  <a:txBody>
                    <a:bodyPr/>
                    <a:p>
                      <a:pPr marL="278130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楷体_GB2312" panose="02010609030101010101" pitchFamily="1" charset="-122"/>
                        </a:rPr>
                        <a:t>参数 </a:t>
                      </a: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楷体_GB2312" panose="02010609030101010101" pitchFamily="1" charset="-122"/>
                        </a:rPr>
                        <a:t>N – 1</a:t>
                      </a:r>
                      <a:endParaRPr lang="zh-CN" altLang="zh-CN" sz="2200" dirty="0">
                        <a:solidFill>
                          <a:srgbClr val="191919"/>
                        </a:solidFill>
                        <a:latin typeface="黑体" panose="02010609060101010101" charset="-122"/>
                        <a:ea typeface="黑体" panose="02010609060101010101" charset="-122"/>
                        <a:cs typeface="楷体_GB2312" panose="02010609030101010101" pitchFamily="1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CFF"/>
                    </a:solidFill>
                  </a:tcPr>
                </a:tc>
              </a:tr>
              <a:tr h="466090">
                <a:tc>
                  <a:txBody>
                    <a:bodyPr/>
                    <a:p>
                      <a:pPr lvl="0" algn="ctr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...</a:t>
                      </a:r>
                      <a:endParaRPr lang="zh-CN" altLang="zh-CN" sz="2200" dirty="0">
                        <a:solidFill>
                          <a:srgbClr val="191919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CFF"/>
                    </a:solidFill>
                  </a:tcPr>
                </a:tc>
              </a:tr>
              <a:tr h="464820">
                <a:tc>
                  <a:txBody>
                    <a:bodyPr/>
                    <a:p>
                      <a:pPr marL="292100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楷体_GB2312" panose="02010609030101010101" pitchFamily="1" charset="-122"/>
                        </a:rPr>
                        <a:t>参数 1</a:t>
                      </a:r>
                      <a:endParaRPr lang="zh-CN" altLang="zh-CN" sz="2200" dirty="0">
                        <a:solidFill>
                          <a:srgbClr val="191919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  <a:cs typeface="楷体_GB2312" panose="02010609030101010101" pitchFamily="1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CFF"/>
                    </a:solidFill>
                  </a:tcPr>
                </a:tc>
              </a:tr>
              <a:tr h="1162050">
                <a:tc>
                  <a:txBody>
                    <a:bodyPr/>
                    <a:p>
                      <a:pPr marL="176530" lvl="0" indent="39370" algn="just" eaLnBrk="0" hangingPunct="0">
                        <a:lnSpc>
                          <a:spcPct val="97000"/>
                        </a:lnSpc>
                        <a:spcBef>
                          <a:spcPts val="225"/>
                        </a:spcBef>
                        <a:buNone/>
                      </a:pPr>
                      <a:r>
                        <a:rPr lang="zh-CN" altLang="zh-CN" sz="24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临时变量</a:t>
                      </a:r>
                      <a:endParaRPr lang="zh-CN" altLang="zh-CN" sz="2400" dirty="0">
                        <a:solidFill>
                          <a:srgbClr val="191919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  <a:p>
                      <a:pPr marL="176530" lvl="0" indent="39370" algn="just" eaLnBrk="0" hangingPunct="0">
                        <a:lnSpc>
                          <a:spcPct val="97000"/>
                        </a:lnSpc>
                        <a:spcBef>
                          <a:spcPts val="225"/>
                        </a:spcBef>
                        <a:buNone/>
                      </a:pPr>
                      <a:r>
                        <a:rPr lang="zh-CN" altLang="zh-CN" sz="2400"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局部变量</a:t>
                      </a:r>
                      <a:endParaRPr lang="zh-CN" altLang="zh-CN" sz="2400"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marL="0" marR="0" marT="28575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21F"/>
                    </a:solidFill>
                  </a:tcPr>
                </a:tc>
              </a:tr>
            </a:tbl>
          </a:graphicData>
        </a:graphic>
      </p:graphicFrame>
      <p:sp>
        <p:nvSpPr>
          <p:cNvPr id="70675" name="object 4"/>
          <p:cNvSpPr/>
          <p:nvPr/>
        </p:nvSpPr>
        <p:spPr>
          <a:xfrm>
            <a:off x="3956050" y="1422400"/>
            <a:ext cx="228600" cy="2971800"/>
          </a:xfrm>
          <a:custGeom>
            <a:avLst/>
            <a:gdLst/>
            <a:ahLst/>
            <a:cxnLst/>
            <a:pathLst>
              <a:path w="228600" h="2971800">
                <a:moveTo>
                  <a:pt x="228600" y="0"/>
                </a:moveTo>
                <a:lnTo>
                  <a:pt x="173566" y="36547"/>
                </a:lnTo>
                <a:lnTo>
                  <a:pt x="150018" y="77152"/>
                </a:lnTo>
                <a:lnTo>
                  <a:pt x="131233" y="128128"/>
                </a:lnTo>
                <a:lnTo>
                  <a:pt x="118797" y="186090"/>
                </a:lnTo>
                <a:lnTo>
                  <a:pt x="114300" y="247650"/>
                </a:lnTo>
                <a:lnTo>
                  <a:pt x="114300" y="1238250"/>
                </a:lnTo>
                <a:lnTo>
                  <a:pt x="109802" y="1299368"/>
                </a:lnTo>
                <a:lnTo>
                  <a:pt x="97366" y="1357206"/>
                </a:lnTo>
                <a:lnTo>
                  <a:pt x="78581" y="1408271"/>
                </a:lnTo>
                <a:lnTo>
                  <a:pt x="55033" y="1449069"/>
                </a:lnTo>
                <a:lnTo>
                  <a:pt x="0" y="1485900"/>
                </a:lnTo>
                <a:lnTo>
                  <a:pt x="28310" y="1495601"/>
                </a:lnTo>
                <a:lnTo>
                  <a:pt x="78581" y="1563052"/>
                </a:lnTo>
                <a:lnTo>
                  <a:pt x="97366" y="1614028"/>
                </a:lnTo>
                <a:lnTo>
                  <a:pt x="109802" y="1671990"/>
                </a:lnTo>
                <a:lnTo>
                  <a:pt x="114300" y="1733550"/>
                </a:lnTo>
                <a:lnTo>
                  <a:pt x="114300" y="2724150"/>
                </a:lnTo>
                <a:lnTo>
                  <a:pt x="118797" y="2785268"/>
                </a:lnTo>
                <a:lnTo>
                  <a:pt x="131233" y="2843106"/>
                </a:lnTo>
                <a:lnTo>
                  <a:pt x="150018" y="2894171"/>
                </a:lnTo>
                <a:lnTo>
                  <a:pt x="173566" y="2934970"/>
                </a:lnTo>
                <a:lnTo>
                  <a:pt x="200289" y="2962010"/>
                </a:lnTo>
                <a:lnTo>
                  <a:pt x="228600" y="2971800"/>
                </a:lnTo>
              </a:path>
              <a:path w="228600" h="2971800">
                <a:moveTo>
                  <a:pt x="0" y="0"/>
                </a:moveTo>
                <a:lnTo>
                  <a:pt x="0" y="0"/>
                </a:lnTo>
              </a:path>
              <a:path w="228600" h="2971800">
                <a:moveTo>
                  <a:pt x="228600" y="2971800"/>
                </a:moveTo>
                <a:lnTo>
                  <a:pt x="228600" y="2971800"/>
                </a:lnTo>
              </a:path>
            </a:pathLst>
          </a:custGeom>
          <a:noFill/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" name="object 5"/>
          <p:cNvSpPr txBox="1"/>
          <p:nvPr/>
        </p:nvSpPr>
        <p:spPr>
          <a:xfrm>
            <a:off x="619125" y="2524125"/>
            <a:ext cx="2955925" cy="8255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p>
            <a:pPr marL="12065" marR="5080" indent="1270" algn="ctr">
              <a:lnSpc>
                <a:spcPct val="97000"/>
              </a:lnSpc>
              <a:spcBef>
                <a:spcPts val="195"/>
              </a:spcBef>
            </a:pPr>
            <a:r>
              <a:rPr lang="zh-CN" sz="2600" spc="-5" noProof="1" dirty="0">
                <a:solidFill>
                  <a:srgbClr val="191919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函数</a:t>
            </a:r>
            <a:r>
              <a:rPr sz="2600" spc="-5" noProof="1" dirty="0">
                <a:solidFill>
                  <a:srgbClr val="191919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  f(a, </a:t>
            </a:r>
            <a:r>
              <a:rPr sz="2600" noProof="1" dirty="0">
                <a:solidFill>
                  <a:srgbClr val="191919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…,</a:t>
            </a:r>
            <a:r>
              <a:rPr sz="2600" spc="-95" noProof="1" dirty="0">
                <a:solidFill>
                  <a:srgbClr val="191919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 </a:t>
            </a:r>
            <a:r>
              <a:rPr sz="2600" noProof="1" dirty="0">
                <a:solidFill>
                  <a:srgbClr val="191919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n)</a:t>
            </a:r>
            <a:endParaRPr sz="2600" noProof="1" dirty="0">
              <a:solidFill>
                <a:srgbClr val="191919"/>
              </a:solidFill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</a:endParaRPr>
          </a:p>
          <a:p>
            <a:pPr marL="12065" marR="5080" indent="1270" algn="ctr">
              <a:lnSpc>
                <a:spcPct val="97000"/>
              </a:lnSpc>
              <a:spcBef>
                <a:spcPts val="195"/>
              </a:spcBef>
            </a:pPr>
            <a:r>
              <a:rPr lang="zh-CN" sz="2600" noProof="1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  <a:sym typeface="+mn-ea"/>
              </a:rPr>
              <a:t>的栈帧</a:t>
            </a:r>
            <a:endParaRPr sz="2600" noProof="1"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</a:endParaRPr>
          </a:p>
        </p:txBody>
      </p:sp>
      <p:sp>
        <p:nvSpPr>
          <p:cNvPr id="4" name="object 6"/>
          <p:cNvSpPr/>
          <p:nvPr/>
        </p:nvSpPr>
        <p:spPr>
          <a:xfrm>
            <a:off x="3956050" y="4445000"/>
            <a:ext cx="228600" cy="2286000"/>
          </a:xfrm>
          <a:custGeom>
            <a:avLst/>
            <a:gdLst/>
            <a:ahLst/>
            <a:cxnLst/>
            <a:pathLst>
              <a:path w="228600" h="2286000">
                <a:moveTo>
                  <a:pt x="228600" y="0"/>
                </a:moveTo>
                <a:lnTo>
                  <a:pt x="163677" y="39624"/>
                </a:lnTo>
                <a:lnTo>
                  <a:pt x="138074" y="82296"/>
                </a:lnTo>
                <a:lnTo>
                  <a:pt x="120700" y="134112"/>
                </a:lnTo>
                <a:lnTo>
                  <a:pt x="114300" y="190500"/>
                </a:lnTo>
                <a:lnTo>
                  <a:pt x="114300" y="952500"/>
                </a:lnTo>
                <a:lnTo>
                  <a:pt x="107899" y="1008888"/>
                </a:lnTo>
                <a:lnTo>
                  <a:pt x="90525" y="1060704"/>
                </a:lnTo>
                <a:lnTo>
                  <a:pt x="64922" y="1103376"/>
                </a:lnTo>
                <a:lnTo>
                  <a:pt x="33832" y="1132332"/>
                </a:lnTo>
                <a:lnTo>
                  <a:pt x="0" y="1143000"/>
                </a:lnTo>
                <a:lnTo>
                  <a:pt x="33832" y="1153668"/>
                </a:lnTo>
                <a:lnTo>
                  <a:pt x="64922" y="1182624"/>
                </a:lnTo>
                <a:lnTo>
                  <a:pt x="90525" y="1225296"/>
                </a:lnTo>
                <a:lnTo>
                  <a:pt x="107899" y="1277112"/>
                </a:lnTo>
                <a:lnTo>
                  <a:pt x="114300" y="1333500"/>
                </a:lnTo>
                <a:lnTo>
                  <a:pt x="114300" y="2095500"/>
                </a:lnTo>
                <a:lnTo>
                  <a:pt x="120700" y="2151888"/>
                </a:lnTo>
                <a:lnTo>
                  <a:pt x="138074" y="2203704"/>
                </a:lnTo>
                <a:lnTo>
                  <a:pt x="163677" y="2246376"/>
                </a:lnTo>
                <a:lnTo>
                  <a:pt x="194767" y="2275332"/>
                </a:lnTo>
                <a:lnTo>
                  <a:pt x="228600" y="2286000"/>
                </a:lnTo>
              </a:path>
              <a:path w="228600" h="2286000">
                <a:moveTo>
                  <a:pt x="0" y="0"/>
                </a:moveTo>
                <a:lnTo>
                  <a:pt x="0" y="0"/>
                </a:lnTo>
              </a:path>
              <a:path w="228600" h="2286000">
                <a:moveTo>
                  <a:pt x="228600" y="2286000"/>
                </a:moveTo>
                <a:lnTo>
                  <a:pt x="228600" y="2286000"/>
                </a:lnTo>
              </a:path>
            </a:pathLst>
          </a:custGeom>
          <a:noFill/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" name="object 7"/>
          <p:cNvSpPr txBox="1"/>
          <p:nvPr/>
        </p:nvSpPr>
        <p:spPr>
          <a:xfrm>
            <a:off x="719138" y="4856163"/>
            <a:ext cx="2855913" cy="8255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p>
            <a:pPr marL="12065" marR="5080" indent="1905" algn="ctr">
              <a:lnSpc>
                <a:spcPct val="97000"/>
              </a:lnSpc>
              <a:spcBef>
                <a:spcPts val="195"/>
              </a:spcBef>
            </a:pPr>
            <a:r>
              <a:rPr lang="zh-CN" sz="2600" spc="-5" noProof="1" dirty="0">
                <a:solidFill>
                  <a:srgbClr val="191919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函数</a:t>
            </a:r>
            <a:r>
              <a:rPr sz="2600" spc="-5" noProof="1" dirty="0">
                <a:solidFill>
                  <a:srgbClr val="191919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 g(a, </a:t>
            </a:r>
            <a:r>
              <a:rPr sz="2600" noProof="1" dirty="0">
                <a:solidFill>
                  <a:srgbClr val="191919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…,</a:t>
            </a:r>
            <a:r>
              <a:rPr sz="2600" spc="-90" noProof="1" dirty="0">
                <a:solidFill>
                  <a:srgbClr val="191919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 </a:t>
            </a:r>
            <a:r>
              <a:rPr sz="2600" noProof="1" dirty="0">
                <a:solidFill>
                  <a:srgbClr val="191919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m)</a:t>
            </a:r>
            <a:endParaRPr sz="2600" noProof="1" dirty="0">
              <a:solidFill>
                <a:srgbClr val="191919"/>
              </a:solidFill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</a:endParaRPr>
          </a:p>
          <a:p>
            <a:pPr marL="12065" marR="5080" indent="1905" algn="ctr">
              <a:lnSpc>
                <a:spcPct val="97000"/>
              </a:lnSpc>
              <a:spcBef>
                <a:spcPts val="195"/>
              </a:spcBef>
            </a:pPr>
            <a:r>
              <a:rPr lang="zh-CN" sz="2600" noProof="1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的栈帧</a:t>
            </a:r>
            <a:endParaRPr lang="zh-CN" sz="2600" noProof="1"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</a:endParaRPr>
          </a:p>
        </p:txBody>
      </p:sp>
      <p:graphicFrame>
        <p:nvGraphicFramePr>
          <p:cNvPr id="63511" name="表格 63510"/>
          <p:cNvGraphicFramePr/>
          <p:nvPr/>
        </p:nvGraphicFramePr>
        <p:xfrm>
          <a:off x="4641850" y="4445000"/>
          <a:ext cx="2286000" cy="533400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533400">
                <a:tc>
                  <a:txBody>
                    <a:bodyPr/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楷体_GB2312" panose="02010609030101010101" pitchFamily="1" charset="-122"/>
                          <a:sym typeface="方正书宋_GBK" charset="-122"/>
                        </a:rPr>
                        <a:t>参数</a:t>
                      </a:r>
                      <a:r>
                        <a:rPr 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楷体_GB2312" panose="02010609030101010101" pitchFamily="1" charset="-122"/>
                        </a:rPr>
                        <a:t> M</a:t>
                      </a:r>
                      <a:endParaRPr lang="zh-CN" altLang="en-US" sz="2200">
                        <a:solidFill>
                          <a:srgbClr val="000000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  <a:cs typeface="楷体_GB2312" panose="02010609030101010101" pitchFamily="1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2FF2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3"/>
          <p:cNvGraphicFramePr>
            <a:graphicFrameLocks noGrp="1"/>
          </p:cNvGraphicFramePr>
          <p:nvPr/>
        </p:nvGraphicFramePr>
        <p:xfrm>
          <a:off x="4641850" y="4978400"/>
          <a:ext cx="228600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</a:tblGrid>
              <a:tr h="457200">
                <a:tc>
                  <a:txBody>
                    <a:bodyPr/>
                    <a:p>
                      <a:pPr marL="2387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altLang="zh-CN" sz="2200"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DejaVu Serif" panose="02060606050605020204"/>
                        </a:rPr>
                        <a:t>...</a:t>
                      </a:r>
                      <a:endParaRPr lang="en-US" altLang="zh-CN" sz="2200">
                        <a:latin typeface="楷体_GB2312" panose="02010609030101010101" pitchFamily="1" charset="-122"/>
                        <a:ea typeface="楷体_GB2312" panose="02010609030101010101" pitchFamily="1" charset="-122"/>
                        <a:cs typeface="DejaVu Serif" panose="02060606050605020204"/>
                      </a:endParaRPr>
                    </a:p>
                  </a:txBody>
                  <a:tcPr marL="0" marR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22FF2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523" name="表格 63522"/>
          <p:cNvGraphicFramePr/>
          <p:nvPr/>
        </p:nvGraphicFramePr>
        <p:xfrm>
          <a:off x="4641850" y="5435600"/>
          <a:ext cx="2286000" cy="524510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524510">
                <a:tc>
                  <a:txBody>
                    <a:bodyPr/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楷体_GB2312" panose="02010609030101010101" pitchFamily="1" charset="-122"/>
                          <a:sym typeface="方正书宋_GBK" charset="-122"/>
                        </a:rPr>
                        <a:t>参数</a:t>
                      </a: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楷体_GB2312" panose="02010609030101010101" pitchFamily="1" charset="-122"/>
                        </a:rPr>
                        <a:t> 1</a:t>
                      </a:r>
                      <a:endParaRPr lang="en-US" altLang="zh-CN" sz="2200">
                        <a:latin typeface="楷体_GB2312" panose="02010609030101010101" pitchFamily="1" charset="-122"/>
                        <a:ea typeface="楷体_GB2312" panose="02010609030101010101" pitchFamily="1" charset="-122"/>
                        <a:cs typeface="楷体_GB2312" panose="02010609030101010101" pitchFamily="1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2FF2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529" name="表格 63528"/>
          <p:cNvGraphicFramePr/>
          <p:nvPr/>
        </p:nvGraphicFramePr>
        <p:xfrm>
          <a:off x="4641850" y="5959475"/>
          <a:ext cx="2286000" cy="838200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838200">
                <a:tc>
                  <a:txBody>
                    <a:bodyPr/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chemeClr val="tx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sym typeface="方正书宋_GBK" charset="-122"/>
                        </a:rPr>
                        <a:t>临时变量</a:t>
                      </a:r>
                      <a:endParaRPr lang="zh-CN" altLang="zh-CN" sz="2200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  <a:sym typeface="方正书宋_GBK" charset="-122"/>
                      </a:endParaRPr>
                    </a:p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chemeClr val="tx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sym typeface="方正书宋_GBK" charset="-122"/>
                        </a:rPr>
                        <a:t>局部变量</a:t>
                      </a:r>
                      <a:endParaRPr lang="en-US" altLang="zh-CN" sz="2200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  <a:sym typeface="方正书宋_GBK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000875" y="4356100"/>
            <a:ext cx="2800350" cy="415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noProof="1" dirty="0">
                <a:solidFill>
                  <a:srgbClr val="191919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  <a:sym typeface="+mn-ea"/>
              </a:rPr>
              <a:t>PopParams</a:t>
            </a:r>
            <a:r>
              <a:rPr sz="2600" b="1" spc="-85" noProof="1" dirty="0">
                <a:solidFill>
                  <a:srgbClr val="191919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  <a:sym typeface="+mn-ea"/>
              </a:rPr>
              <a:t> </a:t>
            </a:r>
            <a:r>
              <a:rPr sz="2600" b="1" i="1" spc="-5" noProof="1" dirty="0">
                <a:solidFill>
                  <a:srgbClr val="191919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  <a:sym typeface="+mn-ea"/>
              </a:rPr>
              <a:t>N</a:t>
            </a:r>
            <a:r>
              <a:rPr sz="2600" b="1" spc="-5" noProof="1" dirty="0">
                <a:solidFill>
                  <a:srgbClr val="191919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  <a:sym typeface="+mn-ea"/>
              </a:rPr>
              <a:t>;</a:t>
            </a:r>
            <a:endParaRPr sz="2600" noProof="1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11975" y="5789613"/>
            <a:ext cx="165417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noProof="1" dirty="0">
                <a:solidFill>
                  <a:srgbClr val="191919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  <a:sym typeface="+mn-ea"/>
              </a:rPr>
              <a:t>EndFunc;</a:t>
            </a:r>
            <a:endParaRPr lang="zh-CN" altLang="en-US" sz="2400" b="1" spc="-5" noProof="1" dirty="0">
              <a:solidFill>
                <a:srgbClr val="191919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4" grpId="0" animBg="1"/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函数</a:t>
            </a:r>
            <a:r>
              <a:rPr lang="zh-CN" altLang="en-US" dirty="0">
                <a:sym typeface="方正书宋_GBK" charset="-122"/>
              </a:rPr>
              <a:t>调用</a:t>
            </a:r>
            <a:r>
              <a:rPr lang="zh-CN" altLang="en-US" dirty="0"/>
              <a:t>翻译</a:t>
            </a:r>
            <a:endParaRPr lang="en-US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71682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1683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1684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63493" name="表格 63492"/>
          <p:cNvGraphicFramePr/>
          <p:nvPr/>
        </p:nvGraphicFramePr>
        <p:xfrm>
          <a:off x="4464050" y="222250"/>
          <a:ext cx="2286000" cy="3467100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529590">
                <a:tc>
                  <a:txBody>
                    <a:bodyPr/>
                    <a:lstStyle>
                      <a:lvl1pPr marL="0" lvl="0" indent="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2pPr>
                      <a:lvl3pPr marL="1143000" lvl="2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3pPr>
                      <a:lvl4pPr marL="1600200" lvl="3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4pPr>
                      <a:lvl5pPr marL="2057400" lvl="4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5pPr>
                    </a:lstStyle>
                    <a:p>
                      <a:pPr marL="259080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楷体_GB2312" panose="02010609030101010101" pitchFamily="1" charset="-122"/>
                        </a:rPr>
                        <a:t>参数 </a:t>
                      </a: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楷体_GB2312" panose="02010609030101010101" pitchFamily="1" charset="-122"/>
                        </a:rPr>
                        <a:t>N</a:t>
                      </a:r>
                      <a:endParaRPr lang="zh-CN" altLang="zh-CN" sz="2200" dirty="0">
                        <a:solidFill>
                          <a:srgbClr val="191919"/>
                        </a:solidFill>
                        <a:latin typeface="黑体" panose="02010609060101010101" charset="-122"/>
                        <a:ea typeface="黑体" panose="02010609060101010101" charset="-122"/>
                        <a:cs typeface="楷体_GB2312" panose="02010609030101010101" pitchFamily="1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CFF"/>
                    </a:solidFill>
                  </a:tcPr>
                </a:tc>
              </a:tr>
              <a:tr h="528955">
                <a:tc>
                  <a:txBody>
                    <a:bodyPr/>
                    <a:lstStyle>
                      <a:lvl1pPr marL="0" lvl="0" indent="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2pPr>
                      <a:lvl3pPr marL="1143000" lvl="2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3pPr>
                      <a:lvl4pPr marL="1600200" lvl="3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4pPr>
                      <a:lvl5pPr marL="2057400" lvl="4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5pPr>
                    </a:lstStyle>
                    <a:p>
                      <a:pPr marL="278130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楷体_GB2312" panose="02010609030101010101" pitchFamily="1" charset="-122"/>
                        </a:rPr>
                        <a:t>参数 </a:t>
                      </a: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楷体_GB2312" panose="02010609030101010101" pitchFamily="1" charset="-122"/>
                        </a:rPr>
                        <a:t>N – 1</a:t>
                      </a:r>
                      <a:endParaRPr lang="zh-CN" altLang="zh-CN" sz="2200" dirty="0">
                        <a:solidFill>
                          <a:srgbClr val="191919"/>
                        </a:solidFill>
                        <a:latin typeface="黑体" panose="02010609060101010101" charset="-122"/>
                        <a:ea typeface="黑体" panose="02010609060101010101" charset="-122"/>
                        <a:cs typeface="楷体_GB2312" panose="02010609030101010101" pitchFamily="1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CFF"/>
                    </a:solidFill>
                  </a:tcPr>
                </a:tc>
              </a:tr>
              <a:tr h="531495">
                <a:tc>
                  <a:txBody>
                    <a:bodyPr/>
                    <a:lstStyle>
                      <a:lvl1pPr marL="0" lvl="0" indent="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2pPr>
                      <a:lvl3pPr marL="1143000" lvl="2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3pPr>
                      <a:lvl4pPr marL="1600200" lvl="3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4pPr>
                      <a:lvl5pPr marL="2057400" lvl="4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...</a:t>
                      </a:r>
                      <a:endParaRPr lang="zh-CN" altLang="zh-CN" sz="2200" dirty="0">
                        <a:solidFill>
                          <a:srgbClr val="191919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CFF"/>
                    </a:solidFill>
                  </a:tcPr>
                </a:tc>
              </a:tr>
              <a:tr h="529590">
                <a:tc>
                  <a:txBody>
                    <a:bodyPr/>
                    <a:lstStyle>
                      <a:lvl1pPr marL="0" lvl="0" indent="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2pPr>
                      <a:lvl3pPr marL="1143000" lvl="2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3pPr>
                      <a:lvl4pPr marL="1600200" lvl="3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4pPr>
                      <a:lvl5pPr marL="2057400" lvl="4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5pPr>
                    </a:lstStyle>
                    <a:p>
                      <a:pPr marL="292100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楷体_GB2312" panose="02010609030101010101" pitchFamily="1" charset="-122"/>
                        </a:rPr>
                        <a:t>参数 1</a:t>
                      </a:r>
                      <a:endParaRPr lang="zh-CN" altLang="zh-CN" sz="2200" dirty="0">
                        <a:solidFill>
                          <a:srgbClr val="191919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  <a:cs typeface="楷体_GB2312" panose="02010609030101010101" pitchFamily="1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CFF"/>
                    </a:solidFill>
                  </a:tcPr>
                </a:tc>
              </a:tr>
            </a:tbl>
          </a:graphicData>
        </a:graphic>
      </p:graphicFrame>
      <p:sp>
        <p:nvSpPr>
          <p:cNvPr id="7" name="object 6"/>
          <p:cNvSpPr/>
          <p:nvPr/>
        </p:nvSpPr>
        <p:spPr>
          <a:xfrm flipH="1">
            <a:off x="6877050" y="3933825"/>
            <a:ext cx="304800" cy="2730500"/>
          </a:xfrm>
          <a:custGeom>
            <a:avLst/>
            <a:gdLst/>
            <a:ahLst/>
            <a:cxnLst/>
            <a:pathLst>
              <a:path w="228600" h="2286000">
                <a:moveTo>
                  <a:pt x="228600" y="0"/>
                </a:moveTo>
                <a:lnTo>
                  <a:pt x="163677" y="39624"/>
                </a:lnTo>
                <a:lnTo>
                  <a:pt x="138074" y="82296"/>
                </a:lnTo>
                <a:lnTo>
                  <a:pt x="120700" y="134112"/>
                </a:lnTo>
                <a:lnTo>
                  <a:pt x="114300" y="190500"/>
                </a:lnTo>
                <a:lnTo>
                  <a:pt x="114300" y="952500"/>
                </a:lnTo>
                <a:lnTo>
                  <a:pt x="107899" y="1008888"/>
                </a:lnTo>
                <a:lnTo>
                  <a:pt x="90525" y="1060704"/>
                </a:lnTo>
                <a:lnTo>
                  <a:pt x="64922" y="1103376"/>
                </a:lnTo>
                <a:lnTo>
                  <a:pt x="33832" y="1132332"/>
                </a:lnTo>
                <a:lnTo>
                  <a:pt x="0" y="1143000"/>
                </a:lnTo>
                <a:lnTo>
                  <a:pt x="33832" y="1153668"/>
                </a:lnTo>
                <a:lnTo>
                  <a:pt x="64922" y="1182624"/>
                </a:lnTo>
                <a:lnTo>
                  <a:pt x="90525" y="1225296"/>
                </a:lnTo>
                <a:lnTo>
                  <a:pt x="107899" y="1277112"/>
                </a:lnTo>
                <a:lnTo>
                  <a:pt x="114300" y="1333500"/>
                </a:lnTo>
                <a:lnTo>
                  <a:pt x="114300" y="2095500"/>
                </a:lnTo>
                <a:lnTo>
                  <a:pt x="120700" y="2151888"/>
                </a:lnTo>
                <a:lnTo>
                  <a:pt x="138074" y="2203704"/>
                </a:lnTo>
                <a:lnTo>
                  <a:pt x="163677" y="2246376"/>
                </a:lnTo>
                <a:lnTo>
                  <a:pt x="194767" y="2275332"/>
                </a:lnTo>
                <a:lnTo>
                  <a:pt x="228600" y="2286000"/>
                </a:lnTo>
              </a:path>
              <a:path w="228600" h="2286000">
                <a:moveTo>
                  <a:pt x="0" y="0"/>
                </a:moveTo>
                <a:lnTo>
                  <a:pt x="0" y="0"/>
                </a:lnTo>
              </a:path>
              <a:path w="228600" h="2286000">
                <a:moveTo>
                  <a:pt x="228600" y="2286000"/>
                </a:moveTo>
                <a:lnTo>
                  <a:pt x="228600" y="2286000"/>
                </a:lnTo>
              </a:path>
            </a:pathLst>
          </a:custGeom>
          <a:noFill/>
          <a:ln w="31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" name="object 7"/>
          <p:cNvSpPr txBox="1"/>
          <p:nvPr/>
        </p:nvSpPr>
        <p:spPr>
          <a:xfrm>
            <a:off x="7135813" y="4930775"/>
            <a:ext cx="2855913" cy="8255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p>
            <a:pPr marL="12065" marR="5080" indent="1905" algn="ctr">
              <a:lnSpc>
                <a:spcPct val="97000"/>
              </a:lnSpc>
              <a:spcBef>
                <a:spcPts val="195"/>
              </a:spcBef>
            </a:pPr>
            <a:r>
              <a:rPr lang="zh-CN" sz="2600" spc="-5" noProof="1" dirty="0">
                <a:solidFill>
                  <a:srgbClr val="191919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函数</a:t>
            </a:r>
            <a:r>
              <a:rPr sz="2600" spc="-5" noProof="1" dirty="0">
                <a:solidFill>
                  <a:srgbClr val="191919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 g(a, </a:t>
            </a:r>
            <a:r>
              <a:rPr sz="2600" noProof="1" dirty="0">
                <a:solidFill>
                  <a:srgbClr val="191919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…,</a:t>
            </a:r>
            <a:r>
              <a:rPr sz="2600" spc="-90" noProof="1" dirty="0">
                <a:solidFill>
                  <a:srgbClr val="191919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 </a:t>
            </a:r>
            <a:r>
              <a:rPr sz="2600" noProof="1" dirty="0">
                <a:solidFill>
                  <a:srgbClr val="191919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m)</a:t>
            </a:r>
            <a:endParaRPr sz="2600" noProof="1" dirty="0">
              <a:solidFill>
                <a:srgbClr val="191919"/>
              </a:solidFill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</a:endParaRPr>
          </a:p>
          <a:p>
            <a:pPr marL="12065" marR="5080" indent="1905" algn="ctr">
              <a:lnSpc>
                <a:spcPct val="97000"/>
              </a:lnSpc>
              <a:spcBef>
                <a:spcPts val="195"/>
              </a:spcBef>
            </a:pPr>
            <a:r>
              <a:rPr lang="zh-CN" sz="2600" noProof="1">
                <a:latin typeface="楷体_GB2312" panose="02010609030101010101" pitchFamily="1" charset="-122"/>
                <a:ea typeface="楷体_GB2312" panose="02010609030101010101" pitchFamily="1" charset="-122"/>
                <a:cs typeface="楷体_GB2312" panose="02010609030101010101" pitchFamily="1" charset="-122"/>
              </a:rPr>
              <a:t>的栈帧</a:t>
            </a:r>
            <a:endParaRPr lang="zh-CN" sz="2600" noProof="1">
              <a:latin typeface="楷体_GB2312" panose="02010609030101010101" pitchFamily="1" charset="-122"/>
              <a:ea typeface="楷体_GB2312" panose="02010609030101010101" pitchFamily="1" charset="-122"/>
              <a:cs typeface="楷体_GB2312" panose="02010609030101010101" pitchFamily="1" charset="-122"/>
            </a:endParaRPr>
          </a:p>
        </p:txBody>
      </p:sp>
      <p:graphicFrame>
        <p:nvGraphicFramePr>
          <p:cNvPr id="63511" name="表格 63510"/>
          <p:cNvGraphicFramePr/>
          <p:nvPr/>
        </p:nvGraphicFramePr>
        <p:xfrm>
          <a:off x="4464050" y="3867150"/>
          <a:ext cx="2286000" cy="533400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533400">
                <a:tc>
                  <a:txBody>
                    <a:bodyPr/>
                    <a:lstStyle>
                      <a:lvl1pPr marL="0" lvl="0" indent="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2pPr>
                      <a:lvl3pPr marL="1143000" lvl="2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3pPr>
                      <a:lvl4pPr marL="1600200" lvl="3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4pPr>
                      <a:lvl5pPr marL="2057400" lvl="4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5pPr>
                    </a:lstStyle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楷体_GB2312" panose="02010609030101010101" pitchFamily="1" charset="-122"/>
                          <a:sym typeface="方正书宋_GBK" charset="-122"/>
                        </a:rPr>
                        <a:t>参数</a:t>
                      </a:r>
                      <a:r>
                        <a:rPr 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楷体_GB2312" panose="02010609030101010101" pitchFamily="1" charset="-122"/>
                        </a:rPr>
                        <a:t> M</a:t>
                      </a:r>
                      <a:endParaRPr lang="zh-CN" altLang="en-US" sz="2200">
                        <a:solidFill>
                          <a:srgbClr val="000000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  <a:cs typeface="楷体_GB2312" panose="02010609030101010101" pitchFamily="1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2FF2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object 3"/>
          <p:cNvGraphicFramePr>
            <a:graphicFrameLocks noGrp="1"/>
          </p:cNvGraphicFramePr>
          <p:nvPr/>
        </p:nvGraphicFramePr>
        <p:xfrm>
          <a:off x="4464050" y="4400550"/>
          <a:ext cx="228600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</a:tblGrid>
              <a:tr h="457200">
                <a:tc>
                  <a:txBody>
                    <a:bodyPr/>
                    <a:p>
                      <a:pPr marL="2387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altLang="zh-CN" sz="2200"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DejaVu Serif" panose="02060606050605020204"/>
                        </a:rPr>
                        <a:t>...</a:t>
                      </a:r>
                      <a:endParaRPr lang="en-US" altLang="zh-CN" sz="2200">
                        <a:latin typeface="楷体_GB2312" panose="02010609030101010101" pitchFamily="1" charset="-122"/>
                        <a:ea typeface="楷体_GB2312" panose="02010609030101010101" pitchFamily="1" charset="-122"/>
                        <a:cs typeface="DejaVu Serif" panose="02060606050605020204"/>
                      </a:endParaRPr>
                    </a:p>
                  </a:txBody>
                  <a:tcPr marL="0" marR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22FF2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523" name="表格 63522"/>
          <p:cNvGraphicFramePr/>
          <p:nvPr/>
        </p:nvGraphicFramePr>
        <p:xfrm>
          <a:off x="4464050" y="4857750"/>
          <a:ext cx="2286000" cy="524510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524510">
                <a:tc>
                  <a:txBody>
                    <a:bodyPr/>
                    <a:lstStyle>
                      <a:lvl1pPr marL="0" lvl="0" indent="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2pPr>
                      <a:lvl3pPr marL="1143000" lvl="2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3pPr>
                      <a:lvl4pPr marL="1600200" lvl="3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4pPr>
                      <a:lvl5pPr marL="2057400" lvl="4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5pPr>
                    </a:lstStyle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楷体_GB2312" panose="02010609030101010101" pitchFamily="1" charset="-122"/>
                          <a:sym typeface="方正书宋_GBK" charset="-122"/>
                        </a:rPr>
                        <a:t>参数</a:t>
                      </a: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楷体_GB2312" panose="02010609030101010101" pitchFamily="1" charset="-122"/>
                        </a:rPr>
                        <a:t> 1</a:t>
                      </a:r>
                      <a:endParaRPr lang="en-US" altLang="zh-CN" sz="2200">
                        <a:latin typeface="楷体_GB2312" panose="02010609030101010101" pitchFamily="1" charset="-122"/>
                        <a:ea typeface="楷体_GB2312" panose="02010609030101010101" pitchFamily="1" charset="-122"/>
                        <a:cs typeface="楷体_GB2312" panose="02010609030101010101" pitchFamily="1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2FF2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529" name="表格 63528"/>
          <p:cNvGraphicFramePr/>
          <p:nvPr/>
        </p:nvGraphicFramePr>
        <p:xfrm>
          <a:off x="4464050" y="5381625"/>
          <a:ext cx="2286000" cy="1282700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1282065">
                <a:tc>
                  <a:txBody>
                    <a:bodyPr/>
                    <a:lstStyle>
                      <a:lvl1pPr marL="0" lvl="0" indent="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2pPr>
                      <a:lvl3pPr marL="1143000" lvl="2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3pPr>
                      <a:lvl4pPr marL="1600200" lvl="3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4pPr>
                      <a:lvl5pPr marL="2057400" lvl="4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5pPr>
                    </a:lstStyle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endParaRPr lang="zh-CN" altLang="zh-CN" sz="2200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  <a:sym typeface="方正书宋_GBK" charset="-122"/>
                      </a:endParaRPr>
                    </a:p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endParaRPr lang="zh-CN" altLang="zh-CN" sz="2200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  <a:sym typeface="方正书宋_GBK" charset="-122"/>
                      </a:endParaRPr>
                    </a:p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chemeClr val="tx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sym typeface="方正书宋_GBK" charset="-122"/>
                        </a:rPr>
                        <a:t>临时变量</a:t>
                      </a:r>
                      <a:endParaRPr lang="zh-CN" altLang="zh-CN" sz="2200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  <a:sym typeface="方正书宋_GBK" charset="-122"/>
                      </a:endParaRPr>
                    </a:p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chemeClr val="tx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sym typeface="方正书宋_GBK" charset="-122"/>
                        </a:rPr>
                        <a:t>局部变量</a:t>
                      </a:r>
                      <a:endParaRPr lang="en-US" altLang="zh-CN" sz="2200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  <a:sym typeface="方正书宋_GBK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3" name="object 5"/>
          <p:cNvSpPr txBox="1"/>
          <p:nvPr/>
        </p:nvSpPr>
        <p:spPr>
          <a:xfrm>
            <a:off x="219075" y="2124075"/>
            <a:ext cx="2093913" cy="4127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24765" rIns="0" bIns="0" anchor="t" anchorCtr="0">
            <a:spAutoFit/>
          </a:bodyPr>
          <a:p>
            <a:pPr marL="12700" indent="0" algn="ctr">
              <a:lnSpc>
                <a:spcPct val="97000"/>
              </a:lnSpc>
              <a:spcBef>
                <a:spcPts val="200"/>
              </a:spcBef>
            </a:pPr>
            <a:r>
              <a:rPr lang="zh-CN" altLang="zh-CN" sz="260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栈帧指针</a:t>
            </a:r>
            <a:r>
              <a:rPr lang="en-US" altLang="zh-CN" sz="260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 fp</a:t>
            </a:r>
            <a:endParaRPr lang="en-US" altLang="zh-CN" sz="2600">
              <a:latin typeface="楷体_GB2312" panose="02010609030101010101" pitchFamily="1" charset="-122"/>
              <a:ea typeface="楷体_GB2312" panose="02010609030101010101" pitchFamily="1" charset="-122"/>
              <a:sym typeface="方正书宋_GBK" charset="-122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2436813" y="2330450"/>
            <a:ext cx="1982788" cy="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/>
          <p:nvPr/>
        </p:nvGraphicFramePr>
        <p:xfrm>
          <a:off x="4464050" y="5381625"/>
          <a:ext cx="2286000" cy="381000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381000">
                <a:tc>
                  <a:txBody>
                    <a:bodyPr/>
                    <a:lstStyle>
                      <a:lvl1pPr marL="0" lvl="0" indent="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2pPr>
                      <a:lvl3pPr marL="1143000" lvl="2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3pPr>
                      <a:lvl4pPr marL="1600200" lvl="3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4pPr>
                      <a:lvl5pPr marL="2057400" lvl="4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5pPr>
                    </a:lstStyle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en-US" sz="2200" dirty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楷体_GB2312" panose="02010609030101010101" pitchFamily="1" charset="-122"/>
                          <a:sym typeface="方正书宋_GBK" charset="-122"/>
                        </a:rPr>
                        <a:t>调用函数的</a:t>
                      </a: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楷体_GB2312" panose="02010609030101010101" pitchFamily="1" charset="-122"/>
                          <a:sym typeface="方正书宋_GBK" charset="-122"/>
                        </a:rPr>
                        <a:t> fp</a:t>
                      </a:r>
                      <a:endParaRPr lang="en-US" altLang="zh-CN" sz="2200" dirty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楷体_GB2312" panose="02010609030101010101" pitchFamily="1" charset="-122"/>
                        <a:sym typeface="方正书宋_GBK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曲线连接符 10"/>
          <p:cNvCxnSpPr>
            <a:stCxn id="4" idx="3"/>
            <a:endCxn id="71732" idx="3"/>
          </p:cNvCxnSpPr>
          <p:nvPr/>
        </p:nvCxnSpPr>
        <p:spPr>
          <a:xfrm flipV="1">
            <a:off x="6750050" y="2343150"/>
            <a:ext cx="3175" cy="3228975"/>
          </a:xfrm>
          <a:prstGeom prst="curvedConnector3">
            <a:avLst>
              <a:gd name="adj1" fmla="val 4030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32" name="文本框 11"/>
          <p:cNvSpPr txBox="1"/>
          <p:nvPr/>
        </p:nvSpPr>
        <p:spPr>
          <a:xfrm>
            <a:off x="6440488" y="2168525"/>
            <a:ext cx="309562" cy="3476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</a:rPr>
              <a:t>  </a:t>
            </a:r>
            <a:endParaRPr lang="en-US" altLang="zh-CN">
              <a:latin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/>
          <p:nvPr/>
        </p:nvGraphicFramePr>
        <p:xfrm>
          <a:off x="4467225" y="2341563"/>
          <a:ext cx="2286000" cy="1525905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1525905">
                <a:tc>
                  <a:txBody>
                    <a:bodyPr/>
                    <a:lstStyle>
                      <a:lvl1pPr marL="0" lvl="0" indent="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2pPr>
                      <a:lvl3pPr marL="1143000" lvl="2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3pPr>
                      <a:lvl4pPr marL="1600200" lvl="3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4pPr>
                      <a:lvl5pPr marL="2057400" lvl="4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5pPr>
                    </a:lstStyle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endParaRPr lang="zh-CN" altLang="zh-CN" sz="2200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  <a:sym typeface="方正书宋_GBK" charset="-122"/>
                      </a:endParaRPr>
                    </a:p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endParaRPr lang="zh-CN" altLang="zh-CN" sz="2200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  <a:sym typeface="方正书宋_GBK" charset="-122"/>
                      </a:endParaRPr>
                    </a:p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chemeClr val="tx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sym typeface="方正书宋_GBK" charset="-122"/>
                        </a:rPr>
                        <a:t>临时变量</a:t>
                      </a:r>
                      <a:endParaRPr lang="zh-CN" altLang="zh-CN" sz="2200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  <a:sym typeface="方正书宋_GBK" charset="-122"/>
                      </a:endParaRPr>
                    </a:p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chemeClr val="tx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sym typeface="方正书宋_GBK" charset="-122"/>
                        </a:rPr>
                        <a:t>局部变量</a:t>
                      </a:r>
                      <a:endParaRPr lang="en-US" altLang="zh-CN" sz="2200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  <a:sym typeface="方正书宋_GBK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4464050" y="2341563"/>
          <a:ext cx="2286000" cy="381000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368300">
                <a:tc>
                  <a:txBody>
                    <a:bodyPr/>
                    <a:lstStyle>
                      <a:lvl1pPr marL="0" lvl="0" indent="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2pPr>
                      <a:lvl3pPr marL="1143000" lvl="2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3pPr>
                      <a:lvl4pPr marL="1600200" lvl="3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4pPr>
                      <a:lvl5pPr marL="2057400" lvl="4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5pPr>
                    </a:lstStyle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en-US" sz="2200" dirty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楷体_GB2312" panose="02010609030101010101" pitchFamily="1" charset="-122"/>
                          <a:sym typeface="方正书宋_GBK" charset="-122"/>
                        </a:rPr>
                        <a:t>调用函数的</a:t>
                      </a: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楷体_GB2312" panose="02010609030101010101" pitchFamily="1" charset="-122"/>
                          <a:sym typeface="方正书宋_GBK" charset="-122"/>
                        </a:rPr>
                        <a:t> fp</a:t>
                      </a:r>
                      <a:endParaRPr lang="en-US" altLang="zh-CN" sz="2200" dirty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楷体_GB2312" panose="02010609030101010101" pitchFamily="1" charset="-122"/>
                        <a:sym typeface="方正书宋_GBK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/>
        </p:nvGraphicFramePr>
        <p:xfrm>
          <a:off x="4467225" y="5762625"/>
          <a:ext cx="2286000" cy="381000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381000">
                <a:tc>
                  <a:txBody>
                    <a:bodyPr/>
                    <a:lstStyle>
                      <a:lvl1pPr marL="0" lvl="0" indent="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2pPr>
                      <a:lvl3pPr marL="1143000" lvl="2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3pPr>
                      <a:lvl4pPr marL="1600200" lvl="3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4pPr>
                      <a:lvl5pPr marL="2057400" lvl="4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5pPr>
                    </a:lstStyle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en-US" sz="2200" dirty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楷体_GB2312" panose="02010609030101010101" pitchFamily="1" charset="-122"/>
                          <a:sym typeface="方正书宋_GBK" charset="-122"/>
                        </a:rPr>
                        <a:t>调用函数的</a:t>
                      </a: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楷体_GB2312" panose="02010609030101010101" pitchFamily="1" charset="-122"/>
                          <a:sym typeface="方正书宋_GBK" charset="-122"/>
                        </a:rPr>
                        <a:t> ra</a:t>
                      </a:r>
                      <a:endParaRPr lang="en-US" altLang="zh-CN" sz="2200" dirty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楷体_GB2312" panose="02010609030101010101" pitchFamily="1" charset="-122"/>
                        <a:sym typeface="方正书宋_GBK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/>
        </p:nvGraphicFramePr>
        <p:xfrm>
          <a:off x="4467225" y="2722563"/>
          <a:ext cx="2286000" cy="381000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381000">
                <a:tc>
                  <a:txBody>
                    <a:bodyPr/>
                    <a:lstStyle>
                      <a:lvl1pPr marL="0" lvl="0" indent="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2pPr>
                      <a:lvl3pPr marL="1143000" lvl="2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3pPr>
                      <a:lvl4pPr marL="1600200" lvl="3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4pPr>
                      <a:lvl5pPr marL="2057400" lvl="4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5pPr>
                    </a:lstStyle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en-US" sz="2200" dirty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楷体_GB2312" panose="02010609030101010101" pitchFamily="1" charset="-122"/>
                          <a:sym typeface="方正书宋_GBK" charset="-122"/>
                        </a:rPr>
                        <a:t>调用函数的</a:t>
                      </a: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楷体_GB2312" panose="02010609030101010101" pitchFamily="1" charset="-122"/>
                          <a:sym typeface="方正书宋_GBK" charset="-122"/>
                        </a:rPr>
                        <a:t> ra</a:t>
                      </a:r>
                      <a:endParaRPr lang="en-US" altLang="zh-CN" sz="2200" dirty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楷体_GB2312" panose="02010609030101010101" pitchFamily="1" charset="-122"/>
                        <a:sym typeface="方正书宋_GBK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566929 0.406132 " pathEditMode="relative" rAng="0" ptsTypes="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944882 0.406132 " pathEditMode="relative" rAng="0" ptsTypes="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函数</a:t>
            </a:r>
            <a:r>
              <a:rPr lang="zh-CN" altLang="en-US" dirty="0">
                <a:sym typeface="方正书宋_GBK" charset="-122"/>
              </a:rPr>
              <a:t>调用</a:t>
            </a:r>
            <a:r>
              <a:rPr lang="zh-CN" altLang="en-US" dirty="0"/>
              <a:t>翻译</a:t>
            </a:r>
            <a:endParaRPr lang="en-US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72706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2707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2708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63493" name="表格 63492"/>
          <p:cNvGraphicFramePr/>
          <p:nvPr/>
        </p:nvGraphicFramePr>
        <p:xfrm>
          <a:off x="4464050" y="222250"/>
          <a:ext cx="2286000" cy="3467100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529590">
                <a:tc>
                  <a:txBody>
                    <a:bodyPr/>
                    <a:lstStyle>
                      <a:lvl1pPr marL="0" lvl="0" indent="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2pPr>
                      <a:lvl3pPr marL="1143000" lvl="2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3pPr>
                      <a:lvl4pPr marL="1600200" lvl="3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4pPr>
                      <a:lvl5pPr marL="2057400" lvl="4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5pPr>
                    </a:lstStyle>
                    <a:p>
                      <a:pPr marL="259080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楷体_GB2312" panose="02010609030101010101" pitchFamily="1" charset="-122"/>
                        </a:rPr>
                        <a:t>参数 </a:t>
                      </a: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楷体_GB2312" panose="02010609030101010101" pitchFamily="1" charset="-122"/>
                        </a:rPr>
                        <a:t>N</a:t>
                      </a:r>
                      <a:endParaRPr lang="zh-CN" altLang="zh-CN" sz="2200" dirty="0">
                        <a:solidFill>
                          <a:srgbClr val="191919"/>
                        </a:solidFill>
                        <a:latin typeface="黑体" panose="02010609060101010101" charset="-122"/>
                        <a:ea typeface="黑体" panose="02010609060101010101" charset="-122"/>
                        <a:cs typeface="楷体_GB2312" panose="02010609030101010101" pitchFamily="1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CFF"/>
                    </a:solidFill>
                  </a:tcPr>
                </a:tc>
              </a:tr>
              <a:tr h="528955">
                <a:tc>
                  <a:txBody>
                    <a:bodyPr/>
                    <a:lstStyle>
                      <a:lvl1pPr marL="0" lvl="0" indent="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2pPr>
                      <a:lvl3pPr marL="1143000" lvl="2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3pPr>
                      <a:lvl4pPr marL="1600200" lvl="3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4pPr>
                      <a:lvl5pPr marL="2057400" lvl="4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5pPr>
                    </a:lstStyle>
                    <a:p>
                      <a:pPr marL="278130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楷体_GB2312" panose="02010609030101010101" pitchFamily="1" charset="-122"/>
                        </a:rPr>
                        <a:t>参数 </a:t>
                      </a: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楷体_GB2312" panose="02010609030101010101" pitchFamily="1" charset="-122"/>
                        </a:rPr>
                        <a:t>N – 1</a:t>
                      </a:r>
                      <a:endParaRPr lang="zh-CN" altLang="zh-CN" sz="2200" dirty="0">
                        <a:solidFill>
                          <a:srgbClr val="191919"/>
                        </a:solidFill>
                        <a:latin typeface="黑体" panose="02010609060101010101" charset="-122"/>
                        <a:ea typeface="黑体" panose="02010609060101010101" charset="-122"/>
                        <a:cs typeface="楷体_GB2312" panose="02010609030101010101" pitchFamily="1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CFF"/>
                    </a:solidFill>
                  </a:tcPr>
                </a:tc>
              </a:tr>
              <a:tr h="531495">
                <a:tc>
                  <a:txBody>
                    <a:bodyPr/>
                    <a:lstStyle>
                      <a:lvl1pPr marL="0" lvl="0" indent="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2pPr>
                      <a:lvl3pPr marL="1143000" lvl="2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3pPr>
                      <a:lvl4pPr marL="1600200" lvl="3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4pPr>
                      <a:lvl5pPr marL="2057400" lvl="4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</a:rPr>
                        <a:t>...</a:t>
                      </a:r>
                      <a:endParaRPr lang="zh-CN" altLang="zh-CN" sz="2200" dirty="0">
                        <a:solidFill>
                          <a:srgbClr val="191919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CFF"/>
                    </a:solidFill>
                  </a:tcPr>
                </a:tc>
              </a:tr>
              <a:tr h="529590">
                <a:tc>
                  <a:txBody>
                    <a:bodyPr/>
                    <a:lstStyle>
                      <a:lvl1pPr marL="0" lvl="0" indent="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2pPr>
                      <a:lvl3pPr marL="1143000" lvl="2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3pPr>
                      <a:lvl4pPr marL="1600200" lvl="3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4pPr>
                      <a:lvl5pPr marL="2057400" lvl="4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5pPr>
                    </a:lstStyle>
                    <a:p>
                      <a:pPr marL="292100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楷体_GB2312" panose="02010609030101010101" pitchFamily="1" charset="-122"/>
                        </a:rPr>
                        <a:t>参数 1</a:t>
                      </a:r>
                      <a:endParaRPr lang="zh-CN" altLang="zh-CN" sz="2200" dirty="0">
                        <a:solidFill>
                          <a:srgbClr val="191919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  <a:cs typeface="楷体_GB2312" panose="02010609030101010101" pitchFamily="1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511" name="表格 63510"/>
          <p:cNvGraphicFramePr/>
          <p:nvPr/>
        </p:nvGraphicFramePr>
        <p:xfrm>
          <a:off x="4464050" y="3867150"/>
          <a:ext cx="2286000" cy="533400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533400">
                <a:tc>
                  <a:txBody>
                    <a:bodyPr/>
                    <a:lstStyle>
                      <a:lvl1pPr marL="0" lvl="0" indent="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2pPr>
                      <a:lvl3pPr marL="1143000" lvl="2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3pPr>
                      <a:lvl4pPr marL="1600200" lvl="3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4pPr>
                      <a:lvl5pPr marL="2057400" lvl="4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5pPr>
                    </a:lstStyle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楷体_GB2312" panose="02010609030101010101" pitchFamily="1" charset="-122"/>
                          <a:sym typeface="方正书宋_GBK" charset="-122"/>
                        </a:rPr>
                        <a:t>参数</a:t>
                      </a:r>
                      <a:r>
                        <a:rPr 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楷体_GB2312" panose="02010609030101010101" pitchFamily="1" charset="-122"/>
                        </a:rPr>
                        <a:t> M</a:t>
                      </a:r>
                      <a:endParaRPr lang="zh-CN" altLang="en-US" sz="2200">
                        <a:solidFill>
                          <a:srgbClr val="000000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  <a:cs typeface="楷体_GB2312" panose="02010609030101010101" pitchFamily="1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2FF2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object 3"/>
          <p:cNvGraphicFramePr>
            <a:graphicFrameLocks noGrp="1"/>
          </p:cNvGraphicFramePr>
          <p:nvPr/>
        </p:nvGraphicFramePr>
        <p:xfrm>
          <a:off x="4464050" y="4400550"/>
          <a:ext cx="228600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</a:tblGrid>
              <a:tr h="457200">
                <a:tc>
                  <a:txBody>
                    <a:bodyPr/>
                    <a:p>
                      <a:pPr marL="2387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en-US" altLang="zh-CN" sz="2200"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DejaVu Serif" panose="02060606050605020204"/>
                        </a:rPr>
                        <a:t>...</a:t>
                      </a:r>
                      <a:endParaRPr lang="en-US" altLang="zh-CN" sz="2200">
                        <a:latin typeface="楷体_GB2312" panose="02010609030101010101" pitchFamily="1" charset="-122"/>
                        <a:ea typeface="楷体_GB2312" panose="02010609030101010101" pitchFamily="1" charset="-122"/>
                        <a:cs typeface="DejaVu Serif" panose="02060606050605020204"/>
                      </a:endParaRPr>
                    </a:p>
                  </a:txBody>
                  <a:tcPr marL="0" marR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22FF2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523" name="表格 63522"/>
          <p:cNvGraphicFramePr/>
          <p:nvPr/>
        </p:nvGraphicFramePr>
        <p:xfrm>
          <a:off x="4464050" y="4857750"/>
          <a:ext cx="2286000" cy="524510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524510">
                <a:tc>
                  <a:txBody>
                    <a:bodyPr/>
                    <a:lstStyle>
                      <a:lvl1pPr marL="0" lvl="0" indent="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2pPr>
                      <a:lvl3pPr marL="1143000" lvl="2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3pPr>
                      <a:lvl4pPr marL="1600200" lvl="3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4pPr>
                      <a:lvl5pPr marL="2057400" lvl="4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5pPr>
                    </a:lstStyle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楷体_GB2312" panose="02010609030101010101" pitchFamily="1" charset="-122"/>
                          <a:sym typeface="方正书宋_GBK" charset="-122"/>
                        </a:rPr>
                        <a:t>参数</a:t>
                      </a:r>
                      <a:r>
                        <a:rPr lang="zh-CN" altLang="zh-CN" sz="2200" dirty="0">
                          <a:solidFill>
                            <a:srgbClr val="191919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cs typeface="楷体_GB2312" panose="02010609030101010101" pitchFamily="1" charset="-122"/>
                        </a:rPr>
                        <a:t> 1</a:t>
                      </a:r>
                      <a:endParaRPr lang="en-US" altLang="zh-CN" sz="2200">
                        <a:latin typeface="楷体_GB2312" panose="02010609030101010101" pitchFamily="1" charset="-122"/>
                        <a:ea typeface="楷体_GB2312" panose="02010609030101010101" pitchFamily="1" charset="-122"/>
                        <a:cs typeface="楷体_GB2312" panose="02010609030101010101" pitchFamily="1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2FF2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529" name="表格 63528"/>
          <p:cNvGraphicFramePr/>
          <p:nvPr/>
        </p:nvGraphicFramePr>
        <p:xfrm>
          <a:off x="4465638" y="5381625"/>
          <a:ext cx="2286000" cy="1165225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1165225">
                <a:tc>
                  <a:txBody>
                    <a:bodyPr/>
                    <a:lstStyle>
                      <a:lvl1pPr marL="0" lvl="0" indent="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2pPr>
                      <a:lvl3pPr marL="1143000" lvl="2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3pPr>
                      <a:lvl4pPr marL="1600200" lvl="3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4pPr>
                      <a:lvl5pPr marL="2057400" lvl="4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5pPr>
                    </a:lstStyle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endParaRPr lang="zh-CN" altLang="zh-CN" sz="2200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  <a:sym typeface="方正书宋_GBK" charset="-122"/>
                      </a:endParaRPr>
                    </a:p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endParaRPr lang="zh-CN" altLang="zh-CN" sz="2200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  <a:sym typeface="方正书宋_GBK" charset="-122"/>
                      </a:endParaRPr>
                    </a:p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chemeClr val="tx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sym typeface="方正书宋_GBK" charset="-122"/>
                        </a:rPr>
                        <a:t>局部变量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sym typeface="方正书宋_GBK" charset="-122"/>
                        </a:rPr>
                        <a:t> 01</a:t>
                      </a:r>
                      <a:endParaRPr lang="en-US" altLang="zh-CN" sz="2200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  <a:sym typeface="方正书宋_GBK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72745" name="object 5"/>
          <p:cNvSpPr txBox="1"/>
          <p:nvPr/>
        </p:nvSpPr>
        <p:spPr>
          <a:xfrm>
            <a:off x="263525" y="5197475"/>
            <a:ext cx="2093913" cy="4127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24765" rIns="0" bIns="0" anchor="t" anchorCtr="0">
            <a:spAutoFit/>
          </a:bodyPr>
          <a:p>
            <a:pPr marL="12700" indent="0" algn="ctr">
              <a:lnSpc>
                <a:spcPct val="97000"/>
              </a:lnSpc>
              <a:spcBef>
                <a:spcPts val="200"/>
              </a:spcBef>
            </a:pPr>
            <a:r>
              <a:rPr lang="zh-CN" altLang="zh-CN" sz="260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栈帧指针</a:t>
            </a:r>
            <a:r>
              <a:rPr lang="en-US" altLang="zh-CN" sz="2600">
                <a:latin typeface="楷体_GB2312" panose="02010609030101010101" pitchFamily="1" charset="-122"/>
                <a:ea typeface="楷体_GB2312" panose="02010609030101010101" pitchFamily="1" charset="-122"/>
                <a:sym typeface="方正书宋_GBK" charset="-122"/>
              </a:rPr>
              <a:t> fp</a:t>
            </a:r>
            <a:endParaRPr lang="en-US" altLang="zh-CN" sz="2600">
              <a:latin typeface="楷体_GB2312" panose="02010609030101010101" pitchFamily="1" charset="-122"/>
              <a:ea typeface="楷体_GB2312" panose="02010609030101010101" pitchFamily="1" charset="-122"/>
              <a:sym typeface="方正书宋_GBK" charset="-122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2481263" y="5403850"/>
            <a:ext cx="1982788" cy="0"/>
          </a:xfrm>
          <a:prstGeom prst="straightConnector1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/>
          <p:nvPr/>
        </p:nvGraphicFramePr>
        <p:xfrm>
          <a:off x="4464050" y="5381625"/>
          <a:ext cx="2286000" cy="381000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381000">
                <a:tc>
                  <a:txBody>
                    <a:bodyPr/>
                    <a:lstStyle>
                      <a:lvl1pPr marL="0" lvl="0" indent="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2pPr>
                      <a:lvl3pPr marL="1143000" lvl="2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3pPr>
                      <a:lvl4pPr marL="1600200" lvl="3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4pPr>
                      <a:lvl5pPr marL="2057400" lvl="4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5pPr>
                    </a:lstStyle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en-US" sz="2200" dirty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楷体_GB2312" panose="02010609030101010101" pitchFamily="1" charset="-122"/>
                          <a:sym typeface="方正书宋_GBK" charset="-122"/>
                        </a:rPr>
                        <a:t>调用函数的</a:t>
                      </a: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楷体_GB2312" panose="02010609030101010101" pitchFamily="1" charset="-122"/>
                          <a:sym typeface="方正书宋_GBK" charset="-122"/>
                        </a:rPr>
                        <a:t> fp</a:t>
                      </a:r>
                      <a:endParaRPr lang="en-US" altLang="zh-CN" sz="2200" dirty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楷体_GB2312" panose="02010609030101010101" pitchFamily="1" charset="-122"/>
                        <a:sym typeface="方正书宋_GBK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曲线连接符 10"/>
          <p:cNvCxnSpPr>
            <a:stCxn id="4" idx="3"/>
            <a:endCxn id="72754" idx="3"/>
          </p:cNvCxnSpPr>
          <p:nvPr/>
        </p:nvCxnSpPr>
        <p:spPr>
          <a:xfrm flipV="1">
            <a:off x="6750050" y="2343150"/>
            <a:ext cx="3175" cy="3228975"/>
          </a:xfrm>
          <a:prstGeom prst="curvedConnector3">
            <a:avLst>
              <a:gd name="adj1" fmla="val 4030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54" name="文本框 11"/>
          <p:cNvSpPr txBox="1"/>
          <p:nvPr/>
        </p:nvSpPr>
        <p:spPr>
          <a:xfrm>
            <a:off x="6440488" y="2168525"/>
            <a:ext cx="309562" cy="3476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</a:rPr>
              <a:t>  </a:t>
            </a:r>
            <a:endParaRPr lang="en-US" altLang="zh-CN">
              <a:latin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/>
          <p:nvPr/>
        </p:nvGraphicFramePr>
        <p:xfrm>
          <a:off x="4467225" y="2341563"/>
          <a:ext cx="2286000" cy="1525905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1525905">
                <a:tc>
                  <a:txBody>
                    <a:bodyPr/>
                    <a:lstStyle>
                      <a:lvl1pPr marL="0" lvl="0" indent="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2pPr>
                      <a:lvl3pPr marL="1143000" lvl="2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3pPr>
                      <a:lvl4pPr marL="1600200" lvl="3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4pPr>
                      <a:lvl5pPr marL="2057400" lvl="4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5pPr>
                    </a:lstStyle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endParaRPr lang="zh-CN" altLang="zh-CN" sz="2200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  <a:sym typeface="方正书宋_GBK" charset="-122"/>
                      </a:endParaRPr>
                    </a:p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endParaRPr lang="zh-CN" altLang="zh-CN" sz="2200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  <a:sym typeface="方正书宋_GBK" charset="-122"/>
                      </a:endParaRPr>
                    </a:p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chemeClr val="tx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sym typeface="方正书宋_GBK" charset="-122"/>
                        </a:rPr>
                        <a:t>临时变量</a:t>
                      </a:r>
                      <a:endParaRPr lang="zh-CN" altLang="zh-CN" sz="2200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  <a:sym typeface="方正书宋_GBK" charset="-122"/>
                      </a:endParaRPr>
                    </a:p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chemeClr val="tx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sym typeface="方正书宋_GBK" charset="-122"/>
                        </a:rPr>
                        <a:t>局部变量</a:t>
                      </a:r>
                      <a:endParaRPr lang="en-US" altLang="zh-CN" sz="2200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  <a:sym typeface="方正书宋_GBK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4464050" y="2341563"/>
          <a:ext cx="2286000" cy="381000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368300">
                <a:tc>
                  <a:txBody>
                    <a:bodyPr/>
                    <a:lstStyle>
                      <a:lvl1pPr marL="0" lvl="0" indent="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2pPr>
                      <a:lvl3pPr marL="1143000" lvl="2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3pPr>
                      <a:lvl4pPr marL="1600200" lvl="3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4pPr>
                      <a:lvl5pPr marL="2057400" lvl="4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5pPr>
                    </a:lstStyle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en-US" sz="2200" dirty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楷体_GB2312" panose="02010609030101010101" pitchFamily="1" charset="-122"/>
                          <a:sym typeface="方正书宋_GBK" charset="-122"/>
                        </a:rPr>
                        <a:t>调用函数的</a:t>
                      </a: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楷体_GB2312" panose="02010609030101010101" pitchFamily="1" charset="-122"/>
                          <a:sym typeface="方正书宋_GBK" charset="-122"/>
                        </a:rPr>
                        <a:t> fp</a:t>
                      </a:r>
                      <a:endParaRPr lang="en-US" altLang="zh-CN" sz="2200" dirty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楷体_GB2312" panose="02010609030101010101" pitchFamily="1" charset="-122"/>
                        <a:sym typeface="方正书宋_GBK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/>
        </p:nvGraphicFramePr>
        <p:xfrm>
          <a:off x="4467225" y="5762625"/>
          <a:ext cx="2286000" cy="381000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381000">
                <a:tc>
                  <a:txBody>
                    <a:bodyPr/>
                    <a:lstStyle>
                      <a:lvl1pPr marL="0" lvl="0" indent="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2pPr>
                      <a:lvl3pPr marL="1143000" lvl="2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3pPr>
                      <a:lvl4pPr marL="1600200" lvl="3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4pPr>
                      <a:lvl5pPr marL="2057400" lvl="4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5pPr>
                    </a:lstStyle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en-US" sz="2200" dirty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楷体_GB2312" panose="02010609030101010101" pitchFamily="1" charset="-122"/>
                          <a:sym typeface="方正书宋_GBK" charset="-122"/>
                        </a:rPr>
                        <a:t>调用函数的</a:t>
                      </a: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楷体_GB2312" panose="02010609030101010101" pitchFamily="1" charset="-122"/>
                          <a:sym typeface="方正书宋_GBK" charset="-122"/>
                        </a:rPr>
                        <a:t> ra</a:t>
                      </a:r>
                      <a:endParaRPr lang="en-US" altLang="zh-CN" sz="2200" dirty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楷体_GB2312" panose="02010609030101010101" pitchFamily="1" charset="-122"/>
                        <a:sym typeface="方正书宋_GBK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/>
        </p:nvGraphicFramePr>
        <p:xfrm>
          <a:off x="4467225" y="2722563"/>
          <a:ext cx="2286000" cy="381000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381000">
                <a:tc>
                  <a:txBody>
                    <a:bodyPr/>
                    <a:lstStyle>
                      <a:lvl1pPr marL="0" lvl="0" indent="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2pPr>
                      <a:lvl3pPr marL="1143000" lvl="2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3pPr>
                      <a:lvl4pPr marL="1600200" lvl="3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4pPr>
                      <a:lvl5pPr marL="2057400" lvl="4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5pPr>
                    </a:lstStyle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en-US" sz="2200" dirty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楷体_GB2312" panose="02010609030101010101" pitchFamily="1" charset="-122"/>
                          <a:sym typeface="方正书宋_GBK" charset="-122"/>
                        </a:rPr>
                        <a:t>调用函数的</a:t>
                      </a: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楷体_GB2312" panose="02010609030101010101" pitchFamily="1" charset="-122"/>
                          <a:sym typeface="方正书宋_GBK" charset="-122"/>
                        </a:rPr>
                        <a:t> ra</a:t>
                      </a:r>
                      <a:endParaRPr lang="en-US" altLang="zh-CN" sz="2200" dirty="0">
                        <a:solidFill>
                          <a:schemeClr val="bg1"/>
                        </a:solidFill>
                        <a:latin typeface="黑体" panose="02010609060101010101" charset="-122"/>
                        <a:ea typeface="黑体" panose="02010609060101010101" charset="-122"/>
                        <a:cs typeface="楷体_GB2312" panose="02010609030101010101" pitchFamily="1" charset="-122"/>
                        <a:sym typeface="方正书宋_GBK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2779" name="文本框 4"/>
          <p:cNvSpPr txBox="1"/>
          <p:nvPr/>
        </p:nvSpPr>
        <p:spPr>
          <a:xfrm>
            <a:off x="6746875" y="5370513"/>
            <a:ext cx="1219200" cy="434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fp + 0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2780" name="文本框 5"/>
          <p:cNvSpPr txBox="1"/>
          <p:nvPr/>
        </p:nvSpPr>
        <p:spPr>
          <a:xfrm>
            <a:off x="6746875" y="5764213"/>
            <a:ext cx="1219200" cy="434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fp 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4</a:t>
            </a:r>
            <a:endParaRPr lang="en-US" altLang="zh-CN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2781" name="文本框 15"/>
          <p:cNvSpPr txBox="1"/>
          <p:nvPr/>
        </p:nvSpPr>
        <p:spPr>
          <a:xfrm>
            <a:off x="6740525" y="6113463"/>
            <a:ext cx="1219200" cy="434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fp 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8</a:t>
            </a:r>
            <a:endParaRPr lang="en-US" altLang="zh-CN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2782" name="文本框 16"/>
          <p:cNvSpPr txBox="1"/>
          <p:nvPr/>
        </p:nvSpPr>
        <p:spPr>
          <a:xfrm>
            <a:off x="6746875" y="4902200"/>
            <a:ext cx="1219200" cy="434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fp 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+ 4</a:t>
            </a:r>
            <a:endParaRPr lang="en-US" altLang="zh-CN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2783" name="文本框 17"/>
          <p:cNvSpPr txBox="1"/>
          <p:nvPr/>
        </p:nvSpPr>
        <p:spPr>
          <a:xfrm>
            <a:off x="6746875" y="3917950"/>
            <a:ext cx="1447800" cy="434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fp 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+ 4M</a:t>
            </a:r>
            <a:endParaRPr lang="en-US" altLang="zh-CN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2784" name="文本框 18"/>
          <p:cNvSpPr txBox="1"/>
          <p:nvPr/>
        </p:nvSpPr>
        <p:spPr>
          <a:xfrm>
            <a:off x="6746875" y="4400550"/>
            <a:ext cx="1219200" cy="434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altLang="en-US" sz="2400" b="1">
                <a:latin typeface="黑体" panose="02010609060101010101" charset="-122"/>
                <a:ea typeface="黑体" panose="02010609060101010101" charset="-122"/>
              </a:rPr>
              <a:t>...</a:t>
            </a:r>
            <a:endParaRPr lang="en-US" altLang="en-US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20" name="表格 19"/>
          <p:cNvGraphicFramePr/>
          <p:nvPr/>
        </p:nvGraphicFramePr>
        <p:xfrm>
          <a:off x="4465638" y="6546850"/>
          <a:ext cx="2286000" cy="422275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421640">
                <a:tc>
                  <a:txBody>
                    <a:bodyPr/>
                    <a:lstStyle>
                      <a:lvl1pPr marL="0" lvl="0" indent="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2pPr>
                      <a:lvl3pPr marL="1143000" lvl="2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3pPr>
                      <a:lvl4pPr marL="1600200" lvl="3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4pPr>
                      <a:lvl5pPr marL="2057400" lvl="4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5pPr>
                    </a:lstStyle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chemeClr val="tx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sym typeface="方正书宋_GBK" charset="-122"/>
                        </a:rPr>
                        <a:t>局部变量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sym typeface="方正书宋_GBK" charset="-122"/>
                        </a:rPr>
                        <a:t> 02</a:t>
                      </a:r>
                      <a:endParaRPr lang="en-US" altLang="zh-CN" sz="2200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  <a:sym typeface="方正书宋_GBK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/>
          <p:nvPr/>
        </p:nvGraphicFramePr>
        <p:xfrm>
          <a:off x="4465638" y="6967538"/>
          <a:ext cx="2286000" cy="422275"/>
        </p:xfrm>
        <a:graphic>
          <a:graphicData uri="http://schemas.openxmlformats.org/drawingml/2006/table">
            <a:tbl>
              <a:tblPr/>
              <a:tblGrid>
                <a:gridCol w="2286000"/>
              </a:tblGrid>
              <a:tr h="421640">
                <a:tc>
                  <a:txBody>
                    <a:bodyPr/>
                    <a:lstStyle>
                      <a:lvl1pPr marL="0" lvl="0" indent="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sz="1800"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</a:defRPr>
                      </a:lvl1pPr>
                      <a:lvl2pPr marL="742950" lvl="1" indent="-28575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2pPr>
                      <a:lvl3pPr marL="1143000" lvl="2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3pPr>
                      <a:lvl4pPr marL="1600200" lvl="3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4pPr>
                      <a:lvl5pPr marL="2057400" lvl="4" indent="-228600" algn="l" defTabSz="44958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SzPct val="100000"/>
                        <a:buFont typeface="Times New Roman" panose="02020603050405020304" pitchFamily="2" charset="0"/>
                        <a:buNone/>
                        <a:defRPr b="0" i="0" u="none" kern="1200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楷体" panose="02010609060101010101" pitchFamily="1" charset="-122"/>
                          <a:cs typeface="+mn-cs"/>
                        </a:defRPr>
                      </a:lvl5pPr>
                    </a:lstStyle>
                    <a:p>
                      <a:pPr marL="238125" lvl="0" indent="0" eaLnBrk="0" hangingPunct="0">
                        <a:lnSpc>
                          <a:spcPct val="100000"/>
                        </a:lnSpc>
                        <a:spcBef>
                          <a:spcPts val="365"/>
                        </a:spcBef>
                        <a:buNone/>
                      </a:pPr>
                      <a:r>
                        <a:rPr lang="zh-CN" altLang="zh-CN" sz="2200" dirty="0">
                          <a:solidFill>
                            <a:schemeClr val="tx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sym typeface="方正书宋_GBK" charset="-122"/>
                        </a:rPr>
                        <a:t>局部变量</a:t>
                      </a:r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sym typeface="方正书宋_GBK" charset="-122"/>
                        </a:rPr>
                        <a:t> 0</a:t>
                      </a:r>
                      <a:r>
                        <a:rPr lang="en-US" altLang="en-US" sz="2200" dirty="0">
                          <a:solidFill>
                            <a:schemeClr val="tx1"/>
                          </a:solidFill>
                          <a:latin typeface="楷体_GB2312" panose="02010609030101010101" pitchFamily="1" charset="-122"/>
                          <a:ea typeface="楷体_GB2312" panose="02010609030101010101" pitchFamily="1" charset="-122"/>
                          <a:sym typeface="方正书宋_GBK" charset="-122"/>
                        </a:rPr>
                        <a:t>3</a:t>
                      </a:r>
                      <a:endParaRPr lang="en-US" altLang="en-US" sz="2200" dirty="0">
                        <a:solidFill>
                          <a:schemeClr val="tx1"/>
                        </a:solidFill>
                        <a:latin typeface="楷体_GB2312" panose="02010609030101010101" pitchFamily="1" charset="-122"/>
                        <a:ea typeface="楷体_GB2312" panose="02010609030101010101" pitchFamily="1" charset="-122"/>
                        <a:sym typeface="方正书宋_GBK" charset="-122"/>
                      </a:endParaRPr>
                    </a:p>
                  </a:txBody>
                  <a:tcPr marL="0" marR="0" marB="0" anchor="t" anchorCtr="0">
                    <a:lnL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72797" name="文本框 21"/>
          <p:cNvSpPr txBox="1"/>
          <p:nvPr/>
        </p:nvSpPr>
        <p:spPr>
          <a:xfrm>
            <a:off x="6740525" y="6540500"/>
            <a:ext cx="1738313" cy="434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fp 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altLang="en-US" sz="2400" b="1">
                <a:latin typeface="黑体" panose="02010609060101010101" charset="-122"/>
                <a:ea typeface="黑体" panose="02010609060101010101" charset="-122"/>
              </a:rPr>
              <a:t>12</a:t>
            </a:r>
            <a:endParaRPr lang="en-US" altLang="en-US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2798" name="文本框 22"/>
          <p:cNvSpPr txBox="1"/>
          <p:nvPr/>
        </p:nvSpPr>
        <p:spPr>
          <a:xfrm>
            <a:off x="6753225" y="6961188"/>
            <a:ext cx="1738313" cy="434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fp 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altLang="en-US" sz="2400" b="1"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en-US" altLang="en-US" sz="2400" b="1">
                <a:latin typeface="黑体" panose="02010609060101010101" charset="-122"/>
                <a:ea typeface="黑体" panose="02010609060101010101" charset="-122"/>
              </a:rPr>
              <a:t>6</a:t>
            </a:r>
            <a:endParaRPr lang="en-US" altLang="en-US" sz="2400" b="1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函数</a:t>
            </a:r>
            <a:r>
              <a:rPr lang="zh-CN" altLang="en-US" dirty="0">
                <a:sym typeface="方正书宋_GBK" charset="-122"/>
              </a:rPr>
              <a:t>调用</a:t>
            </a:r>
            <a:r>
              <a:rPr lang="zh-CN" altLang="en-US" dirty="0"/>
              <a:t>翻译示例</a:t>
            </a:r>
            <a:endParaRPr lang="en-US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73730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3731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3732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6913" y="1528763"/>
            <a:ext cx="8990013" cy="4616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800" b="1" noProof="1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MIPS 架构</a:t>
            </a:r>
            <a:endParaRPr lang="zh-CN" altLang="en-US" sz="2400" noProof="1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noProof="1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    32个 通用寄存器 (32 bits)</a:t>
            </a:r>
            <a:endParaRPr lang="zh-CN" altLang="en-US" sz="2400" noProof="1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noProof="1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    我们仅使用 $sp, $a0</a:t>
            </a:r>
            <a:r>
              <a:rPr lang="en-US" altLang="zh-CN" sz="2400" noProof="1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 </a:t>
            </a:r>
            <a:r>
              <a:rPr lang="zh-CN" altLang="en-US" sz="2400" noProof="1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和 $t1 (临时变量)</a:t>
            </a:r>
            <a:endParaRPr lang="zh-CN" altLang="en-US" sz="2400" noProof="1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noProof="1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+mn-ea"/>
              </a:rPr>
              <a:t> </a:t>
            </a:r>
            <a:r>
              <a:rPr lang="zh-CN" altLang="en-US" sz="2400" b="1" noProof="1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+mn-ea"/>
              </a:rPr>
              <a:t>MIPS 约定</a:t>
            </a:r>
            <a:endParaRPr lang="zh-CN" altLang="en-US" sz="2400" noProof="1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noProof="1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+mn-ea"/>
              </a:rPr>
              <a:t>    计算结果保存在MIPS寄存器$a0（或x86寄存器%eax）中</a:t>
            </a:r>
            <a:endParaRPr lang="zh-CN" altLang="en-US" sz="2400" noProof="1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noProof="1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+mn-ea"/>
              </a:rPr>
              <a:t>    </a:t>
            </a:r>
            <a:r>
              <a:rPr lang="zh-CN" altLang="en-US" sz="2400" noProof="1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+mn-ea"/>
              </a:rPr>
              <a:t>堆栈保存在内存、并向下扩展到较低的地址</a:t>
            </a:r>
            <a:endParaRPr lang="en-US" altLang="zh-CN" sz="2400" noProof="1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noProof="1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+mn-ea"/>
              </a:rPr>
              <a:t>    </a:t>
            </a:r>
            <a:r>
              <a:rPr lang="zh-CN" altLang="en-US" sz="2400" noProof="1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+mn-ea"/>
              </a:rPr>
              <a:t>堆栈的下一个位置保存在$sp中，堆栈顶部位于$sp+4处</a:t>
            </a:r>
            <a:endParaRPr lang="zh-CN" altLang="en-US" sz="2400" noProof="1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noProof="1"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</a:rPr>
              <a:t> </a:t>
            </a:r>
            <a:endParaRPr lang="zh-CN" altLang="en-US" sz="2400" noProof="1"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en-US" altLang="zh-CN" dirty="0"/>
              <a:t>MIPS</a:t>
            </a:r>
            <a:r>
              <a:rPr lang="zh-CN" altLang="en-US" dirty="0"/>
              <a:t>指令</a:t>
            </a:r>
            <a:endParaRPr lang="zh-CN" altLang="en-US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74754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4755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4756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4757" name="文本框 6"/>
          <p:cNvSpPr txBox="1"/>
          <p:nvPr/>
        </p:nvSpPr>
        <p:spPr>
          <a:xfrm>
            <a:off x="366713" y="1528763"/>
            <a:ext cx="9548812" cy="5367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400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lw reg1, offset(reg2)</a:t>
            </a:r>
            <a:endParaRPr lang="zh-CN" altLang="en-US" sz="2400"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400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       Load 32-bit word from address reg2+offset into reg1 </a:t>
            </a:r>
            <a:endParaRPr lang="zh-CN" altLang="en-US" sz="2400"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400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add reg1, reg2, reg3</a:t>
            </a:r>
            <a:endParaRPr lang="zh-CN" altLang="en-US" sz="2400"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400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       reg1 &lt;-- reg2+reg3 </a:t>
            </a:r>
            <a:endParaRPr lang="zh-CN" altLang="en-US" sz="2400"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400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sw reg1, offset(reg2)</a:t>
            </a:r>
            <a:endParaRPr lang="zh-CN" altLang="en-US" sz="2400"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400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       Store 32-bit word reg1 to address reg2+offset </a:t>
            </a:r>
            <a:endParaRPr lang="zh-CN" altLang="en-US" sz="2400"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400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addiu reg1, reg2, imm</a:t>
            </a:r>
            <a:endParaRPr lang="zh-CN" altLang="en-US" sz="2400"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400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       reg1 &lt;-- reg2+imm</a:t>
            </a:r>
            <a:endParaRPr lang="zh-CN" altLang="en-US" sz="2400"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400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       "u" means overflow is not checked</a:t>
            </a:r>
            <a:endParaRPr lang="zh-CN" altLang="en-US" sz="2400"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400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li reg, imm</a:t>
            </a:r>
            <a:endParaRPr lang="zh-CN" altLang="en-US" sz="2400"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400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       reg &lt;-- imm </a:t>
            </a:r>
            <a:endParaRPr lang="zh-CN" altLang="en-US" sz="240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zh-CN" dirty="0"/>
              <a:t>计算模型：栈计算机</a:t>
            </a:r>
            <a:endParaRPr lang="zh-CN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75778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5779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5780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5781" name="文本框 6"/>
          <p:cNvSpPr txBox="1"/>
          <p:nvPr/>
        </p:nvSpPr>
        <p:spPr>
          <a:xfrm>
            <a:off x="366713" y="1528763"/>
            <a:ext cx="9548812" cy="34486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acc &lt;-- 7                    : li $a0, 7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push acc                     : sw $a0, 0($sp)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                            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addiu $sp, $sp, -4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acc &lt;-- 5               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: li $a0, 5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acc &lt;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--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 acc + top_of_stack   : lw $t1, 4($sp)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                    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    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: add $a0, $a0, $t1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pop                 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   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 : addiu $sp, $sp, 4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zh-CN" dirty="0"/>
              <a:t>栈计算机程序设计语言</a:t>
            </a:r>
            <a:endParaRPr lang="zh-CN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76802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6803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6804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6805" name="文本框 6"/>
          <p:cNvSpPr txBox="1"/>
          <p:nvPr/>
        </p:nvSpPr>
        <p:spPr>
          <a:xfrm>
            <a:off x="366713" y="1528763"/>
            <a:ext cx="9548812" cy="3448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语言文法如下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P </a:t>
            </a:r>
            <a:r>
              <a:rPr lang="en-US" altLang="zh-CN" sz="2400" b="1" dirty="0">
                <a:latin typeface="Times New Roman" panose="02020603050405020304" pitchFamily="2" charset="0"/>
              </a:rPr>
              <a:t>→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 D; P | D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D </a:t>
            </a:r>
            <a:r>
              <a:rPr lang="en-US" altLang="zh-CN" sz="2400" b="1" dirty="0">
                <a:latin typeface="Times New Roman" panose="02020603050405020304" pitchFamily="2" charset="0"/>
              </a:rPr>
              <a:t>→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 def id(ARGS) = E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ARGS </a:t>
            </a:r>
            <a:r>
              <a:rPr lang="en-US" altLang="zh-CN" sz="2400" b="1" dirty="0">
                <a:latin typeface="Times New Roman" panose="02020603050405020304" pitchFamily="2" charset="0"/>
              </a:rPr>
              <a:t>→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 id, ARGS | id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E </a:t>
            </a:r>
            <a:r>
              <a:rPr lang="en-US" altLang="zh-CN" sz="2400" b="1" dirty="0">
                <a:latin typeface="Times New Roman" panose="02020603050405020304" pitchFamily="2" charset="0"/>
              </a:rPr>
              <a:t>→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 int | id | E1 + E2 | E1 - E2 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|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if E1 = E2 then E3 else E4 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| id(E1,...,En)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3913" y="1528763"/>
            <a:ext cx="5281612" cy="949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def fib(x) = if x = 1 then 0 else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             if x = 2 then 1 else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             fib(x - 1) + fib(x - 2)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3"/>
          <p:cNvSpPr>
            <a:spLocks noGrp="1"/>
          </p:cNvSpPr>
          <p:nvPr>
            <p:ph type="body"/>
          </p:nvPr>
        </p:nvSpPr>
        <p:spPr>
          <a:xfrm>
            <a:off x="809625" y="1439863"/>
            <a:ext cx="8821738" cy="5175250"/>
          </a:xfrm>
        </p:spPr>
        <p:txBody>
          <a:bodyPr wrap="square" lIns="0" tIns="22680" rIns="0" bIns="0" anchor="t" anchorCtr="0"/>
          <a:p>
            <a:pPr marL="431800" indent="-323850" defTabSz="44958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标识符定义</a:t>
            </a:r>
            <a:r>
              <a:rPr lang="zh-CN" altLang="en-US" sz="4000" b="1" dirty="0">
                <a:solidFill>
                  <a:schemeClr val="accent2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实体</a:t>
            </a:r>
            <a:endParaRPr lang="en-US" altLang="zh-CN" sz="4000" b="1" dirty="0">
              <a:solidFill>
                <a:schemeClr val="accent2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实体属性保存在</a:t>
            </a:r>
            <a:r>
              <a:rPr lang="zh-CN" altLang="en-US" sz="4000" b="1" dirty="0">
                <a:solidFill>
                  <a:schemeClr val="accent2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符号表</a:t>
            </a:r>
            <a:endParaRPr lang="en-US" altLang="zh-CN" sz="4000" b="1" dirty="0">
              <a:solidFill>
                <a:schemeClr val="accent2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符号表的形式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每个名字对应一个表项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一个表项包括</a:t>
            </a:r>
            <a:r>
              <a:rPr lang="zh-CN" altLang="en-US" sz="4000" b="1" dirty="0">
                <a:solidFill>
                  <a:schemeClr val="accent2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名字域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和</a:t>
            </a:r>
            <a:r>
              <a:rPr lang="zh-CN" altLang="en-US" sz="4000" b="1" dirty="0">
                <a:solidFill>
                  <a:schemeClr val="accent2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信息域</a:t>
            </a:r>
            <a:endParaRPr lang="en-US" altLang="zh-CN" sz="4000" b="1" dirty="0">
              <a:solidFill>
                <a:schemeClr val="accent2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eaLnBrk="1" hangingPunct="1">
              <a:buFont typeface="Monotype Sorts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sz="4400" b="1" dirty="0">
              <a:latin typeface="宋体" panose="02010600030101010101" pitchFamily="2" charset="-122"/>
            </a:endParaRPr>
          </a:p>
        </p:txBody>
      </p:sp>
      <p:sp>
        <p:nvSpPr>
          <p:cNvPr id="11267" name="Rectangle 5"/>
          <p:cNvSpPr/>
          <p:nvPr/>
        </p:nvSpPr>
        <p:spPr>
          <a:xfrm>
            <a:off x="2682875" y="5527675"/>
            <a:ext cx="4787900" cy="5889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p>
            <a:pPr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Line 6"/>
          <p:cNvSpPr/>
          <p:nvPr/>
        </p:nvSpPr>
        <p:spPr>
          <a:xfrm>
            <a:off x="4995863" y="5527675"/>
            <a:ext cx="0" cy="5889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hangingPunct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269" name="Text Box 7"/>
          <p:cNvSpPr txBox="1"/>
          <p:nvPr/>
        </p:nvSpPr>
        <p:spPr>
          <a:xfrm>
            <a:off x="3192463" y="5518150"/>
            <a:ext cx="1104900" cy="60166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 anchor="t" anchorCtr="0">
            <a:spAutoFit/>
          </a:bodyPr>
          <a:p>
            <a:pPr hangingPunct="0"/>
            <a:r>
              <a:rPr lang="zh-CN" altLang="en-US" sz="35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名字</a:t>
            </a:r>
            <a:endParaRPr lang="zh-CN" altLang="en-US" sz="35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0" name="Text Box 8"/>
          <p:cNvSpPr txBox="1"/>
          <p:nvPr/>
        </p:nvSpPr>
        <p:spPr>
          <a:xfrm>
            <a:off x="5310188" y="5518150"/>
            <a:ext cx="2005012" cy="601663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 anchor="t" anchorCtr="0">
            <a:spAutoFit/>
          </a:bodyPr>
          <a:p>
            <a:pPr hangingPunct="0"/>
            <a:r>
              <a:rPr lang="zh-CN" altLang="en-US" sz="35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属性信息</a:t>
            </a:r>
            <a:endParaRPr lang="zh-CN" altLang="en-US" sz="35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0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符号表</a:t>
            </a:r>
            <a:endParaRPr lang="zh-CN" altLang="en-US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16391" name="Footer Placeholder 9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6392" name="Slide Number Placeholder 1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6393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charRg st="23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charRg st="23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charRg st="3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6">
                                            <p:txEl>
                                              <p:charRg st="3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charRg st="44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66">
                                            <p:txEl>
                                              <p:charRg st="44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uiExpand="1" build="p"/>
      <p:bldP spid="11267" grpId="0" animBg="1"/>
      <p:bldP spid="11269" grpId="0"/>
      <p:bldP spid="1127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zh-CN" dirty="0"/>
              <a:t>栈计算机代码生成</a:t>
            </a:r>
            <a:endParaRPr lang="zh-CN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77826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7827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7828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5781" name="文本框 6"/>
          <p:cNvSpPr txBox="1"/>
          <p:nvPr/>
        </p:nvSpPr>
        <p:spPr>
          <a:xfrm>
            <a:off x="366713" y="1528763"/>
            <a:ext cx="9548813" cy="50482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>
              <a:lnSpc>
                <a:spcPct val="130000"/>
              </a:lnSpc>
              <a:buFont typeface="Wingdings" panose="05000000000000000000" charset="0"/>
              <a:buChar char=""/>
            </a:pP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对表达式</a:t>
            </a:r>
            <a:r>
              <a:rPr lang="en-US" altLang="zh-CN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 E</a:t>
            </a: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，生成如下的MIPS指令：</a:t>
            </a:r>
            <a:endParaRPr lang="zh-CN" altLang="en-US" sz="2800" b="1" noProof="1">
              <a:solidFill>
                <a:srgbClr val="000000"/>
              </a:solidFill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    </a:t>
            </a:r>
            <a:r>
              <a:rPr lang="zh-CN" altLang="en-US" sz="2800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计算表达式</a:t>
            </a:r>
            <a:r>
              <a:rPr lang="en-US" altLang="zh-CN" sz="2800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 E </a:t>
            </a:r>
            <a:r>
              <a:rPr lang="zh-CN" altLang="en-US" sz="2800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的值，并将其保存至 $a0 中</a:t>
            </a:r>
            <a:endParaRPr lang="zh-CN" altLang="en-US" sz="2800" noProof="1">
              <a:solidFill>
                <a:srgbClr val="000000"/>
              </a:solidFill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800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    保存并恢复栈及 $sp 的值</a:t>
            </a:r>
            <a:endParaRPr lang="zh-CN" altLang="en-US" sz="2800" noProof="1">
              <a:solidFill>
                <a:srgbClr val="000000"/>
              </a:solidFill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800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 </a:t>
            </a:r>
            <a:r>
              <a:rPr lang="en-US" altLang="zh-CN" sz="2800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         </a:t>
            </a:r>
            <a:r>
              <a:rPr lang="zh-CN" altLang="en-US" sz="2800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即执行</a:t>
            </a:r>
            <a:r>
              <a:rPr lang="en-US" altLang="zh-CN" sz="2800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E</a:t>
            </a:r>
            <a:r>
              <a:rPr lang="zh-CN" altLang="en-US" sz="2800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对应代码前后栈及</a:t>
            </a:r>
            <a:r>
              <a:rPr lang="en-US" altLang="zh-CN" sz="2800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$sp</a:t>
            </a:r>
            <a:r>
              <a:rPr lang="zh-CN" altLang="en-US" sz="2800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的内容不变</a:t>
            </a:r>
            <a:endParaRPr lang="zh-CN" altLang="en-US" sz="2800" noProof="1">
              <a:solidFill>
                <a:srgbClr val="000000"/>
              </a:solidFill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  <a:sym typeface="方正书宋_GBK" charset="-122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charset="0"/>
              <a:buChar char=""/>
            </a:pP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定义代码生成函数 cgen(e)</a:t>
            </a:r>
            <a:endParaRPr lang="zh-CN" altLang="en-US" sz="2800" b="1" noProof="1">
              <a:solidFill>
                <a:srgbClr val="000000"/>
              </a:solidFill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    </a:t>
            </a:r>
            <a:r>
              <a:rPr lang="zh-CN" altLang="en-US" sz="2800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该函数生成表达式 e 对应的 mips 指令</a:t>
            </a:r>
            <a:endParaRPr lang="zh-CN" altLang="en-US" sz="2800" b="1" noProof="1">
              <a:solidFill>
                <a:srgbClr val="000000"/>
              </a:solidFill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 </a:t>
            </a:r>
            <a:r>
              <a:rPr lang="en-US" altLang="zh-CN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   </a:t>
            </a: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对</a:t>
            </a:r>
            <a:r>
              <a:rPr lang="zh-CN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常数</a:t>
            </a:r>
            <a:r>
              <a:rPr lang="en-US" altLang="zh-CN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 i</a:t>
            </a: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：</a:t>
            </a:r>
            <a:endParaRPr lang="zh-CN" altLang="en-US" sz="2800" b="1" noProof="1">
              <a:solidFill>
                <a:srgbClr val="000000"/>
              </a:solidFill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 </a:t>
            </a:r>
            <a:r>
              <a:rPr lang="en-US" altLang="zh-CN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         </a:t>
            </a:r>
            <a:r>
              <a:rPr lang="zh-CN" altLang="en-US" sz="2400" b="1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cgen(i)生成指令为： li $a0 i</a:t>
            </a:r>
            <a:endParaRPr lang="zh-CN" altLang="en-US" sz="2400" b="1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endParaRPr lang="en-US" altLang="zh-CN" sz="2400" noProof="1"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charRg st="48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81">
                                            <p:txEl>
                                              <p:charRg st="48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charRg st="67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781">
                                            <p:txEl>
                                              <p:charRg st="67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charRg st="98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5781">
                                            <p:txEl>
                                              <p:charRg st="98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charRg st="115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5781">
                                            <p:txEl>
                                              <p:charRg st="115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charRg st="142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5781">
                                            <p:txEl>
                                              <p:charRg st="142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charRg st="153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5781">
                                            <p:txEl>
                                              <p:charRg st="153" end="1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zh-CN" dirty="0"/>
              <a:t>栈计算机代码生成</a:t>
            </a:r>
            <a:endParaRPr lang="zh-CN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78850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8851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8852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5781" name="文本框 6"/>
          <p:cNvSpPr txBox="1"/>
          <p:nvPr/>
        </p:nvSpPr>
        <p:spPr>
          <a:xfrm>
            <a:off x="366713" y="1528763"/>
            <a:ext cx="9548813" cy="45688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>
              <a:lnSpc>
                <a:spcPct val="130000"/>
              </a:lnSpc>
              <a:buFont typeface="Wingdings" panose="05000000000000000000" charset="0"/>
              <a:buChar char=""/>
            </a:pP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对</a:t>
            </a:r>
            <a:r>
              <a:rPr lang="zh-CN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表达式</a:t>
            </a:r>
            <a:r>
              <a:rPr lang="en-US" altLang="zh-CN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e</a:t>
            </a:r>
            <a:r>
              <a:rPr lang="en-US" altLang="zh-CN" sz="2800" b="1" baseline="-25000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1</a:t>
            </a:r>
            <a:r>
              <a:rPr lang="en-US" altLang="zh-CN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+e</a:t>
            </a:r>
            <a:r>
              <a:rPr lang="en-US" altLang="zh-CN" sz="2800" b="1" baseline="-25000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2</a:t>
            </a: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：</a:t>
            </a:r>
            <a:endParaRPr lang="zh-CN" altLang="en-US" sz="2800" b="1" noProof="1">
              <a:solidFill>
                <a:srgbClr val="000000"/>
              </a:solidFill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 </a:t>
            </a:r>
            <a:r>
              <a:rPr lang="en-US" altLang="zh-CN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   </a:t>
            </a: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cgen(e</a:t>
            </a:r>
            <a:r>
              <a:rPr lang="en-US" altLang="zh-CN" sz="2800" b="1" baseline="-25000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1</a:t>
            </a: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)</a:t>
            </a:r>
            <a:r>
              <a:rPr lang="en-US" altLang="zh-CN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 </a:t>
            </a:r>
            <a:endParaRPr lang="zh-CN" altLang="en-US" sz="2800" b="1" noProof="1">
              <a:solidFill>
                <a:srgbClr val="000000"/>
              </a:solidFill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400" b="1" noProof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方正书宋_GBK" charset="-122"/>
              </a:rPr>
              <a:t>   </a:t>
            </a:r>
            <a:r>
              <a:rPr lang="zh-CN" altLang="en-US" sz="2400" b="1" noProof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print “sw $a0 0($sp)”</a:t>
            </a:r>
            <a:endParaRPr lang="zh-CN" altLang="en-US" sz="2400" b="1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fontAlgn="base">
              <a:lnSpc>
                <a:spcPct val="130000"/>
              </a:lnSpc>
              <a:buFont typeface="Wingdings" panose="05000000000000000000" charset="0"/>
            </a:pP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print “addiu $sp $sp -4”</a:t>
            </a:r>
            <a:endParaRPr lang="zh-CN" altLang="en-US" sz="2400" b="1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fontAlgn="base">
              <a:lnSpc>
                <a:spcPct val="130000"/>
              </a:lnSpc>
              <a:buFont typeface="Wingdings" panose="05000000000000000000" charset="0"/>
            </a:pPr>
            <a:r>
              <a:rPr lang="zh-CN" altLang="en-US" sz="2400" b="1" strike="noStrike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cgen(e</a:t>
            </a:r>
            <a:r>
              <a:rPr lang="en-US" altLang="zh-CN" sz="2400" b="1" strike="noStrike" baseline="-25000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2</a:t>
            </a:r>
            <a:r>
              <a:rPr lang="zh-CN" altLang="en-US" sz="2400" b="1" strike="noStrike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)</a:t>
            </a:r>
            <a:endParaRPr lang="zh-CN" altLang="en-US" sz="2400" b="1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fontAlgn="base">
              <a:lnSpc>
                <a:spcPct val="130000"/>
              </a:lnSpc>
              <a:buFont typeface="Wingdings" panose="05000000000000000000" charset="0"/>
            </a:pP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print “lw $t1 4($sp)”</a:t>
            </a:r>
            <a:endParaRPr lang="zh-CN" altLang="en-US" sz="2400" b="1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fontAlgn="base">
              <a:lnSpc>
                <a:spcPct val="130000"/>
              </a:lnSpc>
              <a:buFont typeface="Wingdings" panose="05000000000000000000" charset="0"/>
            </a:pP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print “add $a0 $t1 $a0”</a:t>
            </a:r>
            <a:endParaRPr lang="zh-CN" altLang="en-US" sz="2400" b="1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fontAlgn="base">
              <a:lnSpc>
                <a:spcPct val="130000"/>
              </a:lnSpc>
              <a:buFont typeface="Wingdings" panose="05000000000000000000" charset="0"/>
            </a:pP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print “addiu $sp $sp 4”</a:t>
            </a:r>
            <a:endParaRPr lang="zh-CN" altLang="en-US" sz="2400" b="1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endParaRPr lang="en-US" altLang="zh-CN" sz="2400" noProof="1"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5170488" y="1311275"/>
            <a:ext cx="4368800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zh-CN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此时</a:t>
            </a:r>
            <a:r>
              <a:rPr lang="zh-CN" altLang="en-US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cgen(e</a:t>
            </a:r>
            <a:r>
              <a:rPr lang="en-US" altLang="zh-CN" b="1" baseline="-25000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1</a:t>
            </a:r>
            <a:r>
              <a:rPr lang="zh-CN" altLang="en-US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)</a:t>
            </a:r>
            <a:r>
              <a:rPr lang="zh-CN" altLang="en-US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对应代码运行后</a:t>
            </a:r>
            <a:r>
              <a:rPr lang="en-US" altLang="zh-CN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e1</a:t>
            </a:r>
            <a:r>
              <a:rPr lang="zh-CN" altLang="en-US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的</a:t>
            </a:r>
            <a:r>
              <a:rPr lang="zh-CN" altLang="zh-CN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结果保存在</a:t>
            </a:r>
            <a:r>
              <a:rPr lang="en-US" altLang="zh-CN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$a0</a:t>
            </a:r>
            <a:r>
              <a:rPr lang="zh-CN" altLang="en-US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中，且</a:t>
            </a:r>
            <a:r>
              <a:rPr lang="zh-CN" altLang="zh-CN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栈已恢复为</a:t>
            </a:r>
            <a:r>
              <a:rPr lang="zh-CN" altLang="en-US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之前状态</a:t>
            </a:r>
            <a:endParaRPr lang="zh-CN" altLang="en-US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</p:txBody>
      </p:sp>
      <p:sp>
        <p:nvSpPr>
          <p:cNvPr id="3" name="文本框 5"/>
          <p:cNvSpPr txBox="1"/>
          <p:nvPr/>
        </p:nvSpPr>
        <p:spPr>
          <a:xfrm>
            <a:off x="5170488" y="2713038"/>
            <a:ext cx="4368800" cy="506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zh-CN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保存</a:t>
            </a:r>
            <a:r>
              <a:rPr lang="zh-CN" altLang="en-US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e</a:t>
            </a:r>
            <a:r>
              <a:rPr lang="en-US" altLang="zh-CN" b="1" baseline="-25000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1</a:t>
            </a:r>
            <a:r>
              <a:rPr lang="zh-CN" altLang="en-US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对应的值到栈中</a:t>
            </a:r>
            <a:endParaRPr lang="zh-CN" altLang="en-US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5170488" y="3657600"/>
            <a:ext cx="4368800" cy="506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zh-CN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</a:t>
            </a:r>
            <a:r>
              <a:rPr lang="zh-CN" altLang="en-US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e</a:t>
            </a:r>
            <a:r>
              <a:rPr lang="en-US" altLang="zh-CN" b="1" baseline="-25000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2</a:t>
            </a:r>
            <a:r>
              <a:rPr lang="zh-CN" altLang="en-US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对应的代码</a:t>
            </a:r>
            <a:endParaRPr lang="zh-CN" altLang="en-US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5170488" y="4124325"/>
            <a:ext cx="4368800" cy="508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zh-CN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zh-CN" altLang="en-US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e</a:t>
            </a:r>
            <a:r>
              <a:rPr lang="en-US" altLang="zh-CN" b="1" baseline="-25000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1</a:t>
            </a:r>
            <a:r>
              <a:rPr lang="zh-CN" altLang="en-US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的值保存到临时寄存器</a:t>
            </a:r>
            <a:r>
              <a:rPr lang="en-US" altLang="zh-CN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t1</a:t>
            </a:r>
            <a:endParaRPr lang="en-US" altLang="zh-CN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</p:txBody>
      </p:sp>
      <p:sp>
        <p:nvSpPr>
          <p:cNvPr id="10" name="文本框 5"/>
          <p:cNvSpPr txBox="1"/>
          <p:nvPr/>
        </p:nvSpPr>
        <p:spPr>
          <a:xfrm>
            <a:off x="5170488" y="4592638"/>
            <a:ext cx="4368800" cy="506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zh-CN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en-US" altLang="zh-CN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e</a:t>
            </a:r>
            <a:r>
              <a:rPr lang="en-US" altLang="zh-CN" b="1" baseline="-25000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1</a:t>
            </a:r>
            <a:r>
              <a:rPr lang="en-US" altLang="zh-CN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+e</a:t>
            </a:r>
            <a:r>
              <a:rPr lang="en-US" altLang="zh-CN" b="1" baseline="-25000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2</a:t>
            </a:r>
            <a:r>
              <a:rPr lang="en-US" altLang="zh-CN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</p:txBody>
      </p:sp>
      <p:sp>
        <p:nvSpPr>
          <p:cNvPr id="11" name="文本框 5"/>
          <p:cNvSpPr txBox="1"/>
          <p:nvPr/>
        </p:nvSpPr>
        <p:spPr>
          <a:xfrm>
            <a:off x="5170488" y="5059363"/>
            <a:ext cx="4368800" cy="506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zh-CN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恢复</a:t>
            </a:r>
            <a:r>
              <a:rPr lang="en-US" altLang="zh-CN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en-US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$sp</a:t>
            </a:r>
            <a:endParaRPr lang="en-US" altLang="en-US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</p:txBody>
      </p:sp>
      <p:sp>
        <p:nvSpPr>
          <p:cNvPr id="12" name="文本框 5"/>
          <p:cNvSpPr txBox="1"/>
          <p:nvPr/>
        </p:nvSpPr>
        <p:spPr>
          <a:xfrm>
            <a:off x="5170488" y="2143125"/>
            <a:ext cx="4368800" cy="506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zh-CN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</a:t>
            </a:r>
            <a:r>
              <a:rPr lang="zh-CN" altLang="en-US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e</a:t>
            </a:r>
            <a:r>
              <a:rPr lang="en-US" altLang="zh-CN" b="1" baseline="-25000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1</a:t>
            </a:r>
            <a:r>
              <a:rPr lang="zh-CN" altLang="en-US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对应的代码</a:t>
            </a:r>
            <a:endParaRPr lang="zh-CN" altLang="en-US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64113" y="3487738"/>
            <a:ext cx="4953000" cy="23066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zh-CN" sz="2400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表达式</a:t>
            </a:r>
            <a:r>
              <a:rPr lang="en-US" altLang="zh-CN" sz="2400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e</a:t>
            </a:r>
            <a:r>
              <a:rPr lang="en-US" altLang="zh-CN" sz="2400" b="1" baseline="-25000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1</a:t>
            </a:r>
            <a:r>
              <a:rPr lang="en-US" altLang="zh-CN" sz="2400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+e</a:t>
            </a:r>
            <a:r>
              <a:rPr lang="en-US" altLang="zh-CN" sz="2400" b="1" baseline="-25000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2</a:t>
            </a:r>
            <a:r>
              <a:rPr lang="zh-CN" altLang="zh-CN" sz="2400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可否生成如下代码：</a:t>
            </a:r>
            <a:endParaRPr lang="zh-CN" altLang="en-US" sz="2400" b="1">
              <a:solidFill>
                <a:srgbClr val="0D0D0D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   </a:t>
            </a:r>
            <a:r>
              <a:rPr lang="zh-CN" altLang="en-US" sz="2400" b="1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cgen(e</a:t>
            </a:r>
            <a:r>
              <a:rPr lang="en-US" altLang="zh-CN" sz="2400" b="1" baseline="-25000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1</a:t>
            </a:r>
            <a:r>
              <a:rPr lang="zh-CN" altLang="en-US" sz="2400" b="1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)</a:t>
            </a:r>
            <a:r>
              <a:rPr lang="en-US" altLang="zh-CN" sz="2400" b="1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mov $t1 $a0 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   </a:t>
            </a:r>
            <a:r>
              <a:rPr lang="zh-CN" altLang="en-US" sz="2400" b="1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cgen(e</a:t>
            </a:r>
            <a:r>
              <a:rPr lang="en-US" altLang="en-US" sz="2400" b="1" baseline="-25000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2</a:t>
            </a:r>
            <a:r>
              <a:rPr lang="zh-CN" altLang="en-US" sz="2400" b="1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)</a:t>
            </a:r>
            <a:r>
              <a:rPr lang="en-US" altLang="zh-CN" sz="2400" b="1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add $a0 $t1 $a0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charRg st="2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81">
                                            <p:txEl>
                                              <p:charRg st="25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charRg st="5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5781">
                                            <p:txEl>
                                              <p:charRg st="50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charRg st="75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5781">
                                            <p:txEl>
                                              <p:charRg st="75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charRg st="84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5781">
                                            <p:txEl>
                                              <p:charRg st="84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charRg st="106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5781">
                                            <p:txEl>
                                              <p:charRg st="106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charRg st="130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5781">
                                            <p:txEl>
                                              <p:charRg st="130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7" grpId="0"/>
      <p:bldP spid="9" grpId="0"/>
      <p:bldP spid="10" grpId="0"/>
      <p:bldP spid="11" grpId="0"/>
      <p:bldP spid="12" grpId="0"/>
      <p:bldP spid="13" grpId="0" bldLvl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zh-CN" dirty="0"/>
              <a:t>栈计算机代码生成</a:t>
            </a:r>
            <a:endParaRPr lang="zh-CN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79874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9875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9876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5781" name="文本框 6"/>
          <p:cNvSpPr txBox="1"/>
          <p:nvPr/>
        </p:nvSpPr>
        <p:spPr>
          <a:xfrm>
            <a:off x="366713" y="1528763"/>
            <a:ext cx="9548813" cy="1211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>
              <a:lnSpc>
                <a:spcPct val="130000"/>
              </a:lnSpc>
              <a:buFont typeface="Wingdings" panose="05000000000000000000" charset="0"/>
              <a:buChar char=""/>
            </a:pPr>
            <a:r>
              <a:rPr lang="zh-CN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表达式</a:t>
            </a:r>
            <a:r>
              <a:rPr lang="en-US" altLang="zh-CN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 1 + (5+6) </a:t>
            </a: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对应的代码</a:t>
            </a:r>
            <a:endParaRPr lang="zh-CN" altLang="en-US" sz="2800" b="1" noProof="1">
              <a:solidFill>
                <a:srgbClr val="000000"/>
              </a:solidFill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 </a:t>
            </a:r>
            <a:r>
              <a:rPr lang="en-US" altLang="zh-CN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   </a:t>
            </a:r>
            <a:endParaRPr lang="en-US" altLang="zh-CN" sz="2400" noProof="1"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</p:txBody>
      </p:sp>
      <p:sp>
        <p:nvSpPr>
          <p:cNvPr id="79878" name="文本框 1"/>
          <p:cNvSpPr txBox="1"/>
          <p:nvPr/>
        </p:nvSpPr>
        <p:spPr>
          <a:xfrm>
            <a:off x="587375" y="2295525"/>
            <a:ext cx="3108325" cy="233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solidFill>
                  <a:srgbClr val="808080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cgen(e</a:t>
            </a:r>
            <a:r>
              <a:rPr lang="en-US" altLang="zh-CN" sz="1600" b="1" baseline="-25000">
                <a:solidFill>
                  <a:srgbClr val="808080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1</a:t>
            </a:r>
            <a:r>
              <a:rPr lang="zh-CN" altLang="en-US" sz="1600" b="1">
                <a:solidFill>
                  <a:srgbClr val="808080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)</a:t>
            </a:r>
            <a:r>
              <a:rPr lang="en-US" altLang="zh-CN" sz="1600" b="1">
                <a:solidFill>
                  <a:srgbClr val="808080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</a:t>
            </a:r>
            <a:endParaRPr lang="zh-CN" altLang="en-US" sz="1600" b="1">
              <a:solidFill>
                <a:srgbClr val="808080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 “sw $a0 0($sp)”</a:t>
            </a:r>
            <a:endParaRPr lang="zh-CN" altLang="en-US" sz="1600" b="1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 “addiu $sp $sp -4”</a:t>
            </a:r>
            <a:endParaRPr lang="zh-CN" altLang="en-US" sz="1600" b="1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solidFill>
                  <a:srgbClr val="808080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cgen(e</a:t>
            </a:r>
            <a:r>
              <a:rPr lang="en-US" altLang="zh-CN" sz="1600" b="1" baseline="-25000">
                <a:solidFill>
                  <a:srgbClr val="808080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2</a:t>
            </a:r>
            <a:r>
              <a:rPr lang="zh-CN" altLang="en-US" sz="1600" b="1">
                <a:solidFill>
                  <a:srgbClr val="808080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)</a:t>
            </a:r>
            <a:endParaRPr lang="zh-CN" altLang="en-US" sz="1600" b="1">
              <a:solidFill>
                <a:srgbClr val="808080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 “lw $t1 4($sp)”</a:t>
            </a:r>
            <a:endParaRPr lang="zh-CN" altLang="en-US" sz="1600" b="1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 “add $a0 $t1 $a0”</a:t>
            </a:r>
            <a:endParaRPr lang="zh-CN" altLang="en-US" sz="1600" b="1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 “addiu $sp $sp 4”</a:t>
            </a:r>
            <a:endParaRPr lang="zh-CN" altLang="en-US" sz="1600" b="1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33775" y="2371725"/>
            <a:ext cx="3108325" cy="233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cgen(</a:t>
            </a:r>
            <a:r>
              <a:rPr lang="en-US" altLang="zh-CN" sz="1600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1</a:t>
            </a:r>
            <a:r>
              <a:rPr lang="zh-CN" altLang="en-US" sz="1600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)</a:t>
            </a:r>
            <a:r>
              <a:rPr lang="en-US" altLang="zh-CN" sz="1600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</a:t>
            </a:r>
            <a:endParaRPr lang="zh-CN" altLang="en-US" sz="1600" b="1"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print “sw $a0 0($sp)”</a:t>
            </a:r>
            <a:endParaRPr lang="zh-CN" altLang="en-US" sz="1600" b="1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print “addiu $sp $sp -4”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cgen(</a:t>
            </a:r>
            <a:r>
              <a:rPr lang="en-US" altLang="zh-CN" sz="1600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5+6</a:t>
            </a:r>
            <a:r>
              <a:rPr lang="zh-CN" altLang="en-US" sz="1600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)</a:t>
            </a:r>
            <a:endParaRPr lang="zh-CN" altLang="en-US" sz="1600" b="1"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print “lw $t1 4($sp)”</a:t>
            </a:r>
            <a:endParaRPr lang="zh-CN" altLang="en-US" sz="1600" b="1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print “add $a0 $t1 $a0”</a:t>
            </a:r>
            <a:endParaRPr lang="zh-CN" altLang="en-US" sz="1600" b="1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print “addiu $sp $sp 4”</a:t>
            </a:r>
            <a:endParaRPr lang="zh-CN" altLang="en-US" sz="1600" b="1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42100" y="1482725"/>
            <a:ext cx="3108325" cy="48910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en-US" altLang="zh-CN" sz="1600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li $a0 1</a:t>
            </a:r>
            <a:endParaRPr lang="zh-CN" altLang="en-US" sz="1600" b="1"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print “sw $a0 0($sp)”</a:t>
            </a:r>
            <a:endParaRPr lang="zh-CN" altLang="en-US" sz="1600" b="1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print “addiu $sp $sp -4”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endParaRPr lang="zh-CN" altLang="en-US" sz="1600" b="1"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cgen(</a:t>
            </a:r>
            <a:r>
              <a:rPr lang="en-US" altLang="zh-CN" sz="1600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5</a:t>
            </a:r>
            <a:r>
              <a:rPr lang="zh-CN" altLang="en-US" sz="1600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)</a:t>
            </a:r>
            <a:r>
              <a:rPr lang="en-US" altLang="zh-CN" sz="1600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</a:t>
            </a:r>
            <a:endParaRPr lang="zh-CN" altLang="en-US" sz="1600" b="1"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print “sw $a0 0($sp)”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print “addiu $sp $sp -4”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cgen(</a:t>
            </a:r>
            <a:r>
              <a:rPr lang="en-US" altLang="zh-CN" sz="1600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6</a:t>
            </a:r>
            <a:r>
              <a:rPr lang="zh-CN" altLang="en-US" sz="1600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)</a:t>
            </a:r>
            <a:endParaRPr lang="zh-CN" altLang="en-US" sz="1600" b="1"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print “lw $t1 4($sp)”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print “add $a0 $t1 $a0”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print “addiu $sp $sp 4”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endParaRPr lang="zh-CN" altLang="en-US" sz="1600" b="1"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print “lw $t1 4($sp)”</a:t>
            </a:r>
            <a:endParaRPr lang="zh-CN" altLang="en-US" sz="1600" b="1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print “add $a0 $t1 $a0”</a:t>
            </a:r>
            <a:endParaRPr lang="zh-CN" altLang="en-US" sz="1600" b="1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print “addiu $sp $sp 4”</a:t>
            </a:r>
            <a:endParaRPr lang="zh-CN" altLang="en-US" sz="1600" b="1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zh-CN" dirty="0"/>
              <a:t>栈计算机代码生成</a:t>
            </a:r>
            <a:endParaRPr lang="zh-CN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80898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0899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0900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5781" name="文本框 6"/>
          <p:cNvSpPr txBox="1"/>
          <p:nvPr/>
        </p:nvSpPr>
        <p:spPr>
          <a:xfrm>
            <a:off x="366713" y="1528763"/>
            <a:ext cx="9548813" cy="1211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>
              <a:lnSpc>
                <a:spcPct val="130000"/>
              </a:lnSpc>
              <a:buFont typeface="Wingdings" panose="05000000000000000000" charset="0"/>
              <a:buChar char=""/>
            </a:pPr>
            <a:r>
              <a:rPr lang="zh-CN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表达式</a:t>
            </a:r>
            <a:r>
              <a:rPr lang="en-US" altLang="zh-CN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 1 + (5+6) </a:t>
            </a: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对应的代码</a:t>
            </a:r>
            <a:endParaRPr lang="zh-CN" altLang="en-US" sz="2800" b="1" noProof="1">
              <a:solidFill>
                <a:srgbClr val="000000"/>
              </a:solidFill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 </a:t>
            </a:r>
            <a:r>
              <a:rPr lang="en-US" altLang="zh-CN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   </a:t>
            </a:r>
            <a:endParaRPr lang="en-US" altLang="zh-CN" sz="2400" noProof="1"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</p:txBody>
      </p:sp>
      <p:sp>
        <p:nvSpPr>
          <p:cNvPr id="80902" name="文本框 7"/>
          <p:cNvSpPr txBox="1"/>
          <p:nvPr/>
        </p:nvSpPr>
        <p:spPr>
          <a:xfrm>
            <a:off x="6497638" y="1609725"/>
            <a:ext cx="3362325" cy="4889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en-US" altLang="zh-CN" sz="1600" b="1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li $a0 1</a:t>
            </a:r>
            <a:endParaRPr lang="zh-CN" altLang="en-US" sz="1600" b="1">
              <a:solidFill>
                <a:srgbClr val="0D0D0D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solidFill>
                  <a:srgbClr val="0D0D0D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sw $a0 0($sp)</a:t>
            </a:r>
            <a:endParaRPr lang="zh-CN" altLang="en-US" sz="1600" b="1">
              <a:solidFill>
                <a:srgbClr val="0D0D0D"/>
              </a:solidFill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solidFill>
                  <a:srgbClr val="0D0D0D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addiu $sp $sp -4</a:t>
            </a:r>
            <a:endParaRPr lang="zh-CN" altLang="en-US" sz="1600" b="1">
              <a:solidFill>
                <a:srgbClr val="0D0D0D"/>
              </a:solidFill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endParaRPr lang="zh-CN" altLang="en-US" sz="1600" b="1">
              <a:solidFill>
                <a:srgbClr val="0D0D0D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en-US" altLang="zh-CN" sz="1600" b="1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li $a0 </a:t>
            </a:r>
            <a:r>
              <a:rPr lang="en-US" altLang="en-US" sz="1600" b="1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5</a:t>
            </a:r>
            <a:endParaRPr lang="zh-CN" altLang="en-US" sz="1600" b="1">
              <a:solidFill>
                <a:srgbClr val="0D0D0D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solidFill>
                  <a:srgbClr val="0D0D0D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sw $a0 0($sp)</a:t>
            </a:r>
            <a:endParaRPr lang="zh-CN" altLang="en-US" sz="1600" b="1">
              <a:solidFill>
                <a:srgbClr val="0D0D0D"/>
              </a:solidFill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solidFill>
                  <a:srgbClr val="0D0D0D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addiu $sp $sp -4</a:t>
            </a:r>
            <a:endParaRPr lang="zh-CN" altLang="en-US" sz="1600" b="1">
              <a:solidFill>
                <a:srgbClr val="0D0D0D"/>
              </a:solidFill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en-US" altLang="zh-CN" sz="1600" b="1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li $a0 </a:t>
            </a:r>
            <a:r>
              <a:rPr lang="en-US" altLang="en-US" sz="1600" b="1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6</a:t>
            </a:r>
            <a:endParaRPr lang="zh-CN" altLang="en-US" sz="1600" b="1">
              <a:solidFill>
                <a:srgbClr val="0D0D0D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solidFill>
                  <a:srgbClr val="0D0D0D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lw $t1 4($sp)</a:t>
            </a:r>
            <a:endParaRPr lang="zh-CN" altLang="en-US" sz="1600" b="1">
              <a:solidFill>
                <a:srgbClr val="0D0D0D"/>
              </a:solidFill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solidFill>
                  <a:srgbClr val="0D0D0D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add $a0 $t1 $a0</a:t>
            </a:r>
            <a:endParaRPr lang="zh-CN" altLang="en-US" sz="1600" b="1">
              <a:solidFill>
                <a:srgbClr val="0D0D0D"/>
              </a:solidFill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solidFill>
                  <a:srgbClr val="0D0D0D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addiu $sp $sp 4</a:t>
            </a:r>
            <a:endParaRPr lang="zh-CN" altLang="en-US" sz="1600" b="1">
              <a:solidFill>
                <a:srgbClr val="0D0D0D"/>
              </a:solidFill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endParaRPr lang="zh-CN" altLang="en-US" sz="1600" b="1">
              <a:solidFill>
                <a:srgbClr val="0D0D0D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solidFill>
                  <a:srgbClr val="0D0D0D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lw $t1 4($sp)</a:t>
            </a:r>
            <a:endParaRPr lang="zh-CN" altLang="en-US" sz="1600" b="1">
              <a:solidFill>
                <a:srgbClr val="0D0D0D"/>
              </a:solidFill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solidFill>
                  <a:srgbClr val="0D0D0D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add $a0 $t1 $a0</a:t>
            </a:r>
            <a:endParaRPr lang="zh-CN" altLang="en-US" sz="1600" b="1">
              <a:solidFill>
                <a:srgbClr val="0D0D0D"/>
              </a:solidFill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solidFill>
                  <a:srgbClr val="0D0D0D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addiu $sp $sp 4</a:t>
            </a:r>
            <a:endParaRPr lang="zh-CN" altLang="en-US" sz="1600" b="1">
              <a:solidFill>
                <a:srgbClr val="0D0D0D"/>
              </a:solidFill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</p:txBody>
      </p:sp>
      <p:sp>
        <p:nvSpPr>
          <p:cNvPr id="80903" name="文本框 2"/>
          <p:cNvSpPr txBox="1"/>
          <p:nvPr/>
        </p:nvSpPr>
        <p:spPr>
          <a:xfrm>
            <a:off x="587375" y="2295525"/>
            <a:ext cx="3108325" cy="233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cgen(e</a:t>
            </a:r>
            <a:r>
              <a:rPr lang="en-US" altLang="zh-CN" sz="1600" b="1" baseline="-25000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1</a:t>
            </a:r>
            <a:r>
              <a:rPr lang="zh-CN" altLang="en-US" sz="1600" b="1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)</a:t>
            </a:r>
            <a:r>
              <a:rPr lang="en-US" altLang="zh-CN" sz="1600" b="1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</a:t>
            </a:r>
            <a:endParaRPr lang="zh-CN" altLang="en-US" sz="1600" b="1">
              <a:solidFill>
                <a:srgbClr val="0D0D0D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solidFill>
                  <a:srgbClr val="0D0D0D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print “sw $a0 0($sp)”</a:t>
            </a:r>
            <a:endParaRPr lang="zh-CN" altLang="en-US" sz="1600" b="1">
              <a:solidFill>
                <a:srgbClr val="0D0D0D"/>
              </a:solidFill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solidFill>
                  <a:srgbClr val="0D0D0D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print “addiu $sp $sp -4”</a:t>
            </a:r>
            <a:endParaRPr lang="zh-CN" altLang="en-US" sz="1600" b="1">
              <a:solidFill>
                <a:srgbClr val="0D0D0D"/>
              </a:solidFill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cgen(e</a:t>
            </a:r>
            <a:r>
              <a:rPr lang="en-US" altLang="zh-CN" sz="1600" b="1" baseline="-25000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2</a:t>
            </a:r>
            <a:r>
              <a:rPr lang="zh-CN" altLang="en-US" sz="1600" b="1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)</a:t>
            </a:r>
            <a:endParaRPr lang="zh-CN" altLang="en-US" sz="1600" b="1">
              <a:solidFill>
                <a:srgbClr val="0D0D0D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solidFill>
                  <a:srgbClr val="0D0D0D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print “lw $t1 4($sp)”</a:t>
            </a:r>
            <a:endParaRPr lang="zh-CN" altLang="en-US" sz="1600" b="1">
              <a:solidFill>
                <a:srgbClr val="0D0D0D"/>
              </a:solidFill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solidFill>
                  <a:srgbClr val="0D0D0D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print “add $a0 $t1 $a0”</a:t>
            </a:r>
            <a:endParaRPr lang="zh-CN" altLang="en-US" sz="1600" b="1">
              <a:solidFill>
                <a:srgbClr val="0D0D0D"/>
              </a:solidFill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1600" b="1">
                <a:solidFill>
                  <a:srgbClr val="0D0D0D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print “addiu $sp $sp 4”</a:t>
            </a:r>
            <a:endParaRPr lang="zh-CN" altLang="en-US" sz="1600" b="1">
              <a:solidFill>
                <a:srgbClr val="0D0D0D"/>
              </a:solidFill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2375" y="4922838"/>
            <a:ext cx="4062413" cy="17510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zh-CN" sz="1800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表达式</a:t>
            </a:r>
            <a:r>
              <a:rPr lang="en-US" altLang="zh-CN" sz="1800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e</a:t>
            </a:r>
            <a:r>
              <a:rPr lang="en-US" altLang="zh-CN" sz="1800" b="1" baseline="-25000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1</a:t>
            </a:r>
            <a:r>
              <a:rPr lang="en-US" altLang="zh-CN" sz="1800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+e</a:t>
            </a:r>
            <a:r>
              <a:rPr lang="en-US" altLang="zh-CN" sz="1800" b="1" baseline="-25000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2</a:t>
            </a:r>
            <a:r>
              <a:rPr lang="zh-CN" altLang="zh-CN" sz="1800" b="1"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可否生成如下代码：</a:t>
            </a:r>
            <a:endParaRPr lang="zh-CN" altLang="en-US" sz="1800" b="1">
              <a:solidFill>
                <a:srgbClr val="0D0D0D"/>
              </a:solidFill>
              <a:latin typeface="Times New Roman" panose="02020603050405020304" pitchFamily="2" charset="0"/>
              <a:ea typeface="楷体_GB2312" panose="02010609030101010101" pitchFamily="1" charset="-122"/>
              <a:sym typeface="方正书宋_GBK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b="1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   </a:t>
            </a:r>
            <a:r>
              <a:rPr lang="zh-CN" altLang="en-US" sz="1800" b="1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cgen(e</a:t>
            </a:r>
            <a:r>
              <a:rPr lang="en-US" altLang="zh-CN" sz="1800" b="1" baseline="-25000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1</a:t>
            </a:r>
            <a:r>
              <a:rPr lang="zh-CN" altLang="en-US" sz="1800" b="1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)</a:t>
            </a:r>
            <a:r>
              <a:rPr lang="en-US" altLang="zh-CN" sz="1800" b="1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</a:t>
            </a:r>
            <a:endParaRPr lang="zh-CN" altLang="en-US" sz="1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b="1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   </a:t>
            </a:r>
            <a:r>
              <a:rPr lang="zh-CN" altLang="en-US" sz="1800" b="1">
                <a:latin typeface="宋体" panose="02010600030101010101" pitchFamily="2" charset="-122"/>
                <a:ea typeface="宋体" panose="02010600030101010101" pitchFamily="2" charset="-122"/>
              </a:rPr>
              <a:t>move $t1 $a0 </a:t>
            </a:r>
            <a:endParaRPr lang="zh-CN" altLang="en-US" sz="1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b="1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   </a:t>
            </a:r>
            <a:r>
              <a:rPr lang="zh-CN" altLang="en-US" sz="1800" b="1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cgen(e</a:t>
            </a:r>
            <a:r>
              <a:rPr lang="en-US" altLang="en-US" sz="1800" b="1" baseline="-25000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2</a:t>
            </a:r>
            <a:r>
              <a:rPr lang="zh-CN" altLang="en-US" sz="1800" b="1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)</a:t>
            </a:r>
            <a:r>
              <a:rPr lang="en-US" altLang="zh-CN" sz="1800" b="1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</a:t>
            </a:r>
            <a:endParaRPr lang="zh-CN" altLang="en-US" sz="1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b="1">
                <a:solidFill>
                  <a:srgbClr val="0D0D0D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方正书宋_GBK" charset="-122"/>
              </a:rPr>
              <a:t>    </a:t>
            </a:r>
            <a:r>
              <a:rPr lang="zh-CN" altLang="en-US" sz="1800" b="1">
                <a:latin typeface="宋体" panose="02010600030101010101" pitchFamily="2" charset="-122"/>
                <a:ea typeface="宋体" panose="02010600030101010101" pitchFamily="2" charset="-122"/>
              </a:rPr>
              <a:t>add $a0 $t1 $a0</a:t>
            </a:r>
            <a:endParaRPr lang="zh-CN" altLang="en-US" sz="1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zh-CN" dirty="0"/>
              <a:t>栈计算机代码生成</a:t>
            </a:r>
            <a:endParaRPr lang="zh-CN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82946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2947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2948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5781" name="文本框 6"/>
          <p:cNvSpPr txBox="1"/>
          <p:nvPr/>
        </p:nvSpPr>
        <p:spPr>
          <a:xfrm>
            <a:off x="366713" y="1528763"/>
            <a:ext cx="9548813" cy="1210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>
              <a:lnSpc>
                <a:spcPct val="130000"/>
              </a:lnSpc>
              <a:buFont typeface="Wingdings" panose="05000000000000000000" charset="0"/>
              <a:buChar char=""/>
            </a:pP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定义代码生成函数 cgen(e)</a:t>
            </a:r>
            <a:endParaRPr lang="zh-CN" altLang="en-US" sz="2800" b="1" noProof="1">
              <a:solidFill>
                <a:srgbClr val="000000"/>
              </a:solidFill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    </a:t>
            </a:r>
            <a:r>
              <a:rPr lang="zh-CN" altLang="en-US" sz="2800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生成</a:t>
            </a: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条件语句</a:t>
            </a:r>
            <a:r>
              <a:rPr lang="zh-CN" altLang="en-US" sz="2800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 对应的 mips 指令</a:t>
            </a: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 </a:t>
            </a:r>
            <a:r>
              <a:rPr lang="en-US" altLang="zh-CN" sz="2400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方正书宋_GBK" charset="-122"/>
              </a:rPr>
              <a:t>  </a:t>
            </a:r>
            <a:endParaRPr lang="en-US" altLang="zh-CN" sz="2400" noProof="1"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</p:txBody>
      </p:sp>
      <p:sp>
        <p:nvSpPr>
          <p:cNvPr id="82950" name="文本框 2"/>
          <p:cNvSpPr txBox="1"/>
          <p:nvPr/>
        </p:nvSpPr>
        <p:spPr>
          <a:xfrm>
            <a:off x="942975" y="2832100"/>
            <a:ext cx="4384675" cy="39477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b="1">
                <a:latin typeface="宋体" panose="02010600030101010101" pitchFamily="2" charset="-122"/>
                <a:ea typeface="宋体" panose="02010600030101010101" pitchFamily="2" charset="-122"/>
              </a:rPr>
              <a:t>cgen(if e1 = e2 then e3 else e4)</a:t>
            </a:r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endParaRPr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cgen(e1)</a:t>
            </a:r>
            <a:endParaRPr lang="en-US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</a:rPr>
              <a:t>		sw $a0 0($sp)</a:t>
            </a:r>
            <a:endParaRPr 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</a:rPr>
              <a:t>		addiu $sp $sp -4</a:t>
            </a:r>
            <a:endParaRPr 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cgen(e2)</a:t>
            </a:r>
            <a:endParaRPr 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</a:rPr>
              <a:t>		lw $t1 4($sp)</a:t>
            </a:r>
            <a:endParaRPr 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</a:rPr>
              <a:t>		addiu $sp $sp 4</a:t>
            </a:r>
            <a:endParaRPr 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</a:rPr>
              <a:t>		beq $a0 $t1 true_branch</a:t>
            </a:r>
            <a:endParaRPr 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</a:rPr>
              <a:t>false_branch:</a:t>
            </a:r>
            <a:endParaRPr 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</a:rPr>
              <a:t>		cgen(e4)</a:t>
            </a:r>
            <a:endParaRPr 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</a:rPr>
              <a:t>		b end_if</a:t>
            </a:r>
            <a:endParaRPr 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</a:rPr>
              <a:t>true_branch:</a:t>
            </a:r>
            <a:endParaRPr 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</a:rPr>
              <a:t>		cgen(e3)</a:t>
            </a:r>
            <a:endParaRPr 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</a:rPr>
              <a:t>end_if:</a:t>
            </a:r>
            <a:endParaRPr 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951" name="文本框 5"/>
          <p:cNvSpPr txBox="1"/>
          <p:nvPr/>
        </p:nvSpPr>
        <p:spPr>
          <a:xfrm>
            <a:off x="4716463" y="3152775"/>
            <a:ext cx="3751262" cy="3479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x-none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计算</a:t>
            </a:r>
            <a:r>
              <a:rPr lang="x-none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e1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的代码</a:t>
            </a:r>
            <a:r>
              <a:rPr 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并保存到栈</a:t>
            </a:r>
            <a:endParaRPr lang="zh-CN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953" name="文本框 5"/>
          <p:cNvSpPr txBox="1"/>
          <p:nvPr/>
        </p:nvSpPr>
        <p:spPr>
          <a:xfrm>
            <a:off x="4680268" y="4049713"/>
            <a:ext cx="3751262" cy="3479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取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e1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的值到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t1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5"/>
          <p:cNvSpPr txBox="1"/>
          <p:nvPr/>
        </p:nvSpPr>
        <p:spPr>
          <a:xfrm>
            <a:off x="4710430" y="4813300"/>
            <a:ext cx="4323715" cy="3479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x-none" b="1"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的代码（引用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x-none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b="1" baseline="-25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x-none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b="1" baseline="-25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,...,</a:t>
            </a:r>
            <a:r>
              <a:rPr lang="x-none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b="1" baseline="-25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5"/>
          <p:cNvSpPr txBox="1"/>
          <p:nvPr/>
        </p:nvSpPr>
        <p:spPr>
          <a:xfrm>
            <a:off x="4716463" y="4364990"/>
            <a:ext cx="4376737" cy="3479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b="1">
                <a:latin typeface="宋体" panose="02010600030101010101" pitchFamily="2" charset="-122"/>
                <a:ea typeface="宋体" panose="02010600030101010101" pitchFamily="2" charset="-122"/>
              </a:rPr>
              <a:t>恢复栈</a:t>
            </a:r>
            <a:endParaRPr lang="zh-CN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zh-CN" dirty="0"/>
              <a:t>栈计算机代码生成</a:t>
            </a:r>
            <a:endParaRPr lang="zh-CN" altLang="zh-CN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81922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1923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1924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5781" name="文本框 6"/>
          <p:cNvSpPr txBox="1"/>
          <p:nvPr/>
        </p:nvSpPr>
        <p:spPr>
          <a:xfrm>
            <a:off x="366713" y="1528763"/>
            <a:ext cx="9548813" cy="1210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>
              <a:lnSpc>
                <a:spcPct val="130000"/>
              </a:lnSpc>
              <a:buFont typeface="Wingdings" panose="05000000000000000000" charset="0"/>
              <a:buChar char=""/>
            </a:pP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定义代码生成函数 cgen(e)</a:t>
            </a:r>
            <a:endParaRPr lang="zh-CN" altLang="en-US" sz="2800" b="1" noProof="1">
              <a:solidFill>
                <a:srgbClr val="000000"/>
              </a:solidFill>
              <a:latin typeface="Times New Roman" panose="02020603050405020304" pitchFamily="2" charset="0"/>
              <a:ea typeface="楷体_GB2312" panose="02010609030101010101" pitchFamily="1" charset="-122"/>
              <a:cs typeface="Times New Roman" panose="02020603050405020304" pitchFamily="2" charset="0"/>
              <a:sym typeface="方正书宋_GBK" charset="-122"/>
            </a:endParaRPr>
          </a:p>
          <a:p>
            <a:pPr>
              <a:lnSpc>
                <a:spcPct val="130000"/>
              </a:lnSpc>
              <a:buFont typeface="Wingdings" panose="05000000000000000000" charset="0"/>
            </a:pP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    </a:t>
            </a:r>
            <a:r>
              <a:rPr lang="zh-CN" altLang="en-US" sz="2800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生成</a:t>
            </a: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函数调用</a:t>
            </a:r>
            <a:r>
              <a:rPr lang="zh-CN" altLang="en-US" sz="2800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 对应的 mips 指令</a:t>
            </a: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pitchFamily="2" charset="0"/>
                <a:ea typeface="楷体_GB2312" panose="02010609030101010101" pitchFamily="1" charset="-122"/>
                <a:cs typeface="Times New Roman" panose="02020603050405020304" pitchFamily="2" charset="0"/>
                <a:sym typeface="方正书宋_GBK" charset="-122"/>
              </a:rPr>
              <a:t> </a:t>
            </a:r>
            <a:r>
              <a:rPr lang="en-US" altLang="zh-CN" sz="2400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方正书宋_GBK" charset="-122"/>
              </a:rPr>
              <a:t>  </a:t>
            </a:r>
            <a:endParaRPr lang="en-US" altLang="zh-CN" sz="2400" noProof="1">
              <a:latin typeface="宋体" panose="02010600030101010101" pitchFamily="2" charset="-122"/>
              <a:ea typeface="宋体" panose="02010600030101010101" pitchFamily="2" charset="-122"/>
              <a:sym typeface="方正书宋_GBK" charset="-122"/>
            </a:endParaRPr>
          </a:p>
        </p:txBody>
      </p:sp>
      <p:sp>
        <p:nvSpPr>
          <p:cNvPr id="81926" name="文本框 2"/>
          <p:cNvSpPr txBox="1"/>
          <p:nvPr/>
        </p:nvSpPr>
        <p:spPr>
          <a:xfrm>
            <a:off x="942975" y="2743200"/>
            <a:ext cx="4384675" cy="39481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cgen(f(e</a:t>
            </a:r>
            <a:r>
              <a:rPr lang="zh-CN" altLang="en-US" b="1" baseline="-25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,e</a:t>
            </a:r>
            <a:r>
              <a:rPr lang="zh-CN" altLang="en-US" b="1" baseline="-250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,...,e</a:t>
            </a:r>
            <a:r>
              <a:rPr lang="zh-CN" altLang="en-US" b="1" baseline="-2500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)) =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被调函数部分：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      sw $fp 0($sp)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addiu $sp $sp -4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cgen(e</a:t>
            </a:r>
            <a:r>
              <a:rPr lang="en-US" altLang="zh-CN" b="1" baseline="-2500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sw $a0 0($sp)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addiu $sp $sp -4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cgen(e</a:t>
            </a:r>
            <a:r>
              <a:rPr lang="en-US" altLang="zh-CN" b="1" baseline="-25000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1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-228600"/>
            <a:r>
              <a:rPr lang="zh-CN" altLang="zh-CN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sw $a0 0($sp)</a:t>
            </a:r>
            <a:endParaRPr lang="zh-CN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-228600"/>
            <a:r>
              <a:rPr lang="zh-CN" altLang="zh-CN" b="1"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addiu $sp $sp -4</a:t>
            </a:r>
            <a:endParaRPr lang="zh-CN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-228600"/>
            <a:r>
              <a:rPr lang="zh-CN" altLang="zh-CN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方正书宋_GBK" charset="-122"/>
              </a:rPr>
              <a:t>jal f_entry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-285750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784" name="文本框 5"/>
          <p:cNvSpPr txBox="1"/>
          <p:nvPr/>
        </p:nvSpPr>
        <p:spPr>
          <a:xfrm>
            <a:off x="4541838" y="3962400"/>
            <a:ext cx="2166937" cy="347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保存栈帧指针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fp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5"/>
          <p:cNvSpPr txBox="1"/>
          <p:nvPr/>
        </p:nvSpPr>
        <p:spPr>
          <a:xfrm>
            <a:off x="4535488" y="5111750"/>
            <a:ext cx="3005137" cy="347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b="1">
                <a:latin typeface="宋体" panose="02010600030101010101" pitchFamily="2" charset="-122"/>
                <a:ea typeface="宋体" panose="02010600030101010101" pitchFamily="2" charset="-122"/>
              </a:rPr>
              <a:t>逆序保存函数的参数</a:t>
            </a:r>
            <a:endParaRPr lang="zh-CN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5"/>
          <p:cNvSpPr txBox="1"/>
          <p:nvPr/>
        </p:nvSpPr>
        <p:spPr>
          <a:xfrm>
            <a:off x="4541838" y="6096000"/>
            <a:ext cx="4927600" cy="6048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b="1">
                <a:latin typeface="宋体" panose="02010600030101010101" pitchFamily="2" charset="-122"/>
                <a:ea typeface="宋体" panose="02010600030101010101" pitchFamily="2" charset="-122"/>
              </a:rPr>
              <a:t>保存下一条指令地址到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</a:rPr>
              <a:t>$ra</a:t>
            </a:r>
            <a:endParaRPr lang="en-US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跳转并</a:t>
            </a:r>
            <a:r>
              <a:rPr lang="zh-CN" altLang="zh-CN" b="1">
                <a:latin typeface="宋体" panose="02010600030101010101" pitchFamily="2" charset="-122"/>
                <a:ea typeface="宋体" panose="02010600030101010101" pitchFamily="2" charset="-122"/>
              </a:rPr>
              <a:t>执行被调用函数的代码</a:t>
            </a:r>
            <a:endParaRPr lang="zh-CN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7081838" y="4543425"/>
            <a:ext cx="2492375" cy="347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此时栈帧大小：4*n+</a:t>
            </a:r>
            <a:r>
              <a:rPr lang="en-US" altLang="zh-CN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lang="en-US" altLang="zh-CN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4" grpId="0"/>
      <p:bldP spid="2" grpId="0"/>
      <p:bldP spid="3" grpId="0"/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习题</a:t>
            </a:r>
            <a:endParaRPr lang="zh-CN" altLang="en-US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83970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3971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3972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15890" y="1440180"/>
            <a:ext cx="3714750" cy="3192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20000"/>
              </a:lnSpc>
            </a:pPr>
            <a:r>
              <a:rPr lang="x-none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  <a:sym typeface="+mn-ea"/>
              </a:rPr>
              <a:t>while(a &lt; c){</a:t>
            </a:r>
            <a:endParaRPr lang="x-none" altLang="zh-CN" sz="24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algn="just">
              <a:lnSpc>
                <a:spcPct val="120000"/>
              </a:lnSpc>
            </a:pPr>
            <a:r>
              <a:rPr lang="x-none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  <a:sym typeface="+mn-ea"/>
              </a:rPr>
              <a:t>    if a == 1 then c = c+1;</a:t>
            </a:r>
            <a:endParaRPr lang="x-none" altLang="zh-CN" sz="24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algn="just">
              <a:lnSpc>
                <a:spcPct val="120000"/>
              </a:lnSpc>
            </a:pPr>
            <a:r>
              <a:rPr lang="x-none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  <a:sym typeface="+mn-ea"/>
              </a:rPr>
              <a:t>    else {</a:t>
            </a:r>
            <a:endParaRPr lang="x-none" altLang="zh-CN" sz="2400" b="1" dirty="0">
              <a:latin typeface="Times New Roman" panose="02020603050405020304" pitchFamily="2" charset="0"/>
              <a:ea typeface="楷体_GB2312" panose="02010609030101010101" pitchFamily="1" charset="-122"/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x-none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  <a:sym typeface="+mn-ea"/>
              </a:rPr>
              <a:t>               while (a &lt;= d)</a:t>
            </a:r>
            <a:endParaRPr lang="x-none" altLang="zh-CN" sz="2400" b="1" dirty="0">
              <a:latin typeface="Times New Roman" panose="02020603050405020304" pitchFamily="2" charset="0"/>
              <a:ea typeface="楷体_GB2312" panose="02010609030101010101" pitchFamily="1" charset="-122"/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x-none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  <a:sym typeface="+mn-ea"/>
              </a:rPr>
              <a:t>		    a = a + 2;</a:t>
            </a:r>
            <a:endParaRPr lang="x-none" altLang="zh-CN" sz="24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algn="just">
              <a:lnSpc>
                <a:spcPct val="120000"/>
              </a:lnSpc>
            </a:pPr>
            <a:r>
              <a:rPr lang="x-none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  <a:sym typeface="+mn-ea"/>
              </a:rPr>
              <a:t>           }</a:t>
            </a:r>
            <a:endParaRPr lang="x-none" altLang="zh-CN" sz="2400" b="1" dirty="0">
              <a:latin typeface="Times New Roman" panose="02020603050405020304" pitchFamily="2" charset="0"/>
              <a:ea typeface="楷体_GB2312" panose="02010609030101010101" pitchFamily="1" charset="-122"/>
              <a:sym typeface="+mn-ea"/>
            </a:endParaRPr>
          </a:p>
          <a:p>
            <a:pPr algn="just">
              <a:lnSpc>
                <a:spcPct val="120000"/>
              </a:lnSpc>
            </a:pPr>
            <a:r>
              <a:rPr lang="x-none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  <a:sym typeface="+mn-ea"/>
              </a:rPr>
              <a:t>}</a:t>
            </a:r>
            <a:endParaRPr lang="x-none" altLang="zh-CN" sz="2400" b="1" dirty="0">
              <a:latin typeface="Times New Roman" panose="02020603050405020304" pitchFamily="2" charset="0"/>
              <a:ea typeface="楷体_GB2312" panose="02010609030101010101" pitchFamily="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0045" y="3734435"/>
            <a:ext cx="3714750" cy="1863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20000"/>
              </a:lnSpc>
            </a:pPr>
            <a:r>
              <a:rPr lang="x-none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  <a:sym typeface="+mn-ea"/>
              </a:rPr>
              <a:t>while(a &lt; b){</a:t>
            </a:r>
            <a:endParaRPr lang="x-none" altLang="zh-CN" sz="24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algn="just">
              <a:lnSpc>
                <a:spcPct val="120000"/>
              </a:lnSpc>
            </a:pPr>
            <a:r>
              <a:rPr lang="x-none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  <a:sym typeface="+mn-ea"/>
              </a:rPr>
              <a:t>    if c &lt; d then x = y +z;</a:t>
            </a:r>
            <a:endParaRPr lang="x-none" altLang="zh-CN" sz="24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algn="just">
              <a:lnSpc>
                <a:spcPct val="120000"/>
              </a:lnSpc>
            </a:pPr>
            <a:r>
              <a:rPr lang="x-none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  <a:sym typeface="+mn-ea"/>
              </a:rPr>
              <a:t>    else x = y-z;</a:t>
            </a:r>
            <a:endParaRPr lang="x-none" altLang="zh-CN" sz="24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algn="just">
              <a:lnSpc>
                <a:spcPct val="120000"/>
              </a:lnSpc>
            </a:pPr>
            <a:r>
              <a:rPr lang="x-none" altLang="zh-CN" sz="2400" b="1" dirty="0">
                <a:latin typeface="Times New Roman" panose="02020603050405020304" pitchFamily="2" charset="0"/>
                <a:ea typeface="楷体_GB2312" panose="02010609030101010101" pitchFamily="1" charset="-122"/>
                <a:sym typeface="+mn-ea"/>
              </a:rPr>
              <a:t>}</a:t>
            </a:r>
            <a:endParaRPr lang="x-none" altLang="zh-CN" sz="2400" b="1" dirty="0">
              <a:latin typeface="Times New Roman" panose="02020603050405020304" pitchFamily="2" charset="0"/>
              <a:ea typeface="楷体_GB2312" panose="02010609030101010101" pitchFamily="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0045" y="1419225"/>
            <a:ext cx="3714750" cy="1863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20000"/>
              </a:lnSpc>
            </a:pPr>
            <a:r>
              <a:rPr lang="x-none" sz="24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+mn-ea"/>
              </a:rPr>
              <a:t>x = y * (-a + b)</a:t>
            </a:r>
            <a:endParaRPr lang="x-none" sz="24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algn="just">
              <a:lnSpc>
                <a:spcPct val="120000"/>
              </a:lnSpc>
            </a:pPr>
            <a:r>
              <a:rPr lang="x-none" sz="2400" b="1" dirty="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pitchFamily="1" charset="-122"/>
                <a:sym typeface="+mn-ea"/>
              </a:rPr>
              <a:t>i = (j+k)*(10+m)</a:t>
            </a:r>
            <a:endParaRPr lang="x-none" sz="2400" b="1" dirty="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algn="just">
              <a:lnSpc>
                <a:spcPct val="120000"/>
              </a:lnSpc>
            </a:pPr>
            <a:endParaRPr lang="zh-CN" altLang="en-US" sz="2400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algn="just">
              <a:lnSpc>
                <a:spcPct val="120000"/>
              </a:lnSpc>
            </a:pPr>
            <a:endParaRPr lang="zh-CN" altLang="en-US" sz="2400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习题</a:t>
            </a:r>
            <a:endParaRPr lang="zh-CN" altLang="en-US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83970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3971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3972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54307" name="Rectangle 3"/>
          <p:cNvSpPr>
            <a:spLocks noGrp="1"/>
          </p:cNvSpPr>
          <p:nvPr/>
        </p:nvSpPr>
        <p:spPr>
          <a:xfrm>
            <a:off x="127635" y="1388110"/>
            <a:ext cx="4744085" cy="509143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charset="0"/>
              <a:buChar char=""/>
              <a:defRPr sz="2400" kern="120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charset="0"/>
              <a:buChar char=""/>
              <a:defRPr sz="2000" kern="120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charset="0"/>
              <a:buChar char=""/>
              <a:defRPr sz="1800" kern="120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charset="0"/>
              <a:buChar char=""/>
              <a:defRPr sz="1800" kern="120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charset="0"/>
              <a:buChar char=""/>
              <a:defRPr sz="1800" kern="120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给定文法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	S → S A</a:t>
            </a:r>
            <a:r>
              <a:rPr lang="x-none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| A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x-none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→ </a:t>
            </a:r>
            <a:r>
              <a:rPr lang="x-none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求该文法的</a:t>
            </a:r>
            <a:r>
              <a:rPr lang="x-none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LL(1) </a:t>
            </a:r>
            <a:r>
              <a:rPr lang="zh-CN" altLang="x-none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分析表</a:t>
            </a:r>
            <a:endParaRPr lang="zh-CN" altLang="x-none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及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x-none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LR(1)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分析表。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4410075" y="1349375"/>
            <a:ext cx="5988685" cy="509143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charset="0"/>
              <a:buChar char=""/>
              <a:defRPr sz="2400" kern="120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charset="0"/>
              <a:buChar char=""/>
              <a:defRPr sz="2000" kern="120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charset="0"/>
              <a:buChar char=""/>
              <a:defRPr sz="1800" kern="120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charset="0"/>
              <a:buChar char=""/>
              <a:defRPr sz="1800" kern="120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charset="0"/>
              <a:buChar char=""/>
              <a:defRPr sz="1800" kern="120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给定文法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			1. S' → S 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			2. S → S ; A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			3. S → A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			4. A → E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			5. A → id = E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			6. E → E + id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			7. E → id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求该文法的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LR(1)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分析表。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习题</a:t>
            </a:r>
            <a:endParaRPr lang="zh-CN" altLang="en-US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83970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3971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3972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3973" name="Rectangle 3"/>
          <p:cNvSpPr txBox="1"/>
          <p:nvPr/>
        </p:nvSpPr>
        <p:spPr>
          <a:xfrm>
            <a:off x="503238" y="1439863"/>
            <a:ext cx="9070975" cy="5400675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p>
            <a:pPr algn="just">
              <a:lnSpc>
                <a:spcPct val="120000"/>
              </a:lnSpc>
            </a:pPr>
            <a:r>
              <a:rPr lang="zh-CN" altLang="en-US" sz="3600" dirty="0">
                <a:latin typeface="Times New Roman" panose="02020603050405020304" pitchFamily="2" charset="0"/>
                <a:ea typeface="楷体_GB2312" panose="02010609030101010101" pitchFamily="1" charset="-122"/>
              </a:rPr>
              <a:t>用</a:t>
            </a:r>
            <a:r>
              <a:rPr lang="en-US" altLang="zh-CN" sz="3600" dirty="0">
                <a:latin typeface="Times New Roman" panose="02020603050405020304" pitchFamily="2" charset="0"/>
                <a:ea typeface="楷体_GB2312" panose="02010609030101010101" pitchFamily="1" charset="-122"/>
              </a:rPr>
              <a:t>C</a:t>
            </a:r>
            <a:r>
              <a:rPr lang="zh-CN" altLang="en-US" sz="3600" dirty="0">
                <a:latin typeface="Times New Roman" panose="02020603050405020304" pitchFamily="2" charset="0"/>
                <a:ea typeface="楷体_GB2312" panose="02010609030101010101" pitchFamily="1" charset="-122"/>
              </a:rPr>
              <a:t>语言递归实现斐波那契数列</a:t>
            </a:r>
            <a:r>
              <a:rPr lang="en-US" altLang="zh-CN" sz="3600" dirty="0">
                <a:latin typeface="Times New Roman" panose="02020603050405020304" pitchFamily="2" charset="0"/>
                <a:ea typeface="楷体_GB2312" panose="02010609030101010101" pitchFamily="1" charset="-122"/>
              </a:rPr>
              <a:t>fib(x)</a:t>
            </a:r>
            <a:r>
              <a:rPr lang="zh-CN" altLang="en-US" sz="3600" dirty="0">
                <a:latin typeface="Times New Roman" panose="02020603050405020304" pitchFamily="2" charset="0"/>
                <a:ea typeface="楷体_GB2312" panose="02010609030101010101" pitchFamily="1" charset="-122"/>
              </a:rPr>
              <a:t>，</a:t>
            </a:r>
            <a:endParaRPr lang="zh-CN" altLang="en-US" sz="3600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3600" dirty="0">
                <a:latin typeface="Times New Roman" panose="02020603050405020304" pitchFamily="2" charset="0"/>
                <a:ea typeface="楷体_GB2312" panose="02010609030101010101" pitchFamily="1" charset="-122"/>
              </a:rPr>
              <a:t>分析其在</a:t>
            </a:r>
            <a:r>
              <a:rPr lang="en-US" altLang="zh-CN" sz="3600" dirty="0">
                <a:latin typeface="Times New Roman" panose="02020603050405020304" pitchFamily="2" charset="0"/>
                <a:ea typeface="楷体_GB2312" panose="02010609030101010101" pitchFamily="1" charset="-122"/>
              </a:rPr>
              <a:t>x86</a:t>
            </a:r>
            <a:r>
              <a:rPr lang="zh-CN" altLang="en-US" sz="3600" dirty="0">
                <a:latin typeface="Times New Roman" panose="02020603050405020304" pitchFamily="2" charset="0"/>
                <a:ea typeface="楷体_GB2312" panose="02010609030101010101" pitchFamily="1" charset="-122"/>
              </a:rPr>
              <a:t>或</a:t>
            </a:r>
            <a:r>
              <a:rPr lang="en-US" altLang="zh-CN" sz="3600" dirty="0">
                <a:latin typeface="Times New Roman" panose="02020603050405020304" pitchFamily="2" charset="0"/>
                <a:ea typeface="楷体_GB2312" panose="02010609030101010101" pitchFamily="1" charset="-122"/>
              </a:rPr>
              <a:t>arm</a:t>
            </a:r>
            <a:r>
              <a:rPr lang="zh-CN" altLang="en-US" sz="3600" dirty="0">
                <a:latin typeface="Times New Roman" panose="02020603050405020304" pitchFamily="2" charset="0"/>
                <a:ea typeface="楷体_GB2312" panose="02010609030101010101" pitchFamily="1" charset="-122"/>
              </a:rPr>
              <a:t>体系下</a:t>
            </a:r>
            <a:r>
              <a:rPr lang="en-US" altLang="zh-CN" sz="3600" dirty="0">
                <a:latin typeface="Times New Roman" panose="02020603050405020304" pitchFamily="2" charset="0"/>
                <a:ea typeface="楷体_GB2312" panose="02010609030101010101" pitchFamily="1" charset="-122"/>
              </a:rPr>
              <a:t>fib(6) </a:t>
            </a:r>
            <a:r>
              <a:rPr lang="zh-CN" altLang="en-US" sz="3600" dirty="0">
                <a:latin typeface="Times New Roman" panose="02020603050405020304" pitchFamily="2" charset="0"/>
                <a:ea typeface="楷体_GB2312" panose="02010609030101010101" pitchFamily="1" charset="-122"/>
              </a:rPr>
              <a:t>在执行过程中各</a:t>
            </a:r>
            <a:r>
              <a:rPr lang="zh-CN" altLang="en-US" sz="3600" dirty="0">
                <a:latin typeface="Times New Roman" panose="02020603050405020304" pitchFamily="2" charset="0"/>
                <a:ea typeface="楷体_GB2312" panose="02010609030101010101" pitchFamily="1" charset="-122"/>
              </a:rPr>
              <a:t>函数的调用与返回过程：</a:t>
            </a:r>
            <a:endParaRPr lang="zh-CN" altLang="en-US" sz="3600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3600" dirty="0">
                <a:latin typeface="Times New Roman" panose="02020603050405020304" pitchFamily="2" charset="0"/>
                <a:ea typeface="楷体_GB2312" panose="02010609030101010101" pitchFamily="1" charset="-122"/>
              </a:rPr>
              <a:t>（如栈帧大小、内容、主调函数及被调函数各完成了哪些功能等）</a:t>
            </a:r>
            <a:endParaRPr lang="zh-CN" altLang="en-US" sz="3600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Footer Placeholder 2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4994" name="Rectangle 2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67932" rIns="90000" bIns="45000" anchor="ctr" anchorCtr="0"/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END</a:t>
            </a:r>
            <a:endParaRPr lang="en-GB" altLang="en-US" sz="2600" dirty="0">
              <a:solidFill>
                <a:srgbClr val="E6E6E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endParaRPr lang="en-GB" altLang="en-US" sz="2600" dirty="0">
              <a:solidFill>
                <a:srgbClr val="E6E6E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QUESTIONS</a:t>
            </a:r>
            <a:endParaRPr lang="en-GB" altLang="en-US" sz="2600" dirty="0">
              <a:solidFill>
                <a:srgbClr val="E6E6E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5" name="Slide Number Placeholder 5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hangingPunct="0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4996" name="日期占位符 6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3"/>
          <p:cNvSpPr>
            <a:spLocks noGrp="1"/>
          </p:cNvSpPr>
          <p:nvPr>
            <p:ph type="body"/>
          </p:nvPr>
        </p:nvSpPr>
        <p:spPr>
          <a:xfrm>
            <a:off x="833438" y="1395413"/>
            <a:ext cx="8718550" cy="5084762"/>
          </a:xfrm>
        </p:spPr>
        <p:txBody>
          <a:bodyPr wrap="square" lIns="0" tIns="22680" rIns="0" bIns="0" anchor="t" anchorCtr="0"/>
          <a:p>
            <a:pPr marL="431800" indent="-323850" defTabSz="44958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属性域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多个</a:t>
            </a:r>
            <a:r>
              <a:rPr lang="zh-CN" altLang="en-US" sz="4000" b="1" dirty="0">
                <a:solidFill>
                  <a:schemeClr val="accent2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子域</a:t>
            </a: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及</a:t>
            </a:r>
            <a:r>
              <a:rPr lang="zh-CN" altLang="en-US" sz="4000" b="1" dirty="0">
                <a:solidFill>
                  <a:schemeClr val="accent2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标志位</a:t>
            </a:r>
            <a:endParaRPr lang="zh-CN" altLang="en-US" sz="4000" b="1" dirty="0">
              <a:solidFill>
                <a:schemeClr val="accent2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类型、值、存储大小、相对地址</a:t>
            </a:r>
            <a:endParaRPr lang="zh-CN" altLang="en-US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  <a:p>
            <a:pPr marL="431800" indent="-323850" defTabSz="449580" eaLnBrk="1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40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    形参标志、说明标志、赋值标志</a:t>
            </a:r>
            <a:endParaRPr lang="en-US" altLang="zh-CN" sz="40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符号表</a:t>
            </a:r>
            <a:endParaRPr lang="zh-CN" altLang="en-US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17411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7412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7413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1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charRg st="17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charRg st="3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0">
                                            <p:txEl>
                                              <p:charRg st="36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3"/>
          <p:cNvSpPr>
            <a:spLocks noGrp="1"/>
          </p:cNvSpPr>
          <p:nvPr>
            <p:ph type="body"/>
          </p:nvPr>
        </p:nvSpPr>
        <p:spPr>
          <a:xfrm>
            <a:off x="503238" y="1304925"/>
            <a:ext cx="5662612" cy="5040313"/>
          </a:xfrm>
        </p:spPr>
        <p:txBody>
          <a:bodyPr wrap="square" lIns="0" tIns="22680" rIns="0" bIns="0" anchor="t" anchorCtr="0"/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0: int x = 137;</a:t>
            </a:r>
            <a:endParaRPr lang="en-US" altLang="zh-CN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1: int z = 10;</a:t>
            </a:r>
            <a:endParaRPr lang="en-US" altLang="zh-CN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fr-FR" altLang="en-US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2: int MyFunction(int x, int y) {</a:t>
            </a:r>
            <a:endParaRPr lang="fr-FR" altLang="en-US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3:          printf("%d,%d,%d\n", x, y, z);</a:t>
            </a:r>
            <a:endParaRPr lang="en-US" altLang="zh-CN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4:          {</a:t>
            </a:r>
            <a:endParaRPr lang="en-US" altLang="zh-CN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5:                  int x, z;</a:t>
            </a:r>
            <a:endParaRPr lang="en-US" altLang="zh-CN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6:                  z = y;</a:t>
            </a:r>
            <a:endParaRPr lang="en-US" altLang="zh-CN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7:                  x = z;</a:t>
            </a:r>
            <a:endParaRPr lang="en-US" altLang="zh-CN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8:                  {</a:t>
            </a:r>
            <a:endParaRPr lang="en-US" altLang="zh-CN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9:                           int y = x;</a:t>
            </a:r>
            <a:endParaRPr lang="en-US" altLang="zh-CN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10:                         printf("%d,%d,%d\n", </a:t>
            </a:r>
            <a:r>
              <a:rPr lang="en-US" altLang="zh-CN" sz="1600" b="1" dirty="0">
                <a:solidFill>
                  <a:srgbClr val="FF330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x, y, z</a:t>
            </a: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);</a:t>
            </a:r>
            <a:endParaRPr lang="en-US" altLang="zh-CN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11:                 </a:t>
            </a:r>
            <a:r>
              <a:rPr lang="zh-CN" altLang="en-US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}</a:t>
            </a: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</a:t>
            </a:r>
            <a:endParaRPr lang="en-US" altLang="zh-CN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12:         </a:t>
            </a:r>
            <a:r>
              <a:rPr lang="zh-CN" altLang="en-US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}</a:t>
            </a: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        </a:t>
            </a:r>
            <a:endParaRPr lang="en-US" altLang="zh-CN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13:        </a:t>
            </a:r>
            <a:r>
              <a:rPr lang="zh-CN" altLang="en-US" sz="1600" b="1" dirty="0">
                <a:solidFill>
                  <a:srgbClr val="FF330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z = x + z;</a:t>
            </a: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               </a:t>
            </a:r>
            <a:endParaRPr lang="en-US" altLang="zh-CN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14:        </a:t>
            </a:r>
            <a:endParaRPr lang="en-US" altLang="zh-CN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15:        printf("%d,%d,%d\n", </a:t>
            </a:r>
            <a:r>
              <a:rPr lang="en-US" altLang="zh-CN" sz="1600" b="1" dirty="0">
                <a:solidFill>
                  <a:srgbClr val="FF3300"/>
                </a:solidFill>
                <a:latin typeface="Times New Roman" panose="02020603050405020304" pitchFamily="2" charset="0"/>
                <a:ea typeface="楷体_GB2312" panose="02010609030101010101" pitchFamily="1" charset="-122"/>
              </a:rPr>
              <a:t>x, y, z</a:t>
            </a: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);</a:t>
            </a:r>
            <a:endParaRPr lang="en-US" altLang="zh-CN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en-US" altLang="zh-CN" sz="16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16: }</a:t>
            </a:r>
            <a:endParaRPr lang="en-US" altLang="zh-CN" sz="16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18434" name="Footer Placeholder 9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8435" name="Slide Number Placeholder 1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8436" name="日期占位符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8437" name="Rectangle 2"/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 dirty="0"/>
              <a:t>符号表</a:t>
            </a:r>
            <a:endParaRPr lang="zh-CN" altLang="en-US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16391" name="Rectangle 6"/>
          <p:cNvSpPr/>
          <p:nvPr/>
        </p:nvSpPr>
        <p:spPr>
          <a:xfrm>
            <a:off x="5626100" y="1882775"/>
            <a:ext cx="1709738" cy="3603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r>
              <a:rPr lang="en-US" altLang="zh-CN" sz="2400" b="1" dirty="0">
                <a:solidFill>
                  <a:schemeClr val="tx1"/>
                </a:solidFill>
                <a:latin typeface="楷体_GB2312" panose="02010609030101010101" pitchFamily="1" charset="-122"/>
                <a:ea typeface="楷体_GB2312" panose="02010609030101010101" pitchFamily="1" charset="-122"/>
              </a:rPr>
              <a:t>x</a:t>
            </a:r>
            <a:endParaRPr lang="en-US" altLang="zh-CN" sz="2400" b="1" dirty="0">
              <a:solidFill>
                <a:schemeClr val="tx1"/>
              </a:solidFill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6392" name="Rectangle 7"/>
          <p:cNvSpPr/>
          <p:nvPr/>
        </p:nvSpPr>
        <p:spPr>
          <a:xfrm>
            <a:off x="7335838" y="1882775"/>
            <a:ext cx="1844675" cy="360363"/>
          </a:xfrm>
          <a:prstGeom prst="rect">
            <a:avLst/>
          </a:prstGeom>
          <a:solidFill>
            <a:srgbClr val="C2FF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2" charset="0"/>
                <a:ea typeface="Droid Sans Fallback" panose="020B0502000000000001" charset="-122"/>
              </a:rPr>
              <a:t>int; 137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2" charset="0"/>
              <a:ea typeface="Droid Sans Fallback" panose="020B0502000000000001" charset="-122"/>
            </a:endParaRPr>
          </a:p>
        </p:txBody>
      </p:sp>
      <p:sp>
        <p:nvSpPr>
          <p:cNvPr id="16393" name="Rectangle 8"/>
          <p:cNvSpPr/>
          <p:nvPr/>
        </p:nvSpPr>
        <p:spPr>
          <a:xfrm>
            <a:off x="5626100" y="2249488"/>
            <a:ext cx="1709738" cy="3603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r>
              <a:rPr lang="en-US" altLang="zh-CN" sz="24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z</a:t>
            </a:r>
            <a:endParaRPr lang="en-US" altLang="zh-CN" sz="24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6394" name="Rectangle 9"/>
          <p:cNvSpPr/>
          <p:nvPr/>
        </p:nvSpPr>
        <p:spPr>
          <a:xfrm>
            <a:off x="7335838" y="2249488"/>
            <a:ext cx="1844675" cy="360362"/>
          </a:xfrm>
          <a:prstGeom prst="rect">
            <a:avLst/>
          </a:prstGeom>
          <a:solidFill>
            <a:srgbClr val="C2FF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r>
              <a:rPr lang="en-US" altLang="zh-CN" sz="2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int; 10</a:t>
            </a:r>
            <a:endParaRPr lang="en-US" altLang="zh-CN" sz="20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16395" name="Rectangle 10"/>
          <p:cNvSpPr/>
          <p:nvPr/>
        </p:nvSpPr>
        <p:spPr>
          <a:xfrm>
            <a:off x="5626100" y="1406525"/>
            <a:ext cx="1709738" cy="49371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000" tIns="0" rIns="36000" bIns="0" anchor="t" anchorCtr="0"/>
          <a:p>
            <a:pPr algn="ctr" hangingPunct="0"/>
            <a:r>
              <a:rPr lang="zh-CN" altLang="en-US" sz="32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名字域</a:t>
            </a:r>
            <a:endParaRPr lang="en-US" altLang="zh-CN" sz="32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6396" name="Rectangle 11"/>
          <p:cNvSpPr/>
          <p:nvPr/>
        </p:nvSpPr>
        <p:spPr>
          <a:xfrm>
            <a:off x="7335838" y="1406525"/>
            <a:ext cx="1844675" cy="493713"/>
          </a:xfrm>
          <a:prstGeom prst="rect">
            <a:avLst/>
          </a:prstGeom>
          <a:solidFill>
            <a:srgbClr val="C2FF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 hangingPunct="0"/>
            <a:r>
              <a:rPr lang="zh-CN" altLang="en-US" sz="32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属性域</a:t>
            </a:r>
            <a:endParaRPr lang="en-US" altLang="zh-CN" sz="32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18444" name="TextBox 37"/>
          <p:cNvSpPr txBox="1"/>
          <p:nvPr/>
        </p:nvSpPr>
        <p:spPr>
          <a:xfrm>
            <a:off x="4906963" y="2114550"/>
            <a:ext cx="239712" cy="320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8" name="Rectangle 16"/>
          <p:cNvSpPr/>
          <p:nvPr/>
        </p:nvSpPr>
        <p:spPr>
          <a:xfrm>
            <a:off x="5849938" y="2609850"/>
            <a:ext cx="1711325" cy="3603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r>
              <a:rPr lang="en-US" altLang="zh-CN" sz="24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x</a:t>
            </a:r>
            <a:endParaRPr lang="en-US" altLang="zh-CN" sz="24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6399" name="Rectangle 17"/>
          <p:cNvSpPr/>
          <p:nvPr/>
        </p:nvSpPr>
        <p:spPr>
          <a:xfrm>
            <a:off x="7561263" y="2609850"/>
            <a:ext cx="1844675" cy="360363"/>
          </a:xfrm>
          <a:prstGeom prst="rect">
            <a:avLst/>
          </a:prstGeom>
          <a:solidFill>
            <a:srgbClr val="C2FF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r>
              <a:rPr lang="en-US" altLang="zh-CN" sz="2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int; </a:t>
            </a:r>
            <a:r>
              <a:rPr lang="en-US" altLang="zh-CN" sz="1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unknown</a:t>
            </a:r>
            <a:endParaRPr lang="en-US" altLang="zh-CN" sz="1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16400" name="Rectangle 18"/>
          <p:cNvSpPr/>
          <p:nvPr/>
        </p:nvSpPr>
        <p:spPr>
          <a:xfrm>
            <a:off x="5849938" y="2970213"/>
            <a:ext cx="1711325" cy="3603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r>
              <a:rPr lang="en-US" altLang="zh-CN" sz="24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y</a:t>
            </a:r>
            <a:endParaRPr lang="en-US" altLang="zh-CN" sz="24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6401" name="Rectangle 19"/>
          <p:cNvSpPr/>
          <p:nvPr/>
        </p:nvSpPr>
        <p:spPr>
          <a:xfrm>
            <a:off x="7561263" y="2970213"/>
            <a:ext cx="1844675" cy="360362"/>
          </a:xfrm>
          <a:prstGeom prst="rect">
            <a:avLst/>
          </a:prstGeom>
          <a:solidFill>
            <a:srgbClr val="C2FF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r>
              <a:rPr lang="en-US" altLang="zh-CN" sz="2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int; </a:t>
            </a:r>
            <a:r>
              <a:rPr lang="en-US" altLang="zh-CN" sz="1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unknown</a:t>
            </a:r>
            <a:endParaRPr lang="en-US" altLang="zh-CN" sz="1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16402" name="Rectangle 20"/>
          <p:cNvSpPr/>
          <p:nvPr/>
        </p:nvSpPr>
        <p:spPr>
          <a:xfrm>
            <a:off x="6113463" y="3330575"/>
            <a:ext cx="1709737" cy="358775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r>
              <a:rPr lang="en-US" altLang="zh-CN" sz="24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x</a:t>
            </a:r>
            <a:endParaRPr lang="en-US" altLang="zh-CN" sz="24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6403" name="Rectangle 21"/>
          <p:cNvSpPr/>
          <p:nvPr/>
        </p:nvSpPr>
        <p:spPr>
          <a:xfrm>
            <a:off x="7824788" y="3330575"/>
            <a:ext cx="1844675" cy="358775"/>
          </a:xfrm>
          <a:prstGeom prst="rect">
            <a:avLst/>
          </a:prstGeom>
          <a:solidFill>
            <a:srgbClr val="C2FF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r>
              <a:rPr lang="en-US" altLang="zh-CN" sz="2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int; </a:t>
            </a:r>
            <a:r>
              <a:rPr lang="en-US" altLang="zh-CN" sz="1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unknown</a:t>
            </a:r>
            <a:endParaRPr lang="en-US" altLang="zh-CN" sz="1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16404" name="Rectangle 22"/>
          <p:cNvSpPr/>
          <p:nvPr/>
        </p:nvSpPr>
        <p:spPr>
          <a:xfrm>
            <a:off x="6113463" y="3689350"/>
            <a:ext cx="1709737" cy="3603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r>
              <a:rPr lang="en-US" altLang="zh-CN" sz="24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z</a:t>
            </a:r>
            <a:endParaRPr lang="en-US" altLang="zh-CN" sz="24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6405" name="Rectangle 23"/>
          <p:cNvSpPr/>
          <p:nvPr/>
        </p:nvSpPr>
        <p:spPr>
          <a:xfrm>
            <a:off x="7824788" y="3689350"/>
            <a:ext cx="1844675" cy="360363"/>
          </a:xfrm>
          <a:prstGeom prst="rect">
            <a:avLst/>
          </a:prstGeom>
          <a:solidFill>
            <a:srgbClr val="C2FF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r>
              <a:rPr lang="en-US" altLang="zh-CN" sz="2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int; </a:t>
            </a:r>
            <a:r>
              <a:rPr lang="en-US" altLang="zh-CN" sz="1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unknown</a:t>
            </a:r>
            <a:endParaRPr lang="en-US" altLang="zh-CN" sz="1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16406" name="Rectangle 24"/>
          <p:cNvSpPr/>
          <p:nvPr/>
        </p:nvSpPr>
        <p:spPr>
          <a:xfrm>
            <a:off x="6345238" y="4037013"/>
            <a:ext cx="1709737" cy="3603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r>
              <a:rPr lang="en-US" altLang="zh-CN" sz="2400" b="1" dirty="0">
                <a:latin typeface="楷体_GB2312" panose="02010609030101010101" pitchFamily="1" charset="-122"/>
                <a:ea typeface="楷体_GB2312" panose="02010609030101010101" pitchFamily="1" charset="-122"/>
              </a:rPr>
              <a:t>y</a:t>
            </a:r>
            <a:endParaRPr lang="en-US" altLang="zh-CN" sz="2400" b="1" dirty="0">
              <a:latin typeface="楷体_GB2312" panose="02010609030101010101" pitchFamily="1" charset="-122"/>
              <a:ea typeface="楷体_GB2312" panose="02010609030101010101" pitchFamily="1" charset="-122"/>
            </a:endParaRPr>
          </a:p>
        </p:txBody>
      </p:sp>
      <p:sp>
        <p:nvSpPr>
          <p:cNvPr id="16407" name="Rectangle 25"/>
          <p:cNvSpPr/>
          <p:nvPr/>
        </p:nvSpPr>
        <p:spPr>
          <a:xfrm>
            <a:off x="8056563" y="4037013"/>
            <a:ext cx="1844675" cy="360362"/>
          </a:xfrm>
          <a:prstGeom prst="rect">
            <a:avLst/>
          </a:prstGeom>
          <a:solidFill>
            <a:srgbClr val="C2FF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/>
          <a:p>
            <a:pPr algn="ctr" hangingPunct="0"/>
            <a:r>
              <a:rPr lang="en-US" altLang="zh-CN" sz="20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int; </a:t>
            </a:r>
            <a:r>
              <a:rPr lang="en-US" altLang="zh-CN" sz="1800" b="1" dirty="0">
                <a:latin typeface="Times New Roman" panose="02020603050405020304" pitchFamily="2" charset="0"/>
                <a:ea typeface="楷体_GB2312" panose="02010609030101010101" pitchFamily="1" charset="-122"/>
              </a:rPr>
              <a:t>unknown</a:t>
            </a:r>
            <a:endParaRPr lang="en-US" altLang="zh-CN" sz="1800" b="1" dirty="0">
              <a:latin typeface="Times New Roman" panose="02020603050405020304" pitchFamily="2" charset="0"/>
              <a:ea typeface="楷体_GB2312" panose="02010609030101010101" pitchFamily="1" charset="-122"/>
            </a:endParaRPr>
          </a:p>
        </p:txBody>
      </p:sp>
      <p:sp>
        <p:nvSpPr>
          <p:cNvPr id="16409" name="文本框 16408"/>
          <p:cNvSpPr txBox="1"/>
          <p:nvPr/>
        </p:nvSpPr>
        <p:spPr>
          <a:xfrm>
            <a:off x="6178550" y="4775200"/>
            <a:ext cx="3028950" cy="88423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zh-CN" altLang="en-US" sz="28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1" charset="-122"/>
              </a:rPr>
              <a:t>声明：</a:t>
            </a:r>
            <a:r>
              <a:rPr lang="zh-CN" altLang="en-US" sz="2800" b="1">
                <a:solidFill>
                  <a:srgbClr val="FF3300"/>
                </a:solidFill>
                <a:latin typeface="Arial" panose="020B0604020202020204" pitchFamily="34" charset="0"/>
                <a:ea typeface="楷体_GB2312" panose="02010609030101010101" pitchFamily="1" charset="-122"/>
              </a:rPr>
              <a:t>录入</a:t>
            </a:r>
            <a:r>
              <a:rPr lang="zh-CN" altLang="en-US" sz="28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1" charset="-122"/>
              </a:rPr>
              <a:t>符号表</a:t>
            </a:r>
            <a:endParaRPr lang="zh-CN" altLang="en-US" sz="2800" b="1">
              <a:solidFill>
                <a:schemeClr val="tx1"/>
              </a:solidFill>
              <a:latin typeface="Arial" panose="020B0604020202020204" pitchFamily="34" charset="0"/>
              <a:ea typeface="楷体_GB2312" panose="02010609030101010101" pitchFamily="1" charset="-122"/>
            </a:endParaRPr>
          </a:p>
          <a:p>
            <a:pPr hangingPunct="0"/>
            <a:r>
              <a:rPr lang="zh-CN" altLang="en-US" sz="28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1" charset="-122"/>
              </a:rPr>
              <a:t>引用：</a:t>
            </a:r>
            <a:r>
              <a:rPr lang="zh-CN" altLang="en-US" sz="2800" b="1">
                <a:solidFill>
                  <a:srgbClr val="FF3300"/>
                </a:solidFill>
                <a:latin typeface="Arial" panose="020B0604020202020204" pitchFamily="34" charset="0"/>
                <a:ea typeface="楷体_GB2312" panose="02010609030101010101" pitchFamily="1" charset="-122"/>
              </a:rPr>
              <a:t>访问</a:t>
            </a:r>
            <a:r>
              <a:rPr lang="zh-CN" altLang="en-US" sz="28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1" charset="-122"/>
              </a:rPr>
              <a:t>符号表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矩形 1"/>
          <p:cNvSpPr/>
          <p:nvPr/>
        </p:nvSpPr>
        <p:spPr>
          <a:xfrm>
            <a:off x="5626100" y="1890713"/>
            <a:ext cx="3552825" cy="344488"/>
          </a:xfrm>
          <a:prstGeom prst="rect">
            <a:avLst/>
          </a:prstGeom>
          <a:solidFill>
            <a:schemeClr val="bg1">
              <a:lumMod val="85000"/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2" charset="0"/>
              <a:buNone/>
              <a:defRPr sz="18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1" charset="-122"/>
              </a:defRPr>
            </a:lvl1pPr>
            <a:lvl2pPr marL="742950" lvl="1" indent="-28575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2" charset="0"/>
              <a:buNone/>
              <a:defRPr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1" charset="-122"/>
                <a:cs typeface="+mn-cs"/>
              </a:defRPr>
            </a:lvl2pPr>
            <a:lvl3pPr marL="1143000" lvl="2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2" charset="0"/>
              <a:buNone/>
              <a:defRPr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1" charset="-122"/>
                <a:cs typeface="+mn-cs"/>
              </a:defRPr>
            </a:lvl3pPr>
            <a:lvl4pPr marL="1600200" lvl="3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2" charset="0"/>
              <a:buNone/>
              <a:defRPr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1" charset="-122"/>
                <a:cs typeface="+mn-cs"/>
              </a:defRPr>
            </a:lvl4pPr>
            <a:lvl5pPr marL="2057400" lvl="4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2" charset="0"/>
              <a:buNone/>
              <a:defRPr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1" charset="-122"/>
                <a:cs typeface="+mn-cs"/>
              </a:defRPr>
            </a:lvl5pPr>
          </a:lstStyle>
          <a:p>
            <a:pPr lvl="0" algn="ctr" fontAlgn="base"/>
            <a:endParaRPr lang="zh-CN" altLang="en-US" sz="1600" strike="noStrike" noProof="1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2"/>
          <p:cNvSpPr/>
          <p:nvPr/>
        </p:nvSpPr>
        <p:spPr>
          <a:xfrm>
            <a:off x="5626100" y="2249488"/>
            <a:ext cx="3552825" cy="344488"/>
          </a:xfrm>
          <a:prstGeom prst="rect">
            <a:avLst/>
          </a:prstGeom>
          <a:solidFill>
            <a:schemeClr val="bg1">
              <a:lumMod val="85000"/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2" charset="0"/>
              <a:buNone/>
              <a:defRPr sz="18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1" charset="-122"/>
              </a:defRPr>
            </a:lvl1pPr>
            <a:lvl2pPr marL="742950" lvl="1" indent="-28575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2" charset="0"/>
              <a:buNone/>
              <a:defRPr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1" charset="-122"/>
                <a:cs typeface="+mn-cs"/>
              </a:defRPr>
            </a:lvl2pPr>
            <a:lvl3pPr marL="1143000" lvl="2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2" charset="0"/>
              <a:buNone/>
              <a:defRPr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1" charset="-122"/>
                <a:cs typeface="+mn-cs"/>
              </a:defRPr>
            </a:lvl3pPr>
            <a:lvl4pPr marL="1600200" lvl="3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2" charset="0"/>
              <a:buNone/>
              <a:defRPr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1" charset="-122"/>
                <a:cs typeface="+mn-cs"/>
              </a:defRPr>
            </a:lvl4pPr>
            <a:lvl5pPr marL="2057400" lvl="4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2" charset="0"/>
              <a:buNone/>
              <a:defRPr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1" charset="-122"/>
                <a:cs typeface="+mn-cs"/>
              </a:defRPr>
            </a:lvl5pPr>
          </a:lstStyle>
          <a:p>
            <a:pPr lvl="0" algn="ctr" fontAlgn="base"/>
            <a:endParaRPr lang="zh-CN" altLang="en-US" sz="1600" strike="noStrike" noProof="1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3"/>
          <p:cNvSpPr/>
          <p:nvPr/>
        </p:nvSpPr>
        <p:spPr>
          <a:xfrm>
            <a:off x="5849938" y="2609850"/>
            <a:ext cx="3554413" cy="344488"/>
          </a:xfrm>
          <a:prstGeom prst="rect">
            <a:avLst/>
          </a:prstGeom>
          <a:solidFill>
            <a:schemeClr val="bg1">
              <a:lumMod val="85000"/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2" charset="0"/>
              <a:buNone/>
              <a:defRPr sz="18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1" charset="-122"/>
              </a:defRPr>
            </a:lvl1pPr>
            <a:lvl2pPr marL="742950" lvl="1" indent="-28575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2" charset="0"/>
              <a:buNone/>
              <a:defRPr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1" charset="-122"/>
                <a:cs typeface="+mn-cs"/>
              </a:defRPr>
            </a:lvl2pPr>
            <a:lvl3pPr marL="1143000" lvl="2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2" charset="0"/>
              <a:buNone/>
              <a:defRPr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1" charset="-122"/>
                <a:cs typeface="+mn-cs"/>
              </a:defRPr>
            </a:lvl3pPr>
            <a:lvl4pPr marL="1600200" lvl="3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2" charset="0"/>
              <a:buNone/>
              <a:defRPr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1" charset="-122"/>
                <a:cs typeface="+mn-cs"/>
              </a:defRPr>
            </a:lvl4pPr>
            <a:lvl5pPr marL="2057400" lvl="4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2" charset="0"/>
              <a:buNone/>
              <a:defRPr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1" charset="-122"/>
                <a:cs typeface="+mn-cs"/>
              </a:defRPr>
            </a:lvl5pPr>
          </a:lstStyle>
          <a:p>
            <a:pPr lvl="0" algn="ctr" fontAlgn="base"/>
            <a:endParaRPr lang="zh-CN" altLang="en-US" sz="1600" strike="noStrike" noProof="1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4"/>
          <p:cNvSpPr/>
          <p:nvPr/>
        </p:nvSpPr>
        <p:spPr>
          <a:xfrm>
            <a:off x="5849938" y="2924175"/>
            <a:ext cx="3554413" cy="346075"/>
          </a:xfrm>
          <a:prstGeom prst="rect">
            <a:avLst/>
          </a:prstGeom>
          <a:solidFill>
            <a:schemeClr val="bg1">
              <a:lumMod val="85000"/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2" charset="0"/>
              <a:buNone/>
              <a:defRPr sz="18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1" charset="-122"/>
              </a:defRPr>
            </a:lvl1pPr>
            <a:lvl2pPr marL="742950" lvl="1" indent="-28575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2" charset="0"/>
              <a:buNone/>
              <a:defRPr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1" charset="-122"/>
                <a:cs typeface="+mn-cs"/>
              </a:defRPr>
            </a:lvl2pPr>
            <a:lvl3pPr marL="1143000" lvl="2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2" charset="0"/>
              <a:buNone/>
              <a:defRPr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1" charset="-122"/>
                <a:cs typeface="+mn-cs"/>
              </a:defRPr>
            </a:lvl3pPr>
            <a:lvl4pPr marL="1600200" lvl="3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2" charset="0"/>
              <a:buNone/>
              <a:defRPr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1" charset="-122"/>
                <a:cs typeface="+mn-cs"/>
              </a:defRPr>
            </a:lvl4pPr>
            <a:lvl5pPr marL="2057400" lvl="4" indent="-228600" algn="l" defTabSz="44958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2" charset="0"/>
              <a:buNone/>
              <a:defRPr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楷体" panose="02010609060101010101" pitchFamily="1" charset="-122"/>
                <a:cs typeface="+mn-cs"/>
              </a:defRPr>
            </a:lvl5pPr>
          </a:lstStyle>
          <a:p>
            <a:pPr lvl="0" algn="ctr" fontAlgn="base"/>
            <a:endParaRPr lang="zh-CN" altLang="en-US" sz="1600" strike="noStrike" noProof="1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60" name="文本框 16407"/>
          <p:cNvSpPr txBox="1"/>
          <p:nvPr/>
        </p:nvSpPr>
        <p:spPr>
          <a:xfrm>
            <a:off x="2343150" y="269875"/>
            <a:ext cx="7651750" cy="88423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zh-CN" altLang="en-US" sz="28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1" charset="-122"/>
              </a:rPr>
              <a:t>核心问题：对于抽象语法树中的</a:t>
            </a:r>
            <a:r>
              <a:rPr lang="zh-CN" altLang="en-US" sz="2800" b="1">
                <a:solidFill>
                  <a:srgbClr val="FF3300"/>
                </a:solidFill>
                <a:latin typeface="Arial" panose="020B0604020202020204" pitchFamily="34" charset="0"/>
                <a:ea typeface="楷体_GB2312" panose="02010609030101010101" pitchFamily="1" charset="-122"/>
              </a:rPr>
              <a:t>被引用</a:t>
            </a:r>
            <a:r>
              <a:rPr lang="zh-CN" altLang="en-US" sz="28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1" charset="-122"/>
              </a:rPr>
              <a:t>的标识符</a:t>
            </a:r>
            <a:endParaRPr lang="zh-CN" altLang="en-US" sz="2800" b="1">
              <a:solidFill>
                <a:schemeClr val="tx1"/>
              </a:solidFill>
              <a:latin typeface="Arial" panose="020B0604020202020204" pitchFamily="34" charset="0"/>
              <a:ea typeface="楷体_GB2312" panose="02010609030101010101" pitchFamily="1" charset="-122"/>
            </a:endParaRPr>
          </a:p>
          <a:p>
            <a:pPr hangingPunct="0"/>
            <a:r>
              <a:rPr lang="zh-CN" altLang="en-US" sz="28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1" charset="-122"/>
              </a:rPr>
              <a:t>                  如何</a:t>
            </a:r>
            <a:r>
              <a:rPr lang="zh-CN" altLang="en-US" sz="2800" b="1">
                <a:solidFill>
                  <a:srgbClr val="FF3300"/>
                </a:solidFill>
                <a:latin typeface="Arial" panose="020B0604020202020204" pitchFamily="34" charset="0"/>
                <a:ea typeface="楷体_GB2312" panose="02010609030101010101" pitchFamily="1" charset="-122"/>
              </a:rPr>
              <a:t>在符号表中</a:t>
            </a:r>
            <a:r>
              <a:rPr lang="zh-CN" altLang="en-US" sz="28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1" charset="-122"/>
              </a:rPr>
              <a:t>找出</a:t>
            </a:r>
            <a:r>
              <a:rPr lang="zh-CN" altLang="en-US" sz="2800" b="1">
                <a:solidFill>
                  <a:srgbClr val="FF3300"/>
                </a:solidFill>
                <a:latin typeface="Arial" panose="020B0604020202020204" pitchFamily="34" charset="0"/>
                <a:ea typeface="楷体_GB2312" panose="02010609030101010101" pitchFamily="1" charset="-122"/>
              </a:rPr>
              <a:t>其对应的属性？</a:t>
            </a:r>
            <a:endParaRPr lang="zh-CN" altLang="en-US" sz="2800" b="1">
              <a:solidFill>
                <a:srgbClr val="FF3300"/>
              </a:solidFill>
              <a:latin typeface="Arial" panose="020B0604020202020204" pitchFamily="34" charset="0"/>
              <a:ea typeface="楷体_GB2312" panose="02010609030101010101" pitchFamily="1" charset="-122"/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6172200" y="5791200"/>
            <a:ext cx="3027363" cy="487363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 anchor="t" anchorCtr="0">
            <a:spAutoFit/>
          </a:bodyPr>
          <a:p>
            <a:pPr hangingPunct="0"/>
            <a:r>
              <a:rPr lang="zh-CN" altLang="zh-CN" sz="28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1" charset="-122"/>
              </a:rPr>
              <a:t>如何管理</a:t>
            </a:r>
            <a:r>
              <a:rPr lang="zh-CN" altLang="en-US" sz="28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1" charset="-122"/>
              </a:rPr>
              <a:t>符号表</a:t>
            </a:r>
            <a:r>
              <a:rPr lang="zh-CN" altLang="zh-CN" sz="28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1" charset="-122"/>
              </a:rPr>
              <a:t>？</a:t>
            </a:r>
            <a:endParaRPr lang="zh-CN" altLang="zh-CN" sz="2800" b="1">
              <a:solidFill>
                <a:schemeClr val="tx1"/>
              </a:solidFill>
              <a:latin typeface="Arial" panose="020B0604020202020204" pitchFamily="34" charset="0"/>
              <a:ea typeface="楷体_GB2312" panose="02010609030101010101" pitchFamily="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16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6">
                                            <p:txEl>
                                              <p:charRg st="16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31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386">
                                            <p:txEl>
                                              <p:charRg st="31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65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386">
                                            <p:txEl>
                                              <p:charRg st="65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108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386">
                                            <p:txEl>
                                              <p:charRg st="108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122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6386">
                                            <p:txEl>
                                              <p:charRg st="122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152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6386">
                                            <p:txEl>
                                              <p:charRg st="152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179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6386">
                                            <p:txEl>
                                              <p:charRg st="179" end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206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6386">
                                            <p:txEl>
                                              <p:charRg st="206" end="2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228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6386">
                                            <p:txEl>
                                              <p:charRg st="228" end="2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268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6386">
                                            <p:txEl>
                                              <p:charRg st="268" end="3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327" end="3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6386">
                                            <p:txEl>
                                              <p:charRg st="327" end="3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357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6386">
                                            <p:txEl>
                                              <p:charRg st="357" end="3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2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387" end="4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6386">
                                            <p:txEl>
                                              <p:charRg st="387" end="4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424" end="4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6386">
                                            <p:txEl>
                                              <p:charRg st="424" end="4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436" end="4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6386">
                                            <p:txEl>
                                              <p:charRg st="436" end="4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478" end="4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6386">
                                            <p:txEl>
                                              <p:charRg st="478" end="4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5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8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1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4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/>
      <p:bldP spid="16392" grpId="0" animBg="1"/>
      <p:bldP spid="16393" grpId="0" animBg="1"/>
      <p:bldP spid="16394" grpId="0" animBg="1"/>
      <p:bldP spid="16395" grpId="0" animBg="1"/>
      <p:bldP spid="16396" grpId="0" animBg="1"/>
      <p:bldP spid="16398" grpId="0" animBg="1"/>
      <p:bldP spid="16399" grpId="0" animBg="1"/>
      <p:bldP spid="16400" grpId="0" animBg="1"/>
      <p:bldP spid="16401" grpId="0" animBg="1"/>
      <p:bldP spid="4" grpId="0" animBg="1"/>
      <p:bldP spid="16402" grpId="0" animBg="1"/>
      <p:bldP spid="16403" grpId="0" animBg="1"/>
      <p:bldP spid="16404" grpId="0" animBg="1"/>
      <p:bldP spid="16405" grpId="0" animBg="1"/>
      <p:bldP spid="5" grpId="0" bldLvl="0" animBg="1"/>
      <p:bldP spid="6" grpId="0" bldLvl="0" animBg="1"/>
      <p:bldP spid="16406" grpId="0" animBg="1"/>
      <p:bldP spid="16407" grpId="0" animBg="1"/>
      <p:bldP spid="7" grpId="0" bldLvl="0" animBg="1"/>
      <p:bldP spid="16406" grpId="1" animBg="1"/>
      <p:bldP spid="16407" grpId="1" animBg="1"/>
      <p:bldP spid="7" grpId="1" bldLvl="0" animBg="1"/>
      <p:bldP spid="16402" grpId="1" animBg="1"/>
      <p:bldP spid="16403" grpId="1" animBg="1"/>
      <p:bldP spid="16404" grpId="1" animBg="1"/>
      <p:bldP spid="16405" grpId="1" animBg="1"/>
      <p:bldP spid="6" grpId="1" bldLvl="0" animBg="1"/>
      <p:bldP spid="5" grpId="1" animBg="1"/>
      <p:bldP spid="4" grpId="1" animBg="1"/>
      <p:bldP spid="16398" grpId="1" animBg="1"/>
      <p:bldP spid="16399" grpId="1" animBg="1"/>
      <p:bldP spid="16400" grpId="1" animBg="1"/>
      <p:bldP spid="16401" grpId="1" animBg="1"/>
      <p:bldP spid="16409" grpId="0" bldLvl="0" animBg="1"/>
      <p:bldP spid="8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21690</Words>
  <Application>WPS 演示</Application>
  <PresentationFormat>Custom</PresentationFormat>
  <Paragraphs>2511</Paragraphs>
  <Slides>79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79</vt:i4>
      </vt:variant>
    </vt:vector>
  </HeadingPairs>
  <TitlesOfParts>
    <vt:vector size="110" baseType="lpstr">
      <vt:lpstr>Arial</vt:lpstr>
      <vt:lpstr>宋体</vt:lpstr>
      <vt:lpstr>Wingdings</vt:lpstr>
      <vt:lpstr>Times New Roman</vt:lpstr>
      <vt:lpstr>楷体</vt:lpstr>
      <vt:lpstr>Comic Sans MS</vt:lpstr>
      <vt:lpstr>DejaVu Sans</vt:lpstr>
      <vt:lpstr>微软雅黑</vt:lpstr>
      <vt:lpstr>楷体_GB2312</vt:lpstr>
      <vt:lpstr>Monotype Sorts</vt:lpstr>
      <vt:lpstr>仿宋_GB2312</vt:lpstr>
      <vt:lpstr>Droid Sans Fallback</vt:lpstr>
      <vt:lpstr>Symbol</vt:lpstr>
      <vt:lpstr>方正书宋_GBK</vt:lpstr>
      <vt:lpstr>新宋体</vt:lpstr>
      <vt:lpstr>Courier New</vt:lpstr>
      <vt:lpstr>华文新魏</vt:lpstr>
      <vt:lpstr>Courier New</vt:lpstr>
      <vt:lpstr>黑体</vt:lpstr>
      <vt:lpstr>DejaVu Serif</vt:lpstr>
      <vt:lpstr>Wingdings</vt:lpstr>
      <vt:lpstr>Arial Unicode MS</vt:lpstr>
      <vt:lpstr>文泉驿正黑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第五章  语义分析/代码生成</vt:lpstr>
      <vt:lpstr>PowerPoint 演示文稿</vt:lpstr>
      <vt:lpstr>概述</vt:lpstr>
      <vt:lpstr>概述</vt:lpstr>
      <vt:lpstr>概述</vt:lpstr>
      <vt:lpstr>概述</vt:lpstr>
      <vt:lpstr>符号表</vt:lpstr>
      <vt:lpstr>符号表</vt:lpstr>
      <vt:lpstr>符号表</vt:lpstr>
      <vt:lpstr>符号表</vt:lpstr>
      <vt:lpstr>符号表</vt:lpstr>
      <vt:lpstr>语义分析</vt:lpstr>
      <vt:lpstr>语义分析</vt:lpstr>
      <vt:lpstr>语义分析</vt:lpstr>
      <vt:lpstr>语法制导翻译</vt:lpstr>
      <vt:lpstr>语法制导翻译</vt:lpstr>
      <vt:lpstr>语法制导翻译  示例</vt:lpstr>
      <vt:lpstr>语法制导翻译  示例</vt:lpstr>
      <vt:lpstr>语法制导翻译  示例 </vt:lpstr>
      <vt:lpstr>以AST为基础的翻译  示例</vt:lpstr>
      <vt:lpstr>以AST为基础的翻译  示例 </vt:lpstr>
      <vt:lpstr>抽象语法树的建立</vt:lpstr>
      <vt:lpstr>抽象语法树的建立</vt:lpstr>
      <vt:lpstr>抽象语法树的建立</vt:lpstr>
      <vt:lpstr>抽象语法树的建立</vt:lpstr>
      <vt:lpstr>抽象语法树的建立</vt:lpstr>
      <vt:lpstr>抽象语法树的建立</vt:lpstr>
      <vt:lpstr>抽象语法树的建立</vt:lpstr>
      <vt:lpstr>基于AST的语义分析</vt:lpstr>
      <vt:lpstr>赋值语句分析</vt:lpstr>
      <vt:lpstr>赋值语句分析</vt:lpstr>
      <vt:lpstr>赋值语句分析</vt:lpstr>
      <vt:lpstr>赋值语句分析</vt:lpstr>
      <vt:lpstr>赋值语句AST的建立</vt:lpstr>
      <vt:lpstr>赋值语句AST的建立</vt:lpstr>
      <vt:lpstr>赋值语句AST的建立</vt:lpstr>
      <vt:lpstr>翻译示例</vt:lpstr>
      <vt:lpstr>翻译示例</vt:lpstr>
      <vt:lpstr>翻译示例</vt:lpstr>
      <vt:lpstr>翻译示例</vt:lpstr>
      <vt:lpstr>赋值语句的翻译</vt:lpstr>
      <vt:lpstr>赋值语句的翻译</vt:lpstr>
      <vt:lpstr>赋值语句的翻译</vt:lpstr>
      <vt:lpstr>赋值语句的翻译</vt:lpstr>
      <vt:lpstr>赋值语句的翻译</vt:lpstr>
      <vt:lpstr>赋值语句的翻译</vt:lpstr>
      <vt:lpstr>对控制语句的翻译</vt:lpstr>
      <vt:lpstr>选择语句的翻译</vt:lpstr>
      <vt:lpstr>选择语句的翻译</vt:lpstr>
      <vt:lpstr>选择语句的翻译</vt:lpstr>
      <vt:lpstr>选择语句的翻译</vt:lpstr>
      <vt:lpstr>选择语句的翻译</vt:lpstr>
      <vt:lpstr>while语句的翻译</vt:lpstr>
      <vt:lpstr>while语句的翻译</vt:lpstr>
      <vt:lpstr>函数调用翻译</vt:lpstr>
      <vt:lpstr>栈寻址与栈帧</vt:lpstr>
      <vt:lpstr>栈寻址与栈帧</vt:lpstr>
      <vt:lpstr>栈寻址与栈帧</vt:lpstr>
      <vt:lpstr>栈寻址与栈帧</vt:lpstr>
      <vt:lpstr>函数调用翻译</vt:lpstr>
      <vt:lpstr>函数调用翻译</vt:lpstr>
      <vt:lpstr>函数调用翻译</vt:lpstr>
      <vt:lpstr>函数调用翻译</vt:lpstr>
      <vt:lpstr>函数调用翻译</vt:lpstr>
      <vt:lpstr>函数调用翻译</vt:lpstr>
      <vt:lpstr>函数调用翻译示例</vt:lpstr>
      <vt:lpstr>MIPS指令</vt:lpstr>
      <vt:lpstr>计算模型：栈计算机</vt:lpstr>
      <vt:lpstr>栈计算机程序设计语言</vt:lpstr>
      <vt:lpstr>栈计算机代码生成</vt:lpstr>
      <vt:lpstr>栈计算机代码生成</vt:lpstr>
      <vt:lpstr>栈计算机代码生成</vt:lpstr>
      <vt:lpstr>栈计算机代码生成</vt:lpstr>
      <vt:lpstr>栈计算机代码生成</vt:lpstr>
      <vt:lpstr>栈计算机代码生成</vt:lpstr>
      <vt:lpstr>第五章习题</vt:lpstr>
      <vt:lpstr>习题</vt:lpstr>
      <vt:lpstr>第五章习题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Rounded Rectangles Template</dc:title>
  <dc:creator>erqiang </dc:creator>
  <dc:subject>Template</dc:subject>
  <cp:lastModifiedBy>erqiang</cp:lastModifiedBy>
  <cp:revision>1323</cp:revision>
  <dcterms:created xsi:type="dcterms:W3CDTF">2023-10-09T06:11:43Z</dcterms:created>
  <dcterms:modified xsi:type="dcterms:W3CDTF">2023-10-09T06:11:43Z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