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92"/>
  </p:notesMasterIdLst>
  <p:handoutMasterIdLst>
    <p:handoutMasterId r:id="rId93"/>
  </p:handoutMasterIdLst>
  <p:sldIdLst>
    <p:sldId id="273" r:id="rId5"/>
    <p:sldId id="375" r:id="rId6"/>
    <p:sldId id="376" r:id="rId7"/>
    <p:sldId id="518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27" r:id="rId19"/>
    <p:sldId id="328" r:id="rId20"/>
    <p:sldId id="329" r:id="rId21"/>
    <p:sldId id="449" r:id="rId22"/>
    <p:sldId id="458" r:id="rId23"/>
    <p:sldId id="459" r:id="rId24"/>
    <p:sldId id="330" r:id="rId25"/>
    <p:sldId id="331" r:id="rId26"/>
    <p:sldId id="387" r:id="rId27"/>
    <p:sldId id="444" r:id="rId28"/>
    <p:sldId id="450" r:id="rId29"/>
    <p:sldId id="599" r:id="rId30"/>
    <p:sldId id="600" r:id="rId31"/>
    <p:sldId id="660" r:id="rId32"/>
    <p:sldId id="601" r:id="rId33"/>
    <p:sldId id="602" r:id="rId34"/>
    <p:sldId id="603" r:id="rId35"/>
    <p:sldId id="604" r:id="rId36"/>
    <p:sldId id="446" r:id="rId37"/>
    <p:sldId id="451" r:id="rId38"/>
    <p:sldId id="452" r:id="rId39"/>
    <p:sldId id="454" r:id="rId40"/>
    <p:sldId id="455" r:id="rId41"/>
    <p:sldId id="456" r:id="rId42"/>
    <p:sldId id="605" r:id="rId43"/>
    <p:sldId id="606" r:id="rId44"/>
    <p:sldId id="332" r:id="rId45"/>
    <p:sldId id="388" r:id="rId46"/>
    <p:sldId id="389" r:id="rId47"/>
    <p:sldId id="390" r:id="rId48"/>
    <p:sldId id="391" r:id="rId49"/>
    <p:sldId id="392" r:id="rId50"/>
    <p:sldId id="338" r:id="rId51"/>
    <p:sldId id="393" r:id="rId52"/>
    <p:sldId id="394" r:id="rId53"/>
    <p:sldId id="395" r:id="rId54"/>
    <p:sldId id="396" r:id="rId55"/>
    <p:sldId id="397" r:id="rId56"/>
    <p:sldId id="343" r:id="rId57"/>
    <p:sldId id="344" r:id="rId58"/>
    <p:sldId id="345" r:id="rId59"/>
    <p:sldId id="346" r:id="rId60"/>
    <p:sldId id="398" r:id="rId61"/>
    <p:sldId id="400" r:id="rId62"/>
    <p:sldId id="401" r:id="rId63"/>
    <p:sldId id="402" r:id="rId64"/>
    <p:sldId id="351" r:id="rId65"/>
    <p:sldId id="352" r:id="rId66"/>
    <p:sldId id="403" r:id="rId67"/>
    <p:sldId id="462" r:id="rId68"/>
    <p:sldId id="461" r:id="rId69"/>
    <p:sldId id="463" r:id="rId70"/>
    <p:sldId id="354" r:id="rId71"/>
    <p:sldId id="355" r:id="rId72"/>
    <p:sldId id="404" r:id="rId73"/>
    <p:sldId id="358" r:id="rId74"/>
    <p:sldId id="405" r:id="rId75"/>
    <p:sldId id="406" r:id="rId76"/>
    <p:sldId id="361" r:id="rId77"/>
    <p:sldId id="365" r:id="rId78"/>
    <p:sldId id="407" r:id="rId79"/>
    <p:sldId id="366" r:id="rId80"/>
    <p:sldId id="367" r:id="rId81"/>
    <p:sldId id="408" r:id="rId82"/>
    <p:sldId id="409" r:id="rId83"/>
    <p:sldId id="410" r:id="rId84"/>
    <p:sldId id="437" r:id="rId85"/>
    <p:sldId id="411" r:id="rId86"/>
    <p:sldId id="412" r:id="rId87"/>
    <p:sldId id="372" r:id="rId88"/>
    <p:sldId id="373" r:id="rId89"/>
    <p:sldId id="374" r:id="rId90"/>
    <p:sldId id="271" r:id="rId91"/>
  </p:sldIdLst>
  <p:sldSz cx="10080625" cy="7559675"/>
  <p:notesSz cx="6858000" cy="9144000"/>
  <p:defaultTextStyle>
    <a:defPPr>
      <a:defRPr lang="en-GB"/>
    </a:defPPr>
    <a:lvl1pPr marL="0" lvl="0" indent="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1pPr>
    <a:lvl2pPr marL="742950" lvl="1" indent="-28575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2pPr>
    <a:lvl3pPr marL="1143000" lvl="2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3pPr>
    <a:lvl4pPr marL="1600200" lvl="3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4pPr>
    <a:lvl5pPr marL="2057400" lvl="4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5pPr>
    <a:lvl6pPr marL="2286000" lvl="5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6pPr>
    <a:lvl7pPr marL="2743200" lvl="6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7pPr>
    <a:lvl8pPr marL="3200400" lvl="7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8pPr>
    <a:lvl9pPr marL="3657600" lvl="8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CCFFFF"/>
    <a:srgbClr val="FF3300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22"/>
        <p:guide pos="2880"/>
      </p:guideLst>
    </p:cSldViewPr>
  </p:slideViewPr>
  <p:gridSpacing cx="45004" cy="45004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notesMaster" Target="notesMasters/notesMaster1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x-none" dirty="0"/>
          </a:p>
        </p:txBody>
      </p:sp>
      <p:sp>
        <p:nvSpPr>
          <p:cNvPr id="4100" name="Rectangle 4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defTabSz="449580" eaLnBrk="1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algn="r" defTabSz="449580" eaLnBrk="1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2" name="Rectangle 6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defTabSz="449580" eaLnBrk="1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49580" eaLnBrk="1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en-GB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67288" y="1944688"/>
            <a:ext cx="2257393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6820" y="1944688"/>
            <a:ext cx="2257393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960399"/>
            <a:ext cx="4029583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938087"/>
            <a:ext cx="4029583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960399"/>
            <a:ext cx="4049428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938087"/>
            <a:ext cx="4049428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44400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503979"/>
            <a:ext cx="510331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44400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6866" y="1944688"/>
            <a:ext cx="2267347" cy="4383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944688"/>
            <a:ext cx="6670601" cy="4383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960399"/>
            <a:ext cx="4029583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938087"/>
            <a:ext cx="4029583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960399"/>
            <a:ext cx="4049428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938087"/>
            <a:ext cx="4049428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44400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503979"/>
            <a:ext cx="510331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44400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960399"/>
            <a:ext cx="4029583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938087"/>
            <a:ext cx="4029583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960399"/>
            <a:ext cx="4049428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938087"/>
            <a:ext cx="4049428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44400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503979"/>
            <a:ext cx="510331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44400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</a:defRPr>
            </a:lvl1pPr>
          </a:lstStyle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  <p:sp>
        <p:nvSpPr>
          <p:cNvPr id="1032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-347662" y="5975350"/>
            <a:ext cx="2074862" cy="2160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4679950" y="296863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5"/>
          <p:cNvSpPr/>
          <p:nvPr/>
        </p:nvSpPr>
        <p:spPr>
          <a:xfrm>
            <a:off x="0" y="4356100"/>
            <a:ext cx="849630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6"/>
          <p:cNvSpPr>
            <a:spLocks noGrp="1"/>
          </p:cNvSpPr>
          <p:nvPr>
            <p:ph type="title"/>
          </p:nvPr>
        </p:nvSpPr>
        <p:spPr>
          <a:xfrm>
            <a:off x="504825" y="4500563"/>
            <a:ext cx="7486650" cy="1260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2054" name="Rectangle 7"/>
          <p:cNvSpPr>
            <a:spLocks noGrp="1"/>
          </p:cNvSpPr>
          <p:nvPr>
            <p:ph type="body" idx="1"/>
          </p:nvPr>
        </p:nvSpPr>
        <p:spPr>
          <a:xfrm>
            <a:off x="4967288" y="1944688"/>
            <a:ext cx="4606925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8224" rIns="0" bIns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2055" name="AutoShape 8"/>
          <p:cNvSpPr/>
          <p:nvPr/>
        </p:nvSpPr>
        <p:spPr>
          <a:xfrm>
            <a:off x="-203200" y="-274637"/>
            <a:ext cx="2074863" cy="21478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AutoShape 9"/>
          <p:cNvSpPr/>
          <p:nvPr/>
        </p:nvSpPr>
        <p:spPr>
          <a:xfrm>
            <a:off x="1079500" y="-409575"/>
            <a:ext cx="1295400" cy="12731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AutoShape 10"/>
          <p:cNvSpPr/>
          <p:nvPr/>
        </p:nvSpPr>
        <p:spPr>
          <a:xfrm>
            <a:off x="-347662" y="1152525"/>
            <a:ext cx="4164012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outerShdw dist="101823" dir="2699999" algn="ctr" rotWithShape="0">
              <a:srgbClr val="C0C0C0">
                <a:alpha val="32999"/>
              </a:srgbClr>
            </a:outerShdw>
          </a:effectLst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AutoShape 11"/>
          <p:cNvSpPr/>
          <p:nvPr/>
        </p:nvSpPr>
        <p:spPr>
          <a:xfrm flipH="1" flipV="1">
            <a:off x="9361488" y="-968375"/>
            <a:ext cx="2087562" cy="21367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9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AutoShape 4"/>
          <p:cNvSpPr/>
          <p:nvPr userDrawn="1"/>
        </p:nvSpPr>
        <p:spPr>
          <a:xfrm>
            <a:off x="9215438" y="3384550"/>
            <a:ext cx="180022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1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3000"/>
        </a:lnSpc>
        <a:spcBef>
          <a:spcPct val="0"/>
        </a:spcBef>
        <a:spcAft>
          <a:spcPts val="1425"/>
        </a:spcAft>
        <a:buSzPct val="100000"/>
        <a:buFont typeface="Times New Roman" panose="02020603050405020304" pitchFamily="2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3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5pPr>
      <a:lvl6pPr marL="2514600" lvl="5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6pPr>
      <a:lvl7pPr marL="2971800" lvl="6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7pPr>
      <a:lvl8pPr marL="3429000" lvl="7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8pPr>
      <a:lvl9pPr marL="3886200" lvl="8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3078" name="Rectangle 4"/>
          <p:cNvSpPr>
            <a:spLocks noGrp="1"/>
          </p:cNvSpPr>
          <p:nvPr>
            <p:ph type="body" idx="1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3079" name="Rectangle 5"/>
          <p:cNvSpPr>
            <a:spLocks noGrp="1"/>
          </p:cNvSpPr>
          <p:nvPr>
            <p:ph type="dt" idx="2"/>
          </p:nvPr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80" name="Rectangle 6"/>
          <p:cNvSpPr>
            <a:spLocks noGrp="1"/>
          </p:cNvSpPr>
          <p:nvPr>
            <p:ph type="ft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3081" name="Rectangle 7"/>
          <p:cNvSpPr>
            <a:spLocks noGrp="1"/>
          </p:cNvSpPr>
          <p:nvPr>
            <p:ph type="sldNum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</a:defRPr>
            </a:lvl1pPr>
          </a:lstStyle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04825" y="4500563"/>
            <a:ext cx="8001000" cy="1260475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第六章 代码优化与目标代码生成</a:t>
            </a:r>
            <a:endParaRPr lang="zh-CN" altLang="en-US" dirty="0"/>
          </a:p>
        </p:txBody>
      </p:sp>
      <p:sp>
        <p:nvSpPr>
          <p:cNvPr id="5123" name="Rectangle 3"/>
          <p:cNvSpPr txBox="1"/>
          <p:nvPr/>
        </p:nvSpPr>
        <p:spPr>
          <a:xfrm>
            <a:off x="4967288" y="1944688"/>
            <a:ext cx="4608512" cy="1501775"/>
          </a:xfrm>
          <a:prstGeom prst="rect">
            <a:avLst/>
          </a:prstGeom>
          <a:noFill/>
          <a:ln w="9525">
            <a:noFill/>
          </a:ln>
        </p:spPr>
        <p:txBody>
          <a:bodyPr lIns="0" tIns="19404" rIns="0" bIns="0" anchor="ctr" anchorCtr="0"/>
          <a:p>
            <a:pPr marL="342900" indent="-342900" defTabSz="44958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en-US" sz="3400" dirty="0">
                <a:latin typeface="Arial" panose="020B0604020202020204" pitchFamily="34" charset="0"/>
                <a:ea typeface="微软雅黑" panose="020B0503020204020204" pitchFamily="2" charset="-122"/>
              </a:rPr>
              <a:t>周尔强</a:t>
            </a:r>
            <a:endParaRPr lang="zh-CN" altLang="en-US" sz="34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zh-CN" altLang="en-US" sz="34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sz="3400" dirty="0">
                <a:latin typeface="Arial" panose="020B0604020202020204" pitchFamily="34" charset="0"/>
                <a:ea typeface="微软雅黑" panose="020B0503020204020204" pitchFamily="2" charset="-122"/>
              </a:rPr>
              <a:t>编译技术</a:t>
            </a:r>
            <a:endParaRPr lang="zh-CN" sz="3200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程序流图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程序流图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G = ( N , E , n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0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程序结构的图形表示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N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为结点的集合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每个结点代表一个基本块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E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为有向边的集合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n0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程序第一条语句的基本块结点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3316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7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程序流图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基本块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sz="4000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i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与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sz="4000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j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之间有一条有向边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j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紧跟在 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i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之后，且 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i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的出口语句不是无条件转向或停止语句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i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的出口语句为转向语句，其转向点恰为 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j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的入口语句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4340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1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程序流图</a:t>
            </a:r>
            <a:endParaRPr lang="zh-CN" altLang="en-US" dirty="0"/>
          </a:p>
        </p:txBody>
      </p:sp>
      <p:sp>
        <p:nvSpPr>
          <p:cNvPr id="15363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6" name="Rectangle 4"/>
          <p:cNvSpPr/>
          <p:nvPr/>
        </p:nvSpPr>
        <p:spPr>
          <a:xfrm>
            <a:off x="2687638" y="398463"/>
            <a:ext cx="4827587" cy="839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Rectangle 5"/>
          <p:cNvSpPr/>
          <p:nvPr/>
        </p:nvSpPr>
        <p:spPr>
          <a:xfrm>
            <a:off x="2687638" y="1574800"/>
            <a:ext cx="4827587" cy="839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Rectangle 6"/>
          <p:cNvSpPr/>
          <p:nvPr/>
        </p:nvSpPr>
        <p:spPr>
          <a:xfrm>
            <a:off x="2687638" y="2749550"/>
            <a:ext cx="4827587" cy="839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9" name="Rectangle 7"/>
          <p:cNvSpPr/>
          <p:nvPr/>
        </p:nvSpPr>
        <p:spPr>
          <a:xfrm>
            <a:off x="2687638" y="3925888"/>
            <a:ext cx="4705350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0" name="Rectangle 8"/>
          <p:cNvSpPr/>
          <p:nvPr/>
        </p:nvSpPr>
        <p:spPr>
          <a:xfrm>
            <a:off x="1092200" y="4849813"/>
            <a:ext cx="3611563" cy="1679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1" name="Rectangle 9"/>
          <p:cNvSpPr/>
          <p:nvPr/>
        </p:nvSpPr>
        <p:spPr>
          <a:xfrm>
            <a:off x="5880100" y="4849813"/>
            <a:ext cx="3779838" cy="1679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2" name="Text Box 10"/>
          <p:cNvSpPr txBox="1"/>
          <p:nvPr/>
        </p:nvSpPr>
        <p:spPr>
          <a:xfrm>
            <a:off x="2754313" y="360363"/>
            <a:ext cx="4163695" cy="671830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eaLnBrk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(1) i:=m-1          (2) j:=n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(3) t1:=4*n        (4) v:=a[t1]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3" name="Text Box 11"/>
          <p:cNvSpPr txBox="1"/>
          <p:nvPr/>
        </p:nvSpPr>
        <p:spPr>
          <a:xfrm>
            <a:off x="2771775" y="1574800"/>
            <a:ext cx="6210300" cy="614045"/>
          </a:xfrm>
          <a:prstGeom prst="rect">
            <a:avLst/>
          </a:prstGeom>
          <a:noFill/>
          <a:ln w="9525">
            <a:noFill/>
          </a:ln>
        </p:spPr>
        <p:txBody>
          <a:bodyPr wrap="square" lIns="100794" tIns="50397" rIns="100794" bIns="50397">
            <a:spAutoFit/>
          </a:bodyPr>
          <a:p>
            <a:pPr eaLnBrk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(5) i:=i+1           (6) t2:=4*i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(7) t3:=a[t2]      (8) if t3&lt;v goto(5)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4" name="Text Box 12"/>
          <p:cNvSpPr txBox="1"/>
          <p:nvPr/>
        </p:nvSpPr>
        <p:spPr>
          <a:xfrm>
            <a:off x="2754313" y="2711450"/>
            <a:ext cx="4789805" cy="61404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eaLnBrk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(9)j:=j-1       	    (10)t4:=4*j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(11)t5:=a[t4]      (12)if t5&gt;v goto(9)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5" name="Text Box 13"/>
          <p:cNvSpPr txBox="1"/>
          <p:nvPr/>
        </p:nvSpPr>
        <p:spPr>
          <a:xfrm>
            <a:off x="2670175" y="3887788"/>
            <a:ext cx="2749550" cy="444500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(13) if i&gt;=j goto(23)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6" name="Text Box 14"/>
          <p:cNvSpPr txBox="1"/>
          <p:nvPr/>
        </p:nvSpPr>
        <p:spPr>
          <a:xfrm>
            <a:off x="1176338" y="4849813"/>
            <a:ext cx="3430587" cy="1702435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>
            <a:spAutoFit/>
          </a:bodyPr>
          <a:p>
            <a:pPr eaLnBrk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(14)t6:=4*i      (15)x:=a[t6]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(16)t7:=4*i      (17)t8:=4*j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(18)t9:=a[t8]   (19)a[t7]:=t9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(20)t10:=4*j    (21)a[t10]:=x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(22)goto (5)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7" name="Text Box 15"/>
          <p:cNvSpPr txBox="1"/>
          <p:nvPr/>
        </p:nvSpPr>
        <p:spPr>
          <a:xfrm>
            <a:off x="5880100" y="5018088"/>
            <a:ext cx="3697288" cy="900430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>
            <a:spAutoFit/>
          </a:bodyPr>
          <a:p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(23)t11:=4*i         (24)x:=a[t11]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(25)t12:=4*i         (26)t13:=4*n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(27)t14:=a[t13]    (28)a[t12]:=t14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(29)t15:=4*n        (30)a[t15]:=x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8" name="Line 16"/>
          <p:cNvSpPr/>
          <p:nvPr/>
        </p:nvSpPr>
        <p:spPr>
          <a:xfrm>
            <a:off x="5040313" y="1238250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79" name="Line 17"/>
          <p:cNvSpPr/>
          <p:nvPr/>
        </p:nvSpPr>
        <p:spPr>
          <a:xfrm>
            <a:off x="5040313" y="2414588"/>
            <a:ext cx="0" cy="3349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0" name="Line 18"/>
          <p:cNvSpPr/>
          <p:nvPr/>
        </p:nvSpPr>
        <p:spPr>
          <a:xfrm>
            <a:off x="5040313" y="3589338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1" name="Line 19"/>
          <p:cNvSpPr/>
          <p:nvPr/>
        </p:nvSpPr>
        <p:spPr>
          <a:xfrm flipH="1">
            <a:off x="2855913" y="4430713"/>
            <a:ext cx="1092200" cy="4191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2" name="Line 20"/>
          <p:cNvSpPr/>
          <p:nvPr/>
        </p:nvSpPr>
        <p:spPr>
          <a:xfrm>
            <a:off x="5711825" y="4430713"/>
            <a:ext cx="1931988" cy="4191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3" name="Line 21"/>
          <p:cNvSpPr/>
          <p:nvPr/>
        </p:nvSpPr>
        <p:spPr>
          <a:xfrm>
            <a:off x="3276600" y="1322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84" name="Line 22"/>
          <p:cNvSpPr/>
          <p:nvPr/>
        </p:nvSpPr>
        <p:spPr>
          <a:xfrm>
            <a:off x="2940050" y="1406525"/>
            <a:ext cx="0" cy="1682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5" name="Line 23"/>
          <p:cNvSpPr/>
          <p:nvPr/>
        </p:nvSpPr>
        <p:spPr>
          <a:xfrm>
            <a:off x="671513" y="1322388"/>
            <a:ext cx="2605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6" name="Line 24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7" name="Line 25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8" name="Line 26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9" name="Line 27"/>
          <p:cNvSpPr/>
          <p:nvPr/>
        </p:nvSpPr>
        <p:spPr>
          <a:xfrm>
            <a:off x="1428750" y="1406525"/>
            <a:ext cx="15113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0" name="Line 28"/>
          <p:cNvSpPr/>
          <p:nvPr/>
        </p:nvSpPr>
        <p:spPr>
          <a:xfrm>
            <a:off x="1428750" y="1406525"/>
            <a:ext cx="0" cy="1092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1" name="Line 29"/>
          <p:cNvSpPr/>
          <p:nvPr/>
        </p:nvSpPr>
        <p:spPr>
          <a:xfrm>
            <a:off x="1428750" y="2498725"/>
            <a:ext cx="15113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2" name="Line 30"/>
          <p:cNvSpPr/>
          <p:nvPr/>
        </p:nvSpPr>
        <p:spPr>
          <a:xfrm flipV="1">
            <a:off x="2940050" y="2414588"/>
            <a:ext cx="0" cy="8413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3" name="Line 31"/>
          <p:cNvSpPr/>
          <p:nvPr/>
        </p:nvSpPr>
        <p:spPr>
          <a:xfrm>
            <a:off x="2940050" y="2581275"/>
            <a:ext cx="0" cy="1682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94" name="Line 32"/>
          <p:cNvSpPr/>
          <p:nvPr/>
        </p:nvSpPr>
        <p:spPr>
          <a:xfrm>
            <a:off x="1428750" y="2581275"/>
            <a:ext cx="15113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5" name="Line 33"/>
          <p:cNvSpPr/>
          <p:nvPr/>
        </p:nvSpPr>
        <p:spPr>
          <a:xfrm>
            <a:off x="1428750" y="2581275"/>
            <a:ext cx="0" cy="1092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6" name="Line 34"/>
          <p:cNvSpPr/>
          <p:nvPr/>
        </p:nvSpPr>
        <p:spPr>
          <a:xfrm>
            <a:off x="1428750" y="3673475"/>
            <a:ext cx="15113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7" name="Line 35"/>
          <p:cNvSpPr/>
          <p:nvPr/>
        </p:nvSpPr>
        <p:spPr>
          <a:xfrm flipV="1">
            <a:off x="2940050" y="3589338"/>
            <a:ext cx="0" cy="84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8" name="Text Box 36"/>
          <p:cNvSpPr txBox="1"/>
          <p:nvPr/>
        </p:nvSpPr>
        <p:spPr>
          <a:xfrm>
            <a:off x="7624763" y="566738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99" name="Text Box 37"/>
          <p:cNvSpPr txBox="1"/>
          <p:nvPr/>
        </p:nvSpPr>
        <p:spPr>
          <a:xfrm>
            <a:off x="7624763" y="1741488"/>
            <a:ext cx="593725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0" name="Text Box 38"/>
          <p:cNvSpPr txBox="1"/>
          <p:nvPr/>
        </p:nvSpPr>
        <p:spPr>
          <a:xfrm>
            <a:off x="7642225" y="2917825"/>
            <a:ext cx="59372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1" name="Text Box 39"/>
          <p:cNvSpPr txBox="1"/>
          <p:nvPr/>
        </p:nvSpPr>
        <p:spPr>
          <a:xfrm>
            <a:off x="7624763" y="3925888"/>
            <a:ext cx="593725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2" name="Text Box 40"/>
          <p:cNvSpPr txBox="1"/>
          <p:nvPr/>
        </p:nvSpPr>
        <p:spPr>
          <a:xfrm>
            <a:off x="4686300" y="5437188"/>
            <a:ext cx="593725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B5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3" name="Text Box 41"/>
          <p:cNvSpPr txBox="1"/>
          <p:nvPr/>
        </p:nvSpPr>
        <p:spPr>
          <a:xfrm>
            <a:off x="5292725" y="5437188"/>
            <a:ext cx="592138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B6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4" name="Line 53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5" name="Line 54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6" name="Line 55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7" name="Line 56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8" name="Line 57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9" name="Line 58"/>
          <p:cNvSpPr/>
          <p:nvPr/>
        </p:nvSpPr>
        <p:spPr>
          <a:xfrm>
            <a:off x="671513" y="1322388"/>
            <a:ext cx="2605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0" name="Line 59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1" name="Line 60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2" name="Line 61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3" name="Line 62"/>
          <p:cNvSpPr/>
          <p:nvPr/>
        </p:nvSpPr>
        <p:spPr>
          <a:xfrm>
            <a:off x="671513" y="1322388"/>
            <a:ext cx="2605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4" name="Line 63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5" name="Line 64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6" name="Line 65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7" name="Line 66"/>
          <p:cNvSpPr/>
          <p:nvPr/>
        </p:nvSpPr>
        <p:spPr>
          <a:xfrm>
            <a:off x="3276600" y="1322388"/>
            <a:ext cx="0" cy="252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418" name="Line 67"/>
          <p:cNvSpPr/>
          <p:nvPr/>
        </p:nvSpPr>
        <p:spPr>
          <a:xfrm>
            <a:off x="671513" y="1322388"/>
            <a:ext cx="26050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9" name="Line 68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0" name="Line 69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1" name="Line 70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局部优化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局部优化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基本块内的优化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局部优化方法：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合并已知量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/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常量传播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删除公共子表达式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删除无用赋值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删除死代码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复写传播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88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89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9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合并已知量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对于语句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OP B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或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B OP C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若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B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C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为常数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则编译时可将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的值计算出来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将该值存放在临时单元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T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相应语句换成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T</a:t>
            </a: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7412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3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6340" y="5287010"/>
            <a:ext cx="2540000" cy="949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int x = 5;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int y = x * 2;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int z = a[y];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995" y="5544185"/>
            <a:ext cx="2540000" cy="377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int z = a[10];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删除公共子表达式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471646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对于语句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  A := B + C*D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  U := V – C*D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如果两个语句之间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C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的值未改变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则将公共表达式结果记为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T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T := C * D</a:t>
            </a:r>
            <a:endParaRPr lang="zh-CN" altLang="en-US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B + T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 U := V – T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843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0515" y="1395730"/>
            <a:ext cx="33197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数组下标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结构体中元素的访问</a:t>
            </a:r>
            <a:endParaRPr 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参数的访问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删除无用赋值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503238" y="1349375"/>
            <a:ext cx="9069387" cy="5265738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如有语句：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B + C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……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A := M + N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当两个语句之间没有使用过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则第一个语句可以删除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A := M + N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946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charRg st="8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删除死代码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503238" y="1349375"/>
            <a:ext cx="9069387" cy="4762500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语句：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if B then S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else S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B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值固定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为“真”或“假”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则其中一个分支永远不会执行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这些分支的代码时可以删除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048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复写传播</a:t>
            </a:r>
            <a:r>
              <a:rPr lang="en-US" altLang="zh-CN" dirty="0"/>
              <a:t>/Copy Propagation</a:t>
            </a:r>
            <a:endParaRPr lang="en-US" altLang="zh-CN" dirty="0"/>
          </a:p>
        </p:txBody>
      </p:sp>
      <p:sp>
        <p:nvSpPr>
          <p:cNvPr id="2048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05" y="4426585"/>
            <a:ext cx="29635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 = y;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if (x &gt; 1) {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 = x * f(x – 1);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1222375"/>
            <a:ext cx="88753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如果将变量</a:t>
            </a:r>
            <a:r>
              <a:rPr lang="en-US" altLang="zh-CN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a</a:t>
            </a:r>
            <a:r>
              <a:rPr lang="zh-CN" altLang="en-US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复制</a:t>
            </a: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给变量</a:t>
            </a:r>
            <a:r>
              <a:rPr lang="en-US" altLang="zh-CN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b</a:t>
            </a: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，则将变量</a:t>
            </a:r>
            <a:r>
              <a:rPr lang="en-US" altLang="zh-CN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b</a:t>
            </a: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的使用</a:t>
            </a: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替换为变量</a:t>
            </a:r>
            <a:r>
              <a:rPr lang="en-US" altLang="zh-CN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a</a:t>
            </a:r>
            <a:endParaRPr lang="zh-CN" altLang="en-US" sz="32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需要知道变量的副本在哪里传播</a:t>
            </a:r>
            <a:endParaRPr lang="zh-CN" altLang="en-US" sz="32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需考虑语言的作用域规则</a:t>
            </a:r>
            <a:endParaRPr lang="zh-CN" altLang="en-US" sz="32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5890" y="4222750"/>
            <a:ext cx="2988945" cy="160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strike="sngStrike">
                <a:solidFill>
                  <a:srgbClr val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zh-CN" altLang="en-US" sz="2800" b="1" strike="sngStrike">
                <a:solidFill>
                  <a:srgbClr val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b="1" strike="sngStrike">
                <a:solidFill>
                  <a:srgbClr val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b="1" strike="sngStrike">
              <a:solidFill>
                <a:srgbClr val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if (</a:t>
            </a:r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&gt; 1) {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* f(</a:t>
            </a:r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– 1);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465" y="5979160"/>
            <a:ext cx="4900295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eaLnBrk="1" hangingPunct="1">
              <a:buNone/>
            </a:pPr>
            <a:r>
              <a:rPr lang="en-US" altLang="zh-TW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2" charset="2"/>
              </a:rPr>
              <a:t>x := y;		    	s := y * f(y)</a:t>
            </a:r>
            <a:endParaRPr lang="en-US" altLang="zh-TW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2" charset="2"/>
            </a:endParaRPr>
          </a:p>
          <a:p>
            <a:pPr lvl="2" eaLnBrk="1" hangingPunct="1">
              <a:buNone/>
            </a:pPr>
            <a:r>
              <a:rPr lang="en-US" altLang="zh-TW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2" charset="2"/>
              </a:rPr>
              <a:t>s := x * f(x)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dirty="0"/>
              <a:t>窥孔优化</a:t>
            </a:r>
            <a:endParaRPr dirty="0"/>
          </a:p>
        </p:txBody>
      </p:sp>
      <p:sp>
        <p:nvSpPr>
          <p:cNvPr id="2048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1222375"/>
            <a:ext cx="88753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在一个基本块中，针对已经生成的汇编代码，结合CPU自己指令的特点，通过一些认为可能带来性能提升的转换规则，或者通过整体的分析，通过指令转换，提升代码性能</a:t>
            </a:r>
            <a:endParaRPr sz="28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窥孔，可以认为是一个滑动窗口，编译器在实施窥孔优化时，就仅仅分析这个窗口内的指令</a:t>
            </a:r>
            <a:endParaRPr sz="28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优化方式：</a:t>
            </a: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删除</a:t>
            </a: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冗余指令，控制流优化；强度削弱；利用特有指令</a:t>
            </a:r>
            <a:endParaRPr sz="28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/>
          <p:nvPr/>
        </p:nvSpPr>
        <p:spPr>
          <a:xfrm>
            <a:off x="3284538" y="1871663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7F7F7F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词法分析</a:t>
            </a:r>
            <a:endParaRPr lang="zh-CN" altLang="en-US" sz="3200" b="1" dirty="0">
              <a:solidFill>
                <a:srgbClr val="7F7F7F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47" name="Rectangle 4"/>
          <p:cNvSpPr/>
          <p:nvPr/>
        </p:nvSpPr>
        <p:spPr>
          <a:xfrm>
            <a:off x="3284538" y="3779838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中间代码生成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48" name="Rectangle 5"/>
          <p:cNvSpPr/>
          <p:nvPr/>
        </p:nvSpPr>
        <p:spPr>
          <a:xfrm>
            <a:off x="3284538" y="2519363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语法分析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49" name="Rectangle 6"/>
          <p:cNvSpPr/>
          <p:nvPr/>
        </p:nvSpPr>
        <p:spPr>
          <a:xfrm>
            <a:off x="3284538" y="3149600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语义分析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0" name="Rectangle 7"/>
          <p:cNvSpPr/>
          <p:nvPr/>
        </p:nvSpPr>
        <p:spPr>
          <a:xfrm>
            <a:off x="3284538" y="4410075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中间代码优化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1" name="Rectangle 8"/>
          <p:cNvSpPr/>
          <p:nvPr/>
        </p:nvSpPr>
        <p:spPr>
          <a:xfrm>
            <a:off x="3284538" y="5697538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目标代码优化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2" name="Rectangle 9"/>
          <p:cNvSpPr/>
          <p:nvPr/>
        </p:nvSpPr>
        <p:spPr>
          <a:xfrm>
            <a:off x="3284538" y="505936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目标代码生成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3" name="Vertical Scroll 10"/>
          <p:cNvSpPr/>
          <p:nvPr/>
        </p:nvSpPr>
        <p:spPr>
          <a:xfrm>
            <a:off x="404813" y="1349375"/>
            <a:ext cx="1709737" cy="20701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600" dirty="0">
                <a:latin typeface="楷体" panose="02010609060101010101" pitchFamily="1" charset="-122"/>
                <a:ea typeface="楷体" panose="02010609060101010101" pitchFamily="1" charset="-122"/>
              </a:rPr>
              <a:t>源</a:t>
            </a:r>
            <a:endParaRPr lang="zh-CN" altLang="en-US" sz="3600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algn="ctr"/>
            <a:r>
              <a:rPr lang="zh-CN" altLang="en-US" sz="3600" dirty="0">
                <a:latin typeface="楷体" panose="02010609060101010101" pitchFamily="1" charset="-122"/>
                <a:ea typeface="楷体" panose="02010609060101010101" pitchFamily="1" charset="-122"/>
              </a:rPr>
              <a:t>程</a:t>
            </a:r>
            <a:endParaRPr lang="zh-CN" altLang="en-US" sz="3600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algn="ctr"/>
            <a:r>
              <a:rPr lang="zh-CN" altLang="en-US" sz="3600" dirty="0">
                <a:latin typeface="楷体" panose="02010609060101010101" pitchFamily="1" charset="-122"/>
                <a:ea typeface="楷体" panose="02010609060101010101" pitchFamily="1" charset="-122"/>
              </a:rPr>
              <a:t>序</a:t>
            </a:r>
            <a:endParaRPr lang="en-US" altLang="zh-CN" sz="3600" dirty="0">
              <a:latin typeface="楷体" panose="02010609060101010101" pitchFamily="1" charset="-122"/>
            </a:endParaRPr>
          </a:p>
        </p:txBody>
      </p:sp>
      <p:sp>
        <p:nvSpPr>
          <p:cNvPr id="6154" name="Right Arrow 11"/>
          <p:cNvSpPr/>
          <p:nvPr/>
        </p:nvSpPr>
        <p:spPr>
          <a:xfrm>
            <a:off x="2114550" y="1979613"/>
            <a:ext cx="1081088" cy="3603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Right Arrow 12"/>
          <p:cNvSpPr/>
          <p:nvPr/>
        </p:nvSpPr>
        <p:spPr>
          <a:xfrm>
            <a:off x="6570663" y="5849938"/>
            <a:ext cx="1079500" cy="360362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6" name="Rectangle 13"/>
          <p:cNvSpPr/>
          <p:nvPr/>
        </p:nvSpPr>
        <p:spPr>
          <a:xfrm>
            <a:off x="7966075" y="5445125"/>
            <a:ext cx="1754188" cy="103505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800" dirty="0">
                <a:solidFill>
                  <a:srgbClr val="00FF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机器代码</a:t>
            </a:r>
            <a:endParaRPr lang="en-US" altLang="zh-CN" sz="2800" dirty="0">
              <a:solidFill>
                <a:srgbClr val="00FF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7" name="Rectangle 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编译的步骤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58" name="灯片编号占位符 1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59" name="页脚占位符 17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60" name="日期占位符 1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dirty="0"/>
              <a:t>窥孔优化</a:t>
            </a:r>
            <a:endParaRPr dirty="0"/>
          </a:p>
        </p:txBody>
      </p:sp>
      <p:sp>
        <p:nvSpPr>
          <p:cNvPr id="2048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850" y="1514475"/>
            <a:ext cx="39109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 $0,6($sp)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 $0, 4($sp)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 $0, 2($sp)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 $0, 0($sp)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ldc1 $f1, 0($sp)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sh是store 16bit到某个地址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ldc1是load 64bit到某个寄存器。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0" y="1834515"/>
            <a:ext cx="3665855" cy="862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xor $f1,$f1,$f1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这样可以省掉5次访存操作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5311775"/>
            <a:ext cx="3665855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move $a $b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move $b $a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850" y="604202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move $a $</a:t>
            </a:r>
            <a:r>
              <a:rPr lang="x-none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endParaRPr lang="x-none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9180" y="2969895"/>
            <a:ext cx="3665855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addiu $a $a i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addiu $a $a j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9180" y="374459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addiu $a $a i+j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39180" y="4408170"/>
            <a:ext cx="3665855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 L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39180" y="5182870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3975" y="508952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ddiu $a $b 0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93975" y="541972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move $a $b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7625" y="601662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move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$a $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99330" y="5690870"/>
            <a:ext cx="2167255" cy="111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 L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...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1: goto L2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...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7040" y="5690870"/>
            <a:ext cx="2167255" cy="111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 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...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1: goto L2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...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15"/>
          <p:cNvSpPr/>
          <p:nvPr/>
        </p:nvSpPr>
        <p:spPr>
          <a:xfrm>
            <a:off x="5124450" y="2532380"/>
            <a:ext cx="240728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16"/>
          <p:cNvSpPr/>
          <p:nvPr/>
        </p:nvSpPr>
        <p:spPr>
          <a:xfrm>
            <a:off x="2390775" y="3105150"/>
            <a:ext cx="240728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14"/>
          <p:cNvSpPr/>
          <p:nvPr/>
        </p:nvSpPr>
        <p:spPr>
          <a:xfrm>
            <a:off x="2430780" y="2532380"/>
            <a:ext cx="234378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13"/>
          <p:cNvSpPr/>
          <p:nvPr/>
        </p:nvSpPr>
        <p:spPr>
          <a:xfrm>
            <a:off x="2435225" y="1979930"/>
            <a:ext cx="234632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Rectangle 7"/>
          <p:cNvSpPr/>
          <p:nvPr/>
        </p:nvSpPr>
        <p:spPr>
          <a:xfrm>
            <a:off x="2346325" y="4365625"/>
            <a:ext cx="2344420" cy="4940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Rectangle 8"/>
          <p:cNvSpPr/>
          <p:nvPr/>
        </p:nvSpPr>
        <p:spPr>
          <a:xfrm>
            <a:off x="5124450" y="4319905"/>
            <a:ext cx="2344420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2" name="Rectangle 9"/>
          <p:cNvSpPr/>
          <p:nvPr/>
        </p:nvSpPr>
        <p:spPr>
          <a:xfrm>
            <a:off x="2327275" y="4949825"/>
            <a:ext cx="2344420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Rectangle 10"/>
          <p:cNvSpPr/>
          <p:nvPr/>
        </p:nvSpPr>
        <p:spPr>
          <a:xfrm>
            <a:off x="2313305" y="5535930"/>
            <a:ext cx="2346325" cy="4933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Rectangle 12"/>
          <p:cNvSpPr/>
          <p:nvPr/>
        </p:nvSpPr>
        <p:spPr>
          <a:xfrm>
            <a:off x="2300605" y="6120130"/>
            <a:ext cx="234378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6" name="Rectangle 6"/>
          <p:cNvSpPr/>
          <p:nvPr/>
        </p:nvSpPr>
        <p:spPr>
          <a:xfrm>
            <a:off x="449580" y="1440180"/>
            <a:ext cx="1771650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</a:t>
            </a:r>
            <a:r>
              <a:rPr lang="en-US" altLang="zh-CN" dirty="0"/>
              <a:t> </a:t>
            </a:r>
            <a:r>
              <a:rPr lang="x-none" altLang="en-US" dirty="0"/>
              <a:t>2</a:t>
            </a:r>
            <a:endParaRPr lang="x-none" altLang="en-US" dirty="0"/>
          </a:p>
        </p:txBody>
      </p:sp>
      <p:sp>
        <p:nvSpPr>
          <p:cNvPr id="21518" name="Rectangle 3"/>
          <p:cNvSpPr>
            <a:spLocks noGrp="1"/>
          </p:cNvSpPr>
          <p:nvPr>
            <p:ph type="body"/>
          </p:nvPr>
        </p:nvSpPr>
        <p:spPr>
          <a:xfrm>
            <a:off x="503238" y="14843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(1) F:=1             (2) C:=F+E        (3) D:=F+3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(4) B:=A*A       (5) G:=B-D         (6) H:=E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(7) I:=H*G        (8) J:=D/4	         (9) K:=J+C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(10) L:=H          (11) L:=I-J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第一步：合并已知量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(1) F:=1            (2) C:=1+E       (3) D:=4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(4) B:=A*A      (5) G:=B-4        (6) H:=E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(7) I:=H*G       (8) J:=1             (9) K:=</a:t>
            </a:r>
            <a:r>
              <a:rPr lang="x-none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J</a:t>
            </a: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+</a:t>
            </a:r>
            <a:r>
              <a:rPr lang="x-none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(10) L:=H         (11) L:=I-1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14" name="Rectangle 11"/>
          <p:cNvSpPr/>
          <p:nvPr/>
        </p:nvSpPr>
        <p:spPr>
          <a:xfrm>
            <a:off x="5581015" y="5535295"/>
            <a:ext cx="2344420" cy="4933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x-none" altLang="en-US" sz="28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K:= 1+C</a:t>
            </a:r>
            <a:endParaRPr lang="x-none" altLang="en-US" sz="28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5574665" y="5528945"/>
            <a:ext cx="2344420" cy="493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x-none" altLang="en-US" sz="28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K:= 2+E</a:t>
            </a:r>
            <a:endParaRPr lang="x-none" altLang="en-US" sz="28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17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8">
                                            <p:txEl>
                                              <p:charRg st="175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18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8">
                                            <p:txEl>
                                              <p:charRg st="185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231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18">
                                            <p:txEl>
                                              <p:charRg st="231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274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18">
                                            <p:txEl>
                                              <p:charRg st="274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323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518">
                                            <p:txEl>
                                              <p:charRg st="323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/>
      <p:bldP spid="21507" grpId="0" bldLvl="0" animBg="1"/>
      <p:bldP spid="21508" grpId="0" bldLvl="0" animBg="1"/>
      <p:bldP spid="21509" grpId="0" bldLvl="0" animBg="1"/>
      <p:bldP spid="21510" grpId="0" bldLvl="0" animBg="1"/>
      <p:bldP spid="21511" grpId="0" bldLvl="0" animBg="1"/>
      <p:bldP spid="21512" grpId="0" bldLvl="0" animBg="1"/>
      <p:bldP spid="21513" grpId="0" bldLvl="0" animBg="1"/>
      <p:bldP spid="21514" grpId="0" bldLvl="0" animBg="1"/>
      <p:bldP spid="21515" grpId="0" bldLvl="0" animBg="1"/>
      <p:bldP spid="21516" grpId="0" bldLvl="0" animBg="1"/>
      <p:bldP spid="21518" grpId="0" uiExpand="1" build="p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xfrm>
            <a:off x="503238" y="1484313"/>
            <a:ext cx="9069387" cy="43830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第二步：复写传播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(1) F:=1            (2) C:=1+E      (3) D:=4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(4) B:=A*A      (5) G:=B-4       (6) H:=E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(7) I:=H*G       (8) J:=1            (9) K:=2+E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(10) L:=H        (11) L:=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I-1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第三步：删除无用赋值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其它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可能的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无用赋值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(3)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(6)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(8)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(4) B:=A*A		(5) G:=B-4		 (7) I:=E*G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(9) K:=2+E		(11) L:=I-1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2531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33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535" name="Rectangle 6"/>
          <p:cNvSpPr/>
          <p:nvPr/>
        </p:nvSpPr>
        <p:spPr>
          <a:xfrm>
            <a:off x="1279525" y="2999105"/>
            <a:ext cx="1077595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E*G</a:t>
            </a:r>
            <a:endParaRPr lang="en-US" altLang="zh-CN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6931025" y="1889125"/>
            <a:ext cx="2970213" cy="12160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问题：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优化有无意义？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 为什么？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1035050" y="3555365"/>
            <a:ext cx="1077595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x-none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:=E</a:t>
            </a:r>
            <a:endParaRPr lang="en-US" altLang="zh-CN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7" name="Rectangle 8"/>
          <p:cNvSpPr/>
          <p:nvPr/>
        </p:nvSpPr>
        <p:spPr>
          <a:xfrm>
            <a:off x="359410" y="3521075"/>
            <a:ext cx="1940560" cy="448945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(10) L:=E   </a:t>
            </a:r>
            <a:endParaRPr lang="en-US" altLang="zh-CN" sz="2800" dirty="0">
              <a:solidFill>
                <a:srgbClr val="404040"/>
              </a:solidFill>
              <a:latin typeface="Arial" panose="020B0604020202020204" pitchFamily="34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  <p:bldP spid="2" grpId="0" animBg="1"/>
      <p:bldP spid="225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558" name="Text Box 2"/>
          <p:cNvSpPr txBox="1"/>
          <p:nvPr/>
        </p:nvSpPr>
        <p:spPr>
          <a:xfrm>
            <a:off x="974725" y="1717675"/>
            <a:ext cx="2333625" cy="35217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3.14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2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R + r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:=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:= 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2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R + r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R 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:=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9" name="Text Box 2"/>
          <p:cNvSpPr txBox="1"/>
          <p:nvPr/>
        </p:nvSpPr>
        <p:spPr>
          <a:xfrm>
            <a:off x="4052888" y="1722438"/>
            <a:ext cx="2333625" cy="35217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3.14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* 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R + 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:= A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* 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 + 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R -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B := 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60" name="Text Box 3"/>
          <p:cNvSpPr txBox="1"/>
          <p:nvPr/>
        </p:nvSpPr>
        <p:spPr>
          <a:xfrm>
            <a:off x="6931025" y="2835275"/>
            <a:ext cx="1954530" cy="14630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x-none" altLang="en-US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R + 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 := 6.28 * </a:t>
            </a: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x-none" altLang="en-US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x-none" altLang="en-US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R -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B := A * </a:t>
            </a: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x-none" altLang="en-US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x-none" altLang="en-US" sz="2400" b="1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4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charRg st="49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6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9">
                                            <p:txEl>
                                              <p:charRg st="6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9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9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9">
                                            <p:txEl>
                                              <p:charRg st="9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9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558" name="Text Box 2"/>
          <p:cNvSpPr txBox="1"/>
          <p:nvPr/>
        </p:nvSpPr>
        <p:spPr>
          <a:xfrm>
            <a:off x="348615" y="1835785"/>
            <a:ext cx="1850390" cy="14630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= a * a;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 = a * a;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b + c;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b + b;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9" name="Text Box 2"/>
          <p:cNvSpPr txBox="1"/>
          <p:nvPr/>
        </p:nvSpPr>
        <p:spPr>
          <a:xfrm>
            <a:off x="3071178" y="1835468"/>
            <a:ext cx="1850390" cy="23069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b = a * a;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c =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a *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d = b + c;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e = b + b;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560" name="Text Box 3"/>
          <p:cNvSpPr txBox="1"/>
          <p:nvPr/>
        </p:nvSpPr>
        <p:spPr>
          <a:xfrm>
            <a:off x="6273800" y="1835785"/>
            <a:ext cx="207645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x = 4 * a; 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x = a &lt;&lt; 2;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3587115" y="2564765"/>
            <a:ext cx="115697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b</a:t>
            </a:r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3583305" y="3121025"/>
            <a:ext cx="11607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b</a:t>
            </a:r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 + b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587115" y="3656965"/>
            <a:ext cx="115697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d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3800" y="3500120"/>
            <a:ext cx="207645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x = 4 * 5; 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x = 20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348615" y="5193030"/>
            <a:ext cx="236474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 * 7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(a &lt;&lt; 3) – a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3071495" y="5193030"/>
            <a:ext cx="527812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 / 32767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(a &gt;&gt; 15) + (a &gt;&gt; 30)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  <p:bldP spid="2" grpId="0" bldLvl="0" animBg="1"/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Rectangle 7"/>
          <p:cNvSpPr/>
          <p:nvPr/>
        </p:nvSpPr>
        <p:spPr>
          <a:xfrm>
            <a:off x="7154545" y="2206625"/>
            <a:ext cx="1772285" cy="37084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4856480" y="1880235"/>
            <a:ext cx="1772285" cy="1295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4925" y="2533650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348615" y="2206625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558" name="Text Box 2"/>
          <p:cNvSpPr txBox="1"/>
          <p:nvPr/>
        </p:nvSpPr>
        <p:spPr>
          <a:xfrm>
            <a:off x="348615" y="1835785"/>
            <a:ext cx="1785620" cy="2492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= 3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 = x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c * c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b * 2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d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354965" y="3194050"/>
            <a:ext cx="1772285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e = 3 * 2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2574925" y="1835785"/>
            <a:ext cx="1785620" cy="2492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= 3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 = x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c * c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d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2574925" y="2896235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d = x * x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1" name="Text Box 2"/>
          <p:cNvSpPr txBox="1"/>
          <p:nvPr/>
        </p:nvSpPr>
        <p:spPr>
          <a:xfrm>
            <a:off x="4856480" y="1835785"/>
            <a:ext cx="1785620" cy="2492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= 3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 = x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d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4869815" y="2822575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d = a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4" name="Text Box 2"/>
          <p:cNvSpPr txBox="1"/>
          <p:nvPr/>
        </p:nvSpPr>
        <p:spPr>
          <a:xfrm>
            <a:off x="7154545" y="1835785"/>
            <a:ext cx="1785620" cy="1806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d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7154545" y="2851785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f = a + a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7154545" y="3233420"/>
            <a:ext cx="1772285" cy="40894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g(6 * f)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20" name="Text Box 2"/>
          <p:cNvSpPr txBox="1"/>
          <p:nvPr/>
        </p:nvSpPr>
        <p:spPr>
          <a:xfrm>
            <a:off x="7154545" y="4434205"/>
            <a:ext cx="178562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g(6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  <p:bldP spid="2" grpId="0" bldLvl="0" animBg="1"/>
      <p:bldP spid="7" grpId="0" bldLvl="0" animBg="1"/>
      <p:bldP spid="8" grpId="0" bldLvl="0" animBg="1"/>
      <p:bldP spid="10" grpId="0" bldLvl="0" animBg="1"/>
      <p:bldP spid="12" grpId="0" bldLvl="0" animBg="1"/>
      <p:bldP spid="11" grpId="0" bldLvl="0" animBg="1" uiExpand="1" build="allAtOnce"/>
      <p:bldP spid="13" grpId="0" bldLvl="0" animBg="1"/>
      <p:bldP spid="15" grpId="0" bldLvl="0" animBg="1"/>
      <p:bldP spid="14" grpId="0" animBg="1"/>
      <p:bldP spid="18" grpId="0" bldLvl="0" animBg="1"/>
      <p:bldP spid="15" grpId="1" animBg="1"/>
      <p:bldP spid="19" grpId="0" bldLvl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/>
        </p:nvSpPr>
        <p:spPr>
          <a:xfrm>
            <a:off x="457200" y="1600200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对数组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/>
              <a:t> </a:t>
            </a:r>
            <a:r>
              <a:rPr lang="zh-CN" altLang="en-US" sz="2400" b="1" dirty="0"/>
              <a:t>进行排序</a:t>
            </a:r>
            <a:r>
              <a:rPr lang="en-US" altLang="zh-CN" sz="2400" b="1" dirty="0"/>
              <a:t> </a:t>
            </a:r>
            <a:r>
              <a:rPr lang="en-US" sz="2400" b="1" dirty="0" err="1">
                <a:solidFill>
                  <a:srgbClr val="0000FF"/>
                </a:solidFill>
                <a:sym typeface="+mn-ea"/>
              </a:rPr>
              <a:t>Bubblesort</a:t>
            </a:r>
            <a:r>
              <a:rPr lang="en-US" sz="2400" b="1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sz="2400" b="1" dirty="0"/>
              <a:t>: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</a:t>
            </a:r>
            <a:r>
              <a:rPr lang="zh-CN" altLang="en-US" sz="2400" dirty="0"/>
              <a:t>中元素需要</a:t>
            </a:r>
            <a:r>
              <a:rPr lang="en-US" altLang="zh-CN" sz="2400" dirty="0"/>
              <a:t> 4</a:t>
            </a:r>
            <a:r>
              <a:rPr lang="en-US" sz="2400" dirty="0">
                <a:solidFill>
                  <a:srgbClr val="0000FF"/>
                </a:solidFill>
              </a:rPr>
              <a:t> bytes</a:t>
            </a:r>
            <a:r>
              <a:rPr lang="en-US" sz="2400" dirty="0"/>
              <a:t>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元素的下标从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1 </a:t>
            </a:r>
            <a:r>
              <a:rPr lang="zh-CN" altLang="en-US" sz="2400" dirty="0">
                <a:solidFill>
                  <a:srgbClr val="0000FF"/>
                </a:solidFill>
              </a:rPr>
              <a:t>到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</a:t>
            </a:r>
            <a:r>
              <a:rPr lang="zh-CN" altLang="en-US" sz="2400" dirty="0"/>
              <a:t>是变量</a:t>
            </a:r>
            <a:r>
              <a:rPr lang="en-US" sz="2400" dirty="0"/>
              <a:t>)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en-US" sz="2400" dirty="0"/>
              <a:t> </a:t>
            </a:r>
            <a:r>
              <a:rPr lang="zh-CN" altLang="en-US" sz="2400" dirty="0"/>
              <a:t>的地址为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B703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A+4*(j-1)</a:t>
            </a:r>
            <a:endParaRPr lang="en-US" sz="2400" b="1" dirty="0">
              <a:solidFill>
                <a:srgbClr val="B703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854710" y="3869690"/>
            <a:ext cx="704405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FOR i := n-1 DOWNTO 1 DO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j := 1 TO i DO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      IF A[j]&gt; A[j+1] THEN BEGIN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         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temp := A[j];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         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A[j] := A[j+1];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         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A[j+1] := temp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      END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974500" y="1470251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S5: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s4:  if j&gt;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t3 := A[t2]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t4 := j+1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t5 := t4-1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t6 := 4*t5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t7 := A[t6]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84750" y="1478415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t8 :=j-1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t10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t11:= t10-1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	:= 4*t11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t13 := A[t12]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t14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t15 := 4*t14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A[t15] := t13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t16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t17 := t16-1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t18 := 4*t17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A[t18]:=temp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832" y="5219966"/>
            <a:ext cx="4297680" cy="1891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:= n-1 DOWNTO 1 DO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j := 1 TO i DO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A[j]&gt; A[j+1] THEN BEGIN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:= A[j];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A[j] := A[j+1];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A[j+1] := temp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Content Placeholder 3"/>
          <p:cNvSpPr>
            <a:spLocks noGrp="1"/>
          </p:cNvSpPr>
          <p:nvPr/>
        </p:nvSpPr>
        <p:spPr>
          <a:xfrm>
            <a:off x="974500" y="1470251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S5: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s4:  if j&gt;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t3 := A[t2]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t4 := j+1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t5 := t4-1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t6 := 4*t5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t7 := A[t6]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/>
        </p:nvSpPr>
        <p:spPr>
          <a:xfrm>
            <a:off x="4984750" y="1345065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t8 :=j-1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t10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t11:= t10-1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	:= 4*t11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t13 := A[t12]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t14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t15 := 4*t14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A[t15] := t13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t16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t17 := t16-1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t18 := 4*t17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A[t18]:=temp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: Rounded Corners 11"/>
          <p:cNvSpPr/>
          <p:nvPr/>
        </p:nvSpPr>
        <p:spPr>
          <a:xfrm>
            <a:off x="5518150" y="3848100"/>
            <a:ext cx="1752600" cy="8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11" name="Rectangle: Rounded Corners 10"/>
          <p:cNvSpPr/>
          <p:nvPr/>
        </p:nvSpPr>
        <p:spPr>
          <a:xfrm>
            <a:off x="5520871" y="2886188"/>
            <a:ext cx="1752600" cy="762000"/>
          </a:xfrm>
          <a:prstGeom prst="round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10" name="Rectangle: Rounded Corners 9"/>
          <p:cNvSpPr/>
          <p:nvPr/>
        </p:nvSpPr>
        <p:spPr>
          <a:xfrm>
            <a:off x="5518150" y="19050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" name="Rectangle: Rounded Corners 2"/>
          <p:cNvSpPr/>
          <p:nvPr/>
        </p:nvSpPr>
        <p:spPr>
          <a:xfrm>
            <a:off x="1555750" y="525145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974500" y="1470251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S5: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s4:  if j&gt;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t3 := A[t2]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t4 := j+1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t5 := t4-1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t6 := 4*t5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t7 := A[t6]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84750" y="1078365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t8 :=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t10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t11:= t10-1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	:= 4*t11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t13 := A[t12]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t14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t15 := 4*t14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A[t15] := t13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t16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t17 := t16-1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t18 := 4*t17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A[t18]:=temp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 bldLvl="0" animBg="1"/>
      <p:bldP spid="11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代码优化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什么是优化？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优化是一种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等价、有效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的程序变换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等价：不改变程序运行结果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有效：时空效率要高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不同阶段的优化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源程序阶段：考虑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数据结构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算法</a:t>
            </a:r>
            <a:endParaRPr lang="zh-CN" altLang="en-US" sz="40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编译阶段：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中间代码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目标代码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7172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5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charRg st="55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6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charRg st="63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: Rounded Corners 11"/>
          <p:cNvSpPr/>
          <p:nvPr/>
        </p:nvSpPr>
        <p:spPr>
          <a:xfrm>
            <a:off x="5518148" y="3634581"/>
            <a:ext cx="1752601" cy="10200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11" name="Rectangle: Rounded Corners 10"/>
          <p:cNvSpPr/>
          <p:nvPr/>
        </p:nvSpPr>
        <p:spPr>
          <a:xfrm>
            <a:off x="5520871" y="2886188"/>
            <a:ext cx="1752600" cy="762000"/>
          </a:xfrm>
          <a:prstGeom prst="round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10" name="Rectangle: Rounded Corners 9"/>
          <p:cNvSpPr/>
          <p:nvPr/>
        </p:nvSpPr>
        <p:spPr>
          <a:xfrm>
            <a:off x="5518150" y="19050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" name="Rectangle: Rounded Corners 2"/>
          <p:cNvSpPr/>
          <p:nvPr/>
        </p:nvSpPr>
        <p:spPr>
          <a:xfrm>
            <a:off x="1555750" y="525145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974500" y="1470251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S5: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s4:  if j&gt;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t3 := A[t2]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t7 := A[t6]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84750" y="856115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t8 :=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t13 := A[t12]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A[t9]:= t13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</a:t>
            </a:r>
            <a:r>
              <a:rPr lang="en-US" altLang="x-non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50" y="5128895"/>
            <a:ext cx="1719580" cy="945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t4 := j+1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t5 := t4-1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t6 := 4*t5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42690" y="1864995"/>
            <a:ext cx="1828800" cy="283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:= j+1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t11:= t10-1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t12	:= 4*t11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t14 := j-1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t15 := 4*t14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A[t15] := t13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t16 := j+1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t17 := t16-1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t18 := 4*t17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A[t18]:=temp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: Rounded Corners 9"/>
          <p:cNvSpPr/>
          <p:nvPr/>
        </p:nvSpPr>
        <p:spPr>
          <a:xfrm>
            <a:off x="4953000" y="1404030"/>
            <a:ext cx="1752600" cy="21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9" name="Rectangle: Rounded Corners 9"/>
          <p:cNvSpPr/>
          <p:nvPr/>
        </p:nvSpPr>
        <p:spPr>
          <a:xfrm>
            <a:off x="4953000" y="1403985"/>
            <a:ext cx="1752600" cy="15405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8" name="Rectangle: Rounded Corners 9"/>
          <p:cNvSpPr/>
          <p:nvPr/>
        </p:nvSpPr>
        <p:spPr>
          <a:xfrm>
            <a:off x="899795" y="2729230"/>
            <a:ext cx="1752600" cy="15405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56407" y="1555749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B1: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B2: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B3: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B4: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j&gt;i goto B5</a:t>
            </a:r>
            <a:endParaRPr lang="pl-P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B6: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t3 := A[t2]  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t6 := 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t7 := A[t6] 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/>
        </p:nvSpPr>
        <p:spPr>
          <a:xfrm>
            <a:off x="4507481" y="1417638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B7: t8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;temp:=A[j]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 := 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t13 := A[t12]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A[t9]:= t13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A[t12]:=temp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B8: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B5: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05600" y="3579495"/>
            <a:ext cx="2633345" cy="3172460"/>
            <a:chOff x="10984" y="5705"/>
            <a:chExt cx="4147" cy="4996"/>
          </a:xfrm>
        </p:grpSpPr>
        <p:sp>
          <p:nvSpPr>
            <p:cNvPr id="4" name="圆角矩形 3"/>
            <p:cNvSpPr/>
            <p:nvPr/>
          </p:nvSpPr>
          <p:spPr>
            <a:xfrm>
              <a:off x="11836" y="5705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B1</a:t>
              </a:r>
              <a:endParaRPr lang="x-none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36" y="6519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B2</a:t>
              </a:r>
              <a:endParaRPr lang="x-none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836" y="747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B3</a:t>
              </a:r>
              <a:endParaRPr lang="x-none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836" y="8217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B4</a:t>
              </a:r>
              <a:endParaRPr lang="x-none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985" y="921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B5</a:t>
              </a:r>
              <a:endParaRPr lang="x-none" altLang="zh-CN"/>
            </a:p>
          </p:txBody>
        </p:sp>
        <p:cxnSp>
          <p:nvCxnSpPr>
            <p:cNvPr id="14" name="直接箭头连接符 13"/>
            <p:cNvCxnSpPr>
              <a:stCxn id="4" idx="2"/>
              <a:endCxn id="6" idx="0"/>
            </p:cNvCxnSpPr>
            <p:nvPr/>
          </p:nvCxnSpPr>
          <p:spPr>
            <a:xfrm>
              <a:off x="12244" y="6201"/>
              <a:ext cx="0" cy="31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10" idx="0"/>
            </p:cNvCxnSpPr>
            <p:nvPr/>
          </p:nvCxnSpPr>
          <p:spPr>
            <a:xfrm>
              <a:off x="12244" y="7015"/>
              <a:ext cx="0" cy="45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11" idx="0"/>
            </p:cNvCxnSpPr>
            <p:nvPr/>
          </p:nvCxnSpPr>
          <p:spPr>
            <a:xfrm>
              <a:off x="12244" y="7969"/>
              <a:ext cx="0" cy="24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2"/>
              <a:endCxn id="12" idx="0"/>
            </p:cNvCxnSpPr>
            <p:nvPr/>
          </p:nvCxnSpPr>
          <p:spPr>
            <a:xfrm flipH="1">
              <a:off x="11393" y="8713"/>
              <a:ext cx="851" cy="5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14263" y="6519"/>
              <a:ext cx="815" cy="49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..</a:t>
              </a:r>
              <a:endParaRPr lang="x-none" altLang="zh-CN"/>
            </a:p>
          </p:txBody>
        </p:sp>
        <p:cxnSp>
          <p:nvCxnSpPr>
            <p:cNvPr id="20" name="直接箭头连接符 19"/>
            <p:cNvCxnSpPr>
              <a:stCxn id="6" idx="3"/>
              <a:endCxn id="19" idx="1"/>
            </p:cNvCxnSpPr>
            <p:nvPr/>
          </p:nvCxnSpPr>
          <p:spPr>
            <a:xfrm>
              <a:off x="12651" y="6767"/>
              <a:ext cx="1612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3050" y="921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B6</a:t>
              </a:r>
              <a:endParaRPr lang="x-none" altLang="zh-CN"/>
            </a:p>
          </p:txBody>
        </p:sp>
        <p:cxnSp>
          <p:nvCxnSpPr>
            <p:cNvPr id="22" name="直接箭头连接符 21"/>
            <p:cNvCxnSpPr>
              <a:stCxn id="11" idx="2"/>
              <a:endCxn id="21" idx="0"/>
            </p:cNvCxnSpPr>
            <p:nvPr/>
          </p:nvCxnSpPr>
          <p:spPr>
            <a:xfrm>
              <a:off x="12244" y="8713"/>
              <a:ext cx="1214" cy="5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2" idx="1"/>
              <a:endCxn id="6" idx="1"/>
            </p:cNvCxnSpPr>
            <p:nvPr/>
          </p:nvCxnSpPr>
          <p:spPr>
            <a:xfrm rot="10800000" flipH="1">
              <a:off x="10984" y="6767"/>
              <a:ext cx="851" cy="2694"/>
            </a:xfrm>
            <a:prstGeom prst="bentConnector3">
              <a:avLst>
                <a:gd name="adj1" fmla="val -44066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4316" y="10204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B8</a:t>
              </a:r>
              <a:endParaRPr lang="x-none" altLang="zh-CN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2119" y="10205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B7</a:t>
              </a:r>
              <a:endParaRPr lang="x-none" altLang="zh-CN"/>
            </a:p>
          </p:txBody>
        </p:sp>
        <p:cxnSp>
          <p:nvCxnSpPr>
            <p:cNvPr id="26" name="直接箭头连接符 25"/>
            <p:cNvCxnSpPr>
              <a:stCxn id="21" idx="2"/>
              <a:endCxn id="25" idx="0"/>
            </p:cNvCxnSpPr>
            <p:nvPr/>
          </p:nvCxnSpPr>
          <p:spPr>
            <a:xfrm flipH="1">
              <a:off x="12527" y="9709"/>
              <a:ext cx="931" cy="49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4" idx="0"/>
            </p:cNvCxnSpPr>
            <p:nvPr/>
          </p:nvCxnSpPr>
          <p:spPr>
            <a:xfrm>
              <a:off x="13458" y="9709"/>
              <a:ext cx="1266" cy="49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3"/>
              <a:endCxn id="11" idx="3"/>
            </p:cNvCxnSpPr>
            <p:nvPr/>
          </p:nvCxnSpPr>
          <p:spPr>
            <a:xfrm flipH="1" flipV="1">
              <a:off x="12651" y="8465"/>
              <a:ext cx="2480" cy="1987"/>
            </a:xfrm>
            <a:prstGeom prst="bentConnector3">
              <a:avLst>
                <a:gd name="adj1" fmla="val -15121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3"/>
              <a:endCxn id="24" idx="1"/>
            </p:cNvCxnSpPr>
            <p:nvPr/>
          </p:nvCxnSpPr>
          <p:spPr>
            <a:xfrm flipV="1">
              <a:off x="12934" y="10452"/>
              <a:ext cx="1382" cy="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  <p:bldP spid="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: Rounded Corners 9"/>
          <p:cNvSpPr/>
          <p:nvPr/>
        </p:nvSpPr>
        <p:spPr>
          <a:xfrm>
            <a:off x="4953000" y="1404030"/>
            <a:ext cx="1752600" cy="21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9" name="Rectangle: Rounded Corners 9"/>
          <p:cNvSpPr/>
          <p:nvPr/>
        </p:nvSpPr>
        <p:spPr>
          <a:xfrm>
            <a:off x="4953000" y="1403985"/>
            <a:ext cx="1752600" cy="15405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8" name="Rectangle: Rounded Corners 9"/>
          <p:cNvSpPr/>
          <p:nvPr/>
        </p:nvSpPr>
        <p:spPr>
          <a:xfrm>
            <a:off x="899795" y="2729230"/>
            <a:ext cx="1752600" cy="15405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56407" y="1555749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B1: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B2: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B3: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B4: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j&gt;i goto B5</a:t>
            </a:r>
            <a:endParaRPr lang="pl-P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t3 := A[t2]  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t6 := 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t7 := A[t6] 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/>
        </p:nvSpPr>
        <p:spPr>
          <a:xfrm>
            <a:off x="4507481" y="1417638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B7: t8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;temp:=A[j]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 := 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t13 := A[t12]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A[t9]:= t13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A[t12]:=temp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B8: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B5: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9"/>
          <p:cNvSpPr/>
          <p:nvPr/>
        </p:nvSpPr>
        <p:spPr>
          <a:xfrm>
            <a:off x="4949825" y="1403985"/>
            <a:ext cx="1755775" cy="2101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en-US" altLang="en-CA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A[t2]:= t7</a:t>
            </a:r>
            <a:endParaRPr lang="en-US" altLang="en-CA" sz="1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en-US" altLang="en-CA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A[t6]:= </a:t>
            </a:r>
            <a:r>
              <a:rPr lang="x-none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x-none" altLang="en-US" sz="1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05600" y="3579495"/>
            <a:ext cx="2633345" cy="3172460"/>
            <a:chOff x="10984" y="5705"/>
            <a:chExt cx="4147" cy="4996"/>
          </a:xfrm>
        </p:grpSpPr>
        <p:sp>
          <p:nvSpPr>
            <p:cNvPr id="4" name="圆角矩形 3"/>
            <p:cNvSpPr/>
            <p:nvPr/>
          </p:nvSpPr>
          <p:spPr>
            <a:xfrm>
              <a:off x="11836" y="5705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B1</a:t>
              </a:r>
              <a:endParaRPr lang="x-none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36" y="6519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B2</a:t>
              </a:r>
              <a:endParaRPr lang="x-none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836" y="747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B3</a:t>
              </a:r>
              <a:endParaRPr lang="x-none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836" y="8217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B4</a:t>
              </a:r>
              <a:endParaRPr lang="x-none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985" y="921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B5</a:t>
              </a:r>
              <a:endParaRPr lang="x-none" altLang="zh-CN"/>
            </a:p>
          </p:txBody>
        </p:sp>
        <p:cxnSp>
          <p:nvCxnSpPr>
            <p:cNvPr id="14" name="直接箭头连接符 13"/>
            <p:cNvCxnSpPr>
              <a:stCxn id="4" idx="2"/>
              <a:endCxn id="6" idx="0"/>
            </p:cNvCxnSpPr>
            <p:nvPr/>
          </p:nvCxnSpPr>
          <p:spPr>
            <a:xfrm>
              <a:off x="12244" y="6201"/>
              <a:ext cx="0" cy="31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10" idx="0"/>
            </p:cNvCxnSpPr>
            <p:nvPr/>
          </p:nvCxnSpPr>
          <p:spPr>
            <a:xfrm>
              <a:off x="12244" y="7015"/>
              <a:ext cx="0" cy="45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11" idx="0"/>
            </p:cNvCxnSpPr>
            <p:nvPr/>
          </p:nvCxnSpPr>
          <p:spPr>
            <a:xfrm>
              <a:off x="12244" y="7969"/>
              <a:ext cx="0" cy="24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2"/>
              <a:endCxn id="12" idx="0"/>
            </p:cNvCxnSpPr>
            <p:nvPr/>
          </p:nvCxnSpPr>
          <p:spPr>
            <a:xfrm flipH="1">
              <a:off x="11393" y="8713"/>
              <a:ext cx="851" cy="5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14263" y="6519"/>
              <a:ext cx="815" cy="49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..</a:t>
              </a:r>
              <a:endParaRPr lang="x-none" altLang="zh-CN"/>
            </a:p>
          </p:txBody>
        </p:sp>
        <p:cxnSp>
          <p:nvCxnSpPr>
            <p:cNvPr id="20" name="直接箭头连接符 19"/>
            <p:cNvCxnSpPr>
              <a:stCxn id="6" idx="3"/>
              <a:endCxn id="19" idx="1"/>
            </p:cNvCxnSpPr>
            <p:nvPr/>
          </p:nvCxnSpPr>
          <p:spPr>
            <a:xfrm>
              <a:off x="12651" y="6767"/>
              <a:ext cx="1612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3050" y="921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B6</a:t>
              </a:r>
              <a:endParaRPr lang="x-none" altLang="zh-CN"/>
            </a:p>
          </p:txBody>
        </p:sp>
        <p:cxnSp>
          <p:nvCxnSpPr>
            <p:cNvPr id="22" name="直接箭头连接符 21"/>
            <p:cNvCxnSpPr>
              <a:stCxn id="11" idx="2"/>
              <a:endCxn id="21" idx="0"/>
            </p:cNvCxnSpPr>
            <p:nvPr/>
          </p:nvCxnSpPr>
          <p:spPr>
            <a:xfrm>
              <a:off x="12244" y="8713"/>
              <a:ext cx="1214" cy="5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2" idx="1"/>
              <a:endCxn id="6" idx="1"/>
            </p:cNvCxnSpPr>
            <p:nvPr/>
          </p:nvCxnSpPr>
          <p:spPr>
            <a:xfrm rot="10800000" flipH="1">
              <a:off x="10984" y="6767"/>
              <a:ext cx="851" cy="2694"/>
            </a:xfrm>
            <a:prstGeom prst="bentConnector3">
              <a:avLst>
                <a:gd name="adj1" fmla="val -44066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4316" y="10204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B8</a:t>
              </a:r>
              <a:endParaRPr lang="x-none" altLang="zh-CN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2119" y="10205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B7</a:t>
              </a:r>
              <a:endParaRPr lang="x-none" altLang="zh-CN"/>
            </a:p>
          </p:txBody>
        </p:sp>
        <p:cxnSp>
          <p:nvCxnSpPr>
            <p:cNvPr id="26" name="直接箭头连接符 25"/>
            <p:cNvCxnSpPr>
              <a:stCxn id="21" idx="2"/>
              <a:endCxn id="25" idx="0"/>
            </p:cNvCxnSpPr>
            <p:nvPr/>
          </p:nvCxnSpPr>
          <p:spPr>
            <a:xfrm flipH="1">
              <a:off x="12527" y="9709"/>
              <a:ext cx="931" cy="49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4" idx="0"/>
            </p:cNvCxnSpPr>
            <p:nvPr/>
          </p:nvCxnSpPr>
          <p:spPr>
            <a:xfrm>
              <a:off x="13458" y="9709"/>
              <a:ext cx="1266" cy="49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3"/>
              <a:endCxn id="11" idx="3"/>
            </p:cNvCxnSpPr>
            <p:nvPr/>
          </p:nvCxnSpPr>
          <p:spPr>
            <a:xfrm flipH="1" flipV="1">
              <a:off x="12651" y="8465"/>
              <a:ext cx="2480" cy="1987"/>
            </a:xfrm>
            <a:prstGeom prst="bentConnector3">
              <a:avLst>
                <a:gd name="adj1" fmla="val -15121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3"/>
              <a:endCxn id="24" idx="1"/>
            </p:cNvCxnSpPr>
            <p:nvPr/>
          </p:nvCxnSpPr>
          <p:spPr>
            <a:xfrm flipV="1">
              <a:off x="12934" y="10452"/>
              <a:ext cx="1382" cy="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0483" name="Rectangle 3"/>
          <p:cNvSpPr>
            <a:spLocks noGrp="1"/>
          </p:cNvSpPr>
          <p:nvPr/>
        </p:nvSpPr>
        <p:spPr>
          <a:xfrm>
            <a:off x="503555" y="1349375"/>
            <a:ext cx="9069070" cy="553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22680" rIns="0" bIns="0" anchor="t" anchorCtr="0"/>
          <a:lstStyle>
            <a:lvl1pPr marL="342900" lvl="0" indent="-3429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15"/>
              </a:spcAft>
              <a:buSzPct val="100000"/>
              <a:buFont typeface="Times New Roman" panose="02020603050405020304" pitchFamily="2" charset="0"/>
              <a:buChar char="•"/>
              <a:defRPr sz="3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140"/>
              </a:spcAft>
              <a:buSzPct val="100000"/>
              <a:buFont typeface="Times New Roman" panose="02020603050405020304" pitchFamily="2" charset="0"/>
              <a:buChar char="–"/>
              <a:defRPr sz="2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2" charset="0"/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2" charset="0"/>
              <a:buChar char="–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可用表达式：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如果某个变量持有某个表达式的值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则该表达式</a:t>
            </a:r>
            <a:r>
              <a:rPr lang="zh-CN" altLang="en-US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被称为“可用表达式”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删除公共子表达式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将可用表达式替换为对应的变量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sz="40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复写传播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将变量替换为对应的表达式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c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f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49022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0" y="2160270"/>
            <a:ext cx="125857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233426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37172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400" y="4322445"/>
            <a:ext cx="510032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a+b, e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400" y="5043170"/>
            <a:ext cx="479298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b, e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61760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b, e = a+b, f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c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f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49022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0" y="2160270"/>
            <a:ext cx="125857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233426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37172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400" y="4322445"/>
            <a:ext cx="510032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a+b, e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400" y="5043170"/>
            <a:ext cx="479298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b, e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61760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b, e = a+b, f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1337310" y="2501900"/>
            <a:ext cx="9702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a;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1337310" y="3943350"/>
            <a:ext cx="9702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d;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337310" y="4664075"/>
            <a:ext cx="9702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a;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1337310" y="5384800"/>
            <a:ext cx="9702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e;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c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f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0" y="2160270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15659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a,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400" y="4322445"/>
            <a:ext cx="15659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e, a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400" y="5043170"/>
            <a:ext cx="15659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d, e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685" y="1562100"/>
            <a:ext cx="54375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Live Variable/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活跃变量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一个变量在程序中的某一点是活跃的，在后续程序中，在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写入之前被读取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4885" y="5763895"/>
            <a:ext cx="302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死代码消除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7" grpId="0"/>
      <p:bldP spid="6" grpId="0"/>
      <p:bldP spid="5" grpId="0"/>
      <p:bldP spid="4" grpId="0"/>
      <p:bldP spid="3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15659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400" y="432244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685" y="1562100"/>
            <a:ext cx="5231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Live Variable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一个变量在程序中的某一点是活的，如果在后续程序中，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写入之前被读取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8685" y="5118735"/>
            <a:ext cx="302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死代码消除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6" grpId="0"/>
      <p:bldP spid="5" grpId="0"/>
      <p:bldP spid="3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685" y="1562100"/>
            <a:ext cx="5231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Live Variable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一个变量在程序中的某一点是活的，如果在后续程序中，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写入之前被读取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8685" y="5118735"/>
            <a:ext cx="302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死代码消除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5" grpId="0"/>
      <p:bldP spid="3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4579" name="Rectangle 3"/>
          <p:cNvSpPr>
            <a:spLocks noGrp="1"/>
          </p:cNvSpPr>
          <p:nvPr/>
        </p:nvSpPr>
        <p:spPr>
          <a:xfrm>
            <a:off x="503238" y="1379538"/>
            <a:ext cx="9069387" cy="47323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22680" rIns="0" bIns="0" anchor="t" anchorCtr="0"/>
          <a:lstStyle>
            <a:lvl1pPr marL="342900" lvl="0" indent="-3429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15"/>
              </a:spcAft>
              <a:buSzPct val="100000"/>
              <a:buFont typeface="Times New Roman" panose="02020603050405020304" pitchFamily="2" charset="0"/>
              <a:buChar char="•"/>
              <a:defRPr sz="3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140"/>
              </a:spcAft>
              <a:buSzPct val="100000"/>
              <a:buFont typeface="Times New Roman" panose="02020603050405020304" pitchFamily="2" charset="0"/>
              <a:buChar char="–"/>
              <a:defRPr sz="2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2" charset="0"/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2" charset="0"/>
              <a:buChar char="–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局部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共公子表达式削除（有向无环图，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DAG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）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   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叶子结点对应原子运算分量</a:t>
            </a:r>
            <a:endParaRPr lang="en-CA" sz="3200" b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		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内部结点对应运算符</a:t>
            </a:r>
            <a:endParaRPr lang="en-CA" sz="3200" b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		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如果</a:t>
            </a:r>
            <a:r>
              <a:rPr lang="en-CA" sz="3200" b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DAG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中结点</a:t>
            </a:r>
            <a:r>
              <a:rPr lang="en-CA" sz="3200" b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N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表示一个共公子表达式</a:t>
            </a:r>
            <a:endParaRPr lang="en-CA" sz="3200" b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			  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则</a:t>
            </a:r>
            <a:r>
              <a:rPr lang="en-CA" sz="3200" b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N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可能有多个父结点</a:t>
            </a:r>
            <a:endParaRPr lang="en-CA" sz="3200" b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代码优化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优化问题的分析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优化问题的形式化描述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探寻优化的时机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抽象优化算法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7172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095" y="3872230"/>
            <a:ext cx="7381875" cy="32270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4579" name="Rectangle 3"/>
          <p:cNvSpPr>
            <a:spLocks noGrp="1"/>
          </p:cNvSpPr>
          <p:nvPr/>
        </p:nvSpPr>
        <p:spPr>
          <a:xfrm>
            <a:off x="503238" y="1379538"/>
            <a:ext cx="9069387" cy="47323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22680" rIns="0" bIns="0" anchor="t" anchorCtr="0"/>
          <a:lstStyle>
            <a:lvl1pPr marL="342900" lvl="0" indent="-3429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15"/>
              </a:spcAft>
              <a:buSzPct val="100000"/>
              <a:buFont typeface="Times New Roman" panose="02020603050405020304" pitchFamily="2" charset="0"/>
              <a:buChar char="•"/>
              <a:defRPr sz="3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140"/>
              </a:spcAft>
              <a:buSzPct val="100000"/>
              <a:buFont typeface="Times New Roman" panose="02020603050405020304" pitchFamily="2" charset="0"/>
              <a:buChar char="–"/>
              <a:defRPr sz="2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2" charset="0"/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2" charset="0"/>
              <a:buChar char="–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局部共公子表达式削除（有向无环图，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DAG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）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CA" sz="3200" dirty="0" err="1">
                <a:sym typeface="+mn-ea"/>
              </a:rPr>
              <a:t>a+a</a:t>
            </a:r>
            <a:r>
              <a:rPr lang="en-CA" sz="3200" dirty="0">
                <a:sym typeface="+mn-ea"/>
              </a:rPr>
              <a:t>*(b-c)+(b-c)*d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2474595"/>
            <a:ext cx="9425305" cy="3825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9775" y="5363210"/>
            <a:ext cx="1828800" cy="1376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t1 = b - c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t2 = a * t1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t3 = a + t2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t4 = t1 * d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t5 = t3 + t4</a:t>
            </a:r>
            <a:endParaRPr lang="x-none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473233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一种重要的全局优化方法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全局优化的方法有多种，本节只讨论循环优化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什么是循环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程序中重复执行的代码序列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提高程序的执行效率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458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8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8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4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7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charRg st="74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503238" y="1381125"/>
            <a:ext cx="9069387" cy="5280025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循环的定义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程序流图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中有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唯一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入口结点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强连通子图</a:t>
            </a:r>
            <a:endParaRPr lang="zh-CN" altLang="en-US" sz="3200" b="1" dirty="0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强连通子图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任意两个结点均可互相连通的子图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入口结点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n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从循环外 到 循环内任何结点的所有通路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都必通过此入口结点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子图的首结点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; 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子图外一结点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m,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它有一引向结点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的有向边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560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5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charRg st="5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8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charRg st="85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charRg st="103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16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charRg st="116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6627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29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0" name="Oval 37"/>
          <p:cNvSpPr/>
          <p:nvPr/>
        </p:nvSpPr>
        <p:spPr>
          <a:xfrm>
            <a:off x="3987800" y="962025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1" name="Oval 38"/>
          <p:cNvSpPr/>
          <p:nvPr/>
        </p:nvSpPr>
        <p:spPr>
          <a:xfrm>
            <a:off x="3987800" y="175577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2" name="Oval 39"/>
          <p:cNvSpPr/>
          <p:nvPr/>
        </p:nvSpPr>
        <p:spPr>
          <a:xfrm>
            <a:off x="3987800" y="2697163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3" name="Oval 40"/>
          <p:cNvSpPr/>
          <p:nvPr/>
        </p:nvSpPr>
        <p:spPr>
          <a:xfrm>
            <a:off x="5157788" y="2262188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4" name="Oval 41"/>
          <p:cNvSpPr/>
          <p:nvPr/>
        </p:nvSpPr>
        <p:spPr>
          <a:xfrm>
            <a:off x="3987800" y="356235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5" name="Oval 42"/>
          <p:cNvSpPr/>
          <p:nvPr/>
        </p:nvSpPr>
        <p:spPr>
          <a:xfrm>
            <a:off x="3987800" y="443071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6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6" name="Oval 43"/>
          <p:cNvSpPr/>
          <p:nvPr/>
        </p:nvSpPr>
        <p:spPr>
          <a:xfrm>
            <a:off x="3987800" y="5513388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9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7" name="Oval 44"/>
          <p:cNvSpPr/>
          <p:nvPr/>
        </p:nvSpPr>
        <p:spPr>
          <a:xfrm>
            <a:off x="3987800" y="623728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10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8" name="Oval 45"/>
          <p:cNvSpPr/>
          <p:nvPr/>
        </p:nvSpPr>
        <p:spPr>
          <a:xfrm>
            <a:off x="2901950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7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9" name="Oval 46"/>
          <p:cNvSpPr/>
          <p:nvPr/>
        </p:nvSpPr>
        <p:spPr>
          <a:xfrm>
            <a:off x="5157788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8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40" name="Line 47"/>
          <p:cNvSpPr/>
          <p:nvPr/>
        </p:nvSpPr>
        <p:spPr>
          <a:xfrm>
            <a:off x="4238625" y="13954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1" name="Line 48"/>
          <p:cNvSpPr/>
          <p:nvPr/>
        </p:nvSpPr>
        <p:spPr>
          <a:xfrm>
            <a:off x="4238625" y="21907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2" name="Line 49"/>
          <p:cNvSpPr/>
          <p:nvPr/>
        </p:nvSpPr>
        <p:spPr>
          <a:xfrm>
            <a:off x="4238625" y="31305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3" name="Line 50"/>
          <p:cNvSpPr/>
          <p:nvPr/>
        </p:nvSpPr>
        <p:spPr>
          <a:xfrm>
            <a:off x="4238625" y="3997325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4" name="Line 51"/>
          <p:cNvSpPr/>
          <p:nvPr/>
        </p:nvSpPr>
        <p:spPr>
          <a:xfrm>
            <a:off x="4238625" y="5948363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5" name="Line 52"/>
          <p:cNvSpPr/>
          <p:nvPr/>
        </p:nvSpPr>
        <p:spPr>
          <a:xfrm>
            <a:off x="4487863" y="2044700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6" name="Line 53"/>
          <p:cNvSpPr/>
          <p:nvPr/>
        </p:nvSpPr>
        <p:spPr>
          <a:xfrm flipH="1">
            <a:off x="4487863" y="2624138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7" name="Line 54"/>
          <p:cNvSpPr/>
          <p:nvPr/>
        </p:nvSpPr>
        <p:spPr>
          <a:xfrm flipH="1">
            <a:off x="3403600" y="4719638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8" name="Line 55"/>
          <p:cNvSpPr/>
          <p:nvPr/>
        </p:nvSpPr>
        <p:spPr>
          <a:xfrm>
            <a:off x="4487863" y="4719638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9" name="Line 56"/>
          <p:cNvSpPr/>
          <p:nvPr/>
        </p:nvSpPr>
        <p:spPr>
          <a:xfrm>
            <a:off x="3414713" y="5329238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50" name="Line 57"/>
          <p:cNvSpPr/>
          <p:nvPr/>
        </p:nvSpPr>
        <p:spPr>
          <a:xfrm flipH="1">
            <a:off x="4487863" y="5368925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51" name="Freeform 58"/>
          <p:cNvSpPr/>
          <p:nvPr/>
        </p:nvSpPr>
        <p:spPr>
          <a:xfrm>
            <a:off x="4406900" y="3130550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6652" name="Freeform 59"/>
          <p:cNvSpPr/>
          <p:nvPr/>
        </p:nvSpPr>
        <p:spPr>
          <a:xfrm>
            <a:off x="4487863" y="3851275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6653" name="Freeform 60"/>
          <p:cNvSpPr/>
          <p:nvPr/>
        </p:nvSpPr>
        <p:spPr>
          <a:xfrm>
            <a:off x="2108200" y="2984500"/>
            <a:ext cx="1879600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6654" name="Freeform 61"/>
          <p:cNvSpPr/>
          <p:nvPr/>
        </p:nvSpPr>
        <p:spPr>
          <a:xfrm>
            <a:off x="1384300" y="2044700"/>
            <a:ext cx="2603500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6655" name="矩形 34"/>
          <p:cNvSpPr/>
          <p:nvPr/>
        </p:nvSpPr>
        <p:spPr>
          <a:xfrm>
            <a:off x="6062663" y="1423988"/>
            <a:ext cx="3822700" cy="622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{5,6,7,8,9}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是循环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56" name="矩形 35"/>
          <p:cNvSpPr/>
          <p:nvPr/>
        </p:nvSpPr>
        <p:spPr>
          <a:xfrm>
            <a:off x="6062663" y="2268538"/>
            <a:ext cx="3822700" cy="622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{4,5}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不是循环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57" name="矩形 37"/>
          <p:cNvSpPr/>
          <p:nvPr/>
        </p:nvSpPr>
        <p:spPr>
          <a:xfrm>
            <a:off x="6062663" y="3697288"/>
            <a:ext cx="3822700" cy="622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{2,4}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不是循环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58" name="TextBox 39"/>
          <p:cNvSpPr txBox="1"/>
          <p:nvPr/>
        </p:nvSpPr>
        <p:spPr>
          <a:xfrm>
            <a:off x="6646863" y="2890838"/>
            <a:ext cx="2349500" cy="493712"/>
          </a:xfrm>
          <a:prstGeom prst="rect">
            <a:avLst/>
          </a:prstGeom>
          <a:solidFill>
            <a:srgbClr val="DDF3EA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两个入口结点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59" name="TextBox 40"/>
          <p:cNvSpPr txBox="1"/>
          <p:nvPr/>
        </p:nvSpPr>
        <p:spPr>
          <a:xfrm>
            <a:off x="6596063" y="4313238"/>
            <a:ext cx="3071812" cy="893762"/>
          </a:xfrm>
          <a:prstGeom prst="rect">
            <a:avLst/>
          </a:prstGeom>
          <a:solidFill>
            <a:srgbClr val="DDF3EA"/>
          </a:solidFill>
          <a:ln w="9525">
            <a:noFill/>
          </a:ln>
        </p:spPr>
        <p:txBody>
          <a:bodyPr wrap="none">
            <a:spAutoFit/>
          </a:bodyPr>
          <a:p>
            <a:pPr eaLnBrk="0"/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不是强连通子图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/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不存在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到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的通路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6" grpId="0" animBg="1"/>
      <p:bldP spid="26657" grpId="0" animBg="1"/>
      <p:bldP spid="26658" grpId="0" animBg="1"/>
      <p:bldP spid="266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首先要先找出“循环”指令序列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问题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如何定位程序中的循环？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如何对循环进行优化？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相关概念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必经结点（集）、回边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765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从程序流图的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首结点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出发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到达结点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的任一通路都必须经过的结点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称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的必经结点，记为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n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必经结点集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程序流图中结点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所有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必经结点的集合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称为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的必经结点集，记为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D(n)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867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9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charRg st="9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必经结点的性质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自反性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即对任意结点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，有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;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传递性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若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，则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反对称性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,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，则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 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=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n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 </a:t>
            </a:r>
            <a:endParaRPr lang="en-US" altLang="zh-CN" sz="3200" b="1" baseline="-25000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970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70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70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charRg st="15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charRg st="3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charRg st="46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charRg st="9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4173855" y="1424305"/>
            <a:ext cx="2689225" cy="2978150"/>
          </a:xfrm>
        </p:spPr>
        <p:txBody>
          <a:bodyPr vert="horz" wrap="square" lIns="0" tIns="22680" rIns="0" bIns="0" anchor="t" anchorCtr="0"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D(1)={1}</a:t>
            </a:r>
            <a:endParaRPr lang="en-US" altLang="zh-CN" sz="2400" b="1" dirty="0">
              <a:latin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D(2)={1,2}</a:t>
            </a:r>
            <a:endParaRPr lang="en-US" altLang="zh-CN" sz="2400" b="1" dirty="0">
              <a:latin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D(3)={1,2,3}</a:t>
            </a:r>
            <a:endParaRPr lang="en-US" altLang="zh-CN" sz="2400" b="1" dirty="0">
              <a:latin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D(4)={1,2,4}</a:t>
            </a:r>
            <a:endParaRPr lang="en-US" altLang="zh-CN" sz="2400" b="1" dirty="0">
              <a:latin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D(5)={1,2,4,5}</a:t>
            </a:r>
            <a:endParaRPr lang="en-US" altLang="zh-CN" sz="2400" b="1" dirty="0">
              <a:latin typeface="Times New Roman" panose="02020603050405020304" pitchFamily="2" charset="0"/>
              <a:ea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30723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25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26" name="Oval 37"/>
          <p:cNvSpPr/>
          <p:nvPr/>
        </p:nvSpPr>
        <p:spPr>
          <a:xfrm>
            <a:off x="2032000" y="1035050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27" name="Oval 38"/>
          <p:cNvSpPr/>
          <p:nvPr/>
        </p:nvSpPr>
        <p:spPr>
          <a:xfrm>
            <a:off x="2032000" y="175577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28" name="Oval 39"/>
          <p:cNvSpPr/>
          <p:nvPr/>
        </p:nvSpPr>
        <p:spPr>
          <a:xfrm>
            <a:off x="2032000" y="2697163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29" name="Oval 40"/>
          <p:cNvSpPr/>
          <p:nvPr/>
        </p:nvSpPr>
        <p:spPr>
          <a:xfrm>
            <a:off x="3201988" y="2262188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0" name="Oval 41"/>
          <p:cNvSpPr/>
          <p:nvPr/>
        </p:nvSpPr>
        <p:spPr>
          <a:xfrm>
            <a:off x="2032000" y="356235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1" name="Oval 42"/>
          <p:cNvSpPr/>
          <p:nvPr/>
        </p:nvSpPr>
        <p:spPr>
          <a:xfrm>
            <a:off x="2032000" y="443071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6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2" name="Oval 43"/>
          <p:cNvSpPr/>
          <p:nvPr/>
        </p:nvSpPr>
        <p:spPr>
          <a:xfrm>
            <a:off x="2032000" y="5513388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9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3" name="Oval 44"/>
          <p:cNvSpPr/>
          <p:nvPr/>
        </p:nvSpPr>
        <p:spPr>
          <a:xfrm>
            <a:off x="2032000" y="623728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10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4" name="Oval 45"/>
          <p:cNvSpPr/>
          <p:nvPr/>
        </p:nvSpPr>
        <p:spPr>
          <a:xfrm>
            <a:off x="946150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7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5" name="Oval 46"/>
          <p:cNvSpPr/>
          <p:nvPr/>
        </p:nvSpPr>
        <p:spPr>
          <a:xfrm>
            <a:off x="3201988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8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6" name="Line 47"/>
          <p:cNvSpPr/>
          <p:nvPr/>
        </p:nvSpPr>
        <p:spPr>
          <a:xfrm flipH="1">
            <a:off x="2282825" y="1468438"/>
            <a:ext cx="1588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7" name="Line 48"/>
          <p:cNvSpPr/>
          <p:nvPr/>
        </p:nvSpPr>
        <p:spPr>
          <a:xfrm>
            <a:off x="2282825" y="21907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8" name="Line 49"/>
          <p:cNvSpPr/>
          <p:nvPr/>
        </p:nvSpPr>
        <p:spPr>
          <a:xfrm>
            <a:off x="2282825" y="31305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9" name="Line 50"/>
          <p:cNvSpPr/>
          <p:nvPr/>
        </p:nvSpPr>
        <p:spPr>
          <a:xfrm>
            <a:off x="2282825" y="3997325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0" name="Line 51"/>
          <p:cNvSpPr/>
          <p:nvPr/>
        </p:nvSpPr>
        <p:spPr>
          <a:xfrm>
            <a:off x="2282825" y="5948363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1" name="Line 52"/>
          <p:cNvSpPr/>
          <p:nvPr/>
        </p:nvSpPr>
        <p:spPr>
          <a:xfrm>
            <a:off x="2532063" y="2044700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2" name="Line 53"/>
          <p:cNvSpPr/>
          <p:nvPr/>
        </p:nvSpPr>
        <p:spPr>
          <a:xfrm flipH="1">
            <a:off x="2532063" y="2624138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3" name="Line 54"/>
          <p:cNvSpPr/>
          <p:nvPr/>
        </p:nvSpPr>
        <p:spPr>
          <a:xfrm flipH="1">
            <a:off x="1447800" y="4719638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4" name="Line 55"/>
          <p:cNvSpPr/>
          <p:nvPr/>
        </p:nvSpPr>
        <p:spPr>
          <a:xfrm>
            <a:off x="2532063" y="4719638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5" name="Line 56"/>
          <p:cNvSpPr/>
          <p:nvPr/>
        </p:nvSpPr>
        <p:spPr>
          <a:xfrm>
            <a:off x="1458913" y="5329238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6" name="Line 57"/>
          <p:cNvSpPr/>
          <p:nvPr/>
        </p:nvSpPr>
        <p:spPr>
          <a:xfrm flipH="1">
            <a:off x="2532063" y="5368925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7" name="Freeform 58"/>
          <p:cNvSpPr/>
          <p:nvPr/>
        </p:nvSpPr>
        <p:spPr>
          <a:xfrm>
            <a:off x="2451100" y="3130550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48" name="Freeform 59"/>
          <p:cNvSpPr/>
          <p:nvPr/>
        </p:nvSpPr>
        <p:spPr>
          <a:xfrm>
            <a:off x="2532063" y="3851275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49" name="Freeform 60"/>
          <p:cNvSpPr/>
          <p:nvPr/>
        </p:nvSpPr>
        <p:spPr>
          <a:xfrm>
            <a:off x="506413" y="2984500"/>
            <a:ext cx="1525587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50" name="Freeform 61"/>
          <p:cNvSpPr/>
          <p:nvPr/>
        </p:nvSpPr>
        <p:spPr>
          <a:xfrm>
            <a:off x="239713" y="2044700"/>
            <a:ext cx="1792287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51" name="Rectangle 3"/>
          <p:cNvSpPr txBox="1"/>
          <p:nvPr/>
        </p:nvSpPr>
        <p:spPr>
          <a:xfrm>
            <a:off x="7000558" y="1423988"/>
            <a:ext cx="2800350" cy="302260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D(6)={1,2,4,5,6}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D(7)={1,2,4,5,6,7}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D(8)={1,2,4,5,6,8}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D(9)={1,2,4,5,6,9}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D(10)={1,2,4,10}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  <p:sp>
        <p:nvSpPr>
          <p:cNvPr id="307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5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51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51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51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51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  <p:bldP spid="3075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回边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程序流图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G = (N, E, n</a:t>
            </a:r>
            <a:r>
              <a:rPr lang="en-US" altLang="zh-CN" sz="32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0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中的有向边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→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的必经结点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,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即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∈D(n)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则称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→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为流图的一条回边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4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4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5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51" name="Oval 37"/>
          <p:cNvSpPr/>
          <p:nvPr/>
        </p:nvSpPr>
        <p:spPr>
          <a:xfrm>
            <a:off x="854075" y="3473450"/>
            <a:ext cx="501650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52" name="Oval 38"/>
          <p:cNvSpPr/>
          <p:nvPr/>
        </p:nvSpPr>
        <p:spPr>
          <a:xfrm>
            <a:off x="854075" y="4194175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53" name="Oval 39"/>
          <p:cNvSpPr/>
          <p:nvPr/>
        </p:nvSpPr>
        <p:spPr>
          <a:xfrm>
            <a:off x="854075" y="5135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54" name="Oval 41"/>
          <p:cNvSpPr/>
          <p:nvPr/>
        </p:nvSpPr>
        <p:spPr>
          <a:xfrm>
            <a:off x="854075" y="6000750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55" name="Line 47"/>
          <p:cNvSpPr/>
          <p:nvPr/>
        </p:nvSpPr>
        <p:spPr>
          <a:xfrm flipH="1">
            <a:off x="1104900" y="3906838"/>
            <a:ext cx="3175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1756" name="Line 48"/>
          <p:cNvSpPr/>
          <p:nvPr/>
        </p:nvSpPr>
        <p:spPr>
          <a:xfrm>
            <a:off x="1104900" y="46291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1757" name="Line 49"/>
          <p:cNvSpPr/>
          <p:nvPr/>
        </p:nvSpPr>
        <p:spPr>
          <a:xfrm>
            <a:off x="1104900" y="55689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cxnSp>
        <p:nvCxnSpPr>
          <p:cNvPr id="31758" name="曲线连接符 31757"/>
          <p:cNvCxnSpPr/>
          <p:nvPr/>
        </p:nvCxnSpPr>
        <p:spPr>
          <a:xfrm flipV="1">
            <a:off x="1355725" y="4409758"/>
            <a:ext cx="3175" cy="1806575"/>
          </a:xfrm>
          <a:prstGeom prst="curvedConnector3">
            <a:avLst>
              <a:gd name="adj1" fmla="val 21940000"/>
            </a:avLst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/>
      <p:bldP spid="31752" grpId="0" bldLvl="0"/>
      <p:bldP spid="31753" grpId="0" bldLvl="0"/>
      <p:bldP spid="31754" grpId="0" bldLvl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>
            <a:spLocks noGrp="1"/>
          </p:cNvSpPr>
          <p:nvPr>
            <p:ph type="body"/>
          </p:nvPr>
        </p:nvSpPr>
        <p:spPr>
          <a:xfrm>
            <a:off x="4729163" y="1423988"/>
            <a:ext cx="5200650" cy="297815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该流图有三条回边：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   5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4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,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4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(5)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    95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，因为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5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(9)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    102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，因为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2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(10)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</p:txBody>
      </p:sp>
      <p:sp>
        <p:nvSpPr>
          <p:cNvPr id="32771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2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3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4" name="Oval 37"/>
          <p:cNvSpPr/>
          <p:nvPr/>
        </p:nvSpPr>
        <p:spPr>
          <a:xfrm>
            <a:off x="2032000" y="1035050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5" name="Oval 38"/>
          <p:cNvSpPr/>
          <p:nvPr/>
        </p:nvSpPr>
        <p:spPr>
          <a:xfrm>
            <a:off x="2032000" y="175577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6" name="Oval 39"/>
          <p:cNvSpPr/>
          <p:nvPr/>
        </p:nvSpPr>
        <p:spPr>
          <a:xfrm>
            <a:off x="2032000" y="2697163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7" name="Oval 40"/>
          <p:cNvSpPr/>
          <p:nvPr/>
        </p:nvSpPr>
        <p:spPr>
          <a:xfrm>
            <a:off x="3201988" y="2262188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8" name="Oval 41"/>
          <p:cNvSpPr/>
          <p:nvPr/>
        </p:nvSpPr>
        <p:spPr>
          <a:xfrm>
            <a:off x="2032000" y="356235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9" name="Oval 42"/>
          <p:cNvSpPr/>
          <p:nvPr/>
        </p:nvSpPr>
        <p:spPr>
          <a:xfrm>
            <a:off x="2032000" y="443071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6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0" name="Oval 43"/>
          <p:cNvSpPr/>
          <p:nvPr/>
        </p:nvSpPr>
        <p:spPr>
          <a:xfrm>
            <a:off x="2032000" y="5513388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9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1" name="Oval 44"/>
          <p:cNvSpPr/>
          <p:nvPr/>
        </p:nvSpPr>
        <p:spPr>
          <a:xfrm>
            <a:off x="2032000" y="623728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10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2" name="Oval 45"/>
          <p:cNvSpPr/>
          <p:nvPr/>
        </p:nvSpPr>
        <p:spPr>
          <a:xfrm>
            <a:off x="946150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7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3" name="Oval 46"/>
          <p:cNvSpPr/>
          <p:nvPr/>
        </p:nvSpPr>
        <p:spPr>
          <a:xfrm>
            <a:off x="3201988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8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4" name="Line 47"/>
          <p:cNvSpPr/>
          <p:nvPr/>
        </p:nvSpPr>
        <p:spPr>
          <a:xfrm flipH="1">
            <a:off x="2282825" y="1468438"/>
            <a:ext cx="1588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5" name="Line 48"/>
          <p:cNvSpPr/>
          <p:nvPr/>
        </p:nvSpPr>
        <p:spPr>
          <a:xfrm>
            <a:off x="2282825" y="21907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6" name="Line 49"/>
          <p:cNvSpPr/>
          <p:nvPr/>
        </p:nvSpPr>
        <p:spPr>
          <a:xfrm>
            <a:off x="2282825" y="31305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7" name="Line 50"/>
          <p:cNvSpPr/>
          <p:nvPr/>
        </p:nvSpPr>
        <p:spPr>
          <a:xfrm>
            <a:off x="2282825" y="3997325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8" name="Line 51"/>
          <p:cNvSpPr/>
          <p:nvPr/>
        </p:nvSpPr>
        <p:spPr>
          <a:xfrm>
            <a:off x="2282825" y="5948363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9" name="Line 52"/>
          <p:cNvSpPr/>
          <p:nvPr/>
        </p:nvSpPr>
        <p:spPr>
          <a:xfrm>
            <a:off x="2532063" y="2044700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0" name="Line 53"/>
          <p:cNvSpPr/>
          <p:nvPr/>
        </p:nvSpPr>
        <p:spPr>
          <a:xfrm flipH="1">
            <a:off x="2532063" y="2624138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1" name="Line 54"/>
          <p:cNvSpPr/>
          <p:nvPr/>
        </p:nvSpPr>
        <p:spPr>
          <a:xfrm flipH="1">
            <a:off x="1447800" y="4719638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2" name="Line 55"/>
          <p:cNvSpPr/>
          <p:nvPr/>
        </p:nvSpPr>
        <p:spPr>
          <a:xfrm>
            <a:off x="2532063" y="4719638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3" name="Line 56"/>
          <p:cNvSpPr/>
          <p:nvPr/>
        </p:nvSpPr>
        <p:spPr>
          <a:xfrm>
            <a:off x="1458913" y="5329238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4" name="Line 57"/>
          <p:cNvSpPr/>
          <p:nvPr/>
        </p:nvSpPr>
        <p:spPr>
          <a:xfrm flipH="1">
            <a:off x="2532063" y="5368925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5" name="Freeform 58"/>
          <p:cNvSpPr/>
          <p:nvPr/>
        </p:nvSpPr>
        <p:spPr>
          <a:xfrm>
            <a:off x="2451100" y="3130550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2796" name="Freeform 59"/>
          <p:cNvSpPr/>
          <p:nvPr/>
        </p:nvSpPr>
        <p:spPr>
          <a:xfrm>
            <a:off x="2532063" y="3851275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2797" name="Freeform 60"/>
          <p:cNvSpPr/>
          <p:nvPr/>
        </p:nvSpPr>
        <p:spPr>
          <a:xfrm>
            <a:off x="506413" y="2984500"/>
            <a:ext cx="1525587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2798" name="Freeform 61"/>
          <p:cNvSpPr/>
          <p:nvPr/>
        </p:nvSpPr>
        <p:spPr>
          <a:xfrm>
            <a:off x="239713" y="2044700"/>
            <a:ext cx="1792287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27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charRg st="29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代码优化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中间代码的优化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局部优化：在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基本块内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的优化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全局优化：在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基本块之间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的优化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目标代码的优化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8196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7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定位程序中的循环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程序流图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G = (N, E, n</a:t>
            </a:r>
            <a:r>
              <a:rPr lang="en-US" altLang="zh-CN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0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→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是回边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G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中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到达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而不经过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的结点集合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{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n,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∪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构成一个循环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379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79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79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6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68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3"/>
          <p:cNvSpPr>
            <a:spLocks noGrp="1"/>
          </p:cNvSpPr>
          <p:nvPr>
            <p:ph type="body"/>
          </p:nvPr>
        </p:nvSpPr>
        <p:spPr>
          <a:xfrm>
            <a:off x="4729163" y="1423988"/>
            <a:ext cx="5200650" cy="297815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该流图有三条回边：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   5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4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,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4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(5)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    95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，因为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5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(9)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    102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，因为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2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(10)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</p:txBody>
      </p:sp>
      <p:sp>
        <p:nvSpPr>
          <p:cNvPr id="348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22" name="Oval 37"/>
          <p:cNvSpPr/>
          <p:nvPr/>
        </p:nvSpPr>
        <p:spPr>
          <a:xfrm>
            <a:off x="2032000" y="1035050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3" name="Oval 38"/>
          <p:cNvSpPr/>
          <p:nvPr/>
        </p:nvSpPr>
        <p:spPr>
          <a:xfrm>
            <a:off x="2032000" y="175577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4" name="Oval 39"/>
          <p:cNvSpPr/>
          <p:nvPr/>
        </p:nvSpPr>
        <p:spPr>
          <a:xfrm>
            <a:off x="2032000" y="2697163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5" name="Oval 40"/>
          <p:cNvSpPr/>
          <p:nvPr/>
        </p:nvSpPr>
        <p:spPr>
          <a:xfrm>
            <a:off x="3201988" y="2262188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6" name="Oval 41"/>
          <p:cNvSpPr/>
          <p:nvPr/>
        </p:nvSpPr>
        <p:spPr>
          <a:xfrm>
            <a:off x="2032000" y="356235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7" name="Oval 42"/>
          <p:cNvSpPr/>
          <p:nvPr/>
        </p:nvSpPr>
        <p:spPr>
          <a:xfrm>
            <a:off x="2032000" y="443071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6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8" name="Oval 43"/>
          <p:cNvSpPr/>
          <p:nvPr/>
        </p:nvSpPr>
        <p:spPr>
          <a:xfrm>
            <a:off x="2032000" y="5513388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9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9" name="Oval 44"/>
          <p:cNvSpPr/>
          <p:nvPr/>
        </p:nvSpPr>
        <p:spPr>
          <a:xfrm>
            <a:off x="2032000" y="623728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10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30" name="Oval 45"/>
          <p:cNvSpPr/>
          <p:nvPr/>
        </p:nvSpPr>
        <p:spPr>
          <a:xfrm>
            <a:off x="946150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7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31" name="Oval 46"/>
          <p:cNvSpPr/>
          <p:nvPr/>
        </p:nvSpPr>
        <p:spPr>
          <a:xfrm>
            <a:off x="3201988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8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32" name="Line 47"/>
          <p:cNvSpPr/>
          <p:nvPr/>
        </p:nvSpPr>
        <p:spPr>
          <a:xfrm flipH="1">
            <a:off x="2282825" y="1468438"/>
            <a:ext cx="1588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3" name="Line 48"/>
          <p:cNvSpPr/>
          <p:nvPr/>
        </p:nvSpPr>
        <p:spPr>
          <a:xfrm>
            <a:off x="2282825" y="21907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4" name="Line 49"/>
          <p:cNvSpPr/>
          <p:nvPr/>
        </p:nvSpPr>
        <p:spPr>
          <a:xfrm>
            <a:off x="2282825" y="31305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5" name="Line 50"/>
          <p:cNvSpPr/>
          <p:nvPr/>
        </p:nvSpPr>
        <p:spPr>
          <a:xfrm>
            <a:off x="2282825" y="3997325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6" name="Line 51"/>
          <p:cNvSpPr/>
          <p:nvPr/>
        </p:nvSpPr>
        <p:spPr>
          <a:xfrm>
            <a:off x="2282825" y="5948363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7" name="Line 52"/>
          <p:cNvSpPr/>
          <p:nvPr/>
        </p:nvSpPr>
        <p:spPr>
          <a:xfrm>
            <a:off x="2532063" y="2044700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8" name="Line 53"/>
          <p:cNvSpPr/>
          <p:nvPr/>
        </p:nvSpPr>
        <p:spPr>
          <a:xfrm flipH="1">
            <a:off x="2532063" y="2624138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9" name="Line 54"/>
          <p:cNvSpPr/>
          <p:nvPr/>
        </p:nvSpPr>
        <p:spPr>
          <a:xfrm flipH="1">
            <a:off x="1447800" y="4719638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40" name="Line 55"/>
          <p:cNvSpPr/>
          <p:nvPr/>
        </p:nvSpPr>
        <p:spPr>
          <a:xfrm>
            <a:off x="2532063" y="4719638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41" name="Line 56"/>
          <p:cNvSpPr/>
          <p:nvPr/>
        </p:nvSpPr>
        <p:spPr>
          <a:xfrm>
            <a:off x="1458913" y="5329238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42" name="Line 57"/>
          <p:cNvSpPr/>
          <p:nvPr/>
        </p:nvSpPr>
        <p:spPr>
          <a:xfrm flipH="1">
            <a:off x="2532063" y="5368925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43" name="Freeform 58"/>
          <p:cNvSpPr/>
          <p:nvPr/>
        </p:nvSpPr>
        <p:spPr>
          <a:xfrm>
            <a:off x="2451100" y="3130550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4844" name="Freeform 59"/>
          <p:cNvSpPr/>
          <p:nvPr/>
        </p:nvSpPr>
        <p:spPr>
          <a:xfrm>
            <a:off x="2532063" y="3851275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4845" name="Freeform 60"/>
          <p:cNvSpPr/>
          <p:nvPr/>
        </p:nvSpPr>
        <p:spPr>
          <a:xfrm>
            <a:off x="506413" y="2984500"/>
            <a:ext cx="1525587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4846" name="Freeform 61"/>
          <p:cNvSpPr/>
          <p:nvPr/>
        </p:nvSpPr>
        <p:spPr>
          <a:xfrm>
            <a:off x="239713" y="2044700"/>
            <a:ext cx="1792287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48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34848" name="TextBox 31"/>
          <p:cNvSpPr txBox="1"/>
          <p:nvPr/>
        </p:nvSpPr>
        <p:spPr>
          <a:xfrm>
            <a:off x="4591050" y="4535488"/>
            <a:ext cx="5007610" cy="2149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503555" indent="-503555" eaLnBrk="0">
              <a:buClr>
                <a:srgbClr val="FF3300"/>
              </a:buClr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回边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5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4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构成循环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   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{5, 4, 6, 7, 8, 9}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回边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95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构成循环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   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{9, 5, 6, 7, 8}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回边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102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构成循环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   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{10, 2, 3, 4, 5, 6, 7, 8, 9}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1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48">
                                            <p:txEl>
                                              <p:charRg st="1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48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48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6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48">
                                            <p:txEl>
                                              <p:charRg st="63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7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48">
                                            <p:txEl>
                                              <p:charRg st="74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35846" name="Oval 5"/>
          <p:cNvSpPr/>
          <p:nvPr/>
        </p:nvSpPr>
        <p:spPr>
          <a:xfrm>
            <a:off x="7486650" y="1317625"/>
            <a:ext cx="593725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Oval 6"/>
          <p:cNvSpPr/>
          <p:nvPr/>
        </p:nvSpPr>
        <p:spPr>
          <a:xfrm>
            <a:off x="6583363" y="1917700"/>
            <a:ext cx="595312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8" name="Oval 7"/>
          <p:cNvSpPr/>
          <p:nvPr/>
        </p:nvSpPr>
        <p:spPr>
          <a:xfrm>
            <a:off x="7486650" y="2306638"/>
            <a:ext cx="593725" cy="547687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9" name="Oval 8"/>
          <p:cNvSpPr/>
          <p:nvPr/>
        </p:nvSpPr>
        <p:spPr>
          <a:xfrm>
            <a:off x="7527925" y="3297238"/>
            <a:ext cx="595313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Oval 9"/>
          <p:cNvSpPr/>
          <p:nvPr/>
        </p:nvSpPr>
        <p:spPr>
          <a:xfrm>
            <a:off x="6646863" y="3875088"/>
            <a:ext cx="593725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Oval 10"/>
          <p:cNvSpPr/>
          <p:nvPr/>
        </p:nvSpPr>
        <p:spPr>
          <a:xfrm>
            <a:off x="8370888" y="3914775"/>
            <a:ext cx="595312" cy="547688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2" name="Oval 11"/>
          <p:cNvSpPr/>
          <p:nvPr/>
        </p:nvSpPr>
        <p:spPr>
          <a:xfrm>
            <a:off x="7510463" y="4518025"/>
            <a:ext cx="595312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Oval 12"/>
          <p:cNvSpPr/>
          <p:nvPr/>
        </p:nvSpPr>
        <p:spPr>
          <a:xfrm>
            <a:off x="7527925" y="5464175"/>
            <a:ext cx="595313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4" name="Oval 13"/>
          <p:cNvSpPr/>
          <p:nvPr/>
        </p:nvSpPr>
        <p:spPr>
          <a:xfrm>
            <a:off x="6670675" y="6045200"/>
            <a:ext cx="595313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5" name="Oval 14"/>
          <p:cNvSpPr/>
          <p:nvPr/>
        </p:nvSpPr>
        <p:spPr>
          <a:xfrm>
            <a:off x="8391525" y="6084888"/>
            <a:ext cx="595313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21600" tIns="28800" rIns="216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6" name="Line 15"/>
          <p:cNvSpPr/>
          <p:nvPr/>
        </p:nvSpPr>
        <p:spPr>
          <a:xfrm flipH="1">
            <a:off x="7094538" y="1747838"/>
            <a:ext cx="398462" cy="2508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57" name="Line 16"/>
          <p:cNvSpPr/>
          <p:nvPr/>
        </p:nvSpPr>
        <p:spPr>
          <a:xfrm>
            <a:off x="7783513" y="1860550"/>
            <a:ext cx="0" cy="446088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58" name="Line 17"/>
          <p:cNvSpPr/>
          <p:nvPr/>
        </p:nvSpPr>
        <p:spPr>
          <a:xfrm>
            <a:off x="7178675" y="2309813"/>
            <a:ext cx="317500" cy="1905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59" name="Line 18"/>
          <p:cNvSpPr/>
          <p:nvPr/>
        </p:nvSpPr>
        <p:spPr>
          <a:xfrm>
            <a:off x="7807325" y="2867025"/>
            <a:ext cx="0" cy="446088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0" name="Line 19"/>
          <p:cNvSpPr/>
          <p:nvPr/>
        </p:nvSpPr>
        <p:spPr>
          <a:xfrm flipH="1">
            <a:off x="7135813" y="3727450"/>
            <a:ext cx="400050" cy="24765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1" name="Line 20"/>
          <p:cNvSpPr/>
          <p:nvPr/>
        </p:nvSpPr>
        <p:spPr>
          <a:xfrm>
            <a:off x="8080375" y="3724275"/>
            <a:ext cx="400050" cy="2508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2" name="Line 21"/>
          <p:cNvSpPr/>
          <p:nvPr/>
        </p:nvSpPr>
        <p:spPr>
          <a:xfrm>
            <a:off x="7199313" y="4343400"/>
            <a:ext cx="398462" cy="252413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3" name="Line 22"/>
          <p:cNvSpPr/>
          <p:nvPr/>
        </p:nvSpPr>
        <p:spPr>
          <a:xfrm flipH="1">
            <a:off x="8013700" y="4365625"/>
            <a:ext cx="400050" cy="252413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4" name="Line 23"/>
          <p:cNvSpPr/>
          <p:nvPr/>
        </p:nvSpPr>
        <p:spPr>
          <a:xfrm>
            <a:off x="7824788" y="5060950"/>
            <a:ext cx="0" cy="442913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5" name="Line 24"/>
          <p:cNvSpPr/>
          <p:nvPr/>
        </p:nvSpPr>
        <p:spPr>
          <a:xfrm>
            <a:off x="8077200" y="5916613"/>
            <a:ext cx="403225" cy="252412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6" name="Line 25"/>
          <p:cNvSpPr/>
          <p:nvPr/>
        </p:nvSpPr>
        <p:spPr>
          <a:xfrm flipH="1">
            <a:off x="7178675" y="5916613"/>
            <a:ext cx="401638" cy="252412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7" name="Freeform 26"/>
          <p:cNvSpPr/>
          <p:nvPr/>
        </p:nvSpPr>
        <p:spPr>
          <a:xfrm>
            <a:off x="8077200" y="3506788"/>
            <a:ext cx="1179513" cy="1317625"/>
          </a:xfrm>
          <a:custGeom>
            <a:avLst/>
            <a:gdLst>
              <a:gd name="txL" fmla="*/ 0 w 842"/>
              <a:gd name="txT" fmla="*/ 0 h 1020"/>
              <a:gd name="txR" fmla="*/ 842 w 842"/>
              <a:gd name="txB" fmla="*/ 1020 h 1020"/>
            </a:gdLst>
            <a:ahLst/>
            <a:cxnLst>
              <a:cxn ang="0">
                <a:pos x="0" y="1317625"/>
              </a:cxn>
              <a:cxn ang="0">
                <a:pos x="714432" y="1144525"/>
              </a:cxn>
              <a:cxn ang="0">
                <a:pos x="1176711" y="640727"/>
              </a:cxn>
              <a:cxn ang="0">
                <a:pos x="735445" y="195060"/>
              </a:cxn>
              <a:cxn ang="0">
                <a:pos x="19612" y="0"/>
              </a:cxn>
            </a:cxnLst>
            <a:rect l="txL" t="txT" r="txR" b="txB"/>
            <a:pathLst>
              <a:path w="842" h="1020">
                <a:moveTo>
                  <a:pt x="0" y="1020"/>
                </a:moveTo>
                <a:cubicBezTo>
                  <a:pt x="85" y="998"/>
                  <a:pt x="370" y="973"/>
                  <a:pt x="510" y="886"/>
                </a:cubicBezTo>
                <a:cubicBezTo>
                  <a:pt x="650" y="799"/>
                  <a:pt x="838" y="618"/>
                  <a:pt x="840" y="496"/>
                </a:cubicBezTo>
                <a:cubicBezTo>
                  <a:pt x="842" y="374"/>
                  <a:pt x="663" y="234"/>
                  <a:pt x="525" y="151"/>
                </a:cubicBezTo>
                <a:cubicBezTo>
                  <a:pt x="387" y="68"/>
                  <a:pt x="120" y="32"/>
                  <a:pt x="14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68" name="Freeform 27"/>
          <p:cNvSpPr/>
          <p:nvPr/>
        </p:nvSpPr>
        <p:spPr>
          <a:xfrm>
            <a:off x="5670550" y="1466850"/>
            <a:ext cx="1822450" cy="5011738"/>
          </a:xfrm>
          <a:custGeom>
            <a:avLst/>
            <a:gdLst>
              <a:gd name="txL" fmla="*/ 0 w 1302"/>
              <a:gd name="txT" fmla="*/ 0 h 3880"/>
              <a:gd name="txR" fmla="*/ 1302 w 1302"/>
              <a:gd name="txB" fmla="*/ 3880 h 3880"/>
            </a:gdLst>
            <a:ahLst/>
            <a:cxnLst>
              <a:cxn ang="0">
                <a:pos x="1024603" y="4984613"/>
              </a:cxn>
              <a:cxn ang="0">
                <a:pos x="688668" y="4869653"/>
              </a:cxn>
              <a:cxn ang="0">
                <a:pos x="310740" y="4133392"/>
              </a:cxn>
              <a:cxn ang="0">
                <a:pos x="37793" y="2253990"/>
              </a:cxn>
              <a:cxn ang="0">
                <a:pos x="541696" y="742719"/>
              </a:cxn>
              <a:cxn ang="0">
                <a:pos x="1150579" y="122710"/>
              </a:cxn>
              <a:cxn ang="0">
                <a:pos x="1822450" y="6458"/>
              </a:cxn>
            </a:cxnLst>
            <a:rect l="txL" t="txT" r="txR" b="txB"/>
            <a:pathLst>
              <a:path w="1302" h="3880">
                <a:moveTo>
                  <a:pt x="732" y="3859"/>
                </a:moveTo>
                <a:cubicBezTo>
                  <a:pt x="692" y="3844"/>
                  <a:pt x="577" y="3880"/>
                  <a:pt x="492" y="3770"/>
                </a:cubicBezTo>
                <a:cubicBezTo>
                  <a:pt x="407" y="3660"/>
                  <a:pt x="299" y="3537"/>
                  <a:pt x="222" y="3200"/>
                </a:cubicBezTo>
                <a:cubicBezTo>
                  <a:pt x="145" y="2863"/>
                  <a:pt x="0" y="2182"/>
                  <a:pt x="27" y="1745"/>
                </a:cubicBezTo>
                <a:cubicBezTo>
                  <a:pt x="54" y="1308"/>
                  <a:pt x="255" y="850"/>
                  <a:pt x="387" y="575"/>
                </a:cubicBezTo>
                <a:cubicBezTo>
                  <a:pt x="519" y="300"/>
                  <a:pt x="670" y="190"/>
                  <a:pt x="822" y="95"/>
                </a:cubicBezTo>
                <a:cubicBezTo>
                  <a:pt x="974" y="0"/>
                  <a:pt x="1202" y="24"/>
                  <a:pt x="1302" y="5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69" name="Freeform 28"/>
          <p:cNvSpPr/>
          <p:nvPr/>
        </p:nvSpPr>
        <p:spPr>
          <a:xfrm>
            <a:off x="7850188" y="2185988"/>
            <a:ext cx="2011362" cy="4743450"/>
          </a:xfrm>
          <a:custGeom>
            <a:avLst/>
            <a:gdLst>
              <a:gd name="txL" fmla="*/ 0 w 1438"/>
              <a:gd name="txT" fmla="*/ 0 h 3672"/>
              <a:gd name="txR" fmla="*/ 1438 w 1438"/>
              <a:gd name="txB" fmla="*/ 3672 h 3672"/>
            </a:gdLst>
            <a:ahLst/>
            <a:cxnLst>
              <a:cxn ang="0">
                <a:pos x="0" y="3812070"/>
              </a:cxn>
              <a:cxn ang="0">
                <a:pos x="295130" y="4472174"/>
              </a:cxn>
              <a:cxn ang="0">
                <a:pos x="945536" y="4607812"/>
              </a:cxn>
              <a:cxn ang="0">
                <a:pos x="1721827" y="3658347"/>
              </a:cxn>
              <a:cxn ang="0">
                <a:pos x="1952616" y="1991939"/>
              </a:cxn>
              <a:cxn ang="0">
                <a:pos x="1365152" y="674314"/>
              </a:cxn>
              <a:cxn ang="0">
                <a:pos x="714747" y="73632"/>
              </a:cxn>
              <a:cxn ang="0">
                <a:pos x="190226" y="228647"/>
              </a:cxn>
            </a:cxnLst>
            <a:rect l="txL" t="txT" r="txR" b="txB"/>
            <a:pathLst>
              <a:path w="1438" h="3672">
                <a:moveTo>
                  <a:pt x="0" y="2951"/>
                </a:moveTo>
                <a:cubicBezTo>
                  <a:pt x="35" y="3036"/>
                  <a:pt x="98" y="3359"/>
                  <a:pt x="211" y="3462"/>
                </a:cubicBezTo>
                <a:cubicBezTo>
                  <a:pt x="324" y="3565"/>
                  <a:pt x="506" y="3672"/>
                  <a:pt x="676" y="3567"/>
                </a:cubicBezTo>
                <a:cubicBezTo>
                  <a:pt x="846" y="3462"/>
                  <a:pt x="1111" y="3169"/>
                  <a:pt x="1231" y="2832"/>
                </a:cubicBezTo>
                <a:cubicBezTo>
                  <a:pt x="1351" y="2495"/>
                  <a:pt x="1438" y="1927"/>
                  <a:pt x="1396" y="1542"/>
                </a:cubicBezTo>
                <a:cubicBezTo>
                  <a:pt x="1354" y="1157"/>
                  <a:pt x="1123" y="769"/>
                  <a:pt x="976" y="522"/>
                </a:cubicBezTo>
                <a:cubicBezTo>
                  <a:pt x="829" y="275"/>
                  <a:pt x="651" y="114"/>
                  <a:pt x="511" y="57"/>
                </a:cubicBezTo>
                <a:cubicBezTo>
                  <a:pt x="371" y="0"/>
                  <a:pt x="214" y="152"/>
                  <a:pt x="136" y="177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70" name="Freeform 29"/>
          <p:cNvSpPr/>
          <p:nvPr/>
        </p:nvSpPr>
        <p:spPr>
          <a:xfrm>
            <a:off x="8054975" y="2730500"/>
            <a:ext cx="247650" cy="601663"/>
          </a:xfrm>
          <a:custGeom>
            <a:avLst/>
            <a:gdLst>
              <a:gd name="txL" fmla="*/ 0 w 156"/>
              <a:gd name="txT" fmla="*/ 0 h 379"/>
              <a:gd name="txR" fmla="*/ 156 w 156"/>
              <a:gd name="txB" fmla="*/ 379 h 379"/>
            </a:gdLst>
            <a:ahLst/>
            <a:cxnLst>
              <a:cxn ang="0">
                <a:pos x="22225" y="601663"/>
              </a:cxn>
              <a:cxn ang="0">
                <a:pos x="200025" y="468313"/>
              </a:cxn>
              <a:cxn ang="0">
                <a:pos x="246063" y="333375"/>
              </a:cxn>
              <a:cxn ang="0">
                <a:pos x="206375" y="187325"/>
              </a:cxn>
              <a:cxn ang="0">
                <a:pos x="0" y="0"/>
              </a:cxn>
            </a:cxnLst>
            <a:rect l="txL" t="txT" r="txR" b="txB"/>
            <a:pathLst>
              <a:path w="156" h="379">
                <a:moveTo>
                  <a:pt x="14" y="379"/>
                </a:moveTo>
                <a:cubicBezTo>
                  <a:pt x="33" y="365"/>
                  <a:pt x="102" y="323"/>
                  <a:pt x="126" y="295"/>
                </a:cubicBezTo>
                <a:cubicBezTo>
                  <a:pt x="150" y="267"/>
                  <a:pt x="154" y="239"/>
                  <a:pt x="155" y="210"/>
                </a:cubicBezTo>
                <a:cubicBezTo>
                  <a:pt x="156" y="181"/>
                  <a:pt x="156" y="153"/>
                  <a:pt x="130" y="118"/>
                </a:cubicBezTo>
                <a:cubicBezTo>
                  <a:pt x="104" y="83"/>
                  <a:pt x="27" y="25"/>
                  <a:pt x="0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71" name="Freeform 30"/>
          <p:cNvSpPr/>
          <p:nvPr/>
        </p:nvSpPr>
        <p:spPr>
          <a:xfrm>
            <a:off x="8077200" y="4983163"/>
            <a:ext cx="636588" cy="1131887"/>
          </a:xfrm>
          <a:custGeom>
            <a:avLst/>
            <a:gdLst>
              <a:gd name="txL" fmla="*/ 0 w 408"/>
              <a:gd name="txT" fmla="*/ 0 h 660"/>
              <a:gd name="txR" fmla="*/ 408 w 408"/>
              <a:gd name="txB" fmla="*/ 660 h 660"/>
            </a:gdLst>
            <a:ahLst/>
            <a:cxnLst>
              <a:cxn ang="0">
                <a:pos x="636588" y="1131887"/>
              </a:cxn>
              <a:cxn ang="0">
                <a:pos x="438434" y="457900"/>
              </a:cxn>
              <a:cxn ang="0">
                <a:pos x="0" y="0"/>
              </a:cxn>
            </a:cxnLst>
            <a:rect l="txL" t="txT" r="txR" b="txB"/>
            <a:pathLst>
              <a:path w="408" h="660">
                <a:moveTo>
                  <a:pt x="408" y="660"/>
                </a:moveTo>
                <a:cubicBezTo>
                  <a:pt x="387" y="592"/>
                  <a:pt x="349" y="377"/>
                  <a:pt x="281" y="267"/>
                </a:cubicBezTo>
                <a:cubicBezTo>
                  <a:pt x="213" y="157"/>
                  <a:pt x="59" y="56"/>
                  <a:pt x="0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72" name="Rectangle 3"/>
          <p:cNvSpPr txBox="1"/>
          <p:nvPr/>
        </p:nvSpPr>
        <p:spPr>
          <a:xfrm>
            <a:off x="503238" y="1379538"/>
            <a:ext cx="9069387" cy="533400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练习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右图首结点为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</a:t>
            </a: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求各结点的必经结点集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求所有回边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求所有循环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如何对循环进行优化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503238" y="1484313"/>
            <a:ext cx="9069387" cy="46275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循环优化包括以下几种方法：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1.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代码外提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2.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强度削弱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3.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删除归纳变量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686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6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7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22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charRg st="22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47164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对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x:=op y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或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x:=y op z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y</a:t>
            </a:r>
            <a:r>
              <a:rPr lang="zh-CN" altLang="en-US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z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均为循环不变量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则该运算为</a:t>
            </a: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循环不变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运算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将该运算提到循环入口结点之前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7891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代码外提</a:t>
            </a:r>
            <a:endParaRPr lang="zh-CN" altLang="en-US" dirty="0"/>
          </a:p>
        </p:txBody>
      </p:sp>
      <p:sp>
        <p:nvSpPr>
          <p:cNvPr id="3789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23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charRg st="23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charRg st="5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5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0">
                                            <p:txEl>
                                              <p:charRg st="57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4150" cy="53641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基本归纳变量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 := i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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c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（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为常数）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同族归纳变量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 := c1*i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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c2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（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c1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、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c2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为常数）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每循环一次增加或减少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相应增加或减少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c1*c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因此，计算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的乘法可由加法来代替：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 := j + c1*c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（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c1*c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为常数）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8923" name="Rectangle 13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强度削弱</a:t>
            </a:r>
            <a:endParaRPr lang="zh-CN" altLang="en-US" dirty="0"/>
          </a:p>
        </p:txBody>
      </p:sp>
      <p:sp>
        <p:nvSpPr>
          <p:cNvPr id="38924" name="Date Placeholder 1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8925" name="Slide Number Placeholder 1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8926" name="Footer Placeholder 1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charRg st="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2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charRg st="2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3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charRg st="3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6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4">
                                            <p:txEl>
                                              <p:charRg st="6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4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11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charRg st="114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body"/>
          </p:nvPr>
        </p:nvSpPr>
        <p:spPr>
          <a:xfrm>
            <a:off x="503555" y="1729105"/>
            <a:ext cx="9069070" cy="4886325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在强度削弱后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如果“基本归纳变量”为判断条件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且基本归纳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别无它用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，则可将其删除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例如：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 = 10 * i + 5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，判断条件为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&lt;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10 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则将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&lt;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10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改为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&lt;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105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同时删除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相关的语句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5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Rectangle 7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9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1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删除基本归纳变量</a:t>
            </a:r>
            <a:endParaRPr lang="zh-CN" altLang="en-US" dirty="0"/>
          </a:p>
        </p:txBody>
      </p:sp>
      <p:sp>
        <p:nvSpPr>
          <p:cNvPr id="39944" name="Date Placeholder 1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45" name="Slide Number Placeholder 1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46" name="Footer Placeholder 1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47" name="文本框 39946"/>
          <p:cNvSpPr txBox="1"/>
          <p:nvPr/>
        </p:nvSpPr>
        <p:spPr>
          <a:xfrm>
            <a:off x="7850188" y="4545013"/>
            <a:ext cx="1923415" cy="23787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i = t+5;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while (i &lt; 10){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...</a:t>
            </a:r>
            <a:r>
              <a:rPr lang="x-none" altLang="en-US" sz="18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x-none" sz="18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不使用</a:t>
            </a:r>
            <a:r>
              <a:rPr lang="en-US" altLang="zh-CN" sz="18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j = 10*i + 5;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...</a:t>
            </a:r>
            <a:r>
              <a:rPr lang="x-none" altLang="en-US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</a:t>
            </a:r>
            <a:r>
              <a:rPr lang="zh-CN" altLang="x-none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i += 2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x-none" altLang="en-US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</a:t>
            </a:r>
            <a:r>
              <a:rPr lang="zh-CN" altLang="x-none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不再使用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4200" y="4591050"/>
            <a:ext cx="2075815" cy="20929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j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= 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10t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+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5;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while (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j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&lt; 10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){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...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...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j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+= 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20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charRg st="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2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charRg st="2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8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10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38">
                                            <p:txEl>
                                              <p:charRg st="10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uiExpand="1" build="p"/>
      <p:bldP spid="39947" grpId="0" bldLvl="0"/>
      <p:bldP spid="2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09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0966" name="Rectangle 3"/>
          <p:cNvSpPr/>
          <p:nvPr/>
        </p:nvSpPr>
        <p:spPr>
          <a:xfrm>
            <a:off x="3805238" y="698500"/>
            <a:ext cx="4703762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Rectangle 4"/>
          <p:cNvSpPr/>
          <p:nvPr/>
        </p:nvSpPr>
        <p:spPr>
          <a:xfrm>
            <a:off x="3805238" y="1622425"/>
            <a:ext cx="4703762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Rectangle 5"/>
          <p:cNvSpPr/>
          <p:nvPr/>
        </p:nvSpPr>
        <p:spPr>
          <a:xfrm>
            <a:off x="3805238" y="2630488"/>
            <a:ext cx="4703762" cy="31067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Line 6"/>
          <p:cNvSpPr/>
          <p:nvPr/>
        </p:nvSpPr>
        <p:spPr>
          <a:xfrm>
            <a:off x="6156325" y="314325"/>
            <a:ext cx="0" cy="3841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0" name="Line 7"/>
          <p:cNvSpPr/>
          <p:nvPr/>
        </p:nvSpPr>
        <p:spPr>
          <a:xfrm>
            <a:off x="6156325" y="1201738"/>
            <a:ext cx="0" cy="4206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1" name="Line 8"/>
          <p:cNvSpPr/>
          <p:nvPr/>
        </p:nvSpPr>
        <p:spPr>
          <a:xfrm>
            <a:off x="6156325" y="2125663"/>
            <a:ext cx="0" cy="5048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2" name="Text Box 9"/>
          <p:cNvSpPr txBox="1"/>
          <p:nvPr/>
        </p:nvSpPr>
        <p:spPr>
          <a:xfrm>
            <a:off x="3870325" y="660400"/>
            <a:ext cx="113188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73" name="Text Box 10"/>
          <p:cNvSpPr txBox="1"/>
          <p:nvPr/>
        </p:nvSpPr>
        <p:spPr>
          <a:xfrm>
            <a:off x="3870325" y="1584325"/>
            <a:ext cx="280828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(2)if i&gt;10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74" name="Text Box 11"/>
          <p:cNvSpPr txBox="1"/>
          <p:nvPr/>
        </p:nvSpPr>
        <p:spPr>
          <a:xfrm>
            <a:off x="3805238" y="2590800"/>
            <a:ext cx="4703762" cy="2618740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>
            <a:spAutoFit/>
          </a:bodyPr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	 (4)t2:=10*i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(5)t3:=t2+t1    	 (6)t4:=a0-11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	 (8)t6:=10*i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(9)t7:=t6+t5      (10)t8:=a0-11 (11)t9:=t8[t7]    (12)t10:=t9+1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 (14)i:=i+1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(2)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75" name="Line 12"/>
          <p:cNvSpPr/>
          <p:nvPr/>
        </p:nvSpPr>
        <p:spPr>
          <a:xfrm>
            <a:off x="4645025" y="5737225"/>
            <a:ext cx="0" cy="42068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6" name="Line 13"/>
          <p:cNvSpPr/>
          <p:nvPr/>
        </p:nvSpPr>
        <p:spPr>
          <a:xfrm flipH="1">
            <a:off x="3132138" y="6157913"/>
            <a:ext cx="15128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7" name="Line 14"/>
          <p:cNvSpPr/>
          <p:nvPr/>
        </p:nvSpPr>
        <p:spPr>
          <a:xfrm flipV="1">
            <a:off x="3132138" y="1874838"/>
            <a:ext cx="0" cy="42830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8" name="Line 15"/>
          <p:cNvSpPr/>
          <p:nvPr/>
        </p:nvSpPr>
        <p:spPr>
          <a:xfrm>
            <a:off x="8509000" y="1957388"/>
            <a:ext cx="6715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9" name="Line 16"/>
          <p:cNvSpPr/>
          <p:nvPr/>
        </p:nvSpPr>
        <p:spPr>
          <a:xfrm>
            <a:off x="9180513" y="1957388"/>
            <a:ext cx="0" cy="42005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80" name="Line 17"/>
          <p:cNvSpPr/>
          <p:nvPr/>
        </p:nvSpPr>
        <p:spPr>
          <a:xfrm>
            <a:off x="3805238" y="6494463"/>
            <a:ext cx="4703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1" name="Line 18"/>
          <p:cNvSpPr/>
          <p:nvPr/>
        </p:nvSpPr>
        <p:spPr>
          <a:xfrm>
            <a:off x="3805238" y="64944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2" name="Line 19"/>
          <p:cNvSpPr/>
          <p:nvPr/>
        </p:nvSpPr>
        <p:spPr>
          <a:xfrm>
            <a:off x="8509000" y="64944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3" name="Line 20"/>
          <p:cNvSpPr/>
          <p:nvPr/>
        </p:nvSpPr>
        <p:spPr>
          <a:xfrm flipH="1">
            <a:off x="7248525" y="6157913"/>
            <a:ext cx="19319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84" name="Line 21"/>
          <p:cNvSpPr/>
          <p:nvPr/>
        </p:nvSpPr>
        <p:spPr>
          <a:xfrm>
            <a:off x="7248525" y="615791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85" name="Text Box 22"/>
          <p:cNvSpPr txBox="1"/>
          <p:nvPr/>
        </p:nvSpPr>
        <p:spPr>
          <a:xfrm>
            <a:off x="3870325" y="6454775"/>
            <a:ext cx="142557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6" name="Text Box 23"/>
          <p:cNvSpPr txBox="1"/>
          <p:nvPr/>
        </p:nvSpPr>
        <p:spPr>
          <a:xfrm>
            <a:off x="8509000" y="69850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7" name="Text Box 24"/>
          <p:cNvSpPr txBox="1"/>
          <p:nvPr/>
        </p:nvSpPr>
        <p:spPr>
          <a:xfrm>
            <a:off x="8509000" y="145415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8" name="Text Box 25"/>
          <p:cNvSpPr txBox="1"/>
          <p:nvPr/>
        </p:nvSpPr>
        <p:spPr>
          <a:xfrm>
            <a:off x="8509000" y="363855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9" name="Text Box 26"/>
          <p:cNvSpPr txBox="1"/>
          <p:nvPr/>
        </p:nvSpPr>
        <p:spPr>
          <a:xfrm>
            <a:off x="8491538" y="6203950"/>
            <a:ext cx="592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0" name="Line 27"/>
          <p:cNvSpPr/>
          <p:nvPr/>
        </p:nvSpPr>
        <p:spPr>
          <a:xfrm>
            <a:off x="3132138" y="1874838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5"/>
          <p:cNvSpPr/>
          <p:nvPr/>
        </p:nvSpPr>
        <p:spPr>
          <a:xfrm>
            <a:off x="6209030" y="3557905"/>
            <a:ext cx="2057400" cy="36004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1987" name="Rectangle 34"/>
          <p:cNvSpPr/>
          <p:nvPr/>
        </p:nvSpPr>
        <p:spPr>
          <a:xfrm>
            <a:off x="3914775" y="3197225"/>
            <a:ext cx="1800225" cy="3603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1988" name="Rectangle 33"/>
          <p:cNvSpPr/>
          <p:nvPr/>
        </p:nvSpPr>
        <p:spPr>
          <a:xfrm>
            <a:off x="6210300" y="2925763"/>
            <a:ext cx="1800225" cy="36036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1989" name="Rectangle 31"/>
          <p:cNvSpPr/>
          <p:nvPr/>
        </p:nvSpPr>
        <p:spPr>
          <a:xfrm>
            <a:off x="3905250" y="2625725"/>
            <a:ext cx="1800225" cy="3603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199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9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9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1994" name="Rectangle 3"/>
          <p:cNvSpPr/>
          <p:nvPr/>
        </p:nvSpPr>
        <p:spPr>
          <a:xfrm>
            <a:off x="3805238" y="698500"/>
            <a:ext cx="4703762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5" name="Rectangle 4"/>
          <p:cNvSpPr/>
          <p:nvPr/>
        </p:nvSpPr>
        <p:spPr>
          <a:xfrm>
            <a:off x="3805238" y="1622425"/>
            <a:ext cx="4703762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6" name="Rectangle 5"/>
          <p:cNvSpPr/>
          <p:nvPr/>
        </p:nvSpPr>
        <p:spPr>
          <a:xfrm>
            <a:off x="3805238" y="2630488"/>
            <a:ext cx="4703762" cy="31067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7" name="Line 6"/>
          <p:cNvSpPr/>
          <p:nvPr/>
        </p:nvSpPr>
        <p:spPr>
          <a:xfrm>
            <a:off x="6156325" y="314325"/>
            <a:ext cx="0" cy="3841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1998" name="Line 7"/>
          <p:cNvSpPr/>
          <p:nvPr/>
        </p:nvSpPr>
        <p:spPr>
          <a:xfrm>
            <a:off x="6156325" y="1201738"/>
            <a:ext cx="0" cy="4206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1999" name="Line 8"/>
          <p:cNvSpPr/>
          <p:nvPr/>
        </p:nvSpPr>
        <p:spPr>
          <a:xfrm>
            <a:off x="6156325" y="2125663"/>
            <a:ext cx="0" cy="5048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0" name="Text Box 9"/>
          <p:cNvSpPr txBox="1"/>
          <p:nvPr/>
        </p:nvSpPr>
        <p:spPr>
          <a:xfrm>
            <a:off x="3870325" y="660400"/>
            <a:ext cx="113188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01" name="Text Box 10"/>
          <p:cNvSpPr txBox="1"/>
          <p:nvPr/>
        </p:nvSpPr>
        <p:spPr>
          <a:xfrm>
            <a:off x="3870325" y="1584325"/>
            <a:ext cx="280828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(2)if i&gt;10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02" name="Text Box 11"/>
          <p:cNvSpPr txBox="1"/>
          <p:nvPr/>
        </p:nvSpPr>
        <p:spPr>
          <a:xfrm>
            <a:off x="3805238" y="2590800"/>
            <a:ext cx="4703762" cy="2618740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>
            <a:spAutoFit/>
          </a:bodyPr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	 (4)t2:=10*i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(5)t3:=t2+t1    	 (6)t4:=a0-11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	 (8)t6:=10*i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(9)t7:=t6+t5      (10)t8:=a0-11 (11)t9:=t8[t7]    (12)t10:=t9+1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 (14)i:=i+1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(2)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03" name="Line 12"/>
          <p:cNvSpPr/>
          <p:nvPr/>
        </p:nvSpPr>
        <p:spPr>
          <a:xfrm>
            <a:off x="4645025" y="5737225"/>
            <a:ext cx="0" cy="42068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4" name="Line 13"/>
          <p:cNvSpPr/>
          <p:nvPr/>
        </p:nvSpPr>
        <p:spPr>
          <a:xfrm flipH="1">
            <a:off x="3132138" y="6157913"/>
            <a:ext cx="15128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5" name="Line 14"/>
          <p:cNvSpPr/>
          <p:nvPr/>
        </p:nvSpPr>
        <p:spPr>
          <a:xfrm flipV="1">
            <a:off x="3132138" y="1874838"/>
            <a:ext cx="0" cy="42830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6" name="Line 15"/>
          <p:cNvSpPr/>
          <p:nvPr/>
        </p:nvSpPr>
        <p:spPr>
          <a:xfrm>
            <a:off x="8509000" y="1957388"/>
            <a:ext cx="6715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7" name="Line 16"/>
          <p:cNvSpPr/>
          <p:nvPr/>
        </p:nvSpPr>
        <p:spPr>
          <a:xfrm>
            <a:off x="9180513" y="1957388"/>
            <a:ext cx="0" cy="42005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8" name="Line 17"/>
          <p:cNvSpPr/>
          <p:nvPr/>
        </p:nvSpPr>
        <p:spPr>
          <a:xfrm>
            <a:off x="3805238" y="6494463"/>
            <a:ext cx="4703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9" name="Line 18"/>
          <p:cNvSpPr/>
          <p:nvPr/>
        </p:nvSpPr>
        <p:spPr>
          <a:xfrm>
            <a:off x="3805238" y="64944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0" name="Line 19"/>
          <p:cNvSpPr/>
          <p:nvPr/>
        </p:nvSpPr>
        <p:spPr>
          <a:xfrm>
            <a:off x="8509000" y="64944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1" name="Line 20"/>
          <p:cNvSpPr/>
          <p:nvPr/>
        </p:nvSpPr>
        <p:spPr>
          <a:xfrm flipH="1">
            <a:off x="7248525" y="6157913"/>
            <a:ext cx="19319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12" name="Line 21"/>
          <p:cNvSpPr/>
          <p:nvPr/>
        </p:nvSpPr>
        <p:spPr>
          <a:xfrm>
            <a:off x="7248525" y="615791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13" name="Text Box 22"/>
          <p:cNvSpPr txBox="1"/>
          <p:nvPr/>
        </p:nvSpPr>
        <p:spPr>
          <a:xfrm>
            <a:off x="3870325" y="6454775"/>
            <a:ext cx="142557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4" name="Text Box 23"/>
          <p:cNvSpPr txBox="1"/>
          <p:nvPr/>
        </p:nvSpPr>
        <p:spPr>
          <a:xfrm>
            <a:off x="8509000" y="69850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5" name="Text Box 24"/>
          <p:cNvSpPr txBox="1"/>
          <p:nvPr/>
        </p:nvSpPr>
        <p:spPr>
          <a:xfrm>
            <a:off x="8509000" y="145415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6" name="Text Box 25"/>
          <p:cNvSpPr txBox="1"/>
          <p:nvPr/>
        </p:nvSpPr>
        <p:spPr>
          <a:xfrm>
            <a:off x="8686800" y="341630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7" name="Text Box 26"/>
          <p:cNvSpPr txBox="1"/>
          <p:nvPr/>
        </p:nvSpPr>
        <p:spPr>
          <a:xfrm>
            <a:off x="8491538" y="6203950"/>
            <a:ext cx="592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8" name="Line 27"/>
          <p:cNvSpPr/>
          <p:nvPr/>
        </p:nvSpPr>
        <p:spPr>
          <a:xfrm>
            <a:off x="3132138" y="1874838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19" name="Rectangle 30"/>
          <p:cNvSpPr/>
          <p:nvPr/>
        </p:nvSpPr>
        <p:spPr>
          <a:xfrm>
            <a:off x="360363" y="1692275"/>
            <a:ext cx="2474912" cy="3797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代码外提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(3) 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(6)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(7)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(10)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19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019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charRg st="1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019">
                                            <p:txEl>
                                              <p:charRg st="14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019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ldLvl="0" animBg="1"/>
      <p:bldP spid="41987" grpId="0" bldLvl="0" animBg="1"/>
      <p:bldP spid="41988" grpId="0" bldLvl="0" animBg="1"/>
      <p:bldP spid="41989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90"/>
          <p:cNvSpPr/>
          <p:nvPr/>
        </p:nvSpPr>
        <p:spPr>
          <a:xfrm>
            <a:off x="6220460" y="4635500"/>
            <a:ext cx="1782445" cy="3587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3011" name="Rectangle 89"/>
          <p:cNvSpPr/>
          <p:nvPr/>
        </p:nvSpPr>
        <p:spPr>
          <a:xfrm>
            <a:off x="3556000" y="3510280"/>
            <a:ext cx="4592955" cy="71882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301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3016" name="Rectangle 30"/>
          <p:cNvSpPr/>
          <p:nvPr/>
        </p:nvSpPr>
        <p:spPr>
          <a:xfrm>
            <a:off x="360363" y="1692275"/>
            <a:ext cx="2474912" cy="3797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强度消弱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(4) 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(8)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(5)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(9)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3017" name="Rectangle 29"/>
          <p:cNvSpPr/>
          <p:nvPr/>
        </p:nvSpPr>
        <p:spPr>
          <a:xfrm>
            <a:off x="3444875" y="609600"/>
            <a:ext cx="4703763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8" name="Rectangle 30"/>
          <p:cNvSpPr/>
          <p:nvPr/>
        </p:nvSpPr>
        <p:spPr>
          <a:xfrm>
            <a:off x="3444875" y="1533525"/>
            <a:ext cx="4703763" cy="839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Rectangle 31"/>
          <p:cNvSpPr/>
          <p:nvPr/>
        </p:nvSpPr>
        <p:spPr>
          <a:xfrm>
            <a:off x="3444875" y="3465513"/>
            <a:ext cx="4703763" cy="218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Line 32"/>
          <p:cNvSpPr/>
          <p:nvPr/>
        </p:nvSpPr>
        <p:spPr>
          <a:xfrm>
            <a:off x="5795963" y="223838"/>
            <a:ext cx="0" cy="3857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1" name="Line 33"/>
          <p:cNvSpPr/>
          <p:nvPr/>
        </p:nvSpPr>
        <p:spPr>
          <a:xfrm>
            <a:off x="5795963" y="1112838"/>
            <a:ext cx="0" cy="4206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2" name="Line 34"/>
          <p:cNvSpPr/>
          <p:nvPr/>
        </p:nvSpPr>
        <p:spPr>
          <a:xfrm>
            <a:off x="5795963" y="2373313"/>
            <a:ext cx="0" cy="252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3" name="Text Box 35"/>
          <p:cNvSpPr txBox="1"/>
          <p:nvPr/>
        </p:nvSpPr>
        <p:spPr>
          <a:xfrm>
            <a:off x="3509963" y="571500"/>
            <a:ext cx="113188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24" name="Text Box 36"/>
          <p:cNvSpPr txBox="1"/>
          <p:nvPr/>
        </p:nvSpPr>
        <p:spPr>
          <a:xfrm>
            <a:off x="3529013" y="3465513"/>
            <a:ext cx="5297170" cy="231584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(4)t2:=10*i        (5)t3:=t2+t1      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(8)t6:=10*i        (9)t7:=t6+t5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(11)t9:=t8[t7]    (12)t10:=t9+1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 (14)i:=i+1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(2)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25" name="Line 37"/>
          <p:cNvSpPr/>
          <p:nvPr/>
        </p:nvSpPr>
        <p:spPr>
          <a:xfrm>
            <a:off x="4284663" y="5649913"/>
            <a:ext cx="0" cy="4191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6" name="Line 38"/>
          <p:cNvSpPr/>
          <p:nvPr/>
        </p:nvSpPr>
        <p:spPr>
          <a:xfrm flipH="1">
            <a:off x="2771775" y="6069013"/>
            <a:ext cx="15128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7" name="Line 39"/>
          <p:cNvSpPr/>
          <p:nvPr/>
        </p:nvSpPr>
        <p:spPr>
          <a:xfrm flipV="1">
            <a:off x="2771775" y="2794000"/>
            <a:ext cx="0" cy="32750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8" name="Line 42"/>
          <p:cNvSpPr/>
          <p:nvPr/>
        </p:nvSpPr>
        <p:spPr>
          <a:xfrm>
            <a:off x="8148638" y="2960688"/>
            <a:ext cx="671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9" name="Line 43"/>
          <p:cNvSpPr/>
          <p:nvPr/>
        </p:nvSpPr>
        <p:spPr>
          <a:xfrm>
            <a:off x="8820150" y="2960688"/>
            <a:ext cx="0" cy="31083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30" name="Line 44"/>
          <p:cNvSpPr/>
          <p:nvPr/>
        </p:nvSpPr>
        <p:spPr>
          <a:xfrm>
            <a:off x="3444875" y="6405563"/>
            <a:ext cx="4703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1" name="Line 45"/>
          <p:cNvSpPr/>
          <p:nvPr/>
        </p:nvSpPr>
        <p:spPr>
          <a:xfrm>
            <a:off x="3444875" y="64055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2" name="Line 46"/>
          <p:cNvSpPr/>
          <p:nvPr/>
        </p:nvSpPr>
        <p:spPr>
          <a:xfrm>
            <a:off x="8148638" y="64055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3" name="Line 47"/>
          <p:cNvSpPr/>
          <p:nvPr/>
        </p:nvSpPr>
        <p:spPr>
          <a:xfrm flipH="1">
            <a:off x="6888163" y="6069013"/>
            <a:ext cx="19319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34" name="Line 48"/>
          <p:cNvSpPr/>
          <p:nvPr/>
        </p:nvSpPr>
        <p:spPr>
          <a:xfrm>
            <a:off x="6888163" y="606901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35" name="Text Box 49"/>
          <p:cNvSpPr txBox="1"/>
          <p:nvPr/>
        </p:nvSpPr>
        <p:spPr>
          <a:xfrm>
            <a:off x="3509963" y="6365875"/>
            <a:ext cx="142557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36" name="Rectangle 50"/>
          <p:cNvSpPr/>
          <p:nvPr/>
        </p:nvSpPr>
        <p:spPr>
          <a:xfrm>
            <a:off x="3444875" y="2625725"/>
            <a:ext cx="4703763" cy="419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7" name="Text Box 51"/>
          <p:cNvSpPr txBox="1"/>
          <p:nvPr/>
        </p:nvSpPr>
        <p:spPr>
          <a:xfrm>
            <a:off x="3509963" y="2586038"/>
            <a:ext cx="2808287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(2)if i&gt;10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38" name="Text Box 52"/>
          <p:cNvSpPr txBox="1"/>
          <p:nvPr/>
        </p:nvSpPr>
        <p:spPr>
          <a:xfrm>
            <a:off x="3509963" y="1628775"/>
            <a:ext cx="4495165" cy="671830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(6)t4:=a0-11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(10)t8:=a0-11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39" name="Line 53"/>
          <p:cNvSpPr/>
          <p:nvPr/>
        </p:nvSpPr>
        <p:spPr>
          <a:xfrm>
            <a:off x="5795963" y="3044825"/>
            <a:ext cx="0" cy="42068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40" name="Text Box 54"/>
          <p:cNvSpPr txBox="1"/>
          <p:nvPr/>
        </p:nvSpPr>
        <p:spPr>
          <a:xfrm>
            <a:off x="8142288" y="525463"/>
            <a:ext cx="592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1" name="Text Box 55"/>
          <p:cNvSpPr txBox="1"/>
          <p:nvPr/>
        </p:nvSpPr>
        <p:spPr>
          <a:xfrm>
            <a:off x="8349933" y="1594803"/>
            <a:ext cx="703262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B2’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2" name="Text Box 56"/>
          <p:cNvSpPr txBox="1"/>
          <p:nvPr/>
        </p:nvSpPr>
        <p:spPr>
          <a:xfrm>
            <a:off x="8131175" y="2457450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3" name="Text Box 57"/>
          <p:cNvSpPr txBox="1"/>
          <p:nvPr/>
        </p:nvSpPr>
        <p:spPr>
          <a:xfrm>
            <a:off x="8815388" y="430530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4" name="Text Box 58"/>
          <p:cNvSpPr txBox="1"/>
          <p:nvPr/>
        </p:nvSpPr>
        <p:spPr>
          <a:xfrm>
            <a:off x="8131175" y="6199188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5" name="Line 59"/>
          <p:cNvSpPr/>
          <p:nvPr/>
        </p:nvSpPr>
        <p:spPr>
          <a:xfrm>
            <a:off x="2771775" y="2794000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6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6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1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6">
                                            <p:txEl>
                                              <p:charRg st="14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16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ldLvl="0" animBg="1"/>
      <p:bldP spid="43011" grpId="0" bldLvl="0" animBg="1"/>
      <p:bldP spid="4301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基本块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基本块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程序中的一段语句序列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只有一个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入口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语句序列的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第一个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只有一个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出口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语句序列的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最后一个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9220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1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92"/>
          <p:cNvSpPr/>
          <p:nvPr/>
        </p:nvSpPr>
        <p:spPr>
          <a:xfrm>
            <a:off x="3779838" y="5354638"/>
            <a:ext cx="1754187" cy="36036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4035" name="Rectangle 91"/>
          <p:cNvSpPr/>
          <p:nvPr/>
        </p:nvSpPr>
        <p:spPr>
          <a:xfrm>
            <a:off x="3465513" y="3419475"/>
            <a:ext cx="2879725" cy="3603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403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4040" name="Rectangle 30"/>
          <p:cNvSpPr/>
          <p:nvPr/>
        </p:nvSpPr>
        <p:spPr>
          <a:xfrm>
            <a:off x="360363" y="1692275"/>
            <a:ext cx="2835275" cy="314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删除归纳变量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(2)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(14)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4041" name="Rectangle 29"/>
          <p:cNvSpPr/>
          <p:nvPr/>
        </p:nvSpPr>
        <p:spPr>
          <a:xfrm>
            <a:off x="3444875" y="609600"/>
            <a:ext cx="4703763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Line 32"/>
          <p:cNvSpPr/>
          <p:nvPr/>
        </p:nvSpPr>
        <p:spPr>
          <a:xfrm>
            <a:off x="5795963" y="223838"/>
            <a:ext cx="0" cy="3857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43" name="Line 33"/>
          <p:cNvSpPr/>
          <p:nvPr/>
        </p:nvSpPr>
        <p:spPr>
          <a:xfrm>
            <a:off x="5795963" y="1112838"/>
            <a:ext cx="0" cy="4206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44" name="Text Box 35"/>
          <p:cNvSpPr txBox="1"/>
          <p:nvPr/>
        </p:nvSpPr>
        <p:spPr>
          <a:xfrm>
            <a:off x="3509963" y="571500"/>
            <a:ext cx="113188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45" name="Text Box 54"/>
          <p:cNvSpPr txBox="1"/>
          <p:nvPr/>
        </p:nvSpPr>
        <p:spPr>
          <a:xfrm>
            <a:off x="8142288" y="525463"/>
            <a:ext cx="592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46" name="Rectangle 33"/>
          <p:cNvSpPr/>
          <p:nvPr/>
        </p:nvSpPr>
        <p:spPr>
          <a:xfrm>
            <a:off x="3463925" y="1568450"/>
            <a:ext cx="4703763" cy="1597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Rectangle 34"/>
          <p:cNvSpPr/>
          <p:nvPr/>
        </p:nvSpPr>
        <p:spPr>
          <a:xfrm>
            <a:off x="3463925" y="4089400"/>
            <a:ext cx="4703763" cy="2098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Line 37"/>
          <p:cNvSpPr/>
          <p:nvPr/>
        </p:nvSpPr>
        <p:spPr>
          <a:xfrm>
            <a:off x="5815013" y="3165475"/>
            <a:ext cx="0" cy="2508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49" name="Text Box 39"/>
          <p:cNvSpPr txBox="1"/>
          <p:nvPr/>
        </p:nvSpPr>
        <p:spPr>
          <a:xfrm>
            <a:off x="3548063" y="4089400"/>
            <a:ext cx="4484370" cy="1946910"/>
          </a:xfrm>
          <a:prstGeom prst="rect">
            <a:avLst/>
          </a:prstGeom>
          <a:noFill/>
          <a:ln w="9525">
            <a:noFill/>
          </a:ln>
        </p:spPr>
        <p:txBody>
          <a:bodyPr wrap="square" lIns="100794" tIns="50397" rIns="100794" bIns="50397">
            <a:spAutoFit/>
          </a:bodyPr>
          <a:p>
            <a:pPr>
              <a:lnSpc>
                <a:spcPct val="100000"/>
              </a:lnSpc>
            </a:pP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(4’)t2:=t2+10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(5’)t3:=t3+10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(8’)t6:=t6+10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(9’)t7:=t7+10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(11)t9:=t8[t7]    (12)t10:=t9+1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(14)i:=i+1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(2)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50" name="Line 40"/>
          <p:cNvSpPr/>
          <p:nvPr/>
        </p:nvSpPr>
        <p:spPr>
          <a:xfrm>
            <a:off x="4303713" y="6188075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1" name="Line 41"/>
          <p:cNvSpPr/>
          <p:nvPr/>
        </p:nvSpPr>
        <p:spPr>
          <a:xfrm flipH="1">
            <a:off x="2790825" y="6440488"/>
            <a:ext cx="15128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2" name="Line 42"/>
          <p:cNvSpPr/>
          <p:nvPr/>
        </p:nvSpPr>
        <p:spPr>
          <a:xfrm flipV="1">
            <a:off x="2790825" y="3630613"/>
            <a:ext cx="0" cy="28098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3" name="Line 45"/>
          <p:cNvSpPr/>
          <p:nvPr/>
        </p:nvSpPr>
        <p:spPr>
          <a:xfrm>
            <a:off x="8167688" y="3714750"/>
            <a:ext cx="671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4" name="Line 46"/>
          <p:cNvSpPr/>
          <p:nvPr/>
        </p:nvSpPr>
        <p:spPr>
          <a:xfrm>
            <a:off x="8839200" y="3714750"/>
            <a:ext cx="0" cy="272573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5" name="Line 47"/>
          <p:cNvSpPr/>
          <p:nvPr/>
        </p:nvSpPr>
        <p:spPr>
          <a:xfrm>
            <a:off x="3463925" y="6777038"/>
            <a:ext cx="4703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6" name="Line 48"/>
          <p:cNvSpPr/>
          <p:nvPr/>
        </p:nvSpPr>
        <p:spPr>
          <a:xfrm>
            <a:off x="3463925" y="6777038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7" name="Line 49"/>
          <p:cNvSpPr/>
          <p:nvPr/>
        </p:nvSpPr>
        <p:spPr>
          <a:xfrm>
            <a:off x="8167688" y="6777038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8" name="Line 50"/>
          <p:cNvSpPr/>
          <p:nvPr/>
        </p:nvSpPr>
        <p:spPr>
          <a:xfrm flipH="1">
            <a:off x="6907213" y="6440488"/>
            <a:ext cx="19319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9" name="Line 51"/>
          <p:cNvSpPr/>
          <p:nvPr/>
        </p:nvSpPr>
        <p:spPr>
          <a:xfrm>
            <a:off x="6907213" y="6440488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60" name="Text Box 52"/>
          <p:cNvSpPr txBox="1"/>
          <p:nvPr/>
        </p:nvSpPr>
        <p:spPr>
          <a:xfrm>
            <a:off x="3529013" y="6738938"/>
            <a:ext cx="142557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1" name="Rectangle 53"/>
          <p:cNvSpPr/>
          <p:nvPr/>
        </p:nvSpPr>
        <p:spPr>
          <a:xfrm>
            <a:off x="3463925" y="3416300"/>
            <a:ext cx="4703763" cy="420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2" name="Text Box 54"/>
          <p:cNvSpPr txBox="1"/>
          <p:nvPr/>
        </p:nvSpPr>
        <p:spPr>
          <a:xfrm>
            <a:off x="3548063" y="3333750"/>
            <a:ext cx="28273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(2)if i&gt;10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3" name="Text Box 55"/>
          <p:cNvSpPr txBox="1"/>
          <p:nvPr/>
        </p:nvSpPr>
        <p:spPr>
          <a:xfrm>
            <a:off x="3548063" y="1706563"/>
            <a:ext cx="3687445" cy="1330960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      (6)t4:=a0-11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      (10)t8:=a0-11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4)t2:=10*i-10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(5)t3:=t2+t1-10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(8)t6:=10*i-10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(9)t7:=t6+t5-10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4" name="Line 56"/>
          <p:cNvSpPr/>
          <p:nvPr/>
        </p:nvSpPr>
        <p:spPr>
          <a:xfrm>
            <a:off x="5815013" y="3836988"/>
            <a:ext cx="0" cy="252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65" name="Text Box 58"/>
          <p:cNvSpPr txBox="1"/>
          <p:nvPr/>
        </p:nvSpPr>
        <p:spPr>
          <a:xfrm>
            <a:off x="8167688" y="2035175"/>
            <a:ext cx="703262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B2’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6" name="Text Box 59"/>
          <p:cNvSpPr txBox="1"/>
          <p:nvPr/>
        </p:nvSpPr>
        <p:spPr>
          <a:xfrm>
            <a:off x="8167688" y="3209925"/>
            <a:ext cx="59372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7" name="Text Box 60"/>
          <p:cNvSpPr txBox="1"/>
          <p:nvPr/>
        </p:nvSpPr>
        <p:spPr>
          <a:xfrm>
            <a:off x="8150225" y="3967163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8" name="Text Box 61"/>
          <p:cNvSpPr txBox="1"/>
          <p:nvPr/>
        </p:nvSpPr>
        <p:spPr>
          <a:xfrm>
            <a:off x="8150225" y="6654800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9" name="Line 62"/>
          <p:cNvSpPr/>
          <p:nvPr/>
        </p:nvSpPr>
        <p:spPr>
          <a:xfrm>
            <a:off x="2790825" y="3630613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charRg st="7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40">
                                            <p:txEl>
                                              <p:charRg st="7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charRg st="11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40">
                                            <p:txEl>
                                              <p:charRg st="11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ldLvl="0" animBg="1"/>
      <p:bldP spid="44035" grpId="0" animBg="1"/>
      <p:bldP spid="44040" grpId="0" uiExpand="1" build="allAtOnc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36"/>
          <p:cNvSpPr/>
          <p:nvPr/>
        </p:nvSpPr>
        <p:spPr>
          <a:xfrm>
            <a:off x="3656330" y="4108450"/>
            <a:ext cx="1534795" cy="5765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5059" name="Rectangle 32"/>
          <p:cNvSpPr/>
          <p:nvPr/>
        </p:nvSpPr>
        <p:spPr>
          <a:xfrm>
            <a:off x="3444875" y="446088"/>
            <a:ext cx="4703763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33"/>
          <p:cNvSpPr/>
          <p:nvPr/>
        </p:nvSpPr>
        <p:spPr>
          <a:xfrm>
            <a:off x="3444875" y="1285875"/>
            <a:ext cx="4703763" cy="179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Rectangle 34"/>
          <p:cNvSpPr/>
          <p:nvPr/>
        </p:nvSpPr>
        <p:spPr>
          <a:xfrm>
            <a:off x="3444875" y="4029075"/>
            <a:ext cx="4703763" cy="1679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Line 35"/>
          <p:cNvSpPr/>
          <p:nvPr/>
        </p:nvSpPr>
        <p:spPr>
          <a:xfrm>
            <a:off x="5795963" y="111125"/>
            <a:ext cx="0" cy="33496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3" name="Line 36"/>
          <p:cNvSpPr/>
          <p:nvPr/>
        </p:nvSpPr>
        <p:spPr>
          <a:xfrm>
            <a:off x="5795963" y="782638"/>
            <a:ext cx="0" cy="50323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4" name="Line 37"/>
          <p:cNvSpPr/>
          <p:nvPr/>
        </p:nvSpPr>
        <p:spPr>
          <a:xfrm>
            <a:off x="5795963" y="3105150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5" name="Text Box 38"/>
          <p:cNvSpPr txBox="1"/>
          <p:nvPr/>
        </p:nvSpPr>
        <p:spPr>
          <a:xfrm>
            <a:off x="3529013" y="361950"/>
            <a:ext cx="1130300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6" name="Text Box 39"/>
          <p:cNvSpPr txBox="1"/>
          <p:nvPr/>
        </p:nvSpPr>
        <p:spPr>
          <a:xfrm>
            <a:off x="3529013" y="4029075"/>
            <a:ext cx="3482340" cy="124396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(4’)t2:=t2+10    (5’)t3:=t3+10 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(8’)t6:=t6+10    (9’)t7:=t7+10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(11)t9:=t8[t7]     (12)t10:=t9+1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(2’’)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7" name="Line 40"/>
          <p:cNvSpPr/>
          <p:nvPr/>
        </p:nvSpPr>
        <p:spPr>
          <a:xfrm>
            <a:off x="4284663" y="5708650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8" name="Line 41"/>
          <p:cNvSpPr/>
          <p:nvPr/>
        </p:nvSpPr>
        <p:spPr>
          <a:xfrm flipH="1">
            <a:off x="2771775" y="5961063"/>
            <a:ext cx="15128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9" name="Line 42"/>
          <p:cNvSpPr/>
          <p:nvPr/>
        </p:nvSpPr>
        <p:spPr>
          <a:xfrm flipV="1">
            <a:off x="2771775" y="3570288"/>
            <a:ext cx="0" cy="23907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70" name="Line 45"/>
          <p:cNvSpPr/>
          <p:nvPr/>
        </p:nvSpPr>
        <p:spPr>
          <a:xfrm>
            <a:off x="8148638" y="3654425"/>
            <a:ext cx="671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1" name="Line 46"/>
          <p:cNvSpPr/>
          <p:nvPr/>
        </p:nvSpPr>
        <p:spPr>
          <a:xfrm>
            <a:off x="8820150" y="3654425"/>
            <a:ext cx="0" cy="230663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72" name="Line 47"/>
          <p:cNvSpPr/>
          <p:nvPr/>
        </p:nvSpPr>
        <p:spPr>
          <a:xfrm>
            <a:off x="3444875" y="6297613"/>
            <a:ext cx="4703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3" name="Line 48"/>
          <p:cNvSpPr/>
          <p:nvPr/>
        </p:nvSpPr>
        <p:spPr>
          <a:xfrm>
            <a:off x="3444875" y="629761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4" name="Line 49"/>
          <p:cNvSpPr/>
          <p:nvPr/>
        </p:nvSpPr>
        <p:spPr>
          <a:xfrm>
            <a:off x="8148638" y="629761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5" name="Line 50"/>
          <p:cNvSpPr/>
          <p:nvPr/>
        </p:nvSpPr>
        <p:spPr>
          <a:xfrm flipH="1">
            <a:off x="6888163" y="5961063"/>
            <a:ext cx="19319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76" name="Line 51"/>
          <p:cNvSpPr/>
          <p:nvPr/>
        </p:nvSpPr>
        <p:spPr>
          <a:xfrm>
            <a:off x="6888163" y="596106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77" name="Text Box 52"/>
          <p:cNvSpPr txBox="1"/>
          <p:nvPr/>
        </p:nvSpPr>
        <p:spPr>
          <a:xfrm>
            <a:off x="3509963" y="6259513"/>
            <a:ext cx="142557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78" name="Rectangle 53"/>
          <p:cNvSpPr/>
          <p:nvPr/>
        </p:nvSpPr>
        <p:spPr>
          <a:xfrm>
            <a:off x="3444875" y="3357563"/>
            <a:ext cx="4703763" cy="420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79" name="Text Box 54"/>
          <p:cNvSpPr txBox="1"/>
          <p:nvPr/>
        </p:nvSpPr>
        <p:spPr>
          <a:xfrm>
            <a:off x="3529013" y="3273425"/>
            <a:ext cx="3005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(2’’)if t3&gt;s goto (16)</a:t>
            </a:r>
            <a:endParaRPr lang="en-US" altLang="zh-CN" sz="26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0" name="Text Box 55"/>
          <p:cNvSpPr txBox="1"/>
          <p:nvPr/>
        </p:nvSpPr>
        <p:spPr>
          <a:xfrm>
            <a:off x="3529013" y="1379538"/>
            <a:ext cx="3472815" cy="152971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    (6)t4:=a0-11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    (10)t8:=a0-11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(4)t2:=10*i-10  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(5)t3:=t2+t1-10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(8)t6:=10*i-10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(9)t7:=t6+t5-10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(2’)s:=</a:t>
            </a:r>
            <a:r>
              <a:rPr lang="x-none" altLang="en-US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0+t1 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1" name="Text Box 57"/>
          <p:cNvSpPr txBox="1"/>
          <p:nvPr/>
        </p:nvSpPr>
        <p:spPr>
          <a:xfrm>
            <a:off x="8148638" y="323850"/>
            <a:ext cx="59372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2" name="Text Box 58"/>
          <p:cNvSpPr txBox="1"/>
          <p:nvPr/>
        </p:nvSpPr>
        <p:spPr>
          <a:xfrm>
            <a:off x="8148638" y="2003425"/>
            <a:ext cx="703262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B2’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3" name="Text Box 59"/>
          <p:cNvSpPr txBox="1"/>
          <p:nvPr/>
        </p:nvSpPr>
        <p:spPr>
          <a:xfrm>
            <a:off x="8131175" y="3235325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4" name="Text Box 60"/>
          <p:cNvSpPr txBox="1"/>
          <p:nvPr/>
        </p:nvSpPr>
        <p:spPr>
          <a:xfrm>
            <a:off x="8131175" y="3906838"/>
            <a:ext cx="592138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5" name="Text Box 61"/>
          <p:cNvSpPr txBox="1"/>
          <p:nvPr/>
        </p:nvSpPr>
        <p:spPr>
          <a:xfrm>
            <a:off x="8131175" y="6091238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6" name="Line 62"/>
          <p:cNvSpPr/>
          <p:nvPr/>
        </p:nvSpPr>
        <p:spPr>
          <a:xfrm>
            <a:off x="2771775" y="3570288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87" name="Date Placeholder 3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88" name="Slide Number Placeholder 3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89" name="Footer Placeholder 3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90" name="Rectangle 35"/>
          <p:cNvSpPr/>
          <p:nvPr/>
        </p:nvSpPr>
        <p:spPr>
          <a:xfrm>
            <a:off x="360363" y="1692275"/>
            <a:ext cx="2835275" cy="1208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其它优化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ldLvl="0" animBg="1"/>
      <p:bldP spid="45090" grpId="0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/>
          <p:nvPr/>
        </p:nvSpPr>
        <p:spPr>
          <a:xfrm>
            <a:off x="3413125" y="357188"/>
            <a:ext cx="4703763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4"/>
          <p:cNvSpPr/>
          <p:nvPr/>
        </p:nvSpPr>
        <p:spPr>
          <a:xfrm>
            <a:off x="3413125" y="1196975"/>
            <a:ext cx="4703763" cy="2016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5"/>
          <p:cNvSpPr/>
          <p:nvPr/>
        </p:nvSpPr>
        <p:spPr>
          <a:xfrm>
            <a:off x="3413125" y="4137025"/>
            <a:ext cx="4703763" cy="1679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Line 6"/>
          <p:cNvSpPr/>
          <p:nvPr/>
        </p:nvSpPr>
        <p:spPr>
          <a:xfrm>
            <a:off x="5764213" y="22225"/>
            <a:ext cx="0" cy="33496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86" name="Line 7"/>
          <p:cNvSpPr/>
          <p:nvPr/>
        </p:nvSpPr>
        <p:spPr>
          <a:xfrm>
            <a:off x="5764213" y="693738"/>
            <a:ext cx="0" cy="50323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87" name="Line 8"/>
          <p:cNvSpPr/>
          <p:nvPr/>
        </p:nvSpPr>
        <p:spPr>
          <a:xfrm>
            <a:off x="5764213" y="3213100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88" name="Text Box 9"/>
          <p:cNvSpPr txBox="1"/>
          <p:nvPr/>
        </p:nvSpPr>
        <p:spPr>
          <a:xfrm>
            <a:off x="3497263" y="273050"/>
            <a:ext cx="1130300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9" name="Text Box 10"/>
          <p:cNvSpPr txBox="1"/>
          <p:nvPr/>
        </p:nvSpPr>
        <p:spPr>
          <a:xfrm>
            <a:off x="3497263" y="4359275"/>
            <a:ext cx="3482340" cy="95821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(5’)t3:=t3+10       (9’)t7:=t7+10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(11)t9:=t8[t7]       (12)t10:=t9+1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    (15)goto (2’’)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90" name="Line 11"/>
          <p:cNvSpPr/>
          <p:nvPr/>
        </p:nvSpPr>
        <p:spPr>
          <a:xfrm>
            <a:off x="4252913" y="5816600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1" name="Line 12"/>
          <p:cNvSpPr/>
          <p:nvPr/>
        </p:nvSpPr>
        <p:spPr>
          <a:xfrm flipH="1">
            <a:off x="2740025" y="6069013"/>
            <a:ext cx="15128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2" name="Line 13"/>
          <p:cNvSpPr/>
          <p:nvPr/>
        </p:nvSpPr>
        <p:spPr>
          <a:xfrm flipV="1">
            <a:off x="2740025" y="3678238"/>
            <a:ext cx="0" cy="23907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3" name="Line 14"/>
          <p:cNvSpPr/>
          <p:nvPr/>
        </p:nvSpPr>
        <p:spPr>
          <a:xfrm>
            <a:off x="8116888" y="3762375"/>
            <a:ext cx="671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4" name="Line 15"/>
          <p:cNvSpPr/>
          <p:nvPr/>
        </p:nvSpPr>
        <p:spPr>
          <a:xfrm>
            <a:off x="8788400" y="3762375"/>
            <a:ext cx="0" cy="230663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5" name="Line 16"/>
          <p:cNvSpPr/>
          <p:nvPr/>
        </p:nvSpPr>
        <p:spPr>
          <a:xfrm>
            <a:off x="3413125" y="6405563"/>
            <a:ext cx="4703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6" name="Line 17"/>
          <p:cNvSpPr/>
          <p:nvPr/>
        </p:nvSpPr>
        <p:spPr>
          <a:xfrm>
            <a:off x="3413125" y="640556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7" name="Line 18"/>
          <p:cNvSpPr/>
          <p:nvPr/>
        </p:nvSpPr>
        <p:spPr>
          <a:xfrm>
            <a:off x="8116888" y="640556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8" name="Line 19"/>
          <p:cNvSpPr/>
          <p:nvPr/>
        </p:nvSpPr>
        <p:spPr>
          <a:xfrm flipH="1">
            <a:off x="6856413" y="6069013"/>
            <a:ext cx="19319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9" name="Line 20"/>
          <p:cNvSpPr/>
          <p:nvPr/>
        </p:nvSpPr>
        <p:spPr>
          <a:xfrm>
            <a:off x="6856413" y="606901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100" name="Text Box 21"/>
          <p:cNvSpPr txBox="1"/>
          <p:nvPr/>
        </p:nvSpPr>
        <p:spPr>
          <a:xfrm>
            <a:off x="3478213" y="6367463"/>
            <a:ext cx="142557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1" name="Rectangle 22"/>
          <p:cNvSpPr/>
          <p:nvPr/>
        </p:nvSpPr>
        <p:spPr>
          <a:xfrm>
            <a:off x="3413125" y="3465513"/>
            <a:ext cx="4703763" cy="420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2" name="Text Box 23"/>
          <p:cNvSpPr txBox="1"/>
          <p:nvPr/>
        </p:nvSpPr>
        <p:spPr>
          <a:xfrm>
            <a:off x="3497263" y="3381375"/>
            <a:ext cx="2965450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(2’’)if t3&gt;s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3" name="Text Box 24"/>
          <p:cNvSpPr txBox="1"/>
          <p:nvPr/>
        </p:nvSpPr>
        <p:spPr>
          <a:xfrm>
            <a:off x="3586163" y="1468438"/>
            <a:ext cx="3599815" cy="152971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      (6)t4:=a0-11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      (10)t8:=a0-11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(4)t2:=10*i-10    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(5)t3:=t2+t1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-10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(8)t6:=10*i-10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(9)t7:=t6+t5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-10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(2’)s:=</a:t>
            </a:r>
            <a:r>
              <a:rPr lang="x-none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0+t1 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4" name="Line 25"/>
          <p:cNvSpPr/>
          <p:nvPr/>
        </p:nvSpPr>
        <p:spPr>
          <a:xfrm>
            <a:off x="5764213" y="3886200"/>
            <a:ext cx="0" cy="2508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105" name="Text Box 26"/>
          <p:cNvSpPr txBox="1"/>
          <p:nvPr/>
        </p:nvSpPr>
        <p:spPr>
          <a:xfrm>
            <a:off x="8116888" y="234950"/>
            <a:ext cx="59372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6" name="Text Box 27"/>
          <p:cNvSpPr txBox="1"/>
          <p:nvPr/>
        </p:nvSpPr>
        <p:spPr>
          <a:xfrm>
            <a:off x="8116888" y="1914525"/>
            <a:ext cx="703262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B2’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7" name="Text Box 28"/>
          <p:cNvSpPr txBox="1"/>
          <p:nvPr/>
        </p:nvSpPr>
        <p:spPr>
          <a:xfrm>
            <a:off x="8099425" y="3343275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8" name="Text Box 29"/>
          <p:cNvSpPr txBox="1"/>
          <p:nvPr/>
        </p:nvSpPr>
        <p:spPr>
          <a:xfrm>
            <a:off x="8099425" y="4014788"/>
            <a:ext cx="592138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9" name="Text Box 30"/>
          <p:cNvSpPr txBox="1"/>
          <p:nvPr/>
        </p:nvSpPr>
        <p:spPr>
          <a:xfrm>
            <a:off x="8099425" y="6199188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10" name="Line 31"/>
          <p:cNvSpPr/>
          <p:nvPr/>
        </p:nvSpPr>
        <p:spPr>
          <a:xfrm>
            <a:off x="2740025" y="3678238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111" name="Date Placeholder 3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112" name="Slide Number Placeholder 3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113" name="Footer Placeholder 3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114" name="Rectangle 35"/>
          <p:cNvSpPr/>
          <p:nvPr/>
        </p:nvSpPr>
        <p:spPr>
          <a:xfrm>
            <a:off x="360363" y="1692275"/>
            <a:ext cx="2835275" cy="1208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优化后代码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4" grpId="0" build="allAtOnc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7110" name="Rectangle 30"/>
          <p:cNvSpPr/>
          <p:nvPr/>
        </p:nvSpPr>
        <p:spPr>
          <a:xfrm>
            <a:off x="674688" y="1484313"/>
            <a:ext cx="6886575" cy="560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优化后效果对比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graphicFrame>
        <p:nvGraphicFramePr>
          <p:cNvPr id="47111" name="表格 47110"/>
          <p:cNvGraphicFramePr/>
          <p:nvPr/>
        </p:nvGraphicFramePr>
        <p:xfrm>
          <a:off x="1214438" y="2879725"/>
          <a:ext cx="8145463" cy="1819275"/>
        </p:xfrm>
        <a:graphic>
          <a:graphicData uri="http://schemas.openxmlformats.org/drawingml/2006/table">
            <a:tbl>
              <a:tblPr/>
              <a:tblGrid>
                <a:gridCol w="1628775"/>
                <a:gridCol w="1628775"/>
                <a:gridCol w="1630363"/>
                <a:gridCol w="1628775"/>
                <a:gridCol w="1628775"/>
              </a:tblGrid>
              <a:tr h="660400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bg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B</a:t>
                      </a:r>
                      <a:r>
                        <a:rPr lang="en-US" altLang="zh-CN" sz="3200" b="1" baseline="-25000" dirty="0">
                          <a:solidFill>
                            <a:schemeClr val="bg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3</a:t>
                      </a:r>
                      <a:endParaRPr lang="en-US" altLang="zh-CN" sz="3200" b="1" baseline="-25000" dirty="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solidFill>
                            <a:schemeClr val="bg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语句数</a:t>
                      </a:r>
                      <a:endParaRPr lang="zh-CN" altLang="en-US" sz="3200" b="1" dirty="0">
                        <a:solidFill>
                          <a:schemeClr val="bg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solidFill>
                            <a:srgbClr val="FFFFFF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乘法数</a:t>
                      </a:r>
                      <a:endParaRPr lang="zh-CN" altLang="en-US" sz="3200" b="1" dirty="0">
                        <a:solidFill>
                          <a:srgbClr val="FFFFFF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solidFill>
                            <a:srgbClr val="FFFFFF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加法数</a:t>
                      </a:r>
                      <a:endParaRPr lang="zh-CN" altLang="en-US" sz="3200" b="1" dirty="0">
                        <a:solidFill>
                          <a:srgbClr val="FFFFFF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solidFill>
                            <a:srgbClr val="FFFFFF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变址加</a:t>
                      </a:r>
                      <a:endParaRPr lang="zh-CN" altLang="en-US" sz="3200" b="1" dirty="0">
                        <a:solidFill>
                          <a:srgbClr val="FFFFFF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77850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优化前</a:t>
                      </a:r>
                      <a:endParaRPr lang="zh-CN" altLang="en-US" sz="3200" b="1" dirty="0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13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4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6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0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</a:tr>
              <a:tr h="581025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优化后</a:t>
                      </a:r>
                      <a:endParaRPr lang="zh-CN" altLang="en-US" sz="3200" b="1" dirty="0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6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0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1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2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总结与思考</a:t>
            </a:r>
            <a:endParaRPr lang="zh-CN" altLang="en-US" dirty="0"/>
          </a:p>
        </p:txBody>
      </p:sp>
      <p:sp>
        <p:nvSpPr>
          <p:cNvPr id="47110" name="Rectangle 30"/>
          <p:cNvSpPr/>
          <p:nvPr/>
        </p:nvSpPr>
        <p:spPr>
          <a:xfrm>
            <a:off x="3906520" y="2787650"/>
            <a:ext cx="5951220" cy="5588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当这些都已了然于心，然后呢？</a:t>
            </a:r>
            <a:endParaRPr lang="zh-CN" altLang="en-US" sz="32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555" y="1457325"/>
            <a:ext cx="435038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局部优化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合并已知量</a:t>
            </a: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/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常量传播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删除公共子表达式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删除无用赋值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删除死代码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复写传播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全局优化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循环优化</a:t>
            </a:r>
            <a:endParaRPr lang="zh-CN" sz="2400" b="1" dirty="0">
              <a:latin typeface="楷体_GB2312" panose="02010609030101010101" pitchFamily="1" charset="-122"/>
              <a:ea typeface="楷体_GB2312" panose="02010609030101010101" pitchFamily="1" charset="-122"/>
              <a:sym typeface="+mn-ea"/>
            </a:endParaRPr>
          </a:p>
        </p:txBody>
      </p:sp>
      <p:sp>
        <p:nvSpPr>
          <p:cNvPr id="3" name="Rectangle 30"/>
          <p:cNvSpPr/>
          <p:nvPr/>
        </p:nvSpPr>
        <p:spPr>
          <a:xfrm>
            <a:off x="3906520" y="4031615"/>
            <a:ext cx="5951220" cy="5588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局部优化方法仅限于局部吗？</a:t>
            </a:r>
            <a:endParaRPr lang="zh-CN" altLang="en-US" sz="32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3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总结与思考</a:t>
            </a:r>
            <a:endParaRPr lang="zh-CN" altLang="en-US" dirty="0"/>
          </a:p>
        </p:txBody>
      </p:sp>
      <p:sp>
        <p:nvSpPr>
          <p:cNvPr id="47110" name="Rectangle 30"/>
          <p:cNvSpPr/>
          <p:nvPr/>
        </p:nvSpPr>
        <p:spPr>
          <a:xfrm>
            <a:off x="674688" y="1484313"/>
            <a:ext cx="6886575" cy="558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常量传播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2300" name="Rectangle 71"/>
          <p:cNvSpPr/>
          <p:nvPr/>
        </p:nvSpPr>
        <p:spPr>
          <a:xfrm>
            <a:off x="4094480" y="1640205"/>
            <a:ext cx="2336800" cy="86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 := 3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 &gt; 0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71"/>
          <p:cNvSpPr/>
          <p:nvPr/>
        </p:nvSpPr>
        <p:spPr>
          <a:xfrm>
            <a:off x="1757680" y="3224530"/>
            <a:ext cx="2336800" cy="86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 := Z + W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71"/>
          <p:cNvSpPr/>
          <p:nvPr/>
        </p:nvSpPr>
        <p:spPr>
          <a:xfrm>
            <a:off x="6431280" y="3224530"/>
            <a:ext cx="2336800" cy="86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 := 0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4094480" y="5057775"/>
            <a:ext cx="2336800" cy="86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:= 2 * X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stCxn id="12300" idx="2"/>
            <a:endCxn id="2" idx="0"/>
          </p:cNvCxnSpPr>
          <p:nvPr/>
        </p:nvCxnSpPr>
        <p:spPr>
          <a:xfrm flipH="1">
            <a:off x="2926080" y="2507615"/>
            <a:ext cx="2336800" cy="7169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2300" idx="2"/>
            <a:endCxn id="3" idx="0"/>
          </p:cNvCxnSpPr>
          <p:nvPr/>
        </p:nvCxnSpPr>
        <p:spPr>
          <a:xfrm>
            <a:off x="5262880" y="2507615"/>
            <a:ext cx="2336800" cy="7169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 flipH="1">
            <a:off x="5262880" y="4091940"/>
            <a:ext cx="2336800" cy="96583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2"/>
            <a:endCxn id="4" idx="0"/>
          </p:cNvCxnSpPr>
          <p:nvPr/>
        </p:nvCxnSpPr>
        <p:spPr>
          <a:xfrm>
            <a:off x="2926080" y="4091940"/>
            <a:ext cx="2336800" cy="96583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/>
          <p:nvPr/>
        </p:nvSpPr>
        <p:spPr>
          <a:xfrm>
            <a:off x="4281805" y="1640205"/>
            <a:ext cx="197929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X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:</a:t>
            </a:r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= 3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4281805" y="5305425"/>
            <a:ext cx="1978660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A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:</a:t>
            </a:r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= 2 * 3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948815" y="3258185"/>
            <a:ext cx="1979295" cy="743585"/>
          </a:xfrm>
          <a:prstGeom prst="rect">
            <a:avLst/>
          </a:prstGeom>
          <a:solidFill>
            <a:srgbClr val="FFFFCC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 := Z + W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X := 4</a:t>
            </a:r>
            <a:endParaRPr lang="en-US" altLang="en-US" sz="2400" b="1" dirty="0">
              <a:solidFill>
                <a:srgbClr val="C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4193540" y="5224145"/>
            <a:ext cx="2149475" cy="579755"/>
          </a:xfrm>
          <a:prstGeom prst="rect">
            <a:avLst/>
          </a:prstGeom>
          <a:solidFill>
            <a:srgbClr val="FFFFCC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A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:</a:t>
            </a:r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= 2 *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3 ?</a:t>
            </a:r>
            <a:endParaRPr lang="en-US" altLang="en-US" sz="2400" b="1" dirty="0">
              <a:solidFill>
                <a:srgbClr val="C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147955" y="4531995"/>
            <a:ext cx="4782185" cy="558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哪些情况下可以替换？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4" name="Rectangle 30"/>
          <p:cNvSpPr/>
          <p:nvPr/>
        </p:nvSpPr>
        <p:spPr>
          <a:xfrm>
            <a:off x="6642100" y="4544060"/>
            <a:ext cx="3155315" cy="12077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需检查到该结点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32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所有路径</a:t>
            </a:r>
            <a:endParaRPr lang="zh-CN" altLang="en-US" sz="32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2996565" y="5996305"/>
            <a:ext cx="6517005" cy="558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X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的最后一次赋值是否为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en-US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X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:</a:t>
            </a:r>
            <a:r>
              <a:rPr lang="en-US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= 3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en-US" altLang="zh-CN" sz="32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  <p:bldP spid="11" grpId="0" bldLvl="0" animBg="1"/>
      <p:bldP spid="9" grpId="1" bldLvl="0" animBg="1"/>
      <p:bldP spid="12" grpId="0" bldLvl="0" animBg="1"/>
      <p:bldP spid="13" grpId="0"/>
      <p:bldP spid="14" grpId="0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总结与思考</a:t>
            </a:r>
            <a:endParaRPr lang="zh-CN" altLang="en-US" dirty="0"/>
          </a:p>
        </p:txBody>
      </p:sp>
      <p:sp>
        <p:nvSpPr>
          <p:cNvPr id="47110" name="Rectangle 30"/>
          <p:cNvSpPr/>
          <p:nvPr/>
        </p:nvSpPr>
        <p:spPr>
          <a:xfrm>
            <a:off x="503555" y="1484630"/>
            <a:ext cx="92398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150000"/>
              </a:lnSpc>
              <a:spcAft>
                <a:spcPts val="1415"/>
              </a:spcAft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Live Variable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一个变量在程序中的某一点是活跃的，如果在后续程序中，它在</a:t>
            </a:r>
            <a:r>
              <a:rPr lang="zh-CN" altLang="en-US" sz="28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写入之前被读取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</p:txBody>
      </p:sp>
      <p:sp>
        <p:nvSpPr>
          <p:cNvPr id="12300" name="Rectangle 71"/>
          <p:cNvSpPr/>
          <p:nvPr/>
        </p:nvSpPr>
        <p:spPr>
          <a:xfrm>
            <a:off x="979170" y="4464685"/>
            <a:ext cx="1255395" cy="4102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71"/>
          <p:cNvSpPr/>
          <p:nvPr/>
        </p:nvSpPr>
        <p:spPr>
          <a:xfrm>
            <a:off x="6488430" y="4932680"/>
            <a:ext cx="1419860" cy="444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 := e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3555" y="2945130"/>
            <a:ext cx="5386070" cy="645160"/>
          </a:xfrm>
          <a:prstGeom prst="rect">
            <a:avLst/>
          </a:prstGeom>
          <a:solidFill>
            <a:srgbClr val="FFFFCC"/>
          </a:solidFill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在全局优化中，此类变量该如何获取？</a:t>
            </a:r>
            <a:endParaRPr lang="zh-CN" altLang="en-US" sz="24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205" y="3605530"/>
            <a:ext cx="7834630" cy="645160"/>
          </a:xfrm>
          <a:prstGeom prst="rect">
            <a:avLst/>
          </a:prstGeom>
          <a:solidFill>
            <a:srgbClr val="FFFFCC"/>
          </a:solidFill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是否有获取方法？能否将方法讲出来？能否将其形式化？</a:t>
            </a:r>
            <a:endParaRPr lang="zh-CN" altLang="en-US" sz="24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</p:txBody>
      </p:sp>
      <p:cxnSp>
        <p:nvCxnSpPr>
          <p:cNvPr id="19" name="直接箭头连接符 18"/>
          <p:cNvCxnSpPr>
            <a:stCxn id="12300" idx="2"/>
          </p:cNvCxnSpPr>
          <p:nvPr/>
        </p:nvCxnSpPr>
        <p:spPr>
          <a:xfrm flipH="1">
            <a:off x="881380" y="4874895"/>
            <a:ext cx="725805" cy="4032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300" idx="2"/>
          </p:cNvCxnSpPr>
          <p:nvPr/>
        </p:nvCxnSpPr>
        <p:spPr>
          <a:xfrm flipH="1">
            <a:off x="1259840" y="4874895"/>
            <a:ext cx="347345" cy="4349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300" idx="2"/>
          </p:cNvCxnSpPr>
          <p:nvPr/>
        </p:nvCxnSpPr>
        <p:spPr>
          <a:xfrm>
            <a:off x="1607185" y="4874895"/>
            <a:ext cx="238125" cy="4349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300" idx="2"/>
          </p:cNvCxnSpPr>
          <p:nvPr/>
        </p:nvCxnSpPr>
        <p:spPr>
          <a:xfrm>
            <a:off x="1607185" y="4874895"/>
            <a:ext cx="598170" cy="3898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29080" y="5278120"/>
            <a:ext cx="115379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true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046085" y="4612640"/>
            <a:ext cx="115379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？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7908290" y="4932680"/>
            <a:ext cx="100457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3370" y="6117590"/>
            <a:ext cx="5024120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x, out) =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∪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{ L(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x, in) |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为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的后继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endCxn id="3" idx="0"/>
          </p:cNvCxnSpPr>
          <p:nvPr/>
        </p:nvCxnSpPr>
        <p:spPr>
          <a:xfrm flipH="1">
            <a:off x="7198360" y="4364990"/>
            <a:ext cx="2540" cy="5676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195820" y="5377180"/>
            <a:ext cx="2540" cy="5676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65240" y="5806440"/>
            <a:ext cx="30721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中不引用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L(</a:t>
            </a:r>
            <a:r>
              <a:rPr lang="en-US" altLang="x-none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 := 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x,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= 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false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94255" y="4584700"/>
            <a:ext cx="115379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？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156460" y="4904740"/>
            <a:ext cx="100457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ldLvl="0" animBg="1"/>
      <p:bldP spid="12300" grpId="0" animBg="1"/>
      <p:bldP spid="23" grpId="0"/>
      <p:bldP spid="30" grpId="0"/>
      <p:bldP spid="26" grpId="0"/>
      <p:bldP spid="3" grpId="0" animBg="1"/>
      <p:bldP spid="24" grpId="0"/>
      <p:bldP spid="2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pPr algn="ctr"/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>
          <a:xfrm>
            <a:off x="503238" y="1619250"/>
            <a:ext cx="9307512" cy="4905375"/>
          </a:xfrm>
        </p:spPr>
        <p:txBody>
          <a:bodyPr vert="horz" wrap="square" lIns="0" tIns="22680" rIns="0" bIns="0" anchor="t" anchorCtr="0"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1.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将列程序段划分为基本块，构造其程序流图，并优化</a:t>
            </a:r>
            <a:r>
              <a:rPr lang="zh-CN" altLang="en-US" sz="2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。</a:t>
            </a:r>
            <a:endParaRPr lang="zh-CN" altLang="en-US" sz="2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(1) C:=100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(2) A:=0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(3) B:=10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(4) A:=A+B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(5) If B&gt;=C then goto (8)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(6) B:=B+10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(7) goto (4)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(8) write A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813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813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813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ctrTitle"/>
          </p:nvPr>
        </p:nvSpPr>
        <p:spPr>
          <a:xfrm>
            <a:off x="1544638" y="2016125"/>
            <a:ext cx="7140575" cy="2435225"/>
          </a:xfrm>
        </p:spPr>
        <p:txBody>
          <a:bodyPr vert="horz" wrap="square" lIns="0" tIns="0" rIns="0" bIns="0" anchor="ctr" anchorCtr="0"/>
          <a:lstStyle>
            <a:lvl1pPr lvl="0">
              <a:defRPr/>
            </a:lvl1pPr>
          </a:lstStyle>
          <a:p>
            <a:pPr lvl="0" algn="ctr"/>
            <a:r>
              <a:rPr lang="zh-CN" altLang="en-US" dirty="0"/>
              <a:t>目标代码生成</a:t>
            </a:r>
            <a:endParaRPr lang="zh-CN" altLang="en-US" dirty="0"/>
          </a:p>
        </p:txBody>
      </p:sp>
      <p:sp>
        <p:nvSpPr>
          <p:cNvPr id="49155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r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57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217025" cy="53641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任务：将中间代码翻译成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等价的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目标代码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输入：中间代码、符号表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输出：目标代码：机器代码、汇编码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主要问题：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选择合适的指令，生成最短的目代代码；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为了提高代码的执行效率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要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充分利用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目标机器的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寄存器</a:t>
            </a:r>
            <a:endParaRPr lang="zh-CN" altLang="en-US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0179" name="Rectangle 6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80" name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163" cy="16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1" name="Rectangle 8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2" name="Rectangle 10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3" name="Rectangle 12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4" name="Rectangle 13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目标代码生成</a:t>
            </a:r>
            <a:endParaRPr lang="zh-CN" altLang="en-US" dirty="0"/>
          </a:p>
        </p:txBody>
      </p:sp>
      <p:sp>
        <p:nvSpPr>
          <p:cNvPr id="50185" name="Date Placeholder 1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0186" name="Slide Number Placeholder 1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0187" name="Footer Placeholder 1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4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charRg st="4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7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charRg st="77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178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基本块划分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入口语句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程序的第一条语句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能由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转向语句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转移到的语句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紧跟在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转向语句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后的语句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出口语句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转向语句、停止语句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0244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计算机模型</a:t>
            </a:r>
            <a:endParaRPr lang="zh-CN" altLang="en-US" dirty="0"/>
          </a:p>
        </p:txBody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12921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抽象机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指令格式</a:t>
            </a:r>
            <a:endParaRPr lang="zh-CN" altLang="en-US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目的操作数，源操作数 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指令分类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寻址方式和功能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寄存器到内存型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</a:t>
            </a:r>
            <a:r>
              <a:rPr lang="it-IT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M , Ri 		</a:t>
            </a:r>
            <a:r>
              <a:rPr lang="it-IT" altLang="en-US" sz="32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=&gt; M */</a:t>
            </a:r>
            <a:endParaRPr lang="it-IT" altLang="en-US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内存到寄存器型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</a:t>
            </a:r>
            <a:r>
              <a:rPr lang="it-IT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Ri , M 		</a:t>
            </a:r>
            <a:r>
              <a:rPr lang="it-IT" altLang="en-US" sz="32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(M) =&gt; Ri */</a:t>
            </a:r>
            <a:endParaRPr lang="it-IT" altLang="en-US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120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120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120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8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charRg st="83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9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charRg st="9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计算机模型</a:t>
            </a:r>
            <a:endParaRPr lang="zh-CN" altLang="en-US" dirty="0"/>
          </a:p>
        </p:txBody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351962" cy="47164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寄存器型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Rj		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(Rj) =&gt; Ri */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直接地址型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M			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(M) =&gt; Ri */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变址型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C(Rj)		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(Ri) OP ((Rj) + C) =&gt; Ri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it-IT" altLang="en-US" sz="28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altLang="en-US" sz="28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222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222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223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charRg st="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5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charRg st="53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9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227">
                                            <p:txEl>
                                              <p:charRg st="97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计算机模型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351962" cy="47164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间接型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*Rj	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((Rj)) =&gt; Ri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it-IT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*M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((M)) =&gt; Ri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*C(Rj)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(((Rj) + C)) =&gt; Ri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转移型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	X	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 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goto X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b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</a:b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		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325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325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325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6"/>
          <p:cNvSpPr/>
          <p:nvPr/>
        </p:nvSpPr>
        <p:spPr>
          <a:xfrm>
            <a:off x="1349375" y="2970530"/>
            <a:ext cx="3058795" cy="584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目标代码生成方法</a:t>
            </a:r>
            <a:endParaRPr lang="zh-CN" altLang="en-US" dirty="0"/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351962" cy="50847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三地址码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= y OP z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的翻译</a:t>
            </a:r>
            <a:b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</a:b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翻译成的目标代码为：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Ri , y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  Ri , z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x , Ri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寄存器的分配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三种情况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4277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4278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4279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4280" name="TextBox 7"/>
          <p:cNvSpPr txBox="1"/>
          <p:nvPr/>
        </p:nvSpPr>
        <p:spPr>
          <a:xfrm>
            <a:off x="4679950" y="2947988"/>
            <a:ext cx="5283200" cy="606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寄存器</a:t>
            </a:r>
            <a:r>
              <a:rPr lang="en-US" altLang="zh-CN" sz="36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Ri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可用</a:t>
            </a:r>
            <a:r>
              <a:rPr lang="zh-CN" altLang="en-US" sz="36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或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不可用？</a:t>
            </a:r>
            <a:endParaRPr lang="en-US" altLang="zh-CN" sz="36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6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8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76">
                                            <p:txEl>
                                              <p:charRg st="89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ldLvl="0" animBg="1"/>
      <p:bldP spid="54276" grpId="0" build="p"/>
      <p:bldP spid="5428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12921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情况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有空余寄存器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Ri 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则将其分配给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情况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y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已占用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Ri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，且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y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在以后不再被引用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则可将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Ri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分配给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</a:t>
            </a:r>
            <a:endParaRPr lang="zh-CN" altLang="en-US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529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530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53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目标代码生成方法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4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charRg st="44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12921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情况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r>
              <a:rPr lang="zh-CN" altLang="en-US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寄存器均被占用，则从中选择一个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Ri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先将其值保存到内存中，再将其分配给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a.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对应的变量在内存中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已有副本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b.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对应的变量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不再被引用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c.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对应的变量在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最远处才被引用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6323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6325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63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寄存器的分配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charRg st="5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charRg st="55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charRg st="10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charRg st="106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寄存器的分配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5346700" cy="5400675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翻译以下三地址码序列：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t := a - b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 := a + c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v := a - t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w := v + u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（假设当前可用寄存</a:t>
            </a:r>
            <a:b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</a:b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器为：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R0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R1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）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7348" name="Rectangle 4"/>
          <p:cNvSpPr>
            <a:spLocks noGrp="1"/>
          </p:cNvSpPr>
          <p:nvPr>
            <p:ph type="body" sz="half"/>
          </p:nvPr>
        </p:nvSpPr>
        <p:spPr>
          <a:xfrm>
            <a:off x="5376863" y="1214438"/>
            <a:ext cx="4451350" cy="5761037"/>
          </a:xfrm>
        </p:spPr>
        <p:txBody>
          <a:bodyPr vert="horz" wrap="square" lIns="0" tIns="22680" rIns="0" bIns="0" anchor="t" anchorCtr="0"/>
          <a:lstStyle>
            <a:lvl1pPr lvl="0">
              <a:defRPr sz="32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200"/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pt-BR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MOV	R0 , a</a:t>
            </a:r>
            <a:endParaRPr lang="pt-BR" altLang="en-US" sz="24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SUB	  R0 , b</a:t>
            </a: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R0: t  */</a:t>
            </a:r>
            <a:endParaRPr lang="pt-BR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	R1 , a</a:t>
            </a:r>
            <a:endParaRPr lang="pt-BR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ADD	  R1 , c    </a:t>
            </a:r>
            <a:r>
              <a:rPr lang="pt-BR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R1: u */</a:t>
            </a:r>
            <a:endParaRPr lang="pt-BR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MOV	u , R1</a:t>
            </a:r>
            <a:endParaRPr lang="pt-BR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MOV	R1 , a</a:t>
            </a:r>
            <a:endParaRPr lang="pt-BR" altLang="en-US" sz="24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SUB	  R1, R0  </a:t>
            </a: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pt-BR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R1: v */</a:t>
            </a:r>
            <a:endParaRPr lang="pt-BR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	v , R1</a:t>
            </a:r>
            <a:endParaRPr lang="pt-BR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ADD	  R1 , u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</a:t>
            </a:r>
            <a:r>
              <a:rPr lang="pt-BR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R1: w */</a:t>
            </a:r>
            <a:endParaRPr lang="pt-BR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7349" name="Date Placeholder 4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7350" name="Slide Number Placeholder 5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7351" name="Footer Placeholder 6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6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charRg st="6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3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charRg st="3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8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48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48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8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348">
                                            <p:txEl>
                                              <p:charRg st="8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9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348">
                                            <p:txEl>
                                              <p:charRg st="9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348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3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48">
                                            <p:txEl>
                                              <p:charRg st="131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348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67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7348">
                                            <p:txEl>
                                              <p:charRg st="167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循环中频繁使用的变量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引用时需要从内存读入寄存器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修改后需要从寄存器保存回内存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如何提高效率？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固定分配寄存器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如何分配？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分配的策略？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评判标准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执行代价最省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837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837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837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5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charRg st="52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charRg st="7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371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指令的执行代价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一条指令访问内存的次数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寄存器型    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Ri, Rj  		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直接地址型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op Ri, M		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变址型      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Ri, C(Rj)  	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间接型      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Ri, *Rj      	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   op Ri, *M 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   op Ri, *C(Rj)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939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939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939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charRg st="2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5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charRg st="5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2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charRg st="12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6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395">
                                            <p:txEl>
                                              <p:charRg st="166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1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395">
                                            <p:txEl>
                                              <p:charRg st="214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改进方法？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三地址码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= y OP z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的目标代码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1)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Ri , y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2)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  Ri , z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3)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x , Ri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运算指令不可能简化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只能简化内存与寄存器之间的移动指令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指令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1: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被引用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指令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3: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被赋值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042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042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042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8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19">
                                            <p:txEl>
                                              <p:charRg st="8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9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19">
                                            <p:txEl>
                                              <p:charRg st="94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2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19">
                                            <p:txEl>
                                              <p:charRg st="12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3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419">
                                            <p:txEl>
                                              <p:charRg st="132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基本块划分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划分基本块的算法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：求出所有入口语句和出口语句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2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：划分基本块：</a:t>
            </a:r>
            <a:b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</a:b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 入口语句		入口语句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    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……		    ……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入口语句		出口语句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3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：删除未被划入基本块的语句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68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7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71" name="Line 4"/>
          <p:cNvSpPr/>
          <p:nvPr/>
        </p:nvSpPr>
        <p:spPr>
          <a:xfrm>
            <a:off x="1844675" y="5070475"/>
            <a:ext cx="156051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AutoShape 6"/>
          <p:cNvSpPr/>
          <p:nvPr/>
        </p:nvSpPr>
        <p:spPr>
          <a:xfrm>
            <a:off x="1484313" y="3689350"/>
            <a:ext cx="195262" cy="1381125"/>
          </a:xfrm>
          <a:prstGeom prst="leftBrace">
            <a:avLst>
              <a:gd name="adj1" fmla="val 27768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Line 4"/>
          <p:cNvSpPr/>
          <p:nvPr/>
        </p:nvSpPr>
        <p:spPr>
          <a:xfrm>
            <a:off x="4740275" y="5670550"/>
            <a:ext cx="156051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" name="AutoShape 6"/>
          <p:cNvSpPr/>
          <p:nvPr/>
        </p:nvSpPr>
        <p:spPr>
          <a:xfrm>
            <a:off x="4275138" y="3689350"/>
            <a:ext cx="255587" cy="1890713"/>
          </a:xfrm>
          <a:prstGeom prst="leftBrace">
            <a:avLst>
              <a:gd name="adj1" fmla="val 27740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方法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：关注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被引用变量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不在寄存器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被引用一次，需要访问内存一次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USE(x, B)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x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在基本块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B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中的引用次数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3200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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USE(x, B)    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在循环 各基本块 中的引用次数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寄存器固定分配给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后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可节省  </a:t>
            </a:r>
            <a:r>
              <a:rPr lang="zh-CN" altLang="en-US" sz="3200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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USE(x, B)    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144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4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4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5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charRg st="5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6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charRg st="6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9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charRg st="9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1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charRg st="119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4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43">
                                            <p:txEl>
                                              <p:charRg st="149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6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43">
                                            <p:txEl>
                                              <p:charRg st="162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方法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：关注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被引用变量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如果在基本块中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x被计算后又在同一基本块内被使用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x很大可能就在寄存器中，不需要加载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分配寄存器 </a:t>
            </a:r>
            <a:r>
              <a:rPr lang="zh-CN" altLang="en-US" sz="3200" b="1" dirty="0">
                <a:solidFill>
                  <a:srgbClr val="FF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没有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节省开销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认为当x被分配寄存器是节约了开销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x在基本块被使用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且在同一基本块内</a:t>
            </a:r>
            <a:r>
              <a:rPr lang="zh-CN" altLang="en-US" sz="3200" b="1" dirty="0">
                <a:solidFill>
                  <a:srgbClr val="FF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没有被先行赋值</a:t>
            </a:r>
            <a:endParaRPr lang="zh-CN" altLang="en-US" sz="3200" b="1" dirty="0">
              <a:solidFill>
                <a:srgbClr val="FF33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6246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6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7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71" name="文本框 62470"/>
          <p:cNvSpPr txBox="1"/>
          <p:nvPr/>
        </p:nvSpPr>
        <p:spPr>
          <a:xfrm>
            <a:off x="7009130" y="1395730"/>
            <a:ext cx="2911475" cy="12915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 := b + c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 := d - b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:= a + f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>
          <a:xfrm>
            <a:off x="504825" y="1395413"/>
            <a:ext cx="9305925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方法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：关注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被赋值变量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在被赋值后，在其它块被引用</a:t>
            </a:r>
            <a:endParaRPr lang="zh-CN" altLang="en-US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需要将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的值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保存到内存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，后又被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读入内存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即需要访问两次内存: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代价为2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引入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LIVE( x, B)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x为基本块B中的变量，且x固定分配寄存器</a:t>
            </a: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如果x在B后被引用：LIVE(x, B) = 1，否则为0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对各基本块B，寄存器固定分配给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后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可节省  </a:t>
            </a:r>
            <a:r>
              <a:rPr lang="zh-CN" altLang="en-US" sz="2800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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2*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LIVE( x, B)     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349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349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349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charRg st="12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9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charRg st="96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2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charRg st="126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6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491">
                                            <p:txEl>
                                              <p:charRg st="163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8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491">
                                            <p:txEl>
                                              <p:charRg st="183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总结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由方法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和 方法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对循环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L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共可节省执行代价为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	   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 USE(x,B) + 2*LIVE(x,B) )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451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451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451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sz="3500" dirty="0"/>
              <a:t>例：一个内循环的流图，基本块后的活跃变量列在基本块下方。</a:t>
            </a:r>
            <a:endParaRPr lang="zh-CN" altLang="en-US" sz="3500" dirty="0"/>
          </a:p>
        </p:txBody>
      </p:sp>
      <p:sp>
        <p:nvSpPr>
          <p:cNvPr id="65539" name="Text Box 33"/>
          <p:cNvSpPr txBox="1"/>
          <p:nvPr/>
        </p:nvSpPr>
        <p:spPr>
          <a:xfrm>
            <a:off x="3952875" y="2219325"/>
            <a:ext cx="2859088" cy="119221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 := b + c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 := d - b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:= a + f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40" name="Text Box 34"/>
          <p:cNvSpPr txBox="1"/>
          <p:nvPr/>
        </p:nvSpPr>
        <p:spPr>
          <a:xfrm>
            <a:off x="2763838" y="4184650"/>
            <a:ext cx="1984375" cy="49371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f:=a-d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41" name="Text Box 35"/>
          <p:cNvSpPr txBox="1"/>
          <p:nvPr/>
        </p:nvSpPr>
        <p:spPr>
          <a:xfrm>
            <a:off x="6097588" y="4171950"/>
            <a:ext cx="2300287" cy="89376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b:=d+f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e:=a-c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42" name="Text Box 36"/>
          <p:cNvSpPr txBox="1"/>
          <p:nvPr/>
        </p:nvSpPr>
        <p:spPr>
          <a:xfrm>
            <a:off x="4113213" y="5535613"/>
            <a:ext cx="2776537" cy="4921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b:=d+c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43" name="Line 37"/>
          <p:cNvSpPr/>
          <p:nvPr/>
        </p:nvSpPr>
        <p:spPr>
          <a:xfrm flipH="1">
            <a:off x="6256338" y="1665288"/>
            <a:ext cx="0" cy="5699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4" name="Line 38"/>
          <p:cNvSpPr/>
          <p:nvPr/>
        </p:nvSpPr>
        <p:spPr>
          <a:xfrm>
            <a:off x="4370388" y="3414713"/>
            <a:ext cx="0" cy="7556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5" name="Line 39"/>
          <p:cNvSpPr/>
          <p:nvPr/>
        </p:nvSpPr>
        <p:spPr>
          <a:xfrm>
            <a:off x="6553200" y="3414713"/>
            <a:ext cx="0" cy="7556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6" name="Line 40"/>
          <p:cNvSpPr/>
          <p:nvPr/>
        </p:nvSpPr>
        <p:spPr>
          <a:xfrm flipH="1">
            <a:off x="4351338" y="4757738"/>
            <a:ext cx="0" cy="7842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7" name="Line 41"/>
          <p:cNvSpPr/>
          <p:nvPr/>
        </p:nvSpPr>
        <p:spPr>
          <a:xfrm>
            <a:off x="6553200" y="5070475"/>
            <a:ext cx="0" cy="5032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8" name="Line 42"/>
          <p:cNvSpPr/>
          <p:nvPr/>
        </p:nvSpPr>
        <p:spPr>
          <a:xfrm>
            <a:off x="8150225" y="5040313"/>
            <a:ext cx="0" cy="8397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9" name="Line 43"/>
          <p:cNvSpPr/>
          <p:nvPr/>
        </p:nvSpPr>
        <p:spPr>
          <a:xfrm>
            <a:off x="6553200" y="6059488"/>
            <a:ext cx="0" cy="6715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50" name="Line 44"/>
          <p:cNvSpPr/>
          <p:nvPr/>
        </p:nvSpPr>
        <p:spPr>
          <a:xfrm>
            <a:off x="4370388" y="6059488"/>
            <a:ext cx="0" cy="5032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51" name="Line 45"/>
          <p:cNvSpPr/>
          <p:nvPr/>
        </p:nvSpPr>
        <p:spPr>
          <a:xfrm flipH="1">
            <a:off x="1430338" y="6584950"/>
            <a:ext cx="29400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2" name="Line 46"/>
          <p:cNvSpPr/>
          <p:nvPr/>
        </p:nvSpPr>
        <p:spPr>
          <a:xfrm flipV="1">
            <a:off x="1414463" y="1760538"/>
            <a:ext cx="14287" cy="4775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3" name="Line 47"/>
          <p:cNvSpPr/>
          <p:nvPr/>
        </p:nvSpPr>
        <p:spPr>
          <a:xfrm>
            <a:off x="1430338" y="1816100"/>
            <a:ext cx="0" cy="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4" name="Line 48"/>
          <p:cNvSpPr/>
          <p:nvPr/>
        </p:nvSpPr>
        <p:spPr>
          <a:xfrm>
            <a:off x="1430338" y="1731963"/>
            <a:ext cx="30241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5" name="Line 49"/>
          <p:cNvSpPr/>
          <p:nvPr/>
        </p:nvSpPr>
        <p:spPr>
          <a:xfrm>
            <a:off x="4454525" y="1731963"/>
            <a:ext cx="0" cy="5032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56" name="Line 50"/>
          <p:cNvSpPr/>
          <p:nvPr/>
        </p:nvSpPr>
        <p:spPr>
          <a:xfrm>
            <a:off x="3025775" y="4724400"/>
            <a:ext cx="0" cy="5889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57" name="Text Box 51"/>
          <p:cNvSpPr txBox="1"/>
          <p:nvPr/>
        </p:nvSpPr>
        <p:spPr>
          <a:xfrm>
            <a:off x="5022850" y="3411538"/>
            <a:ext cx="885825" cy="434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acdef</a:t>
            </a:r>
            <a:endParaRPr lang="en-US" altLang="zh-CN" sz="2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58" name="Text Box 52"/>
          <p:cNvSpPr txBox="1"/>
          <p:nvPr/>
        </p:nvSpPr>
        <p:spPr>
          <a:xfrm>
            <a:off x="3249613" y="4724400"/>
            <a:ext cx="730250" cy="4365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cdef</a:t>
            </a:r>
            <a:endParaRPr lang="en-US" altLang="zh-CN" sz="2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59" name="Text Box 53"/>
          <p:cNvSpPr txBox="1"/>
          <p:nvPr/>
        </p:nvSpPr>
        <p:spPr>
          <a:xfrm>
            <a:off x="6888163" y="5065713"/>
            <a:ext cx="842962" cy="407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bcdef</a:t>
            </a:r>
            <a:endParaRPr lang="en-US" altLang="zh-CN" sz="22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0" name="Text Box 54"/>
          <p:cNvSpPr txBox="1"/>
          <p:nvPr/>
        </p:nvSpPr>
        <p:spPr>
          <a:xfrm>
            <a:off x="4906963" y="6027738"/>
            <a:ext cx="903287" cy="434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bcdef</a:t>
            </a:r>
            <a:endParaRPr lang="en-US" altLang="zh-CN" sz="2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1" name="Text Box 55"/>
          <p:cNvSpPr txBox="1"/>
          <p:nvPr/>
        </p:nvSpPr>
        <p:spPr>
          <a:xfrm>
            <a:off x="6840538" y="2608263"/>
            <a:ext cx="466725" cy="406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2200" b="1" baseline="-250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endParaRPr lang="en-US" altLang="zh-CN" sz="2200" b="1" baseline="-250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2" name="Text Box 56"/>
          <p:cNvSpPr txBox="1"/>
          <p:nvPr/>
        </p:nvSpPr>
        <p:spPr>
          <a:xfrm>
            <a:off x="4770438" y="4183063"/>
            <a:ext cx="466725" cy="406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2200" b="1" baseline="-250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endParaRPr lang="en-US" altLang="zh-CN" sz="2200" b="1" baseline="-250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3" name="Text Box 57"/>
          <p:cNvSpPr txBox="1"/>
          <p:nvPr/>
        </p:nvSpPr>
        <p:spPr>
          <a:xfrm>
            <a:off x="8443913" y="4318000"/>
            <a:ext cx="466725" cy="406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2200" b="1" baseline="-25000" dirty="0">
                <a:solidFill>
                  <a:srgbClr val="FF33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3</a:t>
            </a:r>
            <a:endParaRPr lang="en-US" altLang="zh-CN" sz="2200" b="1" baseline="-25000" dirty="0">
              <a:solidFill>
                <a:srgbClr val="FF3300"/>
              </a:solidFill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4" name="Text Box 58"/>
          <p:cNvSpPr txBox="1"/>
          <p:nvPr/>
        </p:nvSpPr>
        <p:spPr>
          <a:xfrm>
            <a:off x="6931025" y="5570538"/>
            <a:ext cx="466725" cy="406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2200" b="1" baseline="-250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4</a:t>
            </a:r>
            <a:endParaRPr lang="en-US" altLang="zh-CN" sz="2200" b="1" baseline="-250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5" name="Date Placeholder 29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5566" name="Slide Number Placeholder 3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5567" name="Footer Placeholder 31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sz="3100" dirty="0"/>
              <a:t>对变量固定分配寄存器后可节省的执行代价</a:t>
            </a:r>
            <a:endParaRPr lang="zh-CN" altLang="en-US" sz="3100" dirty="0"/>
          </a:p>
        </p:txBody>
      </p:sp>
      <p:graphicFrame>
        <p:nvGraphicFramePr>
          <p:cNvPr id="66563" name="表格 66562"/>
          <p:cNvGraphicFramePr/>
          <p:nvPr/>
        </p:nvGraphicFramePr>
        <p:xfrm>
          <a:off x="587375" y="2062163"/>
          <a:ext cx="9050338" cy="2871788"/>
        </p:xfrm>
        <a:graphic>
          <a:graphicData uri="http://schemas.openxmlformats.org/drawingml/2006/table">
            <a:tbl>
              <a:tblPr/>
              <a:tblGrid>
                <a:gridCol w="695325"/>
                <a:gridCol w="698500"/>
                <a:gridCol w="693738"/>
                <a:gridCol w="698500"/>
                <a:gridCol w="695325"/>
                <a:gridCol w="693737"/>
                <a:gridCol w="698500"/>
                <a:gridCol w="695325"/>
                <a:gridCol w="695325"/>
                <a:gridCol w="696913"/>
                <a:gridCol w="695325"/>
                <a:gridCol w="698500"/>
                <a:gridCol w="695325"/>
              </a:tblGrid>
              <a:tr h="452438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f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200" b="1" baseline="-25000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baseline="-25000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200" b="1" baseline="-25000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baseline="-25000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200" b="1" baseline="-25000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200" b="1" baseline="-25000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</a:tr>
              <a:tr h="490537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200" b="1" baseline="-25000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 baseline="-25000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</a:tr>
              <a:tr h="452438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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  <a:sym typeface="Symbol" panose="05050102010706020507" pitchFamily="2" charset="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49" name="Rectangle 102"/>
          <p:cNvSpPr/>
          <p:nvPr/>
        </p:nvSpPr>
        <p:spPr>
          <a:xfrm>
            <a:off x="587375" y="4949825"/>
            <a:ext cx="8990013" cy="1685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0794" tIns="50397" rIns="100794" bIns="50397"/>
          <a:p>
            <a:pPr eaLnBrk="0"/>
            <a:r>
              <a:rPr lang="zh-CN" altLang="en-US" sz="31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结论：若有三个寄存器用于固定分配，则</a:t>
            </a:r>
            <a:r>
              <a:rPr lang="en-US" altLang="zh-CN" sz="31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b,d</a:t>
            </a:r>
            <a:r>
              <a:rPr lang="zh-CN" altLang="en-US" sz="31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可固定分配寄存器，另一个寄存器可固定分配给</a:t>
            </a:r>
            <a:r>
              <a:rPr lang="en-US" altLang="zh-CN" sz="31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a,e,f</a:t>
            </a:r>
            <a:r>
              <a:rPr lang="zh-CN" altLang="en-US" sz="31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中的一个。</a:t>
            </a:r>
            <a:endParaRPr lang="zh-CN" altLang="en-US" sz="31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66650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6651" name="Slide Number Placeholder 7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6652" name="Footer Placeholder 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pPr algn="ctr"/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type="body"/>
          </p:nvPr>
        </p:nvSpPr>
        <p:spPr>
          <a:xfrm>
            <a:off x="503238" y="1349375"/>
            <a:ext cx="9069387" cy="47625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对下列中间代码：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t1 := b + c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t2 := a - t1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t3 := d + 1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t4 := e * f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t5 := t3 + t4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s := t2 / t5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用简单代码生成方法生成目标代码，可用寄存器为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R0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，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R1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。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758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9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Footer Placeholder 2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67932" rIns="90000" bIns="45000" anchor="ctr" anchorCtr="0"/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Slide Number Placeholder 5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9637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80"/>
          <p:cNvSpPr/>
          <p:nvPr/>
        </p:nvSpPr>
        <p:spPr>
          <a:xfrm>
            <a:off x="5849938" y="3959225"/>
            <a:ext cx="3644900" cy="2835275"/>
          </a:xfrm>
          <a:prstGeom prst="rect">
            <a:avLst/>
          </a:prstGeom>
          <a:solidFill>
            <a:srgbClr val="D2D2F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79"/>
          <p:cNvSpPr/>
          <p:nvPr/>
        </p:nvSpPr>
        <p:spPr>
          <a:xfrm>
            <a:off x="1260475" y="6183313"/>
            <a:ext cx="3644900" cy="64293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74"/>
          <p:cNvSpPr/>
          <p:nvPr/>
        </p:nvSpPr>
        <p:spPr>
          <a:xfrm>
            <a:off x="7019925" y="3541713"/>
            <a:ext cx="2339975" cy="36036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78"/>
          <p:cNvSpPr/>
          <p:nvPr/>
        </p:nvSpPr>
        <p:spPr>
          <a:xfrm>
            <a:off x="5849938" y="1304925"/>
            <a:ext cx="3644900" cy="2609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Rectangle 61"/>
          <p:cNvSpPr/>
          <p:nvPr/>
        </p:nvSpPr>
        <p:spPr>
          <a:xfrm>
            <a:off x="2430463" y="5778500"/>
            <a:ext cx="2339975" cy="36036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Rectangle 76"/>
          <p:cNvSpPr/>
          <p:nvPr/>
        </p:nvSpPr>
        <p:spPr>
          <a:xfrm>
            <a:off x="1260475" y="5805488"/>
            <a:ext cx="3644900" cy="314325"/>
          </a:xfrm>
          <a:prstGeom prst="rect">
            <a:avLst/>
          </a:prstGeom>
          <a:solidFill>
            <a:srgbClr val="D2D2F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Rectangle 60"/>
          <p:cNvSpPr/>
          <p:nvPr/>
        </p:nvSpPr>
        <p:spPr>
          <a:xfrm>
            <a:off x="2430463" y="5418138"/>
            <a:ext cx="2339975" cy="36036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Rectangle 73"/>
          <p:cNvSpPr/>
          <p:nvPr/>
        </p:nvSpPr>
        <p:spPr>
          <a:xfrm>
            <a:off x="1260475" y="4319588"/>
            <a:ext cx="3644900" cy="143986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Rectangle 59"/>
          <p:cNvSpPr/>
          <p:nvPr/>
        </p:nvSpPr>
        <p:spPr>
          <a:xfrm>
            <a:off x="2430463" y="3959225"/>
            <a:ext cx="2339975" cy="31591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Rectangle 72"/>
          <p:cNvSpPr/>
          <p:nvPr/>
        </p:nvSpPr>
        <p:spPr>
          <a:xfrm>
            <a:off x="1260475" y="2879725"/>
            <a:ext cx="3644900" cy="1395413"/>
          </a:xfrm>
          <a:prstGeom prst="rect">
            <a:avLst/>
          </a:prstGeom>
          <a:solidFill>
            <a:srgbClr val="D2D2F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0" name="Rectangle 71"/>
          <p:cNvSpPr/>
          <p:nvPr/>
        </p:nvSpPr>
        <p:spPr>
          <a:xfrm>
            <a:off x="1260475" y="1395413"/>
            <a:ext cx="3644900" cy="13938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1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基本块划分</a:t>
            </a:r>
            <a:endParaRPr lang="zh-CN" altLang="en-US" dirty="0"/>
          </a:p>
        </p:txBody>
      </p:sp>
      <p:sp>
        <p:nvSpPr>
          <p:cNvPr id="12302" name="Text Box 4"/>
          <p:cNvSpPr txBox="1"/>
          <p:nvPr/>
        </p:nvSpPr>
        <p:spPr>
          <a:xfrm>
            <a:off x="1673225" y="1292225"/>
            <a:ext cx="4210685" cy="567880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(1)    i:=m-1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(2)    j:=n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(3)    t1:=4*n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(4)    v:=a[t1]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(5)    i:=i+1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(6)    t2:=4*i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(7)    t3:=a[t2]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(8)    if t3&lt;v goto (5)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(9)    j:=j-1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(10)  t4:=4*j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(11)  t5:=a[t4]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(12)  if t5&gt;v goto (9)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(13)  if i&gt;=j goto (23)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(14)  t6:=4*i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(15)  x:=a[t6]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2303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4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5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6" name="Text Box 5"/>
          <p:cNvSpPr txBox="1"/>
          <p:nvPr/>
        </p:nvSpPr>
        <p:spPr>
          <a:xfrm>
            <a:off x="6308725" y="1260475"/>
            <a:ext cx="3651885" cy="5678805"/>
          </a:xfrm>
          <a:prstGeom prst="rect">
            <a:avLst/>
          </a:prstGeom>
          <a:noFill/>
          <a:ln w="9525">
            <a:noFill/>
          </a:ln>
        </p:spPr>
        <p:txBody>
          <a:bodyPr wrap="squar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(16)  t7:=4*i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(17)  t8:=4*j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(18)  t9:=a[t8]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(19)  a[t7]:=t9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(20)  t10:=4*j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(21)  a[t10]:=x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(22)  goto (5)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(23)  t11:=4*i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(24)  x:=a[t11]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(25)  t12:=4*i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(26)  t13:=4*n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(27)  t14:=a[t13]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(28)  a[t12]:=t14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(29)  t15:=4*n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(30)  a[t15]:=x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307" name="Line 6"/>
          <p:cNvSpPr/>
          <p:nvPr/>
        </p:nvSpPr>
        <p:spPr>
          <a:xfrm>
            <a:off x="1428750" y="1550988"/>
            <a:ext cx="33496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08" name="Line 7"/>
          <p:cNvSpPr/>
          <p:nvPr/>
        </p:nvSpPr>
        <p:spPr>
          <a:xfrm>
            <a:off x="1428750" y="3014663"/>
            <a:ext cx="33496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09" name="Line 8"/>
          <p:cNvSpPr/>
          <p:nvPr/>
        </p:nvSpPr>
        <p:spPr>
          <a:xfrm>
            <a:off x="1438275" y="4500563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0" name="Rectangle 21"/>
          <p:cNvSpPr/>
          <p:nvPr/>
        </p:nvSpPr>
        <p:spPr>
          <a:xfrm>
            <a:off x="503238" y="1935163"/>
            <a:ext cx="576262" cy="45561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B1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11" name="Line 27"/>
          <p:cNvSpPr/>
          <p:nvPr/>
        </p:nvSpPr>
        <p:spPr>
          <a:xfrm flipH="1">
            <a:off x="1428750" y="4140200"/>
            <a:ext cx="33496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2" name="Line 27"/>
          <p:cNvSpPr/>
          <p:nvPr/>
        </p:nvSpPr>
        <p:spPr>
          <a:xfrm flipH="1">
            <a:off x="1408113" y="5599113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3" name="Line 8"/>
          <p:cNvSpPr/>
          <p:nvPr/>
        </p:nvSpPr>
        <p:spPr>
          <a:xfrm>
            <a:off x="1439863" y="5940425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4" name="Line 27"/>
          <p:cNvSpPr/>
          <p:nvPr/>
        </p:nvSpPr>
        <p:spPr>
          <a:xfrm flipH="1">
            <a:off x="1395413" y="6029325"/>
            <a:ext cx="334962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5" name="Line 8"/>
          <p:cNvSpPr/>
          <p:nvPr/>
        </p:nvSpPr>
        <p:spPr>
          <a:xfrm>
            <a:off x="6075363" y="4094163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6" name="Line 8"/>
          <p:cNvSpPr/>
          <p:nvPr/>
        </p:nvSpPr>
        <p:spPr>
          <a:xfrm>
            <a:off x="1439863" y="6345238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7" name="Rectangle 21"/>
          <p:cNvSpPr/>
          <p:nvPr/>
        </p:nvSpPr>
        <p:spPr>
          <a:xfrm>
            <a:off x="495300" y="3278188"/>
            <a:ext cx="576263" cy="4572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B2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18" name="Rectangle 21"/>
          <p:cNvSpPr/>
          <p:nvPr/>
        </p:nvSpPr>
        <p:spPr>
          <a:xfrm>
            <a:off x="495300" y="4764088"/>
            <a:ext cx="576263" cy="45561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B3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19" name="Line 27"/>
          <p:cNvSpPr/>
          <p:nvPr/>
        </p:nvSpPr>
        <p:spPr>
          <a:xfrm flipH="1">
            <a:off x="6054725" y="3735388"/>
            <a:ext cx="33496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20" name="Rectangle 21"/>
          <p:cNvSpPr/>
          <p:nvPr/>
        </p:nvSpPr>
        <p:spPr>
          <a:xfrm>
            <a:off x="495300" y="5753100"/>
            <a:ext cx="576263" cy="4572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B4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21" name="Rectangle 21"/>
          <p:cNvSpPr/>
          <p:nvPr/>
        </p:nvSpPr>
        <p:spPr>
          <a:xfrm>
            <a:off x="5219700" y="2295525"/>
            <a:ext cx="576263" cy="45561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B5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22" name="Rectangle 21"/>
          <p:cNvSpPr/>
          <p:nvPr/>
        </p:nvSpPr>
        <p:spPr>
          <a:xfrm>
            <a:off x="5219700" y="5078413"/>
            <a:ext cx="576263" cy="4572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B6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10" grpId="0" animBg="1"/>
      <p:bldP spid="12317" grpId="0" animBg="1"/>
      <p:bldP spid="12318" grpId="0" animBg="1"/>
      <p:bldP spid="12320" grpId="0" animBg="1"/>
      <p:bldP spid="12321" grpId="0" animBg="1"/>
      <p:bldP spid="123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微软雅黑"/>
        <a:ea typeface="微软雅黑"/>
        <a:cs typeface=""/>
      </a:majorFont>
      <a:minorFont>
        <a:latin typeface="楷体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微软雅黑"/>
        <a:ea typeface="微软雅黑"/>
        <a:cs typeface=""/>
      </a:majorFont>
      <a:minorFont>
        <a:latin typeface="楷体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20631</Words>
  <Application>WPS 演示</Application>
  <PresentationFormat>Custom</PresentationFormat>
  <Paragraphs>2374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Droid Sans Fallback</vt:lpstr>
      <vt:lpstr>Comic Sans MS</vt:lpstr>
      <vt:lpstr>DejaVu Sans</vt:lpstr>
      <vt:lpstr>Ubuntu</vt:lpstr>
      <vt:lpstr>微软雅黑</vt:lpstr>
      <vt:lpstr>楷体</vt:lpstr>
      <vt:lpstr>楷体_GB2312</vt:lpstr>
      <vt:lpstr>Arial Unicode MS</vt:lpstr>
      <vt:lpstr>Wingdings</vt:lpstr>
      <vt:lpstr>Symbol</vt:lpstr>
      <vt:lpstr>Courier New</vt:lpstr>
      <vt:lpstr>仿宋_GB2312</vt:lpstr>
      <vt:lpstr>方正仿宋_GBK</vt:lpstr>
      <vt:lpstr>Office Theme</vt:lpstr>
      <vt:lpstr>1_Office Theme</vt:lpstr>
      <vt:lpstr>2_Office Theme</vt:lpstr>
      <vt:lpstr>第六章 代码优化与目标代码生成</vt:lpstr>
      <vt:lpstr>PowerPoint 演示文稿</vt:lpstr>
      <vt:lpstr>代码优化</vt:lpstr>
      <vt:lpstr>代码优化</vt:lpstr>
      <vt:lpstr>代码优化</vt:lpstr>
      <vt:lpstr>基本块</vt:lpstr>
      <vt:lpstr>基本块划分</vt:lpstr>
      <vt:lpstr>基本块划分</vt:lpstr>
      <vt:lpstr>基本块划分</vt:lpstr>
      <vt:lpstr>程序流图</vt:lpstr>
      <vt:lpstr>程序流图</vt:lpstr>
      <vt:lpstr>程序流图</vt:lpstr>
      <vt:lpstr>局部优化</vt:lpstr>
      <vt:lpstr>合并已知量</vt:lpstr>
      <vt:lpstr>删除公共子表达式</vt:lpstr>
      <vt:lpstr>删除无用赋值</vt:lpstr>
      <vt:lpstr>删除死代码</vt:lpstr>
      <vt:lpstr>复写传播/Copy Propagation</vt:lpstr>
      <vt:lpstr>窥孔优化</vt:lpstr>
      <vt:lpstr>窥孔优化</vt:lpstr>
      <vt:lpstr>局部优化例题 2</vt:lpstr>
      <vt:lpstr>局部优化例题 1</vt:lpstr>
      <vt:lpstr>局部优化例题 2</vt:lpstr>
      <vt:lpstr>局部优化例题 3</vt:lpstr>
      <vt:lpstr>局部优化例题 4</vt:lpstr>
      <vt:lpstr>综合示题</vt:lpstr>
      <vt:lpstr>综合示题</vt:lpstr>
      <vt:lpstr>综合示题</vt:lpstr>
      <vt:lpstr>综合示题</vt:lpstr>
      <vt:lpstr>综合示题</vt:lpstr>
      <vt:lpstr>综合示题</vt:lpstr>
      <vt:lpstr>综合示题</vt:lpstr>
      <vt:lpstr>局部优化的实现</vt:lpstr>
      <vt:lpstr>局部优化的实现</vt:lpstr>
      <vt:lpstr>局部优化的实现</vt:lpstr>
      <vt:lpstr>局部优化的实现</vt:lpstr>
      <vt:lpstr>局部优化的实现</vt:lpstr>
      <vt:lpstr>局部优化的实现</vt:lpstr>
      <vt:lpstr>局部优化的实现</vt:lpstr>
      <vt:lpstr>局部优化的实现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如何对循环进行优化</vt:lpstr>
      <vt:lpstr>代码外提</vt:lpstr>
      <vt:lpstr>强度削弱</vt:lpstr>
      <vt:lpstr>删除基本归纳变量</vt:lpstr>
      <vt:lpstr>全局优化</vt:lpstr>
      <vt:lpstr>全局优化</vt:lpstr>
      <vt:lpstr>全局优化</vt:lpstr>
      <vt:lpstr>全局优化</vt:lpstr>
      <vt:lpstr>PowerPoint 演示文稿</vt:lpstr>
      <vt:lpstr>PowerPoint 演示文稿</vt:lpstr>
      <vt:lpstr>全局优化</vt:lpstr>
      <vt:lpstr>总结与思考</vt:lpstr>
      <vt:lpstr>总结与思考</vt:lpstr>
      <vt:lpstr>总结与思考</vt:lpstr>
      <vt:lpstr>习题</vt:lpstr>
      <vt:lpstr>目标代码生成</vt:lpstr>
      <vt:lpstr>目标代码生成</vt:lpstr>
      <vt:lpstr>计算机模型</vt:lpstr>
      <vt:lpstr>计算机模型</vt:lpstr>
      <vt:lpstr>计算机模型</vt:lpstr>
      <vt:lpstr>目标代码生成方法</vt:lpstr>
      <vt:lpstr>目标代码生成方法</vt:lpstr>
      <vt:lpstr>寄存器的分配</vt:lpstr>
      <vt:lpstr>寄存器的分配</vt:lpstr>
      <vt:lpstr>循环中的寄存器分配</vt:lpstr>
      <vt:lpstr>循环中的寄存器分配</vt:lpstr>
      <vt:lpstr>循环中的寄存器分配</vt:lpstr>
      <vt:lpstr>循环中的寄存器分配</vt:lpstr>
      <vt:lpstr>循环中的寄存器分配</vt:lpstr>
      <vt:lpstr>循环中的寄存器分配</vt:lpstr>
      <vt:lpstr>循环中的寄存器分配</vt:lpstr>
      <vt:lpstr>例：一个内循环的流图，基本块后的活跃变量列在基本块下方。</vt:lpstr>
      <vt:lpstr>对变量固定分配寄存器后可节省的执行代价</vt:lpstr>
      <vt:lpstr>习题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 Template</dc:title>
  <dc:creator>erqiang </dc:creator>
  <dc:subject>Template</dc:subject>
  <cp:lastModifiedBy>erqiang</cp:lastModifiedBy>
  <cp:revision>492</cp:revision>
  <dcterms:created xsi:type="dcterms:W3CDTF">2024-10-18T06:15:12Z</dcterms:created>
  <dcterms:modified xsi:type="dcterms:W3CDTF">2024-10-18T06:15:12Z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2052-12.1.0.17885</vt:lpwstr>
  </property>
  <property fmtid="{D5CDD505-2E9C-101B-9397-08002B2CF9AE}" pid="3" name="ICV">
    <vt:lpwstr>5531AADE2F4F022328FC11671E2306F2_42</vt:lpwstr>
  </property>
</Properties>
</file>