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7" r:id="rId4"/>
    <p:sldId id="371" r:id="rId5"/>
    <p:sldId id="372" r:id="rId6"/>
    <p:sldId id="373" r:id="rId7"/>
    <p:sldId id="374" r:id="rId8"/>
    <p:sldId id="376" r:id="rId9"/>
    <p:sldId id="377" r:id="rId10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1">
          <p15:clr>
            <a:srgbClr val="A4A3A4"/>
          </p15:clr>
        </p15:guide>
        <p15:guide id="2" pos="385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643" y="67"/>
      </p:cViewPr>
      <p:guideLst>
        <p:guide orient="horz" pos="2201"/>
        <p:guide pos="3859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335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2023/12/1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1046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Zhou, Erqiang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School of Information and Software Engineering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Zhou, Erqiang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56" name="AutoShape 8"/>
          <p:cNvSpPr>
            <a:spLocks noChangeArrowheads="1"/>
          </p:cNvSpPr>
          <p:nvPr userDrawn="1"/>
        </p:nvSpPr>
        <p:spPr bwMode="auto">
          <a:xfrm>
            <a:off x="-212725" y="-284162"/>
            <a:ext cx="2084388" cy="2157413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7" name="AutoShape 9"/>
          <p:cNvSpPr>
            <a:spLocks noChangeArrowheads="1"/>
          </p:cNvSpPr>
          <p:nvPr userDrawn="1"/>
        </p:nvSpPr>
        <p:spPr bwMode="auto">
          <a:xfrm>
            <a:off x="1079500" y="-427037"/>
            <a:ext cx="1295400" cy="129063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>
                  <a:alpha val="50000"/>
                </a:srgbClr>
              </a:gs>
              <a:gs pos="100000">
                <a:srgbClr val="FFFF99">
                  <a:gamma/>
                  <a:tint val="0"/>
                  <a:invGamma/>
                  <a:alpha val="0"/>
                </a:srgbClr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9" name="AutoShape 11"/>
          <p:cNvSpPr>
            <a:spLocks noChangeArrowheads="1"/>
          </p:cNvSpPr>
          <p:nvPr userDrawn="1"/>
        </p:nvSpPr>
        <p:spPr bwMode="auto">
          <a:xfrm flipH="1" flipV="1">
            <a:off x="9361170" y="-709930"/>
            <a:ext cx="2828925" cy="245237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0" name="AutoShape 2"/>
          <p:cNvSpPr>
            <a:spLocks noChangeArrowheads="1"/>
          </p:cNvSpPr>
          <p:nvPr userDrawn="1"/>
        </p:nvSpPr>
        <p:spPr bwMode="auto">
          <a:xfrm>
            <a:off x="-212725" y="5281930"/>
            <a:ext cx="2922270" cy="2160905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CCFFFF">
                  <a:gamma/>
                  <a:tint val="0"/>
                  <a:invGamma/>
                  <a:alpha val="0"/>
                </a:srgbClr>
              </a:gs>
            </a:gsLst>
            <a:lin ang="27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13" name="AutoShape 4"/>
          <p:cNvSpPr>
            <a:spLocks noChangeArrowheads="1"/>
          </p:cNvSpPr>
          <p:nvPr userDrawn="1"/>
        </p:nvSpPr>
        <p:spPr bwMode="auto">
          <a:xfrm>
            <a:off x="10389870" y="2910840"/>
            <a:ext cx="2656205" cy="129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chemeClr val="bg1">
                  <a:gamma/>
                  <a:shade val="69804"/>
                  <a:invGamma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1" name="AutoShape 3"/>
          <p:cNvSpPr>
            <a:spLocks noChangeArrowheads="1"/>
          </p:cNvSpPr>
          <p:nvPr userDrawn="1"/>
        </p:nvSpPr>
        <p:spPr bwMode="auto">
          <a:xfrm>
            <a:off x="6933565" y="390208"/>
            <a:ext cx="5256213" cy="6330950"/>
          </a:xfrm>
          <a:prstGeom prst="roundRect">
            <a:avLst>
              <a:gd name="adj" fmla="val 8264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053" name="Rectangle 5"/>
          <p:cNvSpPr>
            <a:spLocks noChangeArrowheads="1"/>
          </p:cNvSpPr>
          <p:nvPr userDrawn="1"/>
        </p:nvSpPr>
        <p:spPr bwMode="auto">
          <a:xfrm>
            <a:off x="-28575" y="3728085"/>
            <a:ext cx="10601960" cy="1584325"/>
          </a:xfrm>
          <a:prstGeom prst="rect">
            <a:avLst/>
          </a:prstGeom>
          <a:gradFill rotWithShape="0">
            <a:gsLst>
              <a:gs pos="0">
                <a:srgbClr val="0047FF"/>
              </a:gs>
              <a:gs pos="100000">
                <a:srgbClr val="99CCFF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-28575" y="3857149"/>
            <a:ext cx="10515600" cy="1325563"/>
          </a:xfrm>
        </p:spPr>
        <p:txBody>
          <a:bodyPr>
            <a:normAutofit/>
          </a:bodyPr>
          <a:lstStyle>
            <a:lvl1pPr algn="l">
              <a:defRPr sz="48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058" name="AutoShape 10"/>
          <p:cNvSpPr>
            <a:spLocks noChangeArrowheads="1"/>
          </p:cNvSpPr>
          <p:nvPr userDrawn="1"/>
        </p:nvSpPr>
        <p:spPr bwMode="auto">
          <a:xfrm>
            <a:off x="-357187" y="1152525"/>
            <a:ext cx="4173538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  <a:round/>
          </a:ln>
          <a:effectLst>
            <a:outerShdw dist="101823" dir="2700000" algn="ctr" rotWithShape="0">
              <a:srgbClr val="C0C0C0">
                <a:alpha val="39000"/>
              </a:srgbClr>
            </a:outerShdw>
          </a:effectLst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pic>
        <p:nvPicPr>
          <p:cNvPr id="6" name="Picture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36625" y="1116013"/>
            <a:ext cx="1368425" cy="13684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1910" y="6480175"/>
            <a:ext cx="3945890" cy="365125"/>
          </a:xfrm>
        </p:spPr>
        <p:txBody>
          <a:bodyPr/>
          <a:lstStyle/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480175"/>
            <a:ext cx="4114800" cy="365125"/>
          </a:xfrm>
        </p:spPr>
        <p:txBody>
          <a:bodyPr/>
          <a:lstStyle/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9344025" y="6480175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5091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buFont typeface="Wingdings" panose="05000000000000000000" charset="0"/>
              <a:buChar char=""/>
              <a:defRPr/>
            </a:lvl1pPr>
            <a:lvl2pPr>
              <a:buFont typeface="Wingdings" panose="05000000000000000000" charset="0"/>
              <a:buChar char=""/>
              <a:defRPr/>
            </a:lvl2pPr>
            <a:lvl3pPr>
              <a:buFont typeface="Wingdings" panose="05000000000000000000" charset="0"/>
              <a:buChar char=""/>
              <a:defRPr/>
            </a:lvl3pPr>
            <a:lvl4pPr>
              <a:buFont typeface="Wingdings" panose="05000000000000000000" charset="0"/>
              <a:buChar char=""/>
              <a:defRPr/>
            </a:lvl4pPr>
            <a:lvl5pPr>
              <a:buFont typeface="Wingdings" panose="05000000000000000000" charset="0"/>
              <a:buChar char=""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楷体_GB2312" panose="02010609030101010101" charset="-122"/>
                <a:ea typeface="楷体_GB2312" panose="02010609030101010101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09" y="1214422"/>
            <a:ext cx="10972800" cy="494823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1pPr>
            <a:lvl2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2pPr>
            <a:lvl3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3pPr>
            <a:lvl4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4pPr>
            <a:lvl5pPr>
              <a:defRPr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D1E6B75-A772-49D0-8FE5-A389934CEBC7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 will greet this lecture with love in my heart.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9085" y="635635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487660" y="56007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AutoShape 3"/>
          <p:cNvSpPr>
            <a:spLocks noChangeArrowheads="1"/>
          </p:cNvSpPr>
          <p:nvPr userDrawn="1"/>
        </p:nvSpPr>
        <p:spPr bwMode="auto">
          <a:xfrm>
            <a:off x="71120" y="72390"/>
            <a:ext cx="12053570" cy="6417945"/>
          </a:xfrm>
          <a:prstGeom prst="roundRect">
            <a:avLst>
              <a:gd name="adj" fmla="val 2295"/>
            </a:avLst>
          </a:prstGeom>
          <a:solidFill>
            <a:srgbClr val="FFFFFF"/>
          </a:solidFill>
          <a:ln w="9525">
            <a:noFill/>
            <a:round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7635" y="136525"/>
            <a:ext cx="11498580" cy="11341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7635" y="1388110"/>
            <a:ext cx="11997690" cy="48888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99085" y="6489700"/>
            <a:ext cx="394589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School of Information and Software Engineering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DejaVu Sans" panose="020B0606030804020204" charset="0"/>
                <a:cs typeface="DejaVu Sans" panose="020B0606030804020204" charset="0"/>
                <a:sym typeface="+mn-ea"/>
              </a:rPr>
              <a:t>Zhou, Erqiang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4897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033" name="Picture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906760" y="41275"/>
            <a:ext cx="1267460" cy="1267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3" name="Rectangle 5"/>
          <p:cNvSpPr>
            <a:spLocks noChangeArrowheads="1"/>
          </p:cNvSpPr>
          <p:nvPr userDrawn="1"/>
        </p:nvSpPr>
        <p:spPr bwMode="auto">
          <a:xfrm flipH="1">
            <a:off x="2989580" y="1252855"/>
            <a:ext cx="9135745" cy="135255"/>
          </a:xfrm>
          <a:prstGeom prst="rect">
            <a:avLst/>
          </a:prstGeom>
          <a:gradFill rotWithShape="0">
            <a:gsLst>
              <a:gs pos="100000">
                <a:srgbClr val="0047FF"/>
              </a:gs>
              <a:gs pos="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l" defTabSz="44958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Times New Roman" panose="02020603050405020304" pitchFamily="18" charset="0"/>
              <a:buNone/>
              <a:defRPr/>
            </a:pPr>
            <a:endParaRPr kumimoji="0" lang="en-US" altLang="zh-CN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Droid Sans Fallback" panose="020B0502000000000001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楷体_GB2312" panose="02010609030101010101" charset="-122"/>
          <a:ea typeface="楷体_GB2312" panose="0201060903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编译技术复习提纲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>
                <a:sym typeface="+mn-ea"/>
              </a:rPr>
              <a:t>第一章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lang="zh-CN" altLang="en-US" b="1" dirty="0" smtClean="0"/>
              <a:t>编译</a:t>
            </a:r>
            <a:r>
              <a:rPr lang="zh-CN" altLang="en-US" b="1" dirty="0"/>
              <a:t>引论和</a:t>
            </a:r>
            <a:r>
              <a:rPr lang="zh-CN" altLang="en-US" b="1" dirty="0" smtClean="0"/>
              <a:t>概述（第</a:t>
            </a:r>
            <a:r>
              <a:rPr lang="en-US" altLang="zh-CN" b="1" dirty="0" smtClean="0"/>
              <a:t>0</a:t>
            </a:r>
            <a:r>
              <a:rPr lang="zh-CN" altLang="en-US" b="1" dirty="0" smtClean="0"/>
              <a:t>章和第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章）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1.1 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语言处理器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1.2 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一个编译器的结构（编译前端和后端、词法、语法分析、中间代码生成和优化、符号表、出错处理遍）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1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sym typeface="+mn-ea"/>
              </a:rPr>
              <a:t>1.3 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sym typeface="+mn-ea"/>
              </a:rPr>
              <a:t>程序设计语言的发展历程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1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sym typeface="+mn-ea"/>
              </a:rPr>
              <a:t>1.4 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sym typeface="+mn-ea"/>
              </a:rPr>
              <a:t>一个编译器的相关科学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1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sym typeface="+mn-ea"/>
              </a:rPr>
              <a:t>1.5 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sym typeface="+mn-ea"/>
              </a:rPr>
              <a:t>编译技术的应用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1.6 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sym typeface="+mn-ea"/>
              </a:rPr>
              <a:t>程序设计语言基础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  <a:p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>
                <a:sym typeface="+mn-ea"/>
              </a:rPr>
              <a:t>第</a:t>
            </a:r>
            <a:r>
              <a:rPr lang="en-US" altLang="zh-CN" b="0" dirty="0" smtClean="0">
                <a:sym typeface="+mn-ea"/>
              </a:rPr>
              <a:t>2</a:t>
            </a:r>
            <a:r>
              <a:rPr lang="zh-CN" altLang="en-US" b="0" dirty="0" smtClean="0">
                <a:sym typeface="+mn-ea"/>
              </a:rPr>
              <a:t>章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charset="-122"/>
                <a:ea typeface="楷体_GB2312" panose="02010609030101010101" charset="-122"/>
                <a:cs typeface="+mn-cs"/>
              </a:rPr>
              <a:t>简单的翻译器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2.2 语言和语法定义引入（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上下文无关文法、推导和规约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2.4 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语法分析（递归下降分析、抽象语法树、语义分析）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2.7 符号表（符号表内容和操作）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2.8 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中间代码生成（三地址代码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/</a:t>
            </a:r>
            <a:r>
              <a:rPr kumimoji="1" lang="x-none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LLVM</a:t>
            </a:r>
            <a:r>
              <a:rPr kumimoji="1" lang="zh-CN" altLang="x-none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中间表示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）</a:t>
            </a:r>
          </a:p>
          <a:p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>
                <a:sym typeface="+mn-ea"/>
              </a:rPr>
              <a:t>第三章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charset="-122"/>
                <a:ea typeface="楷体_GB2312" panose="02010609030101010101" charset="-122"/>
                <a:cs typeface="+mn-cs"/>
              </a:rPr>
              <a:t>词法分析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3.1 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词法分析的</a:t>
            </a:r>
            <a:r>
              <a:rPr kumimoji="1" lang="zh-CN" altLang="en-US" sz="2400" b="1" dirty="0">
                <a:sym typeface="+mn-ea"/>
              </a:rPr>
              <a:t>作用（单词符号的</a:t>
            </a:r>
            <a:r>
              <a:rPr kumimoji="1" lang="zh-CN" altLang="en-US" sz="2400" b="1" dirty="0" smtClean="0">
                <a:sym typeface="+mn-ea"/>
              </a:rPr>
              <a:t>种类，词法分析器的输出形式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3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.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2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词法单元的规约（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正则表达式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3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.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3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 词法单元的识别（状态转换图）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3.4 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词法分析器生成工具（</a:t>
            </a:r>
            <a:r>
              <a:rPr kumimoji="1" lang="x-none" altLang="zh-CN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flex</a:t>
            </a:r>
            <a:r>
              <a:rPr kumimoji="1" lang="zh-CN" altLang="x-none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）</a:t>
            </a:r>
            <a:endParaRPr kumimoji="1" lang="x-none" altLang="zh-CN" sz="2400" b="1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x-none" altLang="zh-CN" sz="2400" b="1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3.5 </a:t>
            </a:r>
            <a:r>
              <a:rPr kumimoji="1" lang="zh-CN" altLang="x-none" sz="2400" b="1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有穷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（限）</a:t>
            </a:r>
            <a:r>
              <a:rPr kumimoji="1" lang="zh-CN" altLang="x-none" sz="2400" b="1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自动机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（确定性有限自动机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DFA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和非确定性有限自动机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NFA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sym typeface="+mn-ea"/>
              </a:rPr>
              <a:t>）</a:t>
            </a:r>
            <a:endParaRPr kumimoji="1" lang="zh-CN" altLang="x-none" sz="2400" b="1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3.6 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正则表达式到自动机（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NFA 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转换到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 DFA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，等价性证明）</a:t>
            </a:r>
          </a:p>
          <a:p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>
                <a:sym typeface="+mn-ea"/>
              </a:rPr>
              <a:t>第四章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charset="-122"/>
                <a:ea typeface="楷体_GB2312" panose="02010609030101010101" charset="-122"/>
                <a:cs typeface="+mn-cs"/>
              </a:rPr>
              <a:t>语法分析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4.2 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上下文无关文法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4.</a:t>
            </a:r>
            <a:r>
              <a:rPr kumimoji="1" 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3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文法设计（给定串的特征，设计文法</a:t>
            </a: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或给定文法，写串的特征，规范推导和规范规约，句型和句子概念）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4.4 </a:t>
            </a:r>
            <a:r>
              <a:rPr kumimoji="1" 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预测分析法（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自上而下的语法分析</a:t>
            </a:r>
            <a:r>
              <a:rPr kumimoji="1" lang="x-none" altLang="zh-CN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LL(1)</a:t>
            </a:r>
            <a:r>
              <a:rPr kumimoji="1" lang="zh-CN" altLang="x-none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算法、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左递归消除、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FIRST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和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FOLLOW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集的计算，预测分析表构造算法，</a:t>
            </a:r>
            <a:r>
              <a:rPr kumimoji="1" lang="zh-CN" altLang="x-none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该算法与递归下降分析法的区别与联系</a:t>
            </a:r>
            <a:r>
              <a:rPr kumimoji="1" lang="zh-CN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  <a:endParaRPr kumimoji="1" lang="zh-CN" altLang="x-none" sz="2400" b="1" noProof="0" dirty="0" smtClean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4.5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、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4.6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、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4.7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（自下而上的语法分析）</a:t>
            </a:r>
            <a:endParaRPr kumimoji="1" lang="en-US" altLang="zh-CN" sz="2400" b="1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  <a:p>
            <a:pPr marL="1200150" marR="0" lvl="2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altLang="zh-CN" sz="216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LR </a:t>
            </a:r>
            <a:r>
              <a:rPr kumimoji="1" lang="zh-CN" altLang="en-US" sz="216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分析算法</a:t>
            </a:r>
            <a:r>
              <a:rPr kumimoji="1" lang="x-none" altLang="zh-CN" sz="216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 LR(0)</a:t>
            </a:r>
            <a:r>
              <a:rPr kumimoji="1" lang="zh-CN" altLang="x-none" sz="216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，</a:t>
            </a:r>
            <a:r>
              <a:rPr kumimoji="1" lang="en-US" altLang="zh-CN" sz="216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SLR</a:t>
            </a:r>
            <a:r>
              <a:rPr kumimoji="1" lang="x-none" altLang="zh-CN" sz="216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(</a:t>
            </a:r>
            <a:r>
              <a:rPr kumimoji="1" lang="en-US" altLang="zh-CN" sz="216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1</a:t>
            </a:r>
            <a:r>
              <a:rPr kumimoji="1" lang="x-none" altLang="zh-CN" sz="2160" b="1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),</a:t>
            </a:r>
            <a:r>
              <a:rPr kumimoji="1" lang="en-US" altLang="x-none" sz="2400" b="1" dirty="0">
                <a:solidFill>
                  <a:schemeClr val="bg2"/>
                </a:solidFill>
                <a:sym typeface="+mn-ea"/>
              </a:rPr>
              <a:t>LR</a:t>
            </a:r>
            <a:r>
              <a:rPr kumimoji="1" lang="x-none" altLang="en-US" sz="2400" b="1" dirty="0">
                <a:solidFill>
                  <a:schemeClr val="bg2"/>
                </a:solidFill>
                <a:sym typeface="+mn-ea"/>
              </a:rPr>
              <a:t>(1)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x-none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4.9 </a:t>
            </a:r>
            <a:r>
              <a:rPr kumimoji="1" lang="zh-CN" altLang="x-none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语法分析器生成工具</a:t>
            </a:r>
            <a:r>
              <a:rPr kumimoji="1" lang="en-US" altLang="zh-CN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 </a:t>
            </a:r>
            <a:r>
              <a:rPr kumimoji="1" lang="x-none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Bison</a:t>
            </a:r>
            <a:endParaRPr kumimoji="1" lang="zh-CN" altLang="en-US" sz="2400" b="1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sym typeface="+mn-ea"/>
            </a:endParaRPr>
          </a:p>
          <a:p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>
                <a:sym typeface="+mn-ea"/>
              </a:rPr>
              <a:t>第五、六、八章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charset="-122"/>
                <a:ea typeface="楷体_GB2312" panose="02010609030101010101" charset="-122"/>
                <a:cs typeface="+mn-cs"/>
              </a:rPr>
              <a:t>语法制导翻译、中间代码的生成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5.1 </a:t>
            </a:r>
            <a:r>
              <a:rPr kumimoji="1" sz="2400" b="1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语法制导翻译</a:t>
            </a:r>
            <a:r>
              <a:rPr kumimoji="1" lang="zh-CN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（属性文法）</a:t>
            </a:r>
            <a:endParaRPr kumimoji="1" sz="2400" b="1" noProof="0" dirty="0" smtClean="0">
              <a:ln>
                <a:noFill/>
              </a:ln>
              <a:effectLst/>
              <a:uLnTx/>
              <a:uFillTx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5.3 </a:t>
            </a:r>
            <a:r>
              <a:rPr kumimoji="1" sz="2400" b="1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语法制导应用</a:t>
            </a:r>
            <a:r>
              <a:rPr kumimoji="1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（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抽象语法树</a:t>
            </a:r>
            <a:r>
              <a:rPr kumimoji="1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）</a:t>
            </a: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kumimoji="1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6.4 </a:t>
            </a:r>
            <a:r>
              <a:rPr kumimoji="1" sz="2400" b="1" noProof="0" dirty="0" err="1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表达式的翻译（基于</a:t>
            </a:r>
            <a:r>
              <a:rPr kumimoji="1" lang="zh-CN" altLang="en-US" sz="2400" b="1" dirty="0">
                <a:solidFill>
                  <a:srgbClr val="7030A0"/>
                </a:solidFill>
                <a:sym typeface="+mn-ea"/>
              </a:rPr>
              <a:t>抽象语法</a:t>
            </a:r>
            <a:r>
              <a:rPr kumimoji="1" lang="zh-CN" altLang="en-US" sz="2400" b="1" dirty="0" smtClean="0">
                <a:solidFill>
                  <a:srgbClr val="7030A0"/>
                </a:solidFill>
                <a:sym typeface="+mn-ea"/>
              </a:rPr>
              <a:t>树的算术表达式和赋值语句的翻译</a:t>
            </a:r>
            <a:r>
              <a:rPr kumimoji="1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）</a:t>
            </a: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6.5 类型检查</a:t>
            </a: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kumimoji="1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6.6 控制流</a:t>
            </a:r>
            <a:r>
              <a:rPr kumimoji="1" 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 </a:t>
            </a:r>
            <a:r>
              <a:rPr kumimoji="1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if</a:t>
            </a:r>
            <a:r>
              <a:rPr kumimoji="1" 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-</a:t>
            </a:r>
            <a:r>
              <a:rPr kumimoji="1" lang="x-none" altLang="en-US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else</a:t>
            </a:r>
            <a:r>
              <a:rPr kumimoji="1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/</a:t>
            </a:r>
            <a:r>
              <a:rPr kumimoji="1" sz="2400" b="1" noProof="0" dirty="0" err="1" smtClean="0">
                <a:ln>
                  <a:noFill/>
                </a:ln>
                <a:effectLst/>
                <a:uLnTx/>
                <a:uFillTx/>
                <a:sym typeface="+mn-ea"/>
              </a:rPr>
              <a:t>while（基于</a:t>
            </a:r>
            <a:r>
              <a:rPr kumimoji="1" lang="zh-CN" altLang="en-US" sz="2400" b="1" dirty="0">
                <a:sym typeface="+mn-ea"/>
              </a:rPr>
              <a:t>抽象语法</a:t>
            </a:r>
            <a:r>
              <a:rPr kumimoji="1" lang="zh-CN" altLang="en-US" sz="2400" b="1" dirty="0" smtClean="0">
                <a:sym typeface="+mn-ea"/>
              </a:rPr>
              <a:t>树的控制流翻译</a:t>
            </a:r>
            <a:r>
              <a:rPr kumimoji="1" sz="2400" b="1" noProof="0" dirty="0" smtClean="0">
                <a:ln>
                  <a:noFill/>
                </a:ln>
                <a:effectLst/>
                <a:uLnTx/>
                <a:uFillTx/>
                <a:sym typeface="+mn-ea"/>
              </a:rPr>
              <a:t>）</a:t>
            </a:r>
          </a:p>
          <a:p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>
                <a:sym typeface="+mn-ea"/>
              </a:rPr>
              <a:t>第七章</a:t>
            </a:r>
            <a:endParaRPr lang="zh-CN" altLang="en-US" b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charset="-122"/>
                <a:ea typeface="楷体_GB2312" panose="02010609030101010101" charset="-122"/>
                <a:cs typeface="+mn-cs"/>
              </a:rPr>
              <a:t>运行时环境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kumimoji="1" 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7</a:t>
            </a:r>
            <a:r>
              <a:rPr kumimoji="1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.1 </a:t>
            </a:r>
            <a:r>
              <a:rPr kumimoji="1" lang="zh-CN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存储组织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（参数</a:t>
            </a:r>
            <a:r>
              <a:rPr kumimoji="1" lang="zh-CN" altLang="en-US" sz="2400" b="1" dirty="0">
                <a:solidFill>
                  <a:srgbClr val="7030A0"/>
                </a:solidFill>
                <a:sym typeface="+mn-ea"/>
              </a:rPr>
              <a:t>传递方式、活动记录）</a:t>
            </a:r>
            <a:endParaRPr kumimoji="1" sz="2400" b="1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7</a:t>
            </a:r>
            <a:r>
              <a:rPr kumimoji="1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.</a:t>
            </a:r>
            <a:r>
              <a:rPr kumimoji="1" 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2</a:t>
            </a:r>
            <a:r>
              <a:rPr kumimoji="1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 </a:t>
            </a:r>
            <a:r>
              <a:rPr kumimoji="1" lang="zh-CN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空间的栈式分配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（运行时存储器的划分）</a:t>
            </a:r>
            <a:endParaRPr kumimoji="1" sz="2400" b="1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sym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1" 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7</a:t>
            </a:r>
            <a:r>
              <a:rPr kumimoji="1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.</a:t>
            </a:r>
            <a:r>
              <a:rPr kumimoji="1" 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3</a:t>
            </a:r>
            <a:r>
              <a:rPr kumimoji="1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 </a:t>
            </a:r>
            <a:r>
              <a:rPr kumimoji="1" lang="zh-CN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栈中非局部数据的访问</a:t>
            </a:r>
            <a:r>
              <a:rPr kumimoji="1" lang="zh-CN" altLang="en-US" sz="2400" b="1" noProof="0" dirty="0" smtClean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sym typeface="+mn-ea"/>
              </a:rPr>
              <a:t>（嵌套过程和非嵌套过程的活动记录的构建）</a:t>
            </a:r>
            <a:endParaRPr kumimoji="1" sz="2400" b="1" noProof="0" dirty="0" smtClean="0">
              <a:ln>
                <a:noFill/>
              </a:ln>
              <a:solidFill>
                <a:srgbClr val="7030A0"/>
              </a:solidFill>
              <a:effectLst/>
              <a:uLnTx/>
              <a:uFillTx/>
              <a:sym typeface="+mn-ea"/>
            </a:endParaRPr>
          </a:p>
          <a:p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>
                <a:sym typeface="+mn-ea"/>
              </a:rPr>
              <a:t>第八章</a:t>
            </a:r>
            <a:endParaRPr lang="zh-CN" altLang="en-US" b="0" dirty="0"/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_GB2312" panose="02010609030101010101" charset="-122"/>
                <a:ea typeface="楷体_GB2312" panose="02010609030101010101" charset="-122"/>
                <a:cs typeface="+mn-cs"/>
              </a:rPr>
              <a:t>运行时环境</a:t>
            </a:r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kumimoji="1" lang="en-US" altLang="zh-CN" sz="2400" b="1" dirty="0">
                <a:solidFill>
                  <a:srgbClr val="7030A0"/>
                </a:solidFill>
                <a:sym typeface="+mn-ea"/>
              </a:rPr>
              <a:t>8.4 </a:t>
            </a:r>
            <a:r>
              <a:rPr kumimoji="1" lang="zh-CN" altLang="en-US" sz="2400" b="1" dirty="0">
                <a:solidFill>
                  <a:srgbClr val="7030A0"/>
                </a:solidFill>
                <a:sym typeface="+mn-ea"/>
              </a:rPr>
              <a:t>基本块和流图</a:t>
            </a:r>
            <a:r>
              <a:rPr kumimoji="1" lang="zh-CN" altLang="en-US" sz="2400" b="1" dirty="0" smtClean="0">
                <a:solidFill>
                  <a:srgbClr val="7030A0"/>
                </a:solidFill>
                <a:sym typeface="+mn-ea"/>
              </a:rPr>
              <a:t>（</a:t>
            </a:r>
            <a:r>
              <a:rPr kumimoji="1" lang="zh-CN" altLang="en-US" sz="2400" b="1" dirty="0">
                <a:solidFill>
                  <a:srgbClr val="7030A0"/>
                </a:solidFill>
                <a:sym typeface="+mn-ea"/>
              </a:rPr>
              <a:t>基本块划分</a:t>
            </a:r>
            <a:r>
              <a:rPr kumimoji="1" lang="zh-CN" altLang="en-US" sz="2400" b="1" dirty="0" smtClean="0">
                <a:solidFill>
                  <a:srgbClr val="7030A0"/>
                </a:solidFill>
                <a:sym typeface="+mn-ea"/>
              </a:rPr>
              <a:t>算法、参</a:t>
            </a:r>
            <a:r>
              <a:rPr kumimoji="1" lang="en-US" altLang="zh-CN" sz="2400" b="1" dirty="0" smtClean="0">
                <a:solidFill>
                  <a:srgbClr val="7030A0"/>
                </a:solidFill>
                <a:sym typeface="+mn-ea"/>
              </a:rPr>
              <a:t>9.5 </a:t>
            </a:r>
            <a:r>
              <a:rPr kumimoji="1" lang="zh-CN" altLang="en-US" sz="2400" b="1" dirty="0" smtClean="0">
                <a:solidFill>
                  <a:srgbClr val="7030A0"/>
                </a:solidFill>
                <a:sym typeface="+mn-ea"/>
              </a:rPr>
              <a:t>流</a:t>
            </a:r>
            <a:r>
              <a:rPr kumimoji="1" lang="zh-CN" altLang="en-US" sz="2400" b="1" dirty="0">
                <a:solidFill>
                  <a:srgbClr val="7030A0"/>
                </a:solidFill>
                <a:sym typeface="+mn-ea"/>
              </a:rPr>
              <a:t>图中的</a:t>
            </a:r>
            <a:r>
              <a:rPr kumimoji="1" lang="zh-CN" altLang="en-US" sz="2400" b="1" dirty="0" smtClean="0">
                <a:solidFill>
                  <a:srgbClr val="7030A0"/>
                </a:solidFill>
                <a:sym typeface="+mn-ea"/>
              </a:rPr>
              <a:t>循环）</a:t>
            </a:r>
            <a:endParaRPr kumimoji="1" lang="zh-CN" altLang="en-US" sz="2400" b="1" dirty="0">
              <a:solidFill>
                <a:srgbClr val="7030A0"/>
              </a:solidFill>
              <a:sym typeface="+mn-ea"/>
            </a:endParaRP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kumimoji="1" lang="en-US" altLang="zh-CN" sz="2400" b="1" dirty="0">
                <a:sym typeface="+mn-ea"/>
              </a:rPr>
              <a:t>8.5 </a:t>
            </a:r>
            <a:r>
              <a:rPr kumimoji="1" lang="zh-CN" altLang="en-US" sz="2400" b="1" dirty="0">
                <a:sym typeface="+mn-ea"/>
              </a:rPr>
              <a:t>基本块</a:t>
            </a:r>
            <a:r>
              <a:rPr kumimoji="1" lang="zh-CN" altLang="en-US" sz="2400" b="1" dirty="0" smtClean="0">
                <a:sym typeface="+mn-ea"/>
              </a:rPr>
              <a:t>优化（</a:t>
            </a:r>
            <a:r>
              <a:rPr kumimoji="1" lang="en-US" altLang="zh-CN" sz="2400" b="1" dirty="0" smtClean="0">
                <a:solidFill>
                  <a:srgbClr val="7030A0"/>
                </a:solidFill>
                <a:sym typeface="+mn-ea"/>
              </a:rPr>
              <a:t>DAG</a:t>
            </a:r>
            <a:r>
              <a:rPr kumimoji="1" lang="zh-CN" altLang="en-US" sz="2400" b="1" dirty="0" smtClean="0">
                <a:solidFill>
                  <a:srgbClr val="7030A0"/>
                </a:solidFill>
                <a:sym typeface="+mn-ea"/>
              </a:rPr>
              <a:t>图构建和局部优化、循环优化</a:t>
            </a:r>
            <a:r>
              <a:rPr kumimoji="1" lang="zh-CN" altLang="en-US" sz="2400" b="1" dirty="0" smtClean="0">
                <a:sym typeface="+mn-ea"/>
              </a:rPr>
              <a:t>）</a:t>
            </a:r>
            <a:endParaRPr kumimoji="1" lang="zh-CN" altLang="en-US" sz="2400" b="1" dirty="0">
              <a:sym typeface="+mn-ea"/>
            </a:endParaRPr>
          </a:p>
          <a:p>
            <a:pPr marL="742950" lvl="1" indent="-28575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kumimoji="1" lang="en-US" altLang="zh-CN" sz="2400" b="1" dirty="0">
                <a:sym typeface="+mn-ea"/>
              </a:rPr>
              <a:t>8.8 </a:t>
            </a:r>
            <a:r>
              <a:rPr kumimoji="1" lang="zh-CN" altLang="en-US" sz="2400" b="1" dirty="0">
                <a:sym typeface="+mn-ea"/>
              </a:rPr>
              <a:t>寄存器</a:t>
            </a:r>
            <a:r>
              <a:rPr kumimoji="1" lang="zh-CN" altLang="en-US" sz="2400" b="1" dirty="0" smtClean="0">
                <a:sym typeface="+mn-ea"/>
              </a:rPr>
              <a:t>分配（</a:t>
            </a:r>
            <a:r>
              <a:rPr kumimoji="1" lang="zh-CN" altLang="en-US" sz="2400" b="1" dirty="0" smtClean="0">
                <a:solidFill>
                  <a:srgbClr val="7030A0"/>
                </a:solidFill>
                <a:sym typeface="+mn-ea"/>
              </a:rPr>
              <a:t>线性扫描和图着色</a:t>
            </a:r>
            <a:r>
              <a:rPr kumimoji="1" lang="zh-CN" altLang="en-US" sz="2400" b="1" dirty="0" smtClean="0">
                <a:sym typeface="+mn-ea"/>
              </a:rPr>
              <a:t>）</a:t>
            </a:r>
            <a:endParaRPr kumimoji="1" lang="zh-CN" altLang="en-US" sz="2400" b="1" dirty="0">
              <a:sym typeface="+mn-ea"/>
            </a:endParaRPr>
          </a:p>
          <a:p>
            <a:endParaRPr kumimoji="1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anose="02010609030101010101" charset="-122"/>
              <a:ea typeface="楷体_GB2312" panose="02010609030101010101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62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479</Words>
  <Application>Microsoft Office PowerPoint</Application>
  <PresentationFormat>宽屏</PresentationFormat>
  <Paragraphs>55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Droid Sans Fallback</vt:lpstr>
      <vt:lpstr>楷体_GB2312</vt:lpstr>
      <vt:lpstr>宋体</vt:lpstr>
      <vt:lpstr>微软雅黑</vt:lpstr>
      <vt:lpstr>Arial</vt:lpstr>
      <vt:lpstr>Arial Black</vt:lpstr>
      <vt:lpstr>Calibri</vt:lpstr>
      <vt:lpstr>Comic Sans MS</vt:lpstr>
      <vt:lpstr>DejaVu Sans</vt:lpstr>
      <vt:lpstr>Times New Roman</vt:lpstr>
      <vt:lpstr>Verdana</vt:lpstr>
      <vt:lpstr>Wingdings</vt:lpstr>
      <vt:lpstr>Office 主题​​</vt:lpstr>
      <vt:lpstr>1_Office 主题​​</vt:lpstr>
      <vt:lpstr>   编译技术复习提纲</vt:lpstr>
      <vt:lpstr>第一章</vt:lpstr>
      <vt:lpstr>第2章</vt:lpstr>
      <vt:lpstr>第三章</vt:lpstr>
      <vt:lpstr>第四章</vt:lpstr>
      <vt:lpstr>第五、六、八章</vt:lpstr>
      <vt:lpstr>第七章</vt:lpstr>
      <vt:lpstr>第八章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编译技术复习提纲</dc:title>
  <dc:creator>erqiang</dc:creator>
  <cp:lastModifiedBy>Microsoft 帐户</cp:lastModifiedBy>
  <cp:revision>50</cp:revision>
  <dcterms:created xsi:type="dcterms:W3CDTF">2023-11-14T13:02:45Z</dcterms:created>
  <dcterms:modified xsi:type="dcterms:W3CDTF">2023-12-01T07:22:24Z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