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39"/>
  </p:handoutMasterIdLst>
  <p:sldIdLst>
    <p:sldId id="256" r:id="rId3"/>
    <p:sldId id="257" r:id="rId4"/>
    <p:sldId id="342" r:id="rId6"/>
    <p:sldId id="343" r:id="rId7"/>
    <p:sldId id="345" r:id="rId8"/>
    <p:sldId id="376" r:id="rId9"/>
    <p:sldId id="349" r:id="rId10"/>
    <p:sldId id="344" r:id="rId11"/>
    <p:sldId id="346" r:id="rId12"/>
    <p:sldId id="375" r:id="rId13"/>
    <p:sldId id="347" r:id="rId14"/>
    <p:sldId id="308" r:id="rId15"/>
    <p:sldId id="309" r:id="rId16"/>
    <p:sldId id="377" r:id="rId17"/>
    <p:sldId id="378" r:id="rId18"/>
    <p:sldId id="350" r:id="rId19"/>
    <p:sldId id="352" r:id="rId20"/>
    <p:sldId id="372" r:id="rId21"/>
    <p:sldId id="351" r:id="rId22"/>
    <p:sldId id="355" r:id="rId23"/>
    <p:sldId id="373" r:id="rId24"/>
    <p:sldId id="353" r:id="rId25"/>
    <p:sldId id="374" r:id="rId26"/>
    <p:sldId id="379" r:id="rId27"/>
    <p:sldId id="357" r:id="rId28"/>
    <p:sldId id="380" r:id="rId29"/>
    <p:sldId id="359" r:id="rId30"/>
    <p:sldId id="358" r:id="rId31"/>
    <p:sldId id="356" r:id="rId32"/>
    <p:sldId id="366" r:id="rId33"/>
    <p:sldId id="362" r:id="rId34"/>
    <p:sldId id="363" r:id="rId35"/>
    <p:sldId id="364" r:id="rId36"/>
    <p:sldId id="365" r:id="rId37"/>
    <p:sldId id="360" r:id="rId38"/>
  </p:sldIdLst>
  <p:sldSz cx="9144000" cy="6858000" type="screen4x3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644" y="-210"/>
      </p:cViewPr>
      <p:guideLst>
        <p:guide orient="horz" pos="2151"/>
        <p:guide pos="287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68"/>
        <p:guide pos="218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gs" Target="tags/tag14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handoutMaster" Target="handoutMasters/handoutMaster1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8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1998298" cy="1998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54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5349092" y="6491295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95" y="649811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75480" y="649287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5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898" y="126978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396" y="106154"/>
            <a:ext cx="344487" cy="132744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65" y="260648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35" y="1372186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92" y="6491295"/>
            <a:ext cx="378669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795" y="649811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75480" y="6492874"/>
            <a:ext cx="1161826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34.xml"/><Relationship Id="rId23" Type="http://schemas.openxmlformats.org/officeDocument/2006/relationships/tags" Target="../tags/tag33.xml"/><Relationship Id="rId22" Type="http://schemas.openxmlformats.org/officeDocument/2006/relationships/tags" Target="../tags/tag32.xml"/><Relationship Id="rId21" Type="http://schemas.openxmlformats.org/officeDocument/2006/relationships/tags" Target="../tags/tag31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5" Type="http://schemas.openxmlformats.org/officeDocument/2006/relationships/slideLayout" Target="../slideLayouts/slideLayout2.xml"/><Relationship Id="rId24" Type="http://schemas.openxmlformats.org/officeDocument/2006/relationships/tags" Target="../tags/tag74.xml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85.xml"/><Relationship Id="rId8" Type="http://schemas.openxmlformats.org/officeDocument/2006/relationships/tags" Target="../tags/tag84.xml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1.xml"/><Relationship Id="rId14" Type="http://schemas.openxmlformats.org/officeDocument/2006/relationships/tags" Target="../tags/tag90.xml"/><Relationship Id="rId13" Type="http://schemas.openxmlformats.org/officeDocument/2006/relationships/tags" Target="../tags/tag89.xml"/><Relationship Id="rId12" Type="http://schemas.openxmlformats.org/officeDocument/2006/relationships/tags" Target="../tags/tag88.xml"/><Relationship Id="rId11" Type="http://schemas.openxmlformats.org/officeDocument/2006/relationships/tags" Target="../tags/tag87.xml"/><Relationship Id="rId10" Type="http://schemas.openxmlformats.org/officeDocument/2006/relationships/tags" Target="../tags/tag86.xml"/><Relationship Id="rId1" Type="http://schemas.openxmlformats.org/officeDocument/2006/relationships/tags" Target="../tags/tag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98.xml"/><Relationship Id="rId5" Type="http://schemas.openxmlformats.org/officeDocument/2006/relationships/tags" Target="../tags/tag97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tags" Target="../tags/tag118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1.xml"/><Relationship Id="rId11" Type="http://schemas.openxmlformats.org/officeDocument/2006/relationships/tags" Target="../tags/tag120.xml"/><Relationship Id="rId10" Type="http://schemas.openxmlformats.org/officeDocument/2006/relationships/tags" Target="../tags/tag119.xml"/><Relationship Id="rId1" Type="http://schemas.openxmlformats.org/officeDocument/2006/relationships/tags" Target="../tags/tag1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5.xml"/><Relationship Id="rId1" Type="http://schemas.openxmlformats.org/officeDocument/2006/relationships/tags" Target="../tags/tag1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GIF"/><Relationship Id="rId3" Type="http://schemas.openxmlformats.org/officeDocument/2006/relationships/tags" Target="../tags/tag5.xml"/><Relationship Id="rId2" Type="http://schemas.openxmlformats.org/officeDocument/2006/relationships/image" Target="../media/image3.jpeg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30.xml"/><Relationship Id="rId4" Type="http://schemas.openxmlformats.org/officeDocument/2006/relationships/tags" Target="../tags/tag129.xml"/><Relationship Id="rId3" Type="http://schemas.openxmlformats.org/officeDocument/2006/relationships/tags" Target="../tags/tag128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image" Target="../media/image10.jpe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tags" Target="../tags/tag134.xml"/><Relationship Id="rId1" Type="http://schemas.openxmlformats.org/officeDocument/2006/relationships/image" Target="../media/image11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image" Target="../media/image13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619672" y="2276872"/>
            <a:ext cx="6408712" cy="115407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latin typeface="+mn-ea"/>
                <a:ea typeface="+mn-ea"/>
              </a:rPr>
              <a:t>第</a:t>
            </a:r>
            <a:r>
              <a:rPr lang="en-US" altLang="zh-CN" b="1" dirty="0" smtClean="0">
                <a:latin typeface="+mn-ea"/>
                <a:ea typeface="+mn-ea"/>
              </a:rPr>
              <a:t>1</a:t>
            </a:r>
            <a:r>
              <a:rPr lang="zh-CN" altLang="en-US" b="1" dirty="0" smtClean="0">
                <a:latin typeface="+mn-ea"/>
                <a:ea typeface="+mn-ea"/>
              </a:rPr>
              <a:t>章 编译技术概述</a:t>
            </a:r>
            <a:endParaRPr lang="en-US" b="1" dirty="0">
              <a:latin typeface="+mn-ea"/>
              <a:ea typeface="+mn-ea"/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信息与软件工程学院</a:t>
            </a: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endParaRPr lang="en-US" altLang="zh-CN" sz="2800" b="1" dirty="0" smtClean="0">
              <a:latin typeface="+mn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zh-CN" altLang="en-US" sz="2800" b="1" dirty="0" smtClean="0">
                <a:latin typeface="+mn-ea"/>
                <a:cs typeface="+mj-cs"/>
              </a:rPr>
              <a:t>邓伏虎</a:t>
            </a:r>
            <a:endParaRPr lang="en-US" sz="2800" b="1" dirty="0">
              <a:latin typeface="+mn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编译的作用与</a:t>
            </a:r>
            <a:r>
              <a:rPr lang="zh-CN" altLang="en-US" dirty="0" smtClean="0"/>
              <a:t>分类</a:t>
            </a:r>
            <a:endParaRPr lang="zh-CN" altLang="en-US" dirty="0" smtClean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0" y="1646555"/>
            <a:ext cx="9144000" cy="4479925"/>
          </a:xfrm>
        </p:spPr>
        <p:txBody>
          <a:bodyPr/>
          <a:p>
            <a:pPr marL="0" lvl="1" indent="-323850" defTabSz="449580" fontAlgn="auto">
              <a:spcBef>
                <a:spcPts val="0"/>
              </a:spcBef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编译还是解释？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lvl="2" indent="-287020" algn="ctr" defTabSz="449580" fontAlgn="auto">
              <a:spcBef>
                <a:spcPts val="0"/>
              </a:spcBef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Pascal、C/C++、Object-C、Java、C#、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Python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Go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7020" defTabSz="449580" fontAlgn="auto">
              <a:spcBef>
                <a:spcPts val="0"/>
              </a:spcBef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2400" b="1" dirty="0">
              <a:latin typeface="+mn-ea"/>
              <a:cs typeface="+mn-ea"/>
            </a:endParaRPr>
          </a:p>
          <a:p>
            <a:pPr marL="0" lvl="1" indent="-323850" defTabSz="449580" fontAlgn="auto">
              <a:spcBef>
                <a:spcPts val="0"/>
              </a:spcBef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编译的：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Fortran、Vala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lvl="1" indent="-323850" defTabSz="449580" fontAlgn="auto">
              <a:spcBef>
                <a:spcPts val="0"/>
              </a:spcBef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400" dirty="0">
                <a:latin typeface="+mn-ea"/>
                <a:cs typeface="+mn-ea"/>
                <a:sym typeface="+mn-ea"/>
              </a:rPr>
              <a:t>解释的：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JavaScript、PHP</a:t>
            </a:r>
            <a:r>
              <a:rPr lang="zh-CN" altLang="en-US" sz="2400" dirty="0">
                <a:latin typeface="+mn-ea"/>
                <a:cs typeface="+mn-ea"/>
                <a:sym typeface="+mn-ea"/>
              </a:rPr>
              <a:t>等</a:t>
            </a:r>
            <a:endParaRPr lang="zh-CN" altLang="en-US" sz="2400" b="1" dirty="0">
              <a:latin typeface="+mn-ea"/>
              <a:cs typeface="+mn-ea"/>
            </a:endParaRPr>
          </a:p>
          <a:p>
            <a:pPr marL="0" indent="0" fontAlgn="auto">
              <a:spcBef>
                <a:spcPts val="0"/>
              </a:spcBef>
              <a:buNone/>
            </a:pPr>
            <a:endParaRPr lang="en-US" sz="2400" b="0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3477895" cy="92837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dirty="0" smtClean="0"/>
              <a:t>编译器</a:t>
            </a:r>
            <a:r>
              <a:rPr lang="zh-CN" altLang="en-US" dirty="0" smtClean="0"/>
              <a:t>的结构</a:t>
            </a:r>
            <a:endParaRPr lang="zh-CN" altLang="en-US" dirty="0" smtClean="0"/>
          </a:p>
        </p:txBody>
      </p:sp>
      <p:grpSp>
        <p:nvGrpSpPr>
          <p:cNvPr id="17" name="组合 16"/>
          <p:cNvGrpSpPr/>
          <p:nvPr/>
        </p:nvGrpSpPr>
        <p:grpSpPr>
          <a:xfrm>
            <a:off x="1065266" y="1114057"/>
            <a:ext cx="457200" cy="4752528"/>
            <a:chOff x="1043608" y="1412776"/>
            <a:chExt cx="457200" cy="4752528"/>
          </a:xfrm>
        </p:grpSpPr>
        <p:sp>
          <p:nvSpPr>
            <p:cNvPr id="7" name="矩形 6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043608" y="2594535"/>
              <a:ext cx="457200" cy="230832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/>
                <a:t>信息表的管理</a:t>
              </a:r>
              <a:endParaRPr lang="en-US" sz="2400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137828" y="1141600"/>
            <a:ext cx="474486" cy="4752528"/>
            <a:chOff x="8155114" y="1372433"/>
            <a:chExt cx="474486" cy="4752528"/>
          </a:xfrm>
        </p:grpSpPr>
        <p:sp>
          <p:nvSpPr>
            <p:cNvPr id="9" name="矩形 8"/>
            <p:cNvSpPr/>
            <p:nvPr/>
          </p:nvSpPr>
          <p:spPr>
            <a:xfrm>
              <a:off x="8155114" y="1372433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72400" y="2409869"/>
              <a:ext cx="457200" cy="2677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2400" dirty="0" smtClean="0"/>
                <a:t>错误诊断及处理</a:t>
              </a:r>
              <a:endParaRPr lang="en-US" sz="2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257619" y="5440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源程序</a:t>
            </a:r>
            <a:endParaRPr lang="en-US" sz="2400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203848" y="1211923"/>
            <a:ext cx="3240360" cy="461665"/>
            <a:chOff x="1043608" y="1256391"/>
            <a:chExt cx="457200" cy="4984621"/>
          </a:xfrm>
        </p:grpSpPr>
        <p:sp>
          <p:nvSpPr>
            <p:cNvPr id="19" name="矩形 18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/>
                <a:t>词法分析</a:t>
              </a:r>
              <a:endParaRPr lang="en-US" sz="2400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203848" y="2092526"/>
            <a:ext cx="3240360" cy="461665"/>
            <a:chOff x="1043608" y="1256391"/>
            <a:chExt cx="457200" cy="4984621"/>
          </a:xfrm>
        </p:grpSpPr>
        <p:sp>
          <p:nvSpPr>
            <p:cNvPr id="22" name="矩形 21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/>
                <a:t>语法分析</a:t>
              </a:r>
              <a:endParaRPr lang="en-US" sz="2400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203848" y="3070682"/>
            <a:ext cx="3240360" cy="461665"/>
            <a:chOff x="1043608" y="1256391"/>
            <a:chExt cx="457200" cy="4984621"/>
          </a:xfrm>
        </p:grpSpPr>
        <p:sp>
          <p:nvSpPr>
            <p:cNvPr id="25" name="矩形 24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43608" y="1256391"/>
              <a:ext cx="457200" cy="49846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/>
                <a:t>语义</a:t>
              </a:r>
              <a:r>
                <a:rPr lang="zh-CN" altLang="en-US" sz="2400" dirty="0" smtClean="0"/>
                <a:t>分析</a:t>
              </a:r>
              <a:endParaRPr lang="en-US" sz="2400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219604" y="4293741"/>
            <a:ext cx="3240360" cy="460375"/>
            <a:chOff x="1043608" y="1263355"/>
            <a:chExt cx="457200" cy="4970693"/>
          </a:xfrm>
        </p:grpSpPr>
        <p:sp>
          <p:nvSpPr>
            <p:cNvPr id="28" name="矩形 27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43608" y="1263355"/>
              <a:ext cx="457200" cy="49706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/>
                <a:t>中间代码生成及</a:t>
              </a:r>
              <a:r>
                <a:rPr lang="zh-CN" altLang="en-US" sz="2400" dirty="0" smtClean="0"/>
                <a:t>优化</a:t>
              </a:r>
              <a:endParaRPr lang="zh-CN" altLang="en-US" sz="2400" dirty="0" smtClean="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215283" y="5142136"/>
            <a:ext cx="3240360" cy="460375"/>
            <a:chOff x="1043608" y="1263355"/>
            <a:chExt cx="457200" cy="4970693"/>
          </a:xfrm>
        </p:grpSpPr>
        <p:sp>
          <p:nvSpPr>
            <p:cNvPr id="31" name="矩形 30"/>
            <p:cNvSpPr/>
            <p:nvPr/>
          </p:nvSpPr>
          <p:spPr>
            <a:xfrm>
              <a:off x="1043608" y="1412776"/>
              <a:ext cx="457200" cy="475252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43608" y="1263355"/>
              <a:ext cx="457200" cy="49706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zh-CN" altLang="en-US" sz="2400" dirty="0" smtClean="0"/>
                <a:t>目标代码生成及</a:t>
              </a:r>
              <a:r>
                <a:rPr lang="zh-CN" altLang="en-US" sz="2400" dirty="0" smtClean="0"/>
                <a:t>优化</a:t>
              </a:r>
              <a:endParaRPr lang="zh-CN" altLang="en-US" sz="2400" dirty="0" smtClean="0"/>
            </a:p>
          </p:txBody>
        </p:sp>
      </p:grpSp>
      <p:cxnSp>
        <p:nvCxnSpPr>
          <p:cNvPr id="35" name="直接箭头连接符 34"/>
          <p:cNvCxnSpPr>
            <a:stCxn id="12" idx="2"/>
            <a:endCxn id="20" idx="0"/>
          </p:cNvCxnSpPr>
          <p:nvPr/>
        </p:nvCxnSpPr>
        <p:spPr>
          <a:xfrm>
            <a:off x="4811617" y="516067"/>
            <a:ext cx="12700" cy="69596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19" idx="2"/>
            <a:endCxn id="22" idx="0"/>
          </p:cNvCxnSpPr>
          <p:nvPr/>
        </p:nvCxnSpPr>
        <p:spPr>
          <a:xfrm>
            <a:off x="4824028" y="1666576"/>
            <a:ext cx="0" cy="440434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2" idx="2"/>
            <a:endCxn id="26" idx="0"/>
          </p:cNvCxnSpPr>
          <p:nvPr/>
        </p:nvCxnSpPr>
        <p:spPr>
          <a:xfrm>
            <a:off x="4824028" y="2547179"/>
            <a:ext cx="0" cy="523503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25" idx="2"/>
            <a:endCxn id="28" idx="0"/>
          </p:cNvCxnSpPr>
          <p:nvPr/>
        </p:nvCxnSpPr>
        <p:spPr>
          <a:xfrm>
            <a:off x="4824028" y="3525335"/>
            <a:ext cx="15875" cy="78232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28" idx="2"/>
            <a:endCxn id="32" idx="0"/>
          </p:cNvCxnSpPr>
          <p:nvPr/>
        </p:nvCxnSpPr>
        <p:spPr>
          <a:xfrm flipH="1">
            <a:off x="4835339" y="4747749"/>
            <a:ext cx="4445" cy="394335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129737" y="5863035"/>
            <a:ext cx="1402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机器</a:t>
            </a:r>
            <a:r>
              <a:rPr lang="zh-CN" altLang="en-US" sz="2400" dirty="0"/>
              <a:t>代码</a:t>
            </a:r>
            <a:endParaRPr lang="zh-CN" altLang="en-US" sz="2400" dirty="0"/>
          </a:p>
        </p:txBody>
      </p:sp>
      <p:cxnSp>
        <p:nvCxnSpPr>
          <p:cNvPr id="47" name="直接箭头连接符 46"/>
          <p:cNvCxnSpPr>
            <a:stCxn id="31" idx="2"/>
            <a:endCxn id="45" idx="0"/>
          </p:cNvCxnSpPr>
          <p:nvPr/>
        </p:nvCxnSpPr>
        <p:spPr>
          <a:xfrm flipH="1">
            <a:off x="4831018" y="5596144"/>
            <a:ext cx="4445" cy="266700"/>
          </a:xfrm>
          <a:prstGeom prst="straightConnector1">
            <a:avLst/>
          </a:prstGeom>
          <a:ln>
            <a:solidFill>
              <a:schemeClr val="tx1"/>
            </a:solidFill>
            <a:headEnd type="none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20" idx="1"/>
          </p:cNvCxnSpPr>
          <p:nvPr/>
        </p:nvCxnSpPr>
        <p:spPr>
          <a:xfrm flipH="1">
            <a:off x="1500810" y="1442756"/>
            <a:ext cx="170303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19" idx="3"/>
          </p:cNvCxnSpPr>
          <p:nvPr/>
        </p:nvCxnSpPr>
        <p:spPr>
          <a:xfrm>
            <a:off x="6444208" y="1446492"/>
            <a:ext cx="1693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22" idx="3"/>
          </p:cNvCxnSpPr>
          <p:nvPr/>
        </p:nvCxnSpPr>
        <p:spPr>
          <a:xfrm flipV="1">
            <a:off x="6444208" y="2323359"/>
            <a:ext cx="1693620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26" idx="3"/>
          </p:cNvCxnSpPr>
          <p:nvPr/>
        </p:nvCxnSpPr>
        <p:spPr>
          <a:xfrm>
            <a:off x="6444208" y="3301515"/>
            <a:ext cx="1693620" cy="37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28" idx="3"/>
          </p:cNvCxnSpPr>
          <p:nvPr/>
        </p:nvCxnSpPr>
        <p:spPr>
          <a:xfrm>
            <a:off x="6459964" y="4528300"/>
            <a:ext cx="16892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31" idx="3"/>
          </p:cNvCxnSpPr>
          <p:nvPr/>
        </p:nvCxnSpPr>
        <p:spPr>
          <a:xfrm>
            <a:off x="6455643" y="5376695"/>
            <a:ext cx="16924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endCxn id="22" idx="1"/>
          </p:cNvCxnSpPr>
          <p:nvPr/>
        </p:nvCxnSpPr>
        <p:spPr>
          <a:xfrm>
            <a:off x="1522466" y="2323359"/>
            <a:ext cx="1681382" cy="3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>
            <a:endCxn id="25" idx="1"/>
          </p:cNvCxnSpPr>
          <p:nvPr/>
        </p:nvCxnSpPr>
        <p:spPr>
          <a:xfrm>
            <a:off x="1522466" y="3301514"/>
            <a:ext cx="1681382" cy="3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endCxn id="29" idx="1"/>
          </p:cNvCxnSpPr>
          <p:nvPr/>
        </p:nvCxnSpPr>
        <p:spPr>
          <a:xfrm flipV="1">
            <a:off x="1547345" y="4524564"/>
            <a:ext cx="1672259" cy="146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>
            <a:endCxn id="32" idx="1"/>
          </p:cNvCxnSpPr>
          <p:nvPr/>
        </p:nvCxnSpPr>
        <p:spPr>
          <a:xfrm flipV="1">
            <a:off x="1533901" y="5372959"/>
            <a:ext cx="1681382" cy="3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7475190" y="769718"/>
            <a:ext cx="8643" cy="28753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 flipH="1">
            <a:off x="2195736" y="3645024"/>
            <a:ext cx="527945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2195736" y="769718"/>
            <a:ext cx="0" cy="28753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2195736" y="769718"/>
            <a:ext cx="5288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198321" y="775398"/>
            <a:ext cx="800219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分析</a:t>
            </a:r>
            <a:endParaRPr lang="en-US" sz="2400" b="1" dirty="0"/>
          </a:p>
        </p:txBody>
      </p:sp>
      <p:cxnSp>
        <p:nvCxnSpPr>
          <p:cNvPr id="82" name="直接连接符 81"/>
          <p:cNvCxnSpPr/>
          <p:nvPr/>
        </p:nvCxnSpPr>
        <p:spPr>
          <a:xfrm flipH="1">
            <a:off x="2217946" y="4128448"/>
            <a:ext cx="529094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7483833" y="4128448"/>
            <a:ext cx="0" cy="159697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2217946" y="4128448"/>
            <a:ext cx="5249" cy="15819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2223195" y="5710372"/>
            <a:ext cx="5260638" cy="150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17946" y="41284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综合</a:t>
            </a:r>
            <a:endParaRPr lang="en-US" sz="2400" b="1" dirty="0"/>
          </a:p>
        </p:txBody>
      </p:sp>
      <p:sp>
        <p:nvSpPr>
          <p:cNvPr id="93" name="TextBox 92"/>
          <p:cNvSpPr txBox="1"/>
          <p:nvPr/>
        </p:nvSpPr>
        <p:spPr>
          <a:xfrm>
            <a:off x="4901036" y="40606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字符序列</a:t>
            </a:r>
            <a:endParaRPr lang="en-US" dirty="0"/>
          </a:p>
        </p:txBody>
      </p:sp>
      <p:sp>
        <p:nvSpPr>
          <p:cNvPr id="97" name="TextBox 96"/>
          <p:cNvSpPr txBox="1"/>
          <p:nvPr/>
        </p:nvSpPr>
        <p:spPr>
          <a:xfrm>
            <a:off x="4901036" y="170212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字符序列</a:t>
            </a:r>
            <a:endParaRPr lang="en-US" dirty="0"/>
          </a:p>
        </p:txBody>
      </p:sp>
      <p:cxnSp>
        <p:nvCxnSpPr>
          <p:cNvPr id="108" name="直接连接符 107"/>
          <p:cNvCxnSpPr/>
          <p:nvPr/>
        </p:nvCxnSpPr>
        <p:spPr>
          <a:xfrm>
            <a:off x="3027090" y="863995"/>
            <a:ext cx="350626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连接符 109"/>
          <p:cNvCxnSpPr/>
          <p:nvPr/>
        </p:nvCxnSpPr>
        <p:spPr>
          <a:xfrm>
            <a:off x="6566098" y="863995"/>
            <a:ext cx="0" cy="1772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3075588" y="2636912"/>
            <a:ext cx="349051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059832" y="863995"/>
            <a:ext cx="7878" cy="1772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4901036" y="82156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结构分析</a:t>
            </a:r>
            <a:endParaRPr lang="en-US" dirty="0"/>
          </a:p>
        </p:txBody>
      </p:sp>
      <p:sp>
        <p:nvSpPr>
          <p:cNvPr id="139" name="TextBox 138"/>
          <p:cNvSpPr txBox="1"/>
          <p:nvPr/>
        </p:nvSpPr>
        <p:spPr>
          <a:xfrm>
            <a:off x="5016452" y="26488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语法</a:t>
            </a:r>
            <a:r>
              <a:rPr lang="zh-CN" altLang="en-US" dirty="0" smtClean="0"/>
              <a:t>树</a:t>
            </a:r>
            <a:endParaRPr lang="en-US" dirty="0"/>
          </a:p>
        </p:txBody>
      </p:sp>
      <p:sp>
        <p:nvSpPr>
          <p:cNvPr id="144" name="TextBox 143"/>
          <p:cNvSpPr txBox="1"/>
          <p:nvPr/>
        </p:nvSpPr>
        <p:spPr>
          <a:xfrm>
            <a:off x="4785620" y="3746332"/>
            <a:ext cx="1757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带语义的树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AST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901035" y="477558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中间代码</a:t>
            </a:r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3628"/>
            <a:ext cx="6818824" cy="10671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dirty="0" smtClean="0"/>
              <a:t>编译器的结构</a:t>
            </a:r>
            <a:endParaRPr lang="en-US" altLang="zh-CN" dirty="0" smtClean="0"/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" y="1642745"/>
            <a:ext cx="9143365" cy="4521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词法分析</a:t>
            </a:r>
            <a:endParaRPr lang="zh-CN" altLang="en-US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cs typeface="Times New Roman" panose="02020603050405020304" pitchFamily="18" charset="0"/>
              </a:rPr>
              <a:t>编译器</a:t>
            </a:r>
            <a:r>
              <a:rPr lang="zh-CN" altLang="en-US" sz="2400" dirty="0">
                <a:cs typeface="Times New Roman" panose="02020603050405020304" pitchFamily="18" charset="0"/>
              </a:rPr>
              <a:t>将源程序当作一个字符串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，对</a:t>
            </a:r>
            <a:r>
              <a:rPr lang="zh-CN" altLang="en-US" sz="2400" dirty="0">
                <a:cs typeface="Times New Roman" panose="02020603050405020304" pitchFamily="18" charset="0"/>
              </a:rPr>
              <a:t>它进行从左到右的扫描，并分析，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识别</a:t>
            </a:r>
            <a:r>
              <a:rPr lang="zh-CN" altLang="en-US" sz="2400" dirty="0">
                <a:cs typeface="Times New Roman" panose="02020603050405020304" pitchFamily="18" charset="0"/>
              </a:rPr>
              <a:t>出符合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词法规则</a:t>
            </a:r>
            <a:r>
              <a:rPr lang="zh-CN" altLang="en-US" sz="2400" dirty="0"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单词</a:t>
            </a:r>
            <a:r>
              <a:rPr lang="zh-CN" altLang="en-US" sz="2400" dirty="0" smtClean="0">
                <a:solidFill>
                  <a:schemeClr val="accent2"/>
                </a:solidFill>
                <a:cs typeface="Times New Roman" panose="02020603050405020304" pitchFamily="18" charset="0"/>
              </a:rPr>
              <a:t>符号。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如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基本字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标识符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常量</a:t>
            </a:r>
            <a:r>
              <a:rPr lang="zh-CN" altLang="en-US" sz="2400" dirty="0">
                <a:cs typeface="Times New Roman" panose="02020603050405020304" pitchFamily="18" charset="0"/>
              </a:rPr>
              <a:t>、</a:t>
            </a:r>
            <a:r>
              <a:rPr lang="zh-CN" altLang="en-US" sz="2400" dirty="0">
                <a:solidFill>
                  <a:schemeClr val="accent2"/>
                </a:solidFill>
                <a:cs typeface="Times New Roman" panose="02020603050405020304" pitchFamily="18" charset="0"/>
              </a:rPr>
              <a:t>运算符、界符</a:t>
            </a:r>
            <a:r>
              <a:rPr lang="zh-CN" altLang="en-US" sz="2400" dirty="0">
                <a:cs typeface="Times New Roman" panose="02020603050405020304" pitchFamily="18" charset="0"/>
              </a:rPr>
              <a:t>等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  <a:p>
            <a:pPr marL="0" indent="0">
              <a:buNone/>
            </a:pPr>
            <a:endParaRPr lang="zh-CN" altLang="en-US" sz="2000" b="1" dirty="0"/>
          </a:p>
          <a:p>
            <a:pPr marL="0" indent="0">
              <a:buNone/>
            </a:pPr>
            <a:r>
              <a:rPr lang="zh-CN" altLang="en-US" sz="2400" dirty="0" smtClean="0">
                <a:cs typeface="Times New Roman" panose="02020603050405020304" pitchFamily="18" charset="0"/>
              </a:rPr>
              <a:t>描述工具：</a:t>
            </a:r>
            <a:r>
              <a:rPr lang="zh-CN" altLang="en-US" sz="24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有限自动机、正规表达式、状态转换图</a:t>
            </a:r>
            <a:endParaRPr lang="zh-CN" altLang="en-US" sz="2400" dirty="0" smtClean="0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785474" y="3645024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5"/>
            </p:custDataLst>
          </p:nvPr>
        </p:nvSpPr>
        <p:spPr>
          <a:xfrm>
            <a:off x="2115809" y="3645024"/>
            <a:ext cx="728788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6"/>
            </p:custDataLst>
          </p:nvPr>
        </p:nvSpPr>
        <p:spPr>
          <a:xfrm>
            <a:off x="3134581" y="3645024"/>
            <a:ext cx="1215428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>
            <p:custDataLst>
              <p:tags r:id="rId7"/>
            </p:custDataLst>
          </p:nvPr>
        </p:nvSpPr>
        <p:spPr>
          <a:xfrm>
            <a:off x="4898504" y="3645024"/>
            <a:ext cx="1316687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8"/>
            </p:custDataLst>
          </p:nvPr>
        </p:nvSpPr>
        <p:spPr>
          <a:xfrm>
            <a:off x="4349870" y="3645024"/>
            <a:ext cx="728788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9"/>
            </p:custDataLst>
          </p:nvPr>
        </p:nvSpPr>
        <p:spPr>
          <a:xfrm>
            <a:off x="6249374" y="3683467"/>
            <a:ext cx="728788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8"/>
          <p:cNvSpPr/>
          <p:nvPr>
            <p:custDataLst>
              <p:tags r:id="rId10"/>
            </p:custDataLst>
          </p:nvPr>
        </p:nvSpPr>
        <p:spPr>
          <a:xfrm>
            <a:off x="6914862" y="3645024"/>
            <a:ext cx="1215428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圆角矩形 19"/>
          <p:cNvSpPr/>
          <p:nvPr>
            <p:custDataLst>
              <p:tags r:id="rId11"/>
            </p:custDataLst>
          </p:nvPr>
        </p:nvSpPr>
        <p:spPr>
          <a:xfrm>
            <a:off x="785474" y="438942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圆角矩形 20"/>
          <p:cNvSpPr/>
          <p:nvPr>
            <p:custDataLst>
              <p:tags r:id="rId12"/>
            </p:custDataLst>
          </p:nvPr>
        </p:nvSpPr>
        <p:spPr>
          <a:xfrm>
            <a:off x="3087917" y="4382041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2&gt;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圆角矩形 21"/>
          <p:cNvSpPr/>
          <p:nvPr>
            <p:custDataLst>
              <p:tags r:id="rId13"/>
            </p:custDataLst>
          </p:nvPr>
        </p:nvSpPr>
        <p:spPr>
          <a:xfrm>
            <a:off x="4902469" y="4368224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3&gt;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圆角矩形 22"/>
          <p:cNvSpPr/>
          <p:nvPr>
            <p:custDataLst>
              <p:tags r:id="rId14"/>
            </p:custDataLst>
          </p:nvPr>
        </p:nvSpPr>
        <p:spPr>
          <a:xfrm>
            <a:off x="1825825" y="4382041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圆角矩形 23"/>
          <p:cNvSpPr/>
          <p:nvPr>
            <p:custDataLst>
              <p:tags r:id="rId15"/>
            </p:custDataLst>
          </p:nvPr>
        </p:nvSpPr>
        <p:spPr>
          <a:xfrm>
            <a:off x="4247515" y="4382135"/>
            <a:ext cx="934085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&lt;+&gt;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圆角矩形 24"/>
          <p:cNvSpPr/>
          <p:nvPr>
            <p:custDataLst>
              <p:tags r:id="rId16"/>
            </p:custDataLst>
          </p:nvPr>
        </p:nvSpPr>
        <p:spPr>
          <a:xfrm>
            <a:off x="5959390" y="4382041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24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/>
              </a:rPr>
              <a:t>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圆角矩形 25"/>
          <p:cNvSpPr/>
          <p:nvPr>
            <p:custDataLst>
              <p:tags r:id="rId17"/>
            </p:custDataLst>
          </p:nvPr>
        </p:nvSpPr>
        <p:spPr>
          <a:xfrm>
            <a:off x="6868198" y="4363234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&lt;60&gt;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接连接符 12"/>
          <p:cNvCxnSpPr>
            <a:stCxn id="6" idx="2"/>
            <a:endCxn id="20" idx="0"/>
          </p:cNvCxnSpPr>
          <p:nvPr>
            <p:custDataLst>
              <p:tags r:id="rId18"/>
            </p:custDataLst>
          </p:nvPr>
        </p:nvCxnSpPr>
        <p:spPr>
          <a:xfrm>
            <a:off x="1439852" y="4102224"/>
            <a:ext cx="0" cy="287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15" idx="2"/>
            <a:endCxn id="21" idx="0"/>
          </p:cNvCxnSpPr>
          <p:nvPr>
            <p:custDataLst>
              <p:tags r:id="rId19"/>
            </p:custDataLst>
          </p:nvPr>
        </p:nvCxnSpPr>
        <p:spPr>
          <a:xfrm>
            <a:off x="3742295" y="4102224"/>
            <a:ext cx="0" cy="27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16" idx="2"/>
            <a:endCxn id="22" idx="0"/>
          </p:cNvCxnSpPr>
          <p:nvPr>
            <p:custDataLst>
              <p:tags r:id="rId20"/>
            </p:custDataLst>
          </p:nvPr>
        </p:nvCxnSpPr>
        <p:spPr>
          <a:xfrm flipH="1">
            <a:off x="5556847" y="4102224"/>
            <a:ext cx="1" cy="26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9" idx="2"/>
            <a:endCxn id="26" idx="0"/>
          </p:cNvCxnSpPr>
          <p:nvPr>
            <p:custDataLst>
              <p:tags r:id="rId21"/>
            </p:custDataLst>
          </p:nvPr>
        </p:nvCxnSpPr>
        <p:spPr>
          <a:xfrm>
            <a:off x="7522576" y="4102224"/>
            <a:ext cx="0" cy="26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18" idx="2"/>
            <a:endCxn id="25" idx="0"/>
          </p:cNvCxnSpPr>
          <p:nvPr>
            <p:custDataLst>
              <p:tags r:id="rId22"/>
            </p:custDataLst>
          </p:nvPr>
        </p:nvCxnSpPr>
        <p:spPr>
          <a:xfrm>
            <a:off x="6613768" y="4140667"/>
            <a:ext cx="0" cy="2413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14" idx="2"/>
            <a:endCxn id="23" idx="0"/>
          </p:cNvCxnSpPr>
          <p:nvPr>
            <p:custDataLst>
              <p:tags r:id="rId23"/>
            </p:custDataLst>
          </p:nvPr>
        </p:nvCxnSpPr>
        <p:spPr>
          <a:xfrm>
            <a:off x="2480203" y="4102224"/>
            <a:ext cx="0" cy="279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>
            <a:stCxn id="17" idx="2"/>
            <a:endCxn id="24" idx="0"/>
          </p:cNvCxnSpPr>
          <p:nvPr>
            <p:custDataLst>
              <p:tags r:id="rId24"/>
            </p:custDataLst>
          </p:nvPr>
        </p:nvCxnSpPr>
        <p:spPr>
          <a:xfrm>
            <a:off x="4714264" y="4102224"/>
            <a:ext cx="635" cy="2800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22" grpId="0" bldLvl="0" animBg="1"/>
      <p:bldP spid="23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3628"/>
            <a:ext cx="6818824" cy="10671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" y="1633855"/>
            <a:ext cx="9129395" cy="137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语法分析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根据</a:t>
            </a:r>
            <a:r>
              <a:rPr lang="zh-CN" altLang="en-US" sz="2400" dirty="0">
                <a:solidFill>
                  <a:schemeClr val="accent2"/>
                </a:solidFill>
              </a:rPr>
              <a:t>语法规则</a:t>
            </a:r>
            <a:r>
              <a:rPr lang="zh-CN" altLang="en-US" sz="2400" dirty="0"/>
              <a:t>，将单词符号构成各类语法单位，进行</a:t>
            </a:r>
            <a:r>
              <a:rPr lang="zh-CN" altLang="en-US" sz="2400" dirty="0">
                <a:solidFill>
                  <a:schemeClr val="accent2"/>
                </a:solidFill>
              </a:rPr>
              <a:t>语法检查</a:t>
            </a:r>
            <a:r>
              <a:rPr lang="zh-CN" altLang="en-US" sz="2400" dirty="0"/>
              <a:t>，生成语法树。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44" name="圆角矩形 43"/>
          <p:cNvSpPr/>
          <p:nvPr>
            <p:custDataLst>
              <p:tags r:id="rId4"/>
            </p:custDataLst>
          </p:nvPr>
        </p:nvSpPr>
        <p:spPr>
          <a:xfrm>
            <a:off x="1299401" y="3364371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圆角矩形 44"/>
          <p:cNvSpPr/>
          <p:nvPr>
            <p:custDataLst>
              <p:tags r:id="rId5"/>
            </p:custDataLst>
          </p:nvPr>
        </p:nvSpPr>
        <p:spPr>
          <a:xfrm>
            <a:off x="3601844" y="3356992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2&gt;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圆角矩形 45"/>
          <p:cNvSpPr/>
          <p:nvPr>
            <p:custDataLst>
              <p:tags r:id="rId6"/>
            </p:custDataLst>
          </p:nvPr>
        </p:nvSpPr>
        <p:spPr>
          <a:xfrm>
            <a:off x="5416396" y="3343175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3&gt;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>
            <p:custDataLst>
              <p:tags r:id="rId7"/>
            </p:custDataLst>
          </p:nvPr>
        </p:nvSpPr>
        <p:spPr>
          <a:xfrm>
            <a:off x="2339752" y="3356992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圆角矩形 50"/>
          <p:cNvSpPr/>
          <p:nvPr>
            <p:custDataLst>
              <p:tags r:id="rId8"/>
            </p:custDataLst>
          </p:nvPr>
        </p:nvSpPr>
        <p:spPr>
          <a:xfrm>
            <a:off x="4734560" y="3357245"/>
            <a:ext cx="938530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&lt;+&gt;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圆角矩形 51"/>
          <p:cNvSpPr/>
          <p:nvPr>
            <p:custDataLst>
              <p:tags r:id="rId9"/>
            </p:custDataLst>
          </p:nvPr>
        </p:nvSpPr>
        <p:spPr>
          <a:xfrm>
            <a:off x="6473317" y="3356992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24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/>
              </a:rPr>
              <a:t>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圆角矩形 52"/>
          <p:cNvSpPr/>
          <p:nvPr>
            <p:custDataLst>
              <p:tags r:id="rId10"/>
            </p:custDataLst>
          </p:nvPr>
        </p:nvSpPr>
        <p:spPr>
          <a:xfrm>
            <a:off x="7382125" y="3338185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&lt;60&gt;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11"/>
            </p:custDataLst>
          </p:nvPr>
        </p:nvCxnSpPr>
        <p:spPr>
          <a:xfrm flipH="1">
            <a:off x="2123728" y="3795385"/>
            <a:ext cx="654378" cy="4789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2"/>
            </p:custDataLst>
          </p:nvPr>
        </p:nvCxnSpPr>
        <p:spPr>
          <a:xfrm flipH="1">
            <a:off x="3601844" y="4653136"/>
            <a:ext cx="654378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3"/>
            </p:custDataLst>
          </p:nvPr>
        </p:nvCxnSpPr>
        <p:spPr>
          <a:xfrm>
            <a:off x="3601844" y="3821571"/>
            <a:ext cx="654378" cy="452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>
            <p:custDataLst>
              <p:tags r:id="rId14"/>
            </p:custDataLst>
          </p:nvPr>
        </p:nvCxnSpPr>
        <p:spPr>
          <a:xfrm>
            <a:off x="4910600" y="4653136"/>
            <a:ext cx="813528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>
            <p:custDataLst>
              <p:tags r:id="rId15"/>
            </p:custDataLst>
          </p:nvPr>
        </p:nvCxnSpPr>
        <p:spPr>
          <a:xfrm flipH="1">
            <a:off x="4860032" y="5445224"/>
            <a:ext cx="81352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>
            <p:custDataLst>
              <p:tags r:id="rId16"/>
            </p:custDataLst>
          </p:nvPr>
        </p:nvCxnSpPr>
        <p:spPr>
          <a:xfrm>
            <a:off x="6156176" y="5445224"/>
            <a:ext cx="899511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92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88889E-6 3.33333E-6 L -0.12986 0.260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93" y="1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33333E-6 L -0.1875 0.38866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19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1.11111E-6 L -0.09531 0.37893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4" y="18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4" presetClass="emph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6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3.33333E-6 -4.81481E-6 L -0.07864 0.1363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1" y="6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3.33333E-6 L -0.14653 0.25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26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8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8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8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0.00712 -0.03334 L 0.02222 0.02662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7" y="2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77 0.00764 L 0.00277 0.14392 " pathEditMode="relative" rAng="0" ptsTypes="AA">
                                      <p:cBhvr>
                                        <p:cTn id="9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8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ldLvl="0" animBg="1"/>
      <p:bldP spid="44" grpId="1" bldLvl="0" animBg="1"/>
      <p:bldP spid="45" grpId="0" bldLvl="0" animBg="1"/>
      <p:bldP spid="45" grpId="1" bldLvl="0" animBg="1"/>
      <p:bldP spid="46" grpId="0" bldLvl="0" animBg="1"/>
      <p:bldP spid="46" grpId="1" bldLvl="0" animBg="1"/>
      <p:bldP spid="50" grpId="0" bldLvl="0" animBg="1"/>
      <p:bldP spid="50" grpId="1" animBg="1"/>
      <p:bldP spid="50" grpId="2" bldLvl="0" animBg="1"/>
      <p:bldP spid="51" grpId="0" bldLvl="0" animBg="1"/>
      <p:bldP spid="51" grpId="1" bldLvl="0" animBg="1"/>
      <p:bldP spid="51" grpId="2" animBg="1"/>
      <p:bldP spid="52" grpId="0" bldLvl="0" animBg="1"/>
      <p:bldP spid="52" grpId="1" bldLvl="0" animBg="1"/>
      <p:bldP spid="52" grpId="2" animBg="1"/>
      <p:bldP spid="53" grpId="0" bldLvl="0" animBg="1"/>
      <p:bldP spid="53" grpId="1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73628"/>
            <a:ext cx="6818824" cy="10671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" y="1633855"/>
            <a:ext cx="9129395" cy="1373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语法分析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22530" name="TextBox 4"/>
          <p:cNvSpPr txBox="1"/>
          <p:nvPr/>
        </p:nvSpPr>
        <p:spPr>
          <a:xfrm>
            <a:off x="6444615" y="1628458"/>
            <a:ext cx="2435225" cy="13220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 hangingPunct="0"/>
            <a:r>
              <a:rPr lang="es-ES" altLang="en-US" sz="2000" b="1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while</a:t>
            </a:r>
            <a:r>
              <a:rPr lang="es-ES" altLang="en-US" sz="2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 (y &lt; z) {</a:t>
            </a:r>
            <a:endParaRPr lang="es-ES" altLang="en-US" sz="2000" dirty="0"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/>
            <a:r>
              <a:rPr lang="es-ES" altLang="en-US" sz="2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	</a:t>
            </a:r>
            <a:r>
              <a:rPr lang="es-ES" altLang="en-US" sz="2000" b="1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int</a:t>
            </a:r>
            <a:r>
              <a:rPr lang="es-ES" altLang="en-US" sz="2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 x = a + b;</a:t>
            </a:r>
            <a:endParaRPr lang="es-ES" altLang="en-US" sz="2000" dirty="0"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/>
            <a:r>
              <a:rPr lang="es-ES" altLang="en-US" sz="2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	y += x;</a:t>
            </a:r>
            <a:endParaRPr lang="es-ES" altLang="en-US" sz="2000" dirty="0"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/>
            <a:r>
              <a:rPr lang="es-ES" altLang="en-US" sz="2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}</a:t>
            </a:r>
            <a:endParaRPr lang="es-ES" altLang="en-US" sz="2000" dirty="0"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</p:txBody>
      </p:sp>
      <p:grpSp>
        <p:nvGrpSpPr>
          <p:cNvPr id="19460" name="组合 19459"/>
          <p:cNvGrpSpPr/>
          <p:nvPr/>
        </p:nvGrpSpPr>
        <p:grpSpPr>
          <a:xfrm>
            <a:off x="1091843" y="1769745"/>
            <a:ext cx="3138191" cy="2064568"/>
            <a:chOff x="-35502" y="-83698"/>
            <a:chExt cx="3275639" cy="2543243"/>
          </a:xfrm>
        </p:grpSpPr>
        <p:sp>
          <p:nvSpPr>
            <p:cNvPr id="22532" name="Rounded Rectangle 15"/>
            <p:cNvSpPr/>
            <p:nvPr>
              <p:custDataLst>
                <p:tags r:id="rId4"/>
              </p:custDataLst>
            </p:nvPr>
          </p:nvSpPr>
          <p:spPr>
            <a:xfrm>
              <a:off x="1349775" y="-83698"/>
              <a:ext cx="1260006" cy="533478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while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33" name="Straight Arrow Connector 31"/>
            <p:cNvCxnSpPr>
              <a:stCxn id="22532" idx="2"/>
              <a:endCxn id="22536" idx="0"/>
            </p:cNvCxnSpPr>
            <p:nvPr>
              <p:custDataLst>
                <p:tags r:id="rId5"/>
              </p:custDataLst>
            </p:nvPr>
          </p:nvCxnSpPr>
          <p:spPr>
            <a:xfrm flipH="1">
              <a:off x="-35502" y="450006"/>
              <a:ext cx="2015611" cy="2009539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34" name="Straight Arrow Connector 33"/>
            <p:cNvCxnSpPr>
              <a:stCxn id="22532" idx="2"/>
              <a:endCxn id="22553" idx="0"/>
            </p:cNvCxnSpPr>
            <p:nvPr>
              <p:custDataLst>
                <p:tags r:id="rId6"/>
              </p:custDataLst>
            </p:nvPr>
          </p:nvCxnSpPr>
          <p:spPr>
            <a:xfrm>
              <a:off x="1980131" y="450030"/>
              <a:ext cx="1260006" cy="53269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2536" name="Rounded Rectangle 16"/>
          <p:cNvSpPr/>
          <p:nvPr/>
        </p:nvSpPr>
        <p:spPr>
          <a:xfrm>
            <a:off x="832485" y="3834130"/>
            <a:ext cx="518160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7" name="Rounded Rectangle 17"/>
          <p:cNvSpPr/>
          <p:nvPr/>
        </p:nvSpPr>
        <p:spPr>
          <a:xfrm>
            <a:off x="467360" y="4674870"/>
            <a:ext cx="505460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38" name="Rounded Rectangle 18"/>
          <p:cNvSpPr/>
          <p:nvPr/>
        </p:nvSpPr>
        <p:spPr>
          <a:xfrm>
            <a:off x="1136015" y="4674870"/>
            <a:ext cx="602615" cy="36576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p>
            <a:pPr indent="0" algn="ctr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539" name="Straight Arrow Connector 39"/>
          <p:cNvCxnSpPr>
            <a:stCxn id="22536" idx="2"/>
            <a:endCxn id="22537" idx="0"/>
          </p:cNvCxnSpPr>
          <p:nvPr/>
        </p:nvCxnSpPr>
        <p:spPr>
          <a:xfrm flipH="1">
            <a:off x="720090" y="4199890"/>
            <a:ext cx="371475" cy="47498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2540" name="Straight Arrow Connector 41"/>
          <p:cNvCxnSpPr>
            <a:stCxn id="22536" idx="2"/>
            <a:endCxn id="22538" idx="0"/>
          </p:cNvCxnSpPr>
          <p:nvPr/>
        </p:nvCxnSpPr>
        <p:spPr>
          <a:xfrm>
            <a:off x="1091565" y="4199890"/>
            <a:ext cx="346075" cy="47498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grpSp>
        <p:nvGrpSpPr>
          <p:cNvPr id="19470" name="组合 19469"/>
          <p:cNvGrpSpPr/>
          <p:nvPr/>
        </p:nvGrpSpPr>
        <p:grpSpPr>
          <a:xfrm>
            <a:off x="2458085" y="3855720"/>
            <a:ext cx="1261088" cy="1206500"/>
            <a:chOff x="-105889" y="0"/>
            <a:chExt cx="1314330" cy="1485099"/>
          </a:xfrm>
        </p:grpSpPr>
        <p:sp>
          <p:nvSpPr>
            <p:cNvPr id="22542" name="Rounded Rectangle 19"/>
            <p:cNvSpPr/>
            <p:nvPr>
              <p:custDataLst>
                <p:tags r:id="rId7"/>
              </p:custDataLst>
            </p:nvPr>
          </p:nvSpPr>
          <p:spPr>
            <a:xfrm>
              <a:off x="360023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3" name="Rounded Rectangle 20"/>
            <p:cNvSpPr/>
            <p:nvPr>
              <p:custDataLst>
                <p:tags r:id="rId8"/>
              </p:custDataLst>
            </p:nvPr>
          </p:nvSpPr>
          <p:spPr>
            <a:xfrm>
              <a:off x="-105889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44" name="Straight Arrow Connector 43"/>
            <p:cNvCxnSpPr>
              <a:stCxn id="22542" idx="2"/>
              <a:endCxn id="22543" idx="0"/>
            </p:cNvCxnSpPr>
            <p:nvPr>
              <p:custDataLst>
                <p:tags r:id="rId9"/>
              </p:custDataLst>
            </p:nvPr>
          </p:nvCxnSpPr>
          <p:spPr>
            <a:xfrm flipH="1">
              <a:off x="186608" y="450008"/>
              <a:ext cx="443412" cy="58466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45" name="Straight Arrow Connector 45"/>
            <p:cNvCxnSpPr>
              <a:stCxn id="22542" idx="2"/>
              <a:endCxn id="22547" idx="0"/>
            </p:cNvCxnSpPr>
            <p:nvPr>
              <p:custDataLst>
                <p:tags r:id="rId10"/>
              </p:custDataLst>
            </p:nvPr>
          </p:nvCxnSpPr>
          <p:spPr>
            <a:xfrm>
              <a:off x="630020" y="450007"/>
              <a:ext cx="578421" cy="58466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75" name="组合 19474"/>
          <p:cNvGrpSpPr/>
          <p:nvPr/>
        </p:nvGrpSpPr>
        <p:grpSpPr>
          <a:xfrm>
            <a:off x="3032125" y="4674870"/>
            <a:ext cx="1293495" cy="1498600"/>
            <a:chOff x="0" y="0"/>
            <a:chExt cx="1350090" cy="1845123"/>
          </a:xfrm>
        </p:grpSpPr>
        <p:sp>
          <p:nvSpPr>
            <p:cNvPr id="22547" name="Rounded Rectangle 21"/>
            <p:cNvSpPr/>
            <p:nvPr>
              <p:custDataLst>
                <p:tags r:id="rId11"/>
              </p:custDataLst>
            </p:nvPr>
          </p:nvSpPr>
          <p:spPr>
            <a:xfrm>
              <a:off x="405027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8" name="Rounded Rectangle 26"/>
            <p:cNvSpPr/>
            <p:nvPr>
              <p:custDataLst>
                <p:tags r:id="rId12"/>
              </p:custDataLst>
            </p:nvPr>
          </p:nvSpPr>
          <p:spPr>
            <a:xfrm>
              <a:off x="0" y="1395093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a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49" name="Rounded Rectangle 27"/>
            <p:cNvSpPr/>
            <p:nvPr>
              <p:custDataLst>
                <p:tags r:id="rId13"/>
              </p:custDataLst>
            </p:nvPr>
          </p:nvSpPr>
          <p:spPr>
            <a:xfrm>
              <a:off x="810054" y="1395093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b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50" name="Straight Arrow Connector 47"/>
            <p:cNvCxnSpPr>
              <a:stCxn id="22547" idx="2"/>
              <a:endCxn id="22548" idx="0"/>
            </p:cNvCxnSpPr>
            <p:nvPr>
              <p:custDataLst>
                <p:tags r:id="rId14"/>
              </p:custDataLst>
            </p:nvPr>
          </p:nvCxnSpPr>
          <p:spPr>
            <a:xfrm rot="5400000">
              <a:off x="11230" y="731277"/>
              <a:ext cx="945063" cy="38252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1" name="Straight Arrow Connector 49"/>
            <p:cNvCxnSpPr>
              <a:stCxn id="22547" idx="2"/>
              <a:endCxn id="22549" idx="0"/>
            </p:cNvCxnSpPr>
            <p:nvPr>
              <p:custDataLst>
                <p:tags r:id="rId15"/>
              </p:custDataLst>
            </p:nvPr>
          </p:nvCxnSpPr>
          <p:spPr>
            <a:xfrm rot="-5400000" flipH="1">
              <a:off x="405005" y="720025"/>
              <a:ext cx="945063" cy="4050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1" name="组合 19480"/>
          <p:cNvGrpSpPr/>
          <p:nvPr/>
        </p:nvGrpSpPr>
        <p:grpSpPr>
          <a:xfrm>
            <a:off x="3164384" y="2635488"/>
            <a:ext cx="2316651" cy="1220298"/>
            <a:chOff x="26" y="-145"/>
            <a:chExt cx="3805" cy="2254"/>
          </a:xfrm>
        </p:grpSpPr>
        <p:sp>
          <p:nvSpPr>
            <p:cNvPr id="22553" name="Rounded Rectangle 25"/>
            <p:cNvSpPr/>
            <p:nvPr>
              <p:custDataLst>
                <p:tags r:id="rId16"/>
              </p:custDataLst>
            </p:nvPr>
          </p:nvSpPr>
          <p:spPr>
            <a:xfrm>
              <a:off x="286" y="-145"/>
              <a:ext cx="2978" cy="853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Sequence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54" name="Straight Arrow Connector 35"/>
            <p:cNvCxnSpPr>
              <a:stCxn id="22553" idx="2"/>
              <a:endCxn id="22542" idx="0"/>
            </p:cNvCxnSpPr>
            <p:nvPr>
              <p:custDataLst>
                <p:tags r:id="rId17"/>
              </p:custDataLst>
            </p:nvPr>
          </p:nvCxnSpPr>
          <p:spPr>
            <a:xfrm flipH="1">
              <a:off x="26" y="707"/>
              <a:ext cx="1750" cy="140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5" name="Straight Arrow Connector 37"/>
            <p:cNvCxnSpPr>
              <a:stCxn id="22553" idx="2"/>
              <a:endCxn id="22558" idx="0"/>
            </p:cNvCxnSpPr>
            <p:nvPr>
              <p:custDataLst>
                <p:tags r:id="rId18"/>
              </p:custDataLst>
            </p:nvPr>
          </p:nvCxnSpPr>
          <p:spPr>
            <a:xfrm>
              <a:off x="1776" y="707"/>
              <a:ext cx="2055" cy="136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5" name="组合 19484"/>
          <p:cNvGrpSpPr/>
          <p:nvPr/>
        </p:nvGrpSpPr>
        <p:grpSpPr>
          <a:xfrm>
            <a:off x="4726305" y="3834130"/>
            <a:ext cx="1583699" cy="1206500"/>
            <a:chOff x="0" y="0"/>
            <a:chExt cx="2602" cy="2340"/>
          </a:xfrm>
        </p:grpSpPr>
        <p:sp>
          <p:nvSpPr>
            <p:cNvPr id="22557" name="Rounded Rectangle 24"/>
            <p:cNvSpPr/>
            <p:nvPr>
              <p:custDataLst>
                <p:tags r:id="rId19"/>
              </p:custDataLst>
            </p:nvPr>
          </p:nvSpPr>
          <p:spPr>
            <a:xfrm>
              <a:off x="1751" y="1629"/>
              <a:ext cx="851" cy="70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endParaRPr lang="en-US" altLang="zh-CN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8" name="Rounded Rectangle 22"/>
            <p:cNvSpPr/>
            <p:nvPr>
              <p:custDataLst>
                <p:tags r:id="rId20"/>
              </p:custDataLst>
            </p:nvPr>
          </p:nvSpPr>
          <p:spPr>
            <a:xfrm>
              <a:off x="637" y="0"/>
              <a:ext cx="1204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+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22559" name="Rounded Rectangle 23"/>
            <p:cNvSpPr/>
            <p:nvPr>
              <p:custDataLst>
                <p:tags r:id="rId21"/>
              </p:custDataLst>
            </p:nvPr>
          </p:nvSpPr>
          <p:spPr>
            <a:xfrm>
              <a:off x="0" y="1630"/>
              <a:ext cx="920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p>
              <a:pPr indent="0" algn="ctr" hangingPunct="0"/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22560" name="Straight Arrow Connector 56"/>
            <p:cNvCxnSpPr>
              <a:stCxn id="22558" idx="2"/>
              <a:endCxn id="22559" idx="0"/>
            </p:cNvCxnSpPr>
            <p:nvPr>
              <p:custDataLst>
                <p:tags r:id="rId22"/>
              </p:custDataLst>
            </p:nvPr>
          </p:nvCxnSpPr>
          <p:spPr>
            <a:xfrm flipH="1">
              <a:off x="459" y="710"/>
              <a:ext cx="779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61" name="Straight Arrow Connector 58"/>
            <p:cNvCxnSpPr>
              <a:stCxn id="22558" idx="2"/>
              <a:endCxn id="22557" idx="0"/>
            </p:cNvCxnSpPr>
            <p:nvPr>
              <p:custDataLst>
                <p:tags r:id="rId23"/>
              </p:custDataLst>
            </p:nvPr>
          </p:nvCxnSpPr>
          <p:spPr>
            <a:xfrm>
              <a:off x="1239" y="710"/>
              <a:ext cx="937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8" name="文本框 7"/>
          <p:cNvSpPr txBox="1"/>
          <p:nvPr>
            <p:custDataLst>
              <p:tags r:id="rId24"/>
            </p:custDataLst>
          </p:nvPr>
        </p:nvSpPr>
        <p:spPr>
          <a:xfrm>
            <a:off x="6084253" y="5805170"/>
            <a:ext cx="2864485" cy="460375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}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还需要吗？</a:t>
            </a:r>
            <a:endParaRPr lang="zh-CN" altLang="zh-C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0" grpId="1"/>
      <p:bldP spid="8" grpId="0" bldLvl="0" animBg="1"/>
      <p:bldP spid="22536" grpId="0" animBg="1"/>
      <p:bldP spid="22537" grpId="0" animBg="1"/>
      <p:bldP spid="22538" grpId="0" animBg="1"/>
      <p:bldP spid="22536" grpId="1" animBg="1"/>
      <p:bldP spid="22537" grpId="1" animBg="1"/>
      <p:bldP spid="2253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913511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语义分析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Jack  said  Jerry  left  his  assignment at home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charset="-122"/>
              <a:sym typeface="+mn-ea"/>
            </a:endParaRPr>
          </a:p>
          <a:p>
            <a:pPr marL="0" indent="0">
              <a:buNone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Jack  said 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Jack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anose="02010609030101010101" charset="-122"/>
                <a:sym typeface="+mn-ea"/>
              </a:rPr>
              <a:t>  left  his  assignment at home.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18" charset="0"/>
              <a:ea typeface="楷体_GB2312" panose="02010609030101010101" charset="-122"/>
            </a:endParaRPr>
          </a:p>
          <a:p>
            <a:pPr marL="0" indent="0">
              <a:buNone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程序设计语言中通常采用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严格</a:t>
            </a:r>
            <a:r>
              <a:rPr lang="zh-CN" altLang="en-US" sz="2400" dirty="0">
                <a:cs typeface="Times New Roman" panose="02020603050405020304" pitchFamily="18" charset="0"/>
              </a:rPr>
              <a:t>的规则来避免</a:t>
            </a:r>
            <a:r>
              <a:rPr lang="zh-CN" altLang="en-US" sz="2400" dirty="0">
                <a:cs typeface="Times New Roman" panose="02020603050405020304" pitchFamily="18" charset="0"/>
              </a:rPr>
              <a:t>歧义。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>
                <a:cs typeface="Times New Roman" panose="02020603050405020304" pitchFamily="18" charset="0"/>
              </a:rPr>
              <a:t>编译器通常仅仅完成</a:t>
            </a:r>
            <a:r>
              <a:rPr lang="zh-CN" altLang="en-US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有限</a:t>
            </a:r>
            <a:r>
              <a:rPr lang="zh-CN" altLang="en-US" sz="2400" dirty="0">
                <a:cs typeface="Times New Roman" panose="02020603050405020304" pitchFamily="18" charset="0"/>
              </a:rPr>
              <a:t>的语义</a:t>
            </a:r>
            <a:r>
              <a:rPr lang="zh-CN" altLang="en-US" sz="2400" dirty="0">
                <a:cs typeface="Times New Roman" panose="02020603050405020304" pitchFamily="18" charset="0"/>
              </a:rPr>
              <a:t>分析。</a:t>
            </a:r>
            <a:endParaRPr lang="zh-CN" altLang="en-US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400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21520" name="文本框 21519"/>
          <p:cNvSpPr txBox="1"/>
          <p:nvPr>
            <p:custDataLst>
              <p:tags r:id="rId2"/>
            </p:custDataLst>
          </p:nvPr>
        </p:nvSpPr>
        <p:spPr>
          <a:xfrm>
            <a:off x="2843848" y="2132965"/>
            <a:ext cx="555625" cy="4603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indent="0" hangingPunct="0"/>
            <a:r>
              <a: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</a:rPr>
              <a:t>his</a:t>
            </a:r>
            <a:endParaRPr lang="en-US" altLang="zh-CN" sz="2400" b="1">
              <a:solidFill>
                <a:srgbClr val="FF3300"/>
              </a:solidFill>
              <a:latin typeface="Times New Roman" panose="02020603050405020304" pitchFamily="18" charset="0"/>
              <a:ea typeface="楷体_GB2312" panose="0201060903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20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913511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语义分析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根据语义规则，对</a:t>
            </a:r>
            <a:r>
              <a:rPr lang="zh-CN" altLang="en-US" sz="2400" dirty="0">
                <a:solidFill>
                  <a:schemeClr val="bg2">
                    <a:lumMod val="75000"/>
                  </a:schemeClr>
                </a:solidFill>
              </a:rPr>
              <a:t>语法正确</a:t>
            </a:r>
            <a:r>
              <a:rPr lang="zh-CN" altLang="en-US" sz="2400" dirty="0"/>
              <a:t>的语法单位进行</a:t>
            </a:r>
            <a:r>
              <a:rPr lang="zh-CN" altLang="en-US" sz="2400" dirty="0">
                <a:solidFill>
                  <a:schemeClr val="accent2"/>
                </a:solidFill>
              </a:rPr>
              <a:t>初步翻译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 静态语义检查</a:t>
            </a:r>
            <a:endParaRPr lang="zh-CN" altLang="en-US" sz="2400" dirty="0"/>
          </a:p>
          <a:p>
            <a:pPr marL="0" indent="0">
              <a:spcBef>
                <a:spcPts val="1200"/>
              </a:spcBef>
              <a:buNone/>
            </a:pPr>
            <a:r>
              <a:rPr lang="zh-CN" altLang="en-US" sz="2400" dirty="0"/>
              <a:t> </a:t>
            </a:r>
            <a:r>
              <a:rPr lang="en-US" altLang="zh-CN" sz="2400" dirty="0"/>
              <a:t>   </a:t>
            </a:r>
            <a:r>
              <a:rPr lang="zh-CN" altLang="en-US" sz="2000" dirty="0">
                <a:cs typeface="Times New Roman" panose="02020603050405020304" pitchFamily="18" charset="0"/>
              </a:rPr>
              <a:t>类型检查、控制流检查、唯一性检查、关联名检查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algn="l">
              <a:spcBef>
                <a:spcPts val="1200"/>
              </a:spcBef>
              <a:buSzTx/>
              <a:buNone/>
            </a:pPr>
            <a:r>
              <a:rPr lang="zh-CN" altLang="en-US" sz="2400" dirty="0"/>
              <a:t>动态语义检查</a:t>
            </a:r>
            <a:endParaRPr lang="zh-CN" altLang="en-US" sz="2400" dirty="0"/>
          </a:p>
          <a:p>
            <a:pPr marL="539750" algn="l">
              <a:spcBef>
                <a:spcPct val="20000"/>
              </a:spcBef>
              <a:buSzTx/>
              <a:buNone/>
            </a:pPr>
            <a:r>
              <a:rPr lang="zh-CN" altLang="en-US" sz="2000" dirty="0">
                <a:cs typeface="Times New Roman" panose="02020603050405020304" pitchFamily="18" charset="0"/>
              </a:rPr>
              <a:t>除零检查、数组溢出</a:t>
            </a:r>
            <a:endParaRPr lang="zh-CN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12" name="圆角矩形 11"/>
          <p:cNvSpPr/>
          <p:nvPr>
            <p:custDataLst>
              <p:tags r:id="rId2"/>
            </p:custDataLst>
          </p:nvPr>
        </p:nvSpPr>
        <p:spPr>
          <a:xfrm>
            <a:off x="2800229" y="4354304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>
            <p:custDataLst>
              <p:tags r:id="rId3"/>
            </p:custDataLst>
          </p:nvPr>
        </p:nvSpPr>
        <p:spPr>
          <a:xfrm>
            <a:off x="3790309" y="485836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2&gt;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4654405" y="5290408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3&gt;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3815792" y="377824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>
            <p:custDataLst>
              <p:tags r:id="rId6"/>
            </p:custDataLst>
          </p:nvPr>
        </p:nvSpPr>
        <p:spPr>
          <a:xfrm>
            <a:off x="4595009" y="4329152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&lt;+&gt;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>
            <p:custDataLst>
              <p:tags r:id="rId7"/>
            </p:custDataLst>
          </p:nvPr>
        </p:nvSpPr>
        <p:spPr>
          <a:xfrm>
            <a:off x="5315089" y="476120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24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/>
              </a:rPr>
              <a:t>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>
            <p:custDataLst>
              <p:tags r:id="rId8"/>
            </p:custDataLst>
          </p:nvPr>
        </p:nvSpPr>
        <p:spPr>
          <a:xfrm>
            <a:off x="6107177" y="5290408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&lt;60&gt;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>
            <p:custDataLst>
              <p:tags r:id="rId9"/>
            </p:custDataLst>
          </p:nvPr>
        </p:nvCxnSpPr>
        <p:spPr>
          <a:xfrm flipH="1">
            <a:off x="3757008" y="4242819"/>
            <a:ext cx="327189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>
            <p:custDataLst>
              <p:tags r:id="rId10"/>
            </p:custDataLst>
          </p:nvPr>
        </p:nvCxnSpPr>
        <p:spPr>
          <a:xfrm>
            <a:off x="4739025" y="4242819"/>
            <a:ext cx="324036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>
            <p:custDataLst>
              <p:tags r:id="rId11"/>
            </p:custDataLst>
          </p:nvPr>
        </p:nvCxnSpPr>
        <p:spPr>
          <a:xfrm>
            <a:off x="5419911" y="4680423"/>
            <a:ext cx="32718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>
            <p:custDataLst>
              <p:tags r:id="rId12"/>
            </p:custDataLst>
          </p:nvPr>
        </p:nvCxnSpPr>
        <p:spPr>
          <a:xfrm>
            <a:off x="6174051" y="5077951"/>
            <a:ext cx="432048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>
            <p:custDataLst>
              <p:tags r:id="rId13"/>
            </p:custDataLst>
          </p:nvPr>
        </p:nvCxnSpPr>
        <p:spPr>
          <a:xfrm flipH="1">
            <a:off x="4595009" y="4680423"/>
            <a:ext cx="306034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>
            <p:custDataLst>
              <p:tags r:id="rId14"/>
            </p:custDataLst>
          </p:nvPr>
        </p:nvCxnSpPr>
        <p:spPr>
          <a:xfrm flipH="1">
            <a:off x="5419911" y="5086960"/>
            <a:ext cx="327189" cy="20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>
            <p:custDataLst>
              <p:tags r:id="rId15"/>
            </p:custDataLst>
          </p:nvPr>
        </p:nvSpPr>
        <p:spPr>
          <a:xfrm>
            <a:off x="6228385" y="5519008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inttofloat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-8.33333E-7 0.07222 L -8.33333E-7 1.11111E-6 " pathEditMode="relative" rAng="0" ptsTypes="AA">
                                      <p:cBhvr>
                                        <p:cTn id="5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5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72222E-6 2.96296E-6 L -0.0007 0.1048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  <p:bldP spid="18" grpId="1" animBg="1"/>
      <p:bldP spid="18" grpId="2" bldLvl="0" animBg="1"/>
      <p:bldP spid="43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35125"/>
            <a:ext cx="9135110" cy="44913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语法制导翻译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dirty="0" smtClean="0"/>
              <a:t>将静态检查和中间代码生成结合到语法分析中进行的技术。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主要思想：</a:t>
            </a:r>
            <a:r>
              <a:rPr lang="zh-CN" altLang="en-US" dirty="0" smtClean="0">
                <a:solidFill>
                  <a:srgbClr val="FF0000"/>
                </a:solidFill>
              </a:rPr>
              <a:t>在进行语法分析的同时完成相应的语义处理</a:t>
            </a:r>
            <a:r>
              <a:rPr lang="zh-CN" altLang="en-US" dirty="0" smtClean="0"/>
              <a:t>。</a:t>
            </a:r>
            <a:endParaRPr lang="zh-CN" altLang="en-US" dirty="0" smtClean="0"/>
          </a:p>
          <a:p>
            <a:pPr marL="0" indent="0">
              <a:buNone/>
            </a:pP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分析过程</a:t>
            </a:r>
            <a:endParaRPr 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为</a:t>
            </a: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每个产生式配上一个</a:t>
            </a:r>
            <a:r>
              <a:rPr lang="en-US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语义子程序</a:t>
            </a:r>
            <a:endParaRPr 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当对产生式进行</a:t>
            </a:r>
            <a:r>
              <a:rPr lang="en-US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推导</a:t>
            </a: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或</a:t>
            </a:r>
            <a:r>
              <a:rPr lang="en-US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归约</a:t>
            </a: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时</a:t>
            </a:r>
            <a:endParaRPr 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调用相应的语义程序</a:t>
            </a:r>
            <a:endParaRPr 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0" indent="0">
              <a:buNone/>
            </a:pPr>
            <a:r>
              <a:rPr lang="en-US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进行语义分析</a:t>
            </a:r>
            <a:endParaRPr lang="en-US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913511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中间代码</a:t>
            </a:r>
            <a:r>
              <a:rPr lang="zh-CN" altLang="en-US" dirty="0">
                <a:solidFill>
                  <a:srgbClr val="FF0000"/>
                </a:solidFill>
              </a:rPr>
              <a:t>生成 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algn="l">
              <a:spcBef>
                <a:spcPct val="20000"/>
              </a:spcBef>
              <a:buSzTx/>
              <a:buNone/>
            </a:pPr>
            <a:r>
              <a:rPr lang="zh-CN" altLang="en-US" sz="2400" dirty="0"/>
              <a:t>在静态语义正确的前提下翻译成中间代码或者目标代码。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12" name="圆角矩形 11"/>
          <p:cNvSpPr/>
          <p:nvPr/>
        </p:nvSpPr>
        <p:spPr>
          <a:xfrm>
            <a:off x="-102991" y="3526264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1&gt;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87089" y="403032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2&gt;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1751185" y="4462368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&lt;id, 3&gt;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912572" y="295020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1691789" y="3501112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&lt;+&gt;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2411869" y="3933160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spcBef>
                <a:spcPts val="24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/>
              </a:rPr>
              <a:t>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203322" y="5085303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&lt;60&gt;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接连接符 26"/>
          <p:cNvCxnSpPr/>
          <p:nvPr/>
        </p:nvCxnSpPr>
        <p:spPr>
          <a:xfrm flipH="1">
            <a:off x="853788" y="3414779"/>
            <a:ext cx="327189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1835805" y="3414779"/>
            <a:ext cx="324036" cy="2188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2516691" y="3852383"/>
            <a:ext cx="327189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3270831" y="4249911"/>
            <a:ext cx="432048" cy="252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 flipH="1">
            <a:off x="1691789" y="3852383"/>
            <a:ext cx="306034" cy="180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H="1">
            <a:off x="2516691" y="4258920"/>
            <a:ext cx="327189" cy="203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圆角矩形 42"/>
          <p:cNvSpPr/>
          <p:nvPr/>
        </p:nvSpPr>
        <p:spPr>
          <a:xfrm>
            <a:off x="3271190" y="4502373"/>
            <a:ext cx="1308756" cy="45720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inttofloat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1"/>
          <p:cNvSpPr txBox="1"/>
          <p:nvPr>
            <p:custDataLst>
              <p:tags r:id="rId2"/>
            </p:custDataLst>
          </p:nvPr>
        </p:nvSpPr>
        <p:spPr>
          <a:xfrm>
            <a:off x="4580255" y="2896870"/>
            <a:ext cx="2160270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三地址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"/>
          <p:cNvSpPr txBox="1"/>
          <p:nvPr>
            <p:custDataLst>
              <p:tags r:id="rId3"/>
            </p:custDataLst>
          </p:nvPr>
        </p:nvSpPr>
        <p:spPr>
          <a:xfrm>
            <a:off x="4580003" y="3488060"/>
            <a:ext cx="21602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inttofloat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>
          <a:xfrm>
            <a:off x="4581613" y="4079465"/>
            <a:ext cx="2158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id3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5"/>
            </p:custDataLst>
          </p:nvPr>
        </p:nvSpPr>
        <p:spPr>
          <a:xfrm>
            <a:off x="4580003" y="4670870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= id2 + t2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6"/>
            </p:custDataLst>
          </p:nvPr>
        </p:nvSpPr>
        <p:spPr>
          <a:xfrm>
            <a:off x="4581612" y="5262274"/>
            <a:ext cx="2158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 = t3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bldLvl="0" animBg="1"/>
      <p:bldP spid="43" grpId="0" bldLvl="0" animBg="1"/>
      <p:bldP spid="12" grpId="1" animBg="1"/>
      <p:bldP spid="13" grpId="1" animBg="1"/>
      <p:bldP spid="14" grpId="1" animBg="1"/>
      <p:bldP spid="15" grpId="1" animBg="1"/>
      <p:bldP spid="16" grpId="1" animBg="1"/>
      <p:bldP spid="17" grpId="1" animBg="1"/>
      <p:bldP spid="18" grpId="1" animBg="1"/>
      <p:bldP spid="43" grpId="1" animBg="1"/>
      <p:bldP spid="6" grpId="0" bldLvl="0" animBg="1"/>
      <p:bldP spid="7" grpId="0" bldLvl="0" animBg="1"/>
      <p:bldP spid="24" grpId="0" bldLvl="0" animBg="1"/>
      <p:bldP spid="25" grpId="0" bldLvl="0" animBg="1"/>
      <p:bldP spid="2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内容占位符 1"/>
          <p:cNvSpPr txBox="1"/>
          <p:nvPr/>
        </p:nvSpPr>
        <p:spPr>
          <a:xfrm>
            <a:off x="0" y="1658620"/>
            <a:ext cx="9134475" cy="45783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a=b*</a:t>
            </a:r>
            <a:r>
              <a:rPr lang="en-US" altLang="zh-CN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c+b</a:t>
            </a:r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*d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逆波兰式</a:t>
            </a:r>
            <a:r>
              <a:rPr lang="en-US" altLang="zh-CN" dirty="0" smtClean="0"/>
              <a:t>:  	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*+=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/>
              <a:t>三元式</a:t>
            </a:r>
            <a:r>
              <a:rPr lang="en-US" altLang="zh-CN" dirty="0" smtClean="0"/>
              <a:t>                       </a:t>
            </a:r>
            <a:r>
              <a:rPr lang="zh-CN" altLang="en-US" dirty="0" smtClean="0"/>
              <a:t>四元式</a:t>
            </a:r>
            <a:endParaRPr lang="en-US" altLang="zh-CN" dirty="0" smtClean="0"/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(1) (*, b, c)		(*, b, c, 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 (*,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b, 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		(*, b, d, 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 (+, (1), (2))	(+, 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(4) (:=, a, (3))	(:=, a, T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/>
              <a:t>图表示</a:t>
            </a:r>
            <a:r>
              <a:rPr lang="zh-CN" altLang="en-US" dirty="0" smtClean="0"/>
              <a:t>法：</a:t>
            </a:r>
            <a:endParaRPr lang="en-US" dirty="0"/>
          </a:p>
        </p:txBody>
      </p:sp>
      <p:grpSp>
        <p:nvGrpSpPr>
          <p:cNvPr id="23" name="组合 22"/>
          <p:cNvGrpSpPr/>
          <p:nvPr/>
        </p:nvGrpSpPr>
        <p:grpSpPr>
          <a:xfrm>
            <a:off x="5537112" y="2276285"/>
            <a:ext cx="3612105" cy="3385549"/>
            <a:chOff x="4322293" y="2197304"/>
            <a:chExt cx="3612105" cy="3385549"/>
          </a:xfrm>
        </p:grpSpPr>
        <p:grpSp>
          <p:nvGrpSpPr>
            <p:cNvPr id="38" name="组合 37"/>
            <p:cNvGrpSpPr/>
            <p:nvPr/>
          </p:nvGrpSpPr>
          <p:grpSpPr>
            <a:xfrm>
              <a:off x="4505241" y="2672916"/>
              <a:ext cx="1392603" cy="648072"/>
              <a:chOff x="3275856" y="3112017"/>
              <a:chExt cx="2785210" cy="1181079"/>
            </a:xfrm>
          </p:grpSpPr>
          <p:cxnSp>
            <p:nvCxnSpPr>
              <p:cNvPr id="20" name="直接连接符 19"/>
              <p:cNvCxnSpPr/>
              <p:nvPr/>
            </p:nvCxnSpPr>
            <p:spPr>
              <a:xfrm flipH="1">
                <a:off x="3275856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4668461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/>
            <p:cNvGrpSpPr/>
            <p:nvPr/>
          </p:nvGrpSpPr>
          <p:grpSpPr>
            <a:xfrm>
              <a:off x="5353943" y="3573016"/>
              <a:ext cx="1392603" cy="648072"/>
              <a:chOff x="3275856" y="3112017"/>
              <a:chExt cx="2785210" cy="1181079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>
                <a:off x="3275856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>
                <a:off x="4668461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6354884" y="4473116"/>
              <a:ext cx="1392603" cy="648072"/>
              <a:chOff x="3275856" y="3112017"/>
              <a:chExt cx="2785210" cy="1181079"/>
            </a:xfrm>
          </p:grpSpPr>
          <p:cxnSp>
            <p:nvCxnSpPr>
              <p:cNvPr id="14" name="直接连接符 13"/>
              <p:cNvCxnSpPr/>
              <p:nvPr/>
            </p:nvCxnSpPr>
            <p:spPr>
              <a:xfrm flipH="1">
                <a:off x="3275856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4668461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4505241" y="4473116"/>
              <a:ext cx="1392603" cy="648072"/>
              <a:chOff x="3275856" y="3112017"/>
              <a:chExt cx="2785210" cy="1181079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3275856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668461" y="3112017"/>
                <a:ext cx="1392605" cy="118107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TextBox 1"/>
            <p:cNvSpPr txBox="1"/>
            <p:nvPr/>
          </p:nvSpPr>
          <p:spPr>
            <a:xfrm>
              <a:off x="4709515" y="2197304"/>
              <a:ext cx="94488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assign</a:t>
              </a:r>
              <a:endPara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337567" y="3320988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97845" y="3259429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8283" y="4199891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81107" y="4199892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2293" y="512118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698216" y="5121187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187210" y="5121186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79814" y="5121188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916832"/>
            <a:ext cx="9143999" cy="4209331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1.1 </a:t>
            </a:r>
            <a:r>
              <a:rPr lang="zh-CN" altLang="en-US" sz="2800" dirty="0" smtClean="0">
                <a:latin typeface="宋体" panose="02010600030101010101" pitchFamily="2" charset="-122"/>
              </a:rPr>
              <a:t>程序设计语言</a:t>
            </a:r>
            <a:endParaRPr lang="zh-CN" altLang="en-US" sz="2800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1.2 </a:t>
            </a:r>
            <a:r>
              <a:rPr lang="zh-CN" altLang="en-US" sz="2800" dirty="0" smtClean="0">
                <a:latin typeface="宋体" panose="02010600030101010101" pitchFamily="2" charset="-122"/>
              </a:rPr>
              <a:t>编译的作用与分类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dirty="0" smtClean="0">
                <a:latin typeface="宋体" panose="02010600030101010101" pitchFamily="2" charset="-122"/>
              </a:rPr>
              <a:t>1.3 </a:t>
            </a:r>
            <a:r>
              <a:rPr lang="zh-CN" altLang="en-US" sz="2800" dirty="0" smtClean="0">
                <a:latin typeface="宋体" panose="02010600030101010101" pitchFamily="2" charset="-122"/>
              </a:rPr>
              <a:t>编译器的结构</a:t>
            </a:r>
            <a:endParaRPr lang="en-US" altLang="zh-CN" sz="2800" dirty="0" smtClean="0">
              <a:latin typeface="宋体" panose="02010600030101010101" pitchFamily="2" charset="-122"/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宋体" panose="02010600030101010101" pitchFamily="2" charset="-122"/>
              </a:rPr>
              <a:t>1.4 </a:t>
            </a:r>
            <a:r>
              <a:rPr lang="zh-CN" altLang="en-US" dirty="0" smtClean="0">
                <a:latin typeface="宋体" panose="02010600030101010101" pitchFamily="2" charset="-122"/>
              </a:rPr>
              <a:t>编译技术的应用</a:t>
            </a:r>
            <a:endParaRPr lang="en-US" sz="2800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74700" y="404495"/>
            <a:ext cx="7922260" cy="1151890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 smtClean="0">
                <a:latin typeface="+mn-ea"/>
                <a:ea typeface="+mn-ea"/>
              </a:rPr>
              <a:t>本章内容</a:t>
            </a:r>
            <a:endParaRPr lang="en-US" sz="3600" b="1" dirty="0">
              <a:latin typeface="+mn-ea"/>
              <a:ea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p>
            <a:fld id="{0C913308-F349-4B6D-A68A-DD1791B4A57B}" type="slidenum">
              <a:rPr lang="zh-CN" altLang="en-US" smtClean="0"/>
            </a:fld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51635"/>
            <a:ext cx="9137650" cy="44748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中间代码优化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为了提高目标程序的效率，对程序进行合理变换，在保持功能不变的前提下，使得目标代码具有更高的时间效率和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或空间效率。</a:t>
            </a:r>
            <a:endParaRPr lang="en-US" altLang="zh-CN" sz="2400" dirty="0" smtClean="0"/>
          </a:p>
          <a:p>
            <a:endParaRPr lang="en-US" dirty="0"/>
          </a:p>
          <a:p>
            <a:pPr marL="0" indent="0">
              <a:buNone/>
            </a:pPr>
            <a:r>
              <a:rPr lang="zh-CN" altLang="en-US" sz="2400" dirty="0" smtClean="0"/>
              <a:t>代码优化贯穿</a:t>
            </a:r>
            <a:r>
              <a:rPr lang="zh-CN" altLang="en-US" sz="2400" dirty="0" smtClean="0">
                <a:solidFill>
                  <a:srgbClr val="FF0000"/>
                </a:solidFill>
              </a:rPr>
              <a:t>整个编译过程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/>
              <a:t>主要</a:t>
            </a:r>
            <a:r>
              <a:rPr lang="zh-CN" altLang="en-US" sz="2400" dirty="0" smtClean="0"/>
              <a:t>方法：控制流分析、数据流分析、变换。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局部优化、循环优化、全局优化。</a:t>
            </a:r>
            <a:endParaRPr lang="zh-CN" altLang="en-US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6555"/>
            <a:ext cx="9137650" cy="44799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中间代码优化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6" name="TextBox 1"/>
          <p:cNvSpPr txBox="1"/>
          <p:nvPr>
            <p:custDataLst>
              <p:tags r:id="rId2"/>
            </p:custDataLst>
          </p:nvPr>
        </p:nvSpPr>
        <p:spPr>
          <a:xfrm>
            <a:off x="611818" y="2776220"/>
            <a:ext cx="4460928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三地址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代码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3"/>
          <p:cNvSpPr txBox="1"/>
          <p:nvPr>
            <p:custDataLst>
              <p:tags r:id="rId3"/>
            </p:custDataLst>
          </p:nvPr>
        </p:nvSpPr>
        <p:spPr>
          <a:xfrm>
            <a:off x="611819" y="3367624"/>
            <a:ext cx="21602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inttofloat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4"/>
            </p:custDataLst>
          </p:nvPr>
        </p:nvSpPr>
        <p:spPr>
          <a:xfrm>
            <a:off x="613429" y="3959029"/>
            <a:ext cx="2158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id3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5"/>
            </p:custDataLst>
          </p:nvPr>
        </p:nvSpPr>
        <p:spPr>
          <a:xfrm>
            <a:off x="611819" y="4550434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= id2 + t2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6"/>
            </p:custDataLst>
          </p:nvPr>
        </p:nvSpPr>
        <p:spPr>
          <a:xfrm>
            <a:off x="613428" y="5141838"/>
            <a:ext cx="2158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 = t3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>
            <p:custDataLst>
              <p:tags r:id="rId7"/>
            </p:custDataLst>
          </p:nvPr>
        </p:nvSpPr>
        <p:spPr>
          <a:xfrm>
            <a:off x="6516474" y="3353303"/>
            <a:ext cx="2158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id3 * 60.0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>
            <p:custDataLst>
              <p:tags r:id="rId8"/>
            </p:custDataLst>
          </p:nvPr>
        </p:nvSpPr>
        <p:spPr>
          <a:xfrm>
            <a:off x="6506130" y="3922199"/>
            <a:ext cx="2158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 = id2 + t1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24" grpId="0" bldLvl="0" animBg="1"/>
      <p:bldP spid="25" grpId="0" bldLvl="0" animBg="1"/>
      <p:bldP spid="26" grpId="0" bldLvl="0" animBg="1"/>
      <p:bldP spid="28" grpId="0" bldLvl="0" animBg="1"/>
      <p:bldP spid="30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8724900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目标代码生成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将中间代码转换成等价的、具有较高质量的目标代码，以充分利用目标机器的资源。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/>
              <a:t>依赖</a:t>
            </a:r>
            <a:r>
              <a:rPr lang="zh-CN" altLang="en-US" sz="2400" dirty="0" smtClean="0"/>
              <a:t>于</a:t>
            </a:r>
            <a:r>
              <a:rPr lang="zh-CN" altLang="en-US" sz="2400" dirty="0" smtClean="0">
                <a:solidFill>
                  <a:srgbClr val="FF0000"/>
                </a:solidFill>
              </a:rPr>
              <a:t>硬件系统结构</a:t>
            </a:r>
            <a:r>
              <a:rPr lang="zh-CN" altLang="en-US" sz="2400" dirty="0" smtClean="0"/>
              <a:t>和</a:t>
            </a:r>
            <a:r>
              <a:rPr lang="zh-CN" altLang="en-US" sz="2400" dirty="0" smtClean="0">
                <a:solidFill>
                  <a:srgbClr val="FF0000"/>
                </a:solidFill>
              </a:rPr>
              <a:t>机器指令。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目标代码的形式：</a:t>
            </a:r>
            <a:endParaRPr lang="en-US" altLang="zh-CN" sz="2400" dirty="0" smtClean="0"/>
          </a:p>
          <a:p>
            <a:pPr marL="265430" indent="0">
              <a:buNone/>
            </a:pPr>
            <a:r>
              <a:rPr lang="zh-CN" altLang="en-US" sz="2000" dirty="0" smtClean="0"/>
              <a:t>绝对机器语言代码</a:t>
            </a:r>
            <a:r>
              <a:rPr lang="en-US" altLang="zh-CN" sz="2000" dirty="0" smtClean="0"/>
              <a:t>----</a:t>
            </a:r>
            <a:r>
              <a:rPr lang="zh-CN" altLang="en-US" sz="2000" dirty="0" smtClean="0">
                <a:solidFill>
                  <a:srgbClr val="FF0000"/>
                </a:solidFill>
              </a:rPr>
              <a:t>可直接运行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65430" indent="0">
              <a:buNone/>
            </a:pPr>
            <a:r>
              <a:rPr lang="zh-CN" altLang="en-US" sz="2000" dirty="0" smtClean="0"/>
              <a:t>可重定位的机器语言代码</a:t>
            </a:r>
            <a:r>
              <a:rPr lang="en-US" altLang="zh-CN" sz="2000" dirty="0" smtClean="0"/>
              <a:t>----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需要连接装配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265430" indent="0">
              <a:buNone/>
            </a:pPr>
            <a:r>
              <a:rPr lang="zh-CN" altLang="en-US" sz="2000" dirty="0" smtClean="0"/>
              <a:t>汇编语言代码</a:t>
            </a:r>
            <a:r>
              <a:rPr lang="en-US" altLang="zh-CN" sz="2000" dirty="0" smtClean="0"/>
              <a:t>----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需要汇编</a:t>
            </a: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9135745" cy="4486275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目标代码生成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sp>
        <p:nvSpPr>
          <p:cNvPr id="6" name="TextBox 3"/>
          <p:cNvSpPr txBox="1"/>
          <p:nvPr>
            <p:custDataLst>
              <p:tags r:id="rId2"/>
            </p:custDataLst>
          </p:nvPr>
        </p:nvSpPr>
        <p:spPr>
          <a:xfrm>
            <a:off x="923024" y="2342778"/>
            <a:ext cx="21602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inttofloat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(60)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3"/>
            </p:custDataLst>
          </p:nvPr>
        </p:nvSpPr>
        <p:spPr>
          <a:xfrm>
            <a:off x="899845" y="3488904"/>
            <a:ext cx="21586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id3 *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>
            <p:custDataLst>
              <p:tags r:id="rId4"/>
            </p:custDataLst>
          </p:nvPr>
        </p:nvSpPr>
        <p:spPr>
          <a:xfrm>
            <a:off x="916203" y="4794726"/>
            <a:ext cx="21602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= id2 + t2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>
            <p:custDataLst>
              <p:tags r:id="rId5"/>
            </p:custDataLst>
          </p:nvPr>
        </p:nvSpPr>
        <p:spPr>
          <a:xfrm>
            <a:off x="901453" y="5615076"/>
            <a:ext cx="215863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id1 = t3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>
            <p:custDataLst>
              <p:tags r:id="rId6"/>
            </p:custDataLst>
          </p:nvPr>
        </p:nvSpPr>
        <p:spPr>
          <a:xfrm>
            <a:off x="4932293" y="2889418"/>
            <a:ext cx="3168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R2, id3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>
            <p:custDataLst>
              <p:tags r:id="rId7"/>
            </p:custDataLst>
          </p:nvPr>
        </p:nvSpPr>
        <p:spPr>
          <a:xfrm>
            <a:off x="4932293" y="3488904"/>
            <a:ext cx="3168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MULF R2, R2, #60.0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>
            <p:custDataLst>
              <p:tags r:id="rId8"/>
            </p:custDataLst>
          </p:nvPr>
        </p:nvSpPr>
        <p:spPr>
          <a:xfrm>
            <a:off x="4932185" y="4214986"/>
            <a:ext cx="31684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R1, id2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>
            <p:custDataLst>
              <p:tags r:id="rId9"/>
            </p:custDataLst>
          </p:nvPr>
        </p:nvSpPr>
        <p:spPr>
          <a:xfrm>
            <a:off x="4933901" y="4794726"/>
            <a:ext cx="31667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R1, R1, R2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>
            <p:custDataLst>
              <p:tags r:id="rId10"/>
            </p:custDataLst>
          </p:nvPr>
        </p:nvSpPr>
        <p:spPr>
          <a:xfrm>
            <a:off x="4927886" y="5615076"/>
            <a:ext cx="31727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STF id1, R1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>
            <p:custDataLst>
              <p:tags r:id="rId11"/>
            </p:custDataLst>
          </p:nvPr>
        </p:nvSpPr>
        <p:spPr>
          <a:xfrm>
            <a:off x="683821" y="2852836"/>
            <a:ext cx="7632848" cy="11461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圆角矩形 37"/>
          <p:cNvSpPr/>
          <p:nvPr>
            <p:custDataLst>
              <p:tags r:id="rId12"/>
            </p:custDataLst>
          </p:nvPr>
        </p:nvSpPr>
        <p:spPr>
          <a:xfrm>
            <a:off x="683821" y="4151362"/>
            <a:ext cx="7632848" cy="114612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24" grpId="0" bldLvl="0" animBg="1"/>
      <p:bldP spid="25" grpId="0" bldLvl="0" animBg="1"/>
      <p:bldP spid="26" grpId="0" bldLvl="0" animBg="1"/>
      <p:bldP spid="32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7" grpId="0" bldLvl="0" animBg="1"/>
      <p:bldP spid="3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0205"/>
            <a:ext cx="9135745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目标代码生成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indent="0" hangingPunct="0"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MIPS Instructions              Meaning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>
              <a:buNone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add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$s1,$s2,$s3         	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$s1 = $s2 + $s3</a:t>
            </a:r>
            <a:endParaRPr lang="en-US" altLang="zh-CN" sz="2400" b="0" dirty="0">
              <a:solidFill>
                <a:srgbClr val="00B050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  <a:sym typeface="+mn-ea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sub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$s1,$s2,$s3         	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$s1 = $s2 – $s3</a:t>
            </a:r>
            <a:endParaRPr lang="en-US" altLang="zh-CN" sz="2400" b="0" dirty="0">
              <a:solidFill>
                <a:srgbClr val="00B050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  <a:sym typeface="+mn-ea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bne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$s4,$s5,Label  		</a:t>
            </a:r>
            <a:r>
              <a:rPr lang="zh-CN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下一条指令在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Label if $s4 ≠ $s5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                 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beq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$s4,$s5,Label  		</a:t>
            </a:r>
            <a:r>
              <a:rPr lang="zh-CN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下一条指令在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Label if $s4 == $s5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                 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    j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Label               		</a:t>
            </a:r>
            <a:r>
              <a:rPr lang="zh-CN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楷体_GB2312" panose="02010609030101010101" charset="-122"/>
                <a:cs typeface="Times New Roman" panose="02020603050405020304" pitchFamily="18" charset="0"/>
                <a:sym typeface="+mn-ea"/>
              </a:rPr>
              <a:t>下一条指令在</a:t>
            </a:r>
            <a:r>
              <a:rPr lang="zh-CN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Label</a:t>
            </a:r>
            <a:r>
              <a:rPr lang="zh-CN" altLang="en-US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处</a:t>
            </a:r>
            <a:endParaRPr lang="en-US" altLang="zh-CN" sz="2400" b="0" dirty="0">
              <a:solidFill>
                <a:srgbClr val="00B050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</a:endParaRPr>
          </a:p>
          <a:p>
            <a:pPr indent="0" hangingPunct="0">
              <a:buNone/>
            </a:pPr>
            <a:r>
              <a:rPr lang="en-US" altLang="zh-CN" sz="2400" b="0" dirty="0">
                <a:solidFill>
                  <a:srgbClr val="FF000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slt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 $t1,$s2,$s3    		</a:t>
            </a:r>
            <a:r>
              <a:rPr lang="en-US" altLang="zh-CN" sz="2400" b="0" dirty="0">
                <a:solidFill>
                  <a:srgbClr val="00B050"/>
                </a:solidFill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  <a:sym typeface="+mn-ea"/>
              </a:rPr>
              <a:t>if $s2 &lt; $s3, $t1 = 1 else $t1 = 0</a:t>
            </a:r>
            <a:endParaRPr lang="en-US" altLang="zh-CN" sz="2400" b="0" dirty="0" smtClean="0">
              <a:solidFill>
                <a:srgbClr val="00B050"/>
              </a:solidFill>
              <a:latin typeface="Times New Roman" panose="02020603050405020304" pitchFamily="18" charset="0"/>
              <a:ea typeface="新宋体" panose="0201060903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56080"/>
            <a:ext cx="9135745" cy="4867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符号表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用来保存已收集信息的一种数据结构</a:t>
            </a:r>
            <a:endParaRPr lang="zh-CN" altLang="en-US" sz="2400" dirty="0" smtClean="0"/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将信息从声明的地方传递到实际使用的地方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声明阶段</a:t>
            </a:r>
            <a:r>
              <a:rPr lang="zh-CN" altLang="en-US" sz="2400" dirty="0" smtClean="0">
                <a:sym typeface="+mn-ea"/>
              </a:rPr>
              <a:t>：将信息存进符号表中</a:t>
            </a:r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赋值阶段</a:t>
            </a:r>
            <a:r>
              <a:rPr lang="zh-CN" altLang="en-US" sz="2400" dirty="0" smtClean="0">
                <a:sym typeface="+mn-ea"/>
              </a:rPr>
              <a:t>：取出符号表中的信息</a:t>
            </a:r>
            <a:endParaRPr lang="en-US" sz="2400" dirty="0"/>
          </a:p>
          <a:p>
            <a:pPr marL="0" indent="0">
              <a:buNone/>
            </a:pPr>
            <a:r>
              <a:rPr lang="zh-CN" altLang="en-US" sz="2400" dirty="0" smtClean="0"/>
              <a:t>符号表操作：</a:t>
            </a:r>
            <a:endParaRPr lang="en-US" altLang="zh-CN" sz="2400" dirty="0" smtClean="0"/>
          </a:p>
          <a:p>
            <a:pPr marL="265430" indent="0">
              <a:buNone/>
            </a:pPr>
            <a:r>
              <a:rPr lang="zh-CN" altLang="en-US" sz="2000" dirty="0" smtClean="0"/>
              <a:t>识别到的名字，查询是否已经在表中。</a:t>
            </a:r>
            <a:endParaRPr lang="en-US" altLang="zh-CN" sz="2000" dirty="0" smtClean="0"/>
          </a:p>
          <a:p>
            <a:pPr marL="265430" indent="0">
              <a:buNone/>
            </a:pPr>
            <a:r>
              <a:rPr lang="zh-CN" altLang="en-US" sz="2000" dirty="0" smtClean="0"/>
              <a:t>将未登记的名字添加到表中。</a:t>
            </a:r>
            <a:endParaRPr lang="en-US" altLang="zh-CN" sz="2000" dirty="0" smtClean="0"/>
          </a:p>
          <a:p>
            <a:pPr marL="265430" indent="0">
              <a:buNone/>
            </a:pPr>
            <a:r>
              <a:rPr lang="zh-CN" altLang="en-US" sz="2000" dirty="0" smtClean="0"/>
              <a:t>访问表中给定名字的信息。</a:t>
            </a:r>
            <a:endParaRPr lang="en-US" altLang="zh-CN" sz="2000" dirty="0" smtClean="0"/>
          </a:p>
          <a:p>
            <a:pPr marL="265430" indent="0">
              <a:buNone/>
            </a:pPr>
            <a:r>
              <a:rPr lang="zh-CN" altLang="en-US" sz="2000" dirty="0" smtClean="0"/>
              <a:t>添加或修改表中给定名字的信息。</a:t>
            </a:r>
            <a:endParaRPr lang="en-US" altLang="zh-CN" sz="2000" dirty="0" smtClean="0"/>
          </a:p>
          <a:p>
            <a:pPr marL="265430" indent="0">
              <a:buNone/>
            </a:pPr>
            <a:r>
              <a:rPr lang="zh-CN" altLang="en-US" sz="2000" dirty="0" smtClean="0"/>
              <a:t>删除一个或多个无用的项。</a:t>
            </a:r>
            <a:endParaRPr lang="en-US" altLang="zh-CN" sz="20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56080"/>
            <a:ext cx="9135745" cy="486791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符号表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每个名字对应一个表项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一个表项包括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名字域</a:t>
            </a:r>
            <a:r>
              <a:rPr lang="zh-CN" altLang="en-US" sz="2400" dirty="0" smtClean="0">
                <a:sym typeface="+mn-ea"/>
              </a:rPr>
              <a:t>和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属性域</a:t>
            </a:r>
            <a:endParaRPr lang="en-US" altLang="zh-CN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endParaRPr lang="zh-CN" altLang="en-US" sz="2400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名字</a:t>
            </a:r>
            <a:r>
              <a:rPr lang="zh-CN" altLang="en-US" sz="2400" dirty="0" smtClean="0">
                <a:sym typeface="+mn-ea"/>
              </a:rPr>
              <a:t>域</a:t>
            </a:r>
            <a:endParaRPr lang="zh-CN" altLang="en-US" sz="2400" dirty="0" smtClean="0">
              <a:sym typeface="+mn-ea"/>
            </a:endParaRPr>
          </a:p>
          <a:p>
            <a:pPr marL="457200" lvl="1" indent="457200">
              <a:buNone/>
            </a:pPr>
            <a:r>
              <a:rPr lang="zh-CN" altLang="en-US" sz="2400" b="1" dirty="0" smtClean="0">
                <a:sym typeface="+mn-ea"/>
              </a:rPr>
              <a:t>名字长度、存储方式</a:t>
            </a:r>
            <a:endParaRPr lang="zh-CN" altLang="en-US" sz="2400" b="1" dirty="0" smtClean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 smtClean="0">
                <a:sym typeface="+mn-ea"/>
              </a:rPr>
              <a:t>属性域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包含多个子域及标志位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 smtClean="0">
                <a:sym typeface="+mn-ea"/>
              </a:rPr>
              <a:t>类型、</a:t>
            </a:r>
            <a:r>
              <a:rPr lang="zh-CN" altLang="en-US" sz="2400" dirty="0" smtClean="0">
                <a:sym typeface="+mn-ea"/>
              </a:rPr>
              <a:t>初值、存储大小、相对地址、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>
                <a:sym typeface="+mn-ea"/>
              </a:rPr>
              <a:t>	</a:t>
            </a:r>
            <a:r>
              <a:rPr lang="zh-CN" altLang="en-US" sz="2400" dirty="0">
                <a:sym typeface="+mn-ea"/>
              </a:rPr>
              <a:t>参数个数、</a:t>
            </a:r>
            <a:r>
              <a:rPr lang="zh-CN" altLang="en-US" sz="2400" dirty="0" smtClean="0">
                <a:sym typeface="+mn-ea"/>
              </a:rPr>
              <a:t>形参标志、说明标志、赋值标志、</a:t>
            </a:r>
            <a:endParaRPr lang="en-US" altLang="zh-CN" sz="24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996280" y="3284984"/>
          <a:ext cx="6096000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18160"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名字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2800" dirty="0" smtClean="0">
                          <a:solidFill>
                            <a:srgbClr val="FF0000"/>
                          </a:solidFill>
                        </a:rPr>
                        <a:t>属性信息</a:t>
                      </a:r>
                      <a:endParaRPr lang="en-US" sz="2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7940" y="1625600"/>
            <a:ext cx="9094470" cy="45008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出错处理</a:t>
            </a: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编译程序各个阶段都可能发现源程序中的错误</a:t>
            </a:r>
            <a:r>
              <a:rPr lang="zh-CN" altLang="en-US" sz="2400" dirty="0" smtClean="0"/>
              <a:t>。发现</a:t>
            </a:r>
            <a:r>
              <a:rPr lang="zh-CN" altLang="en-US" sz="2400" dirty="0"/>
              <a:t>错误后，编译程序就要进行</a:t>
            </a:r>
            <a:r>
              <a:rPr lang="zh-CN" altLang="en-US" sz="2400" dirty="0">
                <a:solidFill>
                  <a:schemeClr val="accent2"/>
                </a:solidFill>
              </a:rPr>
              <a:t>错误处理</a:t>
            </a:r>
            <a:r>
              <a:rPr lang="zh-CN" altLang="en-US" sz="2400" dirty="0"/>
              <a:t>，包括：报告错误的性质，发生错误的位置等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02260" lvl="1" indent="0" algn="just"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语法错误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414655" lvl="1" indent="0" algn="just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不符合语法（词法）规则的错误；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414655" lvl="1" indent="0" algn="just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非法字符、括号不匹配、缺少“</a:t>
            </a:r>
            <a:r>
              <a:rPr lang="en-US" altLang="zh-CN" sz="2000" b="1" dirty="0">
                <a:latin typeface="宋体" panose="02010600030101010101" pitchFamily="2" charset="-122"/>
              </a:rPr>
              <a:t>;</a:t>
            </a:r>
            <a:r>
              <a:rPr lang="zh-CN" altLang="en-US" sz="2000" b="1" dirty="0">
                <a:latin typeface="宋体" panose="02010600030101010101" pitchFamily="2" charset="-122"/>
              </a:rPr>
              <a:t>”</a:t>
            </a:r>
            <a:r>
              <a:rPr lang="en-US" altLang="zh-CN" sz="2000" b="1" dirty="0">
                <a:latin typeface="宋体" panose="02010600030101010101" pitchFamily="2" charset="-122"/>
              </a:rPr>
              <a:t>...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 marL="302260" lvl="1" indent="0" algn="just"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语义错误 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414655" lvl="1" indent="0" algn="just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不符合语义规则的错误</a:t>
            </a:r>
            <a:endParaRPr lang="en-US" altLang="zh-CN" sz="2000" b="1" dirty="0">
              <a:latin typeface="宋体" panose="02010600030101010101" pitchFamily="2" charset="-122"/>
            </a:endParaRPr>
          </a:p>
          <a:p>
            <a:pPr marL="414655" lvl="1" indent="0" algn="just">
              <a:buNone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说明错误、作用域错误、类型不一致、数组越界</a:t>
            </a:r>
            <a:r>
              <a:rPr lang="en-US" altLang="zh-CN" sz="2000" b="1" dirty="0">
                <a:latin typeface="宋体" panose="02010600030101010101" pitchFamily="2" charset="-122"/>
              </a:rPr>
              <a:t>...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endParaRPr lang="zh-CN" altLang="en-US" sz="2000" b="1" dirty="0">
              <a:latin typeface="宋体" panose="0201060003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70" y="1637030"/>
            <a:ext cx="8710295" cy="446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运行时环境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程序存储空间，数据存储空间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静态存储分配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 smtClean="0"/>
              <a:t>没有指针、动态分配、过程不可递</a:t>
            </a:r>
            <a:endParaRPr lang="en-US" altLang="zh-CN" sz="2000" dirty="0" smtClean="0"/>
          </a:p>
          <a:p>
            <a:pPr marL="539750" indent="0">
              <a:buNone/>
            </a:pPr>
            <a:r>
              <a:rPr lang="zh-CN" altLang="en-US" sz="2000" dirty="0" smtClean="0"/>
              <a:t>归调用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栈式存储分配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 smtClean="0"/>
              <a:t>无法</a:t>
            </a:r>
            <a:r>
              <a:rPr lang="zh-CN" altLang="en-US" sz="2000" dirty="0"/>
              <a:t>预先知道</a:t>
            </a:r>
            <a:r>
              <a:rPr lang="zh-CN" altLang="en-US" sz="2000" dirty="0" smtClean="0"/>
              <a:t>存储空间大小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 smtClean="0"/>
              <a:t>堆式存储分配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 smtClean="0"/>
              <a:t>用户自由申请</a:t>
            </a:r>
            <a:r>
              <a:rPr lang="zh-CN" altLang="en-US" sz="2000" dirty="0"/>
              <a:t>和释放数据</a:t>
            </a:r>
            <a:r>
              <a:rPr lang="zh-CN" altLang="en-US" sz="2000" dirty="0" smtClean="0"/>
              <a:t>空间</a:t>
            </a:r>
            <a:endParaRPr lang="zh-CN" altLang="en-US" sz="2000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43625" y="1624669"/>
            <a:ext cx="25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的目标代码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43625" y="2082165"/>
            <a:ext cx="2520315" cy="48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的目标代码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43625" y="2560955"/>
            <a:ext cx="2520315" cy="9290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143625" y="3489325"/>
            <a:ext cx="25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的目标代码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43625" y="3946525"/>
            <a:ext cx="25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</a:rPr>
              <a:t>全局和静态变量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143625" y="4403725"/>
            <a:ext cx="25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latin typeface="Times New Roman" panose="02020603050405020304" pitchFamily="18" charset="0"/>
              </a:rPr>
              <a:t>栈</a:t>
            </a:r>
            <a:endParaRPr lang="zh-CN" altLang="en-US" sz="2400" dirty="0" smtClean="0"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43625" y="4860925"/>
            <a:ext cx="2520315" cy="896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143625" y="5765165"/>
            <a:ext cx="2520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/>
              <a:t>堆</a:t>
            </a:r>
            <a:endParaRPr lang="en-US" sz="2400" dirty="0"/>
          </a:p>
        </p:txBody>
      </p:sp>
      <p:sp>
        <p:nvSpPr>
          <p:cNvPr id="15362" name="Rectangle 2"/>
          <p:cNvSpPr>
            <a:spLocks noGrp="1" noChangeArrowheads="1"/>
          </p:cNvSpPr>
          <p:nvPr>
            <p:custDataLst>
              <p:tags r:id="rId1"/>
            </p:custDataLst>
          </p:nvPr>
        </p:nvSpPr>
        <p:spPr>
          <a:xfrm>
            <a:off x="755576" y="273628"/>
            <a:ext cx="6818824" cy="1067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</a:t>
            </a:r>
            <a:r>
              <a:rPr lang="en-US" dirty="0" smtClean="0"/>
              <a:t> </a:t>
            </a:r>
            <a:r>
              <a:rPr lang="zh-CN" altLang="en-US" dirty="0" smtClean="0"/>
              <a:t>编译器的结构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7" grpId="1" animBg="1"/>
      <p:bldP spid="8" grpId="1" animBg="1"/>
      <p:bldP spid="9" grpId="1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065" y="1772920"/>
            <a:ext cx="9105900" cy="435356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提高编程效率、缩短调试时间，确保程序可靠性。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dirty="0"/>
              <a:t>程序</a:t>
            </a:r>
            <a:r>
              <a:rPr lang="zh-CN" altLang="en-US" dirty="0" smtClean="0"/>
              <a:t>分析</a:t>
            </a:r>
            <a:r>
              <a:rPr lang="zh-CN" altLang="en-US" dirty="0"/>
              <a:t>、</a:t>
            </a:r>
            <a:r>
              <a:rPr lang="zh-CN" altLang="en-US" dirty="0" smtClean="0"/>
              <a:t>验证、自动化测试工具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网络信息处理、网络协议</a:t>
            </a:r>
            <a:r>
              <a:rPr lang="zh-CN" altLang="en-US" dirty="0"/>
              <a:t>的分析与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自然语言处理、文本分类、机器翻译</a:t>
            </a:r>
            <a:r>
              <a:rPr lang="zh-CN" altLang="en-US" dirty="0"/>
              <a:t>系统</a:t>
            </a:r>
            <a:endParaRPr lang="en-US" altLang="zh-CN" dirty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反</a:t>
            </a:r>
            <a:r>
              <a:rPr lang="zh-CN" altLang="en-US" dirty="0"/>
              <a:t>病毒</a:t>
            </a:r>
            <a:r>
              <a:rPr lang="zh-CN" altLang="en-US" dirty="0" smtClean="0"/>
              <a:t>、</a:t>
            </a:r>
            <a:r>
              <a:rPr lang="zh-CN" altLang="en-US" dirty="0"/>
              <a:t>恶意脚本查</a:t>
            </a:r>
            <a:r>
              <a:rPr lang="zh-CN" altLang="en-US" dirty="0" smtClean="0"/>
              <a:t>杀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dirty="0" smtClean="0"/>
              <a:t>逻辑门电路</a:t>
            </a:r>
            <a:r>
              <a:rPr lang="zh-CN" altLang="en-US" dirty="0"/>
              <a:t>绘制</a:t>
            </a:r>
            <a:endParaRPr lang="en-US" altLang="zh-CN" dirty="0" smtClean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en-US" dirty="0" smtClean="0"/>
              <a:t>编译技术的应用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机器语言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能够被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/>
              <a:t>直接理解并运行</a:t>
            </a: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和硬件相关，不同的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/>
              <a:t>具有不同的指令系统。</a:t>
            </a: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/>
              <a:t>难</a:t>
            </a:r>
            <a:r>
              <a:rPr lang="zh-CN" altLang="en-US" sz="2400" dirty="0" smtClean="0"/>
              <a:t>写、难懂、难维护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符号化的</a:t>
            </a:r>
            <a:r>
              <a:rPr lang="zh-CN" altLang="en-US" dirty="0" smtClean="0"/>
              <a:t>机器语言</a:t>
            </a:r>
            <a:r>
              <a:rPr lang="en-US" altLang="zh-CN" dirty="0" smtClean="0"/>
              <a:t>--</a:t>
            </a:r>
            <a:r>
              <a:rPr lang="zh-CN" altLang="en-US" dirty="0" smtClean="0"/>
              <a:t>汇编语言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/>
              <a:t>与机器指令存在直接的对应关系</a:t>
            </a:r>
            <a:endParaRPr lang="en-US" altLang="zh-CN" sz="2400" dirty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/>
              <a:t>可直接访问系统</a:t>
            </a:r>
            <a:r>
              <a:rPr lang="zh-CN" altLang="en-US" sz="2400" dirty="0" smtClean="0"/>
              <a:t>接口</a:t>
            </a: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不能直接被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400" dirty="0" smtClean="0"/>
              <a:t>运行，需要</a:t>
            </a:r>
            <a:r>
              <a:rPr lang="zh-CN" altLang="en-US" sz="2400" dirty="0" smtClean="0"/>
              <a:t>翻译成机器语言</a:t>
            </a:r>
            <a:endParaRPr lang="zh-CN" altLang="en-US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>
                <a:sym typeface="+mn-ea"/>
              </a:rPr>
              <a:t>难学难用、容易出错、维护困难</a:t>
            </a:r>
            <a:endParaRPr lang="en-US" altLang="zh-CN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程序设计语言</a:t>
            </a:r>
            <a:endParaRPr lang="en-US" dirty="0"/>
          </a:p>
        </p:txBody>
      </p:sp>
      <p:pic>
        <p:nvPicPr>
          <p:cNvPr id="1026" name="Picture 2" descr="C:\Users\Fuhu\Documents\编译技术\机器语言程序示例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628775"/>
            <a:ext cx="7461250" cy="462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Fuhu\Documents\编译技术\汇编语言示例.gif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82" y="1700426"/>
            <a:ext cx="7926922" cy="418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内容占位符 12"/>
          <p:cNvSpPr>
            <a:spLocks noGrp="1"/>
          </p:cNvSpPr>
          <p:nvPr>
            <p:ph sz="quarter" idx="13"/>
          </p:nvPr>
        </p:nvSpPr>
        <p:spPr>
          <a:xfrm>
            <a:off x="307975" y="309183"/>
            <a:ext cx="8240834" cy="5070896"/>
          </a:xfrm>
        </p:spPr>
        <p:txBody>
          <a:bodyPr/>
          <a:lstStyle/>
          <a:p>
            <a:r>
              <a:rPr lang="zh-CN" altLang="en-US" dirty="0" smtClean="0"/>
              <a:t>自动化测试工具</a:t>
            </a:r>
            <a:endParaRPr lang="en-US" dirty="0"/>
          </a:p>
        </p:txBody>
      </p:sp>
      <p:sp>
        <p:nvSpPr>
          <p:cNvPr id="7" name="AutoShape 2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8" name="AutoShape 4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AutoShape 6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AutoShape 8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AutoShape 10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AutoShape 12" descr="https://img-blog.csdn.net/20180106142156777?watermark/2/text/aHR0cDovL2Jsb2cuY3Nkbi5uZXQvd2VpeGluXzQwMTgwNjI4/font/5a6L5L2T/fontsize/400/fill/I0JBQkFCMA==/dissolve/70/gravity/SouthEas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1037" name="Picture 13" descr="C:\Users\Fuhu\Desktop\20180106142156777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929857"/>
            <a:ext cx="4993689" cy="2609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https://imgconvert.csdnimg.cn/aHR0cHM6Ly9tbWJpei5xcGljLmNuL21tYml6X2pwZy9vNGo3UVdpYm1TUnVvdXI2NENDNjRmR3k1SUVWOEROSWNrM1h3ZFY5bUFnaWFYM2F4VmljZWs5WWtvWmFQU3ZOQXg2T2VpYVR6SHM2WEZld215Vk01SUNGQ1EvNjQw?x-oss-process=image/format,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819" y="3212976"/>
            <a:ext cx="60960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网络协议分析</a:t>
            </a:r>
            <a:endParaRPr lang="en-US" dirty="0"/>
          </a:p>
        </p:txBody>
      </p:sp>
      <p:pic>
        <p:nvPicPr>
          <p:cNvPr id="2052" name="Picture 4" descr="https://timgsa.baidu.com/timg?image&amp;quality=80&amp;size=b9999_10000&amp;sec=1536139976103&amp;di=cd29561268c15c564db04e0bf6d54034&amp;imgtype=0&amp;src=http%3A%2F%2Fwww.iprotocolsec.com%2Fwp-content%2Fuploads%2F2012%2F10%2F2012-10-23-21-27-46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829" y="332656"/>
            <a:ext cx="7557134" cy="5948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自然语言处理</a:t>
            </a:r>
            <a:endParaRPr lang="en-US" dirty="0"/>
          </a:p>
        </p:txBody>
      </p:sp>
      <p:pic>
        <p:nvPicPr>
          <p:cNvPr id="3076" name="Picture 4" descr="https://ss1.bdstatic.com/70cFuXSh_Q1YnxGkpoWK1HF6hhy/it/u=4251195047,1301009332&amp;fm=11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908720"/>
            <a:ext cx="6283673" cy="511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病毒查杀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832" y="477165"/>
            <a:ext cx="7544867" cy="577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逻辑门电路检测及</a:t>
            </a:r>
            <a:r>
              <a:rPr lang="zh-CN" altLang="en-US" dirty="0" smtClean="0"/>
              <a:t>绘制</a:t>
            </a:r>
            <a:endParaRPr lang="zh-CN" altLang="en-US" dirty="0" smtClean="0"/>
          </a:p>
        </p:txBody>
      </p:sp>
      <p:pic>
        <p:nvPicPr>
          <p:cNvPr id="5122" name="Picture 2" descr="https://ss3.bdstatic.com/70cFv8Sh_Q1YnxGkpoWK1HF6hhy/it/u=492215297,3631181422&amp;fm=26&amp;gp=0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484783"/>
            <a:ext cx="6912768" cy="481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日期占位符 5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+mn-ea"/>
              </a:rPr>
              <a:t>课程概述</a:t>
            </a:r>
            <a:endParaRPr lang="zh-CN" altLang="en-US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内容、意义、安排</a:t>
            </a:r>
            <a:endParaRPr lang="en-US" altLang="zh-CN" dirty="0">
              <a:latin typeface="+mn-ea"/>
            </a:endParaRP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 什么是编译程序</a:t>
            </a:r>
            <a:endParaRPr lang="zh-CN" altLang="en-US" b="1" dirty="0">
              <a:latin typeface="+mn-ea"/>
            </a:endParaRPr>
          </a:p>
          <a:p>
            <a:pPr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 翻译、编译、解释</a:t>
            </a:r>
            <a:endParaRPr lang="en-US" altLang="zh-CN" dirty="0">
              <a:latin typeface="+mn-ea"/>
            </a:endParaRP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 编译的基本过程</a:t>
            </a:r>
            <a:endParaRPr lang="zh-CN" altLang="en-US" b="1" dirty="0">
              <a:latin typeface="+mn-ea"/>
            </a:endParaRP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 编译程序的结构</a:t>
            </a:r>
            <a:endParaRPr lang="en-US" altLang="zh-CN" b="1" dirty="0">
              <a:latin typeface="+mn-ea"/>
            </a:endParaRP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+mn-ea"/>
              </a:rPr>
              <a:t> 编译技术的应用</a:t>
            </a:r>
            <a:endParaRPr lang="zh-CN" altLang="en-US" sz="2900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高级语言</a:t>
            </a:r>
            <a:endParaRPr lang="en-US" altLang="zh-CN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面向用户，不特指一种具体的语言</a:t>
            </a: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/>
              <a:t>独立</a:t>
            </a:r>
            <a:r>
              <a:rPr lang="zh-CN" altLang="en-US" sz="2400" dirty="0" smtClean="0"/>
              <a:t>于机器，易于移植</a:t>
            </a: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/>
              <a:t>机器无法直接执行，需要</a:t>
            </a:r>
            <a:r>
              <a:rPr lang="zh-CN" altLang="en-US" sz="2400" dirty="0"/>
              <a:t>转换</a:t>
            </a:r>
            <a:r>
              <a:rPr lang="zh-CN" altLang="en-US" sz="2400" dirty="0" smtClean="0"/>
              <a:t>成机器语言</a:t>
            </a:r>
            <a:endParaRPr lang="zh-CN" altLang="en-US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ym typeface="+mn-ea"/>
              </a:rPr>
              <a:t>直观、自然、易于理解</a:t>
            </a:r>
            <a:endParaRPr lang="en-US" altLang="zh-CN" sz="2400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说明性</a:t>
            </a:r>
            <a:r>
              <a:rPr lang="zh-CN" altLang="en-US" dirty="0" smtClean="0"/>
              <a:t>语言、函数</a:t>
            </a:r>
            <a:r>
              <a:rPr lang="zh-CN" altLang="en-US" dirty="0"/>
              <a:t>式、逻辑式语言</a:t>
            </a:r>
            <a:endParaRPr lang="en-US" altLang="zh-CN" dirty="0"/>
          </a:p>
          <a:p>
            <a:pPr marL="539750">
              <a:buFont typeface="Wingdings" panose="05000000000000000000" pitchFamily="2" charset="2"/>
              <a:buChar char="Ø"/>
            </a:pPr>
            <a:endParaRPr lang="en-US" altLang="zh-CN" sz="2400" dirty="0" smtClean="0"/>
          </a:p>
          <a:p>
            <a:pPr marL="539750"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程序设计语言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86" y="1844953"/>
            <a:ext cx="8136904" cy="381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高级语言的</a:t>
            </a:r>
            <a:r>
              <a:rPr lang="zh-CN" altLang="en-US" dirty="0" smtClean="0">
                <a:solidFill>
                  <a:srgbClr val="FF0000"/>
                </a:solidFill>
              </a:rPr>
              <a:t>开发过程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 sz="2400" dirty="0" smtClean="0"/>
              <a:t>预处理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 smtClean="0"/>
              <a:t>文件合并及宏展开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400" dirty="0" smtClean="0"/>
              <a:t>编译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/>
              <a:t>报告程序错误、生成目标代码程序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 smtClean="0"/>
              <a:t>汇编（可选择）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/>
              <a:t>将目标代码程序汇编成机器代码</a:t>
            </a:r>
            <a:r>
              <a:rPr lang="zh-CN" altLang="en-US" sz="2000" dirty="0" smtClean="0"/>
              <a:t>程序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 smtClean="0"/>
              <a:t>装配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连接</a:t>
            </a:r>
            <a:endParaRPr lang="en-US" altLang="zh-CN" sz="2400" dirty="0" smtClean="0"/>
          </a:p>
          <a:p>
            <a:pPr marL="539750" indent="0">
              <a:buNone/>
            </a:pPr>
            <a:r>
              <a:rPr lang="zh-CN" altLang="en-US" sz="2000" dirty="0" smtClean="0"/>
              <a:t>连接库函数等、生成</a:t>
            </a:r>
            <a:r>
              <a:rPr lang="zh-CN" altLang="en-US" sz="2000" dirty="0"/>
              <a:t>最终可执行的绝对机器代码程序</a:t>
            </a:r>
            <a:endParaRPr lang="zh-CN" altLang="en-US" sz="20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程序设计</a:t>
            </a:r>
            <a:r>
              <a:rPr lang="zh-CN" altLang="en-US" dirty="0" smtClean="0"/>
              <a:t>语言</a:t>
            </a:r>
            <a:endParaRPr lang="en-US" dirty="0"/>
          </a:p>
        </p:txBody>
      </p:sp>
      <p:pic>
        <p:nvPicPr>
          <p:cNvPr id="1229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775" y="2348865"/>
            <a:ext cx="8239125" cy="33616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高级语言的</a:t>
            </a:r>
            <a:r>
              <a:rPr lang="zh-CN" altLang="en-US" dirty="0" smtClean="0">
                <a:solidFill>
                  <a:srgbClr val="FF0000"/>
                </a:solidFill>
              </a:rPr>
              <a:t>开发过程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sz="2000" dirty="0" smtClean="0">
              <a:solidFill>
                <a:srgbClr val="FF0000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1.1 </a:t>
            </a:r>
            <a:r>
              <a:rPr lang="zh-CN" altLang="en-US" dirty="0" smtClean="0"/>
              <a:t>程序设计</a:t>
            </a:r>
            <a:r>
              <a:rPr lang="zh-CN" altLang="en-US" dirty="0" smtClean="0"/>
              <a:t>语言</a:t>
            </a:r>
            <a:endParaRPr lang="en-US" dirty="0"/>
          </a:p>
        </p:txBody>
      </p:sp>
      <p:pic>
        <p:nvPicPr>
          <p:cNvPr id="133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30" y="2293620"/>
            <a:ext cx="9107170" cy="33121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文本框 2"/>
          <p:cNvSpPr txBox="1"/>
          <p:nvPr/>
        </p:nvSpPr>
        <p:spPr>
          <a:xfrm>
            <a:off x="2903855" y="5661025"/>
            <a:ext cx="3304540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indent="0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语言的开发过程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编译的作用与</a:t>
            </a:r>
            <a:r>
              <a:rPr lang="zh-CN" altLang="en-US" dirty="0"/>
              <a:t>分类</a:t>
            </a:r>
            <a:endParaRPr lang="zh-CN" altLang="en-US" dirty="0"/>
          </a:p>
        </p:txBody>
      </p:sp>
      <p:sp>
        <p:nvSpPr>
          <p:cNvPr id="7" name="内容占位符 1"/>
          <p:cNvSpPr txBox="1"/>
          <p:nvPr/>
        </p:nvSpPr>
        <p:spPr>
          <a:xfrm>
            <a:off x="404397" y="1672682"/>
            <a:ext cx="8320210" cy="93610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5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9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5"/>
              </a:spcBef>
              <a:buClr>
                <a:schemeClr val="accent1"/>
              </a:buClr>
              <a:buFont typeface="Symbol" panose="05050102010706020507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翻译</a:t>
            </a:r>
            <a:r>
              <a:rPr lang="zh-CN" altLang="en-US" dirty="0" smtClean="0"/>
              <a:t>程序：将源程序完整地转换成机器语言或者汇编语言程序，然后再处理、执行的程序。</a:t>
            </a:r>
            <a:endParaRPr lang="en-US" dirty="0" smtClean="0"/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59030" y="40904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源程序</a:t>
            </a:r>
            <a:endParaRPr lang="en-US" sz="2400" dirty="0"/>
          </a:p>
        </p:txBody>
      </p:sp>
      <p:sp>
        <p:nvSpPr>
          <p:cNvPr id="9" name="右箭头 8"/>
          <p:cNvSpPr/>
          <p:nvPr/>
        </p:nvSpPr>
        <p:spPr>
          <a:xfrm>
            <a:off x="2336442" y="4200137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3334236" y="3864095"/>
            <a:ext cx="2175138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翻译</a:t>
            </a:r>
            <a:r>
              <a:rPr lang="zh-CN" altLang="en-US" sz="2800" dirty="0" smtClean="0"/>
              <a:t>程序</a:t>
            </a:r>
            <a:endParaRPr lang="en-US" sz="2800" dirty="0"/>
          </a:p>
        </p:txBody>
      </p:sp>
      <p:sp>
        <p:nvSpPr>
          <p:cNvPr id="12" name="右箭头 11"/>
          <p:cNvSpPr/>
          <p:nvPr/>
        </p:nvSpPr>
        <p:spPr>
          <a:xfrm>
            <a:off x="5509374" y="4205004"/>
            <a:ext cx="978408" cy="2423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660232" y="409533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目标程序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59030" y="285293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源语言</a:t>
            </a:r>
            <a:endParaRPr lang="en-US" sz="2400" dirty="0"/>
          </a:p>
        </p:txBody>
      </p:sp>
      <p:cxnSp>
        <p:nvCxnSpPr>
          <p:cNvPr id="16" name="直接箭头连接符 15"/>
          <p:cNvCxnSpPr>
            <a:stCxn id="14" idx="2"/>
            <a:endCxn id="8" idx="0"/>
          </p:cNvCxnSpPr>
          <p:nvPr/>
        </p:nvCxnSpPr>
        <p:spPr>
          <a:xfrm>
            <a:off x="1813028" y="3314601"/>
            <a:ext cx="0" cy="7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0232" y="28529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目标语言</a:t>
            </a:r>
            <a:endParaRPr lang="en-US" dirty="0"/>
          </a:p>
        </p:txBody>
      </p:sp>
      <p:cxnSp>
        <p:nvCxnSpPr>
          <p:cNvPr id="19" name="直接箭头连接符 18"/>
          <p:cNvCxnSpPr>
            <a:stCxn id="17" idx="2"/>
            <a:endCxn id="13" idx="0"/>
          </p:cNvCxnSpPr>
          <p:nvPr/>
        </p:nvCxnSpPr>
        <p:spPr>
          <a:xfrm>
            <a:off x="7368118" y="3314601"/>
            <a:ext cx="0" cy="7807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13919" y="28529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/>
              <a:t>宿主语言</a:t>
            </a:r>
            <a:endParaRPr lang="en-US" dirty="0"/>
          </a:p>
        </p:txBody>
      </p:sp>
      <p:cxnSp>
        <p:nvCxnSpPr>
          <p:cNvPr id="22" name="直接箭头连接符 21"/>
          <p:cNvCxnSpPr>
            <a:stCxn id="20" idx="2"/>
            <a:endCxn id="10" idx="0"/>
          </p:cNvCxnSpPr>
          <p:nvPr/>
        </p:nvCxnSpPr>
        <p:spPr>
          <a:xfrm>
            <a:off x="4421805" y="3314601"/>
            <a:ext cx="0" cy="549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2" grpId="0" animBg="1"/>
      <p:bldP spid="13" grpId="0"/>
      <p:bldP spid="14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0" y="1646555"/>
            <a:ext cx="9144000" cy="4479925"/>
          </a:xfrm>
        </p:spPr>
        <p:txBody>
          <a:bodyPr/>
          <a:lstStyle/>
          <a:p>
            <a:r>
              <a:rPr lang="zh-CN" altLang="en-US" dirty="0" smtClean="0"/>
              <a:t>作用：</a:t>
            </a:r>
            <a:endParaRPr lang="en-US" altLang="zh-CN" dirty="0" smtClean="0"/>
          </a:p>
          <a:p>
            <a:pPr marL="539750" indent="0">
              <a:buNone/>
            </a:pPr>
            <a:r>
              <a:rPr lang="zh-CN" altLang="en-US" b="0" dirty="0" smtClean="0"/>
              <a:t>将高级语言转换成机器语言</a:t>
            </a:r>
            <a:r>
              <a:rPr lang="en-US" altLang="zh-CN" b="0" dirty="0" smtClean="0"/>
              <a:t>.</a:t>
            </a:r>
            <a:endParaRPr lang="en-US" altLang="zh-CN" b="0" dirty="0" smtClean="0"/>
          </a:p>
          <a:p>
            <a:pPr>
              <a:spcBef>
                <a:spcPts val="1800"/>
              </a:spcBef>
            </a:pPr>
            <a:r>
              <a:rPr lang="zh-CN" altLang="en-US" dirty="0"/>
              <a:t>分类：</a:t>
            </a:r>
            <a:endParaRPr lang="en-US" altLang="zh-CN" dirty="0"/>
          </a:p>
          <a:p>
            <a:pPr marL="996950" indent="-4572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编译</a:t>
            </a:r>
            <a:r>
              <a:rPr lang="en-US" altLang="zh-CN" sz="2400" b="0" dirty="0"/>
              <a:t>—</a:t>
            </a:r>
            <a:r>
              <a:rPr lang="zh-CN" altLang="en-US" sz="2400" b="0" dirty="0"/>
              <a:t>将一种高级语言程序（源程序）转换成另一种语言的等价程序（目标程序），然后执行目标程序。</a:t>
            </a:r>
            <a:endParaRPr lang="en-US" altLang="zh-CN" sz="2400" b="0" dirty="0"/>
          </a:p>
          <a:p>
            <a:pPr marL="996950" indent="-457200">
              <a:buFont typeface="Wingdings" panose="05000000000000000000" pitchFamily="2" charset="2"/>
              <a:buChar char="Ø"/>
            </a:pPr>
            <a:r>
              <a:rPr lang="zh-CN" altLang="en-US" sz="2400" b="0" dirty="0"/>
              <a:t>解释</a:t>
            </a:r>
            <a:r>
              <a:rPr lang="en-US" altLang="zh-CN" sz="2400" b="0" dirty="0"/>
              <a:t>—</a:t>
            </a:r>
            <a:r>
              <a:rPr lang="zh-CN" altLang="en-US" sz="2400" b="0" dirty="0"/>
              <a:t>将源程序的某一条语句翻译后立即执行这一条语句。</a:t>
            </a:r>
            <a:endParaRPr lang="en-US" sz="2400" b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编译的作用与分类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1.2 </a:t>
            </a:r>
            <a:r>
              <a:rPr lang="zh-CN" altLang="en-US" dirty="0" smtClean="0"/>
              <a:t>编译的作用与</a:t>
            </a:r>
            <a:r>
              <a:rPr lang="zh-CN" altLang="en-US" dirty="0" smtClean="0"/>
              <a:t>分类</a:t>
            </a:r>
            <a:endParaRPr lang="zh-CN" altLang="en-US" dirty="0" smtClean="0"/>
          </a:p>
        </p:txBody>
      </p:sp>
      <p:grpSp>
        <p:nvGrpSpPr>
          <p:cNvPr id="14" name="组合 13"/>
          <p:cNvGrpSpPr/>
          <p:nvPr/>
        </p:nvGrpSpPr>
        <p:grpSpPr>
          <a:xfrm>
            <a:off x="459211" y="3439287"/>
            <a:ext cx="7919386" cy="2808295"/>
            <a:chOff x="792614" y="3266263"/>
            <a:chExt cx="7919386" cy="2808295"/>
          </a:xfrm>
        </p:grpSpPr>
        <p:sp>
          <p:nvSpPr>
            <p:cNvPr id="15" name="AutoShape 10"/>
            <p:cNvSpPr>
              <a:spLocks noChangeArrowheads="1"/>
            </p:cNvSpPr>
            <p:nvPr/>
          </p:nvSpPr>
          <p:spPr bwMode="auto">
            <a:xfrm>
              <a:off x="3265920" y="4261408"/>
              <a:ext cx="2024640" cy="914496"/>
            </a:xfrm>
            <a:prstGeom prst="flowChartAlternateProcess">
              <a:avLst/>
            </a:prstGeom>
            <a:solidFill>
              <a:srgbClr val="CFE7E5"/>
            </a:solidFill>
            <a:ln w="9525">
              <a:solidFill>
                <a:srgbClr val="808080"/>
              </a:solidFill>
              <a:miter lim="800000"/>
            </a:ln>
          </p:spPr>
          <p:txBody>
            <a:bodyPr wrap="none" lIns="81639" tIns="61393" rIns="81639" bIns="40820" anchor="ctr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  <a:tab pos="21717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  <a:tab pos="21717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  <a:tab pos="21717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algn="ctr"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3200" dirty="0"/>
                <a:t>编译器</a:t>
              </a:r>
              <a:endParaRPr lang="zh-CN" altLang="en-GB" sz="3200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2089440" y="4719376"/>
              <a:ext cx="11750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zh-CN" alt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5290560" y="4719376"/>
              <a:ext cx="117504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zh-CN" altLang="en-US"/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92614" y="4443586"/>
              <a:ext cx="1201377" cy="554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2800" dirty="0"/>
                <a:t>源程序</a:t>
              </a:r>
              <a:endParaRPr lang="zh-CN" altLang="en-GB" dirty="0"/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6444001" y="3266263"/>
              <a:ext cx="993600" cy="554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2800" dirty="0"/>
                <a:t>数据</a:t>
              </a:r>
              <a:endParaRPr lang="zh-CN" altLang="en-GB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6940800" y="3764556"/>
              <a:ext cx="1440" cy="4248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zh-CN" altLang="en-US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236641" y="4205242"/>
              <a:ext cx="1408320" cy="1028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  <a:tab pos="14478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  <a:tab pos="14478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  <a:tab pos="14478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algn="ctr"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2800" dirty="0"/>
                <a:t>可执行</a:t>
              </a:r>
              <a:endParaRPr lang="zh-CN" altLang="en-GB" sz="2800" dirty="0"/>
            </a:p>
            <a:p>
              <a:pPr algn="ctr"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2800" dirty="0"/>
                <a:t>文件</a:t>
              </a:r>
              <a:endParaRPr lang="zh-CN" altLang="en-GB" sz="2800" dirty="0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6940800" y="5151421"/>
              <a:ext cx="1440" cy="4248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82945" tIns="41473" rIns="82945" bIns="41473"/>
            <a:lstStyle/>
            <a:p>
              <a:endParaRPr lang="zh-CN" altLang="en-US"/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6444001" y="5520100"/>
              <a:ext cx="993600" cy="554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sz="2800" dirty="0"/>
                <a:t>输出</a:t>
              </a:r>
              <a:endParaRPr lang="zh-CN" altLang="en-GB" dirty="0"/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7718400" y="4441426"/>
              <a:ext cx="993600" cy="554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dirty="0">
                  <a:solidFill>
                    <a:srgbClr val="0000FF"/>
                  </a:solidFill>
                </a:rPr>
                <a:t>离线</a:t>
              </a:r>
              <a:endParaRPr lang="zh-CN" altLang="en-GB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59211" y="1994618"/>
            <a:ext cx="7949418" cy="1012427"/>
            <a:chOff x="689143" y="2139576"/>
            <a:chExt cx="7949418" cy="1012427"/>
          </a:xfrm>
        </p:grpSpPr>
        <p:grpSp>
          <p:nvGrpSpPr>
            <p:cNvPr id="26" name="组合 25"/>
            <p:cNvGrpSpPr/>
            <p:nvPr/>
          </p:nvGrpSpPr>
          <p:grpSpPr>
            <a:xfrm>
              <a:off x="689143" y="2139576"/>
              <a:ext cx="6748458" cy="1012427"/>
              <a:chOff x="689143" y="1583446"/>
              <a:chExt cx="6748458" cy="1012427"/>
            </a:xfrm>
          </p:grpSpPr>
          <p:sp>
            <p:nvSpPr>
              <p:cNvPr id="28" name="AutoShape 3"/>
              <p:cNvSpPr>
                <a:spLocks noChangeArrowheads="1"/>
              </p:cNvSpPr>
              <p:nvPr/>
            </p:nvSpPr>
            <p:spPr bwMode="auto">
              <a:xfrm>
                <a:off x="3265920" y="1633132"/>
                <a:ext cx="2024640" cy="914496"/>
              </a:xfrm>
              <a:prstGeom prst="flowChartAlternateProcess">
                <a:avLst/>
              </a:prstGeom>
              <a:solidFill>
                <a:srgbClr val="CFE7E5"/>
              </a:solidFill>
              <a:ln w="9525">
                <a:solidFill>
                  <a:srgbClr val="808080"/>
                </a:solidFill>
                <a:miter lim="800000"/>
              </a:ln>
            </p:spPr>
            <p:txBody>
              <a:bodyPr wrap="none" lIns="81639" tIns="61393" rIns="81639" bIns="40820" anchor="ctr"/>
              <a:lstStyle>
                <a:lvl1pPr>
                  <a:lnSpc>
                    <a:spcPct val="95000"/>
                  </a:lnSpc>
                  <a:spcAft>
                    <a:spcPts val="1415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36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1pPr>
                <a:lvl2pPr>
                  <a:lnSpc>
                    <a:spcPct val="95000"/>
                  </a:lnSpc>
                  <a:spcAft>
                    <a:spcPts val="1140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8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2pPr>
                <a:lvl3pPr>
                  <a:lnSpc>
                    <a:spcPct val="95000"/>
                  </a:lnSpc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  <a:tab pos="1447800" algn="l"/>
                    <a:tab pos="2171700" algn="l"/>
                  </a:tabLst>
                  <a:defRPr sz="2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3pPr>
                <a:lvl4pPr>
                  <a:lnSpc>
                    <a:spcPct val="95000"/>
                  </a:lnSpc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  <a:tab pos="1447800" algn="l"/>
                    <a:tab pos="2171700" algn="l"/>
                  </a:tabLst>
                  <a:defRPr sz="20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4pPr>
                <a:lvl5pPr>
                  <a:lnSpc>
                    <a:spcPct val="95000"/>
                  </a:lnSpc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5pPr>
                <a:lvl6pPr marL="25146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6pPr>
                <a:lvl7pPr marL="29718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7pPr>
                <a:lvl8pPr marL="34290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8pPr>
                <a:lvl9pPr marL="38862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  <a:tab pos="21717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9pPr>
              </a:lstStyle>
              <a:p>
                <a:pPr algn="ctr" eaLnBrk="1">
                  <a:spcAft>
                    <a:spcPct val="0"/>
                  </a:spcAft>
                  <a:buFont typeface="Times New Roman" panose="02020603050405020304" pitchFamily="18" charset="0"/>
                  <a:buNone/>
                </a:pPr>
                <a:r>
                  <a:rPr lang="zh-CN" altLang="en-GB" sz="3200" dirty="0"/>
                  <a:t>解释器</a:t>
                </a:r>
                <a:endParaRPr lang="zh-CN" altLang="en-GB" sz="2800" dirty="0"/>
              </a:p>
            </p:txBody>
          </p:sp>
          <p:sp>
            <p:nvSpPr>
              <p:cNvPr id="29" name="Line 4"/>
              <p:cNvSpPr>
                <a:spLocks noChangeShapeType="1"/>
              </p:cNvSpPr>
              <p:nvPr/>
            </p:nvSpPr>
            <p:spPr bwMode="auto">
              <a:xfrm>
                <a:off x="2089440" y="1828992"/>
                <a:ext cx="1175040" cy="1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2945" tIns="41473" rIns="82945" bIns="41473"/>
              <a:lstStyle/>
              <a:p>
                <a:endParaRPr lang="zh-CN" altLang="en-US"/>
              </a:p>
            </p:txBody>
          </p:sp>
          <p:sp>
            <p:nvSpPr>
              <p:cNvPr id="30" name="Line 5"/>
              <p:cNvSpPr>
                <a:spLocks noChangeShapeType="1"/>
              </p:cNvSpPr>
              <p:nvPr/>
            </p:nvSpPr>
            <p:spPr bwMode="auto">
              <a:xfrm>
                <a:off x="2089440" y="2351768"/>
                <a:ext cx="117504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2945" tIns="41473" rIns="82945" bIns="41473"/>
              <a:lstStyle/>
              <a:p>
                <a:endParaRPr lang="zh-CN" altLang="en-US"/>
              </a:p>
            </p:txBody>
          </p:sp>
          <p:sp>
            <p:nvSpPr>
              <p:cNvPr id="31" name="Text Box 6"/>
              <p:cNvSpPr txBox="1">
                <a:spLocks noChangeArrowheads="1"/>
              </p:cNvSpPr>
              <p:nvPr/>
            </p:nvSpPr>
            <p:spPr bwMode="auto">
              <a:xfrm>
                <a:off x="689143" y="1583446"/>
                <a:ext cx="1408320" cy="1012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1639" tIns="61393" rIns="81639" bIns="40820" anchor="ctr"/>
              <a:lstStyle>
                <a:lvl1pPr>
                  <a:lnSpc>
                    <a:spcPct val="95000"/>
                  </a:lnSpc>
                  <a:spcAft>
                    <a:spcPts val="1415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  <a:tab pos="1447800" algn="l"/>
                  </a:tabLst>
                  <a:defRPr sz="36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1pPr>
                <a:lvl2pPr>
                  <a:lnSpc>
                    <a:spcPct val="95000"/>
                  </a:lnSpc>
                  <a:spcAft>
                    <a:spcPts val="1140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  <a:tab pos="1447800" algn="l"/>
                  </a:tabLst>
                  <a:defRPr sz="28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2pPr>
                <a:lvl3pPr>
                  <a:lnSpc>
                    <a:spcPct val="95000"/>
                  </a:lnSpc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  <a:tab pos="1447800" algn="l"/>
                  </a:tabLst>
                  <a:defRPr sz="2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3pPr>
                <a:lvl4pPr>
                  <a:lnSpc>
                    <a:spcPct val="95000"/>
                  </a:lnSpc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  <a:tab pos="1447800" algn="l"/>
                  </a:tabLst>
                  <a:defRPr sz="20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4pPr>
                <a:lvl5pPr>
                  <a:lnSpc>
                    <a:spcPct val="95000"/>
                  </a:lnSpc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5pPr>
                <a:lvl6pPr marL="25146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6pPr>
                <a:lvl7pPr marL="29718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7pPr>
                <a:lvl8pPr marL="34290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8pPr>
                <a:lvl9pPr marL="38862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  <a:tab pos="14478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9pPr>
              </a:lstStyle>
              <a:p>
                <a:pPr algn="ctr" eaLnBrk="1">
                  <a:spcAft>
                    <a:spcPct val="0"/>
                  </a:spcAft>
                  <a:buFont typeface="Times New Roman" panose="02020603050405020304" pitchFamily="18" charset="0"/>
                  <a:buNone/>
                </a:pPr>
                <a:r>
                  <a:rPr lang="zh-CN" altLang="en-GB" sz="2800" dirty="0" smtClean="0"/>
                  <a:t>源程序</a:t>
                </a:r>
                <a:endParaRPr lang="en-US" altLang="zh-CN" sz="2800" dirty="0" smtClean="0"/>
              </a:p>
              <a:p>
                <a:pPr algn="ctr" eaLnBrk="1">
                  <a:spcAft>
                    <a:spcPct val="0"/>
                  </a:spcAft>
                  <a:buFont typeface="Times New Roman" panose="02020603050405020304" pitchFamily="18" charset="0"/>
                  <a:buNone/>
                </a:pPr>
                <a:r>
                  <a:rPr lang="zh-CN" altLang="en-US" sz="2800" dirty="0"/>
                  <a:t>数据</a:t>
                </a:r>
                <a:endParaRPr lang="zh-CN" altLang="en-GB" sz="2800" dirty="0"/>
              </a:p>
            </p:txBody>
          </p:sp>
          <p:sp>
            <p:nvSpPr>
              <p:cNvPr id="32" name="Line 8"/>
              <p:cNvSpPr>
                <a:spLocks noChangeShapeType="1"/>
              </p:cNvSpPr>
              <p:nvPr/>
            </p:nvSpPr>
            <p:spPr bwMode="auto">
              <a:xfrm>
                <a:off x="5322240" y="2089660"/>
                <a:ext cx="1175040" cy="14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82945" tIns="41473" rIns="82945" bIns="41473"/>
              <a:lstStyle/>
              <a:p>
                <a:endParaRPr lang="zh-CN" altLang="en-US"/>
              </a:p>
            </p:txBody>
          </p:sp>
          <p:sp>
            <p:nvSpPr>
              <p:cNvPr id="33" name="Text Box 9"/>
              <p:cNvSpPr txBox="1">
                <a:spLocks noChangeArrowheads="1"/>
              </p:cNvSpPr>
              <p:nvPr/>
            </p:nvSpPr>
            <p:spPr bwMode="auto">
              <a:xfrm>
                <a:off x="6444001" y="1828992"/>
                <a:ext cx="993600" cy="5544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81639" tIns="61393" rIns="81639" bIns="40820"/>
              <a:lstStyle>
                <a:lvl1pPr>
                  <a:lnSpc>
                    <a:spcPct val="95000"/>
                  </a:lnSpc>
                  <a:spcAft>
                    <a:spcPts val="1415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</a:tabLst>
                  <a:defRPr sz="36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1pPr>
                <a:lvl2pPr>
                  <a:lnSpc>
                    <a:spcPct val="95000"/>
                  </a:lnSpc>
                  <a:spcAft>
                    <a:spcPts val="1140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</a:tabLst>
                  <a:defRPr sz="28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2pPr>
                <a:lvl3pPr>
                  <a:lnSpc>
                    <a:spcPct val="95000"/>
                  </a:lnSpc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buChar char="•"/>
                  <a:tabLst>
                    <a:tab pos="723900" algn="l"/>
                  </a:tabLst>
                  <a:defRPr sz="2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3pPr>
                <a:lvl4pPr>
                  <a:lnSpc>
                    <a:spcPct val="95000"/>
                  </a:lnSpc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buChar char="–"/>
                  <a:tabLst>
                    <a:tab pos="723900" algn="l"/>
                  </a:tabLst>
                  <a:defRPr sz="20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4pPr>
                <a:lvl5pPr>
                  <a:lnSpc>
                    <a:spcPct val="95000"/>
                  </a:lnSpc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5pPr>
                <a:lvl6pPr marL="25146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6pPr>
                <a:lvl7pPr marL="29718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7pPr>
                <a:lvl8pPr marL="34290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8pPr>
                <a:lvl9pPr marL="3886200" indent="-228600" defTabSz="449580" eaLnBrk="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ts val="290"/>
                  </a:spcAft>
                  <a:buSzPct val="100000"/>
                  <a:buFont typeface="Times New Roman" panose="02020603050405020304" pitchFamily="18" charset="0"/>
                  <a:buChar char="»"/>
                  <a:tabLst>
                    <a:tab pos="723900" algn="l"/>
                  </a:tabLst>
                  <a:defRPr sz="1400">
                    <a:solidFill>
                      <a:srgbClr val="000000"/>
                    </a:solidFill>
                    <a:latin typeface="楷体" panose="02010609060101010101" charset="-122"/>
                    <a:ea typeface="楷体" panose="02010609060101010101" charset="-122"/>
                  </a:defRPr>
                </a:lvl9pPr>
              </a:lstStyle>
              <a:p>
                <a:pPr eaLnBrk="1">
                  <a:spcAft>
                    <a:spcPct val="0"/>
                  </a:spcAft>
                  <a:buFont typeface="Times New Roman" panose="02020603050405020304" pitchFamily="18" charset="0"/>
                  <a:buNone/>
                </a:pPr>
                <a:r>
                  <a:rPr lang="zh-CN" altLang="en-GB" sz="2800" dirty="0"/>
                  <a:t>输出</a:t>
                </a:r>
                <a:endParaRPr lang="zh-CN" altLang="en-GB" sz="4000" dirty="0"/>
              </a:p>
            </p:txBody>
          </p:sp>
        </p:grpSp>
        <p:sp>
          <p:nvSpPr>
            <p:cNvPr id="27" name="Text Box 19"/>
            <p:cNvSpPr txBox="1">
              <a:spLocks noChangeArrowheads="1"/>
            </p:cNvSpPr>
            <p:nvPr/>
          </p:nvSpPr>
          <p:spPr bwMode="auto">
            <a:xfrm>
              <a:off x="7644961" y="2368559"/>
              <a:ext cx="993600" cy="5544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1639" tIns="61393" rIns="81639" bIns="40820"/>
            <a:lstStyle>
              <a:lvl1pPr>
                <a:lnSpc>
                  <a:spcPct val="95000"/>
                </a:lnSpc>
                <a:spcAft>
                  <a:spcPts val="1415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36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1pPr>
              <a:lvl2pPr>
                <a:lnSpc>
                  <a:spcPct val="95000"/>
                </a:lnSpc>
                <a:spcAft>
                  <a:spcPts val="1140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8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2pPr>
              <a:lvl3pPr>
                <a:lnSpc>
                  <a:spcPct val="95000"/>
                </a:lnSpc>
                <a:spcAft>
                  <a:spcPts val="850"/>
                </a:spcAft>
                <a:buSzPct val="100000"/>
                <a:buFont typeface="Times New Roman" panose="02020603050405020304" pitchFamily="18" charset="0"/>
                <a:buChar char="•"/>
                <a:tabLst>
                  <a:tab pos="723900" algn="l"/>
                </a:tabLst>
                <a:defRPr sz="2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3pPr>
              <a:lvl4pPr>
                <a:lnSpc>
                  <a:spcPct val="95000"/>
                </a:lnSpc>
                <a:spcAft>
                  <a:spcPts val="575"/>
                </a:spcAft>
                <a:buSzPct val="100000"/>
                <a:buFont typeface="Times New Roman" panose="02020603050405020304" pitchFamily="18" charset="0"/>
                <a:buChar char="–"/>
                <a:tabLst>
                  <a:tab pos="723900" algn="l"/>
                </a:tabLst>
                <a:defRPr sz="20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4pPr>
              <a:lvl5pPr>
                <a:lnSpc>
                  <a:spcPct val="95000"/>
                </a:lnSpc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5pPr>
              <a:lvl6pPr marL="25146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6pPr>
              <a:lvl7pPr marL="29718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7pPr>
              <a:lvl8pPr marL="34290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8pPr>
              <a:lvl9pPr marL="3886200" indent="-228600" defTabSz="44958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ts val="290"/>
                </a:spcAft>
                <a:buSzPct val="100000"/>
                <a:buFont typeface="Times New Roman" panose="02020603050405020304" pitchFamily="18" charset="0"/>
                <a:buChar char="»"/>
                <a:tabLst>
                  <a:tab pos="723900" algn="l"/>
                </a:tabLst>
                <a:defRPr sz="1400">
                  <a:solidFill>
                    <a:srgbClr val="000000"/>
                  </a:solidFill>
                  <a:latin typeface="楷体" panose="02010609060101010101" charset="-122"/>
                  <a:ea typeface="楷体" panose="02010609060101010101" charset="-122"/>
                </a:defRPr>
              </a:lvl9pPr>
            </a:lstStyle>
            <a:p>
              <a:pPr eaLnBrk="1">
                <a:spcAft>
                  <a:spcPct val="0"/>
                </a:spcAft>
                <a:buFont typeface="Times New Roman" panose="02020603050405020304" pitchFamily="18" charset="0"/>
                <a:buNone/>
              </a:pPr>
              <a:r>
                <a:rPr lang="zh-CN" altLang="en-GB" dirty="0">
                  <a:solidFill>
                    <a:srgbClr val="0000FF"/>
                  </a:solidFill>
                </a:rPr>
                <a:t>在线</a:t>
              </a:r>
              <a:endParaRPr lang="zh-CN" altLang="en-GB" dirty="0">
                <a:solidFill>
                  <a:srgbClr val="0000FF"/>
                </a:solidFill>
              </a:endParaRPr>
            </a:p>
          </p:txBody>
        </p:sp>
      </p:grpSp>
      <p:cxnSp>
        <p:nvCxnSpPr>
          <p:cNvPr id="35" name="直接连接符 34"/>
          <p:cNvCxnSpPr/>
          <p:nvPr/>
        </p:nvCxnSpPr>
        <p:spPr>
          <a:xfrm>
            <a:off x="611560" y="3439287"/>
            <a:ext cx="7797069" cy="0"/>
          </a:xfrm>
          <a:prstGeom prst="line">
            <a:avLst/>
          </a:prstGeom>
          <a:ln w="571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PP_MARK_KEY" val="101deb81-e28c-4bec-bc28-840415ee17dd"/>
  <p:tag name="COMMONDATA" val="eyJoZGlkIjoiOTU2N2U5NDMyODQwMmI1ZmM5ZmFkYjFjOGNlMTU5YjgifQ==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0</TotalTime>
  <Words>3945</Words>
  <Application>WPS 演示</Application>
  <PresentationFormat>全屏显示(4:3)</PresentationFormat>
  <Paragraphs>737</Paragraphs>
  <Slides>35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52" baseType="lpstr">
      <vt:lpstr>Arial</vt:lpstr>
      <vt:lpstr>宋体</vt:lpstr>
      <vt:lpstr>Wingdings</vt:lpstr>
      <vt:lpstr>Times New Roman</vt:lpstr>
      <vt:lpstr>Symbol</vt:lpstr>
      <vt:lpstr>楷体</vt:lpstr>
      <vt:lpstr>StarSymbol</vt:lpstr>
      <vt:lpstr>Segoe Print</vt:lpstr>
      <vt:lpstr>Candara</vt:lpstr>
      <vt:lpstr>华文楷体</vt:lpstr>
      <vt:lpstr>微软雅黑</vt:lpstr>
      <vt:lpstr>Arial Unicode MS</vt:lpstr>
      <vt:lpstr>Calibri</vt:lpstr>
      <vt:lpstr>Wingdings 2</vt:lpstr>
      <vt:lpstr>新宋体</vt:lpstr>
      <vt:lpstr>楷体_GB2312</vt:lpstr>
      <vt:lpstr>波形</vt:lpstr>
      <vt:lpstr>第1章 编译技术概述</vt:lpstr>
      <vt:lpstr>本章内容</vt:lpstr>
      <vt:lpstr>1.1 程序设计语言</vt:lpstr>
      <vt:lpstr>1.1 程序设计语言</vt:lpstr>
      <vt:lpstr>1.1 程序设计语言</vt:lpstr>
      <vt:lpstr>1.1 程序设计语言</vt:lpstr>
      <vt:lpstr>1.2 编译的作用与分类</vt:lpstr>
      <vt:lpstr>1.2 编译的作用与分类</vt:lpstr>
      <vt:lpstr>1.2 编译的作用与分类</vt:lpstr>
      <vt:lpstr>1.2 编译的作用与分类</vt:lpstr>
      <vt:lpstr>1.3 编译器的结构</vt:lpstr>
      <vt:lpstr>1.3 编译器的结构</vt:lpstr>
      <vt:lpstr>1.3 编译器的结构</vt:lpstr>
      <vt:lpstr>1.3 编译器的结构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1.4 编译技术的应用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Mr.D</cp:lastModifiedBy>
  <cp:revision>306</cp:revision>
  <dcterms:created xsi:type="dcterms:W3CDTF">2017-05-08T07:51:00Z</dcterms:created>
  <dcterms:modified xsi:type="dcterms:W3CDTF">2023-06-07T02:52:10Z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7F9BDCB526084C8E95B368035C22D105_12</vt:lpwstr>
  </property>
  <property fmtid="{D5CDD505-2E9C-101B-9397-08002B2CF9AE}" pid="3" name="KSOProductBuildVer">
    <vt:lpwstr>2052-11.1.0.14309</vt:lpwstr>
  </property>
</Properties>
</file>