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0"/>
  </p:handoutMasterIdLst>
  <p:sldIdLst>
    <p:sldId id="256" r:id="rId3"/>
    <p:sldId id="257" r:id="rId4"/>
    <p:sldId id="472" r:id="rId6"/>
    <p:sldId id="341" r:id="rId7"/>
    <p:sldId id="475" r:id="rId8"/>
    <p:sldId id="476" r:id="rId9"/>
    <p:sldId id="471" r:id="rId10"/>
    <p:sldId id="477" r:id="rId11"/>
    <p:sldId id="479" r:id="rId12"/>
    <p:sldId id="478" r:id="rId13"/>
    <p:sldId id="514" r:id="rId14"/>
    <p:sldId id="480" r:id="rId15"/>
    <p:sldId id="515" r:id="rId16"/>
    <p:sldId id="481" r:id="rId17"/>
    <p:sldId id="482" r:id="rId18"/>
    <p:sldId id="516" r:id="rId19"/>
    <p:sldId id="517" r:id="rId20"/>
    <p:sldId id="518" r:id="rId21"/>
    <p:sldId id="519" r:id="rId22"/>
    <p:sldId id="520" r:id="rId23"/>
    <p:sldId id="556" r:id="rId24"/>
    <p:sldId id="554" r:id="rId25"/>
    <p:sldId id="557" r:id="rId26"/>
    <p:sldId id="558" r:id="rId27"/>
    <p:sldId id="559" r:id="rId28"/>
    <p:sldId id="563" r:id="rId29"/>
    <p:sldId id="562" r:id="rId30"/>
    <p:sldId id="565" r:id="rId31"/>
    <p:sldId id="566" r:id="rId32"/>
    <p:sldId id="560" r:id="rId33"/>
    <p:sldId id="564" r:id="rId34"/>
    <p:sldId id="567" r:id="rId35"/>
    <p:sldId id="568" r:id="rId36"/>
    <p:sldId id="569" r:id="rId37"/>
    <p:sldId id="602" r:id="rId38"/>
    <p:sldId id="604" r:id="rId39"/>
    <p:sldId id="603" r:id="rId40"/>
    <p:sldId id="605" r:id="rId41"/>
    <p:sldId id="606" r:id="rId42"/>
    <p:sldId id="607" r:id="rId43"/>
    <p:sldId id="608" r:id="rId44"/>
    <p:sldId id="609" r:id="rId45"/>
    <p:sldId id="610" r:id="rId46"/>
    <p:sldId id="611" r:id="rId47"/>
    <p:sldId id="643" r:id="rId48"/>
    <p:sldId id="644" r:id="rId49"/>
    <p:sldId id="675" r:id="rId50"/>
    <p:sldId id="676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4" r:id="rId59"/>
  </p:sldIdLst>
  <p:sldSz cx="9144000" cy="6858000" type="screen4x3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4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7786" autoAdjust="0"/>
  </p:normalViewPr>
  <p:slideViewPr>
    <p:cSldViewPr showGuides="1">
      <p:cViewPr>
        <p:scale>
          <a:sx n="70" d="100"/>
          <a:sy n="70" d="100"/>
        </p:scale>
        <p:origin x="-1374" y="-84"/>
      </p:cViewPr>
      <p:guideLst>
        <p:guide orient="horz" pos="2044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724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20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1315"/>
            <a:ext cx="9144000" cy="486156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3697" y="6492734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7" y="649273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3468" y="6492733"/>
            <a:ext cx="1161826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57347" y="6481939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37" y="649273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3468" y="648130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37665"/>
            <a:ext cx="9144000" cy="485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44.xml"/><Relationship Id="rId21" Type="http://schemas.openxmlformats.org/officeDocument/2006/relationships/tags" Target="../tags/tag43.xml"/><Relationship Id="rId20" Type="http://schemas.openxmlformats.org/officeDocument/2006/relationships/tags" Target="../tags/tag42.xml"/><Relationship Id="rId2" Type="http://schemas.openxmlformats.org/officeDocument/2006/relationships/tags" Target="../tags/tag24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3" Type="http://schemas.openxmlformats.org/officeDocument/2006/relationships/slideLayout" Target="../slideLayouts/slideLayout4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tags" Target="../tags/tag46.xml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7" Type="http://schemas.openxmlformats.org/officeDocument/2006/relationships/slideLayout" Target="../slideLayouts/slideLayout4.xml"/><Relationship Id="rId16" Type="http://schemas.openxmlformats.org/officeDocument/2006/relationships/tags" Target="../tags/tag82.xml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3" Type="http://schemas.openxmlformats.org/officeDocument/2006/relationships/notesSlide" Target="../notesSlides/notesSlide25.xml"/><Relationship Id="rId62" Type="http://schemas.openxmlformats.org/officeDocument/2006/relationships/slideLayout" Target="../slideLayouts/slideLayout4.xml"/><Relationship Id="rId61" Type="http://schemas.openxmlformats.org/officeDocument/2006/relationships/tags" Target="../tags/tag158.xml"/><Relationship Id="rId60" Type="http://schemas.openxmlformats.org/officeDocument/2006/relationships/tags" Target="../tags/tag157.xml"/><Relationship Id="rId6" Type="http://schemas.openxmlformats.org/officeDocument/2006/relationships/tags" Target="../tags/tag103.xml"/><Relationship Id="rId59" Type="http://schemas.openxmlformats.org/officeDocument/2006/relationships/tags" Target="../tags/tag156.xml"/><Relationship Id="rId58" Type="http://schemas.openxmlformats.org/officeDocument/2006/relationships/tags" Target="../tags/tag155.xml"/><Relationship Id="rId57" Type="http://schemas.openxmlformats.org/officeDocument/2006/relationships/tags" Target="../tags/tag154.xml"/><Relationship Id="rId56" Type="http://schemas.openxmlformats.org/officeDocument/2006/relationships/tags" Target="../tags/tag153.xml"/><Relationship Id="rId55" Type="http://schemas.openxmlformats.org/officeDocument/2006/relationships/tags" Target="../tags/tag152.xml"/><Relationship Id="rId54" Type="http://schemas.openxmlformats.org/officeDocument/2006/relationships/tags" Target="../tags/tag151.xml"/><Relationship Id="rId53" Type="http://schemas.openxmlformats.org/officeDocument/2006/relationships/tags" Target="../tags/tag150.xml"/><Relationship Id="rId52" Type="http://schemas.openxmlformats.org/officeDocument/2006/relationships/tags" Target="../tags/tag149.xml"/><Relationship Id="rId51" Type="http://schemas.openxmlformats.org/officeDocument/2006/relationships/tags" Target="../tags/tag148.xml"/><Relationship Id="rId50" Type="http://schemas.openxmlformats.org/officeDocument/2006/relationships/tags" Target="../tags/tag147.xml"/><Relationship Id="rId5" Type="http://schemas.openxmlformats.org/officeDocument/2006/relationships/tags" Target="../tags/tag102.xml"/><Relationship Id="rId49" Type="http://schemas.openxmlformats.org/officeDocument/2006/relationships/tags" Target="../tags/tag146.xml"/><Relationship Id="rId48" Type="http://schemas.openxmlformats.org/officeDocument/2006/relationships/tags" Target="../tags/tag145.xml"/><Relationship Id="rId47" Type="http://schemas.openxmlformats.org/officeDocument/2006/relationships/tags" Target="../tags/tag144.xml"/><Relationship Id="rId46" Type="http://schemas.openxmlformats.org/officeDocument/2006/relationships/tags" Target="../tags/tag143.xml"/><Relationship Id="rId45" Type="http://schemas.openxmlformats.org/officeDocument/2006/relationships/tags" Target="../tags/tag142.xml"/><Relationship Id="rId44" Type="http://schemas.openxmlformats.org/officeDocument/2006/relationships/tags" Target="../tags/tag141.xml"/><Relationship Id="rId43" Type="http://schemas.openxmlformats.org/officeDocument/2006/relationships/tags" Target="../tags/tag140.xml"/><Relationship Id="rId42" Type="http://schemas.openxmlformats.org/officeDocument/2006/relationships/tags" Target="../tags/tag139.xml"/><Relationship Id="rId41" Type="http://schemas.openxmlformats.org/officeDocument/2006/relationships/tags" Target="../tags/tag138.xml"/><Relationship Id="rId40" Type="http://schemas.openxmlformats.org/officeDocument/2006/relationships/tags" Target="../tags/tag137.xml"/><Relationship Id="rId4" Type="http://schemas.openxmlformats.org/officeDocument/2006/relationships/tags" Target="../tags/tag101.xml"/><Relationship Id="rId39" Type="http://schemas.openxmlformats.org/officeDocument/2006/relationships/tags" Target="../tags/tag136.xml"/><Relationship Id="rId38" Type="http://schemas.openxmlformats.org/officeDocument/2006/relationships/tags" Target="../tags/tag135.xml"/><Relationship Id="rId37" Type="http://schemas.openxmlformats.org/officeDocument/2006/relationships/tags" Target="../tags/tag134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tags" Target="../tags/tag100.xml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7" Type="http://schemas.openxmlformats.org/officeDocument/2006/relationships/notesSlide" Target="../notesSlides/notesSlide26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83.xml"/><Relationship Id="rId24" Type="http://schemas.openxmlformats.org/officeDocument/2006/relationships/tags" Target="../tags/tag182.xml"/><Relationship Id="rId23" Type="http://schemas.openxmlformats.org/officeDocument/2006/relationships/tags" Target="../tags/tag181.xml"/><Relationship Id="rId22" Type="http://schemas.openxmlformats.org/officeDocument/2006/relationships/tags" Target="../tags/tag180.xml"/><Relationship Id="rId21" Type="http://schemas.openxmlformats.org/officeDocument/2006/relationships/tags" Target="../tags/tag179.xml"/><Relationship Id="rId20" Type="http://schemas.openxmlformats.org/officeDocument/2006/relationships/tags" Target="../tags/tag178.xml"/><Relationship Id="rId2" Type="http://schemas.openxmlformats.org/officeDocument/2006/relationships/tags" Target="../tags/tag160.xml"/><Relationship Id="rId19" Type="http://schemas.openxmlformats.org/officeDocument/2006/relationships/tags" Target="../tags/tag177.xml"/><Relationship Id="rId18" Type="http://schemas.openxmlformats.org/officeDocument/2006/relationships/tags" Target="../tags/tag176.xml"/><Relationship Id="rId17" Type="http://schemas.openxmlformats.org/officeDocument/2006/relationships/tags" Target="../tags/tag175.xml"/><Relationship Id="rId16" Type="http://schemas.openxmlformats.org/officeDocument/2006/relationships/tags" Target="../tags/tag174.xml"/><Relationship Id="rId15" Type="http://schemas.openxmlformats.org/officeDocument/2006/relationships/tags" Target="../tags/tag173.xml"/><Relationship Id="rId14" Type="http://schemas.openxmlformats.org/officeDocument/2006/relationships/tags" Target="../tags/tag172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tags" Target="../tags/tag1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image" Target="../media/image3.jpeg"/><Relationship Id="rId1" Type="http://schemas.openxmlformats.org/officeDocument/2006/relationships/tags" Target="../tags/tag18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7.xml"/><Relationship Id="rId1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187624" y="2276872"/>
            <a:ext cx="7272808" cy="115407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第</a:t>
            </a:r>
            <a:r>
              <a:rPr lang="en-US" altLang="zh-CN" dirty="0"/>
              <a:t>2</a:t>
            </a:r>
            <a:r>
              <a:rPr lang="zh-CN" altLang="en-US" b="1" dirty="0" smtClean="0">
                <a:latin typeface="+mn-ea"/>
                <a:ea typeface="+mn-ea"/>
              </a:rPr>
              <a:t>章 实现一个简单的</a:t>
            </a:r>
            <a:r>
              <a:rPr lang="zh-CN" altLang="en-US" b="1" dirty="0" smtClean="0">
                <a:latin typeface="+mn-ea"/>
                <a:ea typeface="+mn-ea"/>
              </a:rPr>
              <a:t>编译器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信息与软件工程学院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邓伏虎</a:t>
            </a:r>
            <a:endParaRPr lang="en-US" sz="2800" b="1" dirty="0"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/>
          <a:lstStyle/>
          <a:p>
            <a:pPr marL="0" indent="0" fontAlgn="auto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语法</a:t>
            </a: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while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while (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布尔表达式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endParaRPr lang="zh-CN" altLang="en-US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while_stmt → </a:t>
            </a:r>
            <a:r>
              <a:rPr lang="en-US" altLang="zh-CN" sz="24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bool_expr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stmt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WHILE_STMT → </a:t>
            </a:r>
            <a:r>
              <a:rPr lang="en-US" altLang="zh-CN" sz="24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BOOL_EXPR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STMT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endParaRPr lang="zh-CN" altLang="en-US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while_stmt → </a:t>
            </a:r>
            <a:r>
              <a:rPr lang="en-US" altLang="zh-CN" sz="24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bool_expr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stmt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/>
          <p:nvPr>
            <p:custDataLst>
              <p:tags r:id="rId1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 lnSpcReduction="10000"/>
          </a:bodyPr>
          <a:lstStyle/>
          <a:p>
            <a:pPr marL="0" indent="0" fontAlgn="auto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语法</a:t>
            </a: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对于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布尔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表达式</a:t>
            </a:r>
            <a:endParaRPr lang="zh-CN" altLang="en-US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bool_expr → expr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 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| expr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 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| expr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1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语法</a:t>
            </a: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算术表达式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 → primary_expr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| primary_expr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expr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| primary_expr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primary_expr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ID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| 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endParaRPr lang="en-US" altLang="zh-CN" sz="2400" b="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1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0" indent="0" fontAlgn="auto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语法</a:t>
            </a: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程序及语句</a:t>
            </a:r>
            <a:endParaRPr lang="zh-CN" altLang="en-US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→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 | program stmt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 → while_stmt | assign_stmt</a:t>
            </a:r>
            <a:endParaRPr lang="en-US" altLang="zh-CN" sz="2400" b="0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1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program →  stmt | program stmt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449580" fontAlgn="auto">
              <a:lnSpc>
                <a:spcPct val="12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     stmt →  while_stmt | assign_stmt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449580" fontAlgn="auto">
              <a:lnSpc>
                <a:spcPct val="12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while_stmt →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WHILE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bool_expr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stmt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449580" fontAlgn="auto">
              <a:lnSpc>
                <a:spcPct val="12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assign_stmt →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bool_expr → expr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 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                  | expr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&lt;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 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449580" fontAlgn="auto">
              <a:lnSpc>
                <a:spcPct val="12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                  | expr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==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      expr →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primary_expr 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                         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|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primary_expr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+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pPr marL="431800" indent="-323850" defTabSz="91440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                         | primary_expr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primary_expr  →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| 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NUMBER</a:t>
            </a:r>
            <a:endParaRPr lang="en-US" altLang="zh-CN" sz="2400" b="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1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词法分析器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功能：识别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“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终结符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”</a:t>
            </a: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输入：字符串形式的源代码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输出：带标记的逻辑分组（源程序的子串）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实现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方法：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状态转移图法（手动实现）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正则表达式法（自动实现）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2.2 </a:t>
            </a:r>
            <a:r>
              <a:rPr lang="zh-CN" altLang="en-US" sz="3600" b="1" dirty="0" smtClean="0">
                <a:latin typeface="+mn-ea"/>
                <a:ea typeface="+mn-ea"/>
              </a:rPr>
              <a:t>词法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状态转移图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根据当前输入字符，确定跳转到相应的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状态。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2.2 </a:t>
            </a:r>
            <a:r>
              <a:rPr lang="zh-CN" altLang="en-US" sz="3600" b="1" dirty="0" smtClean="0">
                <a:latin typeface="+mn-ea"/>
                <a:ea typeface="+mn-ea"/>
              </a:rPr>
              <a:t>词法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187450" y="3498850"/>
            <a:ext cx="908685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971550" y="3161665"/>
            <a:ext cx="1356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取一个字符</a:t>
            </a:r>
            <a:endParaRPr lang="zh-CN" altLang="en-US" sz="1600"/>
          </a:p>
        </p:txBody>
      </p:sp>
      <p:sp>
        <p:nvSpPr>
          <p:cNvPr id="51" name="椭圆 50"/>
          <p:cNvSpPr/>
          <p:nvPr/>
        </p:nvSpPr>
        <p:spPr>
          <a:xfrm>
            <a:off x="3996055" y="3498850"/>
            <a:ext cx="908685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整数</a:t>
            </a: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804660" y="3498850"/>
            <a:ext cx="908685" cy="720090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820795" y="5587365"/>
            <a:ext cx="1243965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标识符</a:t>
            </a: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187450" y="5587365"/>
            <a:ext cx="908685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</a:t>
            </a:r>
            <a:endParaRPr lang="en-US" altLang="zh-CN"/>
          </a:p>
        </p:txBody>
      </p:sp>
      <p:cxnSp>
        <p:nvCxnSpPr>
          <p:cNvPr id="55" name="直接箭头连接符 54"/>
          <p:cNvCxnSpPr>
            <a:stCxn id="48" idx="4"/>
            <a:endCxn id="54" idx="0"/>
          </p:cNvCxnSpPr>
          <p:nvPr/>
        </p:nvCxnSpPr>
        <p:spPr>
          <a:xfrm>
            <a:off x="1642110" y="4218940"/>
            <a:ext cx="0" cy="1368425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8" idx="6"/>
            <a:endCxn id="51" idx="2"/>
          </p:cNvCxnSpPr>
          <p:nvPr/>
        </p:nvCxnSpPr>
        <p:spPr>
          <a:xfrm>
            <a:off x="2096135" y="3858895"/>
            <a:ext cx="1899920" cy="0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132330" y="3303905"/>
            <a:ext cx="1679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当前字符为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649980" y="2637790"/>
            <a:ext cx="1679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当前字符为：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手杖形箭头 60"/>
          <p:cNvSpPr/>
          <p:nvPr/>
        </p:nvSpPr>
        <p:spPr>
          <a:xfrm flipH="1">
            <a:off x="4198620" y="3140075"/>
            <a:ext cx="502920" cy="3898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4904740" y="3858895"/>
            <a:ext cx="1899920" cy="0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176520" y="3903345"/>
            <a:ext cx="1356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非</a:t>
            </a:r>
            <a:r>
              <a:rPr lang="zh-CN" altLang="en-US" sz="1600"/>
              <a:t>数字字符</a:t>
            </a:r>
            <a:endParaRPr lang="zh-CN" altLang="en-US" sz="1600"/>
          </a:p>
        </p:txBody>
      </p:sp>
      <p:sp>
        <p:nvSpPr>
          <p:cNvPr id="64" name="文本框 63"/>
          <p:cNvSpPr txBox="1"/>
          <p:nvPr/>
        </p:nvSpPr>
        <p:spPr>
          <a:xfrm>
            <a:off x="6588125" y="3140075"/>
            <a:ext cx="1356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返回</a:t>
            </a:r>
            <a:r>
              <a:rPr lang="en-US" altLang="zh-CN" sz="1600"/>
              <a:t>“</a:t>
            </a:r>
            <a:r>
              <a:rPr lang="zh-CN" altLang="en-US" sz="1600"/>
              <a:t>整数</a:t>
            </a:r>
            <a:r>
              <a:rPr lang="en-US" altLang="zh-CN" sz="1600"/>
              <a:t>”</a:t>
            </a:r>
            <a:endParaRPr lang="en-US" altLang="zh-CN" sz="1600"/>
          </a:p>
        </p:txBody>
      </p:sp>
      <p:sp>
        <p:nvSpPr>
          <p:cNvPr id="66" name="文本框 65"/>
          <p:cNvSpPr txBox="1"/>
          <p:nvPr/>
        </p:nvSpPr>
        <p:spPr>
          <a:xfrm>
            <a:off x="1187450" y="4268470"/>
            <a:ext cx="4413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其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字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符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6812280" y="5587365"/>
            <a:ext cx="908685" cy="720090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70" name="直接箭头连接符 69"/>
          <p:cNvCxnSpPr>
            <a:stCxn id="48" idx="5"/>
            <a:endCxn id="53" idx="1"/>
          </p:cNvCxnSpPr>
          <p:nvPr/>
        </p:nvCxnSpPr>
        <p:spPr>
          <a:xfrm>
            <a:off x="1962785" y="4113530"/>
            <a:ext cx="2040255" cy="1579245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051685" y="4653280"/>
            <a:ext cx="167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当前字符为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字母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649980" y="4707890"/>
            <a:ext cx="1679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当前字符为字母或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手杖形箭头 71"/>
          <p:cNvSpPr/>
          <p:nvPr/>
        </p:nvSpPr>
        <p:spPr>
          <a:xfrm flipH="1">
            <a:off x="4211955" y="5233035"/>
            <a:ext cx="502920" cy="38989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077460" y="5587365"/>
            <a:ext cx="1679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非字母、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非数字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stCxn id="53" idx="6"/>
            <a:endCxn id="68" idx="2"/>
          </p:cNvCxnSpPr>
          <p:nvPr/>
        </p:nvCxnSpPr>
        <p:spPr>
          <a:xfrm>
            <a:off x="5064760" y="5947410"/>
            <a:ext cx="1747520" cy="0"/>
          </a:xfrm>
          <a:prstGeom prst="straightConnector1">
            <a:avLst/>
          </a:prstGeom>
          <a:ln w="5715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891405" y="6020435"/>
            <a:ext cx="1913255" cy="3371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检查是否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是关键字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588125" y="5003800"/>
            <a:ext cx="1356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返回</a:t>
            </a:r>
            <a:r>
              <a:rPr lang="en-US" altLang="zh-CN" sz="1600"/>
              <a:t>“</a:t>
            </a:r>
            <a:r>
              <a:rPr lang="zh-CN" altLang="en-US" sz="1600"/>
              <a:t>标识符</a:t>
            </a:r>
            <a:r>
              <a:rPr lang="en-US" altLang="zh-CN" sz="1600"/>
              <a:t>”</a:t>
            </a:r>
            <a:r>
              <a:rPr lang="zh-CN" altLang="en-US" sz="1600"/>
              <a:t>或</a:t>
            </a:r>
            <a:r>
              <a:rPr lang="en-US" altLang="zh-CN" sz="1600"/>
              <a:t>“</a:t>
            </a:r>
            <a:r>
              <a:rPr lang="zh-CN" altLang="en-US" sz="1600"/>
              <a:t>关键字</a:t>
            </a:r>
            <a:r>
              <a:rPr lang="en-US" altLang="zh-CN" sz="1600"/>
              <a:t>”</a:t>
            </a:r>
            <a:endParaRPr lang="en-US" altLang="zh-CN" sz="1600"/>
          </a:p>
        </p:txBody>
      </p:sp>
      <p:sp>
        <p:nvSpPr>
          <p:cNvPr id="78" name="文本框 77"/>
          <p:cNvSpPr txBox="1"/>
          <p:nvPr/>
        </p:nvSpPr>
        <p:spPr>
          <a:xfrm>
            <a:off x="3799840" y="6307455"/>
            <a:ext cx="1356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取一个字符</a:t>
            </a:r>
            <a:endParaRPr lang="zh-CN" altLang="en-US" sz="1600"/>
          </a:p>
        </p:txBody>
      </p:sp>
      <p:sp>
        <p:nvSpPr>
          <p:cNvPr id="79" name="文本框 78"/>
          <p:cNvSpPr txBox="1"/>
          <p:nvPr/>
        </p:nvSpPr>
        <p:spPr>
          <a:xfrm>
            <a:off x="3764280" y="4235450"/>
            <a:ext cx="13563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取一个字符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7" grpId="0"/>
      <p:bldP spid="57" grpId="1"/>
      <p:bldP spid="51" grpId="0" animBg="1"/>
      <p:bldP spid="51" grpId="1" animBg="1"/>
      <p:bldP spid="69" grpId="0"/>
      <p:bldP spid="69" grpId="1"/>
      <p:bldP spid="53" grpId="0" animBg="1"/>
      <p:bldP spid="53" grpId="1" animBg="1"/>
      <p:bldP spid="66" grpId="0"/>
      <p:bldP spid="66" grpId="1"/>
      <p:bldP spid="54" grpId="0" animBg="1"/>
      <p:bldP spid="54" grpId="1" animBg="1"/>
      <p:bldP spid="79" grpId="0"/>
      <p:bldP spid="79" grpId="1"/>
      <p:bldP spid="59" grpId="0"/>
      <p:bldP spid="59" grpId="1"/>
      <p:bldP spid="61" grpId="0" animBg="1"/>
      <p:bldP spid="61" grpId="1" animBg="1"/>
      <p:bldP spid="63" grpId="0"/>
      <p:bldP spid="63" grpId="1"/>
      <p:bldP spid="52" grpId="0" animBg="1"/>
      <p:bldP spid="52" grpId="1" animBg="1"/>
      <p:bldP spid="78" grpId="0"/>
      <p:bldP spid="78" grpId="1"/>
      <p:bldP spid="71" grpId="0"/>
      <p:bldP spid="71" grpId="1"/>
      <p:bldP spid="72" grpId="0" animBg="1"/>
      <p:bldP spid="72" grpId="1" animBg="1"/>
      <p:bldP spid="73" grpId="0"/>
      <p:bldP spid="73" grpId="1"/>
      <p:bldP spid="68" grpId="0" animBg="1"/>
      <p:bldP spid="68" grpId="1" animBg="1"/>
      <p:bldP spid="64" grpId="0"/>
      <p:bldP spid="64" grpId="1"/>
      <p:bldP spid="76" grpId="0"/>
      <p:bldP spid="76" grpId="1"/>
      <p:bldP spid="75" grpId="0" animBg="1"/>
      <p:bldP spid="75" grpId="1" animBg="1"/>
      <p:bldP spid="50" grpId="0"/>
      <p:bldP spid="5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状态转移图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所需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函数：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取一个字符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判断当前符号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关键字检查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将当前符号加入到已识别的字符串中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跳过空格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注释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  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2.2 </a:t>
            </a:r>
            <a:r>
              <a:rPr lang="zh-CN" altLang="en-US" sz="3600" b="1" dirty="0" smtClean="0">
                <a:latin typeface="+mn-ea"/>
                <a:ea typeface="+mn-ea"/>
              </a:rPr>
              <a:t>词法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4210" y="263652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getChar()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87700" y="30689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checkSymbol()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04210" y="35007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Keywords()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39155" y="393319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addChar()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04210" y="44367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getNonBlank()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语法分析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目的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确定输入程序是否满足语法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规则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生成完整的语法分析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树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-323850" algn="l" defTabSz="449580" fontAlgn="auto">
              <a:lnSpc>
                <a:spcPct val="12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-323850" algn="l" defTabSz="449580" fontAlgn="auto">
              <a:lnSpc>
                <a:spcPct val="12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语法分析</a:t>
            </a:r>
            <a:r>
              <a:rPr lang="zh-CN" altLang="en-US" sz="28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前提</a:t>
            </a:r>
            <a:endParaRPr lang="zh-CN" altLang="en-US" sz="28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已经给出了相应的语法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规则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已经给出了相应的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源代码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2180" y="1988820"/>
            <a:ext cx="3048000" cy="16300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语法规则：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1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2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n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2180" y="4796790"/>
            <a:ext cx="3048000" cy="16300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源代码：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上下箭头 14"/>
          <p:cNvSpPr/>
          <p:nvPr/>
        </p:nvSpPr>
        <p:spPr>
          <a:xfrm>
            <a:off x="7319645" y="3644900"/>
            <a:ext cx="432435" cy="115189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88125" y="3916045"/>
            <a:ext cx="1949450" cy="5835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rgbClr val="FF0000"/>
                </a:solidFill>
              </a:rPr>
              <a:t>如何对应？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语法分析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方法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从语法规则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出发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检查语法规则能否推导出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源程序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-323850" algn="l" defTabSz="449580" fontAlgn="auto">
              <a:lnSpc>
                <a:spcPct val="12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从源程序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出发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检查源程序是否符合语法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规则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2180" y="1988820"/>
            <a:ext cx="3048000" cy="16300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语法规则：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1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2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rule n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2180" y="4796790"/>
            <a:ext cx="3048000" cy="163004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源代码：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7248525" y="3644900"/>
            <a:ext cx="575945" cy="1151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308215" y="3619500"/>
            <a:ext cx="504190" cy="11518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4" grpId="1" animBg="1"/>
      <p:bldP spid="4" grpId="0" animBg="1"/>
      <p:bldP spid="4" grpId="1" animBg="1"/>
      <p:bldP spid="4" grpId="2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+mn-ea"/>
                <a:ea typeface="+mn-ea"/>
              </a:rPr>
              <a:t>实现一个简单的</a:t>
            </a:r>
            <a:r>
              <a:rPr lang="zh-CN" altLang="en-US" sz="3600" b="1" dirty="0" smtClean="0">
                <a:latin typeface="+mn-ea"/>
                <a:ea typeface="+mn-ea"/>
              </a:rPr>
              <a:t>编译器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23778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Rectangle 6"/>
          <p:cNvSpPr/>
          <p:nvPr/>
        </p:nvSpPr>
        <p:spPr>
          <a:xfrm>
            <a:off x="261938" y="177260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/>
          <a:p>
            <a:pPr algn="ctr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词法分析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151" name="Rectangle 7"/>
          <p:cNvSpPr/>
          <p:nvPr/>
        </p:nvSpPr>
        <p:spPr>
          <a:xfrm>
            <a:off x="261938" y="3680778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/>
          <a:p>
            <a:pPr algn="ctr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中间代码生成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152" name="Rectangle 8"/>
          <p:cNvSpPr/>
          <p:nvPr/>
        </p:nvSpPr>
        <p:spPr>
          <a:xfrm>
            <a:off x="261938" y="242030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/>
          <a:p>
            <a:pPr algn="ctr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语法分析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153" name="Rectangle 9"/>
          <p:cNvSpPr/>
          <p:nvPr/>
        </p:nvSpPr>
        <p:spPr>
          <a:xfrm>
            <a:off x="261938" y="3050540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/>
          <a:p>
            <a:pPr algn="ctr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语义分析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154" name="Rectangle 10"/>
          <p:cNvSpPr/>
          <p:nvPr/>
        </p:nvSpPr>
        <p:spPr>
          <a:xfrm>
            <a:off x="261938" y="4311015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/>
          <a:p>
            <a:pPr algn="ctr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中间代码优化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155" name="Rectangle 11"/>
          <p:cNvSpPr/>
          <p:nvPr/>
        </p:nvSpPr>
        <p:spPr>
          <a:xfrm>
            <a:off x="261938" y="5598478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/>
          <a:p>
            <a:pPr algn="ctr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目标代码优化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156" name="Rectangle 12"/>
          <p:cNvSpPr/>
          <p:nvPr/>
        </p:nvSpPr>
        <p:spPr>
          <a:xfrm>
            <a:off x="261938" y="496030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/>
          <a:p>
            <a:pPr algn="ctr" hangingPunct="0"/>
            <a:r>
              <a:rPr lang="zh-CN" altLang="en-US" sz="3200" b="1" dirty="0">
                <a:latin typeface="华文楷体" panose="02010600040101010101" charset="-122"/>
                <a:ea typeface="华文楷体" panose="02010600040101010101" charset="-122"/>
              </a:rPr>
              <a:t>目标代码生成</a:t>
            </a:r>
            <a:endParaRPr lang="zh-CN" altLang="en-US" sz="3200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124" name="Text Box 4"/>
          <p:cNvSpPr txBox="1"/>
          <p:nvPr>
            <p:custDataLst>
              <p:tags r:id="rId1"/>
            </p:custDataLst>
          </p:nvPr>
        </p:nvSpPr>
        <p:spPr>
          <a:xfrm>
            <a:off x="3896360" y="1772920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34" name="文本框 5133"/>
          <p:cNvSpPr txBox="1"/>
          <p:nvPr>
            <p:custDataLst>
              <p:tags r:id="rId2"/>
            </p:custDataLst>
          </p:nvPr>
        </p:nvSpPr>
        <p:spPr>
          <a:xfrm>
            <a:off x="6228080" y="1700530"/>
            <a:ext cx="2496820" cy="286131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100:  a = 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101:  b = 10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102:  if a &lt; b goto 104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103:  goto 107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104:  t1 = a + 1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105:  a = t1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106:  goto 102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107:  t2 = a + b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108:  b = t2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5134" grpId="0" bldLvl="0" animBg="1"/>
      <p:bldP spid="6150" grpId="0" animBg="1"/>
      <p:bldP spid="6150" grpId="1" animBg="1"/>
      <p:bldP spid="6152" grpId="0" animBg="1"/>
      <p:bldP spid="6152" grpId="1" animBg="1"/>
      <p:bldP spid="6153" grpId="0" animBg="1"/>
      <p:bldP spid="6153" grpId="1" animBg="1"/>
      <p:bldP spid="6151" grpId="0" animBg="1"/>
      <p:bldP spid="6151" grpId="1" animBg="1"/>
      <p:bldP spid="6154" grpId="0" animBg="1"/>
      <p:bldP spid="6154" grpId="1" animBg="1"/>
      <p:bldP spid="6156" grpId="0" animBg="1"/>
      <p:bldP spid="6156" grpId="1" animBg="1"/>
      <p:bldP spid="6155" grpId="0" animBg="1"/>
      <p:bldP spid="615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9130665" cy="1504315"/>
          </a:xfrm>
          <a:solidFill>
            <a:schemeClr val="bg2"/>
          </a:solidFill>
        </p:spPr>
        <p:txBody>
          <a:bodyPr>
            <a:normAutofit/>
          </a:bodyPr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(1)program →  stmt | program stmt               (2)stmt →  while_stmt | assign_stmt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914400" fontAlgn="auto">
              <a:lnSpc>
                <a:spcPct val="10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(3)while_stmt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WHILE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bool_expr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stmt   (4)assign_stmt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;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(5)bool_expr →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&lt;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(6)expr →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primary_expr 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|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+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(7)primary_expr 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| 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NUMBER</a:t>
            </a:r>
            <a:endParaRPr lang="en-US" altLang="zh-CN" sz="1800" b="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558" name="Text Box 4"/>
          <p:cNvSpPr txBox="1"/>
          <p:nvPr/>
        </p:nvSpPr>
        <p:spPr>
          <a:xfrm>
            <a:off x="5580380" y="1052830"/>
            <a:ext cx="3153410" cy="4254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505585"/>
            <a:ext cx="4723765" cy="59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从</a:t>
            </a:r>
            <a:r>
              <a:rPr lang="zh-CN" altLang="en-US" sz="2800">
                <a:solidFill>
                  <a:srgbClr val="FF0000"/>
                </a:solidFill>
              </a:rPr>
              <a:t>语法规则</a:t>
            </a:r>
            <a:r>
              <a:rPr lang="zh-CN" altLang="en-US" sz="2800"/>
              <a:t>出发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107315" y="1988820"/>
            <a:ext cx="6233160" cy="431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program =&gt; 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=&gt; while_stmt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bool_expr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primary_expr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primary_expr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 &lt; ID)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 &lt; ID)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assign_stmt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 &lt; ID) ID 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 &lt; ID) ID =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primary_expr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 &lt; ID) ID = ID +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 &lt; ID) ID = ID +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primary_expr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=&gt;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(ID &lt; ID) ID = ID + NUMBER;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556 0.0492593 L -0.448056 0.714537 " pathEditMode="relative" rAng="0" ptsTypes="">
                                      <p:cBhvr>
                                        <p:cTn id="84" dur="2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" y="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uiExpand="1" build="p"/>
      <p:bldP spid="7" grpId="1" animBg="1" build="p"/>
      <p:bldP spid="23558" grpId="0" bldLvl="0" animBg="1"/>
      <p:bldP spid="23558" grpId="1" animBg="1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9130665" cy="1504315"/>
          </a:xfrm>
          <a:solidFill>
            <a:schemeClr val="bg2"/>
          </a:solidFill>
        </p:spPr>
        <p:txBody>
          <a:bodyPr>
            <a:normAutofit/>
          </a:bodyPr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(1)program →  stmt | program stmt               (2)stmt →  while_stmt | assign_stmt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914400" fontAlgn="auto">
              <a:lnSpc>
                <a:spcPct val="10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(3)while_stmt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WHILE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bool_expr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stmt   (4)assign_stmt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;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(5)bool_expr →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&lt;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(6)expr →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primary_expr 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|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+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(7)primary_expr 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| 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NUMBER</a:t>
            </a:r>
            <a:endParaRPr lang="en-US" altLang="zh-CN" sz="1800" b="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558" name="Text Box 4"/>
          <p:cNvSpPr txBox="1"/>
          <p:nvPr/>
        </p:nvSpPr>
        <p:spPr>
          <a:xfrm>
            <a:off x="5580380" y="1052830"/>
            <a:ext cx="3153410" cy="4254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505585"/>
            <a:ext cx="3735705" cy="59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从</a:t>
            </a:r>
            <a:r>
              <a:rPr lang="zh-CN" altLang="en-US" sz="2800">
                <a:solidFill>
                  <a:srgbClr val="FF0000"/>
                </a:solidFill>
              </a:rPr>
              <a:t>源程序</a:t>
            </a:r>
            <a:r>
              <a:rPr lang="zh-CN" altLang="en-US" sz="2800"/>
              <a:t>出发</a:t>
            </a:r>
            <a:endParaRPr lang="zh-CN" altLang="en-US" sz="2800"/>
          </a:p>
        </p:txBody>
      </p:sp>
      <p:sp>
        <p:nvSpPr>
          <p:cNvPr id="26628" name="Rectangle 3"/>
          <p:cNvSpPr txBox="1"/>
          <p:nvPr/>
        </p:nvSpPr>
        <p:spPr>
          <a:xfrm>
            <a:off x="4644390" y="22047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(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6629" name="Rectangle 3"/>
          <p:cNvSpPr txBox="1"/>
          <p:nvPr/>
        </p:nvSpPr>
        <p:spPr>
          <a:xfrm>
            <a:off x="491490" y="22047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词法分析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/>
          <p:nvPr>
            <p:custDataLst>
              <p:tags r:id="rId1"/>
            </p:custDataLst>
          </p:nvPr>
        </p:nvSpPr>
        <p:spPr>
          <a:xfrm>
            <a:off x="4644390" y="25539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(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3" name="Rectangle 3"/>
          <p:cNvSpPr txBox="1"/>
          <p:nvPr>
            <p:custDataLst>
              <p:tags r:id="rId2"/>
            </p:custDataLst>
          </p:nvPr>
        </p:nvSpPr>
        <p:spPr>
          <a:xfrm>
            <a:off x="491490" y="25539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4" name="Rectangle 3"/>
          <p:cNvSpPr txBox="1"/>
          <p:nvPr>
            <p:custDataLst>
              <p:tags r:id="rId3"/>
            </p:custDataLst>
          </p:nvPr>
        </p:nvSpPr>
        <p:spPr>
          <a:xfrm>
            <a:off x="4644390" y="29032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5" name="Rectangle 3"/>
          <p:cNvSpPr txBox="1"/>
          <p:nvPr>
            <p:custDataLst>
              <p:tags r:id="rId4"/>
            </p:custDataLst>
          </p:nvPr>
        </p:nvSpPr>
        <p:spPr>
          <a:xfrm>
            <a:off x="491490" y="29032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6" name="Rectangle 3"/>
          <p:cNvSpPr txBox="1"/>
          <p:nvPr>
            <p:custDataLst>
              <p:tags r:id="rId5"/>
            </p:custDataLst>
          </p:nvPr>
        </p:nvSpPr>
        <p:spPr>
          <a:xfrm>
            <a:off x="4644390" y="32524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7" name="Rectangle 3"/>
          <p:cNvSpPr txBox="1"/>
          <p:nvPr>
            <p:custDataLst>
              <p:tags r:id="rId6"/>
            </p:custDataLst>
          </p:nvPr>
        </p:nvSpPr>
        <p:spPr>
          <a:xfrm>
            <a:off x="491490" y="32524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8" name="Rectangle 3"/>
          <p:cNvSpPr txBox="1"/>
          <p:nvPr>
            <p:custDataLst>
              <p:tags r:id="rId7"/>
            </p:custDataLst>
          </p:nvPr>
        </p:nvSpPr>
        <p:spPr>
          <a:xfrm>
            <a:off x="4644390" y="36017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9" name="Rectangle 3"/>
          <p:cNvSpPr txBox="1"/>
          <p:nvPr>
            <p:custDataLst>
              <p:tags r:id="rId8"/>
            </p:custDataLst>
          </p:nvPr>
        </p:nvSpPr>
        <p:spPr>
          <a:xfrm>
            <a:off x="491490" y="36017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primary_expr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0" name="Rectangle 3"/>
          <p:cNvSpPr txBox="1"/>
          <p:nvPr>
            <p:custDataLst>
              <p:tags r:id="rId9"/>
            </p:custDataLst>
          </p:nvPr>
        </p:nvSpPr>
        <p:spPr>
          <a:xfrm>
            <a:off x="4644390" y="43065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1" name="Rectangle 3"/>
          <p:cNvSpPr txBox="1"/>
          <p:nvPr>
            <p:custDataLst>
              <p:tags r:id="rId10"/>
            </p:custDataLst>
          </p:nvPr>
        </p:nvSpPr>
        <p:spPr>
          <a:xfrm>
            <a:off x="491490" y="43065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&lt;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2" name="Rectangle 3"/>
          <p:cNvSpPr txBox="1"/>
          <p:nvPr>
            <p:custDataLst>
              <p:tags r:id="rId11"/>
            </p:custDataLst>
          </p:nvPr>
        </p:nvSpPr>
        <p:spPr>
          <a:xfrm>
            <a:off x="4644390" y="46621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3" name="Rectangle 3"/>
          <p:cNvSpPr txBox="1"/>
          <p:nvPr>
            <p:custDataLst>
              <p:tags r:id="rId12"/>
            </p:custDataLst>
          </p:nvPr>
        </p:nvSpPr>
        <p:spPr>
          <a:xfrm>
            <a:off x="491490" y="46621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 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4" name="Rectangle 3"/>
          <p:cNvSpPr txBox="1"/>
          <p:nvPr>
            <p:custDataLst>
              <p:tags r:id="rId13"/>
            </p:custDataLst>
          </p:nvPr>
        </p:nvSpPr>
        <p:spPr>
          <a:xfrm>
            <a:off x="4644390" y="50114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5" name="Rectangle 3"/>
          <p:cNvSpPr txBox="1"/>
          <p:nvPr>
            <p:custDataLst>
              <p:tags r:id="rId14"/>
            </p:custDataLst>
          </p:nvPr>
        </p:nvSpPr>
        <p:spPr>
          <a:xfrm>
            <a:off x="491490" y="50114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primary_expr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6" name="Rectangle 3"/>
          <p:cNvSpPr txBox="1"/>
          <p:nvPr>
            <p:custDataLst>
              <p:tags r:id="rId15"/>
            </p:custDataLst>
          </p:nvPr>
        </p:nvSpPr>
        <p:spPr>
          <a:xfrm>
            <a:off x="4644390" y="53606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7" name="Rectangle 3"/>
          <p:cNvSpPr txBox="1"/>
          <p:nvPr>
            <p:custDataLst>
              <p:tags r:id="rId16"/>
            </p:custDataLst>
          </p:nvPr>
        </p:nvSpPr>
        <p:spPr>
          <a:xfrm>
            <a:off x="491490" y="53606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8" name="Rectangle 3"/>
          <p:cNvSpPr txBox="1"/>
          <p:nvPr>
            <p:custDataLst>
              <p:tags r:id="rId17"/>
            </p:custDataLst>
          </p:nvPr>
        </p:nvSpPr>
        <p:spPr>
          <a:xfrm>
            <a:off x="4644390" y="39509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9" name="Rectangle 3"/>
          <p:cNvSpPr txBox="1"/>
          <p:nvPr>
            <p:custDataLst>
              <p:tags r:id="rId18"/>
            </p:custDataLst>
          </p:nvPr>
        </p:nvSpPr>
        <p:spPr>
          <a:xfrm>
            <a:off x="491490" y="39509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0" name="Rectangle 3"/>
          <p:cNvSpPr txBox="1"/>
          <p:nvPr>
            <p:custDataLst>
              <p:tags r:id="rId19"/>
            </p:custDataLst>
          </p:nvPr>
        </p:nvSpPr>
        <p:spPr>
          <a:xfrm>
            <a:off x="4648835" y="5709920"/>
            <a:ext cx="405066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1" name="Rectangle 3"/>
          <p:cNvSpPr txBox="1"/>
          <p:nvPr>
            <p:custDataLst>
              <p:tags r:id="rId20"/>
            </p:custDataLst>
          </p:nvPr>
        </p:nvSpPr>
        <p:spPr>
          <a:xfrm>
            <a:off x="490220" y="5709920"/>
            <a:ext cx="41941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2" name="Rectangle 3"/>
          <p:cNvSpPr txBox="1"/>
          <p:nvPr>
            <p:custDataLst>
              <p:tags r:id="rId21"/>
            </p:custDataLst>
          </p:nvPr>
        </p:nvSpPr>
        <p:spPr>
          <a:xfrm>
            <a:off x="4642485" y="60591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3" name="Rectangle 3"/>
          <p:cNvSpPr txBox="1"/>
          <p:nvPr>
            <p:custDataLst>
              <p:tags r:id="rId22"/>
            </p:custDataLst>
          </p:nvPr>
        </p:nvSpPr>
        <p:spPr>
          <a:xfrm>
            <a:off x="490220" y="60591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4" name="Rectangle 3"/>
          <p:cNvSpPr txBox="1"/>
          <p:nvPr/>
        </p:nvSpPr>
        <p:spPr>
          <a:xfrm>
            <a:off x="4684395" y="1828800"/>
            <a:ext cx="401510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 (a &lt; b) a = a + 1;</a:t>
            </a:r>
            <a:endParaRPr lang="en-US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 build="p"/>
      <p:bldP spid="8" grpId="0"/>
      <p:bldP spid="8" grpId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8" grpId="0" bldLvl="0" animBg="1"/>
      <p:bldP spid="2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1" bldLvl="0" animBg="1"/>
      <p:bldP spid="25" grpId="1" bldLvl="0" animBg="1"/>
      <p:bldP spid="26" grpId="0" bldLvl="0" animBg="1"/>
      <p:bldP spid="27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4" grpId="1" animBg="1"/>
      <p:bldP spid="26629" grpId="0" bldLvl="0" animBg="1"/>
      <p:bldP spid="26628" grpId="0" bldLvl="0" animBg="1"/>
      <p:bldP spid="26629" grpId="1" animBg="1"/>
      <p:bldP spid="266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9130665" cy="1504315"/>
          </a:xfrm>
          <a:solidFill>
            <a:schemeClr val="bg2"/>
          </a:solidFill>
        </p:spPr>
        <p:txBody>
          <a:bodyPr>
            <a:normAutofit/>
          </a:bodyPr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(1)program →  stmt | program stmt               (2)stmt →  while_stmt | assign_stmt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914400" fontAlgn="auto">
              <a:lnSpc>
                <a:spcPct val="10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(3)while_stmt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WHILE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bool_expr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stmt   (4)assign_stmt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;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(5)bool_expr →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&lt;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(6)expr →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primary_expr 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|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+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(7)primary_expr 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| 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NUMBER</a:t>
            </a:r>
            <a:endParaRPr lang="en-US" altLang="zh-CN" sz="1800" b="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558" name="Text Box 4"/>
          <p:cNvSpPr txBox="1"/>
          <p:nvPr/>
        </p:nvSpPr>
        <p:spPr>
          <a:xfrm>
            <a:off x="5580380" y="1052830"/>
            <a:ext cx="3153410" cy="4254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505585"/>
            <a:ext cx="3735705" cy="59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从</a:t>
            </a:r>
            <a:r>
              <a:rPr lang="zh-CN" altLang="en-US" sz="2800">
                <a:solidFill>
                  <a:srgbClr val="FF0000"/>
                </a:solidFill>
              </a:rPr>
              <a:t>源程序</a:t>
            </a:r>
            <a:r>
              <a:rPr lang="zh-CN" altLang="en-US" sz="2800"/>
              <a:t>出发</a:t>
            </a:r>
            <a:endParaRPr lang="zh-CN" altLang="en-US" sz="2800"/>
          </a:p>
        </p:txBody>
      </p:sp>
      <p:sp>
        <p:nvSpPr>
          <p:cNvPr id="26628" name="Rectangle 3"/>
          <p:cNvSpPr txBox="1"/>
          <p:nvPr/>
        </p:nvSpPr>
        <p:spPr>
          <a:xfrm>
            <a:off x="4644390" y="22047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(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6629" name="Rectangle 3"/>
          <p:cNvSpPr txBox="1"/>
          <p:nvPr/>
        </p:nvSpPr>
        <p:spPr>
          <a:xfrm>
            <a:off x="491490" y="22047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词法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分析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/>
          <p:nvPr>
            <p:custDataLst>
              <p:tags r:id="rId1"/>
            </p:custDataLst>
          </p:nvPr>
        </p:nvSpPr>
        <p:spPr>
          <a:xfrm>
            <a:off x="4644390" y="25539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...  ...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3" name="Rectangle 3"/>
          <p:cNvSpPr txBox="1"/>
          <p:nvPr>
            <p:custDataLst>
              <p:tags r:id="rId2"/>
            </p:custDataLst>
          </p:nvPr>
        </p:nvSpPr>
        <p:spPr>
          <a:xfrm>
            <a:off x="491490" y="25539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...  ...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4" name="Rectangle 3"/>
          <p:cNvSpPr txBox="1"/>
          <p:nvPr>
            <p:custDataLst>
              <p:tags r:id="rId3"/>
            </p:custDataLst>
          </p:nvPr>
        </p:nvSpPr>
        <p:spPr>
          <a:xfrm>
            <a:off x="4644390" y="29032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5" name="Rectangle 3"/>
          <p:cNvSpPr txBox="1"/>
          <p:nvPr>
            <p:custDataLst>
              <p:tags r:id="rId4"/>
            </p:custDataLst>
          </p:nvPr>
        </p:nvSpPr>
        <p:spPr>
          <a:xfrm>
            <a:off x="491490" y="29032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6" name="Rectangle 3"/>
          <p:cNvSpPr txBox="1"/>
          <p:nvPr>
            <p:custDataLst>
              <p:tags r:id="rId5"/>
            </p:custDataLst>
          </p:nvPr>
        </p:nvSpPr>
        <p:spPr>
          <a:xfrm>
            <a:off x="4644390" y="32524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7" name="Rectangle 3"/>
          <p:cNvSpPr txBox="1"/>
          <p:nvPr>
            <p:custDataLst>
              <p:tags r:id="rId6"/>
            </p:custDataLst>
          </p:nvPr>
        </p:nvSpPr>
        <p:spPr>
          <a:xfrm>
            <a:off x="491490" y="32524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8" name="Rectangle 3"/>
          <p:cNvSpPr txBox="1"/>
          <p:nvPr>
            <p:custDataLst>
              <p:tags r:id="rId7"/>
            </p:custDataLst>
          </p:nvPr>
        </p:nvSpPr>
        <p:spPr>
          <a:xfrm>
            <a:off x="4644390" y="36017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9" name="Rectangle 3"/>
          <p:cNvSpPr txBox="1"/>
          <p:nvPr>
            <p:custDataLst>
              <p:tags r:id="rId8"/>
            </p:custDataLst>
          </p:nvPr>
        </p:nvSpPr>
        <p:spPr>
          <a:xfrm>
            <a:off x="491490" y="36017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ID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0" name="Rectangle 3"/>
          <p:cNvSpPr txBox="1"/>
          <p:nvPr>
            <p:custDataLst>
              <p:tags r:id="rId9"/>
            </p:custDataLst>
          </p:nvPr>
        </p:nvSpPr>
        <p:spPr>
          <a:xfrm>
            <a:off x="4644390" y="43065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1" name="Rectangle 3"/>
          <p:cNvSpPr txBox="1"/>
          <p:nvPr>
            <p:custDataLst>
              <p:tags r:id="rId10"/>
            </p:custDataLst>
          </p:nvPr>
        </p:nvSpPr>
        <p:spPr>
          <a:xfrm>
            <a:off x="491490" y="43065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expr 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2" name="Rectangle 3"/>
          <p:cNvSpPr txBox="1"/>
          <p:nvPr>
            <p:custDataLst>
              <p:tags r:id="rId11"/>
            </p:custDataLst>
          </p:nvPr>
        </p:nvSpPr>
        <p:spPr>
          <a:xfrm>
            <a:off x="4644390" y="46621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3" name="Rectangle 3"/>
          <p:cNvSpPr txBox="1"/>
          <p:nvPr>
            <p:custDataLst>
              <p:tags r:id="rId12"/>
            </p:custDataLst>
          </p:nvPr>
        </p:nvSpPr>
        <p:spPr>
          <a:xfrm>
            <a:off x="491490" y="46621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expr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+ 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4" name="Rectangle 3"/>
          <p:cNvSpPr txBox="1"/>
          <p:nvPr>
            <p:custDataLst>
              <p:tags r:id="rId13"/>
            </p:custDataLst>
          </p:nvPr>
        </p:nvSpPr>
        <p:spPr>
          <a:xfrm>
            <a:off x="4644390" y="50114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5" name="Rectangle 3"/>
          <p:cNvSpPr txBox="1"/>
          <p:nvPr>
            <p:custDataLst>
              <p:tags r:id="rId14"/>
            </p:custDataLst>
          </p:nvPr>
        </p:nvSpPr>
        <p:spPr>
          <a:xfrm>
            <a:off x="491490" y="50114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expr +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NUMBER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6" name="Rectangle 3"/>
          <p:cNvSpPr txBox="1"/>
          <p:nvPr>
            <p:custDataLst>
              <p:tags r:id="rId15"/>
            </p:custDataLst>
          </p:nvPr>
        </p:nvSpPr>
        <p:spPr>
          <a:xfrm>
            <a:off x="4644390" y="53606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7" name="Rectangle 3"/>
          <p:cNvSpPr txBox="1"/>
          <p:nvPr>
            <p:custDataLst>
              <p:tags r:id="rId16"/>
            </p:custDataLst>
          </p:nvPr>
        </p:nvSpPr>
        <p:spPr>
          <a:xfrm>
            <a:off x="491490" y="53606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expr +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primary_expr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8" name="Rectangle 3"/>
          <p:cNvSpPr txBox="1"/>
          <p:nvPr>
            <p:custDataLst>
              <p:tags r:id="rId17"/>
            </p:custDataLst>
          </p:nvPr>
        </p:nvSpPr>
        <p:spPr>
          <a:xfrm>
            <a:off x="4644390" y="39509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9" name="Rectangle 3"/>
          <p:cNvSpPr txBox="1"/>
          <p:nvPr>
            <p:custDataLst>
              <p:tags r:id="rId18"/>
            </p:custDataLst>
          </p:nvPr>
        </p:nvSpPr>
        <p:spPr>
          <a:xfrm>
            <a:off x="491490" y="39509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primary_expr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0" name="Rectangle 3"/>
          <p:cNvSpPr txBox="1"/>
          <p:nvPr>
            <p:custDataLst>
              <p:tags r:id="rId19"/>
            </p:custDataLst>
          </p:nvPr>
        </p:nvSpPr>
        <p:spPr>
          <a:xfrm>
            <a:off x="4648835" y="5709920"/>
            <a:ext cx="405066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1" name="Rectangle 3"/>
          <p:cNvSpPr txBox="1"/>
          <p:nvPr>
            <p:custDataLst>
              <p:tags r:id="rId20"/>
            </p:custDataLst>
          </p:nvPr>
        </p:nvSpPr>
        <p:spPr>
          <a:xfrm>
            <a:off x="490220" y="5709920"/>
            <a:ext cx="41941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expr + 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2" name="Rectangle 3"/>
          <p:cNvSpPr txBox="1"/>
          <p:nvPr>
            <p:custDataLst>
              <p:tags r:id="rId21"/>
            </p:custDataLst>
          </p:nvPr>
        </p:nvSpPr>
        <p:spPr>
          <a:xfrm>
            <a:off x="4642485" y="60591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3" name="Rectangle 3"/>
          <p:cNvSpPr txBox="1"/>
          <p:nvPr>
            <p:custDataLst>
              <p:tags r:id="rId22"/>
            </p:custDataLst>
          </p:nvPr>
        </p:nvSpPr>
        <p:spPr>
          <a:xfrm>
            <a:off x="490220" y="60591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 build="p"/>
      <p:bldP spid="8" grpId="1"/>
      <p:bldP spid="16" grpId="0" bldLvl="0" animBg="1"/>
      <p:bldP spid="17" grpId="0" bldLvl="0" animBg="1"/>
      <p:bldP spid="18" grpId="0" bldLvl="0" animBg="1"/>
      <p:bldP spid="19" grpId="0" bldLvl="0" animBg="1"/>
      <p:bldP spid="28" grpId="0" bldLvl="0" animBg="1"/>
      <p:bldP spid="2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1" bldLvl="0" animBg="1"/>
      <p:bldP spid="25" grpId="1" bldLvl="0" animBg="1"/>
      <p:bldP spid="26" grpId="0" bldLvl="0" animBg="1"/>
      <p:bldP spid="27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26629" grpId="1" animBg="1"/>
      <p:bldP spid="2662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0" y="0"/>
            <a:ext cx="9130665" cy="1504315"/>
          </a:xfrm>
          <a:solidFill>
            <a:schemeClr val="bg2"/>
          </a:solidFill>
        </p:spPr>
        <p:txBody>
          <a:bodyPr>
            <a:normAutofit/>
          </a:bodyPr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(1)program →  stmt | program stmt               (2)stmt →  while_stmt | assign_stmt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algn="l" defTabSz="914400" fontAlgn="auto">
              <a:lnSpc>
                <a:spcPct val="100000"/>
              </a:lnSpc>
              <a:spcBef>
                <a:spcPts val="0"/>
              </a:spcBef>
              <a:buSzTx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(3)while_stmt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WHILE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bool_expr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)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stmt   (4)assign_stmt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;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(5)bool_expr →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&gt;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&lt;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==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(6)expr →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primary_expr </a:t>
            </a:r>
            <a:r>
              <a: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| 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+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 | expr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expr</a:t>
            </a: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31800" indent="-323850" defTabSz="914400" fontAlgn="auto">
              <a:lnSpc>
                <a:spcPct val="10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(7)primary_expr  →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ID</a:t>
            </a: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 |  </a:t>
            </a:r>
            <a:r>
              <a:rPr lang="en-US" altLang="zh-CN" sz="18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NUMBER</a:t>
            </a:r>
            <a:endParaRPr lang="en-US" altLang="zh-CN" sz="1800" b="0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558" name="Text Box 4"/>
          <p:cNvSpPr txBox="1"/>
          <p:nvPr/>
        </p:nvSpPr>
        <p:spPr>
          <a:xfrm>
            <a:off x="5580380" y="1052830"/>
            <a:ext cx="3153410" cy="4254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1505585"/>
            <a:ext cx="3735705" cy="598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从</a:t>
            </a:r>
            <a:r>
              <a:rPr lang="zh-CN" altLang="en-US" sz="2800">
                <a:solidFill>
                  <a:srgbClr val="FF0000"/>
                </a:solidFill>
              </a:rPr>
              <a:t>源程序</a:t>
            </a:r>
            <a:r>
              <a:rPr lang="zh-CN" altLang="en-US" sz="2800"/>
              <a:t>出发</a:t>
            </a:r>
            <a:endParaRPr lang="zh-CN" altLang="en-US" sz="2800"/>
          </a:p>
        </p:txBody>
      </p:sp>
      <p:sp>
        <p:nvSpPr>
          <p:cNvPr id="26628" name="Rectangle 3"/>
          <p:cNvSpPr txBox="1"/>
          <p:nvPr/>
        </p:nvSpPr>
        <p:spPr>
          <a:xfrm>
            <a:off x="4644390" y="22047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(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&lt;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)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 =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ID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+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zh-CN" altLang="en-US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NUMBER</a:t>
            </a:r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6629" name="Rectangle 3"/>
          <p:cNvSpPr txBox="1"/>
          <p:nvPr/>
        </p:nvSpPr>
        <p:spPr>
          <a:xfrm>
            <a:off x="491490" y="22047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词法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Times New Roman" panose="02020603050405020304" pitchFamily="18" charset="0"/>
              </a:rPr>
              <a:t>分析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/>
          <p:nvPr>
            <p:custDataLst>
              <p:tags r:id="rId1"/>
            </p:custDataLst>
          </p:nvPr>
        </p:nvSpPr>
        <p:spPr>
          <a:xfrm>
            <a:off x="4644390" y="25539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...  ...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3" name="Rectangle 3"/>
          <p:cNvSpPr txBox="1"/>
          <p:nvPr>
            <p:custDataLst>
              <p:tags r:id="rId2"/>
            </p:custDataLst>
          </p:nvPr>
        </p:nvSpPr>
        <p:spPr>
          <a:xfrm>
            <a:off x="491490" y="25539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...  ...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4" name="Rectangle 3"/>
          <p:cNvSpPr txBox="1"/>
          <p:nvPr>
            <p:custDataLst>
              <p:tags r:id="rId3"/>
            </p:custDataLst>
          </p:nvPr>
        </p:nvSpPr>
        <p:spPr>
          <a:xfrm>
            <a:off x="4644390" y="29032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5" name="Rectangle 3"/>
          <p:cNvSpPr txBox="1"/>
          <p:nvPr>
            <p:custDataLst>
              <p:tags r:id="rId4"/>
            </p:custDataLst>
          </p:nvPr>
        </p:nvSpPr>
        <p:spPr>
          <a:xfrm>
            <a:off x="491490" y="29032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6" name="Rectangle 3"/>
          <p:cNvSpPr txBox="1"/>
          <p:nvPr>
            <p:custDataLst>
              <p:tags r:id="rId5"/>
            </p:custDataLst>
          </p:nvPr>
        </p:nvSpPr>
        <p:spPr>
          <a:xfrm>
            <a:off x="4644390" y="32524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7" name="Rectangle 3"/>
          <p:cNvSpPr txBox="1"/>
          <p:nvPr>
            <p:custDataLst>
              <p:tags r:id="rId6"/>
            </p:custDataLst>
          </p:nvPr>
        </p:nvSpPr>
        <p:spPr>
          <a:xfrm>
            <a:off x="491490" y="32524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ID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= 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8" name="Rectangle 3"/>
          <p:cNvSpPr txBox="1"/>
          <p:nvPr>
            <p:custDataLst>
              <p:tags r:id="rId7"/>
            </p:custDataLst>
          </p:nvPr>
        </p:nvSpPr>
        <p:spPr>
          <a:xfrm>
            <a:off x="4644390" y="360172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19" name="Rectangle 3"/>
          <p:cNvSpPr txBox="1"/>
          <p:nvPr>
            <p:custDataLst>
              <p:tags r:id="rId8"/>
            </p:custDataLst>
          </p:nvPr>
        </p:nvSpPr>
        <p:spPr>
          <a:xfrm>
            <a:off x="491490" y="360172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</a:t>
            </a:r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assign_stmt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0" name="Rectangle 3"/>
          <p:cNvSpPr txBox="1"/>
          <p:nvPr>
            <p:custDataLst>
              <p:tags r:id="rId9"/>
            </p:custDataLst>
          </p:nvPr>
        </p:nvSpPr>
        <p:spPr>
          <a:xfrm>
            <a:off x="4644390" y="43065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1" name="Rectangle 3"/>
          <p:cNvSpPr txBox="1"/>
          <p:nvPr>
            <p:custDataLst>
              <p:tags r:id="rId10"/>
            </p:custDataLst>
          </p:nvPr>
        </p:nvSpPr>
        <p:spPr>
          <a:xfrm>
            <a:off x="491490" y="43065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while_stmt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2" name="Rectangle 3"/>
          <p:cNvSpPr txBox="1"/>
          <p:nvPr>
            <p:custDataLst>
              <p:tags r:id="rId11"/>
            </p:custDataLst>
          </p:nvPr>
        </p:nvSpPr>
        <p:spPr>
          <a:xfrm>
            <a:off x="4644390" y="46621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3" name="Rectangle 3"/>
          <p:cNvSpPr txBox="1"/>
          <p:nvPr>
            <p:custDataLst>
              <p:tags r:id="rId12"/>
            </p:custDataLst>
          </p:nvPr>
        </p:nvSpPr>
        <p:spPr>
          <a:xfrm>
            <a:off x="491490" y="46621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stmt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8" name="Rectangle 3"/>
          <p:cNvSpPr txBox="1"/>
          <p:nvPr>
            <p:custDataLst>
              <p:tags r:id="rId13"/>
            </p:custDataLst>
          </p:nvPr>
        </p:nvSpPr>
        <p:spPr>
          <a:xfrm>
            <a:off x="4644390" y="3950970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9" name="Rectangle 3"/>
          <p:cNvSpPr txBox="1"/>
          <p:nvPr>
            <p:custDataLst>
              <p:tags r:id="rId14"/>
            </p:custDataLst>
          </p:nvPr>
        </p:nvSpPr>
        <p:spPr>
          <a:xfrm>
            <a:off x="491490" y="3950970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WHILE(</a:t>
            </a:r>
            <a:r>
              <a:rPr lang="zh-CN" altLang="en-US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bool_</a:t>
            </a:r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expr) </a:t>
            </a:r>
            <a:r>
              <a:rPr 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stmt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2" name="Rectangle 3"/>
          <p:cNvSpPr txBox="1"/>
          <p:nvPr>
            <p:custDataLst>
              <p:tags r:id="rId15"/>
            </p:custDataLst>
          </p:nvPr>
        </p:nvSpPr>
        <p:spPr>
          <a:xfrm>
            <a:off x="4644390" y="5013325"/>
            <a:ext cx="4057200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endParaRPr lang="en-US" altLang="zh-CN" sz="16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  <p:sp>
        <p:nvSpPr>
          <p:cNvPr id="3" name="Rectangle 3"/>
          <p:cNvSpPr txBox="1"/>
          <p:nvPr>
            <p:custDataLst>
              <p:tags r:id="rId16"/>
            </p:custDataLst>
          </p:nvPr>
        </p:nvSpPr>
        <p:spPr>
          <a:xfrm>
            <a:off x="491490" y="5013325"/>
            <a:ext cx="4194000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方正书宋_GBK" charset="-122"/>
              </a:rPr>
              <a:t>program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方正书宋_GBK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 build="p"/>
      <p:bldP spid="8" grpId="1"/>
      <p:bldP spid="16" grpId="0" bldLvl="0" animBg="1"/>
      <p:bldP spid="17" grpId="0" bldLvl="0" animBg="1"/>
      <p:bldP spid="18" grpId="0" bldLvl="0" animBg="1"/>
      <p:bldP spid="19" grpId="0" bldLvl="0" animBg="1"/>
      <p:bldP spid="28" grpId="0" bldLvl="0" animBg="1"/>
      <p:bldP spid="2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6629" grpId="1" animBg="1"/>
      <p:bldP spid="26628" grpId="1" animBg="1"/>
      <p:bldP spid="2" grpId="0" bldLvl="0" animBg="1"/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递归下降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分析法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从语法规则出发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为每一个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非终结符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构造一个对应的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解析函数</a:t>
            </a:r>
            <a:endParaRPr lang="zh-CN" altLang="en-US" sz="2400" b="0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语法规则右侧为其左侧非终结符所对应的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“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函数体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”</a:t>
            </a: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在函数体</a:t>
            </a:r>
            <a:r>
              <a:rPr lang="zh-CN" altLang="en-US" sz="28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中</a:t>
            </a:r>
            <a:endParaRPr lang="zh-CN" altLang="en-US" sz="28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若当前符号为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终结符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从输入串中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识别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到该终结符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若当前符号为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非终结符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调用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相应解析函数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语法规则中的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‘|’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“if-else”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语句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递归下降分析法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若当前符号为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终结符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从输入串中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识别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到该终结符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涉及到的函数：终结符匹配函数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读入下一个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单词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assign_stmt → </a:t>
            </a:r>
            <a:r>
              <a:rPr lang="en-US" altLang="zh-CN" sz="2000" b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ID =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expr;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if (match(ID))    	//match()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功能：检查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当前符号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zh-CN" altLang="en-US" sz="20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参数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是否一致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advance();	//advance()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功能：读入下一个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单词</a:t>
            </a:r>
            <a:endParaRPr lang="zh-CN" altLang="en-US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if(match(‘=’))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2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advance();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递归下降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分析法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若当前符号为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非终结符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调用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相应解析函数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涉及到的函数：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调用该非终结符对应的解析函数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assign_stmt → </a:t>
            </a:r>
            <a:r>
              <a:rPr lang="en-US" altLang="zh-CN" sz="2000" b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ID =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expr;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对于非终结符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expr, 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调用相应的解析函数</a:t>
            </a:r>
            <a:endParaRPr lang="zh-CN" altLang="en-US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analyse_expr();  //expr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的解析函数</a:t>
            </a:r>
            <a:endParaRPr lang="zh-CN" altLang="en-US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递归下降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分析法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语法规则中的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‘|’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“if-else”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语句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primary_expr → </a:t>
            </a:r>
            <a:r>
              <a:rPr lang="en-US" altLang="zh-CN" sz="2000" b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ID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000" b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NUMBER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if(match(ID))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advance();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else if (match(NUMBER))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advance();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else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error(“......”); return 0;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3" name="文本框 29702"/>
          <p:cNvSpPr txBox="1"/>
          <p:nvPr>
            <p:custDataLst>
              <p:tags r:id="rId1"/>
            </p:custDataLst>
          </p:nvPr>
        </p:nvSpPr>
        <p:spPr>
          <a:xfrm>
            <a:off x="4787583" y="4436745"/>
            <a:ext cx="3230880" cy="70675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以非终结符开始的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多个规则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选哪一个规则？如何编写？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6145" y="3500755"/>
            <a:ext cx="3890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stmt → while_stmt | assign_stmt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ldLvl="0" animBg="1"/>
      <p:bldP spid="4" grpId="0"/>
      <p:bldP spid="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递归下降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分析法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语法规则中的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‘|’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“if-else”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语句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stmt → while_stmt | assign_stmt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if(analyse_while_stmt()){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return 1;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}else if (analyse_assign_stmt){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return 1;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}else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889000" lvl="1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error(“......”); return 0;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3" name="文本框 29702"/>
          <p:cNvSpPr txBox="1"/>
          <p:nvPr>
            <p:custDataLst>
              <p:tags r:id="rId1"/>
            </p:custDataLst>
          </p:nvPr>
        </p:nvSpPr>
        <p:spPr>
          <a:xfrm>
            <a:off x="4931728" y="2780665"/>
            <a:ext cx="3230880" cy="70675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以非终结符开始的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多个规则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选哪一个规则？如何编写？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931728" y="3933190"/>
            <a:ext cx="1198880" cy="39878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蒙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一个？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ldLvl="0" animBg="1"/>
      <p:bldP spid="8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 lnSpcReduction="10000"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递归下降</a:t>
            </a:r>
            <a:r>
              <a:rPr lang="zh-CN" altLang="en-US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分析法</a:t>
            </a:r>
            <a:endParaRPr lang="zh-CN" altLang="en-US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语法规则中的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‘|’ 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对应于</a:t>
            </a:r>
            <a:r>
              <a:rPr lang="en-US" altLang="zh-CN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“if-else”</a:t>
            </a:r>
            <a:r>
              <a:rPr lang="zh-CN" altLang="en-US" sz="2400" b="0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语句</a:t>
            </a:r>
            <a:endParaRPr lang="zh-CN" altLang="en-US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400" b="0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   if (  match( xxxxxx )   ){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             analyse_while_stmt();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   }else if ( match( xxxxxx ) ) {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            analyse_assign_stmt();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   }else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           error(".....");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2.3 </a:t>
            </a:r>
            <a:r>
              <a:rPr lang="zh-CN" altLang="en-US" sz="3600" b="1" dirty="0" smtClean="0">
                <a:latin typeface="+mn-ea"/>
                <a:ea typeface="+mn-ea"/>
              </a:rPr>
              <a:t>语法</a:t>
            </a:r>
            <a:r>
              <a:rPr lang="zh-CN" altLang="en-US" sz="3600" b="1" dirty="0" smtClean="0">
                <a:latin typeface="+mn-ea"/>
                <a:ea typeface="+mn-ea"/>
              </a:rPr>
              <a:t>分析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650" y="2708910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while_stmt →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WHILE ( 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bool_expr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stmt</a:t>
            </a:r>
            <a:endParaRPr lang="en-US" altLang="zh-CN" sz="20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assign_stmt →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ID =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expr;</a:t>
            </a:r>
            <a:endParaRPr lang="en-US" altLang="zh-CN" sz="20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2090" y="2772410"/>
            <a:ext cx="352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while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语句总是以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WHILE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开始</a:t>
            </a:r>
            <a:endParaRPr lang="zh-CN" altLang="en-US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5327650" y="3068955"/>
            <a:ext cx="352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赋值语句总是以</a:t>
            </a:r>
            <a:r>
              <a:rPr lang="en-US" altLang="zh-CN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D </a:t>
            </a:r>
            <a:r>
              <a:rPr lang="zh-CN" altLang="en-US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开始</a:t>
            </a:r>
            <a:endParaRPr lang="zh-CN" altLang="en-US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33800" name="矩形 33799"/>
          <p:cNvSpPr/>
          <p:nvPr>
            <p:custDataLst>
              <p:tags r:id="rId2"/>
            </p:custDataLst>
          </p:nvPr>
        </p:nvSpPr>
        <p:spPr>
          <a:xfrm>
            <a:off x="2267585" y="3644900"/>
            <a:ext cx="998855" cy="40513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hangingPunct="0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825115" y="4364990"/>
            <a:ext cx="932815" cy="40513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 hangingPunct="0"/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4" grpId="0"/>
      <p:bldP spid="4" grpId="1"/>
      <p:bldP spid="10" grpId="0"/>
      <p:bldP spid="10" grpId="1"/>
      <p:bldP spid="33800" grpId="0" bldLvl="0" animBg="1"/>
      <p:bldP spid="1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478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2.1 </a:t>
            </a:r>
            <a:r>
              <a:rPr lang="zh-CN" altLang="en-US" sz="2800" dirty="0" smtClean="0">
                <a:latin typeface="宋体" panose="02010600030101010101" pitchFamily="2" charset="-122"/>
              </a:rPr>
              <a:t>高级语言的定义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2.2 </a:t>
            </a:r>
            <a:r>
              <a:rPr lang="zh-CN" altLang="en-US" dirty="0" smtClean="0">
                <a:latin typeface="宋体" panose="02010600030101010101" pitchFamily="2" charset="-122"/>
              </a:rPr>
              <a:t>词法分析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2.3 </a:t>
            </a:r>
            <a:r>
              <a:rPr lang="zh-CN" altLang="en-US" dirty="0" smtClean="0">
                <a:latin typeface="宋体" panose="02010600030101010101" pitchFamily="2" charset="-122"/>
              </a:rPr>
              <a:t>语法分析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宋体" panose="02010600030101010101" pitchFamily="2" charset="-122"/>
              </a:rPr>
              <a:t>2.4 </a:t>
            </a:r>
            <a:r>
              <a:rPr lang="zh-CN" altLang="en-US" sz="2800" dirty="0">
                <a:latin typeface="宋体" panose="02010600030101010101" pitchFamily="2" charset="-122"/>
              </a:rPr>
              <a:t>语义分析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2.5 </a:t>
            </a:r>
            <a:r>
              <a:rPr lang="zh-CN" altLang="en-US" sz="2800" dirty="0">
                <a:latin typeface="宋体" panose="02010600030101010101" pitchFamily="2" charset="-122"/>
              </a:rPr>
              <a:t>中间代码生成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+mn-ea"/>
                <a:ea typeface="+mn-ea"/>
              </a:rPr>
              <a:t>本章内容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6168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3335" y="455930"/>
            <a:ext cx="9130665" cy="6036945"/>
          </a:xfrm>
          <a:ln w="571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void analyse_program()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analyse_program();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analyse_stmt();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program → stmt | program stmt       =&gt;     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program → stmt stmt stmt ... stmt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改写规则：</a:t>
            </a:r>
            <a:endParaRPr lang="zh-CN" altLang="en-US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program </a:t>
            </a:r>
            <a:r>
              <a:rPr lang="en-US" altLang="zh-CN" sz="1600" b="0" dirty="0" smtClean="0">
                <a:solidFill>
                  <a:schemeClr val="tx1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→ 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stmt {stmt}</a:t>
            </a:r>
            <a:endParaRPr lang="zh-CN" altLang="en-US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void analyse_program(){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analyse_stmt();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while(                                              ) {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45720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analyse_stmt();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35" y="-5080"/>
            <a:ext cx="5887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程序语句</a:t>
            </a:r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规则：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program </a:t>
            </a:r>
            <a:r>
              <a:rPr lang="en-US" altLang="zh-CN" sz="2000" dirty="0" smtClean="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stmt | program stmt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728" name="右弧形箭头 30727"/>
          <p:cNvSpPr/>
          <p:nvPr>
            <p:custDataLst>
              <p:tags r:id="rId1"/>
            </p:custDataLst>
          </p:nvPr>
        </p:nvSpPr>
        <p:spPr>
          <a:xfrm>
            <a:off x="2411730" y="620395"/>
            <a:ext cx="944880" cy="805180"/>
          </a:xfrm>
          <a:prstGeom prst="curvedLeftArrow">
            <a:avLst>
              <a:gd name="adj1" fmla="val 21645"/>
              <a:gd name="adj2" fmla="val 43290"/>
              <a:gd name="adj3" fmla="val 17000"/>
            </a:avLst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9" name="文本框 30728"/>
          <p:cNvSpPr txBox="1"/>
          <p:nvPr>
            <p:custDataLst>
              <p:tags r:id="rId2"/>
            </p:custDataLst>
          </p:nvPr>
        </p:nvSpPr>
        <p:spPr>
          <a:xfrm>
            <a:off x="3995738" y="764540"/>
            <a:ext cx="2468880" cy="39878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</a:rPr>
              <a:t>递归调用，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死循环！</a:t>
            </a:r>
            <a:endParaRPr lang="zh-CN" altLang="en-US" sz="20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751" name="文本框 31750"/>
          <p:cNvSpPr txBox="1"/>
          <p:nvPr>
            <p:custDataLst>
              <p:tags r:id="rId3"/>
            </p:custDataLst>
          </p:nvPr>
        </p:nvSpPr>
        <p:spPr>
          <a:xfrm>
            <a:off x="2771458" y="2636520"/>
            <a:ext cx="4342130" cy="33718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大括号表示其中的语法成份可以重复</a:t>
            </a:r>
            <a:r>
              <a:rPr lang="en-US" altLang="zh-CN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zh-CN" altLang="en-US" sz="16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次或多次</a:t>
            </a:r>
            <a:endParaRPr lang="zh-CN" altLang="en-US" sz="16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595" y="4004945"/>
            <a:ext cx="1758950" cy="33718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16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nextToken ! = EOF</a:t>
            </a:r>
            <a:endParaRPr lang="en-US" altLang="zh-CN" sz="16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bldLvl="0" animBg="1"/>
      <p:bldP spid="31751" grpId="0" bldLvl="0" animBg="1"/>
      <p:bldP spid="9" grpId="0" animBg="1"/>
      <p:bldP spid="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3335" y="455930"/>
            <a:ext cx="9130665" cy="6036945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analyse_assign_stmt()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{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(!match(ID)) { </a:t>
            </a:r>
            <a:r>
              <a:rPr lang="en-US" altLang="zh-CN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				//</a:t>
            </a:r>
            <a:r>
              <a:rPr lang="zh-CN" altLang="en-US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匹配标识符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45720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printf(“ERROR: Expect an ID.\n”);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45720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return 0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advance();  					</a:t>
            </a:r>
            <a:r>
              <a:rPr lang="en-US" altLang="zh-CN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读入下一个字符，并设置为当前分析符号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(!match(‘=’)) { </a:t>
            </a:r>
            <a:r>
              <a:rPr lang="en-US" altLang="zh-CN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				//</a:t>
            </a:r>
            <a:r>
              <a:rPr lang="zh-CN" altLang="en-US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匹配赋值符号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45720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printf(“ERROR: Expect ‘=’ .\n”);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45720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return 0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advance();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analyse_expr();  				</a:t>
            </a:r>
            <a:r>
              <a:rPr lang="en-US" altLang="zh-CN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调用非终结符</a:t>
            </a:r>
            <a:r>
              <a:rPr lang="en-US" altLang="zh-CN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expr</a:t>
            </a:r>
            <a:r>
              <a:rPr lang="zh-CN" altLang="en-US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对应的解析函数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if 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(!match(‘;’)) {  				</a:t>
            </a:r>
            <a:r>
              <a:rPr lang="en-US" altLang="zh-CN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//</a:t>
            </a:r>
            <a:r>
              <a:rPr lang="zh-CN" altLang="en-US" sz="1600" b="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匹配分号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45720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printf(“ERROR:  Expect ‘;’ .\n”);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45720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return 0</a:t>
            </a: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1600" b="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advance();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return 1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1600" b="0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35" y="-5080"/>
            <a:ext cx="5887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31800" indent="-323850" defTabSz="449580" fontAlgn="auto">
              <a:lnSpc>
                <a:spcPct val="120000"/>
              </a:lnSpc>
              <a:spcBef>
                <a:spcPts val="0"/>
              </a:spcBef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赋值语句</a:t>
            </a:r>
            <a:r>
              <a:rPr lang="zh-CN" altLang="en-US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规则：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assign_stmt </a:t>
            </a:r>
            <a:r>
              <a:rPr lang="en-US" altLang="zh-CN" sz="2000" dirty="0" smtClean="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ID =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 expr</a:t>
            </a: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+mn-ea"/>
              </a:rPr>
              <a:t>;</a:t>
            </a:r>
            <a:endParaRPr lang="en-US" altLang="zh-CN" sz="2000" dirty="0" smtClean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0" y="-102"/>
            <a:ext cx="1758950" cy="223139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00"/>
            </a:solidFill>
            <a:miter lim="800000"/>
          </a:ln>
        </p:spPr>
        <p:txBody>
          <a:bodyPr wrap="none" lIns="91430" tIns="45715" rIns="91430" bIns="45715">
            <a:spAutoFit/>
          </a:bodyPr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E→TE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→+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│ε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T→FT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│ε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F→(E)│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dirty="0" err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699916" y="260248"/>
            <a:ext cx="1432228" cy="1753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E( 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T( 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1;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67400" y="3500755"/>
            <a:ext cx="3143885" cy="29571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0" tIns="20573" rIns="0" bIns="0" numCol="1" anchor="t" anchorCtr="0" compatLnSpc="1"/>
          <a:lstStyle>
            <a:lvl1pPr marL="342900" indent="-3429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18" charset="0"/>
              <a:buChar char="•"/>
              <a:defRPr sz="36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18" charset="0"/>
              <a:buChar char="–"/>
              <a:defRPr sz="28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2pPr>
            <a:lvl3pPr marL="1143000" indent="-2286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buChar char="•"/>
              <a:defRPr sz="24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3pPr>
            <a:lvl4pPr marL="1600200" indent="-2286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buChar char="–"/>
              <a:defRPr sz="20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4pPr>
            <a:lvl5pPr marL="2057400" indent="-2286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buChar char="»"/>
              <a:defRPr sz="14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5pPr>
            <a:lvl6pPr marL="25146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void E</a:t>
            </a:r>
            <a:r>
              <a:rPr lang="en-US" altLang="zh-CN" sz="1800" kern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( )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{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   if</a:t>
            </a:r>
            <a:r>
              <a:rPr lang="zh-CN" altLang="en-US" sz="1800" kern="0" dirty="0" smtClean="0">
                <a:cs typeface="Times New Roman" panose="02020603050405020304" pitchFamily="18" charset="0"/>
              </a:rPr>
              <a:t> 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( </a:t>
            </a:r>
            <a:r>
              <a:rPr lang="en-US" altLang="zh-CN" sz="1800" kern="0" dirty="0" err="1" smtClean="0">
                <a:cs typeface="Times New Roman" panose="02020603050405020304" pitchFamily="18" charset="0"/>
              </a:rPr>
              <a:t>sym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 = = '+' )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   {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	advance( )</a:t>
            </a:r>
            <a:r>
              <a:rPr lang="zh-CN" altLang="zh-CN" sz="1800" kern="0" dirty="0" smtClean="0">
                <a:cs typeface="Times New Roman" panose="02020603050405020304" pitchFamily="18" charset="0"/>
              </a:rPr>
              <a:t>；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	T( )</a:t>
            </a:r>
            <a:r>
              <a:rPr lang="zh-CN" altLang="zh-CN" sz="1800" kern="0" dirty="0" smtClean="0">
                <a:cs typeface="Times New Roman" panose="02020603050405020304" pitchFamily="18" charset="0"/>
              </a:rPr>
              <a:t>；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	E</a:t>
            </a:r>
            <a:r>
              <a:rPr lang="en-US" altLang="zh-CN" sz="1800" kern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( )</a:t>
            </a:r>
            <a:r>
              <a:rPr lang="zh-CN" altLang="zh-CN" sz="1800" kern="0" dirty="0" smtClean="0">
                <a:cs typeface="Times New Roman" panose="02020603050405020304" pitchFamily="18" charset="0"/>
              </a:rPr>
              <a:t>；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}</a:t>
            </a:r>
            <a:endParaRPr lang="en-US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     return 1;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}</a:t>
            </a:r>
            <a:endParaRPr lang="en-US" altLang="zh-CN" sz="1800" kern="0" dirty="0" smtClean="0"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4284221" y="260237"/>
            <a:ext cx="1342500" cy="17532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T()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1;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868035" y="260985"/>
            <a:ext cx="3143250" cy="2813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0" tIns="20573" rIns="0" bIns="0" numCol="1" anchor="t" anchorCtr="0" compatLnSpc="1"/>
          <a:lstStyle>
            <a:lvl1pPr marL="342900" indent="-3429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18" charset="0"/>
              <a:buChar char="•"/>
              <a:defRPr sz="36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  <a:cs typeface="+mn-cs"/>
              </a:defRPr>
            </a:lvl1pPr>
            <a:lvl2pPr marL="742950" indent="-28575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18" charset="0"/>
              <a:buChar char="–"/>
              <a:defRPr sz="28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2pPr>
            <a:lvl3pPr marL="1143000" indent="-2286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buChar char="•"/>
              <a:defRPr sz="24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3pPr>
            <a:lvl4pPr marL="1600200" indent="-2286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buChar char="–"/>
              <a:defRPr sz="20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4pPr>
            <a:lvl5pPr marL="2057400" indent="-228600" algn="l" defTabSz="449580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buChar char="»"/>
              <a:defRPr sz="1400" baseline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charset="-122"/>
              </a:defRPr>
            </a:lvl5pPr>
            <a:lvl6pPr marL="25146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580" rtl="0" fontAlgn="base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void T</a:t>
            </a:r>
            <a:r>
              <a:rPr lang="en-US" altLang="zh-CN" sz="1800" kern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( )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{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   if( </a:t>
            </a:r>
            <a:r>
              <a:rPr lang="en-US" altLang="zh-CN" sz="1800" kern="0" dirty="0" err="1" smtClean="0">
                <a:cs typeface="Times New Roman" panose="02020603050405020304" pitchFamily="18" charset="0"/>
              </a:rPr>
              <a:t>sym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 = = 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'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*' )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   {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	advance( )</a:t>
            </a:r>
            <a:r>
              <a:rPr lang="zh-CN" altLang="zh-CN" sz="1800" kern="0" dirty="0" smtClean="0">
                <a:cs typeface="Times New Roman" panose="02020603050405020304" pitchFamily="18" charset="0"/>
              </a:rPr>
              <a:t>；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	F( )</a:t>
            </a:r>
            <a:r>
              <a:rPr lang="zh-CN" altLang="zh-CN" sz="1800" kern="0" dirty="0" smtClean="0">
                <a:cs typeface="Times New Roman" panose="02020603050405020304" pitchFamily="18" charset="0"/>
              </a:rPr>
              <a:t>；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	T</a:t>
            </a:r>
            <a:r>
              <a:rPr lang="en-US" altLang="zh-CN" sz="1800" kern="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1800" kern="0" dirty="0" smtClean="0">
                <a:cs typeface="Times New Roman" panose="02020603050405020304" pitchFamily="18" charset="0"/>
              </a:rPr>
              <a:t>( )</a:t>
            </a:r>
            <a:r>
              <a:rPr lang="zh-CN" altLang="zh-CN" sz="1800" kern="0" dirty="0" smtClean="0">
                <a:cs typeface="Times New Roman" panose="02020603050405020304" pitchFamily="18" charset="0"/>
              </a:rPr>
              <a:t>；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	}</a:t>
            </a:r>
            <a:endParaRPr lang="en-US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    return 1;</a:t>
            </a:r>
            <a:endParaRPr lang="zh-CN" altLang="zh-CN" sz="1800" kern="0" dirty="0" smtClean="0">
              <a:cs typeface="Times New Roman" panose="02020603050405020304" pitchFamily="18" charset="0"/>
            </a:endParaRPr>
          </a:p>
          <a:p>
            <a:pPr marL="179705" indent="0">
              <a:spcAft>
                <a:spcPts val="0"/>
              </a:spcAft>
              <a:buNone/>
            </a:pPr>
            <a:r>
              <a:rPr lang="en-US" altLang="zh-CN" sz="1800" kern="0" dirty="0" smtClean="0">
                <a:cs typeface="Times New Roman" panose="02020603050405020304" pitchFamily="18" charset="0"/>
              </a:rPr>
              <a:t>}</a:t>
            </a:r>
            <a:endParaRPr lang="en-US" altLang="zh-CN" sz="1800" kern="0" dirty="0" smtClean="0"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idx="4294967295"/>
            <p:custDataLst>
              <p:tags r:id="rId6"/>
            </p:custDataLst>
          </p:nvPr>
        </p:nvSpPr>
        <p:spPr>
          <a:xfrm>
            <a:off x="323850" y="2539365"/>
            <a:ext cx="4901565" cy="39420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 )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 </a:t>
            </a:r>
            <a:r>
              <a:rPr lang="en-US" altLang="zh-CN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=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'(' )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advance( )</a:t>
            </a:r>
            <a:r>
              <a: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 )</a:t>
            </a:r>
            <a:r>
              <a: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if( </a:t>
            </a:r>
            <a:r>
              <a:rPr lang="en-US" altLang="zh-CN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=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')' )  advance( )</a:t>
            </a:r>
            <a:r>
              <a: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else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=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 advance( )</a:t>
            </a:r>
            <a:r>
              <a: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1;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zh-CN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animBg="1" build="p"/>
      <p:bldP spid="12" grpId="0" bldLvl="0" animBg="1"/>
      <p:bldP spid="13" grpId="0" animBg="1" build="p"/>
      <p:bldP spid="14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23870" y="410771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GB" altLang="zh-CN" sz="290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endParaRPr lang="en-GB" altLang="zh-CN" sz="290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65688" y="3235208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GB" altLang="zh-CN" sz="29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</a:t>
            </a:r>
            <a:endParaRPr lang="en-GB" altLang="zh-CN" sz="29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Oval 2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05514" y="2180199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US" altLang="zh-CN" sz="29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r>
              <a:rPr lang="en-US" altLang="zh-CN" sz="2900" baseline="-250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endParaRPr lang="en-US" altLang="zh-CN" sz="2900" baseline="-250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41662" y="2102084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US" altLang="zh-CN" sz="29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</a:t>
            </a:r>
            <a:endParaRPr lang="en-US" altLang="zh-CN" sz="29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>
            <a:stCxn id="18" idx="0"/>
            <a:endCxn id="8" idx="2"/>
          </p:cNvCxnSpPr>
          <p:nvPr>
            <p:custDataLst>
              <p:tags r:id="rId5"/>
            </p:custDataLst>
          </p:nvPr>
        </p:nvCxnSpPr>
        <p:spPr>
          <a:xfrm flipV="1">
            <a:off x="1265398" y="2368784"/>
            <a:ext cx="776264" cy="71573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98698" y="3084523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GB" altLang="zh-CN" sz="29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F</a:t>
            </a:r>
            <a:endParaRPr lang="en-GB" altLang="zh-CN" sz="29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Oval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071823" y="3162638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US" altLang="zh-CN" sz="29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900" baseline="-25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endParaRPr lang="en-US" altLang="zh-CN" sz="2900" baseline="-250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>
            <a:stCxn id="8" idx="0"/>
            <a:endCxn id="2" idx="2"/>
          </p:cNvCxnSpPr>
          <p:nvPr>
            <p:custDataLst>
              <p:tags r:id="rId8"/>
            </p:custDataLst>
          </p:nvPr>
        </p:nvCxnSpPr>
        <p:spPr>
          <a:xfrm flipV="1">
            <a:off x="2308362" y="677471"/>
            <a:ext cx="1715508" cy="142461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8" idx="6"/>
            <a:endCxn id="8" idx="4"/>
          </p:cNvCxnSpPr>
          <p:nvPr>
            <p:custDataLst>
              <p:tags r:id="rId9"/>
            </p:custDataLst>
          </p:nvPr>
        </p:nvCxnSpPr>
        <p:spPr>
          <a:xfrm flipV="1">
            <a:off x="1532098" y="2635484"/>
            <a:ext cx="776264" cy="7157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6"/>
            <a:endCxn id="2" idx="4"/>
          </p:cNvCxnSpPr>
          <p:nvPr>
            <p:custDataLst>
              <p:tags r:id="rId10"/>
            </p:custDataLst>
          </p:nvPr>
        </p:nvCxnSpPr>
        <p:spPr>
          <a:xfrm flipV="1">
            <a:off x="2575062" y="944171"/>
            <a:ext cx="1715508" cy="142461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8" idx="6"/>
            <a:endCxn id="21" idx="0"/>
          </p:cNvCxnSpPr>
          <p:nvPr>
            <p:custDataLst>
              <p:tags r:id="rId11"/>
            </p:custDataLst>
          </p:nvPr>
        </p:nvCxnSpPr>
        <p:spPr>
          <a:xfrm>
            <a:off x="2575062" y="2368784"/>
            <a:ext cx="763461" cy="79385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4"/>
            <a:endCxn id="21" idx="2"/>
          </p:cNvCxnSpPr>
          <p:nvPr>
            <p:custDataLst>
              <p:tags r:id="rId12"/>
            </p:custDataLst>
          </p:nvPr>
        </p:nvCxnSpPr>
        <p:spPr>
          <a:xfrm>
            <a:off x="2308362" y="2635484"/>
            <a:ext cx="763461" cy="7938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" idx="4"/>
            <a:endCxn id="4" idx="2"/>
          </p:cNvCxnSpPr>
          <p:nvPr>
            <p:custDataLst>
              <p:tags r:id="rId13"/>
            </p:custDataLst>
          </p:nvPr>
        </p:nvCxnSpPr>
        <p:spPr>
          <a:xfrm>
            <a:off x="4290570" y="944171"/>
            <a:ext cx="1814944" cy="150272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" idx="6"/>
            <a:endCxn id="4" idx="0"/>
          </p:cNvCxnSpPr>
          <p:nvPr>
            <p:custDataLst>
              <p:tags r:id="rId14"/>
            </p:custDataLst>
          </p:nvPr>
        </p:nvCxnSpPr>
        <p:spPr>
          <a:xfrm>
            <a:off x="4557270" y="677471"/>
            <a:ext cx="1814944" cy="150272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" idx="2"/>
            <a:endCxn id="3" idx="0"/>
          </p:cNvCxnSpPr>
          <p:nvPr>
            <p:custDataLst>
              <p:tags r:id="rId15"/>
            </p:custDataLst>
          </p:nvPr>
        </p:nvCxnSpPr>
        <p:spPr>
          <a:xfrm flipH="1">
            <a:off x="5132388" y="2446899"/>
            <a:ext cx="973126" cy="78830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" idx="4"/>
            <a:endCxn id="3" idx="6"/>
          </p:cNvCxnSpPr>
          <p:nvPr>
            <p:custDataLst>
              <p:tags r:id="rId16"/>
            </p:custDataLst>
          </p:nvPr>
        </p:nvCxnSpPr>
        <p:spPr>
          <a:xfrm flipH="1">
            <a:off x="5399088" y="2713599"/>
            <a:ext cx="973126" cy="78830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89235" y="4379541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GB" altLang="zh-CN" sz="29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F</a:t>
            </a:r>
            <a:endParaRPr lang="en-GB" altLang="zh-CN" sz="29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44" name="Oval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940077" y="4403827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GB" altLang="zh-CN" sz="29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</a:t>
            </a:r>
            <a:r>
              <a:rPr lang="en-US" altLang="en-GB" sz="2900" baseline="-25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endParaRPr lang="en-US" altLang="en-GB" sz="2900" baseline="-250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46" name="Oval 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67554" y="3259335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GB" altLang="zh-CN" sz="29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E</a:t>
            </a:r>
            <a:r>
              <a:rPr lang="en-US" altLang="en-GB" sz="2900" baseline="-25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endParaRPr lang="en-US" altLang="en-GB" sz="2900" baseline="-250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49" name="Oval 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18102" y="555105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US" altLang="zh-CN" sz="29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F</a:t>
            </a:r>
            <a:endParaRPr lang="en-US" altLang="zh-CN" sz="29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50" name="Oval 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031937" y="555105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</a:ln>
        </p:spPr>
        <p:txBody>
          <a:bodyPr wrap="none" lIns="91430" tIns="45715" rIns="91430" bIns="45715" anchor="ctr"/>
          <a:p>
            <a:pPr algn="ctr"/>
            <a:r>
              <a:rPr lang="en-GB" altLang="zh-CN" sz="29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</a:t>
            </a:r>
            <a:r>
              <a:rPr lang="en-US" altLang="en-GB" sz="2900" baseline="-250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</a:t>
            </a:r>
            <a:endParaRPr lang="en-US" altLang="en-GB" sz="2900" baseline="-250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/>
          <p:cNvCxnSpPr>
            <a:stCxn id="4" idx="6"/>
            <a:endCxn id="46" idx="0"/>
          </p:cNvCxnSpPr>
          <p:nvPr>
            <p:custDataLst>
              <p:tags r:id="rId22"/>
            </p:custDataLst>
          </p:nvPr>
        </p:nvCxnSpPr>
        <p:spPr>
          <a:xfrm>
            <a:off x="6638914" y="2446899"/>
            <a:ext cx="895340" cy="81243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4" idx="4"/>
            <a:endCxn id="46" idx="2"/>
          </p:cNvCxnSpPr>
          <p:nvPr>
            <p:custDataLst>
              <p:tags r:id="rId23"/>
            </p:custDataLst>
          </p:nvPr>
        </p:nvCxnSpPr>
        <p:spPr>
          <a:xfrm>
            <a:off x="6372214" y="2713599"/>
            <a:ext cx="895340" cy="8124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3" idx="2"/>
            <a:endCxn id="48" idx="0"/>
          </p:cNvCxnSpPr>
          <p:nvPr>
            <p:custDataLst>
              <p:tags r:id="rId24"/>
            </p:custDataLst>
          </p:nvPr>
        </p:nvCxnSpPr>
        <p:spPr>
          <a:xfrm flipH="1">
            <a:off x="3855935" y="3501908"/>
            <a:ext cx="1009753" cy="8776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3" idx="4"/>
            <a:endCxn id="48" idx="6"/>
          </p:cNvCxnSpPr>
          <p:nvPr>
            <p:custDataLst>
              <p:tags r:id="rId25"/>
            </p:custDataLst>
          </p:nvPr>
        </p:nvCxnSpPr>
        <p:spPr>
          <a:xfrm flipH="1">
            <a:off x="4122635" y="3768608"/>
            <a:ext cx="1009753" cy="87763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3" idx="6"/>
            <a:endCxn id="44" idx="0"/>
          </p:cNvCxnSpPr>
          <p:nvPr>
            <p:custDataLst>
              <p:tags r:id="rId26"/>
            </p:custDataLst>
          </p:nvPr>
        </p:nvCxnSpPr>
        <p:spPr>
          <a:xfrm>
            <a:off x="5399088" y="3501908"/>
            <a:ext cx="807689" cy="90191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3" idx="4"/>
            <a:endCxn id="44" idx="2"/>
          </p:cNvCxnSpPr>
          <p:nvPr>
            <p:custDataLst>
              <p:tags r:id="rId27"/>
            </p:custDataLst>
          </p:nvPr>
        </p:nvCxnSpPr>
        <p:spPr>
          <a:xfrm>
            <a:off x="5132388" y="3768608"/>
            <a:ext cx="807689" cy="9019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44" idx="6"/>
            <a:endCxn id="50" idx="0"/>
          </p:cNvCxnSpPr>
          <p:nvPr>
            <p:custDataLst>
              <p:tags r:id="rId28"/>
            </p:custDataLst>
          </p:nvPr>
        </p:nvCxnSpPr>
        <p:spPr>
          <a:xfrm>
            <a:off x="6473477" y="4670527"/>
            <a:ext cx="825160" cy="88052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stCxn id="44" idx="4"/>
            <a:endCxn id="50" idx="2"/>
          </p:cNvCxnSpPr>
          <p:nvPr>
            <p:custDataLst>
              <p:tags r:id="rId29"/>
            </p:custDataLst>
          </p:nvPr>
        </p:nvCxnSpPr>
        <p:spPr>
          <a:xfrm>
            <a:off x="6206777" y="4937227"/>
            <a:ext cx="825160" cy="8805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44" idx="4"/>
            <a:endCxn id="49" idx="6"/>
          </p:cNvCxnSpPr>
          <p:nvPr>
            <p:custDataLst>
              <p:tags r:id="rId30"/>
            </p:custDataLst>
          </p:nvPr>
        </p:nvCxnSpPr>
        <p:spPr>
          <a:xfrm flipH="1">
            <a:off x="5451502" y="4937227"/>
            <a:ext cx="755275" cy="88052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44" idx="2"/>
            <a:endCxn id="49" idx="0"/>
          </p:cNvCxnSpPr>
          <p:nvPr>
            <p:custDataLst>
              <p:tags r:id="rId31"/>
            </p:custDataLst>
          </p:nvPr>
        </p:nvCxnSpPr>
        <p:spPr>
          <a:xfrm flipH="1">
            <a:off x="5184802" y="4670527"/>
            <a:ext cx="755275" cy="8805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>
            <p:custDataLst>
              <p:tags r:id="rId32"/>
            </p:custDataLst>
          </p:nvPr>
        </p:nvSpPr>
        <p:spPr>
          <a:xfrm>
            <a:off x="316" y="169"/>
            <a:ext cx="2580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输入</a:t>
            </a:r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串：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i+i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*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endParaRPr lang="en-US" sz="32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48" name="Text Box 19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33238" y="3659293"/>
            <a:ext cx="83312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49" name="Text Box 96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875906" y="3763264"/>
            <a:ext cx="890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50" name="Text Box 59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884588" y="2175000"/>
            <a:ext cx="93472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M(+)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51" name="Text Box 32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423775" y="4974838"/>
            <a:ext cx="83312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52" name="Text Box 32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752642" y="6088145"/>
            <a:ext cx="83312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</a:t>
            </a: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53" name="Text Box 9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836020" y="6088145"/>
            <a:ext cx="890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54" name="Text Box 96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7071637" y="3792735"/>
            <a:ext cx="890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78" name="Text Box 16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022497" y="921494"/>
            <a:ext cx="2806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79" name="Text Box 16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1509911" y="2287777"/>
            <a:ext cx="2806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0" name="Text Box 16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829907" y="2770806"/>
            <a:ext cx="382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+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2" name="Text Box 16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325980" y="2765153"/>
            <a:ext cx="382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+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3" name="Text Box 16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823625" y="2352543"/>
            <a:ext cx="382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+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4" name="Text Box 16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3404408" y="1465928"/>
            <a:ext cx="382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+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5" name="Text Box 16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4841565" y="1471806"/>
            <a:ext cx="3822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+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6" name="Text Box 1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08455" y="2554322"/>
            <a:ext cx="2806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7" name="Text Box 16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4074765" y="3541274"/>
            <a:ext cx="2806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8" name="Text Box 16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4500786" y="4143608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*</a:t>
            </a:r>
            <a:endParaRPr lang="zh-CN" altLang="en-US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89" name="Text Box 16"/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204718" y="4049270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*</a:t>
            </a:r>
            <a:endParaRPr lang="zh-CN" altLang="en-US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0" name="Text Box 16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5220866" y="4834617"/>
            <a:ext cx="28067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</a:t>
            </a:r>
            <a:endParaRPr lang="en-US" altLang="zh-CN" sz="2800" dirty="0" err="1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1" name="Text Box 16"/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741332" y="5251832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2" name="Text Box 16"/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440066" y="5282054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3" name="Text Box 16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876256" y="4797152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4" name="Text Box 16"/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796136" y="3645024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5" name="Text Box 16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893732" y="2852936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6" name="Text Box 16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588224" y="2996952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7" name="Text Box 16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016130" y="2492896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8" name="Text Box 16"/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508104" y="1124744"/>
            <a:ext cx="35941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#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99" name="Text Box 64"/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062394" y="4326486"/>
            <a:ext cx="911860" cy="520700"/>
          </a:xfrm>
          <a:prstGeom prst="rect">
            <a:avLst/>
          </a:prstGeom>
          <a:noFill/>
          <a:ln w="22225">
            <a:noFill/>
            <a:miter lim="800000"/>
          </a:ln>
        </p:spPr>
        <p:txBody>
          <a:bodyPr wrap="none" lIns="91430" tIns="45715" rIns="91430" bIns="45715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M(*)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385310" y="-102"/>
            <a:ext cx="1758950" cy="2231390"/>
          </a:xfrm>
          <a:prstGeom prst="rect">
            <a:avLst/>
          </a:prstGeom>
          <a:solidFill>
            <a:srgbClr val="FFFF00"/>
          </a:solidFill>
          <a:ln w="22225">
            <a:solidFill>
              <a:srgbClr val="FF0000"/>
            </a:solidFill>
            <a:miter lim="800000"/>
          </a:ln>
        </p:spPr>
        <p:txBody>
          <a:bodyPr wrap="none" lIns="91430" tIns="45715" rIns="91430" bIns="45715">
            <a:spAutoFit/>
          </a:bodyPr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E→TE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→+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│ε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T→FT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→*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│ε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F→(E)│</a:t>
            </a: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dirty="0" err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8" grpId="0" bldLvl="0" animBg="1"/>
      <p:bldP spid="18" grpId="0" bldLvl="0" animBg="1"/>
      <p:bldP spid="21" grpId="0" bldLvl="0" animBg="1"/>
      <p:bldP spid="48" grpId="0" bldLvl="0" animBg="1"/>
      <p:bldP spid="44" grpId="0" bldLvl="0" animBg="1"/>
      <p:bldP spid="46" grpId="0" bldLvl="0" animBg="1"/>
      <p:bldP spid="49" grpId="0" bldLvl="0" animBg="1"/>
      <p:bldP spid="50" grpId="0" bldLvl="0" animBg="1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78" grpId="0"/>
      <p:bldP spid="279" grpId="0"/>
      <p:bldP spid="280" grpId="0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289" grpId="0"/>
      <p:bldP spid="290" grpId="0"/>
      <p:bldP spid="291" grpId="0"/>
      <p:bldP spid="292" grpId="0"/>
      <p:bldP spid="293" grpId="0"/>
      <p:bldP spid="294" grpId="0"/>
      <p:bldP spid="295" grpId="0"/>
      <p:bldP spid="296" grpId="0"/>
      <p:bldP spid="297" grpId="0"/>
      <p:bldP spid="298" grpId="0"/>
      <p:bldP spid="2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建立抽象语法树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抽象语法树是源代码的</a:t>
            </a:r>
            <a:r>
              <a:rPr lang="zh-CN" altLang="en-US" sz="2400" b="0">
                <a:solidFill>
                  <a:schemeClr val="tx1"/>
                </a:solidFill>
              </a:rPr>
              <a:t>抽象语法结构的抽象</a:t>
            </a:r>
            <a:r>
              <a:rPr lang="zh-CN" altLang="en-US" sz="2400" b="0">
                <a:solidFill>
                  <a:schemeClr val="tx1"/>
                </a:solidFill>
              </a:rPr>
              <a:t>树状表示形式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不保留语法规则内部所用的</a:t>
            </a:r>
            <a:r>
              <a:rPr lang="zh-CN" altLang="en-US" sz="2400" b="0">
                <a:solidFill>
                  <a:schemeClr val="tx1"/>
                </a:solidFill>
              </a:rPr>
              <a:t>符号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与具体的语法树</a:t>
            </a:r>
            <a:r>
              <a:rPr lang="zh-CN" altLang="en-US" sz="2400" b="0">
                <a:solidFill>
                  <a:schemeClr val="tx1"/>
                </a:solidFill>
              </a:rPr>
              <a:t>相对应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包括语法规则中的各种</a:t>
            </a:r>
            <a:r>
              <a:rPr lang="zh-CN" altLang="en-US" sz="2400" b="0">
                <a:solidFill>
                  <a:schemeClr val="tx1"/>
                </a:solidFill>
              </a:rPr>
              <a:t>符号</a:t>
            </a: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2.3 </a:t>
            </a:r>
            <a:r>
              <a:rPr lang="zh-CN" altLang="en-US"/>
              <a:t>语法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60" name="组合 19459"/>
          <p:cNvGrpSpPr/>
          <p:nvPr/>
        </p:nvGrpSpPr>
        <p:grpSpPr>
          <a:xfrm>
            <a:off x="3852823" y="2763522"/>
            <a:ext cx="3277891" cy="1634038"/>
            <a:chOff x="-35502" y="446654"/>
            <a:chExt cx="3421458" cy="2012894"/>
          </a:xfrm>
        </p:grpSpPr>
        <p:sp>
          <p:nvSpPr>
            <p:cNvPr id="22532" name="Rounded Rectangle 15"/>
            <p:cNvSpPr/>
            <p:nvPr>
              <p:custDataLst>
                <p:tags r:id="rId1"/>
              </p:custDataLst>
            </p:nvPr>
          </p:nvSpPr>
          <p:spPr>
            <a:xfrm>
              <a:off x="1574469" y="446654"/>
              <a:ext cx="1260006" cy="5334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while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33" name="Straight Arrow Connector 31"/>
            <p:cNvCxnSpPr>
              <a:stCxn id="22532" idx="2"/>
              <a:endCxn id="22536" idx="0"/>
            </p:cNvCxnSpPr>
            <p:nvPr>
              <p:custDataLst>
                <p:tags r:id="rId2"/>
              </p:custDataLst>
            </p:nvPr>
          </p:nvCxnSpPr>
          <p:spPr>
            <a:xfrm flipH="1">
              <a:off x="-35502" y="980358"/>
              <a:ext cx="2240305" cy="147919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34" name="Straight Arrow Connector 33"/>
            <p:cNvCxnSpPr>
              <a:stCxn id="22532" idx="2"/>
              <a:endCxn id="22553" idx="0"/>
            </p:cNvCxnSpPr>
            <p:nvPr>
              <p:custDataLst>
                <p:tags r:id="rId3"/>
              </p:custDataLst>
            </p:nvPr>
          </p:nvCxnSpPr>
          <p:spPr>
            <a:xfrm>
              <a:off x="2204825" y="980382"/>
              <a:ext cx="1181131" cy="53426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2536" name="Rounded Rectangle 16"/>
          <p:cNvSpPr/>
          <p:nvPr>
            <p:custDataLst>
              <p:tags r:id="rId4"/>
            </p:custDataLst>
          </p:nvPr>
        </p:nvSpPr>
        <p:spPr>
          <a:xfrm>
            <a:off x="3593465" y="4397375"/>
            <a:ext cx="518160" cy="3657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indent="0" algn="ctr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7" name="Rounded Rectangle 17"/>
          <p:cNvSpPr/>
          <p:nvPr>
            <p:custDataLst>
              <p:tags r:id="rId5"/>
            </p:custDataLst>
          </p:nvPr>
        </p:nvSpPr>
        <p:spPr>
          <a:xfrm>
            <a:off x="3228340" y="5238115"/>
            <a:ext cx="505460" cy="3657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indent="0" algn="ctr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8" name="Rounded Rectangle 18"/>
          <p:cNvSpPr/>
          <p:nvPr>
            <p:custDataLst>
              <p:tags r:id="rId6"/>
            </p:custDataLst>
          </p:nvPr>
        </p:nvSpPr>
        <p:spPr>
          <a:xfrm>
            <a:off x="3896995" y="5238115"/>
            <a:ext cx="602615" cy="3657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indent="0" algn="ctr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539" name="Straight Arrow Connector 39"/>
          <p:cNvCxnSpPr>
            <a:stCxn id="22536" idx="2"/>
            <a:endCxn id="22537" idx="0"/>
          </p:cNvCxnSpPr>
          <p:nvPr>
            <p:custDataLst>
              <p:tags r:id="rId7"/>
            </p:custDataLst>
          </p:nvPr>
        </p:nvCxnSpPr>
        <p:spPr>
          <a:xfrm flipH="1">
            <a:off x="3481070" y="4763135"/>
            <a:ext cx="371475" cy="47498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540" name="Straight Arrow Connector 41"/>
          <p:cNvCxnSpPr>
            <a:stCxn id="22536" idx="2"/>
            <a:endCxn id="22538" idx="0"/>
          </p:cNvCxnSpPr>
          <p:nvPr>
            <p:custDataLst>
              <p:tags r:id="rId8"/>
            </p:custDataLst>
          </p:nvPr>
        </p:nvCxnSpPr>
        <p:spPr>
          <a:xfrm>
            <a:off x="3852545" y="4763135"/>
            <a:ext cx="346075" cy="47498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9470" name="组合 19469"/>
          <p:cNvGrpSpPr/>
          <p:nvPr/>
        </p:nvGrpSpPr>
        <p:grpSpPr>
          <a:xfrm>
            <a:off x="5219065" y="4418965"/>
            <a:ext cx="1224258" cy="1206500"/>
            <a:chOff x="-105889" y="0"/>
            <a:chExt cx="1275945" cy="1485099"/>
          </a:xfrm>
        </p:grpSpPr>
        <p:sp>
          <p:nvSpPr>
            <p:cNvPr id="22542" name="Rounded Rectangle 19"/>
            <p:cNvSpPr/>
            <p:nvPr>
              <p:custDataLst>
                <p:tags r:id="rId9"/>
              </p:custDataLst>
            </p:nvPr>
          </p:nvSpPr>
          <p:spPr>
            <a:xfrm>
              <a:off x="360023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Rounded Rectangle 20"/>
            <p:cNvSpPr/>
            <p:nvPr>
              <p:custDataLst>
                <p:tags r:id="rId10"/>
              </p:custDataLst>
            </p:nvPr>
          </p:nvSpPr>
          <p:spPr>
            <a:xfrm>
              <a:off x="-105889" y="1035069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44" name="Straight Arrow Connector 43"/>
            <p:cNvCxnSpPr>
              <a:stCxn id="22542" idx="2"/>
              <a:endCxn id="22543" idx="0"/>
            </p:cNvCxnSpPr>
            <p:nvPr>
              <p:custDataLst>
                <p:tags r:id="rId11"/>
              </p:custDataLst>
            </p:nvPr>
          </p:nvCxnSpPr>
          <p:spPr>
            <a:xfrm flipH="1">
              <a:off x="186608" y="450008"/>
              <a:ext cx="443412" cy="58466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45" name="Straight Arrow Connector 45"/>
            <p:cNvCxnSpPr>
              <a:stCxn id="22542" idx="2"/>
              <a:endCxn id="22547" idx="0"/>
            </p:cNvCxnSpPr>
            <p:nvPr>
              <p:custDataLst>
                <p:tags r:id="rId12"/>
              </p:custDataLst>
            </p:nvPr>
          </p:nvCxnSpPr>
          <p:spPr>
            <a:xfrm>
              <a:off x="630020" y="450007"/>
              <a:ext cx="540036" cy="55808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75" name="组合 19474"/>
          <p:cNvGrpSpPr/>
          <p:nvPr/>
        </p:nvGrpSpPr>
        <p:grpSpPr>
          <a:xfrm>
            <a:off x="5796280" y="5238115"/>
            <a:ext cx="1293495" cy="1283335"/>
            <a:chOff x="0" y="0"/>
            <a:chExt cx="1350090" cy="1580082"/>
          </a:xfrm>
        </p:grpSpPr>
        <p:sp>
          <p:nvSpPr>
            <p:cNvPr id="22547" name="Rounded Rectangle 21"/>
            <p:cNvSpPr/>
            <p:nvPr>
              <p:custDataLst>
                <p:tags r:id="rId13"/>
              </p:custDataLst>
            </p:nvPr>
          </p:nvSpPr>
          <p:spPr>
            <a:xfrm>
              <a:off x="405027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8" name="Rounded Rectangle 26"/>
            <p:cNvSpPr/>
            <p:nvPr>
              <p:custDataLst>
                <p:tags r:id="rId14"/>
              </p:custDataLst>
            </p:nvPr>
          </p:nvSpPr>
          <p:spPr>
            <a:xfrm>
              <a:off x="0" y="1130052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9" name="Rounded Rectangle 27"/>
            <p:cNvSpPr/>
            <p:nvPr>
              <p:custDataLst>
                <p:tags r:id="rId15"/>
              </p:custDataLst>
            </p:nvPr>
          </p:nvSpPr>
          <p:spPr>
            <a:xfrm>
              <a:off x="810054" y="1130052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50" name="Straight Arrow Connector 47"/>
            <p:cNvCxnSpPr>
              <a:stCxn id="22547" idx="2"/>
              <a:endCxn id="22548" idx="0"/>
            </p:cNvCxnSpPr>
            <p:nvPr>
              <p:custDataLst>
                <p:tags r:id="rId16"/>
              </p:custDataLst>
            </p:nvPr>
          </p:nvCxnSpPr>
          <p:spPr>
            <a:xfrm flipH="1">
              <a:off x="293261" y="450008"/>
              <a:ext cx="382426" cy="67941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51" name="Straight Arrow Connector 49"/>
            <p:cNvCxnSpPr>
              <a:stCxn id="22547" idx="2"/>
              <a:endCxn id="22549" idx="0"/>
            </p:cNvCxnSpPr>
            <p:nvPr>
              <p:custDataLst>
                <p:tags r:id="rId17"/>
              </p:custDataLst>
            </p:nvPr>
          </p:nvCxnSpPr>
          <p:spPr>
            <a:xfrm>
              <a:off x="675686" y="450007"/>
              <a:ext cx="404961" cy="67941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81" name="组合 19480"/>
          <p:cNvGrpSpPr/>
          <p:nvPr/>
        </p:nvGrpSpPr>
        <p:grpSpPr>
          <a:xfrm>
            <a:off x="5925481" y="3630420"/>
            <a:ext cx="2316209" cy="788732"/>
            <a:chOff x="-259" y="683"/>
            <a:chExt cx="8549" cy="1512"/>
          </a:xfrm>
        </p:grpSpPr>
        <p:sp>
          <p:nvSpPr>
            <p:cNvPr id="22553" name="Rounded Rectangle 25"/>
            <p:cNvSpPr/>
            <p:nvPr>
              <p:custDataLst>
                <p:tags r:id="rId18"/>
              </p:custDataLst>
            </p:nvPr>
          </p:nvSpPr>
          <p:spPr>
            <a:xfrm>
              <a:off x="285" y="683"/>
              <a:ext cx="7802" cy="85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Sequence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54" name="Straight Arrow Connector 35"/>
            <p:cNvCxnSpPr>
              <a:stCxn id="22553" idx="2"/>
              <a:endCxn id="22542" idx="0"/>
            </p:cNvCxnSpPr>
            <p:nvPr>
              <p:custDataLst>
                <p:tags r:id="rId19"/>
              </p:custDataLst>
            </p:nvPr>
          </p:nvCxnSpPr>
          <p:spPr>
            <a:xfrm flipH="1">
              <a:off x="-259" y="1536"/>
              <a:ext cx="4448" cy="65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55" name="Straight Arrow Connector 37"/>
            <p:cNvCxnSpPr>
              <a:stCxn id="22553" idx="2"/>
              <a:endCxn id="22558" idx="0"/>
            </p:cNvCxnSpPr>
            <p:nvPr>
              <p:custDataLst>
                <p:tags r:id="rId20"/>
              </p:custDataLst>
            </p:nvPr>
          </p:nvCxnSpPr>
          <p:spPr>
            <a:xfrm>
              <a:off x="4188" y="1537"/>
              <a:ext cx="4102" cy="61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85" name="组合 19484"/>
          <p:cNvGrpSpPr/>
          <p:nvPr/>
        </p:nvGrpSpPr>
        <p:grpSpPr>
          <a:xfrm>
            <a:off x="7487285" y="4397375"/>
            <a:ext cx="1583699" cy="1206500"/>
            <a:chOff x="0" y="0"/>
            <a:chExt cx="2602" cy="2340"/>
          </a:xfrm>
        </p:grpSpPr>
        <p:sp>
          <p:nvSpPr>
            <p:cNvPr id="22557" name="Rounded Rectangle 24"/>
            <p:cNvSpPr/>
            <p:nvPr>
              <p:custDataLst>
                <p:tags r:id="rId21"/>
              </p:custDataLst>
            </p:nvPr>
          </p:nvSpPr>
          <p:spPr>
            <a:xfrm>
              <a:off x="1751" y="1629"/>
              <a:ext cx="851" cy="70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8" name="Rounded Rectangle 22"/>
            <p:cNvSpPr/>
            <p:nvPr>
              <p:custDataLst>
                <p:tags r:id="rId22"/>
              </p:custDataLst>
            </p:nvPr>
          </p:nvSpPr>
          <p:spPr>
            <a:xfrm>
              <a:off x="637" y="0"/>
              <a:ext cx="1204" cy="71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9" name="Rounded Rectangle 23"/>
            <p:cNvSpPr/>
            <p:nvPr>
              <p:custDataLst>
                <p:tags r:id="rId23"/>
              </p:custDataLst>
            </p:nvPr>
          </p:nvSpPr>
          <p:spPr>
            <a:xfrm>
              <a:off x="0" y="1630"/>
              <a:ext cx="920" cy="71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0" name="Straight Arrow Connector 56"/>
            <p:cNvCxnSpPr>
              <a:stCxn id="22558" idx="2"/>
              <a:endCxn id="22559" idx="0"/>
            </p:cNvCxnSpPr>
            <p:nvPr>
              <p:custDataLst>
                <p:tags r:id="rId24"/>
              </p:custDataLst>
            </p:nvPr>
          </p:nvCxnSpPr>
          <p:spPr>
            <a:xfrm flipH="1">
              <a:off x="459" y="710"/>
              <a:ext cx="779" cy="9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61" name="Straight Arrow Connector 58"/>
            <p:cNvCxnSpPr>
              <a:stCxn id="22558" idx="2"/>
              <a:endCxn id="22557" idx="0"/>
            </p:cNvCxnSpPr>
            <p:nvPr>
              <p:custDataLst>
                <p:tags r:id="rId25"/>
              </p:custDataLst>
            </p:nvPr>
          </p:nvCxnSpPr>
          <p:spPr>
            <a:xfrm>
              <a:off x="1239" y="710"/>
              <a:ext cx="937" cy="9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" name="文本框 1"/>
          <p:cNvSpPr txBox="1"/>
          <p:nvPr/>
        </p:nvSpPr>
        <p:spPr>
          <a:xfrm>
            <a:off x="368935" y="4004945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while y &lt; z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   x = a + b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       y += x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  <p:bldP spid="22537" grpId="0" bldLvl="0" animBg="1"/>
      <p:bldP spid="22538" grpId="0" bldLvl="0" animBg="1"/>
      <p:bldP spid="22536" grpId="1" animBg="1"/>
      <p:bldP spid="22537" grpId="1" animBg="1"/>
      <p:bldP spid="22538" grpId="1" animBg="1"/>
      <p:bldP spid="2" grpId="0"/>
      <p:bldP spid="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建立抽象语法树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节点</a:t>
            </a:r>
            <a:r>
              <a:rPr lang="zh-CN" altLang="en-US" sz="2400" b="0">
                <a:solidFill>
                  <a:schemeClr val="tx1"/>
                </a:solidFill>
              </a:rPr>
              <a:t>设计</a:t>
            </a: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2.3 </a:t>
            </a:r>
            <a:r>
              <a:rPr lang="zh-CN" altLang="en-US"/>
              <a:t>语法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2853055"/>
            <a:ext cx="3048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struct _ast{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左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子树节点指针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右子树节点指针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节点类型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保存整数信息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保存字符串信息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4345" y="2060575"/>
            <a:ext cx="3048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typedef struct _ast;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typedef struct _ast *past;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struct _ast{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past left;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past right;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char* nodetype;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int ivalue;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char* svalue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建立抽象语法树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与节点相关函数的</a:t>
            </a:r>
            <a:r>
              <a:rPr lang="zh-CN" altLang="en-US" sz="2400" b="0">
                <a:solidFill>
                  <a:schemeClr val="tx1"/>
                </a:solidFill>
              </a:rPr>
              <a:t>设计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000" b="0">
                <a:solidFill>
                  <a:schemeClr val="tx1"/>
                </a:solidFill>
              </a:rPr>
              <a:t>创建抽象语法树节点</a:t>
            </a:r>
            <a:r>
              <a:rPr lang="en-US" altLang="zh-CN" sz="2000" b="0">
                <a:solidFill>
                  <a:schemeClr val="tx1"/>
                </a:solidFill>
              </a:rPr>
              <a:t>      	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 newAstNode()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创建数值节点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past newNum(int value)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创建标识符节点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past newVarRef(char* name)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创建表达式节点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past newExpr(int opr, past left, past right)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2.3 </a:t>
            </a:r>
            <a:r>
              <a:rPr lang="zh-CN" altLang="en-US"/>
              <a:t>语法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建立抽象语法树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建立表达式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- 4 + c</a:t>
            </a:r>
            <a:r>
              <a:rPr lang="zh-CN" altLang="en-US" sz="2400" b="0">
                <a:solidFill>
                  <a:schemeClr val="tx1"/>
                </a:solidFill>
              </a:rPr>
              <a:t>的抽象</a:t>
            </a:r>
            <a:r>
              <a:rPr lang="zh-CN" altLang="en-US" sz="2400" b="0">
                <a:solidFill>
                  <a:schemeClr val="tx1"/>
                </a:solidFill>
              </a:rPr>
              <a:t>语法树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= newVarRef (Pa);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= newNum(4);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 = newExpr(‘-’, P1, P2);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 = newVarRef(Pc);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P5 = newExpr(‘+’, P3, P4);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2.3 </a:t>
            </a:r>
            <a:r>
              <a:rPr lang="zh-CN" altLang="en-US"/>
              <a:t>语法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944" name="图片 7" descr="02-0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96280" y="1700213"/>
            <a:ext cx="3395663" cy="1846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6" name="文本框 39945"/>
          <p:cNvSpPr txBox="1"/>
          <p:nvPr>
            <p:custDataLst>
              <p:tags r:id="rId3"/>
            </p:custDataLst>
          </p:nvPr>
        </p:nvSpPr>
        <p:spPr>
          <a:xfrm>
            <a:off x="48260" y="4940935"/>
            <a:ext cx="7686040" cy="52197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a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或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c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是什么类型？局部变量？全局变量？</a:t>
            </a:r>
            <a:endParaRPr lang="zh-CN" altLang="en-US" sz="2800" b="1">
              <a:solidFill>
                <a:srgbClr val="FF3300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39947" name="文本框 39946"/>
          <p:cNvSpPr txBox="1"/>
          <p:nvPr>
            <p:custDataLst>
              <p:tags r:id="rId4"/>
            </p:custDataLst>
          </p:nvPr>
        </p:nvSpPr>
        <p:spPr>
          <a:xfrm>
            <a:off x="47943" y="5661025"/>
            <a:ext cx="3738562" cy="4873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itchFamily="1" charset="-122"/>
              </a:rPr>
              <a:t>建立语法树时需要填表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6" grpId="0" bldLvl="0" animBg="1"/>
      <p:bldP spid="39947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符号表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作用：登记符号的属性值，查找符号的属性，检查其</a:t>
            </a:r>
            <a:r>
              <a:rPr lang="zh-CN" altLang="en-US" sz="2400" b="0">
                <a:solidFill>
                  <a:schemeClr val="tx1"/>
                </a:solidFill>
              </a:rPr>
              <a:t>合法性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属性</a:t>
            </a:r>
            <a:r>
              <a:rPr lang="zh-CN" altLang="en-US" sz="2400" b="0">
                <a:solidFill>
                  <a:schemeClr val="tx1"/>
                </a:solidFill>
              </a:rPr>
              <a:t>列表：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变量：变量名、类型、</a:t>
            </a:r>
            <a:r>
              <a:rPr lang="zh-CN" altLang="en-US" sz="2400" b="0">
                <a:solidFill>
                  <a:schemeClr val="tx1"/>
                </a:solidFill>
              </a:rPr>
              <a:t>值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函数：函数名、参数个数、参数类型，返回</a:t>
            </a:r>
            <a:r>
              <a:rPr lang="zh-CN" altLang="en-US" sz="2400" b="0">
                <a:solidFill>
                  <a:schemeClr val="tx1"/>
                </a:solidFill>
              </a:rPr>
              <a:t>类型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en-US" altLang="zh-CN" sz="2400" b="0">
                <a:solidFill>
                  <a:srgbClr val="FF0000"/>
                </a:solidFill>
              </a:rPr>
              <a:t>“</a:t>
            </a:r>
            <a:r>
              <a:rPr lang="zh-CN" altLang="en-US" sz="2400" b="0">
                <a:solidFill>
                  <a:srgbClr val="FF0000"/>
                </a:solidFill>
              </a:rPr>
              <a:t>数据类型</a:t>
            </a:r>
            <a:r>
              <a:rPr lang="en-US" altLang="zh-CN" sz="2400" b="0">
                <a:solidFill>
                  <a:srgbClr val="FF0000"/>
                </a:solidFill>
              </a:rPr>
              <a:t>”</a:t>
            </a:r>
            <a:r>
              <a:rPr lang="zh-CN" altLang="en-US" sz="2400" b="0">
                <a:solidFill>
                  <a:srgbClr val="FF0000"/>
                </a:solidFill>
              </a:rPr>
              <a:t>对于程序设计语言至关重要！</a:t>
            </a:r>
            <a:endParaRPr lang="zh-CN" altLang="en-US" sz="2400" b="0">
              <a:solidFill>
                <a:srgbClr val="FF0000"/>
              </a:solidFill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2.3 </a:t>
            </a:r>
            <a:r>
              <a:rPr lang="zh-CN" altLang="en-US"/>
              <a:t>语法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数据</a:t>
            </a:r>
            <a:r>
              <a:rPr lang="zh-CN" altLang="en-US" b="0">
                <a:solidFill>
                  <a:schemeClr val="tx1"/>
                </a:solidFill>
              </a:rPr>
              <a:t>类型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是</a:t>
            </a:r>
            <a:r>
              <a:rPr lang="en-US" altLang="zh-CN" sz="2400" b="0">
                <a:solidFill>
                  <a:schemeClr val="tx1"/>
                </a:solidFill>
              </a:rPr>
              <a:t>“</a:t>
            </a:r>
            <a:r>
              <a:rPr lang="zh-CN" altLang="en-US" sz="2400" b="0">
                <a:solidFill>
                  <a:schemeClr val="tx1"/>
                </a:solidFill>
              </a:rPr>
              <a:t>数据的抽象</a:t>
            </a:r>
            <a:r>
              <a:rPr lang="en-US" altLang="zh-CN" sz="2400" b="0">
                <a:solidFill>
                  <a:schemeClr val="tx1"/>
                </a:solidFill>
              </a:rPr>
              <a:t>”</a:t>
            </a:r>
            <a:endParaRPr lang="en-US" altLang="zh-CN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定义了一组</a:t>
            </a:r>
            <a:r>
              <a:rPr lang="zh-CN" altLang="en-US" sz="2400" b="0">
                <a:solidFill>
                  <a:srgbClr val="FF0000"/>
                </a:solidFill>
              </a:rPr>
              <a:t>值</a:t>
            </a:r>
            <a:r>
              <a:rPr lang="zh-CN" altLang="en-US" sz="2400" b="0">
                <a:solidFill>
                  <a:schemeClr val="tx1"/>
                </a:solidFill>
              </a:rPr>
              <a:t>和一组</a:t>
            </a:r>
            <a:r>
              <a:rPr lang="zh-CN" altLang="en-US" sz="2400" b="0">
                <a:solidFill>
                  <a:srgbClr val="FF0000"/>
                </a:solidFill>
              </a:rPr>
              <a:t>操作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为什么需要</a:t>
            </a:r>
            <a:r>
              <a:rPr lang="en-US" altLang="zh-CN" sz="2400" b="0">
                <a:solidFill>
                  <a:schemeClr val="tx1"/>
                </a:solidFill>
              </a:rPr>
              <a:t>“</a:t>
            </a:r>
            <a:r>
              <a:rPr lang="zh-CN" altLang="en-US" sz="2400" b="0">
                <a:solidFill>
                  <a:schemeClr val="tx1"/>
                </a:solidFill>
              </a:rPr>
              <a:t>数据类型</a:t>
            </a:r>
            <a:r>
              <a:rPr lang="en-US" altLang="zh-CN" sz="2400" b="0">
                <a:solidFill>
                  <a:schemeClr val="tx1"/>
                </a:solidFill>
              </a:rPr>
              <a:t>”</a:t>
            </a:r>
            <a:r>
              <a:rPr lang="zh-CN" altLang="en-US" sz="2400" b="0">
                <a:solidFill>
                  <a:schemeClr val="tx1"/>
                </a:solidFill>
              </a:rPr>
              <a:t>？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3789045"/>
            <a:ext cx="3048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int a;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int b;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int c;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 = a + b;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7750" y="3789045"/>
            <a:ext cx="3048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float a;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float b;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float c;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 = a + b;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72920"/>
            <a:ext cx="9146540" cy="43535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语句的类型？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赋值语句的一般形式：变量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循环语句的一般形式：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条件语句的一般形式：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语句；</a:t>
            </a: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表达式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语句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else 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语句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高级语言的</a:t>
            </a:r>
            <a:r>
              <a:rPr lang="zh-CN" altLang="en-US" dirty="0" smtClean="0"/>
              <a:t>定义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5077460" y="6492875"/>
            <a:ext cx="4062095" cy="365125"/>
          </a:xfrm>
        </p:spPr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985" y="6492875"/>
            <a:ext cx="3886835" cy="365125"/>
          </a:xfrm>
        </p:spPr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996168" y="6492733"/>
            <a:ext cx="1161826" cy="365125"/>
          </a:xfrm>
        </p:spPr>
        <p:txBody>
          <a:bodyPr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4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数据</a:t>
            </a:r>
            <a:r>
              <a:rPr lang="zh-CN" altLang="en-US" b="0">
                <a:solidFill>
                  <a:schemeClr val="tx1"/>
                </a:solidFill>
              </a:rPr>
              <a:t>类型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基本(初等)数据类型：数值数据,逻辑数据,字符数据,指针类型等。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int, float, char, string, bool</a:t>
            </a:r>
            <a:r>
              <a:rPr lang="zh-CN" altLang="en-US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复合数据类型：数组、结构、表、栈、树等。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 algn="ctr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 struct, table, stack, tree</a:t>
            </a:r>
            <a:endParaRPr lang="zh-CN" altLang="en-US" sz="24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抽象数据类型: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Ada的包(Package),C++的类(Class)等。</a:t>
            </a:r>
            <a:endParaRPr lang="zh-CN" altLang="en-US" sz="2400" b="0">
              <a:solidFill>
                <a:schemeClr val="tx1"/>
              </a:solidFill>
            </a:endParaRPr>
          </a:p>
          <a:p>
            <a:pPr marL="0" indent="457200"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数据</a:t>
            </a:r>
            <a:r>
              <a:rPr lang="zh-CN" altLang="en-US" b="0">
                <a:solidFill>
                  <a:schemeClr val="tx1"/>
                </a:solidFill>
              </a:rPr>
              <a:t>类型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计算机如何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存储数字？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整数？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负数？浮点数？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类型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11730" y="3213100"/>
            <a:ext cx="5488940" cy="3026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40" name="文本框 44039"/>
          <p:cNvSpPr txBox="1"/>
          <p:nvPr>
            <p:custDataLst>
              <p:tags r:id="rId2"/>
            </p:custDataLst>
          </p:nvPr>
        </p:nvSpPr>
        <p:spPr>
          <a:xfrm>
            <a:off x="4427855" y="2566035"/>
            <a:ext cx="4184650" cy="5746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IEEE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浮点标准</a:t>
            </a:r>
            <a:r>
              <a:rPr lang="en-US" altLang="zh-CN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754</a:t>
            </a:r>
            <a:r>
              <a:rPr lang="zh-CN" altLang="en-US" sz="24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格式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数据</a:t>
            </a:r>
            <a:r>
              <a:rPr lang="zh-CN" altLang="en-US" b="0">
                <a:solidFill>
                  <a:schemeClr val="tx1"/>
                </a:solidFill>
              </a:rPr>
              <a:t>类型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强类型语言：要求变量的实用要严格符合定义，所有变量都必须先定义再使用，一旦某一个变量被定义类型，不经强制转换，类型不会发生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变化。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包含：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 .net, python, C++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弱类型语言：某一个变量被定义类型，但可以根据环境变化自动进行转换，不需要经过强制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转换。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包含：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VB, PHP, JavaScript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类型</a:t>
            </a:r>
            <a:r>
              <a:rPr lang="zh-CN" altLang="en-US" b="0">
                <a:solidFill>
                  <a:schemeClr val="tx1"/>
                </a:solidFill>
              </a:rPr>
              <a:t>检查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对数据对象的类型和使用的操作是否匹配开展一致性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检查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静态检查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：编译时进行，保证程序正确、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有效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动态检查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：运行时进行，影响可靠性、效率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低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语言按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类型分类：无类型语言、弱类型语言、强类型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类型</a:t>
            </a:r>
            <a:r>
              <a:rPr lang="zh-CN" altLang="en-US" b="0">
                <a:solidFill>
                  <a:schemeClr val="tx1"/>
                </a:solidFill>
              </a:rPr>
              <a:t>转换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某种类型的值转换为另一种类型的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隐式（自动）转换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显式（强制）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转换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9" name="文本框 49158"/>
          <p:cNvSpPr txBox="1"/>
          <p:nvPr>
            <p:custDataLst>
              <p:tags r:id="rId1"/>
            </p:custDataLst>
          </p:nvPr>
        </p:nvSpPr>
        <p:spPr>
          <a:xfrm>
            <a:off x="143193" y="3356610"/>
            <a:ext cx="2931795" cy="20097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混合运算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表达式给变量值赋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实参向函数形参传值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函数返回值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786188" y="3356610"/>
            <a:ext cx="2015490" cy="57086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用户参与</a:t>
            </a: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控制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9" grpId="0" bldLvl="0" animBg="1"/>
      <p:bldP spid="2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类型</a:t>
            </a:r>
            <a:r>
              <a:rPr lang="zh-CN" altLang="en-US" b="0">
                <a:solidFill>
                  <a:schemeClr val="tx1"/>
                </a:solidFill>
              </a:rPr>
              <a:t>转换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两种转换方式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①拓展（扩大）:转换之后的类型值集合包含转换之前类型值集合（整型→实型）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②收缩（缩小）:若转换之前类型值集合包含转换之后类型值集合（实型→整型）      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2.4 </a:t>
            </a:r>
            <a:r>
              <a:rPr lang="zh-CN" altLang="en-US"/>
              <a:t>语义分析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三地址</a:t>
            </a:r>
            <a:r>
              <a:rPr lang="zh-CN" altLang="en-US" b="0">
                <a:solidFill>
                  <a:schemeClr val="tx1"/>
                </a:solidFill>
              </a:rPr>
              <a:t>代码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一般形式为    x = y op z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x = op y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y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操作码: op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x, y和z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通常既可代表地址，也可以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表示其对应的值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对运算类操作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地址 y 和 z 指出两个运算对象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地址 x 用来存放运算结果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三地址</a:t>
            </a:r>
            <a:r>
              <a:rPr lang="zh-CN" altLang="en-US" b="0">
                <a:solidFill>
                  <a:schemeClr val="tx1"/>
                </a:solidFill>
              </a:rPr>
              <a:t>代码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）一元运算类赋值语句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op y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为一元运算符，如减号、逻辑否定、移位符、类型转换符号等</a:t>
            </a: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）二元运算类赋值语句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x = y op z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为二元运算符或逻辑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运算符</a:t>
            </a: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）复制类复制语句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x = y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三地址</a:t>
            </a:r>
            <a:r>
              <a:rPr lang="zh-CN" altLang="en-US" b="0">
                <a:solidFill>
                  <a:schemeClr val="tx1"/>
                </a:solidFill>
              </a:rPr>
              <a:t>代码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）条件跳转语句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if x rop y goto L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a goto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rop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为关系运算符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 </a:t>
            </a: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满足关系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rop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时或者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时，执行标号为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的语句，否则顺序执行下一条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（</a:t>
            </a:r>
            <a:r>
              <a:rPr lang="en-US" altLang="zh-CN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r>
              <a:rPr lang="zh-CN" altLang="en-US"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）无条件跳转语句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goto L       //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无条件跳转到标号为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的语句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三地址</a:t>
            </a:r>
            <a:r>
              <a:rPr lang="zh-CN" altLang="en-US" b="0">
                <a:solidFill>
                  <a:schemeClr val="tx1"/>
                </a:solidFill>
              </a:rPr>
              <a:t>代码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8" name="TextBox 2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2388" y="3429120"/>
            <a:ext cx="4259977" cy="46847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hangingPunct="0"/>
            <a:r>
              <a:rPr lang="en-US" altLang="zh-CN" sz="2500" b="1" dirty="0" smtClean="0">
                <a:latin typeface="Times New Roman" panose="02020603050405020304" pitchFamily="18" charset="0"/>
              </a:rPr>
              <a:t>if </a:t>
            </a:r>
            <a:r>
              <a:rPr lang="en-US" altLang="zh-CN" sz="2500" b="1" dirty="0">
                <a:latin typeface="Times New Roman" panose="02020603050405020304" pitchFamily="18" charset="0"/>
              </a:rPr>
              <a:t>a&lt;b then a:=a+b else a:=</a:t>
            </a:r>
            <a:r>
              <a:rPr lang="en-US" altLang="zh-CN" sz="2500" b="1" dirty="0" smtClean="0">
                <a:latin typeface="Times New Roman" panose="02020603050405020304" pitchFamily="18" charset="0"/>
              </a:rPr>
              <a:t>a-b</a:t>
            </a:r>
            <a:endParaRPr lang="zh-CN" alt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310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76190" y="2493010"/>
            <a:ext cx="3395345" cy="362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0573" rIns="0" bIns="0"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1pPr>
            <a:lvl2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2pPr>
            <a:lvl3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3pPr>
            <a:lvl4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5pPr>
            <a:lvl6pPr marL="25146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6pPr>
            <a:lvl7pPr marL="29718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7pPr>
            <a:lvl8pPr marL="34290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8pPr>
            <a:lvl9pPr marL="3886200" indent="-228600" defTabSz="44958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defRPr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49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: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if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a &lt; b </a:t>
            </a:r>
            <a:r>
              <a:rPr lang="en-US" altLang="zh-CN" sz="2400" b="1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goto</a:t>
            </a:r>
            <a:r>
              <a:rPr lang="en-US" altLang="zh-CN" sz="2400" b="1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102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: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goto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 105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102:    t1 = a + 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103:    a = t1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104:    </a:t>
            </a:r>
            <a:r>
              <a:rPr lang="en-US" altLang="zh-CN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goto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  107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105:    t2 = a - b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106:    a =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t2</a:t>
            </a:r>
            <a:endParaRPr lang="en-US" altLang="zh-CN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107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XXX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8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8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8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8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772920"/>
            <a:ext cx="9146540" cy="4796155"/>
          </a:xfrm>
        </p:spPr>
        <p:txBody>
          <a:bodyPr/>
          <a:lstStyle/>
          <a:p>
            <a:pPr marL="0" algn="l">
              <a:buSzTx/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的种类？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>
              <a:buSzTx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算术表达式  布尔表达式 逻辑表达式</a:t>
            </a: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fontAlgn="auto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算术表达式构成：  左部表达式/变量  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算术运算符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右部表达式/变量</a:t>
            </a: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fontAlgn="auto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布尔表达式构成：  左部表达式/变量  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比较运算符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右部表达式/变量</a:t>
            </a: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fontAlgn="auto">
              <a:lnSpc>
                <a:spcPct val="150000"/>
              </a:lnSpc>
              <a:spcBef>
                <a:spcPts val="0"/>
              </a:spcBef>
              <a:buSzTx/>
              <a:buNone/>
            </a:pP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逻辑表达式构成：  左部表达式/变量  </a:t>
            </a:r>
            <a:r>
              <a:rPr lang="zh-CN" altLang="en-US" sz="2400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逻辑运算符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右部表达式/变量</a:t>
            </a:r>
            <a:endParaRPr lang="zh-CN" alt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高级语言的</a:t>
            </a:r>
            <a:r>
              <a:rPr lang="zh-CN" altLang="en-US" dirty="0" smtClean="0"/>
              <a:t>定义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5077460" y="6492875"/>
            <a:ext cx="4062095" cy="365125"/>
          </a:xfrm>
        </p:spPr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985" y="6492875"/>
            <a:ext cx="3886835" cy="365125"/>
          </a:xfrm>
        </p:spPr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996168" y="6492733"/>
            <a:ext cx="1161826" cy="365125"/>
          </a:xfrm>
        </p:spPr>
        <p:txBody>
          <a:bodyPr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4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目标代码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45720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40" name="文本框 57352"/>
          <p:cNvSpPr txBox="1"/>
          <p:nvPr/>
        </p:nvSpPr>
        <p:spPr>
          <a:xfrm>
            <a:off x="91758" y="2060575"/>
            <a:ext cx="4754880" cy="101473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实际编译器的三地址代码类似于汇编语言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即：把</a:t>
            </a:r>
            <a:r>
              <a:rPr lang="zh-CN" altLang="en-US" sz="200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地址 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 </a:t>
            </a:r>
            <a:r>
              <a:rPr lang="zh-CN" altLang="en-US" sz="200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值 分开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保存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hangingPunct="0"/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要么是值，要么是地址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7350" name="文本框 57349"/>
          <p:cNvSpPr txBox="1"/>
          <p:nvPr>
            <p:custDataLst>
              <p:tags r:id="rId1"/>
            </p:custDataLst>
          </p:nvPr>
        </p:nvSpPr>
        <p:spPr>
          <a:xfrm>
            <a:off x="539750" y="3140710"/>
            <a:ext cx="322707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1600">
                <a:solidFill>
                  <a:srgbClr val="60045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void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func()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/>
            <a:r>
              <a:rPr lang="en-US" altLang="zh-CN" sz="1600">
                <a:solidFill>
                  <a:srgbClr val="60045B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A = 1, B = 2, C = 3, D = 4;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= -B*(C+D);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351" name="文本框 57350"/>
          <p:cNvSpPr txBox="1"/>
          <p:nvPr>
            <p:custDataLst>
              <p:tags r:id="rId2"/>
            </p:custDataLst>
          </p:nvPr>
        </p:nvSpPr>
        <p:spPr>
          <a:xfrm>
            <a:off x="5795963" y="1834515"/>
            <a:ext cx="2974340" cy="45231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define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 @func() #0 {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%A =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alloca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%B =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alloca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%C =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alloca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%D =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alloca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 1, i32* %A,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 2, i32* %B,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 3, i32* %C,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 4, i32* %D,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%1 =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i32* %B,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%2 = </a:t>
            </a:r>
            <a:r>
              <a: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sub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nsw i32 0, %1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%3 =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i32* %C,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%4 =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load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i32* %D,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%5 = </a:t>
            </a:r>
            <a:r>
              <a: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add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nsw i32 %3, %4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%6 = </a:t>
            </a:r>
            <a:r>
              <a:rPr lang="en-US" altLang="zh-CN" sz="16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mul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nsw i32 %2, %5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store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i32 %6, i32* %A, align 4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6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void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352" name="文本框 57351"/>
          <p:cNvSpPr txBox="1"/>
          <p:nvPr>
            <p:custDataLst>
              <p:tags r:id="rId3"/>
            </p:custDataLst>
          </p:nvPr>
        </p:nvSpPr>
        <p:spPr>
          <a:xfrm>
            <a:off x="323533" y="5229225"/>
            <a:ext cx="4986337" cy="431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400" b="1">
                <a:latin typeface="Times New Roman" panose="02020603050405020304" pitchFamily="18" charset="0"/>
              </a:rPr>
              <a:t> clang -emit-llvm -S ./llvm_example.c</a:t>
            </a: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bldLvl="0"/>
      <p:bldP spid="57351" grpId="0" bldLvl="0"/>
      <p:bldP spid="57352" grpId="0" bldLvl="0" animBg="1"/>
      <p:bldP spid="69640" grpId="0" animBg="1"/>
      <p:bldP spid="69640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b="0">
                <a:solidFill>
                  <a:schemeClr val="tx1"/>
                </a:solidFill>
              </a:rPr>
              <a:t>从语法树到三地址</a:t>
            </a:r>
            <a:r>
              <a:rPr lang="zh-CN" altLang="en-US" b="0">
                <a:solidFill>
                  <a:schemeClr val="tx1"/>
                </a:solidFill>
              </a:rPr>
              <a:t>代码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2" name="文本框 58374"/>
          <p:cNvSpPr txBox="1"/>
          <p:nvPr/>
        </p:nvSpPr>
        <p:spPr>
          <a:xfrm>
            <a:off x="179705" y="2087880"/>
            <a:ext cx="4733925" cy="258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fontAlgn="auto" hangingPunct="0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void </a:t>
            </a: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visit(past N){</a:t>
            </a:r>
            <a:endParaRPr lang="en-US" altLang="zh-CN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endParaRPr lang="en-US" altLang="zh-CN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    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for</a:t>
            </a: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( </a:t>
            </a:r>
            <a:r>
              <a:rPr lang="zh-CN" altLang="en-US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从左到右遍历 </a:t>
            </a: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N </a:t>
            </a:r>
            <a:r>
              <a:rPr lang="zh-CN" altLang="en-US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的每个子结点 </a:t>
            </a: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C</a:t>
            </a:r>
            <a:r>
              <a:rPr lang="en-US" altLang="zh-CN" sz="2000" baseline="-25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 )</a:t>
            </a:r>
            <a:endParaRPr lang="en-US" altLang="zh-CN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endParaRPr lang="en-US" altLang="zh-CN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        visit( C</a:t>
            </a:r>
            <a:r>
              <a:rPr lang="en-US" altLang="zh-CN" sz="2000" baseline="-25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 );</a:t>
            </a:r>
            <a:endParaRPr lang="en-US" altLang="zh-CN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endParaRPr lang="en-US" altLang="zh-CN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    </a:t>
            </a:r>
            <a:r>
              <a:rPr lang="zh-CN" altLang="en-US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按照 </a:t>
            </a: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N </a:t>
            </a:r>
            <a:r>
              <a:rPr lang="zh-CN" altLang="en-US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的语义规则生成三地址代码；</a:t>
            </a:r>
            <a:endParaRPr lang="zh-CN" altLang="en-US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endParaRPr lang="zh-CN" altLang="en-US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indent="0" fontAlgn="auto" hangingPunct="0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94450" y="3280410"/>
            <a:ext cx="2114550" cy="1349375"/>
            <a:chOff x="10113" y="7768"/>
            <a:chExt cx="3330" cy="2125"/>
          </a:xfrm>
        </p:grpSpPr>
        <p:sp>
          <p:nvSpPr>
            <p:cNvPr id="2" name="文本框 1"/>
            <p:cNvSpPr txBox="1"/>
            <p:nvPr/>
          </p:nvSpPr>
          <p:spPr>
            <a:xfrm>
              <a:off x="11419" y="7768"/>
              <a:ext cx="6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1"/>
              </p:custDataLst>
            </p:nvPr>
          </p:nvSpPr>
          <p:spPr>
            <a:xfrm>
              <a:off x="10113" y="9313"/>
              <a:ext cx="7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C1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12681" y="9313"/>
              <a:ext cx="7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C2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接箭头连接符 7"/>
            <p:cNvCxnSpPr>
              <a:stCxn id="2" idx="2"/>
              <a:endCxn id="3" idx="0"/>
            </p:cNvCxnSpPr>
            <p:nvPr/>
          </p:nvCxnSpPr>
          <p:spPr>
            <a:xfrm flipH="1">
              <a:off x="10495" y="8348"/>
              <a:ext cx="1241" cy="9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" idx="2"/>
              <a:endCxn id="4" idx="0"/>
            </p:cNvCxnSpPr>
            <p:nvPr/>
          </p:nvCxnSpPr>
          <p:spPr>
            <a:xfrm>
              <a:off x="11736" y="8348"/>
              <a:ext cx="1326" cy="96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516370" y="2087880"/>
            <a:ext cx="1862455" cy="52197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p>
            <a:r>
              <a:rPr lang="en-US" altLang="zh-CN" sz="2800"/>
              <a:t>N 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→ C</a:t>
            </a:r>
            <a:r>
              <a:rPr lang="en-US" altLang="zh-CN" sz="2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zh-CN" sz="2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sz="2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  <p:bldP spid="70662" grpId="1"/>
      <p:bldP spid="13" grpId="0" animBg="1"/>
      <p:bldP spid="13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基本表达式节点翻译方案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primary_expr →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altLang="zh-CN" sz="2400" b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b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基本表达式如果是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变量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spcBef>
                <a:spcPts val="1200"/>
              </a:spcBef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节点中的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“varRef”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spcBef>
                <a:spcPts val="1200"/>
              </a:spcBef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三地址代码中需要变量名，即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“sValue”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基本表达式如果是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整数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spcBef>
                <a:spcPts val="1200"/>
              </a:spcBef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节点中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“intValue”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 fontAlgn="auto">
              <a:spcBef>
                <a:spcPts val="1200"/>
              </a:spcBef>
              <a:buNone/>
            </a:pPr>
            <a:r>
              <a:rPr lang="zh-CN" altLang="en-US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三地址代码中需要常数的值，即</a:t>
            </a:r>
            <a:r>
              <a:rPr lang="en-US" altLang="zh-CN" sz="20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“ivalue”</a:t>
            </a:r>
            <a:endParaRPr lang="en-US" altLang="zh-CN" sz="20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436235" y="2277110"/>
            <a:ext cx="1637665" cy="1381125"/>
            <a:chOff x="10484" y="7768"/>
            <a:chExt cx="2579" cy="2175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10484" y="7768"/>
              <a:ext cx="25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primary_expr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11392" y="9363"/>
              <a:ext cx="76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/>
            <p:cNvCxnSpPr>
              <a:stCxn id="7" idx="2"/>
              <a:endCxn id="8" idx="0"/>
            </p:cNvCxnSpPr>
            <p:nvPr>
              <p:custDataLst>
                <p:tags r:id="rId3"/>
              </p:custDataLst>
            </p:nvPr>
          </p:nvCxnSpPr>
          <p:spPr>
            <a:xfrm>
              <a:off x="11774" y="8348"/>
              <a:ext cx="0" cy="10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7308850" y="2277110"/>
            <a:ext cx="1637665" cy="1376045"/>
            <a:chOff x="10484" y="7768"/>
            <a:chExt cx="2579" cy="2167"/>
          </a:xfrm>
        </p:grpSpPr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10484" y="7768"/>
              <a:ext cx="25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primary_expr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10634" y="9355"/>
              <a:ext cx="22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NUMBER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>
              <p:custDataLst>
                <p:tags r:id="rId6"/>
              </p:custDataLst>
            </p:nvPr>
          </p:nvCxnSpPr>
          <p:spPr>
            <a:xfrm flipH="1">
              <a:off x="11768" y="8348"/>
              <a:ext cx="6" cy="100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基本表达式节点翻译方案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primary_expr →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altLang="zh-CN" sz="2400" b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设计函数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genPrimaryExpr(past node,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operand)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其中参数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指向需要翻译的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节点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指向该节点的变量名或整数值对应的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字符串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3734" name="文本框 61446"/>
          <p:cNvSpPr txBox="1"/>
          <p:nvPr/>
        </p:nvSpPr>
        <p:spPr>
          <a:xfrm>
            <a:off x="-635" y="1559560"/>
            <a:ext cx="9162415" cy="497395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noAutofit/>
          </a:bodyPr>
          <a:p>
            <a:pPr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genPrimaryExpr(past node, 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 operand)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                                                                   ){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(operand != NULL)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2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sprintf(operand, "%d", node-&gt;ivalue);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else 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                                                                 ){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(operand != NULL)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2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sprintf(operand, "%s", node-&gt;svalue);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else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printf("ERROR: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发现不支持的运算类型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	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650" y="2277110"/>
            <a:ext cx="5067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strcmp(node-&gt;nodeType, "intValue") == 0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3985" y="3323590"/>
            <a:ext cx="5296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strcmp(node-&gt;nodeType, "varRef") == 0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</a:rPr>
              <a:t>表达式节点翻译方案</a:t>
            </a:r>
            <a:endParaRPr lang="zh-CN" altLang="en-US" b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expr →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right</a:t>
            </a:r>
            <a:endParaRPr lang="en-US" altLang="zh-CN" sz="2400" b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设计函数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genExpr(past node)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指向左子树，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指向右子树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子树可能是基本表达式，也可能是表达式对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若子树是</a:t>
            </a:r>
            <a:r>
              <a:rPr lang="zh-CN" altLang="en-US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基本表达式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，调用</a:t>
            </a: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genPrimaryExpr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得到操作数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若子树是</a:t>
            </a:r>
            <a:r>
              <a:rPr lang="zh-CN" altLang="en-US" sz="2400" b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表达式</a:t>
            </a:r>
            <a:r>
              <a:rPr lang="zh-CN" altLang="en-US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，递归调用表达式生成子树的代码</a:t>
            </a: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2.5 </a:t>
            </a:r>
            <a:r>
              <a:rPr lang="zh-CN" altLang="en-US"/>
              <a:t>中间代码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2473" name="文本框 62472"/>
          <p:cNvSpPr txBox="1"/>
          <p:nvPr>
            <p:custDataLst>
              <p:tags r:id="rId1"/>
            </p:custDataLst>
          </p:nvPr>
        </p:nvSpPr>
        <p:spPr>
          <a:xfrm>
            <a:off x="4067493" y="5156835"/>
            <a:ext cx="3600450" cy="4603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如何获取该子树的结果？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62472" name="文本框 62471"/>
          <p:cNvSpPr txBox="1"/>
          <p:nvPr>
            <p:custDataLst>
              <p:tags r:id="rId2"/>
            </p:custDataLst>
          </p:nvPr>
        </p:nvSpPr>
        <p:spPr>
          <a:xfrm>
            <a:off x="1691640" y="5876608"/>
            <a:ext cx="6278880" cy="4603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约定：该子树的结果保存在当前的临时变量中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bldLvl="0" animBg="1"/>
      <p:bldP spid="62472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0" y="1631315"/>
            <a:ext cx="9144000" cy="4861560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b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3734" name="文本框 61446"/>
          <p:cNvSpPr txBox="1"/>
          <p:nvPr/>
        </p:nvSpPr>
        <p:spPr>
          <a:xfrm>
            <a:off x="0" y="-27305"/>
            <a:ext cx="9139555" cy="65430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noAutofit/>
          </a:bodyPr>
          <a:p>
            <a:pPr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genExpr(past node){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(node == NULL)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return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-1;</a:t>
            </a:r>
            <a:endParaRPr lang="en-US" altLang="zh-CN" sz="200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                                                              ){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loperand[50];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roperand[50];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oper[5];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ltype = genPrimaryExpr(node-&gt;left, loperand);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rtype = genPrimaryExpr(node -&gt; right, roperand);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1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if (                                              ){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2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sprintf(oper, “%c”,  node-&gt;ivalue);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2"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printf(“%d = %s  %s  %s\n”, genTemVarNum(), loperand, oper, roperand);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2" indent="457200" hangingPunct="0">
              <a:lnSpc>
                <a:spcPct val="113000"/>
              </a:lnSpc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lvl="2"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lvl="2" indent="457200" fontAlgn="auto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457200" hangingPunct="0">
              <a:lnSpc>
                <a:spcPct val="113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hangingPunct="0">
              <a:lnSpc>
                <a:spcPct val="113000"/>
              </a:lnSpc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9840" y="3140710"/>
            <a:ext cx="5067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ltype == rtype &amp;&amp; ltype != -1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650" y="692785"/>
            <a:ext cx="5296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strcmp(node-&gt;nodeType, "expr") == 0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2745"/>
            <a:ext cx="9146540" cy="4926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变量的种类？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变量：以字母开头，后由字母、数字下划线构成的字符串</a:t>
            </a: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关键字：又成为保留字，具有特定含义的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名字</a:t>
            </a: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常量：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运算符：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-  *  /  </a:t>
            </a: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分界符：；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空格</a:t>
            </a: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回车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zh-CN" altLang="en-US" sz="24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高级语言的</a:t>
            </a:r>
            <a:r>
              <a:rPr lang="zh-CN" altLang="en-US" dirty="0" smtClean="0"/>
              <a:t>定义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5077460" y="6492875"/>
            <a:ext cx="4062095" cy="365125"/>
          </a:xfrm>
        </p:spPr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6985" y="6492875"/>
            <a:ext cx="3886835" cy="365125"/>
          </a:xfrm>
        </p:spPr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3996168" y="6492733"/>
            <a:ext cx="1161826" cy="365125"/>
          </a:xfrm>
        </p:spPr>
        <p:txBody>
          <a:bodyPr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4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7" name="文本框 7176"/>
          <p:cNvSpPr txBox="1"/>
          <p:nvPr>
            <p:custDataLst>
              <p:tags r:id="rId5"/>
            </p:custDataLst>
          </p:nvPr>
        </p:nvSpPr>
        <p:spPr>
          <a:xfrm>
            <a:off x="1839913" y="3933190"/>
            <a:ext cx="3230880" cy="4603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</a:rPr>
              <a:t>浮点数？字符串常量？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9" name="文本框 7178"/>
          <p:cNvSpPr txBox="1"/>
          <p:nvPr>
            <p:custDataLst>
              <p:tags r:id="rId6"/>
            </p:custDataLst>
          </p:nvPr>
        </p:nvSpPr>
        <p:spPr>
          <a:xfrm>
            <a:off x="6300153" y="2421255"/>
            <a:ext cx="1097280" cy="460375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400">
                <a:solidFill>
                  <a:srgbClr val="FF3300"/>
                </a:solidFill>
                <a:latin typeface="华文楷体" panose="02010600040101010101" charset="-122"/>
                <a:ea typeface="华文楷体" panose="02010600040101010101" charset="-122"/>
              </a:rPr>
              <a:t>标识符</a:t>
            </a:r>
            <a:endParaRPr lang="zh-CN" altLang="en-US" sz="2400">
              <a:solidFill>
                <a:srgbClr val="FF33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bldLvl="0" animBg="1"/>
      <p:bldP spid="7179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/>
          <a:lstStyle/>
          <a:p>
            <a:pPr marL="0" indent="0" fontAlgn="auto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词法分析器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处理词法规则，也就是降格后的语法规则。</a:t>
            </a:r>
            <a:endParaRPr lang="zh-CN" altLang="en-US" sz="2400" b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用于识别标识符、关键字、运算符、分界符、常量等单词</a:t>
            </a:r>
            <a:endParaRPr lang="zh-CN" altLang="en-US" sz="2400" b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对于语法规则来说，这些单词符号具有特定的含义，不可拆分为更小的语法成分，统称为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终结符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endParaRPr lang="en-US" altLang="zh-CN" sz="2400" b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那些语法规则中还可以拆分为更小的语法成分的符号统称为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400" b="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非终结符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，如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等</a:t>
            </a:r>
            <a:endParaRPr lang="zh-CN" altLang="en-US" sz="2400" b="0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ym typeface="+mn-ea"/>
              </a:rPr>
              <a:t>语言：是一定的群体用来进行信息交流的工具。</a:t>
            </a:r>
            <a:endParaRPr lang="en-US" altLang="zh-CN" sz="2400" b="0" dirty="0" smtClean="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ym typeface="+mn-ea"/>
              </a:rPr>
              <a:t>高级程序设计语言：是人与计算机系统之间的信息交流工具。</a:t>
            </a:r>
            <a:endParaRPr lang="zh-CN" altLang="en-US" sz="2400" b="0" dirty="0" smtClean="0">
              <a:sym typeface="+mn-ea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0" dirty="0" smtClean="0"/>
          </a:p>
          <a:p>
            <a:pPr marL="720090"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ym typeface="+mn-ea"/>
              </a:rPr>
              <a:t>单词：是按照</a:t>
            </a:r>
            <a:r>
              <a:rPr lang="zh-CN" altLang="en-US" sz="2000" b="0" dirty="0" smtClean="0">
                <a:solidFill>
                  <a:srgbClr val="FF0000"/>
                </a:solidFill>
                <a:sym typeface="+mn-ea"/>
              </a:rPr>
              <a:t>一定的规则</a:t>
            </a:r>
            <a:r>
              <a:rPr lang="zh-CN" altLang="en-US" sz="2000" b="0" dirty="0" smtClean="0">
                <a:sym typeface="+mn-ea"/>
              </a:rPr>
              <a:t>由字符组成的串。</a:t>
            </a:r>
            <a:r>
              <a:rPr lang="zh-CN" altLang="en-US" sz="2000" b="0" dirty="0" smtClean="0">
                <a:solidFill>
                  <a:srgbClr val="FF0000"/>
                </a:solidFill>
                <a:sym typeface="+mn-ea"/>
              </a:rPr>
              <a:t>词法</a:t>
            </a:r>
            <a:r>
              <a:rPr lang="zh-CN" altLang="en-US" sz="2000" b="0" dirty="0" smtClean="0">
                <a:solidFill>
                  <a:srgbClr val="FF0000"/>
                </a:solidFill>
                <a:sym typeface="+mn-ea"/>
              </a:rPr>
              <a:t>规则</a:t>
            </a:r>
            <a:endParaRPr lang="zh-CN" altLang="en-US" sz="2000" b="0" dirty="0" smtClean="0">
              <a:solidFill>
                <a:srgbClr val="FF0000"/>
              </a:solidFill>
              <a:sym typeface="+mn-ea"/>
            </a:endParaRPr>
          </a:p>
          <a:p>
            <a:pPr marL="720090">
              <a:buFont typeface="Wingdings" panose="05000000000000000000" pitchFamily="2" charset="2"/>
              <a:buChar char="Ø"/>
            </a:pPr>
            <a:endParaRPr lang="en-US" altLang="zh-CN" sz="2000" b="0" dirty="0" smtClean="0">
              <a:solidFill>
                <a:srgbClr val="FF0000"/>
              </a:solidFill>
            </a:endParaRPr>
          </a:p>
          <a:p>
            <a:pPr marL="720090"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ym typeface="+mn-ea"/>
              </a:rPr>
              <a:t>语句：是按照</a:t>
            </a:r>
            <a:r>
              <a:rPr lang="zh-CN" altLang="en-US" sz="2000" b="0" dirty="0" smtClean="0">
                <a:solidFill>
                  <a:srgbClr val="FF0000"/>
                </a:solidFill>
                <a:sym typeface="+mn-ea"/>
              </a:rPr>
              <a:t>一定的规则</a:t>
            </a:r>
            <a:r>
              <a:rPr lang="zh-CN" altLang="en-US" sz="2000" b="0" dirty="0" smtClean="0">
                <a:sym typeface="+mn-ea"/>
              </a:rPr>
              <a:t>由单词组成的串。</a:t>
            </a:r>
            <a:r>
              <a:rPr lang="zh-CN" altLang="en-US" sz="2000" b="0" dirty="0" smtClean="0">
                <a:solidFill>
                  <a:srgbClr val="FF0000"/>
                </a:solidFill>
                <a:sym typeface="+mn-ea"/>
              </a:rPr>
              <a:t>语法</a:t>
            </a:r>
            <a:r>
              <a:rPr lang="zh-CN" altLang="en-US" sz="2000" b="0" dirty="0" smtClean="0">
                <a:solidFill>
                  <a:srgbClr val="FF0000"/>
                </a:solidFill>
                <a:sym typeface="+mn-ea"/>
              </a:rPr>
              <a:t>规则</a:t>
            </a:r>
            <a:endParaRPr lang="zh-CN" altLang="en-US" sz="2000" b="0" dirty="0" smtClean="0">
              <a:solidFill>
                <a:srgbClr val="FF0000"/>
              </a:solidFill>
              <a:sym typeface="+mn-ea"/>
            </a:endParaRPr>
          </a:p>
          <a:p>
            <a:pPr marL="720090">
              <a:buFont typeface="Wingdings" panose="05000000000000000000" pitchFamily="2" charset="2"/>
              <a:buChar char="Ø"/>
            </a:pPr>
            <a:endParaRPr lang="en-US" altLang="zh-CN" sz="2000" b="0" dirty="0" smtClean="0">
              <a:solidFill>
                <a:srgbClr val="FF0000"/>
              </a:solidFill>
            </a:endParaRPr>
          </a:p>
          <a:p>
            <a:pPr marL="720090">
              <a:buFont typeface="Wingdings" panose="05000000000000000000" pitchFamily="2" charset="2"/>
              <a:buChar char="Ø"/>
            </a:pPr>
            <a:r>
              <a:rPr lang="zh-CN" altLang="en-US" sz="2000" b="0" dirty="0" smtClean="0">
                <a:sym typeface="+mn-ea"/>
              </a:rPr>
              <a:t>程序：是语句的集合。</a:t>
            </a:r>
            <a:endParaRPr lang="zh-CN" altLang="en-US" sz="2000" b="0" dirty="0" smtClean="0">
              <a:solidFill>
                <a:srgbClr val="FF0000"/>
              </a:solidFill>
              <a:sym typeface="+mn-ea"/>
            </a:endParaRPr>
          </a:p>
          <a:p>
            <a:pPr marL="720090"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4075" y="3716655"/>
            <a:ext cx="62299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31800" indent="-323850" defTabSz="449580" eaLnBrk="1"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000" b="1">
                <a:latin typeface="楷体_GB2312" pitchFamily="1" charset="-122"/>
                <a:sym typeface="+mn-ea"/>
              </a:rPr>
              <a:t>标识符</a:t>
            </a:r>
            <a:r>
              <a:rPr lang="en-US" altLang="zh-CN" sz="2000" b="1">
                <a:latin typeface="楷体_GB2312" pitchFamily="1" charset="-122"/>
                <a:sym typeface="+mn-ea"/>
              </a:rPr>
              <a:t> → [_a-zA-Z]+[_a-zA-Z0-9]...</a:t>
            </a:r>
            <a:endParaRPr lang="zh-CN" altLang="en-US" sz="2000" b="1" baseline="30000">
              <a:latin typeface="楷体_GB2312" pitchFamily="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9975" y="4436745"/>
            <a:ext cx="5340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楷体_GB2312" pitchFamily="1" charset="-122"/>
                <a:sym typeface="+mn-ea"/>
              </a:rPr>
              <a:t>while</a:t>
            </a:r>
            <a:r>
              <a:rPr lang="zh-CN" altLang="en-US" sz="2000" b="1">
                <a:latin typeface="楷体_GB2312" pitchFamily="1" charset="-122"/>
                <a:sym typeface="+mn-ea"/>
              </a:rPr>
              <a:t>语句</a:t>
            </a:r>
            <a:r>
              <a:rPr lang="en-US" altLang="zh-CN" sz="2000" b="1">
                <a:latin typeface="楷体_GB2312" pitchFamily="1" charset="-122"/>
                <a:sym typeface="+mn-ea"/>
              </a:rPr>
              <a:t>→ while(</a:t>
            </a:r>
            <a:r>
              <a:rPr lang="zh-CN" altLang="en-US" sz="2000" b="1">
                <a:latin typeface="楷体_GB2312" pitchFamily="1" charset="-122"/>
                <a:sym typeface="+mn-ea"/>
              </a:rPr>
              <a:t>布尔表达式</a:t>
            </a:r>
            <a:r>
              <a:rPr lang="en-US" altLang="zh-CN" sz="2000" b="1">
                <a:latin typeface="楷体_GB2312" pitchFamily="1" charset="-122"/>
                <a:sym typeface="+mn-ea"/>
              </a:rPr>
              <a:t>)</a:t>
            </a:r>
            <a:r>
              <a:rPr lang="zh-CN" altLang="en-US" sz="2000" b="1">
                <a:latin typeface="楷体_GB2312" pitchFamily="1" charset="-122"/>
                <a:sym typeface="+mn-ea"/>
              </a:rPr>
              <a:t>语句</a:t>
            </a:r>
            <a:endParaRPr lang="zh-CN" altLang="en-US" sz="2000" b="1">
              <a:latin typeface="楷体_GB2312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525" y="1647825"/>
            <a:ext cx="9130665" cy="4845050"/>
          </a:xfrm>
        </p:spPr>
        <p:txBody>
          <a:bodyPr>
            <a:normAutofit lnSpcReduction="10000"/>
          </a:bodyPr>
          <a:lstStyle/>
          <a:p>
            <a:pPr marL="0" indent="0" fontAlgn="auto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语法</a:t>
            </a:r>
            <a:r>
              <a:rPr lang="zh-CN" altLang="en-US" dirty="0" smtClean="0">
                <a:solidFill>
                  <a:schemeClr val="tx1"/>
                </a:solidFill>
              </a:rPr>
              <a:t>定义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对于赋值语句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赋值语句</a:t>
            </a:r>
            <a:r>
              <a:rPr lang="en-US" altLang="zh-CN" sz="2400" b="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标识符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  <a:r>
              <a:rPr lang="zh-CN" altLang="en-US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表达式；</a:t>
            </a:r>
            <a:endParaRPr lang="zh-CN" altLang="en-US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assign_stmt → identifier = expr</a:t>
            </a:r>
            <a:r>
              <a:rPr lang="en-US" altLang="zh-CN" sz="2400" b="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assign_stmt → </a:t>
            </a:r>
            <a:r>
              <a:rPr lang="en-US" altLang="zh-CN" sz="2400" b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zh-CN" sz="2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expr</a:t>
            </a:r>
            <a:endParaRPr lang="en-US" altLang="zh-CN" sz="2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90" y="325755"/>
            <a:ext cx="7951470" cy="103886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latin typeface="+mn-ea"/>
                <a:ea typeface="+mn-ea"/>
              </a:rPr>
              <a:t>2.1 </a:t>
            </a:r>
            <a:r>
              <a:rPr lang="zh-CN" altLang="en-US" sz="3600" b="1" dirty="0" smtClean="0">
                <a:latin typeface="+mn-ea"/>
                <a:ea typeface="+mn-ea"/>
              </a:rPr>
              <a:t>高级语言的</a:t>
            </a:r>
            <a:r>
              <a:rPr lang="zh-CN" altLang="en-US" sz="3600" b="1" dirty="0" smtClean="0">
                <a:latin typeface="+mn-ea"/>
                <a:ea typeface="+mn-ea"/>
              </a:rPr>
              <a:t>定义</a:t>
            </a:r>
            <a:endParaRPr lang="zh-CN" altLang="en-US" sz="3600" b="1" dirty="0" smtClean="0">
              <a:latin typeface="+mn-ea"/>
              <a:ea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077460" y="6492875"/>
            <a:ext cx="4062095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985" y="6492875"/>
            <a:ext cx="3886835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994263" y="6492733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4"/>
          <p:cNvSpPr txBox="1"/>
          <p:nvPr>
            <p:custDataLst>
              <p:tags r:id="rId1"/>
            </p:custDataLst>
          </p:nvPr>
        </p:nvSpPr>
        <p:spPr>
          <a:xfrm>
            <a:off x="6156325" y="-27305"/>
            <a:ext cx="1577975" cy="15627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lIns="90000" tIns="67680" rIns="90000" bIns="45000" anchor="t" anchorCtr="0"/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1;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10;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(a &lt; b)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a = a + 1;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= a + b;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PP_MARK_KEY" val="b1ae17d8-d7d9-411e-a9b6-832a6bff5a5a"/>
  <p:tag name="COMMONDATA" val="eyJoZGlkIjoiOTU2N2U5NDMyODQwMmI1ZmM5ZmFkYjFjOGNlMTU5YjgifQ==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13723</Words>
  <Application>WPS 演示</Application>
  <PresentationFormat>全屏显示(4:3)</PresentationFormat>
  <Paragraphs>1542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6" baseType="lpstr">
      <vt:lpstr>Arial</vt:lpstr>
      <vt:lpstr>宋体</vt:lpstr>
      <vt:lpstr>Wingdings</vt:lpstr>
      <vt:lpstr>Times New Roman</vt:lpstr>
      <vt:lpstr>Symbol</vt:lpstr>
      <vt:lpstr>华文楷体</vt:lpstr>
      <vt:lpstr>StarSymbol</vt:lpstr>
      <vt:lpstr>Segoe Print</vt:lpstr>
      <vt:lpstr>楷体_GB2312</vt:lpstr>
      <vt:lpstr>Candara</vt:lpstr>
      <vt:lpstr>微软雅黑</vt:lpstr>
      <vt:lpstr>Arial Unicode MS</vt:lpstr>
      <vt:lpstr>Calibri</vt:lpstr>
      <vt:lpstr>方正书宋_GBK</vt:lpstr>
      <vt:lpstr>Monotype Sorts</vt:lpstr>
      <vt:lpstr>Wingdings</vt:lpstr>
      <vt:lpstr>华文中宋</vt:lpstr>
      <vt:lpstr>新宋体</vt:lpstr>
      <vt:lpstr>楷体</vt:lpstr>
      <vt:lpstr>波形</vt:lpstr>
      <vt:lpstr>第2章 实现一个简单的编译器</vt:lpstr>
      <vt:lpstr>实现一个简单的编译器</vt:lpstr>
      <vt:lpstr>本章内容</vt:lpstr>
      <vt:lpstr>2.1 高级语言的定义</vt:lpstr>
      <vt:lpstr>2.1 高级语言的定义</vt:lpstr>
      <vt:lpstr>2.1 高级语言的定义</vt:lpstr>
      <vt:lpstr>2.1 高级语言的定义</vt:lpstr>
      <vt:lpstr>2.1 高级语言的定义</vt:lpstr>
      <vt:lpstr>2.1 高级语言的定义</vt:lpstr>
      <vt:lpstr>2.1 高级语言的定义</vt:lpstr>
      <vt:lpstr>2.1 高级语言的定义</vt:lpstr>
      <vt:lpstr>2.1 高级语言的定义</vt:lpstr>
      <vt:lpstr>2.1 高级语言的定义</vt:lpstr>
      <vt:lpstr>2.1 高级语言的定义</vt:lpstr>
      <vt:lpstr>2.2 词法分析</vt:lpstr>
      <vt:lpstr>2.2 词法分析</vt:lpstr>
      <vt:lpstr>2.2 词法分析</vt:lpstr>
      <vt:lpstr>2.3 语法分析</vt:lpstr>
      <vt:lpstr>2.3 语法分析</vt:lpstr>
      <vt:lpstr>PowerPoint 演示文稿</vt:lpstr>
      <vt:lpstr>PowerPoint 演示文稿</vt:lpstr>
      <vt:lpstr>PowerPoint 演示文稿</vt:lpstr>
      <vt:lpstr>PowerPoint 演示文稿</vt:lpstr>
      <vt:lpstr>2.3 语法分析</vt:lpstr>
      <vt:lpstr>2.3 语法分析</vt:lpstr>
      <vt:lpstr>2.3 语法分析</vt:lpstr>
      <vt:lpstr>2.3 语法分析</vt:lpstr>
      <vt:lpstr>2.3 语法分析</vt:lpstr>
      <vt:lpstr>2.3 语法分析</vt:lpstr>
      <vt:lpstr>PowerPoint 演示文稿</vt:lpstr>
      <vt:lpstr>PowerPoint 演示文稿</vt:lpstr>
      <vt:lpstr>PowerPoint 演示文稿</vt:lpstr>
      <vt:lpstr>PowerPoint 演示文稿</vt:lpstr>
      <vt:lpstr>2.3 语法分析</vt:lpstr>
      <vt:lpstr>2.3 语法分析</vt:lpstr>
      <vt:lpstr>2.3 语法分析</vt:lpstr>
      <vt:lpstr>2.3 语法分析</vt:lpstr>
      <vt:lpstr>2.3 语法分析</vt:lpstr>
      <vt:lpstr>2.4 语义分析</vt:lpstr>
      <vt:lpstr>2.4 语义分析</vt:lpstr>
      <vt:lpstr>2.4 语义分析</vt:lpstr>
      <vt:lpstr>2.4 语义分析</vt:lpstr>
      <vt:lpstr>2.4 语义分析</vt:lpstr>
      <vt:lpstr>2.4 语义分析</vt:lpstr>
      <vt:lpstr>2.4 语义分析</vt:lpstr>
      <vt:lpstr>2.5 中间代码生成</vt:lpstr>
      <vt:lpstr>2.5 中间代码生成</vt:lpstr>
      <vt:lpstr>2.5 中间代码生成</vt:lpstr>
      <vt:lpstr>2.5 中间代码生成</vt:lpstr>
      <vt:lpstr>2.5 中间代码生成</vt:lpstr>
      <vt:lpstr>2.5 中间代码生成</vt:lpstr>
      <vt:lpstr>2.5 中间代码生成</vt:lpstr>
      <vt:lpstr>2.5 中间代码生成</vt:lpstr>
      <vt:lpstr>2.5 中间代码生成</vt:lpstr>
      <vt:lpstr>2.5 中间代码生成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Mr.D</cp:lastModifiedBy>
  <cp:revision>505</cp:revision>
  <dcterms:created xsi:type="dcterms:W3CDTF">2017-05-08T07:51:00Z</dcterms:created>
  <dcterms:modified xsi:type="dcterms:W3CDTF">2023-06-16T07:35:17Z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901C3E0F417D4C88B6E100A3EC7D6F90_13</vt:lpwstr>
  </property>
  <property fmtid="{D5CDD505-2E9C-101B-9397-08002B2CF9AE}" pid="3" name="KSOProductBuildVer">
    <vt:lpwstr>2052-11.1.0.14309</vt:lpwstr>
  </property>
</Properties>
</file>