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audio1.bin" ContentType="audio/unknown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audio2.bin" ContentType="audio/unknown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3" r:id="rId2"/>
    <p:sldMasterId id="2147483679" r:id="rId3"/>
    <p:sldMasterId id="2147483691" r:id="rId4"/>
    <p:sldMasterId id="2147483703" r:id="rId5"/>
  </p:sldMasterIdLst>
  <p:notesMasterIdLst>
    <p:notesMasterId r:id="rId135"/>
  </p:notesMasterIdLst>
  <p:handoutMasterIdLst>
    <p:handoutMasterId r:id="rId136"/>
  </p:handoutMasterIdLst>
  <p:sldIdLst>
    <p:sldId id="389" r:id="rId6"/>
    <p:sldId id="391" r:id="rId7"/>
    <p:sldId id="392" r:id="rId8"/>
    <p:sldId id="393" r:id="rId9"/>
    <p:sldId id="396" r:id="rId10"/>
    <p:sldId id="397" r:id="rId11"/>
    <p:sldId id="465" r:id="rId12"/>
    <p:sldId id="324" r:id="rId13"/>
    <p:sldId id="467" r:id="rId14"/>
    <p:sldId id="468" r:id="rId15"/>
    <p:sldId id="469" r:id="rId16"/>
    <p:sldId id="470" r:id="rId17"/>
    <p:sldId id="471" r:id="rId18"/>
    <p:sldId id="472" r:id="rId19"/>
    <p:sldId id="473" r:id="rId20"/>
    <p:sldId id="474" r:id="rId21"/>
    <p:sldId id="401" r:id="rId22"/>
    <p:sldId id="402" r:id="rId23"/>
    <p:sldId id="404" r:id="rId24"/>
    <p:sldId id="405" r:id="rId25"/>
    <p:sldId id="403" r:id="rId26"/>
    <p:sldId id="475" r:id="rId27"/>
    <p:sldId id="476" r:id="rId28"/>
    <p:sldId id="477" r:id="rId29"/>
    <p:sldId id="478" r:id="rId30"/>
    <p:sldId id="479" r:id="rId31"/>
    <p:sldId id="480" r:id="rId32"/>
    <p:sldId id="481" r:id="rId33"/>
    <p:sldId id="482" r:id="rId34"/>
    <p:sldId id="483" r:id="rId35"/>
    <p:sldId id="484" r:id="rId36"/>
    <p:sldId id="485" r:id="rId37"/>
    <p:sldId id="486" r:id="rId38"/>
    <p:sldId id="407" r:id="rId39"/>
    <p:sldId id="398" r:id="rId40"/>
    <p:sldId id="408" r:id="rId41"/>
    <p:sldId id="409" r:id="rId42"/>
    <p:sldId id="410" r:id="rId43"/>
    <p:sldId id="411" r:id="rId44"/>
    <p:sldId id="414" r:id="rId45"/>
    <p:sldId id="413" r:id="rId46"/>
    <p:sldId id="412" r:id="rId47"/>
    <p:sldId id="415" r:id="rId48"/>
    <p:sldId id="417" r:id="rId49"/>
    <p:sldId id="487" r:id="rId50"/>
    <p:sldId id="489" r:id="rId51"/>
    <p:sldId id="490" r:id="rId52"/>
    <p:sldId id="491" r:id="rId53"/>
    <p:sldId id="492" r:id="rId54"/>
    <p:sldId id="493" r:id="rId55"/>
    <p:sldId id="494" r:id="rId56"/>
    <p:sldId id="495" r:id="rId57"/>
    <p:sldId id="496" r:id="rId58"/>
    <p:sldId id="497" r:id="rId59"/>
    <p:sldId id="498" r:id="rId60"/>
    <p:sldId id="499" r:id="rId61"/>
    <p:sldId id="416" r:id="rId62"/>
    <p:sldId id="438" r:id="rId63"/>
    <p:sldId id="418" r:id="rId64"/>
    <p:sldId id="462" r:id="rId65"/>
    <p:sldId id="419" r:id="rId66"/>
    <p:sldId id="420" r:id="rId67"/>
    <p:sldId id="421" r:id="rId68"/>
    <p:sldId id="422" r:id="rId69"/>
    <p:sldId id="423" r:id="rId70"/>
    <p:sldId id="424" r:id="rId71"/>
    <p:sldId id="425" r:id="rId72"/>
    <p:sldId id="426" r:id="rId73"/>
    <p:sldId id="428" r:id="rId74"/>
    <p:sldId id="429" r:id="rId75"/>
    <p:sldId id="430" r:id="rId76"/>
    <p:sldId id="431" r:id="rId77"/>
    <p:sldId id="432" r:id="rId78"/>
    <p:sldId id="433" r:id="rId79"/>
    <p:sldId id="434" r:id="rId80"/>
    <p:sldId id="435" r:id="rId81"/>
    <p:sldId id="436" r:id="rId82"/>
    <p:sldId id="437" r:id="rId83"/>
    <p:sldId id="439" r:id="rId84"/>
    <p:sldId id="440" r:id="rId85"/>
    <p:sldId id="441" r:id="rId86"/>
    <p:sldId id="444" r:id="rId87"/>
    <p:sldId id="446" r:id="rId88"/>
    <p:sldId id="445" r:id="rId89"/>
    <p:sldId id="449" r:id="rId90"/>
    <p:sldId id="447" r:id="rId91"/>
    <p:sldId id="448" r:id="rId92"/>
    <p:sldId id="463" r:id="rId93"/>
    <p:sldId id="464" r:id="rId94"/>
    <p:sldId id="450" r:id="rId95"/>
    <p:sldId id="451" r:id="rId96"/>
    <p:sldId id="458" r:id="rId97"/>
    <p:sldId id="452" r:id="rId98"/>
    <p:sldId id="459" r:id="rId99"/>
    <p:sldId id="500" r:id="rId100"/>
    <p:sldId id="501" r:id="rId101"/>
    <p:sldId id="502" r:id="rId102"/>
    <p:sldId id="503" r:id="rId103"/>
    <p:sldId id="504" r:id="rId104"/>
    <p:sldId id="505" r:id="rId105"/>
    <p:sldId id="506" r:id="rId106"/>
    <p:sldId id="507" r:id="rId107"/>
    <p:sldId id="508" r:id="rId108"/>
    <p:sldId id="509" r:id="rId109"/>
    <p:sldId id="510" r:id="rId110"/>
    <p:sldId id="511" r:id="rId111"/>
    <p:sldId id="512" r:id="rId112"/>
    <p:sldId id="513" r:id="rId113"/>
    <p:sldId id="514" r:id="rId114"/>
    <p:sldId id="515" r:id="rId115"/>
    <p:sldId id="516" r:id="rId116"/>
    <p:sldId id="517" r:id="rId117"/>
    <p:sldId id="518" r:id="rId118"/>
    <p:sldId id="519" r:id="rId119"/>
    <p:sldId id="520" r:id="rId120"/>
    <p:sldId id="521" r:id="rId121"/>
    <p:sldId id="522" r:id="rId122"/>
    <p:sldId id="523" r:id="rId123"/>
    <p:sldId id="524" r:id="rId124"/>
    <p:sldId id="525" r:id="rId125"/>
    <p:sldId id="526" r:id="rId126"/>
    <p:sldId id="460" r:id="rId127"/>
    <p:sldId id="527" r:id="rId128"/>
    <p:sldId id="528" r:id="rId129"/>
    <p:sldId id="529" r:id="rId130"/>
    <p:sldId id="530" r:id="rId131"/>
    <p:sldId id="531" r:id="rId132"/>
    <p:sldId id="532" r:id="rId133"/>
    <p:sldId id="461" r:id="rId1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210" autoAdjust="0"/>
  </p:normalViewPr>
  <p:slideViewPr>
    <p:cSldViewPr>
      <p:cViewPr>
        <p:scale>
          <a:sx n="50" d="100"/>
          <a:sy n="50" d="100"/>
        </p:scale>
        <p:origin x="-1944" y="-1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1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2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63" Type="http://schemas.openxmlformats.org/officeDocument/2006/relationships/slide" Target="slides/slide58.xml"/><Relationship Id="rId84" Type="http://schemas.openxmlformats.org/officeDocument/2006/relationships/slide" Target="slides/slide79.xml"/><Relationship Id="rId138" Type="http://schemas.openxmlformats.org/officeDocument/2006/relationships/viewProps" Target="viewProps.xml"/><Relationship Id="rId16" Type="http://schemas.openxmlformats.org/officeDocument/2006/relationships/slide" Target="slides/slide11.xml"/><Relationship Id="rId107" Type="http://schemas.openxmlformats.org/officeDocument/2006/relationships/slide" Target="slides/slide102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slide" Target="slides/slide74.xml"/><Relationship Id="rId102" Type="http://schemas.openxmlformats.org/officeDocument/2006/relationships/slide" Target="slides/slide97.xml"/><Relationship Id="rId123" Type="http://schemas.openxmlformats.org/officeDocument/2006/relationships/slide" Target="slides/slide118.xml"/><Relationship Id="rId128" Type="http://schemas.openxmlformats.org/officeDocument/2006/relationships/slide" Target="slides/slide123.xml"/><Relationship Id="rId5" Type="http://schemas.openxmlformats.org/officeDocument/2006/relationships/slideMaster" Target="slideMasters/slideMaster5.xml"/><Relationship Id="rId90" Type="http://schemas.openxmlformats.org/officeDocument/2006/relationships/slide" Target="slides/slide85.xml"/><Relationship Id="rId95" Type="http://schemas.openxmlformats.org/officeDocument/2006/relationships/slide" Target="slides/slide90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113" Type="http://schemas.openxmlformats.org/officeDocument/2006/relationships/slide" Target="slides/slide108.xml"/><Relationship Id="rId118" Type="http://schemas.openxmlformats.org/officeDocument/2006/relationships/slide" Target="slides/slide113.xml"/><Relationship Id="rId134" Type="http://schemas.openxmlformats.org/officeDocument/2006/relationships/slide" Target="slides/slide129.xml"/><Relationship Id="rId139" Type="http://schemas.openxmlformats.org/officeDocument/2006/relationships/theme" Target="theme/theme1.xml"/><Relationship Id="rId80" Type="http://schemas.openxmlformats.org/officeDocument/2006/relationships/slide" Target="slides/slide75.xml"/><Relationship Id="rId85" Type="http://schemas.openxmlformats.org/officeDocument/2006/relationships/slide" Target="slides/slide80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59" Type="http://schemas.openxmlformats.org/officeDocument/2006/relationships/slide" Target="slides/slide54.xml"/><Relationship Id="rId103" Type="http://schemas.openxmlformats.org/officeDocument/2006/relationships/slide" Target="slides/slide98.xml"/><Relationship Id="rId108" Type="http://schemas.openxmlformats.org/officeDocument/2006/relationships/slide" Target="slides/slide103.xml"/><Relationship Id="rId124" Type="http://schemas.openxmlformats.org/officeDocument/2006/relationships/slide" Target="slides/slide119.xml"/><Relationship Id="rId129" Type="http://schemas.openxmlformats.org/officeDocument/2006/relationships/slide" Target="slides/slide124.xml"/><Relationship Id="rId54" Type="http://schemas.openxmlformats.org/officeDocument/2006/relationships/slide" Target="slides/slide49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91" Type="http://schemas.openxmlformats.org/officeDocument/2006/relationships/slide" Target="slides/slide86.xml"/><Relationship Id="rId96" Type="http://schemas.openxmlformats.org/officeDocument/2006/relationships/slide" Target="slides/slide91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49" Type="http://schemas.openxmlformats.org/officeDocument/2006/relationships/slide" Target="slides/slide44.xml"/><Relationship Id="rId114" Type="http://schemas.openxmlformats.org/officeDocument/2006/relationships/slide" Target="slides/slide109.xml"/><Relationship Id="rId119" Type="http://schemas.openxmlformats.org/officeDocument/2006/relationships/slide" Target="slides/slide114.xml"/><Relationship Id="rId44" Type="http://schemas.openxmlformats.org/officeDocument/2006/relationships/slide" Target="slides/slide39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81" Type="http://schemas.openxmlformats.org/officeDocument/2006/relationships/slide" Target="slides/slide76.xml"/><Relationship Id="rId86" Type="http://schemas.openxmlformats.org/officeDocument/2006/relationships/slide" Target="slides/slide81.xml"/><Relationship Id="rId130" Type="http://schemas.openxmlformats.org/officeDocument/2006/relationships/slide" Target="slides/slide125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109" Type="http://schemas.openxmlformats.org/officeDocument/2006/relationships/slide" Target="slides/slide10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slide" Target="slides/slide71.xml"/><Relationship Id="rId97" Type="http://schemas.openxmlformats.org/officeDocument/2006/relationships/slide" Target="slides/slide92.xml"/><Relationship Id="rId104" Type="http://schemas.openxmlformats.org/officeDocument/2006/relationships/slide" Target="slides/slide99.xml"/><Relationship Id="rId120" Type="http://schemas.openxmlformats.org/officeDocument/2006/relationships/slide" Target="slides/slide115.xml"/><Relationship Id="rId125" Type="http://schemas.openxmlformats.org/officeDocument/2006/relationships/slide" Target="slides/slide120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92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Relationship Id="rId87" Type="http://schemas.openxmlformats.org/officeDocument/2006/relationships/slide" Target="slides/slide82.xml"/><Relationship Id="rId110" Type="http://schemas.openxmlformats.org/officeDocument/2006/relationships/slide" Target="slides/slide105.xml"/><Relationship Id="rId115" Type="http://schemas.openxmlformats.org/officeDocument/2006/relationships/slide" Target="slides/slide110.xml"/><Relationship Id="rId131" Type="http://schemas.openxmlformats.org/officeDocument/2006/relationships/slide" Target="slides/slide126.xml"/><Relationship Id="rId136" Type="http://schemas.openxmlformats.org/officeDocument/2006/relationships/handoutMaster" Target="handoutMasters/handoutMaster1.xml"/><Relationship Id="rId61" Type="http://schemas.openxmlformats.org/officeDocument/2006/relationships/slide" Target="slides/slide56.xml"/><Relationship Id="rId82" Type="http://schemas.openxmlformats.org/officeDocument/2006/relationships/slide" Target="slides/slide77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56" Type="http://schemas.openxmlformats.org/officeDocument/2006/relationships/slide" Target="slides/slide51.xml"/><Relationship Id="rId77" Type="http://schemas.openxmlformats.org/officeDocument/2006/relationships/slide" Target="slides/slide72.xml"/><Relationship Id="rId100" Type="http://schemas.openxmlformats.org/officeDocument/2006/relationships/slide" Target="slides/slide95.xml"/><Relationship Id="rId105" Type="http://schemas.openxmlformats.org/officeDocument/2006/relationships/slide" Target="slides/slide100.xml"/><Relationship Id="rId126" Type="http://schemas.openxmlformats.org/officeDocument/2006/relationships/slide" Target="slides/slide12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93" Type="http://schemas.openxmlformats.org/officeDocument/2006/relationships/slide" Target="slides/slide88.xml"/><Relationship Id="rId98" Type="http://schemas.openxmlformats.org/officeDocument/2006/relationships/slide" Target="slides/slide93.xml"/><Relationship Id="rId121" Type="http://schemas.openxmlformats.org/officeDocument/2006/relationships/slide" Target="slides/slide116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0.xml"/><Relationship Id="rId46" Type="http://schemas.openxmlformats.org/officeDocument/2006/relationships/slide" Target="slides/slide41.xml"/><Relationship Id="rId67" Type="http://schemas.openxmlformats.org/officeDocument/2006/relationships/slide" Target="slides/slide62.xml"/><Relationship Id="rId116" Type="http://schemas.openxmlformats.org/officeDocument/2006/relationships/slide" Target="slides/slide111.xml"/><Relationship Id="rId137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62" Type="http://schemas.openxmlformats.org/officeDocument/2006/relationships/slide" Target="slides/slide57.xml"/><Relationship Id="rId83" Type="http://schemas.openxmlformats.org/officeDocument/2006/relationships/slide" Target="slides/slide78.xml"/><Relationship Id="rId88" Type="http://schemas.openxmlformats.org/officeDocument/2006/relationships/slide" Target="slides/slide83.xml"/><Relationship Id="rId111" Type="http://schemas.openxmlformats.org/officeDocument/2006/relationships/slide" Target="slides/slide106.xml"/><Relationship Id="rId132" Type="http://schemas.openxmlformats.org/officeDocument/2006/relationships/slide" Target="slides/slide127.xml"/><Relationship Id="rId15" Type="http://schemas.openxmlformats.org/officeDocument/2006/relationships/slide" Target="slides/slide10.xml"/><Relationship Id="rId36" Type="http://schemas.openxmlformats.org/officeDocument/2006/relationships/slide" Target="slides/slide31.xml"/><Relationship Id="rId57" Type="http://schemas.openxmlformats.org/officeDocument/2006/relationships/slide" Target="slides/slide52.xml"/><Relationship Id="rId106" Type="http://schemas.openxmlformats.org/officeDocument/2006/relationships/slide" Target="slides/slide101.xml"/><Relationship Id="rId127" Type="http://schemas.openxmlformats.org/officeDocument/2006/relationships/slide" Target="slides/slide12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52" Type="http://schemas.openxmlformats.org/officeDocument/2006/relationships/slide" Target="slides/slide47.xml"/><Relationship Id="rId73" Type="http://schemas.openxmlformats.org/officeDocument/2006/relationships/slide" Target="slides/slide68.xml"/><Relationship Id="rId78" Type="http://schemas.openxmlformats.org/officeDocument/2006/relationships/slide" Target="slides/slide73.xml"/><Relationship Id="rId94" Type="http://schemas.openxmlformats.org/officeDocument/2006/relationships/slide" Target="slides/slide89.xml"/><Relationship Id="rId99" Type="http://schemas.openxmlformats.org/officeDocument/2006/relationships/slide" Target="slides/slide94.xml"/><Relationship Id="rId101" Type="http://schemas.openxmlformats.org/officeDocument/2006/relationships/slide" Target="slides/slide96.xml"/><Relationship Id="rId122" Type="http://schemas.openxmlformats.org/officeDocument/2006/relationships/slide" Target="slides/slide11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7" Type="http://schemas.openxmlformats.org/officeDocument/2006/relationships/slide" Target="slides/slide42.xml"/><Relationship Id="rId68" Type="http://schemas.openxmlformats.org/officeDocument/2006/relationships/slide" Target="slides/slide63.xml"/><Relationship Id="rId89" Type="http://schemas.openxmlformats.org/officeDocument/2006/relationships/slide" Target="slides/slide84.xml"/><Relationship Id="rId112" Type="http://schemas.openxmlformats.org/officeDocument/2006/relationships/slide" Target="slides/slide107.xml"/><Relationship Id="rId133" Type="http://schemas.openxmlformats.org/officeDocument/2006/relationships/slide" Target="slides/slide1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74209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9DBB7E-94B0-414B-AFBA-B90D4A3A866E}" type="datetimeFigureOut">
              <a:rPr lang="en-US" smtClean="0"/>
              <a:t>10/18/2021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DF04E4-F1C4-4BD0-9D2B-45C0600EDC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0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963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/>
              <a:t>120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929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>
                <a:solidFill>
                  <a:prstClr val="black"/>
                </a:solidFill>
              </a:rPr>
              <a:pPr/>
              <a:t>124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5212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>
                <a:solidFill>
                  <a:prstClr val="black"/>
                </a:solidFill>
              </a:rPr>
              <a:pPr/>
              <a:t>128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281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22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802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DF04E4-F1C4-4BD0-9D2B-45C0600EDC1E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02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>
                <a:solidFill>
                  <a:prstClr val="black"/>
                </a:solidFill>
              </a:rPr>
              <a:pPr/>
              <a:t>105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4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>
                <a:solidFill>
                  <a:prstClr val="black"/>
                </a:solidFill>
              </a:rPr>
              <a:pPr/>
              <a:t>109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845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>
                <a:solidFill>
                  <a:prstClr val="black"/>
                </a:solidFill>
              </a:rPr>
              <a:pPr/>
              <a:t>110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1703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/>
              <a:t>118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0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0872D2-800E-4B26-8066-71DD70CF3C95}" type="slidenum">
              <a:rPr lang="zh-CN" altLang="en-US" smtClean="0"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801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4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672" y="2226899"/>
            <a:ext cx="6408712" cy="1780108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420427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1"/>
            <a:ext cx="1998298" cy="199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3"/>
            <a:ext cx="6019800" cy="4487335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779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4"/>
            <a:ext cx="8695944" cy="5791153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26899"/>
            <a:ext cx="9144000" cy="1780108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204271"/>
            <a:ext cx="9144000" cy="1473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pic>
        <p:nvPicPr>
          <p:cNvPr id="17" name="Picture 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1"/>
            <a:ext cx="1998298" cy="199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2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23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6243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80920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482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490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 noChangeAspect="1"/>
          </p:cNvGrpSpPr>
          <p:nvPr userDrawn="1"/>
        </p:nvGrpSpPr>
        <p:grpSpPr bwMode="hidden">
          <a:xfrm>
            <a:off x="211665" y="714193"/>
            <a:ext cx="8723376" cy="13298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228604" y="228600"/>
            <a:ext cx="8688889" cy="5897880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6186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179512" y="188640"/>
            <a:ext cx="8784976" cy="61926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6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4102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60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5576" y="404664"/>
            <a:ext cx="7056784" cy="936104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041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388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5214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5021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1911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10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10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8938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79809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032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3467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30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1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4" y="4203593"/>
            <a:ext cx="2876429" cy="714027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89"/>
            <a:ext cx="5544515" cy="85013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3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6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7"/>
            <a:ext cx="8723376" cy="1329875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52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3580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22714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784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6958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91383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64202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8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6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8" y="143510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23219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42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751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032728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890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dirty="0" smtClean="0"/>
              <a:t>单击此处编辑母版标题样式</a:t>
            </a:r>
          </a:p>
        </p:txBody>
      </p:sp>
      <p:sp>
        <p:nvSpPr>
          <p:cNvPr id="8202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92113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/>
          <a:lstStyle>
            <a:lvl1pPr>
              <a:defRPr sz="360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5210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90774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0838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10245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68688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94447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99667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524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84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7" y="3429001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3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1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0DF22B-7AF3-428C-A961-CC47235F89C9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033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Content Placeholder 8"/>
          <p:cNvSpPr>
            <a:spLocks noGrp="1"/>
          </p:cNvSpPr>
          <p:nvPr>
            <p:ph sz="quarter" idx="13"/>
          </p:nvPr>
        </p:nvSpPr>
        <p:spPr>
          <a:xfrm>
            <a:off x="676660" y="1628800"/>
            <a:ext cx="7927793" cy="4497680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3"/>
            <a:ext cx="8723376" cy="1329875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1055584"/>
            <a:ext cx="8240834" cy="5070896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4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61" y="338670"/>
            <a:ext cx="3812645" cy="2429935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9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5515" y="442879"/>
            <a:ext cx="7056784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4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2"/>
                </a:solidFill>
              </a:defRPr>
            </a:lvl1pPr>
          </a:lstStyle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397" y="1772816"/>
            <a:ext cx="8320210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9903" y="126980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404402" y="106157"/>
            <a:ext cx="344487" cy="13274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211671" y="260651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 baseline="0"/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054541" y="1372189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2909594" y="1482951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60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ea"/>
          <a:ea typeface="+mn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4004" y="190769"/>
            <a:ext cx="7559079" cy="9293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9512" y="1394623"/>
            <a:ext cx="8784976" cy="4986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15" name="Picture 12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3521" y="-27384"/>
            <a:ext cx="1206997" cy="1206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101"/>
          <p:cNvSpPr>
            <a:spLocks noChangeArrowheads="1"/>
          </p:cNvSpPr>
          <p:nvPr userDrawn="1"/>
        </p:nvSpPr>
        <p:spPr bwMode="auto">
          <a:xfrm>
            <a:off x="179515" y="44627"/>
            <a:ext cx="344487" cy="132744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Rectangle 106"/>
          <p:cNvSpPr>
            <a:spLocks noChangeArrowheads="1"/>
          </p:cNvSpPr>
          <p:nvPr userDrawn="1"/>
        </p:nvSpPr>
        <p:spPr bwMode="auto">
          <a:xfrm>
            <a:off x="35502" y="116635"/>
            <a:ext cx="5662613" cy="77788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en-US" sz="2400">
              <a:solidFill>
                <a:prstClr val="black"/>
              </a:solidFill>
            </a:endParaRPr>
          </a:p>
        </p:txBody>
      </p:sp>
      <p:sp>
        <p:nvSpPr>
          <p:cNvPr id="24" name="Rectangle 103"/>
          <p:cNvSpPr>
            <a:spLocks noChangeArrowheads="1"/>
          </p:cNvSpPr>
          <p:nvPr userDrawn="1"/>
        </p:nvSpPr>
        <p:spPr bwMode="auto">
          <a:xfrm>
            <a:off x="7345686" y="1124745"/>
            <a:ext cx="1474787" cy="2698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3" name="Rectangle 110"/>
          <p:cNvSpPr>
            <a:spLocks noChangeArrowheads="1"/>
          </p:cNvSpPr>
          <p:nvPr userDrawn="1"/>
        </p:nvSpPr>
        <p:spPr bwMode="auto">
          <a:xfrm>
            <a:off x="3149476" y="1196752"/>
            <a:ext cx="5815012" cy="762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5220072" y="6510813"/>
            <a:ext cx="3923928" cy="3471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School of Information &amp; Software Engineering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10815"/>
            <a:ext cx="3923928" cy="3471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zh-CN" smtClean="0">
                <a:solidFill>
                  <a:srgbClr val="073E87"/>
                </a:solidFill>
              </a:rPr>
              <a:t>Fuhu Deng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14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3923928" y="6512400"/>
            <a:ext cx="1296144" cy="345600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zh-CN" dirty="0" smtClean="0">
                <a:solidFill>
                  <a:prstClr val="black"/>
                </a:solidFill>
              </a:rPr>
              <a:t>/80</a:t>
            </a:r>
            <a:endParaRPr lang="zh-CN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2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 autoUpdateAnimBg="0"/>
    </p:bldLst>
  </p:timing>
  <p:hf hdr="0"/>
  <p:txStyles>
    <p:titleStyle>
      <a:lvl1pPr algn="l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800" b="1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7735"/>
            <a:ext cx="8229600" cy="673100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1319"/>
            <a:ext cx="8229600" cy="49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6290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6290"/>
            <a:ext cx="2895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6290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7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None/>
        <a:defRPr kumimoji="1" sz="3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7735"/>
            <a:ext cx="8229600" cy="673100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1319"/>
            <a:ext cx="8229600" cy="49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6289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6289"/>
            <a:ext cx="2895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6289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20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None/>
        <a:defRPr kumimoji="1" sz="3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5288" y="67735"/>
            <a:ext cx="8229600" cy="673100"/>
          </a:xfrm>
          <a:prstGeom prst="rect">
            <a:avLst/>
          </a:prstGeom>
          <a:ln/>
          <a:extLst>
            <a:ext uri="{FAA26D3D-D897-4be2-8F04-BA451C77F1D7}"/>
          </a:ex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none"/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21319"/>
            <a:ext cx="8229600" cy="49043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sp>
        <p:nvSpPr>
          <p:cNvPr id="8192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6286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fld id="{FDAB9E28-F73A-4BE3-9658-695878C0FAA1}" type="datetimeFigureOut">
              <a:rPr lang="zh-CN" altLang="en-US" smtClean="0">
                <a:solidFill>
                  <a:srgbClr val="000000"/>
                </a:solidFill>
              </a:rPr>
              <a:pPr/>
              <a:t>2021/10/18</a:t>
            </a:fld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6286"/>
            <a:ext cx="2895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Font typeface="Arial" pitchFamily="34" charset="0"/>
              <a:buNone/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8192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6286"/>
            <a:ext cx="2133600" cy="47624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fld id="{720DF22B-7AF3-428C-A961-CC47235F89C9}" type="slidenum">
              <a:rPr lang="zh-CN" altLang="en-US">
                <a:solidFill>
                  <a:srgbClr val="000000"/>
                </a:solidFill>
              </a:rPr>
              <a:pPr/>
              <a:t>‹#›</a:t>
            </a:fld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3259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楷体" panose="02010609060101010101" pitchFamily="49" charset="-122"/>
          <a:ea typeface="楷体" panose="02010609060101010101" pitchFamily="49" charset="-122"/>
          <a:cs typeface="楷体" panose="02010609060101010101" pitchFamily="49" charset="-122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Arial" charset="0"/>
          <a:ea typeface="Adobe 仿宋 Std R" charset="-122"/>
          <a:cs typeface="宋体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None/>
        <a:defRPr kumimoji="1" sz="3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Arial Unicode MS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9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9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4" Type="http://schemas.openxmlformats.org/officeDocument/2006/relationships/audio" Target="../media/audio2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9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0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0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1.doc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100.png"/><Relationship Id="rId9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0.png"/><Relationship Id="rId9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wmf"/><Relationship Id="rId4" Type="http://schemas.openxmlformats.org/officeDocument/2006/relationships/oleObject" Target="../embeddings/Microsoft_Word_97_-_2003_Document2.doc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9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9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基本思想：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从输入串开始，逐步进行“规约”，直到文法的开始符号。即从构造语法树的末端开始。直至根节点。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主要方法：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分析法，从左至右扫描，自下而上规约。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</a:t>
            </a:r>
            <a:r>
              <a:rPr lang="en-US" altLang="zh-CN" dirty="0" smtClean="0"/>
              <a:t> </a:t>
            </a:r>
            <a:r>
              <a:rPr lang="zh-CN" altLang="en-US" dirty="0" smtClean="0"/>
              <a:t>自下而上的语法分析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93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871490" y="5517233"/>
            <a:ext cx="1285728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157218" y="5517233"/>
            <a:ext cx="1269604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26822" y="5517232"/>
            <a:ext cx="1268062" cy="71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71490" y="2802461"/>
            <a:ext cx="5092998" cy="2498747"/>
            <a:chOff x="2582316" y="2802462"/>
            <a:chExt cx="6382172" cy="2498746"/>
          </a:xfrm>
        </p:grpSpPr>
        <p:sp>
          <p:nvSpPr>
            <p:cNvPr id="27" name="右大括号 26"/>
            <p:cNvSpPr/>
            <p:nvPr/>
          </p:nvSpPr>
          <p:spPr>
            <a:xfrm rot="5400000" flipH="1">
              <a:off x="5089326" y="1426046"/>
              <a:ext cx="1368152" cy="638217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圆角矩形标注 27"/>
            <p:cNvSpPr/>
            <p:nvPr/>
          </p:nvSpPr>
          <p:spPr>
            <a:xfrm>
              <a:off x="4995096" y="2802462"/>
              <a:ext cx="2817264" cy="1130594"/>
            </a:xfrm>
            <a:prstGeom prst="wedgeRoundRectCallout">
              <a:avLst>
                <a:gd name="adj1" fmla="val -22185"/>
                <a:gd name="adj2" fmla="val 1265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988985" y="3075371"/>
              <a:ext cx="28233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剩余输入串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483769" y="2802461"/>
            <a:ext cx="2250669" cy="2461203"/>
            <a:chOff x="2483767" y="2802461"/>
            <a:chExt cx="2250669" cy="2461202"/>
          </a:xfrm>
        </p:grpSpPr>
        <p:sp>
          <p:nvSpPr>
            <p:cNvPr id="5" name="左大括号 4"/>
            <p:cNvSpPr/>
            <p:nvPr/>
          </p:nvSpPr>
          <p:spPr>
            <a:xfrm rot="5400000">
              <a:off x="2453268" y="3963558"/>
              <a:ext cx="1330604" cy="1269605"/>
            </a:xfrm>
            <a:prstGeom prst="leftBrace">
              <a:avLst>
                <a:gd name="adj1" fmla="val 8333"/>
                <a:gd name="adj2" fmla="val 5300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2699792" y="2802461"/>
              <a:ext cx="2034644" cy="1130594"/>
            </a:xfrm>
            <a:prstGeom prst="wedgeRoundRectCallout">
              <a:avLst>
                <a:gd name="adj1" fmla="val -37686"/>
                <a:gd name="adj2" fmla="val 141693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符号栈</a:t>
              </a:r>
              <a:endPara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15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集规范族</a:t>
            </a: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项目集规范族相似，同样需要构建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以及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GOTO(I, X)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项目集规范族以项目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solidFill>
                  <a:srgbClr val="FF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→•S, #]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为初始集的初始项目，然后利用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函数对其求闭包得到初态项目集，进而应用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函数构建新的项目集，直至项目集规范族不再增大为止。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87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求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项目集的闭包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Closure(I)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的方法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arenBoth"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中的所有项目都加入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Closure(I)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中；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arenBoth"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若项目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Closure(I)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，对于任何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FIRST(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→•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, 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Closure(I)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中，则将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[B→•</a:t>
                </a:r>
                <a:r>
                  <a:rPr lang="el-GR" altLang="zh-CN" sz="2800" dirty="0">
                    <a:latin typeface="Times New Roman"/>
                    <a:cs typeface="Times New Roman"/>
                  </a:rPr>
                  <a:t>γ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, b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加进去。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arenBoth"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重复执行步骤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，直到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Closure(I)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不再增大为止。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3270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项目集的初态项目集合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I0 = closure([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Agency FB" panose="020B0503020202020204" pitchFamily="34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→•S, #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algn="l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= {                                                                                        }</a:t>
            </a: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380319" y="878413"/>
            <a:ext cx="1224927" cy="159048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(0)S</a:t>
            </a:r>
            <a:r>
              <a:rPr lang="en-US" altLang="zh-CN" sz="1800" kern="0" dirty="0">
                <a:latin typeface="Agency FB" panose="020B0503020202020204" pitchFamily="34" charset="0"/>
                <a:ea typeface="仿宋_GB2312" pitchFamily="49" charset="-122"/>
              </a:rPr>
              <a:t>’</a:t>
            </a:r>
            <a:r>
              <a:rPr lang="en-US" altLang="zh-CN" sz="1800" kern="0" dirty="0" smtClean="0">
                <a:ea typeface="仿宋_GB2312" pitchFamily="49" charset="-122"/>
              </a:rPr>
              <a:t>→S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1)S→BB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2)</a:t>
            </a:r>
            <a:r>
              <a:rPr lang="en-US" altLang="zh-CN" sz="1800" kern="0" dirty="0" err="1" smtClean="0">
                <a:ea typeface="仿宋_GB2312" pitchFamily="49" charset="-122"/>
              </a:rPr>
              <a:t>B→bB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3)</a:t>
            </a:r>
            <a:r>
              <a:rPr lang="en-US" altLang="zh-CN" sz="1800" kern="0" dirty="0" err="1" smtClean="0">
                <a:ea typeface="仿宋_GB2312" pitchFamily="49" charset="-122"/>
              </a:rPr>
              <a:t>B→a</a:t>
            </a:r>
            <a:endParaRPr lang="en-US" altLang="zh-CN" sz="1800" kern="0" dirty="0">
              <a:ea typeface="仿宋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94011" y="3009318"/>
            <a:ext cx="1455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Agency FB" panose="020B0503020202020204" pitchFamily="34" charset="0"/>
                <a:ea typeface="仿宋_GB2312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→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•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503" y="3525014"/>
            <a:ext cx="2608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因为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FIRST(</a:t>
            </a:r>
            <a:r>
              <a:rPr lang="el-GR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ε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#) = #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3034" y="4485120"/>
            <a:ext cx="32688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因为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FIRST(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#) = {a, b}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27984" y="2996954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841048" y="2996954"/>
            <a:ext cx="77617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01897" y="299695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→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a,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endParaRPr lang="en-US" sz="24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83422" y="2996954"/>
            <a:ext cx="601558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26710" y="2996954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S→ 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BB, </a:t>
            </a:r>
            <a:r>
              <a:rPr lang="en-US" altLang="zh-CN" sz="2400" dirty="0" smtClean="0">
                <a:solidFill>
                  <a:srgbClr val="FFFF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   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667944" y="3009318"/>
            <a:ext cx="693934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   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 flipV="1">
            <a:off x="3762292" y="2996953"/>
            <a:ext cx="361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41050" y="2996953"/>
            <a:ext cx="5597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3422" y="2996954"/>
            <a:ext cx="76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0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7" grpId="0"/>
      <p:bldP spid="8" grpId="0"/>
      <p:bldP spid="9" grpId="0"/>
      <p:bldP spid="10" grpId="0" animBg="1"/>
      <p:bldP spid="10" grpId="1" animBg="1"/>
      <p:bldP spid="13" grpId="0"/>
      <p:bldP spid="14" grpId="0" animBg="1"/>
      <p:bldP spid="14" grpId="1" animBg="1"/>
      <p:bldP spid="16" grpId="0"/>
      <p:bldP spid="17" grpId="0" animBg="1"/>
      <p:bldP spid="17" grpId="1" animBg="1"/>
      <p:bldP spid="18" grpId="0"/>
      <p:bldP spid="20" grpId="0"/>
      <p:bldP spid="21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有效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项目集状态转换函数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中的项目形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[A</a:t>
            </a:r>
            <a:r>
              <a:rPr lang="en-US" altLang="zh-CN" sz="2800" dirty="0" smtClean="0">
                <a:latin typeface="+mn-ea"/>
                <a:sym typeface="Symbol" panose="05050102010706020507" pitchFamily="18" charset="2"/>
              </a:rPr>
              <a:t></a:t>
            </a:r>
            <a:r>
              <a:rPr lang="en-US" altLang="zh-CN" sz="2800" dirty="0" err="1">
                <a:latin typeface="+mn-ea"/>
                <a:sym typeface="Symbol" panose="05050102010706020507" pitchFamily="18" charset="2"/>
              </a:rPr>
              <a:t>X</a:t>
            </a:r>
            <a:r>
              <a:rPr lang="en-US" altLang="zh-CN" sz="2800" dirty="0" err="1" smtClean="0">
                <a:latin typeface="+mn-ea"/>
                <a:sym typeface="Symbol" panose="05050102010706020507" pitchFamily="18" charset="2"/>
              </a:rPr>
              <a:t>,a</a:t>
            </a:r>
            <a:r>
              <a:rPr lang="en-US" altLang="zh-CN" sz="2800" dirty="0" smtClean="0">
                <a:latin typeface="+mn-ea"/>
                <a:sym typeface="Symbol" panose="05050102010706020507" pitchFamily="18" charset="2"/>
              </a:rPr>
              <a:t>]</a:t>
            </a:r>
            <a:r>
              <a:rPr lang="zh-CN" altLang="en-US" sz="2800" dirty="0" smtClean="0">
                <a:latin typeface="+mn-ea"/>
                <a:sym typeface="Symbol" panose="05050102010706020507" pitchFamily="18" charset="2"/>
              </a:rPr>
              <a:t>，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则项目集</a:t>
            </a:r>
            <a:r>
              <a:rPr lang="en-US" altLang="zh-CN" sz="2800" dirty="0">
                <a:latin typeface="+mn-ea"/>
                <a:sym typeface="Symbol" panose="05050102010706020507" pitchFamily="18" charset="2"/>
              </a:rPr>
              <a:t>I</a:t>
            </a:r>
            <a:r>
              <a:rPr lang="zh-CN" altLang="en-US" sz="2800" dirty="0">
                <a:latin typeface="+mn-ea"/>
                <a:sym typeface="Symbol" panose="05050102010706020507" pitchFamily="18" charset="2"/>
              </a:rPr>
              <a:t>的状态转移函数定义为：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GOTO(I, X) = closure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({[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X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, a]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</a:t>
            </a: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5638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构造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项目集规范族及识别活前缀的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DFA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arenBoth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 = Closure({[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800" dirty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→•S,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#]});</a:t>
                </a:r>
              </a:p>
              <a:p>
                <a:pPr marL="457200" indent="-457200" algn="l">
                  <a:buAutoNum type="arabicParenBoth"/>
                </a:pP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重复执行动作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，直到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不再增大为止；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arenBoth"/>
                </a:pP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(C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中的每一个项目集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G’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中每一个符号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X)</a:t>
                </a:r>
              </a:p>
              <a:p>
                <a:pPr algn="l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if (GOTO(I, X)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GOTO(I, X) 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/>
                        <a:cs typeface="Times New Roman" panose="02020603050405020304" pitchFamily="18" charset="0"/>
                      </a:rPr>
                      <m:t>∉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C)</a:t>
                </a:r>
              </a:p>
              <a:p>
                <a:pPr algn="l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{</a:t>
                </a:r>
              </a:p>
              <a:p>
                <a:pPr algn="l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GOTO(I, X)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加入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中；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GOTO(I, X)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中间添加标记为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的弧线；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} </a:t>
                </a:r>
              </a:p>
              <a:p>
                <a:pPr algn="l"/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911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28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28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2763" y="1016001"/>
            <a:ext cx="1676400" cy="13568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I0:S</a:t>
            </a:r>
            <a:r>
              <a:rPr lang="en-US" altLang="en-US" sz="1600" dirty="0" smtClean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S,#       </a:t>
            </a: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S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BB,#</a:t>
            </a: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aB,ab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b,ab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6862" y="1440441"/>
            <a:ext cx="1433038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I1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S</a:t>
            </a:r>
            <a:r>
              <a:rPr lang="en-US" altLang="en-US" sz="1600" dirty="0" smtClean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42100" y="2372886"/>
            <a:ext cx="1447800" cy="144135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I2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45929" y="2468893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I5: 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45929" y="3429000"/>
            <a:ext cx="1447800" cy="12192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I6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20151" y="4305693"/>
            <a:ext cx="1618219" cy="11299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I3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0144" y="3190408"/>
            <a:ext cx="1661638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I4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,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41390" y="4101075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I7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45929" y="5489939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I9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2763" y="5908013"/>
            <a:ext cx="16256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I8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2174406" y="1694441"/>
            <a:ext cx="6676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71033" y="1194225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74406" y="2386420"/>
            <a:ext cx="667699" cy="661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371033" y="227687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21260" y="237288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4289196" y="2756924"/>
            <a:ext cx="5567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4289901" y="3696093"/>
            <a:ext cx="556028" cy="23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329991" y="32217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3565296" y="3814236"/>
            <a:ext cx="8091" cy="299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565290" y="37090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343870" y="2386419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2820" y="252663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343870" y="369609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284586" y="389466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312863" y="5435600"/>
            <a:ext cx="1470" cy="47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329253" y="5435601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531729" y="4648201"/>
            <a:ext cx="0" cy="841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95461" y="4778739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289899" y="4326632"/>
            <a:ext cx="556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07963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207963" y="2133605"/>
            <a:ext cx="0" cy="2737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07964" y="4870647"/>
            <a:ext cx="312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-36512" y="350943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6179429" y="3044957"/>
            <a:ext cx="431800" cy="592667"/>
          </a:xfrm>
          <a:custGeom>
            <a:avLst/>
            <a:gdLst>
              <a:gd name="T0" fmla="*/ 72 w 272"/>
              <a:gd name="T1" fmla="*/ 264 h 280"/>
              <a:gd name="T2" fmla="*/ 216 w 272"/>
              <a:gd name="T3" fmla="*/ 264 h 280"/>
              <a:gd name="T4" fmla="*/ 264 w 272"/>
              <a:gd name="T5" fmla="*/ 168 h 280"/>
              <a:gd name="T6" fmla="*/ 168 w 272"/>
              <a:gd name="T7" fmla="*/ 24 h 280"/>
              <a:gd name="T8" fmla="*/ 24 w 272"/>
              <a:gd name="T9" fmla="*/ 24 h 280"/>
              <a:gd name="T10" fmla="*/ 24 w 272"/>
              <a:gd name="T11" fmla="*/ 1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544319" y="297689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1992766" y="3955313"/>
            <a:ext cx="431800" cy="592667"/>
          </a:xfrm>
          <a:custGeom>
            <a:avLst/>
            <a:gdLst>
              <a:gd name="T0" fmla="*/ 72 w 272"/>
              <a:gd name="T1" fmla="*/ 264 h 280"/>
              <a:gd name="T2" fmla="*/ 216 w 272"/>
              <a:gd name="T3" fmla="*/ 264 h 280"/>
              <a:gd name="T4" fmla="*/ 264 w 272"/>
              <a:gd name="T5" fmla="*/ 168 h 280"/>
              <a:gd name="T6" fmla="*/ 168 w 272"/>
              <a:gd name="T7" fmla="*/ 24 h 280"/>
              <a:gd name="T8" fmla="*/ 24 w 272"/>
              <a:gd name="T9" fmla="*/ 24 h 280"/>
              <a:gd name="T10" fmla="*/ 24 w 272"/>
              <a:gd name="T11" fmla="*/ 1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251075" y="37170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321260" y="379627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" name="矩形 46"/>
          <p:cNvSpPr/>
          <p:nvPr/>
        </p:nvSpPr>
        <p:spPr>
          <a:xfrm>
            <a:off x="4385306" y="976636"/>
            <a:ext cx="46371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  (1)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  (2)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(3)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24808" y="1638866"/>
            <a:ext cx="1611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482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4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分析表的构造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000" dirty="0"/>
              <a:t>假定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000" dirty="0">
                <a:solidFill>
                  <a:srgbClr val="000000"/>
                </a:solidFill>
              </a:rPr>
              <a:t>项目集规范族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C={I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000" dirty="0"/>
              <a:t>，令每个项目集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/>
              <a:t>的下标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 smtClean="0"/>
              <a:t>为</a:t>
            </a:r>
            <a:r>
              <a:rPr lang="zh-CN" altLang="en-US" sz="2000" dirty="0"/>
              <a:t>分析器的一个状态，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‘</a:t>
            </a:r>
            <a:r>
              <a:rPr lang="zh-CN" altLang="en-US" sz="2000" dirty="0" smtClean="0"/>
              <a:t>的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000" dirty="0" smtClean="0"/>
              <a:t>分析</a:t>
            </a:r>
            <a:r>
              <a:rPr lang="zh-CN" altLang="en-US" sz="2000" dirty="0"/>
              <a:t>表含有状态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/>
              <a:t>。</a:t>
            </a:r>
          </a:p>
          <a:p>
            <a:pPr algn="just"/>
            <a:r>
              <a:rPr lang="en-US" altLang="zh-CN" sz="2000" dirty="0" smtClean="0"/>
              <a:t>1.</a:t>
            </a:r>
            <a:r>
              <a:rPr lang="zh-CN" altLang="en-US" sz="2000" dirty="0" smtClean="0"/>
              <a:t>令含有</a:t>
            </a:r>
            <a:r>
              <a:rPr lang="zh-CN" altLang="en-US" sz="2000" dirty="0"/>
              <a:t>项目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‘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S, #]</a:t>
            </a:r>
            <a:r>
              <a:rPr lang="zh-CN" altLang="en-US" sz="2000" dirty="0" smtClean="0"/>
              <a:t>的状态为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初态</a:t>
            </a:r>
            <a:r>
              <a:rPr lang="en-US" altLang="zh-CN" sz="2000" dirty="0" smtClean="0"/>
              <a:t>)</a:t>
            </a:r>
            <a:r>
              <a:rPr lang="zh-CN" altLang="en-US" sz="2000" dirty="0" smtClean="0"/>
              <a:t>。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2000" dirty="0"/>
              <a:t>表和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000" dirty="0"/>
              <a:t>表可按如下方法</a:t>
            </a:r>
            <a:r>
              <a:rPr lang="zh-CN" altLang="en-US" sz="2000" dirty="0" smtClean="0"/>
              <a:t>构造；</a:t>
            </a:r>
            <a:endParaRPr lang="zh-CN" altLang="en-US" sz="2000" dirty="0"/>
          </a:p>
          <a:p>
            <a:pPr algn="just"/>
            <a:r>
              <a:rPr lang="en-US" altLang="zh-CN" sz="2000" dirty="0" smtClean="0"/>
              <a:t>2.</a:t>
            </a:r>
            <a:r>
              <a:rPr lang="zh-CN" altLang="en-US" sz="2000" dirty="0" smtClean="0"/>
              <a:t>若</a:t>
            </a:r>
            <a:r>
              <a:rPr lang="zh-CN" altLang="en-US" sz="2000" dirty="0"/>
              <a:t>项目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/>
              <a:t>属于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/>
              <a:t>, </a:t>
            </a:r>
            <a:r>
              <a:rPr lang="zh-CN" altLang="en-US" sz="2000" dirty="0"/>
              <a:t>那么置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ACTION[k, b]</a:t>
            </a:r>
            <a:r>
              <a:rPr lang="zh-CN" altLang="en-US" sz="2000" dirty="0"/>
              <a:t>为“用产生式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A→α</a:t>
            </a:r>
            <a:r>
              <a:rPr lang="zh-CN" altLang="en-US" sz="2000" dirty="0"/>
              <a:t>进行规约”，简记为“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/>
              <a:t>”;</a:t>
            </a:r>
            <a:r>
              <a:rPr lang="zh-CN" altLang="en-US" sz="2000" dirty="0"/>
              <a:t>其中，假定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A→α</a:t>
            </a:r>
            <a:r>
              <a:rPr lang="zh-CN" altLang="en-US" sz="2000" dirty="0"/>
              <a:t>为</a:t>
            </a:r>
            <a:r>
              <a:rPr lang="zh-CN" altLang="en-US" sz="2000" dirty="0" smtClean="0"/>
              <a:t>文法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‘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第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个产生</a:t>
            </a:r>
            <a:r>
              <a:rPr lang="zh-CN" altLang="en-US" sz="2000" dirty="0" smtClean="0"/>
              <a:t>式；</a:t>
            </a:r>
            <a:endParaRPr lang="zh-CN" altLang="en-US" sz="2000" dirty="0"/>
          </a:p>
          <a:p>
            <a:pPr algn="just"/>
            <a:r>
              <a:rPr lang="en-US" altLang="zh-CN" sz="2000" dirty="0" smtClean="0"/>
              <a:t>3.</a:t>
            </a:r>
            <a:r>
              <a:rPr lang="zh-CN" altLang="en-US" sz="2000" dirty="0" smtClean="0"/>
              <a:t>若</a:t>
            </a:r>
            <a:r>
              <a:rPr lang="zh-CN" altLang="en-US" sz="2000" dirty="0"/>
              <a:t>项目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[A→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Aβ, b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000" dirty="0"/>
              <a:t>属于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/>
              <a:t>且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GOTO(</a:t>
            </a:r>
            <a:r>
              <a:rPr lang="en-US" altLang="zh-CN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b)=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/>
              <a:t>,</a:t>
            </a:r>
            <a:r>
              <a:rPr lang="zh-CN" altLang="en-US" sz="2000" dirty="0"/>
              <a:t>则置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ACTION[k, b]</a:t>
            </a:r>
            <a:r>
              <a:rPr lang="zh-CN" altLang="en-US" sz="2000" dirty="0"/>
              <a:t>为“把状态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000" dirty="0"/>
              <a:t>和符号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dirty="0"/>
              <a:t>移进栈”，简记为“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/>
              <a:t>”;</a:t>
            </a:r>
          </a:p>
          <a:p>
            <a:pPr algn="just"/>
            <a:r>
              <a:rPr lang="en-US" altLang="zh-CN" sz="2000" dirty="0" smtClean="0"/>
              <a:t>4.</a:t>
            </a:r>
            <a:r>
              <a:rPr lang="zh-CN" altLang="en-US" sz="2000" dirty="0" smtClean="0"/>
              <a:t>若项目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[S</a:t>
            </a:r>
            <a:r>
              <a:rPr lang="en-US" altLang="zh-CN" sz="2000" dirty="0">
                <a:latin typeface="Agency FB" panose="020B0503020202020204" pitchFamily="34" charset="0"/>
                <a:cs typeface="Times New Roman" panose="02020603050405020304" pitchFamily="18" charset="0"/>
              </a:rPr>
              <a:t>‘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 #]</a:t>
            </a:r>
            <a:r>
              <a:rPr lang="zh-CN" altLang="en-US" sz="2000" dirty="0" smtClean="0"/>
              <a:t>属于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/>
              <a:t>, </a:t>
            </a:r>
            <a:r>
              <a:rPr lang="zh-CN" altLang="en-US" sz="2000" dirty="0"/>
              <a:t>则置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ACTION[k, #]</a:t>
            </a:r>
            <a:r>
              <a:rPr lang="zh-CN" altLang="en-US" sz="2000" dirty="0"/>
              <a:t>为“接受”，简记为“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en-US" altLang="zh-CN" sz="2000" dirty="0"/>
              <a:t>”; </a:t>
            </a:r>
          </a:p>
          <a:p>
            <a:pPr algn="just"/>
            <a:r>
              <a:rPr lang="en-US" altLang="zh-CN" sz="2000" dirty="0" smtClean="0"/>
              <a:t>5.</a:t>
            </a:r>
            <a:r>
              <a:rPr lang="zh-CN" altLang="en-US" sz="2000" dirty="0" smtClean="0"/>
              <a:t>若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A)=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dirty="0"/>
              <a:t>为非终结符，则置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GOTO(k, A)=j</a:t>
            </a:r>
            <a:r>
              <a:rPr lang="en-US" altLang="zh-CN" sz="2000" dirty="0" smtClean="0"/>
              <a:t>;</a:t>
            </a:r>
          </a:p>
          <a:p>
            <a:pPr algn="just"/>
            <a:r>
              <a:rPr lang="en-US" altLang="zh-CN" sz="2000" dirty="0" smtClean="0"/>
              <a:t>6.</a:t>
            </a:r>
            <a:r>
              <a:rPr lang="zh-CN" altLang="en-US" sz="2000" dirty="0" smtClean="0"/>
              <a:t>分析</a:t>
            </a:r>
            <a:r>
              <a:rPr lang="zh-CN" altLang="en-US" sz="2000" dirty="0"/>
              <a:t>表分析中凡不能用规则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/>
              <a:t>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000" dirty="0"/>
              <a:t>填入信息的空白格均置上“出错标志”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7546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规范的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分析表的构造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dirty="0" smtClean="0"/>
              <a:t>按上述算法构造的含有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zh-CN" altLang="en-US" sz="2800" dirty="0" smtClean="0"/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800" dirty="0" smtClean="0"/>
              <a:t>两部分的分析表，如果每个入口不含多重定义，则称它为文法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 smtClean="0"/>
              <a:t>的一张规范的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/>
              <a:t>分析表。</a:t>
            </a:r>
            <a:endParaRPr lang="en-US" altLang="zh-CN" sz="2800" dirty="0" smtClean="0"/>
          </a:p>
          <a:p>
            <a:pPr algn="just"/>
            <a:endParaRPr lang="en-US" altLang="zh-CN" sz="2800" dirty="0" smtClean="0"/>
          </a:p>
          <a:p>
            <a:pPr algn="just"/>
            <a:r>
              <a:rPr lang="zh-CN" altLang="en-US" sz="2800" dirty="0" smtClean="0"/>
              <a:t>具有规范的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/>
              <a:t>表的文法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 smtClean="0"/>
              <a:t>称为一个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/>
              <a:t>文法。</a:t>
            </a:r>
            <a:endParaRPr lang="zh-CN" altLang="en-US" sz="2800" dirty="0" smtClean="0">
              <a:sym typeface="Symbol" pitchFamily="18" charset="2"/>
            </a:endParaRPr>
          </a:p>
          <a:p>
            <a:pPr algn="l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0505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/>
              <a:t>文法</a:t>
            </a:r>
            <a:r>
              <a:rPr lang="zh-CN" altLang="en-US" sz="2800" dirty="0"/>
              <a:t>满足下面两个</a:t>
            </a:r>
            <a:r>
              <a:rPr lang="zh-CN" altLang="en-US" sz="2800" dirty="0" smtClean="0"/>
              <a:t>条件：</a:t>
            </a:r>
            <a:endParaRPr lang="zh-CN" altLang="en-US" sz="2800" dirty="0"/>
          </a:p>
          <a:p>
            <a:pPr algn="l"/>
            <a:r>
              <a:rPr lang="en-US" altLang="zh-CN" sz="2800" dirty="0" smtClean="0"/>
              <a:t>1.</a:t>
            </a:r>
            <a:r>
              <a:rPr lang="zh-CN" altLang="en-US" sz="2800" dirty="0" smtClean="0"/>
              <a:t>如果一个项目集里有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→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u•xv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a]</a:t>
            </a:r>
            <a:r>
              <a:rPr lang="zh-CN" altLang="en-US" sz="2800" dirty="0" smtClean="0">
                <a:latin typeface="Arial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 smtClean="0">
                <a:latin typeface="Arial" charset="0"/>
              </a:rPr>
              <a:t>是终结符，那就不会有项目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→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•, x];</a:t>
            </a:r>
          </a:p>
          <a:p>
            <a:pPr algn="l"/>
            <a:r>
              <a:rPr lang="en-US" altLang="zh-CN" sz="2800" dirty="0" smtClean="0"/>
              <a:t>2.</a:t>
            </a:r>
            <a:r>
              <a:rPr lang="zh-CN" altLang="en-US" sz="2800" dirty="0" smtClean="0"/>
              <a:t>项目</a:t>
            </a:r>
            <a:r>
              <a:rPr lang="zh-CN" altLang="en-US" sz="2800" dirty="0"/>
              <a:t>集里所有归约</a:t>
            </a:r>
            <a:r>
              <a:rPr lang="zh-CN" altLang="en-US" sz="2800" dirty="0" smtClean="0"/>
              <a:t>项目的</a:t>
            </a:r>
            <a:r>
              <a:rPr lang="zh-CN" altLang="en-US" sz="2800" dirty="0"/>
              <a:t>向前</a:t>
            </a:r>
            <a:r>
              <a:rPr lang="zh-CN" altLang="en-US" sz="2800" dirty="0" smtClean="0"/>
              <a:t>搜索字符不相交</a:t>
            </a:r>
            <a:r>
              <a:rPr lang="zh-CN" altLang="en-US" sz="2800" dirty="0"/>
              <a:t>，即不能同时含有项目</a:t>
            </a:r>
          </a:p>
          <a:p>
            <a:pPr algn="l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→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•, a]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err="1" smtClean="0">
                <a:latin typeface="Times New Roman"/>
                <a:cs typeface="Times New Roman"/>
              </a:rPr>
              <a:t>→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•, a]</a:t>
            </a:r>
          </a:p>
          <a:p>
            <a:pPr algn="l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7804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12763" y="1016001"/>
            <a:ext cx="1676400" cy="13568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I0:S</a:t>
            </a:r>
            <a:r>
              <a:rPr lang="en-US" altLang="en-US" sz="1600" dirty="0" smtClean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S,#       </a:t>
            </a: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S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BB,#</a:t>
            </a: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aB,ab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b,ab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6862" y="1440441"/>
            <a:ext cx="1433038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I1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S</a:t>
            </a:r>
            <a:r>
              <a:rPr lang="en-US" altLang="en-US" sz="1600" dirty="0" smtClean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842100" y="2372886"/>
            <a:ext cx="1447800" cy="144135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I2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4845929" y="2468893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I5: 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845929" y="3429000"/>
            <a:ext cx="1447800" cy="12192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I6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20151" y="4305693"/>
            <a:ext cx="1618219" cy="11299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I3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520144" y="3190408"/>
            <a:ext cx="1661638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I4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,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841390" y="4101075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I7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4845929" y="5489939"/>
            <a:ext cx="14478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I9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2763" y="5908013"/>
            <a:ext cx="1625600" cy="508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I8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 flipV="1">
            <a:off x="2174406" y="1694441"/>
            <a:ext cx="66769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2371033" y="1194225"/>
            <a:ext cx="30489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>
            <a:off x="2174406" y="2386420"/>
            <a:ext cx="667699" cy="661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2371033" y="227687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4321260" y="237288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4289196" y="2756924"/>
            <a:ext cx="55673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V="1">
            <a:off x="4289901" y="3696093"/>
            <a:ext cx="556028" cy="23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329991" y="322176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3565296" y="3814236"/>
            <a:ext cx="8091" cy="29923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565290" y="3709091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343870" y="2386419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302820" y="252663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 flipV="1">
            <a:off x="1343870" y="3696093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1284586" y="3894667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1312863" y="5435600"/>
            <a:ext cx="1470" cy="4724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0" name="Text Box 27"/>
          <p:cNvSpPr txBox="1">
            <a:spLocks noChangeArrowheads="1"/>
          </p:cNvSpPr>
          <p:nvPr/>
        </p:nvSpPr>
        <p:spPr bwMode="auto">
          <a:xfrm>
            <a:off x="1329253" y="5435601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5531729" y="4648201"/>
            <a:ext cx="0" cy="84173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2" name="Text Box 29"/>
          <p:cNvSpPr txBox="1">
            <a:spLocks noChangeArrowheads="1"/>
          </p:cNvSpPr>
          <p:nvPr/>
        </p:nvSpPr>
        <p:spPr bwMode="auto">
          <a:xfrm>
            <a:off x="5495461" y="4778739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34" name="Line 31"/>
          <p:cNvSpPr>
            <a:spLocks noChangeShapeType="1"/>
          </p:cNvSpPr>
          <p:nvPr/>
        </p:nvSpPr>
        <p:spPr bwMode="auto">
          <a:xfrm flipH="1">
            <a:off x="4289899" y="4326632"/>
            <a:ext cx="55603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Line 32"/>
          <p:cNvSpPr>
            <a:spLocks noChangeShapeType="1"/>
          </p:cNvSpPr>
          <p:nvPr/>
        </p:nvSpPr>
        <p:spPr bwMode="auto">
          <a:xfrm flipH="1">
            <a:off x="207963" y="2133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Line 33"/>
          <p:cNvSpPr>
            <a:spLocks noChangeShapeType="1"/>
          </p:cNvSpPr>
          <p:nvPr/>
        </p:nvSpPr>
        <p:spPr bwMode="auto">
          <a:xfrm>
            <a:off x="207963" y="2133605"/>
            <a:ext cx="0" cy="273704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Line 34"/>
          <p:cNvSpPr>
            <a:spLocks noChangeShapeType="1"/>
          </p:cNvSpPr>
          <p:nvPr/>
        </p:nvSpPr>
        <p:spPr bwMode="auto">
          <a:xfrm>
            <a:off x="207964" y="4870647"/>
            <a:ext cx="3121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38" name="Text Box 35"/>
          <p:cNvSpPr txBox="1">
            <a:spLocks noChangeArrowheads="1"/>
          </p:cNvSpPr>
          <p:nvPr/>
        </p:nvSpPr>
        <p:spPr bwMode="auto">
          <a:xfrm>
            <a:off x="-36512" y="350943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6179429" y="3044957"/>
            <a:ext cx="431800" cy="592667"/>
          </a:xfrm>
          <a:custGeom>
            <a:avLst/>
            <a:gdLst>
              <a:gd name="T0" fmla="*/ 72 w 272"/>
              <a:gd name="T1" fmla="*/ 264 h 280"/>
              <a:gd name="T2" fmla="*/ 216 w 272"/>
              <a:gd name="T3" fmla="*/ 264 h 280"/>
              <a:gd name="T4" fmla="*/ 264 w 272"/>
              <a:gd name="T5" fmla="*/ 168 h 280"/>
              <a:gd name="T6" fmla="*/ 168 w 272"/>
              <a:gd name="T7" fmla="*/ 24 h 280"/>
              <a:gd name="T8" fmla="*/ 24 w 272"/>
              <a:gd name="T9" fmla="*/ 24 h 280"/>
              <a:gd name="T10" fmla="*/ 24 w 272"/>
              <a:gd name="T11" fmla="*/ 1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6544319" y="2976893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2" name="Freeform 39"/>
          <p:cNvSpPr>
            <a:spLocks/>
          </p:cNvSpPr>
          <p:nvPr/>
        </p:nvSpPr>
        <p:spPr bwMode="auto">
          <a:xfrm>
            <a:off x="1992766" y="3955313"/>
            <a:ext cx="431800" cy="592667"/>
          </a:xfrm>
          <a:custGeom>
            <a:avLst/>
            <a:gdLst>
              <a:gd name="T0" fmla="*/ 72 w 272"/>
              <a:gd name="T1" fmla="*/ 264 h 280"/>
              <a:gd name="T2" fmla="*/ 216 w 272"/>
              <a:gd name="T3" fmla="*/ 264 h 280"/>
              <a:gd name="T4" fmla="*/ 264 w 272"/>
              <a:gd name="T5" fmla="*/ 168 h 280"/>
              <a:gd name="T6" fmla="*/ 168 w 272"/>
              <a:gd name="T7" fmla="*/ 24 h 280"/>
              <a:gd name="T8" fmla="*/ 24 w 272"/>
              <a:gd name="T9" fmla="*/ 24 h 280"/>
              <a:gd name="T10" fmla="*/ 24 w 272"/>
              <a:gd name="T11" fmla="*/ 168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2" h="280">
                <a:moveTo>
                  <a:pt x="72" y="264"/>
                </a:moveTo>
                <a:cubicBezTo>
                  <a:pt x="128" y="272"/>
                  <a:pt x="184" y="280"/>
                  <a:pt x="216" y="264"/>
                </a:cubicBezTo>
                <a:cubicBezTo>
                  <a:pt x="248" y="248"/>
                  <a:pt x="272" y="208"/>
                  <a:pt x="264" y="168"/>
                </a:cubicBezTo>
                <a:cubicBezTo>
                  <a:pt x="256" y="128"/>
                  <a:pt x="208" y="48"/>
                  <a:pt x="168" y="24"/>
                </a:cubicBezTo>
                <a:cubicBezTo>
                  <a:pt x="128" y="0"/>
                  <a:pt x="48" y="0"/>
                  <a:pt x="24" y="24"/>
                </a:cubicBezTo>
                <a:cubicBezTo>
                  <a:pt x="0" y="48"/>
                  <a:pt x="24" y="144"/>
                  <a:pt x="24" y="16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" name="Text Box 41"/>
          <p:cNvSpPr txBox="1">
            <a:spLocks noChangeArrowheads="1"/>
          </p:cNvSpPr>
          <p:nvPr/>
        </p:nvSpPr>
        <p:spPr bwMode="auto">
          <a:xfrm>
            <a:off x="2251075" y="3717032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dirty="0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4321260" y="3796275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7" name="矩形 46"/>
          <p:cNvSpPr/>
          <p:nvPr/>
        </p:nvSpPr>
        <p:spPr>
          <a:xfrm>
            <a:off x="4385306" y="976636"/>
            <a:ext cx="4637114" cy="36933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  (1)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  (2)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(3)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424808" y="1638866"/>
            <a:ext cx="16116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309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6" grpId="0" animBg="1" autoUpdateAnimBg="0"/>
      <p:bldP spid="7" grpId="0" animBg="1" autoUpdateAnimBg="0"/>
      <p:bldP spid="8" grpId="0" animBg="1" autoUpdateAnimBg="0"/>
      <p:bldP spid="9" grpId="0" animBg="1" autoUpdateAnimBg="0"/>
      <p:bldP spid="10" grpId="0" animBg="1" autoUpdateAnimBg="0"/>
      <p:bldP spid="11" grpId="0" animBg="1" autoUpdateAnimBg="0"/>
      <p:bldP spid="12" grpId="0" animBg="1" autoUpdateAnimBg="0"/>
      <p:bldP spid="13" grpId="0" animBg="1" autoUpdateAnimBg="0"/>
      <p:bldP spid="14" grpId="0" animBg="1" autoUpdateAnimBg="0"/>
      <p:bldP spid="4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73994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27786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rot="5400000">
            <a:off x="2892900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27786" y="2305237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121014" y="2924945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627786" y="1124745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3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3121014" y="1787229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871490" y="5517233"/>
            <a:ext cx="1285728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157218" y="5517233"/>
            <a:ext cx="1269604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26822" y="5517232"/>
            <a:ext cx="1268062" cy="71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86212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473994" y="5517232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111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1" grpId="0" animBg="1"/>
      <p:bldP spid="20" grpId="0" animBg="1"/>
      <p:bldP spid="22" grpId="0" animBg="1"/>
      <p:bldP spid="23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Line 3"/>
          <p:cNvSpPr>
            <a:spLocks noChangeShapeType="1"/>
          </p:cNvSpPr>
          <p:nvPr/>
        </p:nvSpPr>
        <p:spPr bwMode="auto">
          <a:xfrm>
            <a:off x="457200" y="102873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4"/>
          <p:cNvSpPr>
            <a:spLocks noChangeShapeType="1"/>
          </p:cNvSpPr>
          <p:nvPr/>
        </p:nvSpPr>
        <p:spPr bwMode="auto">
          <a:xfrm>
            <a:off x="457200" y="198884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33400" y="6501341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043608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3159824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1749013" y="141277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>
            <a:off x="2454418" y="1419037"/>
            <a:ext cx="0" cy="508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>
            <a:off x="3865230" y="141903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>
              <a:solidFill>
                <a:srgbClr val="000000"/>
              </a:solidFill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1043608" y="1412777"/>
            <a:ext cx="3528392" cy="6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1619672" y="102873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3419872" y="1028733"/>
            <a:ext cx="872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259632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auto">
          <a:xfrm>
            <a:off x="1954838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9" name="Text Box 16"/>
          <p:cNvSpPr txBox="1">
            <a:spLocks noChangeArrowheads="1"/>
          </p:cNvSpPr>
          <p:nvPr/>
        </p:nvSpPr>
        <p:spPr bwMode="auto">
          <a:xfrm>
            <a:off x="2627784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20" name="Text Box 17"/>
          <p:cNvSpPr txBox="1">
            <a:spLocks noChangeArrowheads="1"/>
          </p:cNvSpPr>
          <p:nvPr/>
        </p:nvSpPr>
        <p:spPr bwMode="auto">
          <a:xfrm>
            <a:off x="3347864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020241" y="146694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467544" y="1157855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状</a:t>
            </a:r>
          </a:p>
          <a:p>
            <a:r>
              <a:rPr kumimoji="1"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395536" y="1988840"/>
            <a:ext cx="417646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buClr>
                <a:srgbClr val="333399"/>
              </a:buClr>
            </a:pPr>
            <a:r>
              <a:rPr lang="zh-CN" altLang="zh-CN" sz="1800" dirty="0">
                <a:solidFill>
                  <a:srgbClr val="000000"/>
                </a:solidFill>
              </a:rPr>
              <a:t>0  </a:t>
            </a:r>
            <a:r>
              <a:rPr lang="zh-CN" altLang="zh-CN" sz="1800" dirty="0" smtClean="0">
                <a:solidFill>
                  <a:srgbClr val="000000"/>
                </a:solidFill>
              </a:rPr>
              <a:t>    </a:t>
            </a:r>
            <a:r>
              <a:rPr lang="en-US" altLang="zh-CN" sz="1800" dirty="0">
                <a:solidFill>
                  <a:srgbClr val="000000"/>
                </a:solidFill>
              </a:rPr>
              <a:t>S3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S4  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1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2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1                      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acc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2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</a:rPr>
              <a:t>S6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>
                <a:solidFill>
                  <a:srgbClr val="000000"/>
                </a:solidFill>
              </a:rPr>
              <a:t>S7             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</a:rPr>
              <a:t>5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3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</a:rPr>
              <a:t>S3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S4                                 </a:t>
            </a:r>
            <a:r>
              <a:rPr lang="en-US" altLang="zh-CN" sz="1800" dirty="0">
                <a:solidFill>
                  <a:srgbClr val="000000"/>
                </a:solidFill>
              </a:rPr>
              <a:t>8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4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</a:rPr>
              <a:t>r3         </a:t>
            </a:r>
            <a:r>
              <a:rPr lang="en-US" altLang="zh-CN" sz="1800" dirty="0" err="1" smtClean="0">
                <a:solidFill>
                  <a:srgbClr val="000000"/>
                </a:solidFill>
              </a:rPr>
              <a:t>r3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                </a:t>
            </a:r>
            <a:endParaRPr lang="en-US" altLang="zh-CN" sz="1800" dirty="0">
              <a:solidFill>
                <a:srgbClr val="000000"/>
              </a:solidFill>
            </a:endParaRP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5        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</a:rPr>
              <a:t>r1                          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6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</a:rPr>
              <a:t>S6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</a:t>
            </a:r>
            <a:r>
              <a:rPr lang="en-US" altLang="zh-CN" sz="1800" dirty="0">
                <a:solidFill>
                  <a:srgbClr val="000000"/>
                </a:solidFill>
              </a:rPr>
              <a:t>S7             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</a:t>
            </a:r>
            <a:r>
              <a:rPr lang="en-US" altLang="zh-CN" sz="1800" dirty="0">
                <a:solidFill>
                  <a:srgbClr val="000000"/>
                </a:solidFill>
              </a:rPr>
              <a:t>9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7        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   </a:t>
            </a:r>
            <a:r>
              <a:rPr lang="en-US" altLang="zh-CN" sz="1800" dirty="0">
                <a:solidFill>
                  <a:srgbClr val="000000"/>
                </a:solidFill>
              </a:rPr>
              <a:t>r3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8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</a:t>
            </a:r>
            <a:r>
              <a:rPr lang="en-US" altLang="zh-CN" sz="1800" dirty="0">
                <a:solidFill>
                  <a:srgbClr val="000000"/>
                </a:solidFill>
              </a:rPr>
              <a:t>r2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</a:t>
            </a:r>
            <a:r>
              <a:rPr lang="en-US" altLang="zh-CN" sz="1800" dirty="0" err="1">
                <a:solidFill>
                  <a:srgbClr val="000000"/>
                </a:solidFill>
              </a:rPr>
              <a:t>r2</a:t>
            </a:r>
            <a:r>
              <a:rPr lang="en-US" altLang="zh-CN" sz="1800" dirty="0">
                <a:solidFill>
                  <a:srgbClr val="000000"/>
                </a:solidFill>
              </a:rPr>
              <a:t>              </a:t>
            </a:r>
          </a:p>
          <a:p>
            <a:pPr>
              <a:buClr>
                <a:srgbClr val="333399"/>
              </a:buClr>
            </a:pPr>
            <a:r>
              <a:rPr lang="en-US" altLang="zh-CN" sz="1800" dirty="0">
                <a:solidFill>
                  <a:srgbClr val="000000"/>
                </a:solidFill>
              </a:rPr>
              <a:t>9                   </a:t>
            </a:r>
            <a:r>
              <a:rPr lang="en-US" altLang="zh-CN" sz="1800" dirty="0" smtClean="0">
                <a:solidFill>
                  <a:srgbClr val="000000"/>
                </a:solidFill>
              </a:rPr>
              <a:t>            </a:t>
            </a:r>
            <a:r>
              <a:rPr lang="en-US" altLang="zh-CN" sz="1800" dirty="0">
                <a:solidFill>
                  <a:srgbClr val="000000"/>
                </a:solidFill>
              </a:rPr>
              <a:t>r2</a:t>
            </a:r>
          </a:p>
        </p:txBody>
      </p:sp>
      <p:sp>
        <p:nvSpPr>
          <p:cNvPr id="25" name="矩形 24"/>
          <p:cNvSpPr/>
          <p:nvPr/>
        </p:nvSpPr>
        <p:spPr>
          <a:xfrm>
            <a:off x="7320595" y="1028738"/>
            <a:ext cx="1694695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(1)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(2)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(3)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"/>
          <p:cNvSpPr>
            <a:spLocks noChangeArrowheads="1"/>
          </p:cNvSpPr>
          <p:nvPr/>
        </p:nvSpPr>
        <p:spPr bwMode="auto">
          <a:xfrm>
            <a:off x="5004054" y="982307"/>
            <a:ext cx="1512167" cy="1390576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I0:S</a:t>
            </a:r>
            <a:r>
              <a:rPr lang="en-US" altLang="en-US" sz="1600" dirty="0" smtClean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 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S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004055" y="2469428"/>
            <a:ext cx="1512167" cy="1077218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6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004054" y="4076720"/>
            <a:ext cx="1512167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I1: S</a:t>
            </a:r>
            <a:r>
              <a:rPr lang="en-US" altLang="en-US" sz="1600" dirty="0">
                <a:solidFill>
                  <a:srgbClr val="000000"/>
                </a:solidFill>
                <a:latin typeface="Agency FB" panose="020B0503020202020204" pitchFamily="34" charset="0"/>
                <a:ea typeface="新宋体" pitchFamily="49" charset="-122"/>
                <a:cs typeface="Times New Roman" panose="02020603050405020304" pitchFamily="18" charset="0"/>
              </a:rPr>
              <a:t>’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S, #</a:t>
            </a:r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5004049" y="963508"/>
            <a:ext cx="1512166" cy="105611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I2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004056" y="2469433"/>
            <a:ext cx="1512167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5004056" y="966335"/>
            <a:ext cx="1512167" cy="1053292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I3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004056" y="2469431"/>
            <a:ext cx="1512169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4" name="Rectangle 8"/>
          <p:cNvSpPr>
            <a:spLocks noChangeArrowheads="1"/>
          </p:cNvSpPr>
          <p:nvPr/>
        </p:nvSpPr>
        <p:spPr bwMode="auto">
          <a:xfrm>
            <a:off x="5004052" y="4076720"/>
            <a:ext cx="1512169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I4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,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5" name="Rectangle 5"/>
          <p:cNvSpPr>
            <a:spLocks noChangeArrowheads="1"/>
          </p:cNvSpPr>
          <p:nvPr/>
        </p:nvSpPr>
        <p:spPr bwMode="auto">
          <a:xfrm>
            <a:off x="5004056" y="4076720"/>
            <a:ext cx="1512173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I5: S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BB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6" name="Rectangle 6"/>
          <p:cNvSpPr>
            <a:spLocks noChangeArrowheads="1"/>
          </p:cNvSpPr>
          <p:nvPr/>
        </p:nvSpPr>
        <p:spPr bwMode="auto">
          <a:xfrm>
            <a:off x="5004054" y="963508"/>
            <a:ext cx="1512177" cy="105611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I6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S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aB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  <a:p>
            <a:pPr hangingPunct="0"/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     B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  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004056" y="2469431"/>
            <a:ext cx="1512173" cy="83099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16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8" name="Rectangle 9"/>
          <p:cNvSpPr>
            <a:spLocks noChangeArrowheads="1"/>
          </p:cNvSpPr>
          <p:nvPr/>
        </p:nvSpPr>
        <p:spPr bwMode="auto">
          <a:xfrm>
            <a:off x="5004060" y="4076720"/>
            <a:ext cx="1512181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I7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5004031" y="4076720"/>
            <a:ext cx="1512189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I8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ab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  <p:sp>
        <p:nvSpPr>
          <p:cNvPr id="40" name="Rectangle 10"/>
          <p:cNvSpPr>
            <a:spLocks noChangeArrowheads="1"/>
          </p:cNvSpPr>
          <p:nvPr/>
        </p:nvSpPr>
        <p:spPr bwMode="auto">
          <a:xfrm>
            <a:off x="5004026" y="4076720"/>
            <a:ext cx="1512181" cy="45140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hangingPunct="0"/>
            <a:r>
              <a:rPr lang="en-US" altLang="en-US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I9</a:t>
            </a:r>
            <a:r>
              <a:rPr lang="en-US" alt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: </a:t>
            </a:r>
            <a:r>
              <a:rPr lang="en-US" alt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lang="en-US" altLang="zh-CN" sz="1600" dirty="0" err="1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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新宋体" pitchFamily="49" charset="-122"/>
                <a:cs typeface="Times New Roman" panose="02020603050405020304" pitchFamily="18" charset="0"/>
                <a:sym typeface="Symbol" pitchFamily="18" charset="2"/>
              </a:rPr>
              <a:t>, #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新宋体" pitchFamily="49" charset="-122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5464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 autoUpdateAnimBg="0"/>
      <p:bldP spid="26" grpId="0" animBg="1" autoUpdateAnimBg="0"/>
      <p:bldP spid="26" grpId="1" animBg="1"/>
      <p:bldP spid="27" grpId="0" animBg="1"/>
      <p:bldP spid="27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 autoUpdateAnimBg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分析对比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LR(1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00000"/>
                </a:solidFill>
              </a:rPr>
              <a:t>比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</a:t>
            </a:r>
            <a:r>
              <a:rPr lang="zh-CN" altLang="en-US" sz="2800" dirty="0" smtClean="0">
                <a:solidFill>
                  <a:srgbClr val="000000"/>
                </a:solidFill>
              </a:rPr>
              <a:t>能力强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800" dirty="0" smtClean="0"/>
              <a:t>每个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/>
              <a:t>文法</a:t>
            </a:r>
            <a:r>
              <a:rPr lang="zh-CN" altLang="en-US" sz="2800" dirty="0"/>
              <a:t>都是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/>
              <a:t>的</a:t>
            </a:r>
            <a:endParaRPr lang="en-US" altLang="zh-CN" sz="2800" dirty="0" smtClean="0"/>
          </a:p>
          <a:p>
            <a:pPr algn="l"/>
            <a:endParaRPr lang="en-US" altLang="zh-CN" sz="2800" dirty="0" smtClean="0"/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800" dirty="0" smtClean="0"/>
              <a:t>一</a:t>
            </a:r>
            <a:r>
              <a:rPr lang="zh-CN" altLang="en-US" sz="2800" dirty="0"/>
              <a:t>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/>
              <a:t>文法</a:t>
            </a:r>
            <a:r>
              <a:rPr lang="zh-CN" altLang="en-US" sz="2800" dirty="0"/>
              <a:t>的规范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800" dirty="0"/>
              <a:t>分析器比其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/>
              <a:t>分析器</a:t>
            </a:r>
            <a:r>
              <a:rPr lang="zh-CN" altLang="en-US" sz="2800" dirty="0"/>
              <a:t>的状态要多。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397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分析与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分析对比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236303" y="1124749"/>
            <a:ext cx="1694695" cy="120032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(1)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</a:t>
            </a:r>
          </a:p>
          <a:p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(2)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kumimoji="1" lang="en-US" altLang="zh-CN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kumimoji="1"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(3)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9512" y="1497549"/>
            <a:ext cx="424847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项目集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•S    S•BB   B•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B•b}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S•}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={SB•B    B•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B•b}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B•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B•b}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•}  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•}</a:t>
            </a:r>
          </a:p>
          <a:p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={SBB•}</a:t>
            </a:r>
          </a:p>
        </p:txBody>
      </p:sp>
      <p:sp>
        <p:nvSpPr>
          <p:cNvPr id="6" name="矩形 5"/>
          <p:cNvSpPr/>
          <p:nvPr/>
        </p:nvSpPr>
        <p:spPr>
          <a:xfrm>
            <a:off x="3053817" y="3068960"/>
            <a:ext cx="587116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sz="2000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#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S•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BB, #    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ab}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sz="2000" dirty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#}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={S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B•B, #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#}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a•B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ab}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ab}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BB•, #}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B•b,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#}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7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#}</a:t>
            </a: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8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ab}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BaB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#}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31419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LR(K)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有时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分析需要向前查看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个输入才能够确定冲突解决策略，称为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LR(K)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分析。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LR(K)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分析每个项目需要附带有</a:t>
                </a:r>
                <a:r>
                  <a:rPr lang="en-US" altLang="zh-CN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个终结符，项目的一般形式为：</a:t>
                </a:r>
                <a:endParaRPr lang="en-US" altLang="zh-CN" sz="2800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α•β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LR(0)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 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</a:t>
                </a:r>
                <a:r>
                  <a:rPr lang="en-US" altLang="zh-CN" sz="28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是项目的向前搜索字符串，也称为展望串。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228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分析对比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LR(1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</a:rPr>
              <a:t>比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</a:t>
            </a:r>
            <a:r>
              <a:rPr lang="zh-CN" altLang="en-US" sz="2400" dirty="0" smtClean="0">
                <a:solidFill>
                  <a:srgbClr val="000000"/>
                </a:solidFill>
              </a:rPr>
              <a:t>能力强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 smtClean="0"/>
              <a:t>每个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400" dirty="0" smtClean="0"/>
              <a:t>文法</a:t>
            </a:r>
            <a:r>
              <a:rPr lang="zh-CN" altLang="en-US" sz="2400" dirty="0"/>
              <a:t>都是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dirty="0" smtClean="0"/>
              <a:t>的</a:t>
            </a:r>
            <a:endParaRPr lang="en-US" altLang="zh-CN" sz="2400" dirty="0" smtClean="0"/>
          </a:p>
          <a:p>
            <a:pPr algn="l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 smtClean="0"/>
              <a:t>一</a:t>
            </a:r>
            <a:r>
              <a:rPr lang="zh-CN" altLang="en-US" sz="2400" dirty="0"/>
              <a:t>个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400" dirty="0" smtClean="0"/>
              <a:t>文法</a:t>
            </a:r>
            <a:r>
              <a:rPr lang="zh-CN" altLang="en-US" sz="2400" dirty="0"/>
              <a:t>的规范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/>
              <a:t>分析器比其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400" dirty="0" smtClean="0"/>
              <a:t>分析器</a:t>
            </a:r>
            <a:r>
              <a:rPr lang="zh-CN" altLang="en-US" sz="2400" dirty="0"/>
              <a:t>的状态要多。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45646" y="3241321"/>
            <a:ext cx="639470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项目集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S, #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S•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BB, #    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ab}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</a:t>
            </a:r>
            <a:r>
              <a:rPr lang="en-US" altLang="zh-CN" dirty="0">
                <a:latin typeface="Agency FB" panose="020B0503020202020204" pitchFamily="34" charset="0"/>
                <a:cs typeface="Times New Roman" panose="02020603050405020304" pitchFamily="18" charset="0"/>
                <a:sym typeface="Symbol" pitchFamily="18" charset="2"/>
              </a:rPr>
              <a:t>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#}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={S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B•B, #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#}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a•B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err="1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b, ab}</a:t>
            </a:r>
            <a:endParaRPr lang="en-US" altLang="zh-CN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4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ab}  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5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BB•, #}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B•b, </a:t>
            </a:r>
            <a:r>
              <a:rPr lang="en-US" altLang="zh-CN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#}</a:t>
            </a:r>
          </a:p>
          <a:p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7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#}</a:t>
            </a:r>
          </a:p>
          <a:p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8</a:t>
            </a:r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lang="en-US" altLang="zh-CN" dirty="0" err="1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ab}</a:t>
            </a:r>
            <a:endParaRPr lang="en-US" altLang="zh-CN" dirty="0">
              <a:solidFill>
                <a:srgbClr val="2F18D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baseline="-25000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9</a:t>
            </a:r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dirty="0" err="1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BaB</a:t>
            </a:r>
            <a:r>
              <a:rPr lang="en-US" altLang="zh-CN" dirty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•, </a:t>
            </a:r>
            <a:r>
              <a:rPr lang="en-US" altLang="zh-CN" dirty="0" smtClean="0">
                <a:solidFill>
                  <a:srgbClr val="2F18D8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#}</a:t>
            </a:r>
            <a:endParaRPr lang="en-US" altLang="zh-CN" dirty="0">
              <a:solidFill>
                <a:srgbClr val="2F18D8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234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项目集规范族中，如果存在两个项目集除向前搜索字符不同外，其他部分都是相同的，则称这样的两个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项目是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的，相同部分称为同心项目集的</a:t>
            </a:r>
            <a:r>
              <a:rPr lang="zh-CN" alt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心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如果将同心的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合并，心仍为相同的一个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398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同心集的合并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的同心项目集的向前搜索字符进行并运算，项目集其他部分不变，合并同心集后的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函数也自动合并。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B•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ab    B•b, ab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}</a:t>
            </a:r>
          </a:p>
          <a:p>
            <a:pPr algn="l"/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I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6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#   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•b, #}</a:t>
            </a:r>
          </a:p>
          <a:p>
            <a:pPr algn="l"/>
            <a:endParaRPr lang="en-US" altLang="zh-CN" sz="2400" dirty="0" smtClean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合并后：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en-US" altLang="zh-CN" sz="2400" baseline="-250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36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={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Ba•B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ab#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</a:t>
            </a:r>
            <a:r>
              <a:rPr lang="en-US" altLang="zh-CN" sz="24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,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ab#      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B•b, </a:t>
            </a:r>
            <a:r>
              <a:rPr lang="en-US" altLang="zh-CN" sz="24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ab#}</a:t>
            </a:r>
            <a:endParaRPr lang="en-US" altLang="zh-C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若合并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项目集规范族中的同心集后没有产生新的冲突，则称为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项目集。 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Lookahead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10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通过构建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项目集，然后采用与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相同的方法构建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400" dirty="0"/>
              <a:t>构造文法</a:t>
            </a:r>
            <a:r>
              <a:rPr lang="en-US" altLang="zh-CN" sz="2400" dirty="0"/>
              <a:t>G</a:t>
            </a:r>
            <a:r>
              <a:rPr lang="zh-CN" altLang="en-US" sz="2400" dirty="0"/>
              <a:t>的规范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 </a:t>
            </a:r>
            <a:r>
              <a:rPr lang="zh-CN" altLang="en-US" sz="2400" dirty="0"/>
              <a:t>状态</a:t>
            </a:r>
            <a:r>
              <a:rPr lang="en-US" altLang="zh-CN" sz="2400" dirty="0"/>
              <a:t>.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400" dirty="0"/>
              <a:t>合并同心集（除搜索符外两个集合是相同的）的状态</a:t>
            </a:r>
            <a:r>
              <a:rPr lang="en-US" altLang="zh-CN" sz="2400" dirty="0"/>
              <a:t>.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CN" altLang="en-US" sz="2400" dirty="0"/>
              <a:t>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LALR(1) </a:t>
            </a:r>
            <a:r>
              <a:rPr lang="zh-CN" altLang="en-US" sz="2400" dirty="0"/>
              <a:t>状态的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2400" dirty="0"/>
              <a:t>函数是合并的同心集状态的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zh-CN" altLang="en-US" sz="2400" dirty="0"/>
              <a:t>函数的并</a:t>
            </a:r>
            <a:r>
              <a:rPr lang="en-US" altLang="zh-CN" sz="2400" dirty="0"/>
              <a:t>.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LALR(1)</a:t>
            </a:r>
            <a:r>
              <a:rPr lang="zh-CN" altLang="en-US" sz="2000" dirty="0"/>
              <a:t>分析表</a:t>
            </a:r>
            <a:r>
              <a:rPr lang="zh-CN" altLang="en-US" sz="1800" dirty="0"/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/>
              <a:t> </a:t>
            </a:r>
            <a:r>
              <a:rPr lang="zh-CN" altLang="en-US" sz="2400" dirty="0"/>
              <a:t>构造</a:t>
            </a:r>
            <a:r>
              <a:rPr lang="zh-CN" altLang="en-US" sz="2400" dirty="0" smtClean="0"/>
              <a:t>方法</a:t>
            </a:r>
            <a:r>
              <a:rPr lang="zh-CN" altLang="en-US" sz="2400" dirty="0"/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000" dirty="0"/>
              <a:t>分析表一样</a:t>
            </a:r>
            <a:r>
              <a:rPr lang="en-US" altLang="zh-CN" sz="2400" dirty="0"/>
              <a:t>.</a:t>
            </a:r>
          </a:p>
          <a:p>
            <a:pPr algn="l">
              <a:lnSpc>
                <a:spcPct val="90000"/>
              </a:lnSpc>
            </a:pPr>
            <a:r>
              <a:rPr lang="zh-CN" altLang="en-US" sz="2400" dirty="0"/>
              <a:t>经上述步骤构造的表若</a:t>
            </a:r>
            <a:r>
              <a:rPr lang="zh-CN" altLang="en-US" sz="2400" dirty="0">
                <a:solidFill>
                  <a:srgbClr val="FF0000"/>
                </a:solidFill>
              </a:rPr>
              <a:t>不存在冲突</a:t>
            </a:r>
            <a:r>
              <a:rPr lang="zh-CN" altLang="en-US" sz="2400" dirty="0"/>
              <a:t>，则称它为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/>
              <a:t>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000" dirty="0"/>
              <a:t>分析表。</a:t>
            </a:r>
          </a:p>
          <a:p>
            <a:pPr algn="l">
              <a:lnSpc>
                <a:spcPct val="90000"/>
              </a:lnSpc>
            </a:pPr>
            <a:r>
              <a:rPr lang="zh-CN" altLang="en-US" sz="2000" dirty="0"/>
              <a:t>存在这种分析表的文法称为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000" dirty="0" smtClean="0"/>
              <a:t>文法</a:t>
            </a:r>
            <a:r>
              <a:rPr lang="zh-CN" altLang="en-US" sz="2000" dirty="0"/>
              <a:t>。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4869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169741" y="104847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169741" y="200858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245941" y="6521081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756149" y="104847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872365" y="104847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461554" y="143251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166959" y="1438777"/>
            <a:ext cx="0" cy="508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7577771" y="143877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756149" y="1432517"/>
            <a:ext cx="3528392" cy="6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332213" y="104847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132413" y="1048473"/>
            <a:ext cx="872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GOTO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972173" y="148331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667379" y="148331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340325" y="148331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060405" y="148331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732782" y="148668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180085" y="1177594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状</a:t>
            </a:r>
          </a:p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108077" y="2008580"/>
            <a:ext cx="417646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800" dirty="0"/>
              <a:t>0  </a:t>
            </a:r>
            <a:r>
              <a:rPr lang="zh-CN" altLang="zh-CN" sz="1800" dirty="0" smtClean="0"/>
              <a:t>  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</a:t>
            </a:r>
            <a:r>
              <a:rPr lang="en-US" altLang="zh-CN" sz="1800" dirty="0"/>
              <a:t>1          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1                             </a:t>
            </a:r>
            <a:r>
              <a:rPr lang="en-US" altLang="zh-CN" sz="1800" dirty="0" err="1" smtClean="0"/>
              <a:t>acc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2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5</a:t>
            </a:r>
          </a:p>
          <a:p>
            <a:pPr eaLnBrk="1" hangingPunct="1"/>
            <a:r>
              <a:rPr lang="en-US" altLang="zh-CN" sz="1800" dirty="0"/>
              <a:t>3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            </a:t>
            </a:r>
            <a:r>
              <a:rPr lang="en-US" altLang="zh-CN" sz="1800" dirty="0"/>
              <a:t>8</a:t>
            </a:r>
          </a:p>
          <a:p>
            <a:pPr eaLnBrk="1" hangingPunct="1"/>
            <a:r>
              <a:rPr lang="en-US" altLang="zh-CN" sz="1800" dirty="0"/>
              <a:t>4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r3         </a:t>
            </a:r>
            <a:r>
              <a:rPr lang="en-US" altLang="zh-CN" sz="1800" dirty="0" err="1" smtClean="0"/>
              <a:t>r3</a:t>
            </a:r>
            <a:r>
              <a:rPr lang="en-US" altLang="zh-CN" sz="1800" dirty="0" smtClean="0"/>
              <a:t>                          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5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r1                          </a:t>
            </a:r>
          </a:p>
          <a:p>
            <a:pPr eaLnBrk="1" hangingPunct="1"/>
            <a:r>
              <a:rPr lang="en-US" altLang="zh-CN" sz="1800" dirty="0"/>
              <a:t>6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9</a:t>
            </a:r>
          </a:p>
          <a:p>
            <a:pPr eaLnBrk="1" hangingPunct="1"/>
            <a:r>
              <a:rPr lang="en-US" altLang="zh-CN" sz="1800" dirty="0"/>
              <a:t>7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r3</a:t>
            </a:r>
          </a:p>
          <a:p>
            <a:pPr eaLnBrk="1" hangingPunct="1"/>
            <a:r>
              <a:rPr lang="en-US" altLang="zh-CN" sz="1800" dirty="0"/>
              <a:t>8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r2        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r2</a:t>
            </a:r>
            <a:r>
              <a:rPr lang="en-US" altLang="zh-CN" sz="1800" dirty="0"/>
              <a:t>              </a:t>
            </a:r>
          </a:p>
          <a:p>
            <a:pPr eaLnBrk="1" hangingPunct="1"/>
            <a:r>
              <a:rPr lang="en-US" altLang="zh-CN" sz="1800" dirty="0"/>
              <a:t>9                   </a:t>
            </a:r>
            <a:r>
              <a:rPr lang="en-US" altLang="zh-CN" sz="1800" dirty="0" smtClean="0"/>
              <a:t>            </a:t>
            </a:r>
            <a:r>
              <a:rPr lang="en-US" altLang="zh-CN" sz="1800" dirty="0"/>
              <a:t>r2</a:t>
            </a: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95536" y="2704299"/>
            <a:ext cx="2198038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(1)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(2)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(3)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54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3481536" y="102873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3481536" y="198884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557736" y="6501341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4067944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6184160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4773349" y="141277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5478754" y="1419037"/>
            <a:ext cx="0" cy="508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6889566" y="141903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4067944" y="1412777"/>
            <a:ext cx="3528392" cy="6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644008" y="102873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444208" y="1028733"/>
            <a:ext cx="872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GOTO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283968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4979174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652120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372200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7044577" y="146694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3491880" y="1157854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状</a:t>
            </a:r>
          </a:p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419872" y="1988840"/>
            <a:ext cx="417646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800" dirty="0"/>
              <a:t>0  </a:t>
            </a:r>
            <a:r>
              <a:rPr lang="zh-CN" altLang="zh-CN" sz="1800" dirty="0" smtClean="0"/>
              <a:t>  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</a:t>
            </a:r>
            <a:r>
              <a:rPr lang="en-US" altLang="zh-CN" sz="1800" dirty="0"/>
              <a:t>1          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1                             </a:t>
            </a:r>
            <a:r>
              <a:rPr lang="en-US" altLang="zh-CN" sz="1800" dirty="0" err="1" smtClean="0"/>
              <a:t>acc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2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5</a:t>
            </a:r>
          </a:p>
          <a:p>
            <a:pPr eaLnBrk="1" hangingPunct="1"/>
            <a:r>
              <a:rPr lang="en-US" altLang="zh-CN" sz="1800" dirty="0"/>
              <a:t>3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            </a:t>
            </a:r>
            <a:r>
              <a:rPr lang="en-US" altLang="zh-CN" sz="1800" dirty="0"/>
              <a:t>8</a:t>
            </a:r>
          </a:p>
          <a:p>
            <a:pPr eaLnBrk="1" hangingPunct="1"/>
            <a:r>
              <a:rPr lang="en-US" altLang="zh-CN" sz="1800" dirty="0"/>
              <a:t>4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r3         </a:t>
            </a:r>
            <a:r>
              <a:rPr lang="en-US" altLang="zh-CN" sz="1800" dirty="0" err="1" smtClean="0"/>
              <a:t>r3</a:t>
            </a:r>
            <a:r>
              <a:rPr lang="en-US" altLang="zh-CN" sz="1800" dirty="0" smtClean="0"/>
              <a:t>                          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5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r1                          </a:t>
            </a:r>
          </a:p>
          <a:p>
            <a:pPr eaLnBrk="1" hangingPunct="1"/>
            <a:r>
              <a:rPr lang="en-US" altLang="zh-CN" sz="1800" dirty="0"/>
              <a:t>6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9</a:t>
            </a:r>
          </a:p>
          <a:p>
            <a:pPr eaLnBrk="1" hangingPunct="1"/>
            <a:r>
              <a:rPr lang="en-US" altLang="zh-CN" sz="1800" dirty="0"/>
              <a:t>7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r3</a:t>
            </a:r>
          </a:p>
          <a:p>
            <a:pPr eaLnBrk="1" hangingPunct="1"/>
            <a:r>
              <a:rPr lang="en-US" altLang="zh-CN" sz="1800" dirty="0"/>
              <a:t>8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r2        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r2</a:t>
            </a:r>
            <a:r>
              <a:rPr lang="en-US" altLang="zh-CN" sz="1800" dirty="0"/>
              <a:t>              </a:t>
            </a:r>
          </a:p>
          <a:p>
            <a:pPr eaLnBrk="1" hangingPunct="1"/>
            <a:r>
              <a:rPr lang="en-US" altLang="zh-CN" sz="1800" dirty="0"/>
              <a:t>9                   </a:t>
            </a:r>
            <a:r>
              <a:rPr lang="en-US" altLang="zh-CN" sz="1800" dirty="0" smtClean="0"/>
              <a:t>            </a:t>
            </a:r>
            <a:r>
              <a:rPr lang="en-US" altLang="zh-CN" sz="1800" dirty="0"/>
              <a:t>r2</a:t>
            </a: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合并同心集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S3+S6</a:t>
            </a: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S4+S7</a:t>
            </a: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S8+S9</a:t>
            </a:r>
          </a:p>
        </p:txBody>
      </p:sp>
      <p:sp>
        <p:nvSpPr>
          <p:cNvPr id="25" name="矩形 24"/>
          <p:cNvSpPr/>
          <p:nvPr/>
        </p:nvSpPr>
        <p:spPr>
          <a:xfrm>
            <a:off x="369582" y="4581129"/>
            <a:ext cx="2198038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(0)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S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(1)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BB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(2)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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aB</a:t>
            </a:r>
            <a:endParaRPr kumimoji="1"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itchFamily="18" charset="2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         (3)</a:t>
            </a:r>
            <a:r>
              <a:rPr kumimoji="1"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B</a:t>
            </a:r>
            <a:r>
              <a:rPr kumimoji="1"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02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73994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27786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rot="5400000">
            <a:off x="2892900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27786" y="2305237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121014" y="2924945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627786" y="1124745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3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3121014" y="1787229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53372" y="5517797"/>
            <a:ext cx="1285728" cy="71951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157218" y="5517233"/>
            <a:ext cx="1269604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26822" y="5517232"/>
            <a:ext cx="1268062" cy="71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86212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473994" y="5517232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290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4489648" y="1028733"/>
            <a:ext cx="42588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>
            <a:off x="4489648" y="1988840"/>
            <a:ext cx="42588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4565848" y="6501341"/>
            <a:ext cx="41826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5220072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7336288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5925477" y="141277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630882" y="1419037"/>
            <a:ext cx="0" cy="508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041694" y="141903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5220072" y="1412777"/>
            <a:ext cx="3528392" cy="6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96136" y="102873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596336" y="1028733"/>
            <a:ext cx="872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GOTO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5436096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131302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6804248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524328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8196705" y="146694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499992" y="1157854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状</a:t>
            </a:r>
          </a:p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4427984" y="1988840"/>
            <a:ext cx="453650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800" dirty="0"/>
              <a:t>0  </a:t>
            </a:r>
            <a:r>
              <a:rPr lang="zh-CN" altLang="zh-CN" sz="1800" dirty="0" smtClean="0"/>
              <a:t>   </a:t>
            </a:r>
            <a:r>
              <a:rPr lang="en-US" altLang="zh-CN" sz="1800" dirty="0" smtClean="0"/>
              <a:t>  S3,6    S4,7                    </a:t>
            </a:r>
            <a:r>
              <a:rPr lang="en-US" altLang="zh-CN" sz="1800" dirty="0"/>
              <a:t>1          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1                             </a:t>
            </a:r>
            <a:r>
              <a:rPr lang="en-US" altLang="zh-CN" sz="1800" dirty="0" smtClean="0"/>
              <a:t>   </a:t>
            </a:r>
            <a:r>
              <a:rPr lang="en-US" altLang="zh-CN" sz="1800" dirty="0" err="1" smtClean="0"/>
              <a:t>acc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2    </a:t>
            </a:r>
            <a:r>
              <a:rPr lang="en-US" altLang="zh-CN" sz="1800" dirty="0" smtClean="0"/>
              <a:t>   S3,6    S4,7                                </a:t>
            </a:r>
            <a:r>
              <a:rPr lang="en-US" altLang="zh-CN" sz="1800" dirty="0"/>
              <a:t>5</a:t>
            </a:r>
          </a:p>
          <a:p>
            <a:pPr eaLnBrk="1" hangingPunct="1"/>
            <a:r>
              <a:rPr lang="en-US" altLang="zh-CN" sz="1800" dirty="0" smtClean="0"/>
              <a:t>3,6    S3,6    S4,7                               8,9</a:t>
            </a:r>
            <a:endParaRPr lang="en-US" altLang="zh-CN" sz="1800" dirty="0"/>
          </a:p>
          <a:p>
            <a:pPr eaLnBrk="1" hangingPunct="1"/>
            <a:r>
              <a:rPr lang="en-US" altLang="zh-CN" sz="1800" dirty="0" smtClean="0"/>
              <a:t>4,7      </a:t>
            </a:r>
            <a:r>
              <a:rPr lang="en-US" altLang="zh-CN" sz="1800" dirty="0"/>
              <a:t>r3         </a:t>
            </a:r>
            <a:r>
              <a:rPr lang="en-US" altLang="zh-CN" sz="1800" dirty="0" err="1" smtClean="0"/>
              <a:t>r3</a:t>
            </a:r>
            <a:r>
              <a:rPr lang="en-US" altLang="zh-CN" sz="1800" dirty="0" smtClean="0"/>
              <a:t>         </a:t>
            </a:r>
            <a:r>
              <a:rPr lang="en-US" altLang="zh-CN" sz="1800" dirty="0" err="1" smtClean="0"/>
              <a:t>r3</a:t>
            </a:r>
            <a:r>
              <a:rPr lang="en-US" altLang="zh-CN" sz="1800" dirty="0" smtClean="0"/>
              <a:t>                    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5                  </a:t>
            </a:r>
            <a:r>
              <a:rPr lang="en-US" altLang="zh-CN" sz="1800" dirty="0" smtClean="0"/>
              <a:t>                r1                          </a:t>
            </a:r>
            <a:endParaRPr lang="en-US" altLang="zh-CN" sz="1800" dirty="0"/>
          </a:p>
          <a:p>
            <a:pPr eaLnBrk="1" hangingPunct="1"/>
            <a:r>
              <a:rPr lang="en-US" altLang="zh-CN" sz="1800" dirty="0" smtClean="0"/>
              <a:t>8,9      </a:t>
            </a:r>
            <a:r>
              <a:rPr lang="en-US" altLang="zh-CN" sz="1800" dirty="0"/>
              <a:t>r2        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r2</a:t>
            </a:r>
            <a:r>
              <a:rPr lang="en-US" altLang="zh-CN" sz="1800" dirty="0"/>
              <a:t>        </a:t>
            </a:r>
            <a:r>
              <a:rPr lang="en-US" altLang="zh-CN" sz="1800" dirty="0" smtClean="0"/>
              <a:t> </a:t>
            </a:r>
            <a:r>
              <a:rPr lang="en-US" altLang="zh-CN" sz="1800" dirty="0" err="1" smtClean="0"/>
              <a:t>r2</a:t>
            </a:r>
            <a:r>
              <a:rPr lang="en-US" altLang="zh-CN" sz="1800" dirty="0" smtClean="0"/>
              <a:t>   </a:t>
            </a:r>
            <a:endParaRPr lang="en-US" altLang="zh-CN" sz="1800" dirty="0"/>
          </a:p>
        </p:txBody>
      </p:sp>
      <p:sp>
        <p:nvSpPr>
          <p:cNvPr id="25" name="Line 3"/>
          <p:cNvSpPr>
            <a:spLocks noChangeShapeType="1"/>
          </p:cNvSpPr>
          <p:nvPr/>
        </p:nvSpPr>
        <p:spPr bwMode="auto">
          <a:xfrm>
            <a:off x="241176" y="1028733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4"/>
          <p:cNvSpPr>
            <a:spLocks noChangeShapeType="1"/>
          </p:cNvSpPr>
          <p:nvPr/>
        </p:nvSpPr>
        <p:spPr bwMode="auto">
          <a:xfrm>
            <a:off x="241176" y="1988840"/>
            <a:ext cx="411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5"/>
          <p:cNvSpPr>
            <a:spLocks noChangeShapeType="1"/>
          </p:cNvSpPr>
          <p:nvPr/>
        </p:nvSpPr>
        <p:spPr bwMode="auto">
          <a:xfrm>
            <a:off x="317376" y="6501341"/>
            <a:ext cx="403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29" name="Line 6"/>
          <p:cNvSpPr>
            <a:spLocks noChangeShapeType="1"/>
          </p:cNvSpPr>
          <p:nvPr/>
        </p:nvSpPr>
        <p:spPr bwMode="auto">
          <a:xfrm>
            <a:off x="827584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0" name="Line 7"/>
          <p:cNvSpPr>
            <a:spLocks noChangeShapeType="1"/>
          </p:cNvSpPr>
          <p:nvPr/>
        </p:nvSpPr>
        <p:spPr bwMode="auto">
          <a:xfrm>
            <a:off x="2943800" y="1028733"/>
            <a:ext cx="0" cy="547260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1" name="Line 8"/>
          <p:cNvSpPr>
            <a:spLocks noChangeShapeType="1"/>
          </p:cNvSpPr>
          <p:nvPr/>
        </p:nvSpPr>
        <p:spPr bwMode="auto">
          <a:xfrm>
            <a:off x="1532989" y="141277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2" name="Line 9"/>
          <p:cNvSpPr>
            <a:spLocks noChangeShapeType="1"/>
          </p:cNvSpPr>
          <p:nvPr/>
        </p:nvSpPr>
        <p:spPr bwMode="auto">
          <a:xfrm>
            <a:off x="2238394" y="1419037"/>
            <a:ext cx="0" cy="508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3" name="Line 10"/>
          <p:cNvSpPr>
            <a:spLocks noChangeShapeType="1"/>
          </p:cNvSpPr>
          <p:nvPr/>
        </p:nvSpPr>
        <p:spPr bwMode="auto">
          <a:xfrm>
            <a:off x="3649206" y="1419036"/>
            <a:ext cx="0" cy="508856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34" name="Line 11"/>
          <p:cNvSpPr>
            <a:spLocks noChangeShapeType="1"/>
          </p:cNvSpPr>
          <p:nvPr/>
        </p:nvSpPr>
        <p:spPr bwMode="auto">
          <a:xfrm>
            <a:off x="827584" y="1412777"/>
            <a:ext cx="3528392" cy="62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12"/>
          <p:cNvSpPr txBox="1">
            <a:spLocks noChangeArrowheads="1"/>
          </p:cNvSpPr>
          <p:nvPr/>
        </p:nvSpPr>
        <p:spPr bwMode="auto">
          <a:xfrm>
            <a:off x="1403648" y="1028733"/>
            <a:ext cx="1107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ACTION</a:t>
            </a: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3203848" y="1028733"/>
            <a:ext cx="87299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GOTO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1043608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1738814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" name="Text Box 16"/>
          <p:cNvSpPr txBox="1">
            <a:spLocks noChangeArrowheads="1"/>
          </p:cNvSpPr>
          <p:nvPr/>
        </p:nvSpPr>
        <p:spPr bwMode="auto">
          <a:xfrm>
            <a:off x="2411760" y="1463576"/>
            <a:ext cx="3000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3131840" y="1463576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3804217" y="1466948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en-US" altLang="zh-CN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51520" y="1157854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状</a:t>
            </a:r>
          </a:p>
          <a:p>
            <a:pPr eaLnBrk="1" hangingPunct="1"/>
            <a:r>
              <a:rPr kumimoji="1" lang="zh-CN" altLang="en-US" b="1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态</a:t>
            </a:r>
          </a:p>
        </p:txBody>
      </p:sp>
      <p:sp>
        <p:nvSpPr>
          <p:cNvPr id="43" name="Rectangle 20"/>
          <p:cNvSpPr>
            <a:spLocks noChangeArrowheads="1"/>
          </p:cNvSpPr>
          <p:nvPr/>
        </p:nvSpPr>
        <p:spPr bwMode="auto">
          <a:xfrm>
            <a:off x="179512" y="1988840"/>
            <a:ext cx="4176464" cy="4512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Char char="»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pitchFamily="2" charset="2"/>
              <a:buChar char="u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1800" dirty="0"/>
              <a:t>0  </a:t>
            </a:r>
            <a:r>
              <a:rPr lang="zh-CN" altLang="zh-CN" sz="1800" dirty="0" smtClean="0"/>
              <a:t>  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</a:t>
            </a:r>
            <a:r>
              <a:rPr lang="en-US" altLang="zh-CN" sz="1800" dirty="0"/>
              <a:t>1          </a:t>
            </a:r>
            <a:r>
              <a:rPr lang="en-US" altLang="zh-CN" sz="1800" dirty="0" smtClean="0"/>
              <a:t>2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1                             </a:t>
            </a:r>
            <a:r>
              <a:rPr lang="en-US" altLang="zh-CN" sz="1800" dirty="0" err="1" smtClean="0"/>
              <a:t>acc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2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 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5</a:t>
            </a:r>
          </a:p>
          <a:p>
            <a:pPr eaLnBrk="1" hangingPunct="1"/>
            <a:r>
              <a:rPr lang="en-US" altLang="zh-CN" sz="1800" dirty="0"/>
              <a:t>3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S3        </a:t>
            </a:r>
            <a:r>
              <a:rPr lang="en-US" altLang="zh-CN" sz="1800" dirty="0" smtClean="0"/>
              <a:t>S4                                 </a:t>
            </a:r>
            <a:r>
              <a:rPr lang="en-US" altLang="zh-CN" sz="1800" dirty="0"/>
              <a:t>8</a:t>
            </a:r>
          </a:p>
          <a:p>
            <a:pPr eaLnBrk="1" hangingPunct="1"/>
            <a:r>
              <a:rPr lang="en-US" altLang="zh-CN" sz="1800" dirty="0"/>
              <a:t>4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r3         </a:t>
            </a:r>
            <a:r>
              <a:rPr lang="en-US" altLang="zh-CN" sz="1800" dirty="0" err="1" smtClean="0"/>
              <a:t>r3</a:t>
            </a:r>
            <a:r>
              <a:rPr lang="en-US" altLang="zh-CN" sz="1800" dirty="0" smtClean="0"/>
              <a:t>                          </a:t>
            </a:r>
            <a:endParaRPr lang="en-US" altLang="zh-CN" sz="1800" dirty="0"/>
          </a:p>
          <a:p>
            <a:pPr eaLnBrk="1" hangingPunct="1"/>
            <a:r>
              <a:rPr lang="en-US" altLang="zh-CN" sz="1800" dirty="0"/>
              <a:t>5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r1                          </a:t>
            </a:r>
          </a:p>
          <a:p>
            <a:pPr eaLnBrk="1" hangingPunct="1"/>
            <a:r>
              <a:rPr lang="en-US" altLang="zh-CN" sz="1800" dirty="0"/>
              <a:t>6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S6      </a:t>
            </a:r>
            <a:r>
              <a:rPr lang="en-US" altLang="zh-CN" sz="1800" dirty="0" smtClean="0"/>
              <a:t>  </a:t>
            </a:r>
            <a:r>
              <a:rPr lang="en-US" altLang="zh-CN" sz="1800" dirty="0"/>
              <a:t>S7                       </a:t>
            </a:r>
            <a:r>
              <a:rPr lang="en-US" altLang="zh-CN" sz="1800" dirty="0" smtClean="0"/>
              <a:t>          </a:t>
            </a:r>
            <a:r>
              <a:rPr lang="en-US" altLang="zh-CN" sz="1800" dirty="0"/>
              <a:t>9</a:t>
            </a:r>
          </a:p>
          <a:p>
            <a:pPr eaLnBrk="1" hangingPunct="1"/>
            <a:r>
              <a:rPr lang="en-US" altLang="zh-CN" sz="1800" dirty="0"/>
              <a:t>7                  </a:t>
            </a:r>
            <a:r>
              <a:rPr lang="en-US" altLang="zh-CN" sz="1800" dirty="0" smtClean="0"/>
              <a:t>             </a:t>
            </a:r>
            <a:r>
              <a:rPr lang="en-US" altLang="zh-CN" sz="1800" dirty="0"/>
              <a:t>r3</a:t>
            </a:r>
          </a:p>
          <a:p>
            <a:pPr eaLnBrk="1" hangingPunct="1"/>
            <a:r>
              <a:rPr lang="en-US" altLang="zh-CN" sz="1800" dirty="0"/>
              <a:t>8   </a:t>
            </a:r>
            <a:r>
              <a:rPr lang="en-US" altLang="zh-CN" sz="1800" dirty="0" smtClean="0"/>
              <a:t>   </a:t>
            </a:r>
            <a:r>
              <a:rPr lang="en-US" altLang="zh-CN" sz="1800" dirty="0"/>
              <a:t>r2        </a:t>
            </a:r>
            <a:r>
              <a:rPr lang="en-US" altLang="zh-CN" sz="1800" dirty="0" smtClean="0"/>
              <a:t> </a:t>
            </a:r>
            <a:r>
              <a:rPr lang="en-US" altLang="zh-CN" sz="1800" dirty="0" err="1"/>
              <a:t>r2</a:t>
            </a:r>
            <a:r>
              <a:rPr lang="en-US" altLang="zh-CN" sz="1800" dirty="0"/>
              <a:t>              </a:t>
            </a:r>
          </a:p>
          <a:p>
            <a:pPr eaLnBrk="1" hangingPunct="1"/>
            <a:r>
              <a:rPr lang="en-US" altLang="zh-CN" sz="1800" dirty="0"/>
              <a:t>9                   </a:t>
            </a:r>
            <a:r>
              <a:rPr lang="en-US" altLang="zh-CN" sz="1800" dirty="0" smtClean="0"/>
              <a:t>            </a:t>
            </a:r>
            <a:r>
              <a:rPr lang="en-US" altLang="zh-CN" sz="1800" dirty="0"/>
              <a:t>r2</a:t>
            </a:r>
          </a:p>
        </p:txBody>
      </p:sp>
    </p:spTree>
    <p:extLst>
      <p:ext uri="{BB962C8B-B14F-4D97-AF65-F5344CB8AC3E}">
        <p14:creationId xmlns:p14="http://schemas.microsoft.com/office/powerpoint/2010/main" val="249227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的功能和代价介于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和规范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之间，可用于大多数程序设计语言的文法，并可高效地实现。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对同一个文法来说，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分析表和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分析表具有相同数目的状态。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分析表比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分析表小得多，分析能力也若一些，但能够应用于一些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不能应用的情况。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lang="zh-CN" altLang="en-US" sz="3600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法</a:t>
            </a:r>
          </a:p>
        </p:txBody>
      </p:sp>
    </p:spTree>
    <p:extLst>
      <p:ext uri="{BB962C8B-B14F-4D97-AF65-F5344CB8AC3E}">
        <p14:creationId xmlns:p14="http://schemas.microsoft.com/office/powerpoint/2010/main" val="863888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</a:rPr>
              <a:t> LR(0</a:t>
            </a:r>
            <a:r>
              <a:rPr lang="en-US" altLang="zh-CN" dirty="0" smtClean="0">
                <a:latin typeface="+mn-ea"/>
              </a:rPr>
              <a:t>)</a:t>
            </a:r>
            <a:endParaRPr lang="en-US" altLang="zh-CN" dirty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SLR(1)</a:t>
            </a:r>
          </a:p>
          <a:p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LALR(1):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Look-Ahead</a:t>
            </a:r>
            <a:r>
              <a:rPr lang="zh-CN" altLang="en-US" dirty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LR</a:t>
            </a:r>
            <a:endParaRPr lang="zh-CN" altLang="en-US" dirty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 </a:t>
            </a:r>
            <a:r>
              <a:rPr lang="en-US" altLang="zh-CN" dirty="0">
                <a:latin typeface="+mn-ea"/>
              </a:rPr>
              <a:t>LR(1)</a:t>
            </a:r>
          </a:p>
          <a:p>
            <a:r>
              <a:rPr lang="zh-CN" altLang="en-US" dirty="0" smtClean="0">
                <a:latin typeface="+mn-ea"/>
              </a:rPr>
              <a:t>分析</a:t>
            </a:r>
            <a:r>
              <a:rPr lang="zh-CN" altLang="en-US" dirty="0">
                <a:latin typeface="+mn-ea"/>
              </a:rPr>
              <a:t>能力：</a:t>
            </a:r>
            <a:endParaRPr lang="en-US" altLang="zh-CN" dirty="0">
              <a:latin typeface="+mn-ea"/>
            </a:endParaRPr>
          </a:p>
          <a:p>
            <a:pPr lvl="1">
              <a:buFont typeface="Wingdings" charset="2"/>
              <a:buChar char="Ø"/>
            </a:pPr>
            <a:r>
              <a:rPr lang="en-US" altLang="zh-CN" dirty="0">
                <a:solidFill>
                  <a:srgbClr val="FF0000"/>
                </a:solidFill>
                <a:latin typeface="+mn-ea"/>
              </a:rPr>
              <a:t>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LALR(1)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SLR(1)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&gt;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LR(0)</a:t>
            </a:r>
            <a:endParaRPr 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</a:t>
            </a:r>
            <a:r>
              <a:rPr lang="en-US" altLang="zh-CN" dirty="0" smtClean="0"/>
              <a:t>LR</a:t>
            </a:r>
            <a:r>
              <a:rPr lang="zh-CN" altLang="en-US" dirty="0" smtClean="0"/>
              <a:t>分析方法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分析中的错误处理方法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/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/>
              <a:t>分析过程中，当我们处在这样一种状态下，即输入符号既不能移入栈顶，栈内元素又不能归约时，就意味着发现语法错误。发现错误后，便进入相应的出错处理子程序。处理的方法分为两类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第</a:t>
            </a:r>
            <a:r>
              <a:rPr lang="zh-CN" altLang="en-US" sz="2400" dirty="0"/>
              <a:t>一类多半使用插入、删除或修改的办法。如在语句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a[1,2 3.14</a:t>
            </a:r>
            <a:r>
              <a:rPr lang="zh-CN" altLang="en-US" sz="2400" dirty="0"/>
              <a:t>；中插入一个</a:t>
            </a:r>
            <a:r>
              <a:rPr lang="en-US" altLang="zh-CN" sz="2400" dirty="0"/>
              <a:t>]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algn="l"/>
            <a:r>
              <a:rPr lang="zh-CN" altLang="en-US" sz="2400" dirty="0" smtClean="0"/>
              <a:t>第二</a:t>
            </a:r>
            <a:r>
              <a:rPr lang="zh-CN" altLang="en-US" sz="2400" dirty="0"/>
              <a:t>类处理办法包括在检查到某一不合适的短语时，它不能与任一非终结符可能推导出的符号串相匹配</a:t>
            </a:r>
            <a:r>
              <a:rPr lang="zh-CN" altLang="en-US" sz="2400" b="1" dirty="0"/>
              <a:t>。</a:t>
            </a:r>
            <a:endParaRPr lang="zh-CN" altLang="en-US" sz="2400" b="1" dirty="0">
              <a:latin typeface="楷体_GB2312" pitchFamily="49" charset="-122"/>
              <a:ea typeface="楷体_GB2312" pitchFamily="49" charset="-122"/>
            </a:endParaRPr>
          </a:p>
          <a:p>
            <a:pPr algn="l"/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可以构建包含出错处理子程序的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2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6" name="Picture 2" descr="C:\Users\Fuhu\Desktop\无标题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68760"/>
            <a:ext cx="7488237" cy="478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包含出错处理子程序的分析表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79515" y="4485119"/>
            <a:ext cx="1228221" cy="156966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E+E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E→E*E</a:t>
            </a:r>
          </a:p>
          <a:p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E→(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E→i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003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包含出错处理子程序的分析表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/>
              <a:t>它能识别二义</a:t>
            </a:r>
            <a:r>
              <a:rPr lang="zh-CN" altLang="en-US" sz="2400" dirty="0" smtClean="0"/>
              <a:t>文法所</a:t>
            </a:r>
            <a:r>
              <a:rPr lang="zh-CN" altLang="en-US" sz="2400" dirty="0"/>
              <a:t>定义的语言。表中某些状态</a:t>
            </a:r>
            <a:r>
              <a:rPr lang="en-US" altLang="zh-CN" sz="2400" dirty="0"/>
              <a:t>(</a:t>
            </a:r>
            <a:r>
              <a:rPr lang="zh-CN" altLang="en-US" sz="2400" dirty="0"/>
              <a:t>如状态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8,9</a:t>
            </a:r>
            <a:r>
              <a:rPr lang="zh-CN" altLang="en-US" sz="2400" dirty="0"/>
              <a:t>等</a:t>
            </a:r>
            <a:r>
              <a:rPr lang="en-US" altLang="zh-CN" sz="2400" dirty="0"/>
              <a:t>)</a:t>
            </a:r>
            <a:r>
              <a:rPr lang="zh-CN" altLang="en-US" sz="2400" dirty="0"/>
              <a:t>遇到某些输入符号就进行特定的某种归约</a:t>
            </a:r>
            <a:r>
              <a:rPr lang="en-US" altLang="zh-CN" sz="2400" dirty="0"/>
              <a:t>(</a:t>
            </a:r>
            <a:r>
              <a:rPr lang="zh-CN" altLang="en-US" sz="2400" dirty="0"/>
              <a:t>如状态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400" dirty="0" smtClean="0"/>
              <a:t>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/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/>
              <a:t>)</a:t>
            </a:r>
            <a:r>
              <a:rPr lang="zh-CN" altLang="en-US" sz="2400" dirty="0"/>
              <a:t>，这些状态遇到不合法的输入符号时，本应转向对应的出错处理子程序，而现在我们也把它们进行相同的归约，这样就缩减了分解表所占的空间。当然，如果有错，虽然先进行了某些归约，但在移入下一输入符号以前，错误终将被发现，只是发现的时间推迟了。</a:t>
            </a: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3855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包含出错处理子程序的分析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00" indent="-457200"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e1: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/*</a:t>
            </a:r>
            <a:r>
              <a:rPr lang="zh-CN" altLang="en-US" sz="2400" dirty="0" smtClean="0"/>
              <a:t>处在</a:t>
            </a:r>
            <a:r>
              <a:rPr lang="zh-CN" altLang="en-US" sz="2400" dirty="0"/>
              <a:t>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0,2,4,5</a:t>
            </a:r>
            <a:r>
              <a:rPr lang="zh-CN" altLang="en-US" sz="2400" dirty="0"/>
              <a:t>时，要求输入符号为一运算量的首符，如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或左括号。当遇到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+’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‘*’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#’</a:t>
            </a:r>
            <a:r>
              <a:rPr lang="zh-CN" altLang="en-US" sz="2400" dirty="0"/>
              <a:t>等，调用此</a:t>
            </a:r>
            <a:r>
              <a:rPr lang="zh-CN" altLang="en-US" sz="2400" dirty="0" smtClean="0"/>
              <a:t>程序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将一假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/>
              <a:t>置于栈内，上盖以状态</a:t>
            </a:r>
            <a:r>
              <a:rPr lang="en-US" altLang="zh-CN" sz="2400" dirty="0"/>
              <a:t>3</a:t>
            </a:r>
            <a:r>
              <a:rPr lang="zh-CN" altLang="en-US" sz="2400" dirty="0"/>
              <a:t>；</a:t>
            </a: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给出错误信息：“缺少运算量”。</a:t>
            </a:r>
          </a:p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e2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/*</a:t>
            </a:r>
            <a:r>
              <a:rPr lang="zh-CN" altLang="en-US" sz="2400" dirty="0" smtClean="0"/>
              <a:t>当</a:t>
            </a:r>
            <a:r>
              <a:rPr lang="zh-CN" altLang="en-US" sz="2400" dirty="0"/>
              <a:t>处在状态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0,1,2,4,5</a:t>
            </a:r>
            <a:r>
              <a:rPr lang="zh-CN" altLang="en-US" sz="2400" dirty="0"/>
              <a:t>而遇到右括号时，调用此</a:t>
            </a:r>
            <a:r>
              <a:rPr lang="zh-CN" altLang="en-US" sz="2400" dirty="0" smtClean="0"/>
              <a:t>程序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将下一输入符号</a:t>
            </a:r>
            <a:r>
              <a:rPr lang="en-US" altLang="zh-CN" sz="2400" dirty="0"/>
              <a:t>(</a:t>
            </a:r>
            <a:r>
              <a:rPr lang="zh-CN" altLang="en-US" sz="2400" dirty="0"/>
              <a:t>右括号</a:t>
            </a:r>
            <a:r>
              <a:rPr lang="en-US" altLang="zh-CN" sz="2400" dirty="0"/>
              <a:t>)</a:t>
            </a:r>
            <a:r>
              <a:rPr lang="zh-CN" altLang="en-US" sz="2400" dirty="0"/>
              <a:t>删除；</a:t>
            </a: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给出错误信息：“右括号不匹配”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95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包含出错处理子程序的分析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8000" indent="-457200" algn="l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/*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当处在状态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时，要求输入符号为运算符，但当遇到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或左括号时，调用此程序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+’</a:t>
            </a:r>
            <a:r>
              <a:rPr lang="zh-CN" altLang="en-US" sz="2400" dirty="0"/>
              <a:t>纳入栈顶，上盖以状态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/>
              <a:t>；</a:t>
            </a: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给出错误信息：“缺少运算符”。</a:t>
            </a:r>
          </a:p>
          <a:p>
            <a:pPr marL="468000" indent="-457200"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e4:/*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当处在状态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时，要求输入符号为运算符或右括号，但此时遇到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，调用此程序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将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)’</a:t>
            </a:r>
            <a:r>
              <a:rPr lang="zh-CN" altLang="en-US" sz="2400" dirty="0"/>
              <a:t>纳入栈顶，上盖以状态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400" dirty="0"/>
              <a:t>；</a:t>
            </a:r>
          </a:p>
          <a:p>
            <a:pPr algn="l"/>
            <a:r>
              <a:rPr lang="en-US" altLang="zh-CN" sz="2400" dirty="0"/>
              <a:t>       </a:t>
            </a:r>
            <a:r>
              <a:rPr lang="zh-CN" altLang="en-US" sz="2400" dirty="0"/>
              <a:t>给出错误信息：“缺少右括号”。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347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分析中的错误处理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3" name="表格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666167"/>
              </p:ext>
            </p:extLst>
          </p:nvPr>
        </p:nvGraphicFramePr>
        <p:xfrm>
          <a:off x="395536" y="692696"/>
          <a:ext cx="8568951" cy="56954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959"/>
                <a:gridCol w="1702303"/>
                <a:gridCol w="1808115"/>
                <a:gridCol w="1830973"/>
                <a:gridCol w="2636601"/>
              </a:tblGrid>
              <a:tr h="94488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分析栈</a:t>
                      </a:r>
                      <a:endParaRPr lang="en-US" sz="27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符号栈</a:t>
                      </a:r>
                      <a:endParaRPr lang="en-US" sz="27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剩余输入串</a:t>
                      </a:r>
                      <a:endParaRPr lang="en-US" sz="27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7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27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93823">
                <a:tc>
                  <a:txBody>
                    <a:bodyPr/>
                    <a:lstStyle/>
                    <a:p>
                      <a:pPr algn="ctr"/>
                      <a:r>
                        <a:rPr lang="en-US" sz="27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971600" y="1732679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71600" y="2334778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03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971600" y="2783774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994466" y="3450858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994466" y="4058263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014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994468" y="4665416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0143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94466" y="5253203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0147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994466" y="5826671"/>
            <a:ext cx="15652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16016" y="173267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716016" y="5826671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16016" y="233477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716016" y="28130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16016" y="3474306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716016" y="407584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716016" y="4677139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716016" y="5259063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703955" y="1732679"/>
            <a:ext cx="150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300192" y="1732679"/>
            <a:ext cx="683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S3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703955" y="2334778"/>
            <a:ext cx="150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300192" y="2316215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 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1600" dirty="0" err="1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703955" y="2824810"/>
            <a:ext cx="15085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390390" y="1082251"/>
            <a:ext cx="174593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ACTION[1,+]=S4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300192" y="282481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S4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703958" y="3515342"/>
            <a:ext cx="146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E+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6390393" y="1082251"/>
            <a:ext cx="1391233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GOTO[0,E]=1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300192" y="3474306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e2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703955" y="4075848"/>
            <a:ext cx="146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E+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6390390" y="1082251"/>
            <a:ext cx="1745934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[3,+]=R4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6641892" y="351534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/*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被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e2</a:t>
            </a:r>
            <a:r>
              <a:rPr lang="zh-CN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子程序删除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*/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703955" y="4677139"/>
            <a:ext cx="146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E+i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641892" y="4075848"/>
            <a:ext cx="2520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/*e1</a:t>
            </a:r>
            <a:r>
              <a:rPr lang="zh-CN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子程序将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压入栈中</a:t>
            </a:r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*/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703955" y="5253203"/>
            <a:ext cx="146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E+E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300192" y="4677139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R4 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</a:t>
            </a:r>
            <a:r>
              <a:rPr lang="en-US" sz="1600" dirty="0" err="1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</a:t>
            </a:r>
            <a:r>
              <a:rPr lang="en-US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703955" y="5826671"/>
            <a:ext cx="14628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300192" y="5219158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R1 E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/>
                <a:cs typeface="Times New Roman"/>
              </a:rPr>
              <a:t>→E+E</a:t>
            </a:r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ACTION[0, </a:t>
            </a:r>
            <a:r>
              <a:rPr lang="en-US" sz="16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=S3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ACTION[4, )]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</a:t>
            </a:r>
            <a:r>
              <a:rPr lang="en-US" altLang="zh-CN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ACTION[4, #]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=e1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ACTION[3, #]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=r4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GOTO[4, </a:t>
            </a: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=7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矩形 87"/>
          <p:cNvSpPr/>
          <p:nvPr/>
        </p:nvSpPr>
        <p:spPr>
          <a:xfrm>
            <a:off x="6390390" y="1082251"/>
            <a:ext cx="1854018" cy="338554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ACTION[7, #]</a:t>
            </a:r>
            <a:r>
              <a:rPr lang="en-US" altLang="zh-CN" sz="1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=r1</a:t>
            </a:r>
            <a:endParaRPr lang="en-US" sz="16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6300192" y="4058263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e1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6314630" y="5826700"/>
            <a:ext cx="18722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ACTION(1,#) = </a:t>
            </a:r>
            <a:r>
              <a:rPr lang="en-US" altLang="zh-CN" sz="16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en-US" sz="16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3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7" grpId="0" animBg="1"/>
      <p:bldP spid="67" grpId="1" animBg="1"/>
      <p:bldP spid="68" grpId="0"/>
      <p:bldP spid="69" grpId="0"/>
      <p:bldP spid="71" grpId="0" animBg="1"/>
      <p:bldP spid="71" grpId="1" animBg="1"/>
      <p:bldP spid="72" grpId="0"/>
      <p:bldP spid="73" grpId="0"/>
      <p:bldP spid="74" grpId="0" animBg="1"/>
      <p:bldP spid="74" grpId="1" animBg="1"/>
      <p:bldP spid="76" grpId="0"/>
      <p:bldP spid="77" grpId="0"/>
      <p:bldP spid="78" grpId="0"/>
      <p:bldP spid="79" grpId="0"/>
      <p:bldP spid="80" grpId="0"/>
      <p:bldP spid="81" grpId="0"/>
      <p:bldP spid="83" grpId="0"/>
      <p:bldP spid="84" grpId="0" animBg="1"/>
      <p:bldP spid="84" grpId="1" animBg="1"/>
      <p:bldP spid="44" grpId="0" animBg="1"/>
      <p:bldP spid="85" grpId="0" animBg="1"/>
      <p:bldP spid="86" grpId="0" animBg="1"/>
      <p:bldP spid="87" grpId="0" animBg="1"/>
      <p:bldP spid="88" grpId="0" animBg="1"/>
      <p:bldP spid="89" grpId="0"/>
      <p:bldP spid="90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47382" indent="-414726">
              <a:spcAft>
                <a:spcPts val="193"/>
              </a:spcAft>
            </a:pPr>
            <a:r>
              <a:rPr lang="zh-CN" altLang="en-US" sz="2900" dirty="0">
                <a:latin typeface="+mn-ea"/>
              </a:rPr>
              <a:t>文法和语法</a:t>
            </a:r>
          </a:p>
          <a:p>
            <a:pPr marL="1276834" lvl="3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</a:rPr>
              <a:t>定义、上下文无关文法、推导和规约、语法树</a:t>
            </a:r>
          </a:p>
          <a:p>
            <a:pPr marL="447382" indent="-414726">
              <a:spcAft>
                <a:spcPts val="193"/>
              </a:spcAft>
            </a:pPr>
            <a:r>
              <a:rPr lang="zh-CN" altLang="en-US" sz="2900" dirty="0">
                <a:latin typeface="+mn-ea"/>
              </a:rPr>
              <a:t>自上而下的语法分析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</a:rPr>
              <a:t>回溯 </a:t>
            </a:r>
            <a:r>
              <a:rPr lang="en-US" altLang="zh-CN" sz="2500" b="1" dirty="0">
                <a:latin typeface="+mn-ea"/>
              </a:rPr>
              <a:t>--</a:t>
            </a:r>
            <a:r>
              <a:rPr lang="zh-CN" altLang="en-US" sz="2500" b="1" dirty="0">
                <a:latin typeface="+mn-ea"/>
              </a:rPr>
              <a:t> 左递归、公共左因子、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</a:t>
            </a:r>
            <a:endParaRPr lang="zh-CN" altLang="en-US" sz="2500" b="1" dirty="0">
              <a:latin typeface="+mn-ea"/>
              <a:sym typeface="Symbol" pitchFamily="18" charset="2"/>
            </a:endParaRP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en-US" altLang="zh-CN" sz="2500" b="1" dirty="0">
                <a:latin typeface="+mn-ea"/>
                <a:sym typeface="Symbol" pitchFamily="18" charset="2"/>
              </a:rPr>
              <a:t>FIRST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FOLLOW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集合、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LL(1)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文法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递归下降分析法</a:t>
            </a:r>
          </a:p>
          <a:p>
            <a:pPr marL="1173152" lvl="2" indent="-414726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预测分析法</a:t>
            </a:r>
          </a:p>
          <a:p>
            <a:pPr marL="447382" indent="-414726">
              <a:spcAft>
                <a:spcPts val="193"/>
              </a:spcAft>
              <a:buFont typeface="Arial" charset="0"/>
              <a:buChar char="•"/>
            </a:pPr>
            <a:r>
              <a:rPr lang="zh-CN" altLang="en-US" sz="2900" dirty="0">
                <a:latin typeface="+mn-ea"/>
                <a:sym typeface="Symbol" pitchFamily="18" charset="2"/>
              </a:rPr>
              <a:t>自下而上的语法分析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规范推导、规范规约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zh-CN" altLang="en-US" sz="2500" b="1" dirty="0">
                <a:latin typeface="+mn-ea"/>
                <a:sym typeface="Symbol" pitchFamily="18" charset="2"/>
              </a:rPr>
              <a:t>短语、直接短语、句柄</a:t>
            </a:r>
          </a:p>
          <a:p>
            <a:pPr marL="1276834" lvl="2" indent="-518408">
              <a:spcAft>
                <a:spcPts val="193"/>
              </a:spcAft>
              <a:buFont typeface="Wingdings" charset="2"/>
              <a:buChar char="Ø"/>
            </a:pPr>
            <a:r>
              <a:rPr lang="en-US" altLang="zh-CN" sz="2500" b="1" dirty="0">
                <a:latin typeface="+mn-ea"/>
                <a:sym typeface="Symbol" pitchFamily="18" charset="2"/>
              </a:rPr>
              <a:t>LR(0)</a:t>
            </a:r>
            <a:r>
              <a:rPr lang="zh-CN" altLang="en-US" sz="2500" b="1" dirty="0">
                <a:latin typeface="+mn-ea"/>
                <a:sym typeface="Symbol" pitchFamily="18" charset="2"/>
              </a:rPr>
              <a:t>、</a:t>
            </a:r>
            <a:r>
              <a:rPr lang="en-US" altLang="zh-CN" sz="2500" b="1" dirty="0">
                <a:latin typeface="+mn-ea"/>
                <a:sym typeface="Symbol" pitchFamily="18" charset="2"/>
              </a:rPr>
              <a:t>SLR(1)</a:t>
            </a:r>
            <a:endParaRPr lang="zh-CN" altLang="en-US" sz="2500" b="1" dirty="0">
              <a:latin typeface="+mn-ea"/>
              <a:sym typeface="Symbol" pitchFamily="18" charset="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本章小结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0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73994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27786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rot="5400000">
            <a:off x="2892900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27786" y="2305237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121014" y="2924945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627786" y="1124745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3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3121014" y="1787229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53372" y="5517797"/>
            <a:ext cx="1285728" cy="71951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039844" y="5528745"/>
            <a:ext cx="1269604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26822" y="5517232"/>
            <a:ext cx="1268062" cy="71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86212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473994" y="5517232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039100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148149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26" name="直接箭头连接符 23"/>
          <p:cNvCxnSpPr>
            <a:cxnSpLocks noChangeShapeType="1"/>
          </p:cNvCxnSpPr>
          <p:nvPr/>
        </p:nvCxnSpPr>
        <p:spPr bwMode="auto">
          <a:xfrm rot="5400000">
            <a:off x="5413259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039100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148148" y="2305425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29" name="直接箭头连接符 34"/>
          <p:cNvCxnSpPr>
            <a:cxnSpLocks noChangeShapeType="1"/>
            <a:stCxn id="28" idx="2"/>
          </p:cNvCxnSpPr>
          <p:nvPr/>
        </p:nvCxnSpPr>
        <p:spPr bwMode="auto">
          <a:xfrm>
            <a:off x="5641372" y="2925133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039100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09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7" grpId="0" animBg="1"/>
      <p:bldP spid="28" grpId="0" animBg="1"/>
      <p:bldP spid="3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73994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27786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rot="5400000">
            <a:off x="2892900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27786" y="2305237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121014" y="2924945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627786" y="1124745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3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3121014" y="1787229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53372" y="5517797"/>
            <a:ext cx="1285728" cy="71951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039472" y="5522287"/>
            <a:ext cx="1269604" cy="720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300192" y="5517232"/>
            <a:ext cx="1268062" cy="71979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86212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473994" y="5517232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039100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148149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26" name="直接箭头连接符 23"/>
          <p:cNvCxnSpPr>
            <a:cxnSpLocks noChangeShapeType="1"/>
          </p:cNvCxnSpPr>
          <p:nvPr/>
        </p:nvCxnSpPr>
        <p:spPr bwMode="auto">
          <a:xfrm rot="5400000">
            <a:off x="5413259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039472" y="5522287"/>
            <a:ext cx="1269604" cy="72000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148148" y="2305425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29" name="直接箭头连接符 34"/>
          <p:cNvCxnSpPr>
            <a:cxnSpLocks noChangeShapeType="1"/>
            <a:stCxn id="28" idx="2"/>
          </p:cNvCxnSpPr>
          <p:nvPr/>
        </p:nvCxnSpPr>
        <p:spPr bwMode="auto">
          <a:xfrm>
            <a:off x="5641372" y="2925133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039472" y="5516397"/>
            <a:ext cx="1269604" cy="72589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195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直接箭头连接符 51"/>
          <p:cNvCxnSpPr/>
          <p:nvPr/>
        </p:nvCxnSpPr>
        <p:spPr>
          <a:xfrm>
            <a:off x="4427984" y="692845"/>
            <a:ext cx="0" cy="48249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473994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627786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</p:cNvCxnSpPr>
          <p:nvPr/>
        </p:nvCxnSpPr>
        <p:spPr bwMode="auto">
          <a:xfrm rot="5400000">
            <a:off x="2892900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2627786" y="2305237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3121014" y="2924945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2627786" y="1124745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3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3121014" y="1787229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753372" y="5517797"/>
            <a:ext cx="1285728" cy="719515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039844" y="5516395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309448" y="5523448"/>
            <a:ext cx="1268062" cy="71979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555628" y="5517799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2486212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2473995" y="551751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2483768" y="551639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2483768" y="5517515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5039100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5148149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26" name="直接箭头连接符 23"/>
          <p:cNvCxnSpPr>
            <a:cxnSpLocks noChangeShapeType="1"/>
          </p:cNvCxnSpPr>
          <p:nvPr/>
        </p:nvCxnSpPr>
        <p:spPr bwMode="auto">
          <a:xfrm rot="5400000">
            <a:off x="5413259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5044452" y="5523448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148148" y="2305425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29" name="直接箭头连接符 34"/>
          <p:cNvCxnSpPr>
            <a:cxnSpLocks noChangeShapeType="1"/>
            <a:stCxn id="28" idx="2"/>
          </p:cNvCxnSpPr>
          <p:nvPr/>
        </p:nvCxnSpPr>
        <p:spPr bwMode="auto">
          <a:xfrm>
            <a:off x="5641372" y="2925133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5039100" y="5517799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7555628" y="4604625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7740354" y="3494604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37" name="直接箭头连接符 23"/>
          <p:cNvCxnSpPr>
            <a:cxnSpLocks noChangeShapeType="1"/>
          </p:cNvCxnSpPr>
          <p:nvPr/>
        </p:nvCxnSpPr>
        <p:spPr bwMode="auto">
          <a:xfrm rot="5400000">
            <a:off x="8005468" y="4388727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7551305" y="5523448"/>
            <a:ext cx="1269604" cy="720080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5148149" y="1124745"/>
            <a:ext cx="367708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7" name="直接箭头连接符 6"/>
          <p:cNvCxnSpPr>
            <a:stCxn id="39" idx="2"/>
            <a:endCxn id="28" idx="0"/>
          </p:cNvCxnSpPr>
          <p:nvPr/>
        </p:nvCxnSpPr>
        <p:spPr>
          <a:xfrm flipH="1">
            <a:off x="5641372" y="1787227"/>
            <a:ext cx="1345316" cy="5182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>
            <a:off x="6987359" y="1787230"/>
            <a:ext cx="0" cy="3736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39" idx="2"/>
          </p:cNvCxnSpPr>
          <p:nvPr/>
        </p:nvCxnSpPr>
        <p:spPr>
          <a:xfrm>
            <a:off x="6986688" y="1787230"/>
            <a:ext cx="1203742" cy="170737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5044452" y="5516398"/>
            <a:ext cx="3775510" cy="72008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51" name="直接箭头连接符 50"/>
          <p:cNvCxnSpPr>
            <a:endCxn id="18" idx="0"/>
          </p:cNvCxnSpPr>
          <p:nvPr/>
        </p:nvCxnSpPr>
        <p:spPr>
          <a:xfrm flipH="1">
            <a:off x="3121014" y="692847"/>
            <a:ext cx="1306970" cy="431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endCxn id="39" idx="0"/>
          </p:cNvCxnSpPr>
          <p:nvPr/>
        </p:nvCxnSpPr>
        <p:spPr>
          <a:xfrm>
            <a:off x="4396236" y="692845"/>
            <a:ext cx="2590452" cy="4318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11"/>
          <p:cNvSpPr>
            <a:spLocks noChangeArrowheads="1"/>
          </p:cNvSpPr>
          <p:nvPr/>
        </p:nvSpPr>
        <p:spPr bwMode="auto">
          <a:xfrm>
            <a:off x="2465752" y="5523451"/>
            <a:ext cx="6351238" cy="73186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2627784" y="30361"/>
            <a:ext cx="6197448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5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6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5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8" grpId="0" animBg="1"/>
      <p:bldP spid="39" grpId="0" animBg="1"/>
      <p:bldP spid="48" grpId="0" animBg="1"/>
      <p:bldP spid="58" grpId="0" animBg="1"/>
      <p:bldP spid="4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1"/>
          <p:cNvSpPr>
            <a:spLocks noChangeArrowheads="1"/>
          </p:cNvSpPr>
          <p:nvPr/>
        </p:nvSpPr>
        <p:spPr bwMode="auto">
          <a:xfrm>
            <a:off x="35496" y="1124327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35496" y="44628"/>
            <a:ext cx="936104" cy="359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35496" y="1483948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35496" y="1843568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71606" y="44624"/>
            <a:ext cx="932475" cy="359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1905324" y="44628"/>
            <a:ext cx="932474" cy="359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841451" y="44628"/>
            <a:ext cx="933725" cy="359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3775176" y="44628"/>
            <a:ext cx="933207" cy="35962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35496" y="2203188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971606" y="2203188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5108" y="2923460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17" name="Rectangle 11"/>
          <p:cNvSpPr>
            <a:spLocks noChangeArrowheads="1"/>
          </p:cNvSpPr>
          <p:nvPr/>
        </p:nvSpPr>
        <p:spPr bwMode="auto">
          <a:xfrm>
            <a:off x="971218" y="2923460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1904699" y="2925472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35496" y="3300804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20" name="Rectangle 11"/>
          <p:cNvSpPr>
            <a:spLocks noChangeArrowheads="1"/>
          </p:cNvSpPr>
          <p:nvPr/>
        </p:nvSpPr>
        <p:spPr bwMode="auto">
          <a:xfrm>
            <a:off x="971606" y="3300804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1905324" y="3300804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4499998" y="5617124"/>
            <a:ext cx="4191267" cy="359621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S+F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规约为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S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？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35496" y="3660424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971601" y="3660424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905325" y="3660424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26" name="Rectangle 11"/>
          <p:cNvSpPr>
            <a:spLocks noChangeArrowheads="1"/>
          </p:cNvSpPr>
          <p:nvPr/>
        </p:nvSpPr>
        <p:spPr bwMode="auto">
          <a:xfrm>
            <a:off x="2841451" y="3660424"/>
            <a:ext cx="93372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*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35496" y="4379668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971601" y="4379668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9" name="Rectangle 11"/>
          <p:cNvSpPr>
            <a:spLocks noChangeArrowheads="1"/>
          </p:cNvSpPr>
          <p:nvPr/>
        </p:nvSpPr>
        <p:spPr bwMode="auto">
          <a:xfrm>
            <a:off x="1905330" y="4379668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2841451" y="4379668"/>
            <a:ext cx="93372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*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3775175" y="4379669"/>
            <a:ext cx="933207" cy="36215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32798" y="4739288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965273" y="4739288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897744" y="4739288"/>
            <a:ext cx="93372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32798" y="5098907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40" name="Rectangle 11"/>
          <p:cNvSpPr>
            <a:spLocks noChangeArrowheads="1"/>
          </p:cNvSpPr>
          <p:nvPr/>
        </p:nvSpPr>
        <p:spPr bwMode="auto">
          <a:xfrm>
            <a:off x="5082406" y="3264521"/>
            <a:ext cx="539750" cy="40798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5082406" y="4101135"/>
            <a:ext cx="539750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000" b="1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cxnSp>
        <p:nvCxnSpPr>
          <p:cNvPr id="42" name="直接箭头连接符 23"/>
          <p:cNvCxnSpPr>
            <a:cxnSpLocks noChangeShapeType="1"/>
            <a:stCxn id="40" idx="2"/>
            <a:endCxn id="41" idx="0"/>
          </p:cNvCxnSpPr>
          <p:nvPr/>
        </p:nvCxnSpPr>
        <p:spPr bwMode="auto">
          <a:xfrm>
            <a:off x="5352281" y="3672512"/>
            <a:ext cx="0" cy="42862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5082406" y="2500935"/>
            <a:ext cx="539750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44" name="直接箭头连接符 34"/>
          <p:cNvCxnSpPr>
            <a:cxnSpLocks noChangeShapeType="1"/>
            <a:stCxn id="43" idx="2"/>
            <a:endCxn id="40" idx="0"/>
          </p:cNvCxnSpPr>
          <p:nvPr/>
        </p:nvCxnSpPr>
        <p:spPr bwMode="auto">
          <a:xfrm>
            <a:off x="5352281" y="2908920"/>
            <a:ext cx="0" cy="3556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5076056" y="1656383"/>
            <a:ext cx="539750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46" name="直接箭头连接符 39"/>
          <p:cNvCxnSpPr>
            <a:cxnSpLocks noChangeShapeType="1"/>
            <a:stCxn id="45" idx="2"/>
            <a:endCxn id="43" idx="0"/>
          </p:cNvCxnSpPr>
          <p:nvPr/>
        </p:nvCxnSpPr>
        <p:spPr bwMode="auto">
          <a:xfrm>
            <a:off x="5345931" y="2064369"/>
            <a:ext cx="6350" cy="43656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5904458" y="1652861"/>
            <a:ext cx="539750" cy="4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0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6084168" y="4099545"/>
            <a:ext cx="539750" cy="4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000" b="1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6084168" y="3264521"/>
            <a:ext cx="539750" cy="40798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50" name="直接箭头连接符 31"/>
          <p:cNvCxnSpPr>
            <a:cxnSpLocks noChangeShapeType="1"/>
            <a:stCxn id="49" idx="2"/>
            <a:endCxn id="48" idx="0"/>
          </p:cNvCxnSpPr>
          <p:nvPr/>
        </p:nvCxnSpPr>
        <p:spPr bwMode="auto">
          <a:xfrm rot="5400000">
            <a:off x="6141323" y="3885236"/>
            <a:ext cx="427039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Rectangle 11"/>
          <p:cNvSpPr>
            <a:spLocks noChangeArrowheads="1"/>
          </p:cNvSpPr>
          <p:nvPr/>
        </p:nvSpPr>
        <p:spPr bwMode="auto">
          <a:xfrm>
            <a:off x="6084168" y="2500935"/>
            <a:ext cx="539750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52" name="直接箭头连接符 36"/>
          <p:cNvCxnSpPr>
            <a:cxnSpLocks noChangeShapeType="1"/>
            <a:stCxn id="51" idx="2"/>
            <a:endCxn id="49" idx="0"/>
          </p:cNvCxnSpPr>
          <p:nvPr/>
        </p:nvCxnSpPr>
        <p:spPr bwMode="auto">
          <a:xfrm rot="5400000">
            <a:off x="6177037" y="3085931"/>
            <a:ext cx="355600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6732240" y="2492896"/>
            <a:ext cx="539750" cy="4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000" b="1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54" name="Rectangle 11"/>
          <p:cNvSpPr>
            <a:spLocks noChangeArrowheads="1"/>
          </p:cNvSpPr>
          <p:nvPr/>
        </p:nvSpPr>
        <p:spPr bwMode="auto">
          <a:xfrm>
            <a:off x="7415386" y="4099545"/>
            <a:ext cx="539750" cy="407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000" b="1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55" name="Rectangle 11"/>
          <p:cNvSpPr>
            <a:spLocks noChangeArrowheads="1"/>
          </p:cNvSpPr>
          <p:nvPr/>
        </p:nvSpPr>
        <p:spPr bwMode="auto">
          <a:xfrm>
            <a:off x="7416626" y="2492896"/>
            <a:ext cx="539750" cy="40798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56" name="直接箭头连接符 44"/>
          <p:cNvCxnSpPr>
            <a:cxnSpLocks noChangeShapeType="1"/>
          </p:cNvCxnSpPr>
          <p:nvPr/>
        </p:nvCxnSpPr>
        <p:spPr bwMode="auto">
          <a:xfrm flipH="1">
            <a:off x="7685261" y="2828202"/>
            <a:ext cx="1240" cy="119866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11"/>
          <p:cNvSpPr>
            <a:spLocks noChangeArrowheads="1"/>
          </p:cNvSpPr>
          <p:nvPr/>
        </p:nvSpPr>
        <p:spPr bwMode="auto">
          <a:xfrm>
            <a:off x="6732240" y="1652863"/>
            <a:ext cx="539750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58" name="直接箭头连接符 48"/>
          <p:cNvCxnSpPr>
            <a:cxnSpLocks noChangeShapeType="1"/>
            <a:stCxn id="57" idx="2"/>
            <a:endCxn id="51" idx="0"/>
          </p:cNvCxnSpPr>
          <p:nvPr/>
        </p:nvCxnSpPr>
        <p:spPr bwMode="auto">
          <a:xfrm flipH="1">
            <a:off x="6354043" y="2060851"/>
            <a:ext cx="648072" cy="440084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直接箭头连接符 51"/>
          <p:cNvCxnSpPr>
            <a:cxnSpLocks noChangeShapeType="1"/>
            <a:stCxn id="57" idx="2"/>
            <a:endCxn id="53" idx="0"/>
          </p:cNvCxnSpPr>
          <p:nvPr/>
        </p:nvCxnSpPr>
        <p:spPr bwMode="auto">
          <a:xfrm>
            <a:off x="7002115" y="2060848"/>
            <a:ext cx="0" cy="43204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0" name="直接箭头连接符 54"/>
          <p:cNvCxnSpPr>
            <a:cxnSpLocks noChangeShapeType="1"/>
            <a:stCxn id="57" idx="2"/>
            <a:endCxn id="55" idx="0"/>
          </p:cNvCxnSpPr>
          <p:nvPr/>
        </p:nvCxnSpPr>
        <p:spPr bwMode="auto">
          <a:xfrm>
            <a:off x="7002115" y="2060848"/>
            <a:ext cx="684386" cy="43204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11"/>
          <p:cNvSpPr>
            <a:spLocks noChangeArrowheads="1"/>
          </p:cNvSpPr>
          <p:nvPr/>
        </p:nvSpPr>
        <p:spPr bwMode="auto">
          <a:xfrm>
            <a:off x="5904458" y="476675"/>
            <a:ext cx="539750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62" name="直接箭头连接符 59"/>
          <p:cNvCxnSpPr>
            <a:cxnSpLocks noChangeShapeType="1"/>
            <a:stCxn id="61" idx="2"/>
            <a:endCxn id="45" idx="0"/>
          </p:cNvCxnSpPr>
          <p:nvPr/>
        </p:nvCxnSpPr>
        <p:spPr bwMode="auto">
          <a:xfrm flipH="1">
            <a:off x="5345931" y="884661"/>
            <a:ext cx="828402" cy="771723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箭头连接符 62"/>
          <p:cNvCxnSpPr>
            <a:cxnSpLocks noChangeShapeType="1"/>
            <a:stCxn id="61" idx="2"/>
            <a:endCxn id="47" idx="0"/>
          </p:cNvCxnSpPr>
          <p:nvPr/>
        </p:nvCxnSpPr>
        <p:spPr bwMode="auto">
          <a:xfrm>
            <a:off x="6174333" y="884664"/>
            <a:ext cx="0" cy="76820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箭头连接符 65"/>
          <p:cNvCxnSpPr>
            <a:cxnSpLocks noChangeShapeType="1"/>
            <a:stCxn id="61" idx="2"/>
            <a:endCxn id="57" idx="0"/>
          </p:cNvCxnSpPr>
          <p:nvPr/>
        </p:nvCxnSpPr>
        <p:spPr bwMode="auto">
          <a:xfrm>
            <a:off x="6174333" y="884660"/>
            <a:ext cx="827782" cy="768200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5" name="Rectangle 3"/>
          <p:cNvSpPr txBox="1">
            <a:spLocks noChangeArrowheads="1"/>
          </p:cNvSpPr>
          <p:nvPr/>
        </p:nvSpPr>
        <p:spPr bwMode="auto">
          <a:xfrm>
            <a:off x="39427" y="5617124"/>
            <a:ext cx="4202649" cy="80042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Rectangle 11"/>
          <p:cNvSpPr>
            <a:spLocks noChangeArrowheads="1"/>
          </p:cNvSpPr>
          <p:nvPr/>
        </p:nvSpPr>
        <p:spPr bwMode="auto">
          <a:xfrm>
            <a:off x="8100788" y="744061"/>
            <a:ext cx="1043608" cy="40798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67" name="Rectangle 11"/>
          <p:cNvSpPr>
            <a:spLocks noChangeArrowheads="1"/>
          </p:cNvSpPr>
          <p:nvPr/>
        </p:nvSpPr>
        <p:spPr bwMode="auto">
          <a:xfrm>
            <a:off x="8100788" y="1100143"/>
            <a:ext cx="1043608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68" name="Rectangle 11"/>
          <p:cNvSpPr>
            <a:spLocks noChangeArrowheads="1"/>
          </p:cNvSpPr>
          <p:nvPr/>
        </p:nvSpPr>
        <p:spPr bwMode="auto">
          <a:xfrm>
            <a:off x="8100788" y="1448867"/>
            <a:ext cx="1043608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69" name="Rectangle 11"/>
          <p:cNvSpPr>
            <a:spLocks noChangeArrowheads="1"/>
          </p:cNvSpPr>
          <p:nvPr/>
        </p:nvSpPr>
        <p:spPr bwMode="auto">
          <a:xfrm>
            <a:off x="8100392" y="2500933"/>
            <a:ext cx="1043608" cy="40798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70" name="Rectangle 11"/>
          <p:cNvSpPr>
            <a:spLocks noChangeArrowheads="1"/>
          </p:cNvSpPr>
          <p:nvPr/>
        </p:nvSpPr>
        <p:spPr bwMode="auto">
          <a:xfrm>
            <a:off x="8100788" y="2901287"/>
            <a:ext cx="1043608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sp>
        <p:nvSpPr>
          <p:cNvPr id="73" name="Rectangle 11"/>
          <p:cNvSpPr>
            <a:spLocks noChangeArrowheads="1"/>
          </p:cNvSpPr>
          <p:nvPr/>
        </p:nvSpPr>
        <p:spPr bwMode="auto">
          <a:xfrm>
            <a:off x="8100590" y="4005067"/>
            <a:ext cx="1043608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74" name="Rectangle 11"/>
          <p:cNvSpPr>
            <a:spLocks noChangeArrowheads="1"/>
          </p:cNvSpPr>
          <p:nvPr/>
        </p:nvSpPr>
        <p:spPr bwMode="auto">
          <a:xfrm>
            <a:off x="8100590" y="4357731"/>
            <a:ext cx="1043806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F*T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75" name="Rectangle 11"/>
          <p:cNvSpPr>
            <a:spLocks noChangeArrowheads="1"/>
          </p:cNvSpPr>
          <p:nvPr/>
        </p:nvSpPr>
        <p:spPr bwMode="auto">
          <a:xfrm>
            <a:off x="8098613" y="4715103"/>
            <a:ext cx="1043806" cy="40798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S+</a:t>
            </a:r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30957" y="764704"/>
            <a:ext cx="94064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6" name="Rectangle 11"/>
          <p:cNvSpPr>
            <a:spLocks noChangeArrowheads="1"/>
          </p:cNvSpPr>
          <p:nvPr/>
        </p:nvSpPr>
        <p:spPr bwMode="auto">
          <a:xfrm>
            <a:off x="39421" y="2554918"/>
            <a:ext cx="932180" cy="3765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87" name="Rectangle 11"/>
          <p:cNvSpPr>
            <a:spLocks noChangeArrowheads="1"/>
          </p:cNvSpPr>
          <p:nvPr/>
        </p:nvSpPr>
        <p:spPr bwMode="auto">
          <a:xfrm>
            <a:off x="971601" y="2554918"/>
            <a:ext cx="933724" cy="3765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8" name="Rectangle 11"/>
          <p:cNvSpPr>
            <a:spLocks noChangeArrowheads="1"/>
          </p:cNvSpPr>
          <p:nvPr/>
        </p:nvSpPr>
        <p:spPr bwMode="auto">
          <a:xfrm>
            <a:off x="1897747" y="2565849"/>
            <a:ext cx="943703" cy="365648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94" name="Rectangle 11"/>
          <p:cNvSpPr>
            <a:spLocks noChangeArrowheads="1"/>
          </p:cNvSpPr>
          <p:nvPr/>
        </p:nvSpPr>
        <p:spPr bwMode="auto">
          <a:xfrm>
            <a:off x="33859" y="4020044"/>
            <a:ext cx="93610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S</a:t>
            </a:r>
          </a:p>
        </p:txBody>
      </p:sp>
      <p:sp>
        <p:nvSpPr>
          <p:cNvPr id="95" name="Rectangle 11"/>
          <p:cNvSpPr>
            <a:spLocks noChangeArrowheads="1"/>
          </p:cNvSpPr>
          <p:nvPr/>
        </p:nvSpPr>
        <p:spPr bwMode="auto">
          <a:xfrm>
            <a:off x="969964" y="4020044"/>
            <a:ext cx="932474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+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96" name="Rectangle 11"/>
          <p:cNvSpPr>
            <a:spLocks noChangeArrowheads="1"/>
          </p:cNvSpPr>
          <p:nvPr/>
        </p:nvSpPr>
        <p:spPr bwMode="auto">
          <a:xfrm>
            <a:off x="1903689" y="4020044"/>
            <a:ext cx="93247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sp>
        <p:nvSpPr>
          <p:cNvPr id="97" name="Rectangle 11"/>
          <p:cNvSpPr>
            <a:spLocks noChangeArrowheads="1"/>
          </p:cNvSpPr>
          <p:nvPr/>
        </p:nvSpPr>
        <p:spPr bwMode="auto">
          <a:xfrm>
            <a:off x="2839814" y="4020044"/>
            <a:ext cx="933725" cy="35962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*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98" name="Rectangle 11"/>
          <p:cNvSpPr>
            <a:spLocks noChangeArrowheads="1"/>
          </p:cNvSpPr>
          <p:nvPr/>
        </p:nvSpPr>
        <p:spPr bwMode="auto">
          <a:xfrm>
            <a:off x="3773538" y="4020049"/>
            <a:ext cx="933207" cy="362151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 smtClean="0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7416627" y="44627"/>
            <a:ext cx="1718534" cy="6533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Yu Mincho" panose="02020400000000000000" pitchFamily="18" charset="-128"/>
                <a:cs typeface="Times New Roman" panose="02020603050405020304" pitchFamily="18" charset="0"/>
              </a:rPr>
              <a:t>Reduced string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1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2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8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98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5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5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6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2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2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7" grpId="0" animBg="1"/>
      <p:bldP spid="40" grpId="0" animBg="1"/>
      <p:bldP spid="41" grpId="0" animBg="1"/>
      <p:bldP spid="43" grpId="0" animBg="1"/>
      <p:bldP spid="45" grpId="0" animBg="1"/>
      <p:bldP spid="47" grpId="0" animBg="1"/>
      <p:bldP spid="47" grpId="1" animBg="1"/>
      <p:bldP spid="48" grpId="0" animBg="1"/>
      <p:bldP spid="49" grpId="0" animBg="1"/>
      <p:bldP spid="51" grpId="0" animBg="1"/>
      <p:bldP spid="53" grpId="0" animBg="1"/>
      <p:bldP spid="53" grpId="1" animBg="1"/>
      <p:bldP spid="54" grpId="0" animBg="1"/>
      <p:bldP spid="55" grpId="0" animBg="1"/>
      <p:bldP spid="57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3" grpId="0" animBg="1"/>
      <p:bldP spid="74" grpId="0" animBg="1"/>
      <p:bldP spid="75" grpId="0" animBg="1"/>
      <p:bldP spid="78" grpId="0" animBg="1"/>
      <p:bldP spid="86" grpId="0" animBg="1"/>
      <p:bldP spid="87" grpId="0" animBg="1"/>
      <p:bldP spid="88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8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句柄？</a:t>
                </a:r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定义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：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是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文法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G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开始符号，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假定𝜶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𝜹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是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文法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G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的一个句型，如果有：</a:t>
                </a:r>
              </a:p>
              <a:p>
                <a:pPr marL="0" indent="0" algn="ctr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S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 dirty="0">
                            <a:solidFill>
                              <a:srgbClr val="073E87"/>
                            </a:solidFill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i="1" dirty="0">
                            <a:solidFill>
                              <a:srgbClr val="073E87"/>
                            </a:solidFill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  <m:r>
                      <a:rPr lang="en-US" altLang="zh-CN" i="1" dirty="0">
                        <a:solidFill>
                          <a:srgbClr val="073E87"/>
                        </a:solidFill>
                        <a:latin typeface="Cambria Math"/>
                        <a:ea typeface="宋体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𝜶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𝜹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且 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</a:rPr>
                  <a:t>A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  <a:ea typeface="宋体" charset="0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i="1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+</m:t>
                        </m:r>
                      </m:e>
                    </m:groupChr>
                  </m:oMath>
                </a14:m>
                <a:r>
                  <a:rPr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  </a:t>
                </a:r>
                <a:r>
                  <a:rPr lang="en-US" altLang="zh-CN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,</a:t>
                </a:r>
                <a:endParaRPr lang="zh-CN" altLang="en-US" dirty="0">
                  <a:solidFill>
                    <a:schemeClr val="tx2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称</a:t>
                </a:r>
                <a:r>
                  <a:rPr kumimoji="1"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是句型</a:t>
                </a:r>
                <a:r>
                  <a:rPr kumimoji="1"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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关于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非终结符</a:t>
                </a:r>
                <a:r>
                  <a:rPr lang="en-US" altLang="zh-CN" dirty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特别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地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如果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存在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产生式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A-&gt;</a:t>
                </a:r>
                <a:r>
                  <a:rPr lang="zh-CN" altLang="en-US" noProof="1" smtClean="0">
                    <a:solidFill>
                      <a:srgbClr val="C00000"/>
                    </a:solidFill>
                    <a:latin typeface="宋体" charset="0"/>
                    <a:sym typeface="Symbol" charset="2"/>
                  </a:rPr>
                  <a:t> </a:t>
                </a:r>
                <a:r>
                  <a:rPr lang="zh-CN" altLang="en-US" noProof="1" smtClean="0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,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则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称</a:t>
                </a:r>
                <a:r>
                  <a:rPr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 是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句型</a:t>
                </a:r>
                <a:r>
                  <a:rPr kumimoji="1" lang="zh-CN" altLang="en-US" noProof="1">
                    <a:solidFill>
                      <a:schemeClr val="tx2">
                        <a:lumMod val="75000"/>
                      </a:schemeClr>
                    </a:solidFill>
                    <a:latin typeface="宋体" charset="0"/>
                    <a:sym typeface="Symbol" charset="2"/>
                  </a:rPr>
                  <a:t> 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关于非终结符</a:t>
                </a:r>
                <a:r>
                  <a:rPr lang="en-US" altLang="zh-CN" dirty="0" smtClean="0">
                    <a:solidFill>
                      <a:schemeClr val="tx2">
                        <a:lumMod val="75000"/>
                      </a:schemeClr>
                    </a:solidFill>
                  </a:rPr>
                  <a:t>A</a:t>
                </a:r>
                <a:r>
                  <a:rPr lang="zh-CN" altLang="en-US" dirty="0" smtClean="0">
                    <a:solidFill>
                      <a:schemeClr val="tx2">
                        <a:lumMod val="75000"/>
                      </a:schemeClr>
                    </a:solidFill>
                  </a:rPr>
                  <a:t>的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直接短语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pPr marL="0" indent="0">
                  <a:buNone/>
                </a:pP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一个句型的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最左直接短语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称为该句型的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句柄</a:t>
                </a:r>
                <a:r>
                  <a:rPr lang="zh-CN" altLang="en-US" dirty="0">
                    <a:solidFill>
                      <a:schemeClr val="tx2">
                        <a:lumMod val="75000"/>
                      </a:schemeClr>
                    </a:solidFill>
                  </a:rPr>
                  <a:t>。</a:t>
                </a:r>
              </a:p>
              <a:p>
                <a:endParaRPr lang="en-US" dirty="0">
                  <a:solidFill>
                    <a:srgbClr val="FF0000"/>
                  </a:solidFill>
                </a:endParaRPr>
              </a:p>
              <a:p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465" t="-1961" r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6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26362" y="426253"/>
            <a:ext cx="8566118" cy="1922627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T*F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000" indent="0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  句型 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*i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2</a:t>
            </a:r>
            <a:r>
              <a:rPr lang="en-US" altLang="zh-CN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+i</a:t>
            </a:r>
            <a:r>
              <a:rPr lang="en-US" altLang="zh-CN" baseline="-250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3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的短语、直接短语、句柄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496718"/>
              </p:ext>
            </p:extLst>
          </p:nvPr>
        </p:nvGraphicFramePr>
        <p:xfrm>
          <a:off x="355357" y="2380502"/>
          <a:ext cx="4072629" cy="30454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072629">
                  <a:extLst>
                    <a:ext uri="{9D8B030D-6E8A-4147-A177-3AD203B41FA5}">
                      <a16:colId xmlns="" xmlns:a16="http://schemas.microsoft.com/office/drawing/2014/main" val="2500886132"/>
                    </a:ext>
                  </a:extLst>
                </a:gridCol>
              </a:tblGrid>
              <a:tr h="1091368">
                <a:tc>
                  <a:txBody>
                    <a:bodyPr/>
                    <a:lstStyle/>
                    <a:p>
                      <a:r>
                        <a:rPr lang="zh-CN" altLang="en-US" sz="2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短语：</a:t>
                      </a:r>
                      <a:endParaRPr lang="en-US" altLang="zh-CN" sz="29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297460948"/>
                  </a:ext>
                </a:extLst>
              </a:tr>
              <a:tr h="977032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直接短语：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373669840"/>
                  </a:ext>
                </a:extLst>
              </a:tr>
              <a:tr h="977032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句柄： 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13855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3"/>
              <p:cNvSpPr txBox="1">
                <a:spLocks noChangeArrowheads="1"/>
              </p:cNvSpPr>
              <p:nvPr/>
            </p:nvSpPr>
            <p:spPr bwMode="auto">
              <a:xfrm>
                <a:off x="5508110" y="2348883"/>
                <a:ext cx="2473915" cy="25914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91430" tIns="45715" rIns="91430" bIns="45715">
                <a:spAutoFit/>
              </a:bodyPr>
              <a:lstStyle/>
              <a:p>
                <a:pPr>
                  <a:lnSpc>
                    <a:spcPct val="90000"/>
                  </a:lnSpc>
                  <a:buFont typeface="Wingdings" charset="2"/>
                  <a:buNone/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*i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2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+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3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 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1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*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+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1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*i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</a:rPr>
                  <a:t>2 </a:t>
                </a: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+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</a:rPr>
                  <a:t>F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>
                    <a:solidFill>
                      <a:srgbClr val="C00000"/>
                    </a:solidFill>
                    <a:latin typeface="Times New Roman" charset="0"/>
                    <a:ea typeface="宋体" charset="0"/>
                    <a:sym typeface="Symbol" charset="2"/>
                  </a:rPr>
                  <a:t>E</a:t>
                </a:r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+ i</a:t>
                </a:r>
                <a:r>
                  <a:rPr lang="en-US" altLang="zh-CN" sz="2900" b="1" baseline="-25000" dirty="0">
                    <a:latin typeface="Times New Roman" charset="0"/>
                    <a:ea typeface="宋体" charset="0"/>
                    <a:sym typeface="Symbol" charset="2"/>
                  </a:rPr>
                  <a:t>3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zh-CN" sz="2900" b="1" dirty="0">
                    <a:latin typeface="Times New Roman" charset="0"/>
                    <a:ea typeface="宋体" charset="0"/>
                  </a:rPr>
                  <a:t>E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sz="2900" b="1" i="1" dirty="0">
                            <a:latin typeface="Cambria Math"/>
                            <a:ea typeface="宋体" charset="0"/>
                            <a:sym typeface="Symbol" charset="2"/>
                          </a:rPr>
                        </m:ctrlPr>
                      </m:groupChrPr>
                      <m:e>
                        <m:r>
                          <a:rPr lang="en-US" altLang="zh-CN" sz="2900" b="1" i="1" dirty="0">
                            <a:latin typeface="Cambria Math" panose="02040503050406030204" pitchFamily="18" charset="0"/>
                            <a:ea typeface="宋体" charset="0"/>
                            <a:sym typeface="Symbol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sz="2900" b="1" dirty="0">
                    <a:latin typeface="Times New Roman" charset="0"/>
                    <a:ea typeface="宋体" charset="0"/>
                    <a:sym typeface="Symbol" charset="2"/>
                  </a:rPr>
                  <a:t> </a:t>
                </a:r>
                <a:r>
                  <a:rPr lang="en-US" altLang="zh-CN" sz="2900" b="1" dirty="0" smtClean="0">
                    <a:solidFill>
                      <a:srgbClr val="C00000"/>
                    </a:solidFill>
                    <a:latin typeface="Times New Roman" charset="0"/>
                    <a:ea typeface="宋体" charset="0"/>
                    <a:sym typeface="Symbol" charset="2"/>
                  </a:rPr>
                  <a:t>E</a:t>
                </a:r>
                <a:r>
                  <a:rPr lang="en-US" altLang="zh-CN" sz="2900" b="1" dirty="0" smtClean="0">
                    <a:latin typeface="Times New Roman" charset="0"/>
                    <a:ea typeface="宋体" charset="0"/>
                    <a:sym typeface="Symbol" charset="2"/>
                  </a:rPr>
                  <a:t>                   </a:t>
                </a:r>
                <a:endParaRPr lang="en-US" altLang="zh-CN" sz="2900" b="1" baseline="-25000" dirty="0">
                  <a:solidFill>
                    <a:srgbClr val="C00000"/>
                  </a:solidFill>
                  <a:latin typeface="Times New Roman" charset="0"/>
                  <a:ea typeface="宋体" charset="0"/>
                </a:endParaRPr>
              </a:p>
            </p:txBody>
          </p:sp>
        </mc:Choice>
        <mc:Fallback xmlns="">
          <p:sp>
            <p:nvSpPr>
              <p:cNvPr id="11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104" y="2348880"/>
                <a:ext cx="2473915" cy="2593872"/>
              </a:xfrm>
              <a:prstGeom prst="rect">
                <a:avLst/>
              </a:prstGeom>
              <a:blipFill rotWithShape="1">
                <a:blip r:embed="rId2"/>
                <a:stretch>
                  <a:fillRect l="-5432" t="-469" b="-563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矩形 11"/>
          <p:cNvSpPr/>
          <p:nvPr/>
        </p:nvSpPr>
        <p:spPr>
          <a:xfrm>
            <a:off x="428263" y="2852936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38691" y="2854663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2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450752" y="2851175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3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978977" y="2867415"/>
            <a:ext cx="1231140" cy="530032"/>
          </a:xfrm>
          <a:prstGeom prst="rect">
            <a:avLst/>
          </a:prstGeom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*i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2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，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17921" y="2875040"/>
            <a:ext cx="1243125" cy="485404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*i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2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+i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</a:rPr>
              <a:t>3</a:t>
            </a:r>
            <a:endParaRPr lang="en-US" altLang="zh-CN" sz="2900" b="1" dirty="0">
              <a:solidFill>
                <a:schemeClr val="accent2"/>
              </a:solidFill>
              <a:latin typeface="Times New Roman" charset="0"/>
              <a:ea typeface="宋体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473198" y="3933056"/>
            <a:ext cx="1592580" cy="485404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2</a:t>
            </a:r>
            <a:r>
              <a:rPr lang="zh-CN" altLang="en-US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，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3</a:t>
            </a:r>
            <a:endParaRPr lang="en-US" altLang="zh-CN" sz="2900" b="1" dirty="0">
              <a:solidFill>
                <a:schemeClr val="accent2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73198" y="4869160"/>
            <a:ext cx="486508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baseline="-25000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1</a:t>
            </a:r>
            <a:r>
              <a:rPr lang="en-US" altLang="zh-CN" sz="2900" b="1" dirty="0">
                <a:solidFill>
                  <a:schemeClr val="accent2"/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446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26362" y="426253"/>
            <a:ext cx="8566118" cy="1490579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E+T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T*F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  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326368" y="2449133"/>
            <a:ext cx="2775993" cy="3266219"/>
            <a:chOff x="2976" y="1488"/>
            <a:chExt cx="2160" cy="2688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04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80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976" y="3414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540" y="2463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752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976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976" y="3907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i</a:t>
              </a:r>
              <a:r>
                <a:rPr kumimoji="1" lang="en-US" altLang="zh-CN" sz="2900" b="1" baseline="-25000">
                  <a:latin typeface="Times New Roman" charset="0"/>
                </a:rPr>
                <a:t>1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4080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+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3504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*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4080" y="148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3696" y="1757"/>
              <a:ext cx="576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>
              <a:off x="4272" y="1757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272" y="1757"/>
              <a:ext cx="672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3696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3168" y="319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168" y="3683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3168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696" y="2738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696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4752" y="247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752" y="2966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>
                  <a:latin typeface="Times New Roman" charset="0"/>
                </a:rPr>
                <a:t>i</a:t>
              </a:r>
              <a:r>
                <a:rPr kumimoji="1" lang="en-US" altLang="zh-CN" sz="2900" b="1" baseline="-25000" dirty="0">
                  <a:latin typeface="Times New Roman" charset="0"/>
                </a:rPr>
                <a:t>3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4944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4944" y="2742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32" y="3414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>
                  <a:latin typeface="Times New Roman" charset="0"/>
                </a:rPr>
                <a:t>i</a:t>
              </a:r>
              <a:r>
                <a:rPr kumimoji="1" lang="en-US" altLang="zh-CN" sz="2900" b="1" baseline="-25000" dirty="0">
                  <a:latin typeface="Times New Roman" charset="0"/>
                </a:rPr>
                <a:t>2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4224" y="319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3" name="Rectangle 2"/>
          <p:cNvSpPr txBox="1">
            <a:spLocks noChangeArrowheads="1"/>
          </p:cNvSpPr>
          <p:nvPr/>
        </p:nvSpPr>
        <p:spPr bwMode="auto">
          <a:xfrm>
            <a:off x="3777700" y="1171543"/>
            <a:ext cx="4955059" cy="5091824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zh-CN" altLang="en-US" sz="2900" b="1" kern="0" noProof="1">
                <a:latin typeface="宋体" charset="0"/>
              </a:rPr>
              <a:t>在一个句型对应的语法树中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以某非终结符为根的</a:t>
            </a:r>
            <a:r>
              <a:rPr lang="zh-CN" altLang="en-US" sz="2900" b="1" kern="0" noProof="1">
                <a:solidFill>
                  <a:schemeClr val="accent2"/>
                </a:solidFill>
                <a:latin typeface="宋体" charset="0"/>
              </a:rPr>
              <a:t>两代及以上的子树的所有末端结点从左到右排列</a:t>
            </a:r>
            <a:r>
              <a:rPr lang="zh-CN" altLang="en-US" sz="2900" b="1" kern="0" noProof="1">
                <a:latin typeface="宋体" charset="0"/>
              </a:rPr>
              <a:t>就是相对于该非终结符的一个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短语</a:t>
            </a:r>
            <a:r>
              <a:rPr lang="zh-CN" altLang="en-US" sz="2900" b="1" kern="0" noProof="1">
                <a:latin typeface="宋体" charset="0"/>
              </a:rPr>
              <a:t>；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如果</a:t>
            </a:r>
            <a:r>
              <a:rPr lang="zh-CN" altLang="en-US" sz="2900" b="1" kern="0" noProof="1">
                <a:solidFill>
                  <a:schemeClr val="accent2"/>
                </a:solidFill>
                <a:latin typeface="宋体" charset="0"/>
              </a:rPr>
              <a:t>子树只有二代</a:t>
            </a:r>
            <a:r>
              <a:rPr lang="zh-CN" altLang="en-US" sz="2900" b="1" kern="0" noProof="1">
                <a:latin typeface="宋体" charset="0"/>
              </a:rPr>
              <a:t>，则该短语就是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直接短语</a:t>
            </a:r>
            <a:r>
              <a:rPr lang="zh-CN" altLang="en-US" sz="2900" b="1" kern="0" noProof="1">
                <a:latin typeface="宋体" charset="0"/>
              </a:rPr>
              <a:t>；</a:t>
            </a:r>
          </a:p>
          <a:p>
            <a:pPr eaLnBrk="1" hangingPunct="1">
              <a:buFont typeface="Wingdings" charset="2"/>
              <a:buChar char="Ø"/>
              <a:defRPr/>
            </a:pPr>
            <a:r>
              <a:rPr lang="zh-CN" altLang="en-US" sz="2900" b="1" kern="0" noProof="1">
                <a:latin typeface="宋体" charset="0"/>
              </a:rPr>
              <a:t>最左直接短语</a:t>
            </a:r>
            <a:r>
              <a:rPr lang="en-US" altLang="zh-CN" sz="2900" b="1" kern="0" noProof="1">
                <a:latin typeface="宋体" charset="0"/>
              </a:rPr>
              <a:t>—</a:t>
            </a:r>
            <a:r>
              <a:rPr lang="zh-CN" altLang="en-US" sz="2900" b="1" kern="0" noProof="1">
                <a:solidFill>
                  <a:srgbClr val="C00000"/>
                </a:solidFill>
                <a:latin typeface="宋体" charset="0"/>
              </a:rPr>
              <a:t>句柄</a:t>
            </a:r>
            <a:r>
              <a:rPr lang="zh-CN" altLang="en-US" sz="2900" b="1" kern="0" noProof="1">
                <a:solidFill>
                  <a:schemeClr val="tx1"/>
                </a:solidFill>
                <a:latin typeface="宋体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9408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050926" y="325439"/>
            <a:ext cx="184690" cy="349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zh-CN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1235628" y="5244887"/>
            <a:ext cx="6248144" cy="8900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V="1">
            <a:off x="1235627" y="2722186"/>
            <a:ext cx="0" cy="2522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1994745" y="2775759"/>
            <a:ext cx="2629" cy="252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 flipV="1">
            <a:off x="2606979" y="2775760"/>
            <a:ext cx="7279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H="1" flipV="1">
            <a:off x="3182865" y="2775759"/>
            <a:ext cx="5132" cy="252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V="1">
            <a:off x="3835704" y="2775760"/>
            <a:ext cx="13223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 flipH="1" flipV="1">
            <a:off x="4424716" y="2775761"/>
            <a:ext cx="11058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 flipH="1" flipV="1">
            <a:off x="5034884" y="2775765"/>
            <a:ext cx="10495" cy="2522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 flipV="1">
            <a:off x="5654979" y="2775764"/>
            <a:ext cx="16621" cy="252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V="1">
            <a:off x="6264579" y="2816593"/>
            <a:ext cx="24365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 flipH="1" flipV="1">
            <a:off x="6857558" y="2816591"/>
            <a:ext cx="16621" cy="2481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9" name="Line 17"/>
          <p:cNvSpPr>
            <a:spLocks noChangeShapeType="1"/>
          </p:cNvSpPr>
          <p:nvPr/>
        </p:nvSpPr>
        <p:spPr bwMode="auto">
          <a:xfrm flipV="1">
            <a:off x="7483772" y="2816593"/>
            <a:ext cx="0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90" name="Text Box 18"/>
          <p:cNvSpPr txBox="1">
            <a:spLocks noChangeArrowheads="1"/>
          </p:cNvSpPr>
          <p:nvPr/>
        </p:nvSpPr>
        <p:spPr bwMode="auto">
          <a:xfrm>
            <a:off x="1469424" y="4810367"/>
            <a:ext cx="362559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2133902" y="4810367"/>
            <a:ext cx="397825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2759372" y="4449700"/>
            <a:ext cx="397825" cy="8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3368977" y="4083256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4" name="Text Box 22"/>
          <p:cNvSpPr txBox="1">
            <a:spLocks noChangeArrowheads="1"/>
          </p:cNvSpPr>
          <p:nvPr/>
        </p:nvSpPr>
        <p:spPr bwMode="auto">
          <a:xfrm>
            <a:off x="3978578" y="3714795"/>
            <a:ext cx="397825" cy="15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4588177" y="3719703"/>
            <a:ext cx="397825" cy="15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5197778" y="4446814"/>
            <a:ext cx="397825" cy="8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5807379" y="4083256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b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8" name="Text Box 26"/>
          <p:cNvSpPr txBox="1">
            <a:spLocks noChangeArrowheads="1"/>
          </p:cNvSpPr>
          <p:nvPr/>
        </p:nvSpPr>
        <p:spPr bwMode="auto">
          <a:xfrm>
            <a:off x="6411413" y="4082245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9" name="Text Box 27"/>
          <p:cNvSpPr txBox="1">
            <a:spLocks noChangeArrowheads="1"/>
          </p:cNvSpPr>
          <p:nvPr/>
        </p:nvSpPr>
        <p:spPr bwMode="auto">
          <a:xfrm>
            <a:off x="7023762" y="4810367"/>
            <a:ext cx="397825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900" name="Text Box 28"/>
          <p:cNvSpPr txBox="1">
            <a:spLocks noChangeArrowheads="1"/>
          </p:cNvSpPr>
          <p:nvPr/>
        </p:nvSpPr>
        <p:spPr bwMode="auto">
          <a:xfrm>
            <a:off x="734602" y="326093"/>
            <a:ext cx="2300589" cy="2209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G(S)</a:t>
            </a:r>
            <a:r>
              <a:rPr lang="zh-CN" altLang="en-US" sz="3200" dirty="0">
                <a:solidFill>
                  <a:srgbClr val="000000"/>
                </a:solidFill>
                <a:latin typeface="Arial" pitchFamily="34" charset="0"/>
              </a:rPr>
              <a:t>：</a:t>
            </a: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(1) S</a:t>
            </a: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SAS</a:t>
            </a: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(2)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S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b</a:t>
            </a:r>
            <a:endParaRPr lang="en-US" altLang="zh-CN" sz="3200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(3)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ccA</a:t>
            </a:r>
            <a:endParaRPr lang="en-US" altLang="zh-CN" sz="3200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75000"/>
            </a:pPr>
            <a:r>
              <a:rPr lang="en-US" altLang="zh-CN" sz="3200" dirty="0">
                <a:solidFill>
                  <a:srgbClr val="000000"/>
                </a:solidFill>
                <a:latin typeface="Arial" pitchFamily="34" charset="0"/>
              </a:rPr>
              <a:t>(4) 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  <a:sym typeface="Symbol" pitchFamily="18" charset="2"/>
              </a:rPr>
              <a:t></a:t>
            </a:r>
            <a:r>
              <a:rPr lang="en-US" altLang="zh-CN" sz="3200" dirty="0" err="1">
                <a:solidFill>
                  <a:srgbClr val="000000"/>
                </a:solidFill>
                <a:latin typeface="Arial" pitchFamily="34" charset="0"/>
              </a:rPr>
              <a:t>a</a:t>
            </a:r>
            <a:endParaRPr lang="en-US" altLang="zh-CN" dirty="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901" name="Text Box 29"/>
          <p:cNvSpPr txBox="1">
            <a:spLocks noChangeArrowheads="1"/>
          </p:cNvSpPr>
          <p:nvPr/>
        </p:nvSpPr>
        <p:spPr bwMode="auto">
          <a:xfrm>
            <a:off x="4375737" y="488469"/>
            <a:ext cx="2854325" cy="55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dirty="0">
                <a:solidFill>
                  <a:srgbClr val="000000"/>
                </a:solidFill>
                <a:latin typeface="Arial" pitchFamily="34" charset="0"/>
              </a:rPr>
              <a:t>输入串</a:t>
            </a:r>
            <a:r>
              <a:rPr lang="en-US" altLang="zh-CN" sz="3200" b="1" dirty="0" err="1">
                <a:solidFill>
                  <a:srgbClr val="000000"/>
                </a:solidFill>
                <a:latin typeface="Arial" pitchFamily="34" charset="0"/>
              </a:rPr>
              <a:t>bccab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5" name="Text Box 29"/>
          <p:cNvSpPr txBox="1">
            <a:spLocks noChangeArrowheads="1"/>
          </p:cNvSpPr>
          <p:nvPr/>
        </p:nvSpPr>
        <p:spPr bwMode="auto">
          <a:xfrm>
            <a:off x="3883265" y="5546433"/>
            <a:ext cx="1409825" cy="55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>
                <a:solidFill>
                  <a:srgbClr val="000000"/>
                </a:solidFill>
                <a:latin typeface="Arial" pitchFamily="34" charset="0"/>
              </a:rPr>
              <a:t>符号栈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4429062" y="1553477"/>
            <a:ext cx="2854325" cy="550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3200" b="1" dirty="0">
                <a:solidFill>
                  <a:srgbClr val="000000"/>
                </a:solidFill>
                <a:latin typeface="Arial" pitchFamily="34" charset="0"/>
              </a:rPr>
              <a:t>规约过程</a:t>
            </a:r>
            <a:endParaRPr lang="en-US" altLang="zh-CN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2</a:t>
            </a:fld>
            <a:endParaRPr lang="en-GB" altLang="zh-CN" dirty="0"/>
          </a:p>
        </p:txBody>
      </p:sp>
    </p:spTree>
    <p:extLst>
      <p:ext uri="{BB962C8B-B14F-4D97-AF65-F5344CB8AC3E}">
        <p14:creationId xmlns:p14="http://schemas.microsoft.com/office/powerpoint/2010/main" val="15972034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3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63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46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63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6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463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463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63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6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63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6" dur="500"/>
                                        <p:tgtEl>
                                          <p:spTgt spid="46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46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46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1" dur="500"/>
                                        <p:tgtEl>
                                          <p:spTgt spid="46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46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1" dur="500"/>
                                        <p:tgtEl>
                                          <p:spTgt spid="46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46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6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6" dur="500"/>
                                        <p:tgtEl>
                                          <p:spTgt spid="463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63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463878" grpId="0" animBg="1"/>
      <p:bldP spid="463879" grpId="0" animBg="1"/>
      <p:bldP spid="463880" grpId="0" animBg="1"/>
      <p:bldP spid="463881" grpId="0" animBg="1"/>
      <p:bldP spid="463883" grpId="0" animBg="1"/>
      <p:bldP spid="463884" grpId="0" animBg="1"/>
      <p:bldP spid="463885" grpId="0" animBg="1"/>
      <p:bldP spid="463886" grpId="0" animBg="1"/>
      <p:bldP spid="463887" grpId="0" animBg="1"/>
      <p:bldP spid="463888" grpId="0" animBg="1"/>
      <p:bldP spid="463889" grpId="0" animBg="1"/>
      <p:bldP spid="463890" grpId="0"/>
      <p:bldP spid="463891" grpId="0"/>
      <p:bldP spid="463892" grpId="0"/>
      <p:bldP spid="463893" grpId="0"/>
      <p:bldP spid="463894" grpId="0"/>
      <p:bldP spid="463895" grpId="0"/>
      <p:bldP spid="463896" grpId="0"/>
      <p:bldP spid="463897" grpId="0"/>
      <p:bldP spid="463898" grpId="0"/>
      <p:bldP spid="463899" grpId="0"/>
      <p:bldP spid="463900" grpId="0" autoUpdateAnimBg="0"/>
      <p:bldP spid="463901" grpId="0" autoUpdateAnimBg="0"/>
      <p:bldP spid="45" grpId="0" autoUpdateAnimBg="0"/>
      <p:bldP spid="46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48839" y="168441"/>
            <a:ext cx="3959873" cy="2123041"/>
          </a:xfrm>
          <a:prstGeom prst="rect">
            <a:avLst/>
          </a:prstGeom>
        </p:spPr>
        <p:txBody>
          <a:bodyPr/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例</a:t>
            </a:r>
            <a:r>
              <a:rPr lang="en-US" altLang="zh-CN" sz="2900" dirty="0" smtClean="0"/>
              <a:t>: E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→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E+T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|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T</a:t>
            </a:r>
            <a:endParaRPr lang="zh-CN" altLang="en-US" sz="2900" dirty="0" smtClean="0"/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900" dirty="0" smtClean="0"/>
              <a:t>      </a:t>
            </a:r>
            <a:r>
              <a:rPr lang="en-US" altLang="zh-CN" sz="2900" dirty="0" smtClean="0"/>
              <a:t>T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→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T*F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|</a:t>
            </a:r>
            <a:r>
              <a:rPr lang="zh-CN" altLang="en-US" sz="2900" dirty="0" smtClean="0"/>
              <a:t> </a:t>
            </a:r>
            <a:r>
              <a:rPr lang="en-US" altLang="zh-CN" sz="2900" dirty="0" smtClean="0"/>
              <a:t>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3300" b="1" dirty="0" smtClean="0"/>
              <a:t>  </a:t>
            </a:r>
            <a:r>
              <a:rPr lang="en-US" altLang="zh-CN" sz="3300" b="1" dirty="0" smtClean="0"/>
              <a:t>F</a:t>
            </a:r>
            <a:r>
              <a:rPr lang="zh-CN" altLang="en-US" sz="3300" b="1" dirty="0" smtClean="0"/>
              <a:t> </a:t>
            </a:r>
            <a:r>
              <a:rPr lang="en-US" altLang="zh-CN" sz="3300" b="1" dirty="0" smtClean="0"/>
              <a:t>→</a:t>
            </a:r>
            <a:r>
              <a:rPr lang="zh-CN" altLang="en-US" sz="3300" b="1" dirty="0" smtClean="0"/>
              <a:t> </a:t>
            </a:r>
            <a:r>
              <a:rPr lang="en-US" altLang="zh-CN" sz="3300" b="1" dirty="0" err="1" smtClean="0"/>
              <a:t>i</a:t>
            </a:r>
            <a:endParaRPr lang="zh-CN" altLang="en-US" sz="3300" b="1" dirty="0" smtClean="0"/>
          </a:p>
          <a:p>
            <a:pPr lvl="1">
              <a:lnSpc>
                <a:spcPct val="90000"/>
              </a:lnSpc>
              <a:buFontTx/>
              <a:buNone/>
            </a:pPr>
            <a:r>
              <a:rPr lang="zh-CN" altLang="en-US" sz="2900" b="1" dirty="0" smtClean="0">
                <a:sym typeface="Symbol" charset="2"/>
              </a:rPr>
              <a:t>和</a:t>
            </a:r>
            <a:r>
              <a:rPr lang="zh-CN" altLang="en-US" sz="2900" b="1" dirty="0" smtClean="0">
                <a:solidFill>
                  <a:srgbClr val="FF0000"/>
                </a:solidFill>
                <a:sym typeface="Symbol" charset="2"/>
              </a:rPr>
              <a:t>句型 </a:t>
            </a:r>
            <a:r>
              <a:rPr lang="en-US" altLang="zh-CN" sz="2900" b="1" dirty="0" smtClean="0">
                <a:solidFill>
                  <a:srgbClr val="FF0000"/>
                </a:solidFill>
                <a:sym typeface="Symbol" charset="2"/>
              </a:rPr>
              <a:t>T*</a:t>
            </a:r>
            <a:r>
              <a:rPr lang="en-US" altLang="zh-CN" sz="2900" b="1" dirty="0" err="1" smtClean="0">
                <a:solidFill>
                  <a:srgbClr val="FF0000"/>
                </a:solidFill>
                <a:sym typeface="Symbol" charset="2"/>
              </a:rPr>
              <a:t>F+i</a:t>
            </a:r>
            <a:r>
              <a:rPr lang="zh-CN" altLang="en-US" sz="2900" b="1" dirty="0" smtClean="0">
                <a:sym typeface="Symbol" charset="2"/>
              </a:rPr>
              <a:t>：</a:t>
            </a:r>
            <a:endParaRPr lang="en-US" altLang="zh-CN" sz="2900" b="1" dirty="0"/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612130" y="2449133"/>
            <a:ext cx="2775993" cy="2564043"/>
            <a:chOff x="2976" y="1488"/>
            <a:chExt cx="2160" cy="1747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504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4080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3540" y="2463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752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976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T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080" y="1981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+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504" y="2922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>
                  <a:latin typeface="Times New Roman" charset="0"/>
                </a:rPr>
                <a:t>*</a:t>
              </a:r>
              <a:endParaRPr kumimoji="1" lang="en-US" altLang="zh-CN" sz="2200" b="1">
                <a:latin typeface="Times New Roman" charset="0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4080" y="1488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E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>
              <a:off x="3696" y="1757"/>
              <a:ext cx="576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4272" y="1757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4272" y="1757"/>
              <a:ext cx="672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696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3168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>
              <a:off x="3696" y="2738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3696" y="2738"/>
              <a:ext cx="528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3"/>
            <p:cNvSpPr>
              <a:spLocks noChangeArrowheads="1"/>
            </p:cNvSpPr>
            <p:nvPr/>
          </p:nvSpPr>
          <p:spPr bwMode="auto">
            <a:xfrm>
              <a:off x="4752" y="2474"/>
              <a:ext cx="384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smtClean="0">
                  <a:latin typeface="Times New Roman" charset="0"/>
                </a:rPr>
                <a:t>F</a:t>
              </a:r>
              <a:endParaRPr kumimoji="1" lang="en-US" altLang="zh-CN" sz="2200" b="1" baseline="-25000" dirty="0">
                <a:latin typeface="Times New Roman" charset="0"/>
              </a:endParaRPr>
            </a:p>
          </p:txBody>
        </p:sp>
        <p:sp>
          <p:nvSpPr>
            <p:cNvPr id="24" name="Rectangle 24"/>
            <p:cNvSpPr>
              <a:spLocks noChangeArrowheads="1"/>
            </p:cNvSpPr>
            <p:nvPr/>
          </p:nvSpPr>
          <p:spPr bwMode="auto">
            <a:xfrm>
              <a:off x="4752" y="2966"/>
              <a:ext cx="384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2225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900" b="1" dirty="0" err="1" smtClean="0">
                  <a:latin typeface="Times New Roman" charset="0"/>
                </a:rPr>
                <a:t>i</a:t>
              </a:r>
              <a:endParaRPr kumimoji="1" lang="en-US" altLang="zh-CN" sz="2200" b="1" dirty="0">
                <a:latin typeface="Times New Roman" charset="0"/>
              </a:endParaRPr>
            </a:p>
          </p:txBody>
        </p:sp>
        <p:sp>
          <p:nvSpPr>
            <p:cNvPr id="25" name="Line 25"/>
            <p:cNvSpPr>
              <a:spLocks noChangeShapeType="1"/>
            </p:cNvSpPr>
            <p:nvPr/>
          </p:nvSpPr>
          <p:spPr bwMode="auto">
            <a:xfrm>
              <a:off x="4944" y="2250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4944" y="2742"/>
              <a:ext cx="0" cy="224"/>
            </a:xfrm>
            <a:prstGeom prst="line">
              <a:avLst/>
            </a:prstGeom>
            <a:noFill/>
            <a:ln w="2222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530015"/>
              </p:ext>
            </p:extLst>
          </p:nvPr>
        </p:nvGraphicFramePr>
        <p:xfrm>
          <a:off x="3851920" y="1229957"/>
          <a:ext cx="4968552" cy="428727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968552">
                  <a:extLst>
                    <a:ext uri="{9D8B030D-6E8A-4147-A177-3AD203B41FA5}">
                      <a16:colId xmlns="" xmlns:a16="http://schemas.microsoft.com/office/drawing/2014/main" val="2500886132"/>
                    </a:ext>
                  </a:extLst>
                </a:gridCol>
              </a:tblGrid>
              <a:tr h="1546253">
                <a:tc>
                  <a:txBody>
                    <a:bodyPr/>
                    <a:lstStyle/>
                    <a:p>
                      <a:r>
                        <a:rPr lang="zh-CN" altLang="en-US" sz="29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短语：</a:t>
                      </a:r>
                      <a:endParaRPr lang="en-US" altLang="zh-CN" sz="29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297460948"/>
                  </a:ext>
                </a:extLst>
              </a:tr>
              <a:tr h="1371156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直接短语：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373669840"/>
                  </a:ext>
                </a:extLst>
              </a:tr>
              <a:tr h="1369867">
                <a:tc>
                  <a:txBody>
                    <a:bodyPr/>
                    <a:lstStyle/>
                    <a:p>
                      <a:r>
                        <a:rPr lang="zh-CN" altLang="en-US" sz="2900" b="1" dirty="0" smtClean="0">
                          <a:latin typeface="Times New Roman" panose="02020603050405020304" pitchFamily="18" charset="0"/>
                          <a:ea typeface="宋体" charset="0"/>
                          <a:cs typeface="Times New Roman" panose="02020603050405020304" pitchFamily="18" charset="0"/>
                        </a:rPr>
                        <a:t>句柄： </a:t>
                      </a:r>
                      <a:endParaRPr lang="en-US" altLang="zh-CN" sz="2900" b="1" dirty="0" smtClean="0">
                        <a:latin typeface="Times New Roman" panose="02020603050405020304" pitchFamily="18" charset="0"/>
                        <a:ea typeface="宋体" charset="0"/>
                        <a:cs typeface="Times New Roman" panose="02020603050405020304" pitchFamily="18" charset="0"/>
                      </a:endParaRPr>
                    </a:p>
                    <a:p>
                      <a:endParaRPr lang="zh-CN" altLang="en-US" sz="29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2944" marR="82944" marT="41476" marB="41476"/>
                </a:tc>
                <a:extLst>
                  <a:ext uri="{0D108BD9-81ED-4DB2-BD59-A6C34878D82A}">
                    <a16:rowId xmlns="" xmlns:a16="http://schemas.microsoft.com/office/drawing/2014/main" val="1138559642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>
          <a:xfrm>
            <a:off x="3989516" y="2026463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5220072" y="2026463"/>
            <a:ext cx="363076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err="1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5868150" y="2026463"/>
            <a:ext cx="1143739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</a:t>
            </a:r>
            <a:r>
              <a:rPr lang="en-US" altLang="zh-CN" sz="2900" b="1" dirty="0" err="1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F+i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989516" y="3466872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220072" y="3465980"/>
            <a:ext cx="270102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err="1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i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3989515" y="4748160"/>
            <a:ext cx="888413" cy="530032"/>
          </a:xfrm>
          <a:prstGeom prst="rect">
            <a:avLst/>
          </a:prstGeom>
        </p:spPr>
        <p:txBody>
          <a:bodyPr wrap="none" lIns="82945" tIns="41473" rIns="82945" bIns="41473">
            <a:spAutoFit/>
          </a:bodyPr>
          <a:lstStyle/>
          <a:p>
            <a:r>
              <a:rPr lang="en-US" altLang="zh-CN" sz="2900" b="1" dirty="0" smtClean="0">
                <a:solidFill>
                  <a:schemeClr val="bg2">
                    <a:lumMod val="25000"/>
                  </a:schemeClr>
                </a:solidFill>
                <a:latin typeface="Times New Roman" charset="0"/>
                <a:ea typeface="宋体" charset="0"/>
                <a:sym typeface="Symbol" charset="2"/>
              </a:rPr>
              <a:t>T*F,</a:t>
            </a:r>
            <a:endParaRPr lang="zh-CN" altLang="en-US" sz="29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35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/>
      <p:bldP spid="28" grpId="0"/>
      <p:bldP spid="29" grpId="0"/>
      <p:bldP spid="30" grpId="0"/>
      <p:bldP spid="31" grpId="0"/>
      <p:bldP spid="32" grpId="0"/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99901" y="1538854"/>
            <a:ext cx="8320210" cy="62574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用来对句子进行规约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句柄的用途</a:t>
            </a:r>
            <a:endParaRPr lang="en-US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5653376" y="4752597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b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775936" y="3784814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862976" y="3784814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378036" y="2955287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013578" y="2978330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c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466538" y="2978330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6828416" y="1918378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5526708" y="2333141"/>
            <a:ext cx="138240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6287028" y="2333141"/>
            <a:ext cx="62208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6909108" y="2333141"/>
            <a:ext cx="20736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6922068" y="2329485"/>
            <a:ext cx="954720" cy="67620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6932022" y="2330432"/>
            <a:ext cx="1589760" cy="7604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6100591" y="2978330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charset="0"/>
              </a:rPr>
              <a:t>A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5803188" y="3370049"/>
            <a:ext cx="41472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6217908" y="3370049"/>
            <a:ext cx="62208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7736132" y="2978330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B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7876788" y="3370047"/>
            <a:ext cx="0" cy="414764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580750" y="3784814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charset="0"/>
              </a:rPr>
              <a:t>A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5620309" y="3950432"/>
            <a:ext cx="2880" cy="38452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/>
          <a:p>
            <a:endParaRPr lang="zh-CN" altLang="en-US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5734069" y="4199577"/>
            <a:ext cx="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8" name="Rectangle 2"/>
          <p:cNvSpPr txBox="1">
            <a:spLocks noChangeArrowheads="1"/>
          </p:cNvSpPr>
          <p:nvPr/>
        </p:nvSpPr>
        <p:spPr>
          <a:xfrm>
            <a:off x="399904" y="2564904"/>
            <a:ext cx="2083867" cy="377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zh-CN" altLang="en-US" noProof="1" smtClean="0"/>
              <a:t>	句型</a:t>
            </a:r>
            <a:endParaRPr lang="en-US" altLang="zh-CN" noProof="1" smtClean="0"/>
          </a:p>
          <a:p>
            <a:pPr>
              <a:buFont typeface="Wingdings" charset="2"/>
              <a:buNone/>
              <a:defRPr/>
            </a:pPr>
            <a:r>
              <a:rPr lang="en-US" altLang="zh-CN" noProof="1"/>
              <a:t>a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b</a:t>
            </a:r>
            <a:r>
              <a:rPr lang="en-US" altLang="zh-CN" dirty="0" err="1" smtClean="0"/>
              <a:t>bcde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Ab</a:t>
            </a:r>
            <a:r>
              <a:rPr lang="en-US" altLang="zh-CN" dirty="0" err="1" smtClean="0"/>
              <a:t>cde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aAc</a:t>
            </a:r>
            <a:r>
              <a:rPr lang="en-US" altLang="zh-CN" u="sng" dirty="0" err="1" smtClean="0">
                <a:solidFill>
                  <a:schemeClr val="accent2"/>
                </a:solidFill>
              </a:rPr>
              <a:t>d</a:t>
            </a:r>
            <a:r>
              <a:rPr lang="en-US" altLang="zh-CN" dirty="0" err="1" smtClean="0"/>
              <a:t>e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u="sng" dirty="0" err="1" smtClean="0">
                <a:solidFill>
                  <a:schemeClr val="accent2"/>
                </a:solidFill>
              </a:rPr>
              <a:t>aAcBe</a:t>
            </a:r>
            <a:endParaRPr lang="en-US" altLang="zh-CN" u="sng" dirty="0" smtClean="0">
              <a:solidFill>
                <a:schemeClr val="accent2"/>
              </a:solidFill>
            </a:endParaRPr>
          </a:p>
          <a:p>
            <a:pPr>
              <a:buFont typeface="Wingdings" charset="2"/>
              <a:buNone/>
              <a:defRPr/>
            </a:pPr>
            <a:r>
              <a:rPr lang="en-US" altLang="zh-CN" u="sng" dirty="0">
                <a:solidFill>
                  <a:schemeClr val="accent2"/>
                </a:solidFill>
              </a:rPr>
              <a:t>S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>
          <a:xfrm>
            <a:off x="1907710" y="2564904"/>
            <a:ext cx="3312367" cy="3778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  <a:defRPr/>
            </a:pPr>
            <a:r>
              <a:rPr lang="zh-CN" altLang="en-US" noProof="1"/>
              <a:t>句</a:t>
            </a:r>
            <a:r>
              <a:rPr lang="zh-CN" altLang="en-US" noProof="1" smtClean="0"/>
              <a:t>柄   规约规则</a:t>
            </a:r>
            <a:endParaRPr lang="en-US" altLang="zh-CN" noProof="1" smtClean="0"/>
          </a:p>
          <a:p>
            <a:pPr>
              <a:buFont typeface="Wingdings" charset="2"/>
              <a:buNone/>
              <a:defRPr/>
            </a:pPr>
            <a:r>
              <a:rPr lang="en-US" altLang="zh-CN" noProof="1" smtClean="0"/>
              <a:t>b                 A-&gt;b</a:t>
            </a:r>
            <a:endParaRPr lang="en-US" altLang="zh-CN" dirty="0" smtClean="0"/>
          </a:p>
          <a:p>
            <a:pPr>
              <a:buFont typeface="Wingdings" charset="2"/>
              <a:buNone/>
              <a:defRPr/>
            </a:pPr>
            <a:r>
              <a:rPr lang="en-US" altLang="zh-CN" dirty="0" smtClean="0"/>
              <a:t>Ab              A-&gt;Ab</a:t>
            </a:r>
          </a:p>
          <a:p>
            <a:pPr>
              <a:buFont typeface="Wingdings" charset="2"/>
              <a:buNone/>
              <a:defRPr/>
            </a:pPr>
            <a:r>
              <a:rPr lang="en-US" altLang="zh-CN" dirty="0"/>
              <a:t>d</a:t>
            </a:r>
            <a:r>
              <a:rPr lang="en-US" altLang="zh-CN" dirty="0" smtClean="0"/>
              <a:t>                B-&gt;d</a:t>
            </a:r>
          </a:p>
          <a:p>
            <a:pPr>
              <a:buFont typeface="Wingdings" charset="2"/>
              <a:buNone/>
              <a:defRPr/>
            </a:pPr>
            <a:r>
              <a:rPr lang="en-US" altLang="zh-CN" dirty="0" err="1" smtClean="0"/>
              <a:t>aAcBe</a:t>
            </a:r>
            <a:r>
              <a:rPr lang="en-US" altLang="zh-CN" dirty="0" smtClean="0"/>
              <a:t>       S-&gt;</a:t>
            </a:r>
            <a:r>
              <a:rPr lang="en-US" altLang="zh-CN" dirty="0" err="1" smtClean="0"/>
              <a:t>aAcBe</a:t>
            </a: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4949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3" presetClass="exit" presetSubtype="1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2"/>
                                    </p:cond>
                                  </p:endCondLst>
                                  <p:childTnLst>
                                    <p:animEffect transition="out" filter="blinds(horizontal)">
                                      <p:cBhvr>
                                        <p:cTn id="9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13" grpId="1"/>
      <p:bldP spid="14" grpId="0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/>
      <p:bldP spid="20" grpId="1"/>
      <p:bldP spid="21" grpId="0" animBg="1"/>
      <p:bldP spid="21" grpId="1" animBg="1"/>
      <p:bldP spid="22" grpId="0" animBg="1"/>
      <p:bldP spid="22" grpId="1" animBg="1"/>
      <p:bldP spid="23" grpId="0"/>
      <p:bldP spid="23" grpId="1"/>
      <p:bldP spid="24" grpId="0" animBg="1"/>
      <p:bldP spid="24" grpId="1" animBg="1"/>
      <p:bldP spid="25" grpId="0"/>
      <p:bldP spid="25" grpId="1"/>
      <p:bldP spid="26" grpId="0"/>
      <p:bldP spid="26" grpId="1"/>
      <p:bldP spid="27" grpId="0" animBg="1"/>
      <p:bldP spid="27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87044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87044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87044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6" name="六边形 5"/>
          <p:cNvSpPr/>
          <p:nvPr/>
        </p:nvSpPr>
        <p:spPr>
          <a:xfrm>
            <a:off x="3203848" y="404664"/>
            <a:ext cx="2232248" cy="187220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语法树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六边形 6"/>
          <p:cNvSpPr/>
          <p:nvPr/>
        </p:nvSpPr>
        <p:spPr>
          <a:xfrm>
            <a:off x="5436096" y="4149080"/>
            <a:ext cx="2232248" cy="187220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句柄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六边形 7"/>
          <p:cNvSpPr/>
          <p:nvPr/>
        </p:nvSpPr>
        <p:spPr>
          <a:xfrm>
            <a:off x="971600" y="4113496"/>
            <a:ext cx="2232248" cy="1872208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</a:t>
            </a:r>
            <a:endParaRPr lang="en-US" altLang="zh-CN" sz="32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/>
          <p:cNvCxnSpPr>
            <a:stCxn id="8" idx="5"/>
            <a:endCxn id="6" idx="2"/>
          </p:cNvCxnSpPr>
          <p:nvPr/>
        </p:nvCxnSpPr>
        <p:spPr>
          <a:xfrm flipV="1">
            <a:off x="2735796" y="2276872"/>
            <a:ext cx="936104" cy="183662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7" idx="3"/>
            <a:endCxn id="8" idx="0"/>
          </p:cNvCxnSpPr>
          <p:nvPr/>
        </p:nvCxnSpPr>
        <p:spPr>
          <a:xfrm flipH="1" flipV="1">
            <a:off x="3203848" y="5049600"/>
            <a:ext cx="2232248" cy="35584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1"/>
            <a:endCxn id="7" idx="4"/>
          </p:cNvCxnSpPr>
          <p:nvPr/>
        </p:nvCxnSpPr>
        <p:spPr>
          <a:xfrm>
            <a:off x="4968044" y="2276872"/>
            <a:ext cx="936104" cy="1872208"/>
          </a:xfrm>
          <a:prstGeom prst="straightConnector1">
            <a:avLst/>
          </a:prstGeom>
          <a:ln w="762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78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9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1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92" name="Text Box 18"/>
          <p:cNvSpPr txBox="1">
            <a:spLocks noChangeArrowheads="1"/>
          </p:cNvSpPr>
          <p:nvPr/>
        </p:nvSpPr>
        <p:spPr bwMode="auto">
          <a:xfrm>
            <a:off x="6795042" y="3574191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6146279" y="1311093"/>
            <a:ext cx="0" cy="388939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7026853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5955779" y="170806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6146279" y="20445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5940152" y="3557408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5978004" y="256544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101" name="Line 27"/>
          <p:cNvSpPr>
            <a:spLocks noChangeShapeType="1"/>
          </p:cNvSpPr>
          <p:nvPr/>
        </p:nvSpPr>
        <p:spPr bwMode="auto">
          <a:xfrm>
            <a:off x="6153588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2" name="Rectangle 28"/>
          <p:cNvSpPr>
            <a:spLocks noChangeArrowheads="1"/>
          </p:cNvSpPr>
          <p:nvPr/>
        </p:nvSpPr>
        <p:spPr bwMode="auto">
          <a:xfrm>
            <a:off x="5940153" y="3149421"/>
            <a:ext cx="439491" cy="817563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1830192" y="112474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S+F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1830192" y="17244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1830191" y="231748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830190" y="291268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827331" y="291268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0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1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88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 animBg="1"/>
      <p:bldP spid="102" grpId="0" animBg="1"/>
      <p:bldP spid="102" grpId="1" animBg="1"/>
      <p:bldP spid="43" grpId="0" animBg="1"/>
      <p:bldP spid="44" grpId="0" animBg="1"/>
      <p:bldP spid="45" grpId="0" animBg="1"/>
      <p:bldP spid="47" grpId="0" animBg="1"/>
      <p:bldP spid="47" grpId="1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9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6146279" y="1311093"/>
            <a:ext cx="0" cy="388939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7026853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5955779" y="170806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98" name="Line 24"/>
          <p:cNvSpPr>
            <a:spLocks noChangeShapeType="1"/>
          </p:cNvSpPr>
          <p:nvPr/>
        </p:nvSpPr>
        <p:spPr bwMode="auto">
          <a:xfrm>
            <a:off x="6146279" y="20445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100" name="Text Box 26"/>
          <p:cNvSpPr txBox="1">
            <a:spLocks noChangeArrowheads="1"/>
          </p:cNvSpPr>
          <p:nvPr/>
        </p:nvSpPr>
        <p:spPr bwMode="auto">
          <a:xfrm>
            <a:off x="5978004" y="256544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103" name="Rectangle 29"/>
          <p:cNvSpPr>
            <a:spLocks noChangeArrowheads="1"/>
          </p:cNvSpPr>
          <p:nvPr/>
        </p:nvSpPr>
        <p:spPr bwMode="auto">
          <a:xfrm>
            <a:off x="5970067" y="2260423"/>
            <a:ext cx="385762" cy="9525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Rectangle 11"/>
          <p:cNvSpPr>
            <a:spLocks noChangeArrowheads="1"/>
          </p:cNvSpPr>
          <p:nvPr/>
        </p:nvSpPr>
        <p:spPr bwMode="auto">
          <a:xfrm>
            <a:off x="1830192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S+F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9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50" name="Rectangle 11"/>
          <p:cNvSpPr>
            <a:spLocks noChangeArrowheads="1"/>
          </p:cNvSpPr>
          <p:nvPr/>
        </p:nvSpPr>
        <p:spPr bwMode="auto">
          <a:xfrm>
            <a:off x="1830191" y="23400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53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4" name="Text Box 18"/>
          <p:cNvSpPr txBox="1">
            <a:spLocks noChangeArrowheads="1"/>
          </p:cNvSpPr>
          <p:nvPr/>
        </p:nvSpPr>
        <p:spPr bwMode="auto">
          <a:xfrm>
            <a:off x="6795042" y="3574191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1830192" y="2339976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5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6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45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100" grpId="0"/>
      <p:bldP spid="103" grpId="0" animBg="1"/>
      <p:bldP spid="103" grpId="1" animBg="1"/>
      <p:bldP spid="50" grpId="0" animBg="1"/>
      <p:bldP spid="34" grpId="0" animBg="1"/>
      <p:bldP spid="34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78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9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0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82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3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84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85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6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87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88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89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0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3" name="Line 19"/>
          <p:cNvSpPr>
            <a:spLocks noChangeShapeType="1"/>
          </p:cNvSpPr>
          <p:nvPr/>
        </p:nvSpPr>
        <p:spPr bwMode="auto">
          <a:xfrm>
            <a:off x="6146279" y="1311093"/>
            <a:ext cx="0" cy="388939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4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95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96" name="Line 22"/>
          <p:cNvSpPr>
            <a:spLocks noChangeShapeType="1"/>
          </p:cNvSpPr>
          <p:nvPr/>
        </p:nvSpPr>
        <p:spPr bwMode="auto">
          <a:xfrm>
            <a:off x="7026853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97" name="Text Box 23"/>
          <p:cNvSpPr txBox="1">
            <a:spLocks noChangeArrowheads="1"/>
          </p:cNvSpPr>
          <p:nvPr/>
        </p:nvSpPr>
        <p:spPr bwMode="auto">
          <a:xfrm>
            <a:off x="5955779" y="170806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104" name="Rectangle 30"/>
          <p:cNvSpPr>
            <a:spLocks noChangeArrowheads="1"/>
          </p:cNvSpPr>
          <p:nvPr/>
        </p:nvSpPr>
        <p:spPr bwMode="auto">
          <a:xfrm>
            <a:off x="5970074" y="1396820"/>
            <a:ext cx="409575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Rectangle 11"/>
          <p:cNvSpPr>
            <a:spLocks noChangeArrowheads="1"/>
          </p:cNvSpPr>
          <p:nvPr/>
        </p:nvSpPr>
        <p:spPr bwMode="auto">
          <a:xfrm>
            <a:off x="1830192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S+F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7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51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2" name="Text Box 18"/>
          <p:cNvSpPr txBox="1">
            <a:spLocks noChangeArrowheads="1"/>
          </p:cNvSpPr>
          <p:nvPr/>
        </p:nvSpPr>
        <p:spPr bwMode="auto">
          <a:xfrm>
            <a:off x="6795042" y="3574191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1830190" y="17424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83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7" grpId="0"/>
      <p:bldP spid="104" grpId="0" animBg="1"/>
      <p:bldP spid="104" grpId="1" animBg="1"/>
      <p:bldP spid="47" grpId="0" animBg="1"/>
      <p:bldP spid="47" grpId="1" animBg="1"/>
      <p:bldP spid="31" grpId="0" animBg="1"/>
      <p:bldP spid="3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prstDash val="solid"/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7026853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Rectangle 29"/>
          <p:cNvSpPr>
            <a:spLocks noChangeArrowheads="1"/>
          </p:cNvSpPr>
          <p:nvPr/>
        </p:nvSpPr>
        <p:spPr bwMode="auto">
          <a:xfrm>
            <a:off x="6001530" y="820199"/>
            <a:ext cx="385762" cy="9525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78" name="Rectangle 11"/>
          <p:cNvSpPr>
            <a:spLocks noChangeArrowheads="1"/>
          </p:cNvSpPr>
          <p:nvPr/>
        </p:nvSpPr>
        <p:spPr bwMode="auto">
          <a:xfrm>
            <a:off x="1830192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S+F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79" name="Rectangle 11"/>
          <p:cNvSpPr>
            <a:spLocks noChangeArrowheads="1"/>
          </p:cNvSpPr>
          <p:nvPr/>
        </p:nvSpPr>
        <p:spPr bwMode="auto">
          <a:xfrm>
            <a:off x="1830189" y="1143497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+F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6865585" y="980731"/>
            <a:ext cx="385762" cy="68897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81" name="Rectangle 11"/>
          <p:cNvSpPr>
            <a:spLocks noChangeArrowheads="1"/>
          </p:cNvSpPr>
          <p:nvPr/>
        </p:nvSpPr>
        <p:spPr bwMode="auto">
          <a:xfrm>
            <a:off x="1830192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2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F*T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3" name="Rectangle 11"/>
          <p:cNvSpPr>
            <a:spLocks noChangeArrowheads="1"/>
          </p:cNvSpPr>
          <p:nvPr/>
        </p:nvSpPr>
        <p:spPr bwMode="auto">
          <a:xfrm>
            <a:off x="1830191" y="23400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4" name="Rectangle 11"/>
          <p:cNvSpPr>
            <a:spLocks noChangeArrowheads="1"/>
          </p:cNvSpPr>
          <p:nvPr/>
        </p:nvSpPr>
        <p:spPr bwMode="auto">
          <a:xfrm>
            <a:off x="1830190" y="29352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5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86" name="Text Box 18"/>
          <p:cNvSpPr txBox="1">
            <a:spLocks noChangeArrowheads="1"/>
          </p:cNvSpPr>
          <p:nvPr/>
        </p:nvSpPr>
        <p:spPr bwMode="auto">
          <a:xfrm>
            <a:off x="6795042" y="3574191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8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9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208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9" grpId="0" animBg="1"/>
      <p:bldP spid="80" grpId="0" animBg="1"/>
      <p:bldP spid="80" grpId="1" animBg="1"/>
      <p:bldP spid="81" grpId="0" animBg="1"/>
      <p:bldP spid="82" grpId="0" animBg="1"/>
      <p:bldP spid="83" grpId="0" animBg="1"/>
      <p:bldP spid="8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65" name="Line 22"/>
          <p:cNvSpPr>
            <a:spLocks noChangeShapeType="1"/>
          </p:cNvSpPr>
          <p:nvPr/>
        </p:nvSpPr>
        <p:spPr bwMode="auto">
          <a:xfrm>
            <a:off x="7026853" y="294808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74" name="Rectangle 31"/>
          <p:cNvSpPr>
            <a:spLocks noChangeArrowheads="1"/>
          </p:cNvSpPr>
          <p:nvPr/>
        </p:nvSpPr>
        <p:spPr bwMode="auto">
          <a:xfrm>
            <a:off x="6798621" y="3149424"/>
            <a:ext cx="431800" cy="83886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5" name="Text Box 18"/>
          <p:cNvSpPr txBox="1">
            <a:spLocks noChangeArrowheads="1"/>
          </p:cNvSpPr>
          <p:nvPr/>
        </p:nvSpPr>
        <p:spPr bwMode="auto">
          <a:xfrm>
            <a:off x="6795042" y="3574191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1831174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F*T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830191" y="23400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9" name="Rectangle 11"/>
          <p:cNvSpPr>
            <a:spLocks noChangeArrowheads="1"/>
          </p:cNvSpPr>
          <p:nvPr/>
        </p:nvSpPr>
        <p:spPr bwMode="auto">
          <a:xfrm>
            <a:off x="1830190" y="29352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1830190" y="29352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1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4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204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4" grpId="0" animBg="1"/>
      <p:bldP spid="74" grpId="1" animBg="1"/>
      <p:bldP spid="35" grpId="0"/>
      <p:bldP spid="39" grpId="0" animBg="1"/>
      <p:bldP spid="4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9" name="Line 16"/>
          <p:cNvSpPr>
            <a:spLocks noChangeShapeType="1"/>
          </p:cNvSpPr>
          <p:nvPr/>
        </p:nvSpPr>
        <p:spPr bwMode="auto">
          <a:xfrm>
            <a:off x="7011345" y="2031820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843071" y="2530299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32"/>
          <p:cNvSpPr>
            <a:spLocks noChangeArrowheads="1"/>
          </p:cNvSpPr>
          <p:nvPr/>
        </p:nvSpPr>
        <p:spPr bwMode="auto">
          <a:xfrm>
            <a:off x="6798621" y="2212795"/>
            <a:ext cx="457200" cy="1066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34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31174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F*T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1830191" y="23400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5" name="Rectangle 11"/>
          <p:cNvSpPr>
            <a:spLocks noChangeArrowheads="1"/>
          </p:cNvSpPr>
          <p:nvPr/>
        </p:nvSpPr>
        <p:spPr bwMode="auto">
          <a:xfrm>
            <a:off x="1830190" y="234000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3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6695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/>
      <p:bldP spid="30" grpId="0" animBg="1"/>
      <p:bldP spid="30" grpId="1" animBg="1"/>
      <p:bldP spid="44" grpId="0" animBg="1"/>
      <p:bldP spid="4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Rectangle 11"/>
          <p:cNvSpPr>
            <a:spLocks noChangeArrowheads="1"/>
          </p:cNvSpPr>
          <p:nvPr/>
        </p:nvSpPr>
        <p:spPr bwMode="auto">
          <a:xfrm>
            <a:off x="4391500" y="4101156"/>
            <a:ext cx="3869015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S+F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is reduced?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1831174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830192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F*T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9" name="Rectangle 31"/>
          <p:cNvSpPr>
            <a:spLocks noChangeArrowheads="1"/>
          </p:cNvSpPr>
          <p:nvPr/>
        </p:nvSpPr>
        <p:spPr bwMode="auto">
          <a:xfrm>
            <a:off x="6772735" y="1459619"/>
            <a:ext cx="431800" cy="83886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1" name="Rectangle 11"/>
          <p:cNvSpPr>
            <a:spLocks noChangeArrowheads="1"/>
          </p:cNvSpPr>
          <p:nvPr/>
        </p:nvSpPr>
        <p:spPr bwMode="auto">
          <a:xfrm>
            <a:off x="1831174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*T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43" name="Rectangle 31"/>
          <p:cNvSpPr>
            <a:spLocks noChangeArrowheads="1"/>
          </p:cNvSpPr>
          <p:nvPr/>
        </p:nvSpPr>
        <p:spPr bwMode="auto">
          <a:xfrm>
            <a:off x="7674105" y="1612020"/>
            <a:ext cx="431800" cy="83886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44" name="Rectangle 11"/>
          <p:cNvSpPr>
            <a:spLocks noChangeArrowheads="1"/>
          </p:cNvSpPr>
          <p:nvPr/>
        </p:nvSpPr>
        <p:spPr bwMode="auto">
          <a:xfrm>
            <a:off x="1825301" y="173384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1830188" y="23421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65" name="Rectangle 11"/>
          <p:cNvSpPr>
            <a:spLocks noChangeArrowheads="1"/>
          </p:cNvSpPr>
          <p:nvPr/>
        </p:nvSpPr>
        <p:spPr bwMode="auto">
          <a:xfrm>
            <a:off x="4391500" y="5013177"/>
            <a:ext cx="3869015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No </a:t>
            </a:r>
            <a:r>
              <a:rPr lang="zh-CN" altLang="en-US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！</a:t>
            </a:r>
            <a:endParaRPr lang="en-US" altLang="zh-CN" sz="3200" b="1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8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25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 animBg="1"/>
      <p:bldP spid="39" grpId="1" animBg="1"/>
      <p:bldP spid="41" grpId="0" animBg="1"/>
      <p:bldP spid="43" grpId="0" animBg="1"/>
      <p:bldP spid="44" grpId="0" animBg="1"/>
      <p:bldP spid="62" grpId="0" animBg="1"/>
      <p:bldP spid="65" grpId="0" animBg="1"/>
      <p:bldP spid="65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6" name="Line 4"/>
          <p:cNvSpPr>
            <a:spLocks noChangeShapeType="1"/>
          </p:cNvSpPr>
          <p:nvPr/>
        </p:nvSpPr>
        <p:spPr bwMode="auto">
          <a:xfrm>
            <a:off x="782720" y="5715942"/>
            <a:ext cx="7965744" cy="5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5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8" name="Line 6"/>
          <p:cNvSpPr>
            <a:spLocks noChangeShapeType="1"/>
          </p:cNvSpPr>
          <p:nvPr/>
        </p:nvSpPr>
        <p:spPr bwMode="auto">
          <a:xfrm flipV="1">
            <a:off x="782719" y="3193239"/>
            <a:ext cx="0" cy="252270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79" name="Line 7"/>
          <p:cNvSpPr>
            <a:spLocks noChangeShapeType="1"/>
          </p:cNvSpPr>
          <p:nvPr/>
        </p:nvSpPr>
        <p:spPr bwMode="auto">
          <a:xfrm flipH="1" flipV="1">
            <a:off x="1541842" y="3246812"/>
            <a:ext cx="2629" cy="252270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0" name="Line 8"/>
          <p:cNvSpPr>
            <a:spLocks noChangeShapeType="1"/>
          </p:cNvSpPr>
          <p:nvPr/>
        </p:nvSpPr>
        <p:spPr bwMode="auto">
          <a:xfrm flipV="1">
            <a:off x="2339758" y="3246817"/>
            <a:ext cx="7279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1" name="Line 9"/>
          <p:cNvSpPr>
            <a:spLocks noChangeShapeType="1"/>
          </p:cNvSpPr>
          <p:nvPr/>
        </p:nvSpPr>
        <p:spPr bwMode="auto">
          <a:xfrm flipH="1" flipV="1">
            <a:off x="3059832" y="3267227"/>
            <a:ext cx="5132" cy="252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3" name="Line 11"/>
          <p:cNvSpPr>
            <a:spLocks noChangeShapeType="1"/>
          </p:cNvSpPr>
          <p:nvPr/>
        </p:nvSpPr>
        <p:spPr bwMode="auto">
          <a:xfrm flipV="1">
            <a:off x="3831668" y="3229801"/>
            <a:ext cx="13223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4" name="Line 12"/>
          <p:cNvSpPr>
            <a:spLocks noChangeShapeType="1"/>
          </p:cNvSpPr>
          <p:nvPr/>
        </p:nvSpPr>
        <p:spPr bwMode="auto">
          <a:xfrm flipH="1" flipV="1">
            <a:off x="4746616" y="3308157"/>
            <a:ext cx="11058" cy="252269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5" name="Line 13"/>
          <p:cNvSpPr>
            <a:spLocks noChangeShapeType="1"/>
          </p:cNvSpPr>
          <p:nvPr/>
        </p:nvSpPr>
        <p:spPr bwMode="auto">
          <a:xfrm flipH="1" flipV="1">
            <a:off x="5537224" y="3345588"/>
            <a:ext cx="10495" cy="25226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6" name="Line 14"/>
          <p:cNvSpPr>
            <a:spLocks noChangeShapeType="1"/>
          </p:cNvSpPr>
          <p:nvPr/>
        </p:nvSpPr>
        <p:spPr bwMode="auto">
          <a:xfrm flipV="1">
            <a:off x="6383510" y="3292961"/>
            <a:ext cx="16621" cy="252269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7" name="Line 15"/>
          <p:cNvSpPr>
            <a:spLocks noChangeShapeType="1"/>
          </p:cNvSpPr>
          <p:nvPr/>
        </p:nvSpPr>
        <p:spPr bwMode="auto">
          <a:xfrm flipV="1">
            <a:off x="7198960" y="3345585"/>
            <a:ext cx="24365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8" name="Line 16"/>
          <p:cNvSpPr>
            <a:spLocks noChangeShapeType="1"/>
          </p:cNvSpPr>
          <p:nvPr/>
        </p:nvSpPr>
        <p:spPr bwMode="auto">
          <a:xfrm flipH="1" flipV="1">
            <a:off x="8028386" y="3287643"/>
            <a:ext cx="16621" cy="248186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89" name="Line 17"/>
          <p:cNvSpPr>
            <a:spLocks noChangeShapeType="1"/>
          </p:cNvSpPr>
          <p:nvPr/>
        </p:nvSpPr>
        <p:spPr bwMode="auto">
          <a:xfrm flipV="1">
            <a:off x="8748464" y="3287649"/>
            <a:ext cx="0" cy="248186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3890" name="Text Box 18"/>
          <p:cNvSpPr txBox="1">
            <a:spLocks noChangeArrowheads="1"/>
          </p:cNvSpPr>
          <p:nvPr/>
        </p:nvSpPr>
        <p:spPr bwMode="auto">
          <a:xfrm>
            <a:off x="1016514" y="5281421"/>
            <a:ext cx="362559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b</a:t>
            </a:r>
          </a:p>
        </p:txBody>
      </p:sp>
      <p:sp>
        <p:nvSpPr>
          <p:cNvPr id="463891" name="Text Box 19"/>
          <p:cNvSpPr txBox="1">
            <a:spLocks noChangeArrowheads="1"/>
          </p:cNvSpPr>
          <p:nvPr/>
        </p:nvSpPr>
        <p:spPr bwMode="auto">
          <a:xfrm>
            <a:off x="1749224" y="5244259"/>
            <a:ext cx="397825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2" name="Text Box 20"/>
          <p:cNvSpPr txBox="1">
            <a:spLocks noChangeArrowheads="1"/>
          </p:cNvSpPr>
          <p:nvPr/>
        </p:nvSpPr>
        <p:spPr bwMode="auto">
          <a:xfrm>
            <a:off x="2564342" y="4911290"/>
            <a:ext cx="397825" cy="8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3" name="Text Box 21"/>
          <p:cNvSpPr txBox="1">
            <a:spLocks noChangeArrowheads="1"/>
          </p:cNvSpPr>
          <p:nvPr/>
        </p:nvSpPr>
        <p:spPr bwMode="auto">
          <a:xfrm>
            <a:off x="3249449" y="4554309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4" name="Text Box 22"/>
          <p:cNvSpPr txBox="1">
            <a:spLocks noChangeArrowheads="1"/>
          </p:cNvSpPr>
          <p:nvPr/>
        </p:nvSpPr>
        <p:spPr bwMode="auto">
          <a:xfrm>
            <a:off x="4034202" y="4215503"/>
            <a:ext cx="397825" cy="15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3895" name="Text Box 23"/>
          <p:cNvSpPr txBox="1">
            <a:spLocks noChangeArrowheads="1"/>
          </p:cNvSpPr>
          <p:nvPr/>
        </p:nvSpPr>
        <p:spPr bwMode="auto">
          <a:xfrm>
            <a:off x="4974967" y="4215503"/>
            <a:ext cx="397825" cy="15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c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6" name="Text Box 24"/>
          <p:cNvSpPr txBox="1">
            <a:spLocks noChangeArrowheads="1"/>
          </p:cNvSpPr>
          <p:nvPr/>
        </p:nvSpPr>
        <p:spPr bwMode="auto">
          <a:xfrm>
            <a:off x="5798044" y="4917866"/>
            <a:ext cx="397825" cy="807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7" name="Text Box 25"/>
          <p:cNvSpPr txBox="1">
            <a:spLocks noChangeArrowheads="1"/>
          </p:cNvSpPr>
          <p:nvPr/>
        </p:nvSpPr>
        <p:spPr bwMode="auto">
          <a:xfrm>
            <a:off x="6651378" y="4569508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b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8" name="Text Box 26"/>
          <p:cNvSpPr txBox="1">
            <a:spLocks noChangeArrowheads="1"/>
          </p:cNvSpPr>
          <p:nvPr/>
        </p:nvSpPr>
        <p:spPr bwMode="auto">
          <a:xfrm>
            <a:off x="7436951" y="4586519"/>
            <a:ext cx="397825" cy="116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A</a:t>
            </a:r>
          </a:p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latin typeface="Arial" pitchFamily="34" charset="0"/>
              </a:rPr>
              <a:t>S</a:t>
            </a:r>
          </a:p>
        </p:txBody>
      </p:sp>
      <p:sp>
        <p:nvSpPr>
          <p:cNvPr id="463899" name="Text Box 27"/>
          <p:cNvSpPr txBox="1">
            <a:spLocks noChangeArrowheads="1"/>
          </p:cNvSpPr>
          <p:nvPr/>
        </p:nvSpPr>
        <p:spPr bwMode="auto">
          <a:xfrm>
            <a:off x="8172405" y="5244259"/>
            <a:ext cx="397825" cy="450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500" dirty="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3</a:t>
            </a:fld>
            <a:endParaRPr lang="en-GB" altLang="zh-CN" dirty="0"/>
          </a:p>
        </p:txBody>
      </p:sp>
      <p:grpSp>
        <p:nvGrpSpPr>
          <p:cNvPr id="31" name="Group 3"/>
          <p:cNvGrpSpPr>
            <a:grpSpLocks/>
          </p:cNvGrpSpPr>
          <p:nvPr/>
        </p:nvGrpSpPr>
        <p:grpSpPr bwMode="auto">
          <a:xfrm>
            <a:off x="6314062" y="248444"/>
            <a:ext cx="2058988" cy="3289301"/>
            <a:chOff x="4166" y="1514"/>
            <a:chExt cx="1297" cy="2072"/>
          </a:xfrm>
        </p:grpSpPr>
        <p:sp>
          <p:nvSpPr>
            <p:cNvPr id="32" name="Text Box 4"/>
            <p:cNvSpPr txBox="1">
              <a:spLocks noChangeArrowheads="1"/>
            </p:cNvSpPr>
            <p:nvPr/>
          </p:nvSpPr>
          <p:spPr bwMode="auto">
            <a:xfrm>
              <a:off x="4694" y="151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flipH="1">
              <a:off x="4368" y="172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4" name="Text Box 6"/>
            <p:cNvSpPr txBox="1">
              <a:spLocks noChangeArrowheads="1"/>
            </p:cNvSpPr>
            <p:nvPr/>
          </p:nvSpPr>
          <p:spPr bwMode="auto">
            <a:xfrm>
              <a:off x="4176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5" name="Line 7"/>
            <p:cNvSpPr>
              <a:spLocks noChangeShapeType="1"/>
            </p:cNvSpPr>
            <p:nvPr/>
          </p:nvSpPr>
          <p:spPr bwMode="auto">
            <a:xfrm>
              <a:off x="4272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6" name="Line 8"/>
            <p:cNvSpPr>
              <a:spLocks noChangeShapeType="1"/>
            </p:cNvSpPr>
            <p:nvPr/>
          </p:nvSpPr>
          <p:spPr bwMode="auto">
            <a:xfrm>
              <a:off x="4896" y="1728"/>
              <a:ext cx="33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7" name="Text Box 9"/>
            <p:cNvSpPr txBox="1">
              <a:spLocks noChangeArrowheads="1"/>
            </p:cNvSpPr>
            <p:nvPr/>
          </p:nvSpPr>
          <p:spPr bwMode="auto">
            <a:xfrm>
              <a:off x="5184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38" name="Line 10"/>
            <p:cNvSpPr>
              <a:spLocks noChangeShapeType="1"/>
            </p:cNvSpPr>
            <p:nvPr/>
          </p:nvSpPr>
          <p:spPr bwMode="auto">
            <a:xfrm>
              <a:off x="5319" y="2292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39" name="Line 11"/>
            <p:cNvSpPr>
              <a:spLocks noChangeShapeType="1"/>
            </p:cNvSpPr>
            <p:nvPr/>
          </p:nvSpPr>
          <p:spPr bwMode="auto">
            <a:xfrm>
              <a:off x="4800" y="177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0" name="Text Box 12"/>
            <p:cNvSpPr txBox="1">
              <a:spLocks noChangeArrowheads="1"/>
            </p:cNvSpPr>
            <p:nvPr/>
          </p:nvSpPr>
          <p:spPr bwMode="auto">
            <a:xfrm>
              <a:off x="4694" y="202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1" name="Line 13"/>
            <p:cNvSpPr>
              <a:spLocks noChangeShapeType="1"/>
            </p:cNvSpPr>
            <p:nvPr/>
          </p:nvSpPr>
          <p:spPr bwMode="auto">
            <a:xfrm>
              <a:off x="4800" y="225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2" name="Line 14"/>
            <p:cNvSpPr>
              <a:spLocks noChangeShapeType="1"/>
            </p:cNvSpPr>
            <p:nvPr/>
          </p:nvSpPr>
          <p:spPr bwMode="auto">
            <a:xfrm flipH="1">
              <a:off x="4560" y="2251"/>
              <a:ext cx="225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3" name="Line 15"/>
            <p:cNvSpPr>
              <a:spLocks noChangeShapeType="1"/>
            </p:cNvSpPr>
            <p:nvPr/>
          </p:nvSpPr>
          <p:spPr bwMode="auto">
            <a:xfrm>
              <a:off x="4830" y="2251"/>
              <a:ext cx="210" cy="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44" name="Text Box 16"/>
            <p:cNvSpPr txBox="1">
              <a:spLocks noChangeArrowheads="1"/>
            </p:cNvSpPr>
            <p:nvPr/>
          </p:nvSpPr>
          <p:spPr bwMode="auto">
            <a:xfrm>
              <a:off x="4166" y="2720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17"/>
            <p:cNvSpPr txBox="1">
              <a:spLocks noChangeArrowheads="1"/>
            </p:cNvSpPr>
            <p:nvPr/>
          </p:nvSpPr>
          <p:spPr bwMode="auto">
            <a:xfrm>
              <a:off x="4454" y="2618"/>
              <a:ext cx="23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48" name="Text Box 18"/>
            <p:cNvSpPr txBox="1">
              <a:spLocks noChangeArrowheads="1"/>
            </p:cNvSpPr>
            <p:nvPr/>
          </p:nvSpPr>
          <p:spPr bwMode="auto">
            <a:xfrm>
              <a:off x="4704" y="2623"/>
              <a:ext cx="23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c</a:t>
              </a: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4944" y="2640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50" name="Text Box 20"/>
            <p:cNvSpPr txBox="1">
              <a:spLocks noChangeArrowheads="1"/>
            </p:cNvSpPr>
            <p:nvPr/>
          </p:nvSpPr>
          <p:spPr bwMode="auto">
            <a:xfrm>
              <a:off x="5216" y="2720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51" name="Line 21"/>
            <p:cNvSpPr>
              <a:spLocks noChangeShapeType="1"/>
            </p:cNvSpPr>
            <p:nvPr/>
          </p:nvSpPr>
          <p:spPr bwMode="auto">
            <a:xfrm>
              <a:off x="5075" y="291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2" name="Text Box 22"/>
            <p:cNvSpPr txBox="1">
              <a:spLocks noChangeArrowheads="1"/>
            </p:cNvSpPr>
            <p:nvPr/>
          </p:nvSpPr>
          <p:spPr bwMode="auto">
            <a:xfrm>
              <a:off x="4959" y="3266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53" name="Group 23"/>
          <p:cNvGrpSpPr>
            <a:grpSpLocks/>
          </p:cNvGrpSpPr>
          <p:nvPr/>
        </p:nvGrpSpPr>
        <p:grpSpPr bwMode="auto">
          <a:xfrm>
            <a:off x="4218808" y="244775"/>
            <a:ext cx="433389" cy="1677989"/>
            <a:chOff x="3648" y="2016"/>
            <a:chExt cx="273" cy="1057"/>
          </a:xfrm>
        </p:grpSpPr>
        <p:sp>
          <p:nvSpPr>
            <p:cNvPr id="54" name="Text Box 24"/>
            <p:cNvSpPr txBox="1">
              <a:spLocks noChangeArrowheads="1"/>
            </p:cNvSpPr>
            <p:nvPr/>
          </p:nvSpPr>
          <p:spPr bwMode="auto">
            <a:xfrm>
              <a:off x="3648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55" name="Line 25"/>
            <p:cNvSpPr>
              <a:spLocks noChangeShapeType="1"/>
            </p:cNvSpPr>
            <p:nvPr/>
          </p:nvSpPr>
          <p:spPr bwMode="auto">
            <a:xfrm>
              <a:off x="3756" y="2295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56" name="Text Box 26"/>
            <p:cNvSpPr txBox="1">
              <a:spLocks noChangeArrowheads="1"/>
            </p:cNvSpPr>
            <p:nvPr/>
          </p:nvSpPr>
          <p:spPr bwMode="auto">
            <a:xfrm>
              <a:off x="3661" y="2753"/>
              <a:ext cx="21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grpSp>
        <p:nvGrpSpPr>
          <p:cNvPr id="57" name="Group 27"/>
          <p:cNvGrpSpPr>
            <a:grpSpLocks/>
          </p:cNvGrpSpPr>
          <p:nvPr/>
        </p:nvGrpSpPr>
        <p:grpSpPr bwMode="auto">
          <a:xfrm>
            <a:off x="2651750" y="242439"/>
            <a:ext cx="1195388" cy="2492377"/>
            <a:chOff x="2290" y="1979"/>
            <a:chExt cx="753" cy="1570"/>
          </a:xfrm>
        </p:grpSpPr>
        <p:sp>
          <p:nvSpPr>
            <p:cNvPr id="58" name="Text Box 28"/>
            <p:cNvSpPr txBox="1">
              <a:spLocks noChangeArrowheads="1"/>
            </p:cNvSpPr>
            <p:nvPr/>
          </p:nvSpPr>
          <p:spPr bwMode="auto">
            <a:xfrm>
              <a:off x="2770" y="2654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grpSp>
          <p:nvGrpSpPr>
            <p:cNvPr id="59" name="Group 29"/>
            <p:cNvGrpSpPr>
              <a:grpSpLocks/>
            </p:cNvGrpSpPr>
            <p:nvPr/>
          </p:nvGrpSpPr>
          <p:grpSpPr bwMode="auto">
            <a:xfrm>
              <a:off x="2290" y="1979"/>
              <a:ext cx="740" cy="1570"/>
              <a:chOff x="2290" y="1979"/>
              <a:chExt cx="740" cy="1570"/>
            </a:xfrm>
          </p:grpSpPr>
          <p:sp>
            <p:nvSpPr>
              <p:cNvPr id="60" name="Text Box 30"/>
              <p:cNvSpPr txBox="1">
                <a:spLocks noChangeArrowheads="1"/>
              </p:cNvSpPr>
              <p:nvPr/>
            </p:nvSpPr>
            <p:spPr bwMode="auto">
              <a:xfrm>
                <a:off x="2517" y="1979"/>
                <a:ext cx="31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1" name="Line 31"/>
              <p:cNvSpPr>
                <a:spLocks noChangeShapeType="1"/>
              </p:cNvSpPr>
              <p:nvPr/>
            </p:nvSpPr>
            <p:spPr bwMode="auto">
              <a:xfrm>
                <a:off x="2626" y="2219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2" name="Line 32"/>
              <p:cNvSpPr>
                <a:spLocks noChangeShapeType="1"/>
              </p:cNvSpPr>
              <p:nvPr/>
            </p:nvSpPr>
            <p:spPr bwMode="auto">
              <a:xfrm flipH="1">
                <a:off x="2386" y="2205"/>
                <a:ext cx="222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3" name="Line 33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213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4" name="Text Box 34"/>
              <p:cNvSpPr txBox="1">
                <a:spLocks noChangeArrowheads="1"/>
              </p:cNvSpPr>
              <p:nvPr/>
            </p:nvSpPr>
            <p:spPr bwMode="auto">
              <a:xfrm>
                <a:off x="2530" y="2654"/>
                <a:ext cx="2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c</a:t>
                </a:r>
              </a:p>
            </p:txBody>
          </p:sp>
          <p:sp>
            <p:nvSpPr>
              <p:cNvPr id="65" name="Line 35"/>
              <p:cNvSpPr>
                <a:spLocks noChangeShapeType="1"/>
              </p:cNvSpPr>
              <p:nvPr/>
            </p:nvSpPr>
            <p:spPr bwMode="auto">
              <a:xfrm>
                <a:off x="2901" y="2891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66" name="Text Box 36"/>
              <p:cNvSpPr txBox="1">
                <a:spLocks noChangeArrowheads="1"/>
              </p:cNvSpPr>
              <p:nvPr/>
            </p:nvSpPr>
            <p:spPr bwMode="auto">
              <a:xfrm>
                <a:off x="2783" y="3229"/>
                <a:ext cx="247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</a:p>
            </p:txBody>
          </p:sp>
          <p:sp>
            <p:nvSpPr>
              <p:cNvPr id="67" name="Text Box 37"/>
              <p:cNvSpPr txBox="1">
                <a:spLocks noChangeArrowheads="1"/>
              </p:cNvSpPr>
              <p:nvPr/>
            </p:nvSpPr>
            <p:spPr bwMode="auto">
              <a:xfrm>
                <a:off x="2290" y="2654"/>
                <a:ext cx="23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>
                    <a:solidFill>
                      <a:srgbClr val="000000"/>
                    </a:solidFill>
                    <a:latin typeface="Arial" pitchFamily="34" charset="0"/>
                  </a:rPr>
                  <a:t>c</a:t>
                </a:r>
              </a:p>
            </p:txBody>
          </p:sp>
        </p:grpSp>
      </p:grpSp>
      <p:grpSp>
        <p:nvGrpSpPr>
          <p:cNvPr id="68" name="Group 48"/>
          <p:cNvGrpSpPr>
            <a:grpSpLocks/>
          </p:cNvGrpSpPr>
          <p:nvPr/>
        </p:nvGrpSpPr>
        <p:grpSpPr bwMode="auto">
          <a:xfrm>
            <a:off x="1753479" y="240090"/>
            <a:ext cx="433389" cy="1574802"/>
            <a:chOff x="1701" y="2016"/>
            <a:chExt cx="273" cy="992"/>
          </a:xfrm>
        </p:grpSpPr>
        <p:sp>
          <p:nvSpPr>
            <p:cNvPr id="69" name="Text Box 39"/>
            <p:cNvSpPr txBox="1">
              <a:spLocks noChangeArrowheads="1"/>
            </p:cNvSpPr>
            <p:nvPr/>
          </p:nvSpPr>
          <p:spPr bwMode="auto">
            <a:xfrm>
              <a:off x="1701" y="2016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70" name="Line 40"/>
            <p:cNvSpPr>
              <a:spLocks noChangeShapeType="1"/>
            </p:cNvSpPr>
            <p:nvPr/>
          </p:nvSpPr>
          <p:spPr bwMode="auto">
            <a:xfrm>
              <a:off x="1824" y="2296"/>
              <a:ext cx="0" cy="4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1" name="Text Box 41"/>
            <p:cNvSpPr txBox="1">
              <a:spLocks noChangeArrowheads="1"/>
            </p:cNvSpPr>
            <p:nvPr/>
          </p:nvSpPr>
          <p:spPr bwMode="auto">
            <a:xfrm>
              <a:off x="1718" y="2688"/>
              <a:ext cx="247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>
                  <a:solidFill>
                    <a:srgbClr val="000000"/>
                  </a:solidFill>
                  <a:latin typeface="Arial" pitchFamily="34" charset="0"/>
                </a:rPr>
                <a:t>a</a:t>
              </a:r>
            </a:p>
          </p:txBody>
        </p:sp>
      </p:grpSp>
      <p:grpSp>
        <p:nvGrpSpPr>
          <p:cNvPr id="72" name="Group 42"/>
          <p:cNvGrpSpPr>
            <a:grpSpLocks/>
          </p:cNvGrpSpPr>
          <p:nvPr/>
        </p:nvGrpSpPr>
        <p:grpSpPr bwMode="auto">
          <a:xfrm>
            <a:off x="786701" y="230976"/>
            <a:ext cx="433389" cy="1597026"/>
            <a:chOff x="922" y="2038"/>
            <a:chExt cx="273" cy="1006"/>
          </a:xfrm>
        </p:grpSpPr>
        <p:sp>
          <p:nvSpPr>
            <p:cNvPr id="73" name="Text Box 43"/>
            <p:cNvSpPr txBox="1">
              <a:spLocks noChangeArrowheads="1"/>
            </p:cNvSpPr>
            <p:nvPr/>
          </p:nvSpPr>
          <p:spPr bwMode="auto">
            <a:xfrm>
              <a:off x="922" y="2038"/>
              <a:ext cx="273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sp>
          <p:nvSpPr>
            <p:cNvPr id="74" name="Line 44"/>
            <p:cNvSpPr>
              <a:spLocks noChangeShapeType="1"/>
            </p:cNvSpPr>
            <p:nvPr/>
          </p:nvSpPr>
          <p:spPr bwMode="auto">
            <a:xfrm>
              <a:off x="1051" y="2321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endParaRPr lang="en-US" sz="2900">
                <a:solidFill>
                  <a:srgbClr val="000000"/>
                </a:solidFill>
                <a:latin typeface="Arial" pitchFamily="34" charset="0"/>
              </a:endParaRPr>
            </a:p>
          </p:txBody>
        </p:sp>
        <p:sp>
          <p:nvSpPr>
            <p:cNvPr id="75" name="Text Box 45"/>
            <p:cNvSpPr txBox="1">
              <a:spLocks noChangeArrowheads="1"/>
            </p:cNvSpPr>
            <p:nvPr/>
          </p:nvSpPr>
          <p:spPr bwMode="auto">
            <a:xfrm>
              <a:off x="946" y="2724"/>
              <a:ext cx="145" cy="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b</a:t>
              </a:r>
            </a:p>
          </p:txBody>
        </p:sp>
      </p:grpSp>
      <p:sp>
        <p:nvSpPr>
          <p:cNvPr id="76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93644" y="6250164"/>
            <a:ext cx="3786691" cy="365125"/>
          </a:xfrm>
        </p:spPr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77" name="日期占位符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grpSp>
        <p:nvGrpSpPr>
          <p:cNvPr id="2" name="组合 1"/>
          <p:cNvGrpSpPr/>
          <p:nvPr/>
        </p:nvGrpSpPr>
        <p:grpSpPr>
          <a:xfrm>
            <a:off x="4789549" y="248445"/>
            <a:ext cx="1173437" cy="1579568"/>
            <a:chOff x="5794122" y="480562"/>
            <a:chExt cx="1173437" cy="1579564"/>
          </a:xfrm>
        </p:grpSpPr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6534427" y="1535766"/>
              <a:ext cx="433132" cy="507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defTabSz="407484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SzPct val="100000"/>
              </a:pPr>
              <a:r>
                <a:rPr lang="en-US" altLang="zh-CN" sz="2900" dirty="0">
                  <a:solidFill>
                    <a:srgbClr val="000000"/>
                  </a:solidFill>
                  <a:latin typeface="Arial" pitchFamily="34" charset="0"/>
                </a:rPr>
                <a:t>S</a:t>
              </a:r>
            </a:p>
          </p:txBody>
        </p:sp>
        <p:grpSp>
          <p:nvGrpSpPr>
            <p:cNvPr id="80" name="Group 29"/>
            <p:cNvGrpSpPr>
              <a:grpSpLocks/>
            </p:cNvGrpSpPr>
            <p:nvPr/>
          </p:nvGrpSpPr>
          <p:grpSpPr bwMode="auto">
            <a:xfrm>
              <a:off x="5794122" y="480562"/>
              <a:ext cx="914400" cy="1579564"/>
              <a:chOff x="2290" y="1979"/>
              <a:chExt cx="576" cy="995"/>
            </a:xfrm>
          </p:grpSpPr>
          <p:sp>
            <p:nvSpPr>
              <p:cNvPr id="81" name="Text Box 30"/>
              <p:cNvSpPr txBox="1">
                <a:spLocks noChangeArrowheads="1"/>
              </p:cNvSpPr>
              <p:nvPr/>
            </p:nvSpPr>
            <p:spPr bwMode="auto">
              <a:xfrm>
                <a:off x="2517" y="1979"/>
                <a:ext cx="31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  <p:sp>
            <p:nvSpPr>
              <p:cNvPr id="82" name="Line 31"/>
              <p:cNvSpPr>
                <a:spLocks noChangeShapeType="1"/>
              </p:cNvSpPr>
              <p:nvPr/>
            </p:nvSpPr>
            <p:spPr bwMode="auto">
              <a:xfrm>
                <a:off x="2626" y="2219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3" name="Line 32"/>
              <p:cNvSpPr>
                <a:spLocks noChangeShapeType="1"/>
              </p:cNvSpPr>
              <p:nvPr/>
            </p:nvSpPr>
            <p:spPr bwMode="auto">
              <a:xfrm flipH="1">
                <a:off x="2386" y="2205"/>
                <a:ext cx="222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4" name="Line 33"/>
              <p:cNvSpPr>
                <a:spLocks noChangeShapeType="1"/>
              </p:cNvSpPr>
              <p:nvPr/>
            </p:nvSpPr>
            <p:spPr bwMode="auto">
              <a:xfrm>
                <a:off x="2653" y="2205"/>
                <a:ext cx="213" cy="4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endParaRPr lang="en-US" sz="290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5" name="Text Box 34"/>
              <p:cNvSpPr txBox="1">
                <a:spLocks noChangeArrowheads="1"/>
              </p:cNvSpPr>
              <p:nvPr/>
            </p:nvSpPr>
            <p:spPr bwMode="auto">
              <a:xfrm>
                <a:off x="2530" y="2654"/>
                <a:ext cx="27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 smtClean="0">
                    <a:solidFill>
                      <a:srgbClr val="000000"/>
                    </a:solidFill>
                    <a:latin typeface="Arial" pitchFamily="34" charset="0"/>
                  </a:rPr>
                  <a:t>A</a:t>
                </a:r>
                <a:endParaRPr lang="en-US" altLang="zh-CN" sz="2900" dirty="0">
                  <a:solidFill>
                    <a:srgbClr val="000000"/>
                  </a:solidFill>
                  <a:latin typeface="Arial" pitchFamily="34" charset="0"/>
                </a:endParaRPr>
              </a:p>
            </p:txBody>
          </p:sp>
          <p:sp>
            <p:nvSpPr>
              <p:cNvPr id="88" name="Text Box 37"/>
              <p:cNvSpPr txBox="1">
                <a:spLocks noChangeArrowheads="1"/>
              </p:cNvSpPr>
              <p:nvPr/>
            </p:nvSpPr>
            <p:spPr bwMode="auto">
              <a:xfrm>
                <a:off x="2290" y="2654"/>
                <a:ext cx="273" cy="3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defTabSz="407484" fontAlgn="base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SzPct val="100000"/>
                </a:pPr>
                <a:r>
                  <a:rPr lang="en-US" altLang="zh-CN" sz="2900" dirty="0">
                    <a:solidFill>
                      <a:srgbClr val="000000"/>
                    </a:solidFill>
                    <a:latin typeface="Arial" pitchFamily="34" charset="0"/>
                  </a:rPr>
                  <a:t>S</a:t>
                </a:r>
              </a:p>
            </p:txBody>
          </p:sp>
        </p:grpSp>
      </p:grpSp>
      <p:cxnSp>
        <p:nvCxnSpPr>
          <p:cNvPr id="4" name="直接箭头连接符 3"/>
          <p:cNvCxnSpPr/>
          <p:nvPr/>
        </p:nvCxnSpPr>
        <p:spPr>
          <a:xfrm>
            <a:off x="1315870" y="5457076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>
            <a:off x="4538934" y="4454587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/>
          <p:nvPr/>
        </p:nvCxnSpPr>
        <p:spPr>
          <a:xfrm>
            <a:off x="5299990" y="4892474"/>
            <a:ext cx="646532" cy="253335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>
            <a:off x="6980850" y="4857891"/>
            <a:ext cx="484949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7802533" y="5145809"/>
            <a:ext cx="484949" cy="31127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508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8" name="Line 15"/>
          <p:cNvSpPr>
            <a:spLocks noChangeShapeType="1"/>
          </p:cNvSpPr>
          <p:nvPr/>
        </p:nvSpPr>
        <p:spPr bwMode="auto">
          <a:xfrm>
            <a:off x="8660879" y="1996895"/>
            <a:ext cx="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S+F*T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+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3"/>
          <p:cNvSpPr>
            <a:spLocks noChangeArrowheads="1"/>
          </p:cNvSpPr>
          <p:nvPr/>
        </p:nvSpPr>
        <p:spPr bwMode="auto">
          <a:xfrm>
            <a:off x="8419579" y="2141359"/>
            <a:ext cx="457200" cy="10668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8451226" y="2530299"/>
            <a:ext cx="51326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err="1" smtClean="0">
                <a:solidFill>
                  <a:prstClr val="black"/>
                </a:solidFill>
              </a:rPr>
              <a:t>int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35" name="Rectangle 11"/>
          <p:cNvSpPr>
            <a:spLocks noChangeArrowheads="1"/>
          </p:cNvSpPr>
          <p:nvPr/>
        </p:nvSpPr>
        <p:spPr bwMode="auto">
          <a:xfrm>
            <a:off x="1831174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6" name="Rectangle 11"/>
          <p:cNvSpPr>
            <a:spLocks noChangeArrowheads="1"/>
          </p:cNvSpPr>
          <p:nvPr/>
        </p:nvSpPr>
        <p:spPr bwMode="auto">
          <a:xfrm>
            <a:off x="1830189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830188" y="23421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err="1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int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831174" y="23421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T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err="1" smtClean="0">
                <a:latin typeface="Times New Roman" pitchFamily="18" charset="0"/>
                <a:ea typeface="宋体" pitchFamily="2" charset="-122"/>
              </a:rPr>
              <a:t>int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9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0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490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26" grpId="0" animBg="1"/>
      <p:bldP spid="26" grpId="1" animBg="1"/>
      <p:bldP spid="33" grpId="0"/>
      <p:bldP spid="37" grpId="0" animBg="1"/>
      <p:bldP spid="3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S+F*T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+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34"/>
          <p:cNvSpPr>
            <a:spLocks noChangeArrowheads="1"/>
          </p:cNvSpPr>
          <p:nvPr/>
        </p:nvSpPr>
        <p:spPr bwMode="auto">
          <a:xfrm>
            <a:off x="6779692" y="1325383"/>
            <a:ext cx="20574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1831174" y="1746921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solidFill>
                  <a:prstClr val="black"/>
                </a:solidFill>
                <a:latin typeface="Times New Roman" pitchFamily="18" charset="0"/>
                <a:ea typeface="宋体" pitchFamily="2" charset="-122"/>
              </a:rPr>
              <a:t>T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8394179" y="1445572"/>
            <a:ext cx="431800" cy="838865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37" name="Rectangle 11"/>
          <p:cNvSpPr>
            <a:spLocks noChangeArrowheads="1"/>
          </p:cNvSpPr>
          <p:nvPr/>
        </p:nvSpPr>
        <p:spPr bwMode="auto">
          <a:xfrm>
            <a:off x="1831174" y="1746493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r>
              <a:rPr lang="zh-CN" altLang="en-US" sz="3200" b="1" dirty="0" smtClean="0">
                <a:latin typeface="Times New Roman" pitchFamily="18" charset="0"/>
                <a:ea typeface="宋体" pitchFamily="2" charset="-122"/>
              </a:rPr>
              <a:t>*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T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8" name="Rectangle 11"/>
          <p:cNvSpPr>
            <a:spLocks noChangeArrowheads="1"/>
          </p:cNvSpPr>
          <p:nvPr/>
        </p:nvSpPr>
        <p:spPr bwMode="auto">
          <a:xfrm>
            <a:off x="1830192" y="1151293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7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616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6" grpId="0" animBg="1"/>
      <p:bldP spid="36" grpId="1" animBg="1"/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53" name="Line 10"/>
          <p:cNvSpPr>
            <a:spLocks noChangeShapeType="1"/>
          </p:cNvSpPr>
          <p:nvPr/>
        </p:nvSpPr>
        <p:spPr bwMode="auto">
          <a:xfrm flipH="1">
            <a:off x="7060679" y="1311095"/>
            <a:ext cx="609600" cy="381000"/>
          </a:xfrm>
          <a:prstGeom prst="line">
            <a:avLst/>
          </a:prstGeom>
          <a:ln>
            <a:solidFill>
              <a:schemeClr val="tx1"/>
            </a:solidFill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wrap="none" lIns="91430" tIns="45715" rIns="91430" bIns="45715" anchor="ctr"/>
          <a:lstStyle/>
          <a:p>
            <a:endParaRPr lang="en-US" sz="2200" dirty="0">
              <a:solidFill>
                <a:prstClr val="black"/>
              </a:solidFill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>
            <a:off x="8127479" y="1311095"/>
            <a:ext cx="53340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5" name="Line 12"/>
          <p:cNvSpPr>
            <a:spLocks noChangeShapeType="1"/>
          </p:cNvSpPr>
          <p:nvPr/>
        </p:nvSpPr>
        <p:spPr bwMode="auto">
          <a:xfrm>
            <a:off x="7908995" y="1387295"/>
            <a:ext cx="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8508479" y="1615896"/>
            <a:ext cx="333726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T</a:t>
            </a:r>
          </a:p>
        </p:txBody>
      </p:sp>
      <p:sp>
        <p:nvSpPr>
          <p:cNvPr id="57" name="Text Box 14"/>
          <p:cNvSpPr txBox="1">
            <a:spLocks noChangeArrowheads="1"/>
          </p:cNvSpPr>
          <p:nvPr/>
        </p:nvSpPr>
        <p:spPr bwMode="auto">
          <a:xfrm>
            <a:off x="6819405" y="1645933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7778591" y="1867607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*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S+F*T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+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6779692" y="1325383"/>
            <a:ext cx="20574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830192" y="1151293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F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34"/>
          <p:cNvSpPr>
            <a:spLocks noChangeArrowheads="1"/>
          </p:cNvSpPr>
          <p:nvPr/>
        </p:nvSpPr>
        <p:spPr bwMode="auto">
          <a:xfrm>
            <a:off x="7652233" y="850721"/>
            <a:ext cx="453089" cy="706011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28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9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30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09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/>
      <p:bldP spid="57" grpId="0"/>
      <p:bldP spid="63" grpId="0"/>
      <p:bldP spid="26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"/>
          <p:cNvSpPr txBox="1">
            <a:spLocks noChangeArrowheads="1"/>
          </p:cNvSpPr>
          <p:nvPr/>
        </p:nvSpPr>
        <p:spPr bwMode="auto">
          <a:xfrm>
            <a:off x="6" y="0"/>
            <a:ext cx="4202649" cy="10614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6892405" y="24429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47" name="Line 4"/>
          <p:cNvSpPr>
            <a:spLocks noChangeShapeType="1"/>
          </p:cNvSpPr>
          <p:nvPr/>
        </p:nvSpPr>
        <p:spPr bwMode="auto">
          <a:xfrm flipH="1">
            <a:off x="6194411" y="584022"/>
            <a:ext cx="713868" cy="43815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8" name="Line 5"/>
          <p:cNvSpPr>
            <a:spLocks noChangeShapeType="1"/>
          </p:cNvSpPr>
          <p:nvPr/>
        </p:nvSpPr>
        <p:spPr bwMode="auto">
          <a:xfrm>
            <a:off x="7213079" y="584020"/>
            <a:ext cx="685800" cy="457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49" name="Line 6"/>
          <p:cNvSpPr>
            <a:spLocks noChangeShapeType="1"/>
          </p:cNvSpPr>
          <p:nvPr/>
        </p:nvSpPr>
        <p:spPr bwMode="auto">
          <a:xfrm>
            <a:off x="7060679" y="660219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200">
              <a:solidFill>
                <a:prstClr val="black"/>
              </a:solidFill>
            </a:endParaRPr>
          </a:p>
        </p:txBody>
      </p:sp>
      <p:sp>
        <p:nvSpPr>
          <p:cNvPr id="50" name="Text Box 7"/>
          <p:cNvSpPr txBox="1">
            <a:spLocks noChangeArrowheads="1"/>
          </p:cNvSpPr>
          <p:nvPr/>
        </p:nvSpPr>
        <p:spPr bwMode="auto">
          <a:xfrm>
            <a:off x="5993880" y="992689"/>
            <a:ext cx="332122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 smtClean="0">
                <a:solidFill>
                  <a:prstClr val="black"/>
                </a:solidFill>
              </a:rPr>
              <a:t>S</a:t>
            </a:r>
            <a:endParaRPr lang="en-US" altLang="zh-CN" sz="2200" b="1" dirty="0">
              <a:solidFill>
                <a:prstClr val="black"/>
              </a:solidFill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7717520" y="1013991"/>
            <a:ext cx="32250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F</a:t>
            </a: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6908212" y="1010225"/>
            <a:ext cx="327314" cy="430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200" b="1" dirty="0">
                <a:solidFill>
                  <a:prstClr val="black"/>
                </a:solidFill>
              </a:rPr>
              <a:t>+</a:t>
            </a: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31322" y="1052742"/>
            <a:ext cx="1829327" cy="5133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S+F*T</a:t>
            </a: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S+F*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S+T*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+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int+int</a:t>
            </a:r>
            <a:r>
              <a:rPr lang="en-US" altLang="zh-CN" sz="28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endParaRPr lang="en-US" altLang="zh-CN" sz="28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1830187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S+F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35"/>
          <p:cNvSpPr>
            <a:spLocks noChangeArrowheads="1"/>
          </p:cNvSpPr>
          <p:nvPr/>
        </p:nvSpPr>
        <p:spPr bwMode="auto">
          <a:xfrm>
            <a:off x="5970068" y="772933"/>
            <a:ext cx="20574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solidFill>
                <a:prstClr val="black"/>
              </a:solidFill>
            </a:endParaRP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1830192" y="1147265"/>
            <a:ext cx="2372461" cy="59520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r>
              <a:rPr lang="en-US" altLang="zh-CN" sz="3200" b="1" dirty="0" smtClean="0">
                <a:latin typeface="Times New Roman" pitchFamily="18" charset="0"/>
                <a:ea typeface="宋体" pitchFamily="2" charset="-122"/>
              </a:rPr>
              <a:t> </a:t>
            </a:r>
            <a:r>
              <a:rPr lang="en-US" altLang="zh-CN" sz="3200" b="1" dirty="0">
                <a:latin typeface="Times New Roman" pitchFamily="18" charset="0"/>
                <a:ea typeface="宋体" pitchFamily="2" charset="-122"/>
              </a:rPr>
              <a:t>→ S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•</a:t>
            </a:r>
            <a:endParaRPr lang="en-US" altLang="zh-CN" sz="3200" b="1" dirty="0">
              <a:solidFill>
                <a:prstClr val="black"/>
              </a:solidFill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19" name="日期占位符 1"/>
          <p:cNvSpPr>
            <a:spLocks noGrp="1"/>
          </p:cNvSpPr>
          <p:nvPr>
            <p:ph type="dt" sz="half" idx="4294967295"/>
          </p:nvPr>
        </p:nvSpPr>
        <p:spPr>
          <a:xfrm>
            <a:off x="5148064" y="6487044"/>
            <a:ext cx="3786690" cy="365125"/>
          </a:xfrm>
          <a:prstGeom prst="rect">
            <a:avLst/>
          </a:prstGeom>
        </p:spPr>
        <p:txBody>
          <a:bodyPr/>
          <a:lstStyle/>
          <a:p>
            <a:pPr algn="r"/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20" name="页脚占位符 2"/>
          <p:cNvSpPr>
            <a:spLocks noGrp="1"/>
          </p:cNvSpPr>
          <p:nvPr>
            <p:ph type="ftr" sz="quarter" idx="4294967295"/>
          </p:nvPr>
        </p:nvSpPr>
        <p:spPr>
          <a:xfrm>
            <a:off x="178036" y="6487044"/>
            <a:ext cx="3786691" cy="3651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1" name="灯片编号占位符 3"/>
          <p:cNvSpPr>
            <a:spLocks noGrp="1"/>
          </p:cNvSpPr>
          <p:nvPr>
            <p:ph type="sldNum" sz="quarter" idx="4294967295"/>
          </p:nvPr>
        </p:nvSpPr>
        <p:spPr>
          <a:xfrm>
            <a:off x="3975480" y="6487044"/>
            <a:ext cx="1161826" cy="365125"/>
          </a:xfrm>
          <a:prstGeom prst="rect">
            <a:avLst/>
          </a:prstGeom>
        </p:spPr>
        <p:txBody>
          <a:bodyPr/>
          <a:lstStyle/>
          <a:p>
            <a:pPr algn="ctr"/>
            <a:fld id="{0C913308-F349-4B6D-A68A-DD1791B4A57B}" type="slidenum">
              <a:rPr lang="zh-CN" altLang="en-US" smtClean="0"/>
              <a:pPr algn="ctr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/>
      <p:bldP spid="51" grpId="0"/>
      <p:bldP spid="52" grpId="0"/>
      <p:bldP spid="24" grpId="0" animBg="1"/>
      <p:bldP spid="24" grpId="1" animBg="1"/>
      <p:bldP spid="2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LR</a:t>
            </a:r>
            <a:r>
              <a:rPr lang="zh-CN" altLang="en-US" sz="2800" b="1" dirty="0">
                <a:latin typeface="+mn-ea"/>
              </a:rPr>
              <a:t>分析法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从左向右</a:t>
            </a:r>
            <a:r>
              <a:rPr lang="zh-CN" altLang="en-US" sz="2800" b="1" dirty="0">
                <a:latin typeface="+mn-ea"/>
              </a:rPr>
              <a:t>扫描输入串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分析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栈中符号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及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向前搜索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zh-CN" altLang="en-US" sz="2800" b="1" dirty="0">
                <a:latin typeface="+mn-ea"/>
              </a:rPr>
              <a:t>个输入符号 以确定是否已在栈顶形成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句柄</a:t>
            </a:r>
            <a:r>
              <a:rPr lang="zh-CN" altLang="en-US" sz="2800" b="1" dirty="0">
                <a:solidFill>
                  <a:schemeClr val="tx1"/>
                </a:solidFill>
                <a:latin typeface="+mn-ea"/>
              </a:rPr>
              <a:t>，</a:t>
            </a:r>
            <a:r>
              <a:rPr lang="zh-CN" altLang="en-US" sz="2800" b="1" dirty="0">
                <a:latin typeface="+mn-ea"/>
              </a:rPr>
              <a:t>从而决定应采取的动作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latin typeface="+mn-ea"/>
              </a:rPr>
              <a:t>LR(K)</a:t>
            </a:r>
            <a:r>
              <a:rPr lang="zh-CN" altLang="en-US" sz="2800" b="1" dirty="0" smtClean="0">
                <a:latin typeface="+mn-ea"/>
              </a:rPr>
              <a:t>分析法</a:t>
            </a:r>
            <a:endParaRPr lang="en-US" altLang="zh-CN" sz="2800" b="1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+mn-ea"/>
              </a:rPr>
              <a:t>只考虑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K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=0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+mn-ea"/>
                <a:sym typeface="Symbol" pitchFamily="18" charset="2"/>
              </a:rPr>
              <a:t>1</a:t>
            </a:r>
            <a:r>
              <a:rPr lang="zh-CN" altLang="en-US" sz="2800" b="1" dirty="0">
                <a:latin typeface="+mn-ea"/>
              </a:rPr>
              <a:t>的情况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en-US" altLang="zh-CN" sz="2800" b="1" dirty="0" smtClean="0">
              <a:latin typeface="+mn-ea"/>
            </a:endParaRPr>
          </a:p>
          <a:p>
            <a:pPr lvl="1">
              <a:buFont typeface="Wingdings" panose="05000000000000000000" pitchFamily="2" charset="2"/>
              <a:buChar char="Ø"/>
            </a:pPr>
            <a:endParaRPr lang="zh-CN" altLang="en-US" sz="2800" b="1" dirty="0">
              <a:latin typeface="+mn-ea"/>
            </a:endParaRPr>
          </a:p>
          <a:p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LR(0)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SLR(1)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LR(1)</a:t>
            </a:r>
            <a:r>
              <a:rPr lang="zh-CN" altLang="en-US" dirty="0" smtClean="0">
                <a:solidFill>
                  <a:srgbClr val="FF0000"/>
                </a:solidFill>
                <a:latin typeface="+mn-ea"/>
              </a:rPr>
              <a:t>、</a:t>
            </a:r>
            <a:r>
              <a:rPr lang="en-US" altLang="zh-CN" dirty="0" smtClean="0">
                <a:solidFill>
                  <a:srgbClr val="FF0000"/>
                </a:solidFill>
                <a:latin typeface="+mn-ea"/>
              </a:rPr>
              <a:t>LALR(1)</a:t>
            </a:r>
            <a:endParaRPr 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34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43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7" y="1556792"/>
            <a:ext cx="8320210" cy="468052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移进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 smtClean="0"/>
              <a:t>读入一个单词并压入栈中，输入串指针后移。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规约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检查栈顶若干个</a:t>
            </a:r>
            <a:r>
              <a:rPr lang="zh-CN" altLang="en-US" sz="2400" dirty="0" smtClean="0"/>
              <a:t>符号，</a:t>
            </a:r>
            <a:r>
              <a:rPr lang="zh-CN" altLang="en-US" sz="2400" dirty="0"/>
              <a:t>判断是否可以规约，若能，则以相应产生式左部替换该符号串。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识别成功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栈内只剩下栈底符号以及文法开始符号，输入串指针处于输入语句的结束符。则语法分析成功。</a:t>
            </a:r>
            <a:endParaRPr lang="en-US" sz="2400" dirty="0"/>
          </a:p>
          <a:p>
            <a:r>
              <a:rPr lang="zh-CN" altLang="en-US" dirty="0" smtClean="0">
                <a:solidFill>
                  <a:srgbClr val="FF0000"/>
                </a:solidFill>
              </a:rPr>
              <a:t>识别失败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288000" indent="0">
              <a:buNone/>
            </a:pPr>
            <a:r>
              <a:rPr lang="zh-CN" altLang="en-US" sz="2400" dirty="0"/>
              <a:t>当输入串指针处于输入语句的结束符时，不能达到第三步的状态，则表示语法错误，转入出错处理程序。</a:t>
            </a:r>
            <a:endParaRPr 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自下而上分析法</a:t>
            </a:r>
            <a:r>
              <a:rPr lang="en-US" altLang="zh-CN" dirty="0" smtClean="0"/>
              <a:t>--</a:t>
            </a:r>
            <a:r>
              <a:rPr lang="zh-CN" altLang="en-US" dirty="0" smtClean="0"/>
              <a:t>步骤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595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LR</a:t>
            </a:r>
            <a:r>
              <a:rPr lang="zh-CN" altLang="en-US" dirty="0" smtClean="0"/>
              <a:t>分析器的结构</a:t>
            </a:r>
            <a:endParaRPr 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2" y="1532908"/>
            <a:ext cx="6193701" cy="46805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948269" y="2636915"/>
            <a:ext cx="162095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分析栈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 smtClean="0">
              <a:latin typeface="+mn-ea"/>
            </a:endParaRPr>
          </a:p>
          <a:p>
            <a:r>
              <a:rPr lang="zh-CN" altLang="en-US" sz="2800" b="1" dirty="0" smtClean="0">
                <a:latin typeface="+mn-ea"/>
              </a:rPr>
              <a:t>分析表</a:t>
            </a:r>
            <a:endParaRPr lang="en-US" altLang="zh-CN" sz="2800" b="1" dirty="0" smtClean="0">
              <a:latin typeface="+mn-ea"/>
            </a:endParaRPr>
          </a:p>
          <a:p>
            <a:endParaRPr lang="en-US" altLang="zh-CN" sz="2800" b="1" dirty="0">
              <a:latin typeface="+mn-ea"/>
            </a:endParaRPr>
          </a:p>
          <a:p>
            <a:r>
              <a:rPr lang="zh-CN" altLang="en-US" sz="2800" b="1" dirty="0">
                <a:latin typeface="+mn-ea"/>
              </a:rPr>
              <a:t>总</a:t>
            </a:r>
            <a:r>
              <a:rPr lang="zh-CN" altLang="en-US" sz="2800" b="1" dirty="0" smtClean="0">
                <a:latin typeface="+mn-ea"/>
              </a:rPr>
              <a:t>控程序</a:t>
            </a:r>
            <a:endParaRPr lang="en-US" altLang="zh-CN" sz="2800" b="1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4796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403" y="1772816"/>
            <a:ext cx="5967803" cy="4353347"/>
          </a:xfrm>
        </p:spPr>
        <p:txBody>
          <a:bodyPr/>
          <a:lstStyle/>
          <a:p>
            <a:r>
              <a:rPr lang="zh-CN" altLang="en-US" dirty="0" smtClean="0"/>
              <a:t>包含</a:t>
            </a:r>
            <a:r>
              <a:rPr lang="zh-CN" altLang="en-US" dirty="0" smtClean="0">
                <a:solidFill>
                  <a:srgbClr val="FF0000"/>
                </a:solidFill>
              </a:rPr>
              <a:t>状态</a:t>
            </a:r>
            <a:r>
              <a:rPr lang="zh-CN" altLang="en-US" dirty="0" smtClean="0"/>
              <a:t>栈和</a:t>
            </a:r>
            <a:r>
              <a:rPr lang="zh-CN" altLang="en-US" dirty="0" smtClean="0">
                <a:solidFill>
                  <a:srgbClr val="FF0000"/>
                </a:solidFill>
              </a:rPr>
              <a:t>符号</a:t>
            </a:r>
            <a:r>
              <a:rPr lang="zh-CN" altLang="en-US" dirty="0" smtClean="0"/>
              <a:t>栈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/>
              <a:t>状态栈</a:t>
            </a:r>
            <a:r>
              <a:rPr lang="zh-CN" altLang="en-US" dirty="0" smtClean="0"/>
              <a:t>：分析</a:t>
            </a:r>
            <a:r>
              <a:rPr lang="zh-CN" altLang="en-US" dirty="0"/>
              <a:t>的状态信息</a:t>
            </a:r>
          </a:p>
          <a:p>
            <a:pPr marL="0" indent="0">
              <a:buNone/>
            </a:pPr>
            <a:r>
              <a:rPr lang="zh-CN" altLang="en-US" dirty="0"/>
              <a:t>   历史和</a:t>
            </a:r>
            <a:r>
              <a:rPr lang="zh-CN" altLang="en-US" dirty="0" smtClean="0"/>
              <a:t>展望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 smtClean="0"/>
              <a:t>符号</a:t>
            </a:r>
            <a:r>
              <a:rPr lang="zh-CN" altLang="en-US" dirty="0"/>
              <a:t>栈：分析过程中移进和规约的文法符号信息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分析栈</a:t>
            </a:r>
            <a:endParaRPr lang="en-US" dirty="0"/>
          </a:p>
        </p:txBody>
      </p: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6191677" y="2348883"/>
            <a:ext cx="2641746" cy="3084804"/>
            <a:chOff x="28" y="1718"/>
            <a:chExt cx="1920" cy="2142"/>
          </a:xfrm>
        </p:grpSpPr>
        <p:sp>
          <p:nvSpPr>
            <p:cNvPr id="8" name="Rectangle 20"/>
            <p:cNvSpPr>
              <a:spLocks noChangeArrowheads="1"/>
            </p:cNvSpPr>
            <p:nvPr/>
          </p:nvSpPr>
          <p:spPr bwMode="auto">
            <a:xfrm>
              <a:off x="289" y="3174"/>
              <a:ext cx="7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500" b="1" dirty="0" smtClean="0">
                  <a:latin typeface="Times New Roman" charset="0"/>
                </a:rPr>
                <a:t>状态栈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  <p:sp>
          <p:nvSpPr>
            <p:cNvPr id="9" name="Rectangle 21"/>
            <p:cNvSpPr>
              <a:spLocks noChangeArrowheads="1"/>
            </p:cNvSpPr>
            <p:nvPr/>
          </p:nvSpPr>
          <p:spPr bwMode="auto">
            <a:xfrm>
              <a:off x="1011" y="3175"/>
              <a:ext cx="768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zh-CN" altLang="en-US" sz="2500" b="1" dirty="0" smtClean="0">
                  <a:latin typeface="Times New Roman" charset="0"/>
                </a:rPr>
                <a:t>符号栈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  <p:grpSp>
          <p:nvGrpSpPr>
            <p:cNvPr id="10" name="Group 39"/>
            <p:cNvGrpSpPr>
              <a:grpSpLocks/>
            </p:cNvGrpSpPr>
            <p:nvPr/>
          </p:nvGrpSpPr>
          <p:grpSpPr bwMode="auto">
            <a:xfrm>
              <a:off x="28" y="1718"/>
              <a:ext cx="1920" cy="2142"/>
              <a:chOff x="28" y="1718"/>
              <a:chExt cx="1920" cy="2142"/>
            </a:xfrm>
          </p:grpSpPr>
          <p:graphicFrame>
            <p:nvGraphicFramePr>
              <p:cNvPr id="11" name="Object 1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94828405"/>
                  </p:ext>
                </p:extLst>
              </p:nvPr>
            </p:nvGraphicFramePr>
            <p:xfrm>
              <a:off x="28" y="1718"/>
              <a:ext cx="1920" cy="14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5" name="Document" r:id="rId3" imgW="1708902" imgH="1500829" progId="Word.Document.8">
                      <p:embed/>
                    </p:oleObj>
                  </mc:Choice>
                  <mc:Fallback>
                    <p:oleObj name="Document" r:id="rId3" imgW="1708902" imgH="1500829" progId="Word.Document.8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" y="1718"/>
                            <a:ext cx="1920" cy="1488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" name="Rectangle 22"/>
              <p:cNvSpPr>
                <a:spLocks noChangeArrowheads="1"/>
              </p:cNvSpPr>
              <p:nvPr/>
            </p:nvSpPr>
            <p:spPr bwMode="auto">
              <a:xfrm>
                <a:off x="670" y="3476"/>
                <a:ext cx="767" cy="3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>
                  <a:defRPr/>
                </a:pPr>
                <a:r>
                  <a:rPr kumimoji="1" lang="zh-CN" altLang="en-US" sz="2500" b="1" dirty="0">
                    <a:latin typeface="Times New Roman" charset="0"/>
                  </a:rPr>
                  <a:t>分析栈</a:t>
                </a:r>
                <a:endParaRPr kumimoji="1" lang="zh-CN" altLang="en-US" sz="2200" b="1" dirty="0">
                  <a:latin typeface="Times New Roman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6895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04398" y="1772816"/>
            <a:ext cx="5391739" cy="4353347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包括</a:t>
            </a:r>
            <a:r>
              <a:rPr lang="en-US" altLang="zh-CN" dirty="0">
                <a:solidFill>
                  <a:srgbClr val="FF0000"/>
                </a:solidFill>
              </a:rPr>
              <a:t>action</a:t>
            </a:r>
            <a:r>
              <a:rPr lang="zh-CN" altLang="en-US" dirty="0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goto</a:t>
            </a:r>
            <a:r>
              <a:rPr lang="zh-CN" altLang="en-US" dirty="0"/>
              <a:t>两个子表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(1)action[s, a]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在状态 </a:t>
            </a:r>
            <a:r>
              <a:rPr lang="en-US" altLang="zh-CN" dirty="0"/>
              <a:t>s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zh-CN" altLang="en-US" dirty="0"/>
              <a:t>当前输入符号为 </a:t>
            </a:r>
            <a:r>
              <a:rPr lang="en-US" altLang="zh-CN" dirty="0"/>
              <a:t>a </a:t>
            </a:r>
            <a:r>
              <a:rPr lang="zh-CN" altLang="en-US" dirty="0"/>
              <a:t>时应采取的分析动作</a:t>
            </a:r>
            <a:r>
              <a:rPr lang="en-US" altLang="zh-CN" dirty="0"/>
              <a:t>: 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 smtClean="0"/>
              <a:t>移</a:t>
            </a:r>
            <a:r>
              <a:rPr lang="zh-CN" altLang="en-US" dirty="0"/>
              <a:t>进</a:t>
            </a:r>
            <a:r>
              <a:rPr lang="en-US" altLang="zh-CN" dirty="0"/>
              <a:t>, </a:t>
            </a:r>
            <a:r>
              <a:rPr lang="zh-CN" altLang="en-US" dirty="0"/>
              <a:t>归约</a:t>
            </a:r>
            <a:r>
              <a:rPr lang="en-US" altLang="zh-CN" dirty="0"/>
              <a:t>, </a:t>
            </a:r>
            <a:r>
              <a:rPr lang="zh-CN" altLang="en-US" dirty="0"/>
              <a:t>接收</a:t>
            </a:r>
            <a:r>
              <a:rPr lang="en-US" altLang="zh-CN" dirty="0"/>
              <a:t>, </a:t>
            </a:r>
            <a:r>
              <a:rPr lang="zh-CN" altLang="en-US" dirty="0"/>
              <a:t>出错。 </a:t>
            </a:r>
          </a:p>
          <a:p>
            <a:r>
              <a:rPr lang="en-US" altLang="zh-CN" dirty="0"/>
              <a:t>(2) </a:t>
            </a:r>
            <a:r>
              <a:rPr lang="en-US" altLang="zh-CN" dirty="0" err="1"/>
              <a:t>goto</a:t>
            </a:r>
            <a:r>
              <a:rPr lang="en-US" altLang="zh-CN" dirty="0"/>
              <a:t>[s, X]</a:t>
            </a:r>
            <a:r>
              <a:rPr lang="zh-CN" altLang="en-US" dirty="0"/>
              <a:t>表</a:t>
            </a:r>
          </a:p>
          <a:p>
            <a:pPr marL="0" indent="0">
              <a:buNone/>
            </a:pPr>
            <a:r>
              <a:rPr lang="zh-CN" altLang="en-US" dirty="0"/>
              <a:t>   状态及非终结符的二维矩阵</a:t>
            </a:r>
          </a:p>
          <a:p>
            <a:pPr marL="0" indent="0">
              <a:buNone/>
            </a:pPr>
            <a:r>
              <a:rPr lang="zh-CN" altLang="en-US" dirty="0"/>
              <a:t>   在状态 </a:t>
            </a:r>
            <a:r>
              <a:rPr lang="en-US" altLang="zh-CN" dirty="0"/>
              <a:t>s</a:t>
            </a:r>
            <a:r>
              <a:rPr lang="zh-CN" altLang="en-US" dirty="0"/>
              <a:t>下</a:t>
            </a:r>
            <a:r>
              <a:rPr lang="en-US" altLang="zh-CN" dirty="0"/>
              <a:t>, </a:t>
            </a:r>
            <a:r>
              <a:rPr lang="zh-CN" altLang="en-US" dirty="0"/>
              <a:t>归约后的符号 </a:t>
            </a:r>
            <a:r>
              <a:rPr lang="en-US" altLang="zh-CN" dirty="0"/>
              <a:t>X </a:t>
            </a:r>
            <a:r>
              <a:rPr lang="zh-CN" altLang="en-US" dirty="0"/>
              <a:t>入栈的状态。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分析表</a:t>
            </a:r>
            <a:endParaRPr lang="en-US" dirty="0"/>
          </a:p>
        </p:txBody>
      </p: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5949905" y="2368797"/>
            <a:ext cx="2954880" cy="1052752"/>
            <a:chOff x="2688" y="3400"/>
            <a:chExt cx="1940" cy="731"/>
          </a:xfrm>
          <a:noFill/>
        </p:grpSpPr>
        <p:grpSp>
          <p:nvGrpSpPr>
            <p:cNvPr id="8" name="Group 7"/>
            <p:cNvGrpSpPr>
              <a:grpSpLocks/>
            </p:cNvGrpSpPr>
            <p:nvPr/>
          </p:nvGrpSpPr>
          <p:grpSpPr bwMode="auto">
            <a:xfrm>
              <a:off x="2688" y="3400"/>
              <a:ext cx="1940" cy="342"/>
              <a:chOff x="7200" y="5340"/>
              <a:chExt cx="1591" cy="473"/>
            </a:xfrm>
            <a:grpFill/>
          </p:grpSpPr>
          <p:sp>
            <p:nvSpPr>
              <p:cNvPr id="10" name="Rectangle 8"/>
              <p:cNvSpPr>
                <a:spLocks noChangeArrowheads="1"/>
              </p:cNvSpPr>
              <p:nvPr/>
            </p:nvSpPr>
            <p:spPr bwMode="auto">
              <a:xfrm>
                <a:off x="7200" y="5345"/>
                <a:ext cx="1591" cy="468"/>
              </a:xfrm>
              <a:prstGeom prst="rect">
                <a:avLst/>
              </a:prstGeom>
              <a:grpFill/>
              <a:ln w="222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just">
                  <a:defRPr/>
                </a:pPr>
                <a:r>
                  <a:rPr kumimoji="1" lang="en-US" altLang="zh-CN" sz="2500" b="1" dirty="0">
                    <a:latin typeface="Times New Roman" charset="0"/>
                  </a:rPr>
                  <a:t>   action           </a:t>
                </a:r>
                <a:r>
                  <a:rPr kumimoji="1" lang="en-US" altLang="zh-CN" sz="2500" b="1" dirty="0" err="1">
                    <a:latin typeface="Times New Roman" charset="0"/>
                  </a:rPr>
                  <a:t>goto</a:t>
                </a:r>
                <a:endParaRPr kumimoji="1" lang="en-US" altLang="zh-CN" b="1" dirty="0">
                  <a:latin typeface="Times New Roman" charset="0"/>
                </a:endParaRPr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>
                <a:off x="8100" y="5340"/>
                <a:ext cx="0" cy="468"/>
              </a:xfrm>
              <a:prstGeom prst="line">
                <a:avLst/>
              </a:prstGeom>
              <a:grpFill/>
              <a:ln w="22225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9" name="Rectangle 25"/>
            <p:cNvSpPr>
              <a:spLocks noChangeArrowheads="1"/>
            </p:cNvSpPr>
            <p:nvPr/>
          </p:nvSpPr>
          <p:spPr bwMode="auto">
            <a:xfrm>
              <a:off x="3234" y="3747"/>
              <a:ext cx="768" cy="3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>
                <a:defRPr/>
              </a:pPr>
              <a:r>
                <a:rPr kumimoji="1" lang="en-US" altLang="zh-CN" sz="2500" b="1" dirty="0">
                  <a:latin typeface="Times New Roman" charset="0"/>
                </a:rPr>
                <a:t> LR</a:t>
              </a:r>
              <a:r>
                <a:rPr kumimoji="1" lang="zh-CN" altLang="en-US" sz="2500" b="1" dirty="0">
                  <a:latin typeface="Times New Roman" charset="0"/>
                </a:rPr>
                <a:t>分析表</a:t>
              </a:r>
              <a:endParaRPr kumimoji="1" lang="zh-CN" altLang="en-US" sz="2200" b="1" dirty="0">
                <a:latin typeface="Times New Roman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81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每一项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a]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所规定的四种动作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32400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移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(shift)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(s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的下一状态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s’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和输入符号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推进栈，下一输入符号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变成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当前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符号。</a:t>
                </a:r>
              </a:p>
              <a:p>
                <a:pPr marL="32400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归约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(reduce)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指用某产生式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latin typeface="Cambria Math"/>
                      </a:rPr>
                      <m:t>A</m:t>
                    </m:r>
                    <m:r>
                      <a:rPr lang="en-US" altLang="zh-CN" b="1" i="0" dirty="0" smtClean="0">
                        <a:latin typeface="Cambria Math"/>
                      </a:rPr>
                      <m:t>→</m:t>
                    </m:r>
                    <m:r>
                      <a:rPr lang="zh-CN" altLang="en-US" b="1" i="1" dirty="0" smtClean="0">
                        <a:latin typeface="Cambria Math"/>
                      </a:rPr>
                      <m:t>𝛃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进行归约。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𝛃</m:t>
                    </m:r>
                  </m:oMath>
                </a14:m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长度为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，归约动作是：去除栈顶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个项，使状态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变成栈顶状态，然后把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的下一状态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dirty="0">
                    <a:latin typeface="Agency FB" panose="020B0503020202020204" pitchFamily="34" charset="0"/>
                    <a:cs typeface="Times New Roman" panose="02020603050405020304" pitchFamily="18" charset="0"/>
                  </a:rPr>
                  <a:t>’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=GOTO[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-t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A]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和文法符号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推进栈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2400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接受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(accept)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宣布分析成功，停止分析器工作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324000" indent="0">
                  <a:buNone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报</a:t>
                </a:r>
                <a:r>
                  <a:rPr lang="zh-CN" altLang="en-US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错 </a:t>
                </a:r>
                <a:r>
                  <a:rPr lang="en-US" altLang="zh-CN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(error)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语法出错，记录出错处理程序入口。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3443" b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ACTION </a:t>
            </a:r>
            <a:r>
              <a:rPr lang="zh-CN" altLang="en-US" dirty="0" smtClean="0"/>
              <a:t>子表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5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b="1" dirty="0" smtClean="0"/>
              <a:t>语法树的剪枝过程：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8D554F7-FB3E-428D-8115-CE7CD21373D1}" type="slidenum">
              <a:rPr lang="en-GB" altLang="zh-CN" smtClean="0"/>
              <a:pPr>
                <a:defRPr/>
              </a:pPr>
              <a:t>4</a:t>
            </a:fld>
            <a:endParaRPr lang="en-GB" alt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剪枝</a:t>
            </a:r>
            <a:r>
              <a:rPr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211644" y="2276479"/>
            <a:ext cx="372177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2" name="Line 4"/>
          <p:cNvSpPr>
            <a:spLocks noChangeShapeType="1"/>
          </p:cNvSpPr>
          <p:nvPr/>
        </p:nvSpPr>
        <p:spPr bwMode="auto">
          <a:xfrm flipH="1">
            <a:off x="3694113" y="2616201"/>
            <a:ext cx="5334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3" name="Text Box 5"/>
          <p:cNvSpPr txBox="1">
            <a:spLocks noChangeArrowheads="1"/>
          </p:cNvSpPr>
          <p:nvPr/>
        </p:nvSpPr>
        <p:spPr bwMode="auto">
          <a:xfrm>
            <a:off x="3389320" y="3073405"/>
            <a:ext cx="372177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4" name="Line 6"/>
          <p:cNvSpPr>
            <a:spLocks noChangeShapeType="1"/>
          </p:cNvSpPr>
          <p:nvPr/>
        </p:nvSpPr>
        <p:spPr bwMode="auto">
          <a:xfrm>
            <a:off x="35417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5" name="Line 7"/>
          <p:cNvSpPr>
            <a:spLocks noChangeShapeType="1"/>
          </p:cNvSpPr>
          <p:nvPr/>
        </p:nvSpPr>
        <p:spPr bwMode="auto">
          <a:xfrm>
            <a:off x="4532313" y="2616201"/>
            <a:ext cx="533400" cy="5334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6" name="Text Box 8"/>
          <p:cNvSpPr txBox="1">
            <a:spLocks noChangeArrowheads="1"/>
          </p:cNvSpPr>
          <p:nvPr/>
        </p:nvSpPr>
        <p:spPr bwMode="auto">
          <a:xfrm>
            <a:off x="4989519" y="3073405"/>
            <a:ext cx="372177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467977" name="Line 9"/>
          <p:cNvSpPr>
            <a:spLocks noChangeShapeType="1"/>
          </p:cNvSpPr>
          <p:nvPr/>
        </p:nvSpPr>
        <p:spPr bwMode="auto">
          <a:xfrm>
            <a:off x="51419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8" name="Line 10"/>
          <p:cNvSpPr>
            <a:spLocks noChangeShapeType="1"/>
          </p:cNvSpPr>
          <p:nvPr/>
        </p:nvSpPr>
        <p:spPr bwMode="auto">
          <a:xfrm>
            <a:off x="4379913" y="2692400"/>
            <a:ext cx="0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79" name="Text Box 11"/>
          <p:cNvSpPr txBox="1">
            <a:spLocks noChangeArrowheads="1"/>
          </p:cNvSpPr>
          <p:nvPr/>
        </p:nvSpPr>
        <p:spPr bwMode="auto">
          <a:xfrm>
            <a:off x="4211638" y="3068643"/>
            <a:ext cx="404812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80" name="Line 12"/>
          <p:cNvSpPr>
            <a:spLocks noChangeShapeType="1"/>
          </p:cNvSpPr>
          <p:nvPr/>
        </p:nvSpPr>
        <p:spPr bwMode="auto">
          <a:xfrm>
            <a:off x="4379913" y="3454400"/>
            <a:ext cx="0" cy="685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1" name="Line 13"/>
          <p:cNvSpPr>
            <a:spLocks noChangeShapeType="1"/>
          </p:cNvSpPr>
          <p:nvPr/>
        </p:nvSpPr>
        <p:spPr bwMode="auto">
          <a:xfrm flipH="1">
            <a:off x="3998919" y="3429000"/>
            <a:ext cx="357187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2" name="Line 14"/>
          <p:cNvSpPr>
            <a:spLocks noChangeShapeType="1"/>
          </p:cNvSpPr>
          <p:nvPr/>
        </p:nvSpPr>
        <p:spPr bwMode="auto">
          <a:xfrm>
            <a:off x="4427542" y="3429000"/>
            <a:ext cx="333375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3" name="Text Box 15"/>
          <p:cNvSpPr txBox="1">
            <a:spLocks noChangeArrowheads="1"/>
          </p:cNvSpPr>
          <p:nvPr/>
        </p:nvSpPr>
        <p:spPr bwMode="auto">
          <a:xfrm>
            <a:off x="3373438" y="4105279"/>
            <a:ext cx="341720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7984" name="Text Box 16"/>
          <p:cNvSpPr txBox="1">
            <a:spLocks noChangeArrowheads="1"/>
          </p:cNvSpPr>
          <p:nvPr/>
        </p:nvSpPr>
        <p:spPr bwMode="auto">
          <a:xfrm>
            <a:off x="3830640" y="4045757"/>
            <a:ext cx="325690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467985" name="Text Box 17"/>
          <p:cNvSpPr txBox="1">
            <a:spLocks noChangeArrowheads="1"/>
          </p:cNvSpPr>
          <p:nvPr/>
        </p:nvSpPr>
        <p:spPr bwMode="auto">
          <a:xfrm>
            <a:off x="4227515" y="4064003"/>
            <a:ext cx="325690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467986" name="Text Box 18"/>
          <p:cNvSpPr txBox="1">
            <a:spLocks noChangeArrowheads="1"/>
          </p:cNvSpPr>
          <p:nvPr/>
        </p:nvSpPr>
        <p:spPr bwMode="auto">
          <a:xfrm>
            <a:off x="4608518" y="4064003"/>
            <a:ext cx="372177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87" name="Text Box 19"/>
          <p:cNvSpPr txBox="1">
            <a:spLocks noChangeArrowheads="1"/>
          </p:cNvSpPr>
          <p:nvPr/>
        </p:nvSpPr>
        <p:spPr bwMode="auto">
          <a:xfrm>
            <a:off x="5021057" y="4127411"/>
            <a:ext cx="341720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b</a:t>
            </a:r>
          </a:p>
        </p:txBody>
      </p:sp>
      <p:sp>
        <p:nvSpPr>
          <p:cNvPr id="467988" name="Line 20"/>
          <p:cNvSpPr>
            <a:spLocks noChangeShapeType="1"/>
          </p:cNvSpPr>
          <p:nvPr/>
        </p:nvSpPr>
        <p:spPr bwMode="auto">
          <a:xfrm>
            <a:off x="4760913" y="4445000"/>
            <a:ext cx="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lIns="91420" tIns="45711" rIns="91420" bIns="45711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89" name="Text Box 21"/>
          <p:cNvSpPr txBox="1">
            <a:spLocks noChangeArrowheads="1"/>
          </p:cNvSpPr>
          <p:nvPr/>
        </p:nvSpPr>
        <p:spPr bwMode="auto">
          <a:xfrm>
            <a:off x="4640006" y="5025622"/>
            <a:ext cx="341720" cy="407145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</p:spPr>
        <p:txBody>
          <a:bodyPr wrap="none" lIns="91420" tIns="45711" rIns="91420" bIns="45711">
            <a:spAutoFit/>
          </a:bodyPr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200">
                <a:solidFill>
                  <a:srgbClr val="000000"/>
                </a:solidFill>
                <a:latin typeface="Arial" pitchFamily="34" charset="0"/>
              </a:rPr>
              <a:t>a</a:t>
            </a:r>
          </a:p>
        </p:txBody>
      </p:sp>
      <p:sp>
        <p:nvSpPr>
          <p:cNvPr id="467990" name="Rectangle 22"/>
          <p:cNvSpPr>
            <a:spLocks noChangeArrowheads="1"/>
          </p:cNvSpPr>
          <p:nvPr/>
        </p:nvSpPr>
        <p:spPr bwMode="auto">
          <a:xfrm>
            <a:off x="3373438" y="3571877"/>
            <a:ext cx="3810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1" name="Rectangle 23"/>
          <p:cNvSpPr>
            <a:spLocks noChangeArrowheads="1"/>
          </p:cNvSpPr>
          <p:nvPr/>
        </p:nvSpPr>
        <p:spPr bwMode="auto">
          <a:xfrm>
            <a:off x="4595813" y="4562477"/>
            <a:ext cx="381000" cy="9906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2" name="Rectangle 24"/>
          <p:cNvSpPr>
            <a:spLocks noChangeArrowheads="1"/>
          </p:cNvSpPr>
          <p:nvPr/>
        </p:nvSpPr>
        <p:spPr bwMode="auto">
          <a:xfrm>
            <a:off x="3875088" y="3627439"/>
            <a:ext cx="1066800" cy="11430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3" name="Rectangle 25"/>
          <p:cNvSpPr>
            <a:spLocks noChangeArrowheads="1"/>
          </p:cNvSpPr>
          <p:nvPr/>
        </p:nvSpPr>
        <p:spPr bwMode="auto">
          <a:xfrm>
            <a:off x="5027613" y="3554415"/>
            <a:ext cx="304800" cy="9144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467994" name="Rectangle 26"/>
          <p:cNvSpPr>
            <a:spLocks noChangeArrowheads="1"/>
          </p:cNvSpPr>
          <p:nvPr/>
        </p:nvSpPr>
        <p:spPr bwMode="auto">
          <a:xfrm>
            <a:off x="3443288" y="2762251"/>
            <a:ext cx="1905000" cy="914400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20" tIns="45711" rIns="91420" bIns="45711" anchor="ctr"/>
          <a:lstStyle/>
          <a:p>
            <a:pPr defTabSz="407484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endParaRPr lang="zh-CN" altLang="en-US" sz="2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30" name="日期占位符 2"/>
          <p:cNvSpPr>
            <a:spLocks noGrp="1"/>
          </p:cNvSpPr>
          <p:nvPr>
            <p:ph type="dt" sz="half" idx="10"/>
          </p:nvPr>
        </p:nvSpPr>
        <p:spPr>
          <a:xfrm>
            <a:off x="5163672" y="6250164"/>
            <a:ext cx="3786690" cy="365125"/>
          </a:xfrm>
        </p:spPr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31" name="页脚占位符 3"/>
          <p:cNvSpPr>
            <a:spLocks noGrp="1"/>
          </p:cNvSpPr>
          <p:nvPr>
            <p:ph type="ftr" sz="quarter" idx="11"/>
          </p:nvPr>
        </p:nvSpPr>
        <p:spPr>
          <a:xfrm>
            <a:off x="193644" y="6250164"/>
            <a:ext cx="3786691" cy="365125"/>
          </a:xfrm>
        </p:spPr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5930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4679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679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679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467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679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4679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5" dur="500"/>
                                        <p:tgtEl>
                                          <p:spTgt spid="4679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8" dur="500"/>
                                        <p:tgtEl>
                                          <p:spTgt spid="4679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67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4679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679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4679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4679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4679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7" dur="500"/>
                                        <p:tgtEl>
                                          <p:spTgt spid="4679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0" dur="500"/>
                                        <p:tgtEl>
                                          <p:spTgt spid="4679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1" dur="500"/>
                                        <p:tgtEl>
                                          <p:spTgt spid="4679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4" dur="500"/>
                                        <p:tgtEl>
                                          <p:spTgt spid="4679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7" dur="500"/>
                                        <p:tgtEl>
                                          <p:spTgt spid="4679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0" dur="500"/>
                                        <p:tgtEl>
                                          <p:spTgt spid="46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3" dur="500"/>
                                        <p:tgtEl>
                                          <p:spTgt spid="4679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6" dur="500"/>
                                        <p:tgtEl>
                                          <p:spTgt spid="4679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09" dur="500"/>
                                        <p:tgtEl>
                                          <p:spTgt spid="46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7972" grpId="0" animBg="1"/>
      <p:bldP spid="467973" grpId="0"/>
      <p:bldP spid="467974" grpId="0" animBg="1"/>
      <p:bldP spid="467975" grpId="0" animBg="1"/>
      <p:bldP spid="467976" grpId="0"/>
      <p:bldP spid="467977" grpId="0" animBg="1"/>
      <p:bldP spid="467978" grpId="0" animBg="1"/>
      <p:bldP spid="467979" grpId="0"/>
      <p:bldP spid="467980" grpId="0" animBg="1"/>
      <p:bldP spid="467981" grpId="0" animBg="1"/>
      <p:bldP spid="467982" grpId="0" animBg="1"/>
      <p:bldP spid="467983" grpId="0"/>
      <p:bldP spid="467984" grpId="0"/>
      <p:bldP spid="467985" grpId="0"/>
      <p:bldP spid="467986" grpId="0"/>
      <p:bldP spid="467987" grpId="0"/>
      <p:bldP spid="467988" grpId="0" animBg="1"/>
      <p:bldP spid="467989" grpId="0"/>
      <p:bldP spid="467990" grpId="0" animBg="1"/>
      <p:bldP spid="467990" grpId="1" animBg="1"/>
      <p:bldP spid="467991" grpId="0" animBg="1"/>
      <p:bldP spid="467991" grpId="1" animBg="1"/>
      <p:bldP spid="467992" grpId="0" animBg="1"/>
      <p:bldP spid="467992" grpId="1" animBg="1"/>
      <p:bldP spid="467993" grpId="0" animBg="1"/>
      <p:bldP spid="467993" grpId="1" animBg="1"/>
      <p:bldP spid="467994" grpId="0" animBg="1"/>
      <p:bldP spid="467994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根据当前状态栈栈顶符号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以及当前输入符号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查询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分析表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s,a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，根据情况作如下操作：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，则将状态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推入栈顶，输入指针指向下一个输入符号。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，则按照第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个产生式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dirty="0">
                        <a:latin typeface="Cambria Math"/>
                      </a:rPr>
                      <m:t>A</m:t>
                    </m:r>
                    <m:r>
                      <a:rPr lang="en-US" altLang="zh-CN" sz="2400" i="1" dirty="0" smtClean="0">
                        <a:latin typeface="Cambria Math"/>
                        <a:ea typeface="Cambria Math"/>
                      </a:rPr>
                      <m:t>→</m:t>
                    </m:r>
                    <m:r>
                      <a:rPr lang="zh-CN" altLang="en-US" sz="2400" i="1" dirty="0" smtClean="0">
                        <a:latin typeface="Cambria Math"/>
                        <a:ea typeface="Cambria Math"/>
                      </a:rPr>
                      <m:t>𝜷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规约，假设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|=t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，则将状态栈顶的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个状态出栈，再根据当前栈顶状态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以及规约后的非终结符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表，若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A]=k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，则将状态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推入栈顶。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，则分析成功，输入串被接受。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52000" indent="0">
                  <a:buNone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）若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action[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400" baseline="-250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,A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为空白，则转出错处理。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18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总控程序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36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41</a:t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LR</a:t>
            </a:r>
            <a:r>
              <a:rPr lang="zh-CN" altLang="en-US" dirty="0" smtClean="0"/>
              <a:t>分析表及产生式排序</a:t>
            </a:r>
            <a:endParaRPr lang="en-US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3749805"/>
              </p:ext>
            </p:extLst>
          </p:nvPr>
        </p:nvGraphicFramePr>
        <p:xfrm>
          <a:off x="2483768" y="1628800"/>
          <a:ext cx="6310808" cy="444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06" name="文档" r:id="rId4" imgW="5885688" imgH="4143756" progId="Word.Document.8">
                  <p:embed/>
                </p:oleObj>
              </mc:Choice>
              <mc:Fallback>
                <p:oleObj name="文档" r:id="rId4" imgW="5885688" imgH="414375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1628800"/>
                        <a:ext cx="6310808" cy="44443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51522" y="2060848"/>
            <a:ext cx="2004647" cy="2304256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</a:t>
            </a:r>
            <a:r>
              <a:rPr lang="zh-CN" altLang="en-US" sz="2400" b="1" kern="0" dirty="0"/>
              <a:t> </a:t>
            </a:r>
            <a:r>
              <a:rPr lang="en-US" altLang="zh-CN" sz="2400" b="1" kern="0" dirty="0"/>
              <a:t>(1)E→E+T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(2)E→T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(3)T→T*F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(4)T→F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(5)F→(E)</a:t>
            </a:r>
          </a:p>
          <a:p>
            <a:pPr marL="0" indent="0" eaLnBrk="1" hangingPunct="1">
              <a:spcAft>
                <a:spcPts val="0"/>
              </a:spcAft>
              <a:buNone/>
            </a:pPr>
            <a:r>
              <a:rPr lang="en-US" altLang="zh-CN" sz="2400" b="1" kern="0" dirty="0"/>
              <a:t>     (6)</a:t>
            </a:r>
            <a:r>
              <a:rPr lang="en-US" altLang="zh-CN" sz="2400" b="1" kern="0" dirty="0" err="1"/>
              <a:t>F→i</a:t>
            </a:r>
            <a:endParaRPr lang="en-US" altLang="zh-CN" sz="2400" b="1" kern="0" dirty="0"/>
          </a:p>
        </p:txBody>
      </p:sp>
      <p:sp>
        <p:nvSpPr>
          <p:cNvPr id="2" name="TextBox 1"/>
          <p:cNvSpPr txBox="1"/>
          <p:nvPr/>
        </p:nvSpPr>
        <p:spPr>
          <a:xfrm>
            <a:off x="280514" y="4566323"/>
            <a:ext cx="17219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教材第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93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页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图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4-21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0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zh-CN" altLang="en-US" sz="1400" smtClean="0"/>
              <a:t>邓伏虎</a:t>
            </a:r>
            <a:endParaRPr lang="zh-CN" altLang="en-US" sz="1400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zh-CN" altLang="en-US" sz="1400" smtClean="0"/>
              <a:t>信息与软件工程学院</a:t>
            </a:r>
            <a:endParaRPr lang="zh-CN" altLang="en-US" sz="1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C913308-F349-4B6D-A68A-DD1791B4A57B}" type="slidenum">
              <a:rPr lang="zh-CN" altLang="en-US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fld>
            <a:endParaRPr lang="zh-CN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6048032"/>
              </p:ext>
            </p:extLst>
          </p:nvPr>
        </p:nvGraphicFramePr>
        <p:xfrm>
          <a:off x="161579" y="691281"/>
          <a:ext cx="8802909" cy="57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95"/>
                <a:gridCol w="1748781"/>
                <a:gridCol w="2389399"/>
                <a:gridCol w="1723436"/>
                <a:gridCol w="2334198"/>
              </a:tblGrid>
              <a:tr h="8375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状态栈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符号栈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剩余输入串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79512" y="116632"/>
            <a:ext cx="3081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输入串：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4494" y="1548119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74494" y="2176654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05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74494" y="2805189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74494" y="3433724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4494" y="4062259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74494" y="4690794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74494" y="5319329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0165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74494" y="5947865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20072" y="157889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20072" y="594786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20072" y="220303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20072" y="282717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20072" y="3451310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220072" y="4075448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220072" y="4699586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220072" y="5323724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506849" y="1587688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416692" y="1595925"/>
            <a:ext cx="68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S5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06849" y="2233811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altLang="zh-CN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092280" y="2217444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R6 F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2506849" y="2835966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71600" y="280306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0" name="矩形 69"/>
          <p:cNvSpPr/>
          <p:nvPr/>
        </p:nvSpPr>
        <p:spPr>
          <a:xfrm>
            <a:off x="1115615" y="2633787"/>
            <a:ext cx="1391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GOTO[0,F]=3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092280" y="2835966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 T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/>
                <a:cs typeface="Times New Roman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2506847" y="3482087"/>
            <a:ext cx="1462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T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971600" y="3433724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115616" y="3264447"/>
            <a:ext cx="1391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GOTO[0,T]=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092280" y="3451310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R2 E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506849" y="4075448"/>
            <a:ext cx="146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115614" y="3805253"/>
            <a:ext cx="139123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GOTO[0,E]=1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71600" y="4056493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416692" y="4056493"/>
            <a:ext cx="68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S6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2506847" y="4699586"/>
            <a:ext cx="146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7416692" y="4690794"/>
            <a:ext cx="68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S5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506847" y="5319329"/>
            <a:ext cx="146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</a:t>
            </a:r>
            <a:r>
              <a:rPr lang="en-US" altLang="zh-CN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7092280" y="5319329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R6 F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506849" y="5947865"/>
            <a:ext cx="1462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</a:t>
            </a:r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307174" y="594981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092280" y="5949812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 T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/>
                <a:cs typeface="Times New Roman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606414" y="332656"/>
            <a:ext cx="23042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ACTION[0,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=S5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2771800" y="2838533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0" grpId="1"/>
      <p:bldP spid="71" grpId="0"/>
      <p:bldP spid="72" grpId="0"/>
      <p:bldP spid="73" grpId="0"/>
      <p:bldP spid="74" grpId="0"/>
      <p:bldP spid="74" grpId="1"/>
      <p:bldP spid="75" grpId="0"/>
      <p:bldP spid="76" grpId="0"/>
      <p:bldP spid="77" grpId="0"/>
      <p:bldP spid="77" grpId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7" grpId="1"/>
      <p:bldP spid="8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5328891" y="6492875"/>
            <a:ext cx="3786690" cy="365125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58863" y="6492875"/>
            <a:ext cx="3786691" cy="365125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156307" y="6492875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6" name="表格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777265"/>
              </p:ext>
            </p:extLst>
          </p:nvPr>
        </p:nvGraphicFramePr>
        <p:xfrm>
          <a:off x="161579" y="764704"/>
          <a:ext cx="8802909" cy="5789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095"/>
                <a:gridCol w="1748781"/>
                <a:gridCol w="2389399"/>
                <a:gridCol w="1723436"/>
                <a:gridCol w="2334198"/>
              </a:tblGrid>
              <a:tr h="83750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 stack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Symbol stack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Input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4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19023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7" name="矩形 46"/>
          <p:cNvSpPr/>
          <p:nvPr/>
        </p:nvSpPr>
        <p:spPr>
          <a:xfrm>
            <a:off x="179512" y="116632"/>
            <a:ext cx="30816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输入串：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74494" y="1621542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0163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220072" y="1652319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506849" y="1661111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F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804248" y="1652319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R4 T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/>
                <a:cs typeface="Times New Roman"/>
              </a:rPr>
              <a:t>→ </a:t>
            </a:r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201351" y="2261921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05813" y="2250077"/>
            <a:ext cx="150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T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774494" y="2250077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4494" y="2878612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01697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74494" y="4135682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01697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774494" y="4764217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774494" y="5392752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74494" y="3507147"/>
            <a:ext cx="1565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016975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307174" y="2250077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201351" y="287861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506848" y="2878612"/>
            <a:ext cx="22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T *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7416692" y="2261921"/>
            <a:ext cx="68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S7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16692" y="2878612"/>
            <a:ext cx="68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S5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2506849" y="3507147"/>
            <a:ext cx="22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T * </a:t>
            </a:r>
            <a:r>
              <a:rPr lang="en-US" altLang="zh-CN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201351" y="3507147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804248" y="3476369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R6 F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err="1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201351" y="416645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06849" y="4135682"/>
            <a:ext cx="22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T * F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691680" y="41299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804248" y="4103369"/>
            <a:ext cx="2195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R3 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T*F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220072" y="4794994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2506849" y="4764216"/>
            <a:ext cx="22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 + T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331640" y="4764216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en-US" sz="2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804248" y="4733439"/>
            <a:ext cx="220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R1 E </a:t>
            </a:r>
            <a:r>
              <a:rPr lang="en-US" sz="2800" dirty="0" smtClean="0">
                <a:solidFill>
                  <a:prstClr val="black"/>
                </a:solidFill>
                <a:latin typeface="Times New Roman"/>
                <a:ea typeface="华文楷体" panose="02010600040101010101" pitchFamily="2" charset="-122"/>
                <a:cs typeface="Times New Roman"/>
              </a:rPr>
              <a:t>→ </a:t>
            </a:r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E+</a:t>
            </a:r>
            <a:r>
              <a:rPr lang="en-US" sz="28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5201351" y="5423529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2506849" y="5392752"/>
            <a:ext cx="22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E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1600" y="5392752"/>
            <a:ext cx="10081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6660232" y="5392751"/>
            <a:ext cx="22082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ACC</a:t>
            </a:r>
            <a:endParaRPr lang="en-US" sz="28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0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76655" y="1556792"/>
            <a:ext cx="8240834" cy="4569688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定义：对于一个文法，如果能够构造一张分析表，使得它的每个入口均是唯一确定的，则这个文法就称为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定义：一个文法，如果能用一个每步顶多向前检查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个输入符号的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分析器进行分析，则这个文法就称为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LR(k)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文法不是二义的，二义文法肯定不会是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54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算符优先分析法：</a:t>
            </a:r>
            <a:endParaRPr lang="en-US" altLang="zh-CN" dirty="0" smtClean="0"/>
          </a:p>
          <a:p>
            <a:pPr marL="288000" indent="0">
              <a:buNone/>
            </a:pPr>
            <a:r>
              <a:rPr lang="zh-CN" altLang="en-US" sz="2400" dirty="0" smtClean="0"/>
              <a:t>每一步规约，都以栈顶符号串是否已经形成</a:t>
            </a:r>
            <a:r>
              <a:rPr lang="zh-CN" altLang="en-US" sz="2400" dirty="0" smtClean="0">
                <a:solidFill>
                  <a:srgbClr val="FF0000"/>
                </a:solidFill>
              </a:rPr>
              <a:t>最左素短语</a:t>
            </a:r>
            <a:r>
              <a:rPr lang="zh-CN" altLang="en-US" sz="2400" dirty="0" smtClean="0"/>
              <a:t>为标准。</a:t>
            </a:r>
            <a:endParaRPr lang="en-US" altLang="zh-CN" sz="2400" dirty="0" smtClean="0"/>
          </a:p>
          <a:p>
            <a:pPr marL="288000" indent="0">
              <a:buNone/>
            </a:pPr>
            <a:endParaRPr lang="en-US" sz="2400" dirty="0"/>
          </a:p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</a:t>
            </a:r>
            <a:r>
              <a:rPr lang="zh-CN" altLang="en-US" dirty="0" smtClean="0"/>
              <a:t>分析法：</a:t>
            </a:r>
            <a:endParaRPr lang="en-US" altLang="zh-CN" dirty="0" smtClean="0"/>
          </a:p>
          <a:p>
            <a:pPr marL="288000" indent="0">
              <a:buNone/>
            </a:pPr>
            <a:r>
              <a:rPr lang="zh-CN" altLang="en-US" sz="2400" dirty="0"/>
              <a:t>每一步规约</a:t>
            </a:r>
            <a:r>
              <a:rPr lang="zh-CN" altLang="en-US" sz="2400" dirty="0" smtClean="0"/>
              <a:t>，都</a:t>
            </a:r>
            <a:r>
              <a:rPr lang="zh-CN" altLang="en-US" sz="2400" dirty="0"/>
              <a:t>以栈顶符号串是否已经形成</a:t>
            </a:r>
            <a:r>
              <a:rPr lang="zh-CN" altLang="en-US" sz="2400" dirty="0">
                <a:solidFill>
                  <a:srgbClr val="FF0000"/>
                </a:solidFill>
              </a:rPr>
              <a:t>句柄</a:t>
            </a:r>
            <a:r>
              <a:rPr lang="zh-CN" altLang="en-US" sz="2400" dirty="0"/>
              <a:t>为准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288000" indent="0">
              <a:buNone/>
            </a:pPr>
            <a:endParaRPr lang="en-US" sz="24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邓伏虎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73E87"/>
                </a:solidFill>
              </a:rPr>
              <a:t>信息与软件工程学院</a:t>
            </a:r>
            <a:endParaRPr lang="zh-CN" altLang="en-US" dirty="0">
              <a:solidFill>
                <a:srgbClr val="073E87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srgbClr val="073E87"/>
                </a:solidFill>
              </a:rPr>
              <a:pPr/>
              <a:t>45</a:t>
            </a:fld>
            <a:endParaRPr lang="zh-CN" altLang="en-US">
              <a:solidFill>
                <a:srgbClr val="073E87"/>
              </a:solidFill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自下而上分析方法分类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算符优先分析法是根据算符之间的优先关系设计的一种简单、直观的自下而上的语法分析分析，易于手工实现。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只适用于算符优先文法，特别适合于分析程序设计语言中的各类表达式。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将句型中的终结符号当做“算符”，借助于算符之间的优先关系确定可规约串。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5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算符文法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对于文法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G[S]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，如果其任一产生式的右部都不含两个相继或并列的非终结符，即不含如下形式的产生式：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altLang="zh-CN" sz="2800" b="0" i="1" smtClean="0">
                          <a:latin typeface="Cambria Math"/>
                          <a:cs typeface="Times New Roman" panose="02020603050405020304" pitchFamily="18" charset="0"/>
                        </a:rPr>
                        <m:t> → ⋯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𝑄𝑅</m:t>
                      </m:r>
                      <m:r>
                        <a:rPr lang="en-US" altLang="zh-CN" sz="2800" b="0" i="1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则称文法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为算符文法。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算符文法句型的一般形式为：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  <a:cs typeface="Times New Roman" panose="02020603050405020304" pitchFamily="18" charset="0"/>
                      </a:rPr>
                      <m:t>#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80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800" b="0" i="1" dirty="0" smtClean="0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8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#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都是终结符，每个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都是非终结符或者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任意两个终结符之间至多只有一个非终结符。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5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863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算符优先关系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假定文法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是一个不包含</a:t>
                </a:r>
                <a:r>
                  <a:rPr lang="el-GR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产生式的算符文法。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的终结符号对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的优先关系包含三种形式：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 ≍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当且仅当文法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中含有形如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→ ⋯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𝑎𝑏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→ ⋯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的产生式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  <m:r>
                      <a:rPr lang="en-US" altLang="zh-CN" sz="24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当且仅当文法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中含有形如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→ ⋯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𝑎𝑅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b="0" i="1" smtClean="0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𝑄𝑏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(3)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 ≻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当且仅当文法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中含有形如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 → ⋯</m:t>
                    </m: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𝑅𝑏</m:t>
                    </m: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𝑅</m:t>
                    </m:r>
                    <m:groupChr>
                      <m:groupChrPr>
                        <m:chr m:val="⇒"/>
                        <m:vertJc m:val="bot"/>
                        <m:ctrl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sz="2400" i="1">
                            <a:latin typeface="Cambria Math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groupChr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⋯</m:t>
                    </m:r>
                    <m:r>
                      <a:rPr lang="en-US" altLang="zh-CN" sz="2400" b="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𝑎𝑄</m:t>
                    </m:r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546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100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算符优先文法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定义：如果算符文法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中的任意一对终结符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，至多只满足下述三种关系之一：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cs typeface="Times New Roman" panose="02020603050405020304" pitchFamily="18" charset="0"/>
                      </a:rPr>
                      <m:t> ≍</m:t>
                    </m:r>
                    <m:r>
                      <a:rPr lang="en-US" altLang="zh-CN" sz="2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800" i="1">
                        <a:latin typeface="Cambria Math"/>
                        <a:cs typeface="Times New Roman" panose="02020603050405020304" pitchFamily="18" charset="0"/>
                      </a:rPr>
                      <m:t> ≻</m:t>
                    </m:r>
                    <m:r>
                      <a:rPr lang="en-US" altLang="zh-CN" sz="28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则称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是一个算符优先文法。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例：证明文法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G(E)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不是算符优先文法。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因为：</a:t>
                </a:r>
                <a:r>
                  <a:rPr 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sz="2800" dirty="0">
                    <a:latin typeface="Times New Roman"/>
                    <a:cs typeface="Times New Roman"/>
                  </a:rPr>
                  <a:t>→ </a:t>
                </a:r>
                <a:r>
                  <a:rPr lang="en-US" sz="2800" dirty="0" smtClean="0">
                    <a:latin typeface="Times New Roman"/>
                    <a:cs typeface="Times New Roman"/>
                  </a:rPr>
                  <a:t>E+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b="0" i="0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altLang="zh-CN" sz="28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zh-CN" altLang="en-US" sz="2800" dirty="0" smtClean="0">
                    <a:latin typeface="Times New Roman"/>
                    <a:cs typeface="Times New Roman"/>
                  </a:rPr>
                  <a:t>，根据规则</a:t>
                </a:r>
                <a:r>
                  <a:rPr lang="en-US" altLang="zh-CN" sz="2800" dirty="0" smtClean="0">
                    <a:latin typeface="Times New Roman"/>
                    <a:cs typeface="Times New Roman"/>
                  </a:rPr>
                  <a:t>2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800" dirty="0">
                        <a:latin typeface="Cambria Math"/>
                        <a:cs typeface="Times New Roman"/>
                      </a:rPr>
                      <m:t>+</m:t>
                    </m:r>
                    <m:r>
                      <a:rPr lang="en-US" altLang="zh-CN" sz="2800" b="0" i="0" dirty="0" smtClean="0">
                        <a:latin typeface="Cambria Math"/>
                        <a:cs typeface="Times New Roman"/>
                      </a:rPr>
                      <m:t> 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  <a:cs typeface="Times New Roman"/>
                      </a:rPr>
                      <m:t>≺</m:t>
                    </m:r>
                    <m:r>
                      <a:rPr lang="zh-CN" altLang="en-US" sz="2800" b="0" i="1" dirty="0" smtClean="0">
                        <a:latin typeface="Cambria Math"/>
                        <a:ea typeface="Cambria Math"/>
                        <a:cs typeface="Times New Roman"/>
                      </a:rPr>
                      <m:t>∗</m:t>
                    </m:r>
                  </m:oMath>
                </a14:m>
                <a:r>
                  <a:rPr lang="zh-CN" altLang="en-US" sz="2800" dirty="0" smtClean="0">
                    <a:latin typeface="Times New Roman"/>
                    <a:cs typeface="Times New Roman"/>
                  </a:rPr>
                  <a:t>；</a:t>
                </a:r>
                <a:endParaRPr lang="en-US" altLang="zh-CN" sz="2800" dirty="0" smtClean="0">
                  <a:latin typeface="Times New Roman"/>
                  <a:cs typeface="Times New Roman"/>
                </a:endParaRPr>
              </a:p>
              <a:p>
                <a:pPr algn="l"/>
                <a:r>
                  <a:rPr lang="zh-CN" altLang="en-US" sz="2800" dirty="0" smtClean="0">
                    <a:latin typeface="Times New Roman"/>
                    <a:cs typeface="Times New Roman"/>
                  </a:rPr>
                  <a:t>因为：</a:t>
                </a: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sz="2800" dirty="0">
                    <a:latin typeface="Times New Roman"/>
                    <a:cs typeface="Times New Roman"/>
                  </a:rPr>
                  <a:t>→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E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*</a:t>
                </a:r>
                <a:r>
                  <a:rPr lang="en-US" altLang="zh-CN" sz="2800" dirty="0">
                    <a:latin typeface="Times New Roman"/>
                    <a:cs typeface="Times New Roman"/>
                  </a:rPr>
                  <a:t>E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dirty="0">
                        <a:latin typeface="Cambria Math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dirty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⟹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E</m:t>
                    </m:r>
                    <m:r>
                      <a:rPr lang="en-US" altLang="zh-CN" sz="2800" b="0" i="0" dirty="0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800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E</m:t>
                    </m:r>
                  </m:oMath>
                </a14:m>
                <a:r>
                  <a:rPr lang="zh-CN" altLang="en-US" sz="2800" dirty="0">
                    <a:latin typeface="Times New Roman"/>
                    <a:cs typeface="Times New Roman"/>
                  </a:rPr>
                  <a:t>，根据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规则</a:t>
                </a:r>
                <a:r>
                  <a:rPr lang="en-US" altLang="zh-CN" sz="2800" dirty="0" smtClean="0">
                    <a:latin typeface="Times New Roman"/>
                    <a:cs typeface="Times New Roman"/>
                  </a:rPr>
                  <a:t>3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有 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/>
                        <a:cs typeface="Times New Roman"/>
                      </a:rPr>
                      <m:t>∗</m:t>
                    </m:r>
                    <m:r>
                      <a:rPr lang="en-US" altLang="zh-CN" sz="2800" i="1" dirty="0">
                        <a:latin typeface="Cambria Math"/>
                        <a:ea typeface="Cambria Math"/>
                        <a:cs typeface="Times New Roman"/>
                      </a:rPr>
                      <m:t>≺</m:t>
                    </m:r>
                    <m:r>
                      <a:rPr lang="en-US" altLang="zh-CN" sz="2800" b="0" i="1" dirty="0" smtClean="0">
                        <a:latin typeface="Cambria Math"/>
                        <a:ea typeface="Cambria Math"/>
                        <a:cs typeface="Times New Roman"/>
                      </a:rPr>
                      <m:t>+</m:t>
                    </m:r>
                  </m:oMath>
                </a14:m>
                <a:r>
                  <a:rPr lang="zh-CN" altLang="en-US" sz="2800" dirty="0">
                    <a:latin typeface="Times New Roman"/>
                    <a:cs typeface="Times New Roman"/>
                  </a:rPr>
                  <a:t>；</a:t>
                </a:r>
                <a:endParaRPr lang="en-US" altLang="zh-CN" sz="2800" dirty="0">
                  <a:latin typeface="Times New Roman"/>
                  <a:cs typeface="Times New Roman"/>
                </a:endParaRPr>
              </a:p>
              <a:p>
                <a:pPr algn="l"/>
                <a:r>
                  <a:rPr lang="zh-CN" altLang="en-US" sz="2800" dirty="0" smtClean="0">
                    <a:latin typeface="Times New Roman"/>
                    <a:cs typeface="Times New Roman"/>
                  </a:rPr>
                  <a:t>所以文法</a:t>
                </a:r>
                <a:r>
                  <a:rPr lang="en-US" altLang="zh-CN" sz="2800" dirty="0" smtClean="0">
                    <a:latin typeface="Times New Roman"/>
                    <a:cs typeface="Times New Roman"/>
                  </a:rPr>
                  <a:t>G(E)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不是算符优先文法。</a:t>
                </a:r>
                <a:endParaRPr lang="en-US" sz="28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5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52320" y="1988840"/>
            <a:ext cx="1584088" cy="181588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→ E+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endParaRPr lang="en-US" sz="28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→ E*E</a:t>
            </a:r>
          </a:p>
          <a:p>
            <a:r>
              <a:rPr lang="en-US" sz="2800" dirty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→ (E)</a:t>
            </a:r>
          </a:p>
          <a:p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</a:t>
            </a:r>
            <a:r>
              <a:rPr 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→  </a:t>
            </a:r>
            <a:r>
              <a:rPr lang="en-US" sz="28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endParaRPr lang="en-US" sz="2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92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3600" dirty="0" smtClean="0"/>
              <a:t>冲突</a:t>
            </a:r>
            <a:endParaRPr lang="en-US" altLang="zh-CN" sz="3600" dirty="0" smtClean="0"/>
          </a:p>
          <a:p>
            <a:endParaRPr lang="en-US" sz="3600" dirty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>
                <a:solidFill>
                  <a:srgbClr val="FF0000"/>
                </a:solidFill>
              </a:rPr>
              <a:t>规约与规约</a:t>
            </a:r>
            <a:r>
              <a:rPr lang="zh-CN" altLang="en-US" sz="3600" dirty="0" smtClean="0"/>
              <a:t>的冲突</a:t>
            </a:r>
            <a:endParaRPr lang="en-US" altLang="zh-CN" sz="3600" dirty="0" smtClean="0"/>
          </a:p>
          <a:p>
            <a:pPr marL="0" indent="0">
              <a:buNone/>
            </a:pP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	</a:t>
            </a:r>
            <a:r>
              <a:rPr lang="zh-CN" altLang="en-US" sz="3600" dirty="0" smtClean="0">
                <a:solidFill>
                  <a:srgbClr val="FF0000"/>
                </a:solidFill>
              </a:rPr>
              <a:t>移进与规约</a:t>
            </a:r>
            <a:r>
              <a:rPr lang="zh-CN" altLang="en-US" sz="3600" dirty="0" smtClean="0"/>
              <a:t>的冲突</a:t>
            </a:r>
            <a:endParaRPr lang="en-US" sz="36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自下而上可能遇到的问题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040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算符优先关系表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表示算符之间的优先关系的表格。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垂直维度表示位于左侧的算符，水平维度表示位于右侧的算符。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53640588"/>
                  </p:ext>
                </p:extLst>
              </p:nvPr>
            </p:nvGraphicFramePr>
            <p:xfrm>
              <a:off x="539552" y="2564905"/>
              <a:ext cx="6096000" cy="39556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494453"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4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49445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2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696245"/>
                  </p:ext>
                </p:extLst>
              </p:nvPr>
            </p:nvGraphicFramePr>
            <p:xfrm>
              <a:off x="539552" y="1923678"/>
              <a:ext cx="6096000" cy="2966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  <a:gridCol w="762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8197" r="-400000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108197" r="-6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108197" r="-5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108197" r="-4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0800" t="-108197" r="-3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0800" t="-108197" r="-2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108197" r="-100000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108197" b="-622951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211667" r="-6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211667" r="-5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211667" r="-4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0800" t="-211667" r="-3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0800" t="-211667" r="-2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211667" r="-100000" b="-5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211667" b="-533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800" t="-306557" r="-7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306557" r="-6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306557" r="-5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306557" r="-4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0800" t="-306557" r="-3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0800" t="-306557" r="-2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306557" r="-100000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306557" b="-4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406557" r="-6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406557" r="-5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406557" r="-4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406557" r="-100000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406557" b="-324590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506557" r="-6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506557" r="-5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506557" r="-4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0800" t="-506557" r="-3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0800" t="-506557" r="-2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506557" r="-100000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616667" r="-60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616667" r="-50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616667" r="-40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0800" t="-616667" r="-100000" b="-1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616667" b="-128333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800" t="-704918" r="-6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0800" t="-704918" r="-5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0800" t="-704918" r="-4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0800" t="-704918" r="-3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500800" t="-704918" r="-2000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0800" t="-704918" b="-2623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164288" y="2564904"/>
                <a:ext cx="1833964" cy="193899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Agency FB" panose="020B0503020202020204" pitchFamily="34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#E#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E+T | T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 → T*F | F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 → P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↑</m:t>
                    </m:r>
                  </m:oMath>
                </a14:m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| P</a:t>
                </a:r>
              </a:p>
              <a:p>
                <a:r>
                  <a:rPr lang="en-US" sz="24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4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 (E) | </a:t>
                </a:r>
                <a:r>
                  <a:rPr lang="en-US" sz="24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en-US" sz="24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288" y="2564904"/>
                <a:ext cx="1833964" cy="1938992"/>
              </a:xfrm>
              <a:prstGeom prst="rect">
                <a:avLst/>
              </a:prstGeom>
              <a:blipFill rotWithShape="1">
                <a:blip r:embed="rId3"/>
                <a:stretch>
                  <a:fillRect l="-4983" t="-2830" r="-4319" b="-6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13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算符优先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关系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注意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：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indent="-457200" algn="l">
                  <a:buAutoNum type="arabicParenBoth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终结符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a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和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之间可能没有优先关系，空白表示错误关系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marL="457200" indent="-457200" algn="l">
                  <a:buFontTx/>
                  <a:buAutoNum type="arabicParenBoth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相同的终结符之间的优先关系不一定是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≍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FontTx/>
                  <a:buAutoNum type="arabicParenBoth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≍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，不一定有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cs typeface="Times New Roman" panose="02020603050405020304" pitchFamily="18" charset="0"/>
                      </a:rPr>
                      <m:t>≍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457200" indent="-457200" algn="l">
                  <a:buFontTx/>
                  <a:buAutoNum type="arabicParenBoth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，不一定有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marL="457200" indent="-457200" algn="l">
                  <a:buFontTx/>
                  <a:buAutoNum type="arabicParenBoth"/>
                </a:pP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如果有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zh-CN" alt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，不一定有</a:t>
                </a:r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endParaRPr lang="en-US" altLang="zh-CN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546" t="-13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2023170"/>
                  </p:ext>
                </p:extLst>
              </p:nvPr>
            </p:nvGraphicFramePr>
            <p:xfrm>
              <a:off x="5508104" y="3525011"/>
              <a:ext cx="352839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1476517"/>
                  </p:ext>
                </p:extLst>
              </p:nvPr>
            </p:nvGraphicFramePr>
            <p:xfrm>
              <a:off x="5508104" y="2643758"/>
              <a:ext cx="352839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2222" r="-402778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102222" r="-594521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102222" r="-5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102222" r="-4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2778" t="-102222" r="-3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95890" t="-102222" r="-19863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102222" r="-10138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102222" r="-1389" b="-6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202222" r="-594521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202222" r="-5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202222" r="-4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2778" t="-202222" r="-3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95890" t="-202222" r="-19863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202222" r="-101389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202222" r="-1389" b="-5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389" t="-302222" r="-704167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302222" r="-594521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302222" r="-5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302222" r="-4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2778" t="-302222" r="-3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95890" t="-302222" r="-19863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302222" r="-101389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302222" r="-1389" b="-4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402222" r="-594521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402222" r="-5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402222" r="-4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402222" r="-101389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402222" r="-1389" b="-3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502222" r="-594521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502222" r="-5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502222" r="-4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2778" t="-502222" r="-3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95890" t="-502222" r="-19863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502222" r="-10138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602222" r="-594521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602222" r="-5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602222" r="-4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604167" t="-602222" r="-10138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602222" r="-1389" b="-1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100000" t="-702222" r="-594521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202778" t="-702222" r="-5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302778" t="-702222" r="-4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02778" t="-702222" r="-3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495890" t="-702222" r="-19863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3"/>
                          <a:stretch>
                            <a:fillRect l="-704167" t="-702222" r="-1389" b="-1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0360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算符优先分析过程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开始状态：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栈中为：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，剩余输入串为：输入串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分析规则：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如果分析栈栈顶的终结符优先级别低于下一输入符号，或与之优先级别相同，则应将下一输入符号移进分析栈，等待规约；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如果分析栈栈顶的终结符优先级别高于下一输入符号，则表明栈中形成了当前优先级别最高的串，应进行规约。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结束状态：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剩余输入串为：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，分析栈中为：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#S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，表示分析成功，否则分析失败。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2184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算符优先分析过程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从左至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右扫描输入符号并移入分析栈，并查算符优先分析表；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如果分析栈栈顶的终结符优先级别高于下一输入符号，则表明栈中形成了当前优先级别最高的串，应进行规约。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结束状态：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注意：算法优先分析过程中规约后的非终结符名称并不重要，可统一用某一个大写字母表示。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774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算符优先分析过程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对表达式文法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，当输入串为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时的分析过程：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2193732"/>
                  </p:ext>
                </p:extLst>
              </p:nvPr>
            </p:nvGraphicFramePr>
            <p:xfrm>
              <a:off x="5508104" y="3525011"/>
              <a:ext cx="352839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5563456"/>
                  </p:ext>
                </p:extLst>
              </p:nvPr>
            </p:nvGraphicFramePr>
            <p:xfrm>
              <a:off x="5508104" y="2643758"/>
              <a:ext cx="352839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2222" r="-402778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2222" r="-594521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102222" r="-5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102222" r="-4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102222" r="-3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102222" r="-19863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102222" r="-10138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102222" r="-1389" b="-6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2222" r="-594521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202222" r="-5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202222" r="-4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202222" r="-3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202222" r="-19863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202222" r="-101389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202222" r="-1389" b="-5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389" t="-302222" r="-704167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2222" r="-594521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302222" r="-5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302222" r="-4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302222" r="-3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302222" r="-19863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302222" r="-101389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302222" r="-1389" b="-4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402222" r="-594521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402222" r="-5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402222" r="-4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402222" r="-101389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402222" r="-1389" b="-3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02222" r="-594521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502222" r="-5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502222" r="-4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502222" r="-3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502222" r="-19863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502222" r="-10138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2222" r="-594521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602222" r="-5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602222" r="-4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602222" r="-10138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602222" r="-1389" b="-1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702222" r="-594521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702222" r="-5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702222" r="-4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702222" r="-3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702222" r="-19863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702222" r="-1389" b="-1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205230"/>
              </p:ext>
            </p:extLst>
          </p:nvPr>
        </p:nvGraphicFramePr>
        <p:xfrm>
          <a:off x="251521" y="2084851"/>
          <a:ext cx="511256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59"/>
                <a:gridCol w="1347702"/>
                <a:gridCol w="1564145"/>
                <a:gridCol w="1732862"/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分析栈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剩余输入串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35414" y="267530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341368" y="267530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620582" y="2675304"/>
            <a:ext cx="17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初始状态，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#</a:t>
            </a:r>
            <a:r>
              <a:rPr lang="zh-CN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进栈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20582" y="3197120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2397835"/>
                <a:ext cx="1726575" cy="307777"/>
              </a:xfrm>
              <a:prstGeom prst="rect">
                <a:avLst/>
              </a:prstGeom>
              <a:blipFill rotWithShape="1">
                <a:blip r:embed="rId3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5414" y="31971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1368" y="3197120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0582" y="3718936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2789197"/>
                <a:ext cx="17265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35414" y="37189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368" y="371893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20582" y="4240752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180559"/>
                <a:ext cx="172657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35414" y="424075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1368" y="4240752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20582" y="4762568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571921"/>
                <a:ext cx="172657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0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35414" y="47625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1368" y="476256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20582" y="5284384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963283"/>
                <a:ext cx="1726575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5414" y="52843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1368" y="52843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20582" y="5806197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，*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4354643"/>
                <a:ext cx="1726575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35414" y="580619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341368" y="580619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308304" y="1508788"/>
                <a:ext cx="1558568" cy="163121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Agency FB" panose="020B0503020202020204" pitchFamily="34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#S#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S+T | T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 → T*F | F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 → P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↑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| P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 (S) |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8304" y="1508788"/>
                <a:ext cx="1558568" cy="1631216"/>
              </a:xfrm>
              <a:prstGeom prst="rect">
                <a:avLst/>
              </a:prstGeom>
              <a:blipFill rotWithShape="1">
                <a:blip r:embed="rId9"/>
                <a:stretch>
                  <a:fillRect l="-4297" t="-2247" r="-2734" b="-59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064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算符优先分析过程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对表达式文法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，当输入串为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i+i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时的分析过程：</a:t>
            </a:r>
            <a:endParaRPr lang="en-US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985667"/>
                  </p:ext>
                </p:extLst>
              </p:nvPr>
            </p:nvGraphicFramePr>
            <p:xfrm>
              <a:off x="5508104" y="3525011"/>
              <a:ext cx="3528392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≻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dirty="0" smtClean="0">
                                    <a:latin typeface="Cambria Math"/>
                                    <a:ea typeface="Cambria Math"/>
                                    <a:cs typeface="Times New Roman" panose="02020603050405020304" pitchFamily="18" charset="0"/>
                                  </a:rPr>
                                  <m:t>≺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  <m:t>≍</m:t>
                                </m:r>
                              </m:oMath>
                            </m:oMathPara>
                          </a14:m>
                          <a:endParaRPr lang="en-US" sz="16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T="60960" marB="60960" anchor="ctr"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0442276"/>
                  </p:ext>
                </p:extLst>
              </p:nvPr>
            </p:nvGraphicFramePr>
            <p:xfrm>
              <a:off x="5508104" y="2643758"/>
              <a:ext cx="3528392" cy="2194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  <a:gridCol w="441049"/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2222" r="-402778" b="-7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+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102222" r="-594521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102222" r="-5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102222" r="-4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102222" r="-302778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102222" r="-198630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102222" r="-101389" b="-6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102222" r="-1389" b="-6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*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202222" r="-594521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202222" r="-5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202222" r="-4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202222" r="-302778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202222" r="-198630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202222" r="-101389" b="-5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202222" r="-1389" b="-5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389" t="-302222" r="-704167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302222" r="-594521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302222" r="-5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302222" r="-4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302222" r="-302778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302222" r="-198630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302222" r="-101389" b="-4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302222" r="-1389" b="-4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err="1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402222" r="-594521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402222" r="-5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402222" r="-402778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402222" r="-101389" b="-3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402222" r="-1389" b="-3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(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502222" r="-594521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502222" r="-5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502222" r="-4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502222" r="-302778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502222" r="-198630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502222" r="-101389" b="-2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602222" r="-594521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602222" r="-5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602222" r="-402778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604167" t="-602222" r="-101389" b="-1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602222" r="-1389" b="-117778"/>
                          </a:stretch>
                        </a:blipFill>
                      </a:tcPr>
                    </a:tc>
                  </a:tr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200" b="0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#</a:t>
                          </a:r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100000" t="-702222" r="-594521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202778" t="-702222" r="-5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302778" t="-702222" r="-4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02778" t="-702222" r="-302778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495890" t="-702222" r="-198630" b="-17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12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 rotWithShape="1">
                          <a:blip r:embed="rId2"/>
                          <a:stretch>
                            <a:fillRect l="-704167" t="-702222" r="-1389" b="-1777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380312" y="1488321"/>
                <a:ext cx="1558568" cy="1631216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Agency FB" panose="020B0503020202020204" pitchFamily="34" charset="0"/>
                    <a:cs typeface="Times New Roman" panose="02020603050405020304" pitchFamily="18" charset="0"/>
                  </a:rPr>
                  <a:t>’ </a:t>
                </a:r>
                <a:r>
                  <a:rPr lang="en-US" altLang="zh-CN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→ #S#</a:t>
                </a:r>
              </a:p>
              <a:p>
                <a:r>
                  <a:rPr lang="en-US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S+T | T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T → T*F | F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F → P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/>
                      </a:rPr>
                      <m:t>↑</m:t>
                    </m:r>
                  </m:oMath>
                </a14:m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 | P</a:t>
                </a:r>
              </a:p>
              <a:p>
                <a:r>
                  <a:rPr lang="en-US" sz="2000" dirty="0" smtClean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 </a:t>
                </a:r>
                <a:r>
                  <a:rPr lang="en-US" sz="2000" dirty="0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→  (S) | </a:t>
                </a:r>
                <a:r>
                  <a:rPr lang="en-US" sz="2000" dirty="0" err="1" smtClean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</a:t>
                </a:r>
                <a:endParaRPr 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0312" y="1488321"/>
                <a:ext cx="1558568" cy="1631216"/>
              </a:xfrm>
              <a:prstGeom prst="rect">
                <a:avLst/>
              </a:prstGeom>
              <a:blipFill rotWithShape="1">
                <a:blip r:embed="rId3"/>
                <a:stretch>
                  <a:fillRect l="-4314" t="-2239" r="-3137" b="-5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425873"/>
              </p:ext>
            </p:extLst>
          </p:nvPr>
        </p:nvGraphicFramePr>
        <p:xfrm>
          <a:off x="251521" y="2084851"/>
          <a:ext cx="5112568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859"/>
                <a:gridCol w="1347702"/>
                <a:gridCol w="1564145"/>
                <a:gridCol w="1732862"/>
              </a:tblGrid>
              <a:tr h="53340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27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分析栈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剩余输入串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900" b="1" kern="1200" dirty="0" smtClean="0">
                          <a:solidFill>
                            <a:schemeClr val="tx1"/>
                          </a:solidFill>
                          <a:latin typeface="楷体" panose="02010609060101010101" pitchFamily="49" charset="-122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动作</a:t>
                      </a:r>
                      <a:endParaRPr lang="en-US" sz="1900" b="1" kern="1200" dirty="0">
                        <a:solidFill>
                          <a:schemeClr val="tx1"/>
                        </a:solidFill>
                        <a:latin typeface="楷体" panose="02010609060101010101" pitchFamily="49" charset="-122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T="60960" marB="60960" anchor="ctr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19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en-US" sz="1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  <a:tc>
                  <a:txBody>
                    <a:bodyPr/>
                    <a:lstStyle/>
                    <a:p>
                      <a:pPr algn="ctr"/>
                      <a:endParaRPr lang="en-US" sz="27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60960" marB="60960"/>
                </a:tc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620582" y="3185613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400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2389205"/>
                <a:ext cx="1726575" cy="307777"/>
              </a:xfrm>
              <a:prstGeom prst="rect">
                <a:avLst/>
              </a:prstGeom>
              <a:blipFill rotWithShape="1">
                <a:blip r:embed="rId4"/>
                <a:stretch>
                  <a:fillRect l="-10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735414" y="31856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41368" y="3185613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620582" y="3710305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err="1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2782724"/>
                <a:ext cx="1726575" cy="307777"/>
              </a:xfrm>
              <a:prstGeom prst="rect">
                <a:avLst/>
              </a:prstGeom>
              <a:blipFill rotWithShape="1">
                <a:blip r:embed="rId5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735414" y="37103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#N+N*N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341368" y="3710305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620582" y="4234997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176243"/>
                <a:ext cx="1726575" cy="307777"/>
              </a:xfrm>
              <a:prstGeom prst="rect">
                <a:avLst/>
              </a:prstGeom>
              <a:blipFill rotWithShape="1">
                <a:blip r:embed="rId6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735414" y="423499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41368" y="4234997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620582" y="4759689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#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569762"/>
                <a:ext cx="1726575" cy="307777"/>
              </a:xfrm>
              <a:prstGeom prst="rect">
                <a:avLst/>
              </a:prstGeom>
              <a:blipFill rotWithShape="1">
                <a:blip r:embed="rId7"/>
                <a:stretch>
                  <a:fillRect l="-106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735414" y="475968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N+i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41368" y="4759689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620582" y="5284384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≻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，规约为</a:t>
                </a:r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N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3963283"/>
                <a:ext cx="1726575" cy="307777"/>
              </a:xfrm>
              <a:prstGeom prst="rect">
                <a:avLst/>
              </a:prstGeom>
              <a:blipFill rotWithShape="1">
                <a:blip r:embed="rId8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735414" y="52843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341368" y="528438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0582" y="2660921"/>
                <a:ext cx="172657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+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solidFill>
                          <a:prstClr val="black"/>
                        </a:solidFill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≺</m:t>
                    </m:r>
                  </m:oMath>
                </a14:m>
                <a:r>
                  <a:rPr lang="en-US" altLang="zh-CN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*</a:t>
                </a:r>
                <a:r>
                  <a:rPr lang="zh-CN" altLang="en-US" sz="1400" dirty="0" smtClean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，*</a:t>
                </a:r>
                <a:r>
                  <a:rPr lang="zh-CN" altLang="en-US" sz="14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华文楷体" panose="02010600040101010101" pitchFamily="2" charset="-122"/>
                    <a:cs typeface="Times New Roman" panose="02020603050405020304" pitchFamily="18" charset="0"/>
                  </a:rPr>
                  <a:t>进栈</a:t>
                </a:r>
                <a:endParaRPr lang="en-US" sz="1400" dirty="0">
                  <a:solidFill>
                    <a:prstClr val="black"/>
                  </a:solidFill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573" y="1995686"/>
                <a:ext cx="1726575" cy="307777"/>
              </a:xfrm>
              <a:prstGeom prst="rect">
                <a:avLst/>
              </a:prstGeom>
              <a:blipFill rotWithShape="1">
                <a:blip r:embed="rId9"/>
                <a:stretch>
                  <a:fillRect l="-1060" t="-3922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735414" y="26609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#N+N</a:t>
            </a:r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2341368" y="2660921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37521" y="5829273"/>
            <a:ext cx="172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分析结束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5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3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zh-CN" altLang="en-US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算符优先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分析法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276778" y="1187012"/>
            <a:ext cx="37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6" name="Line 4"/>
          <p:cNvSpPr>
            <a:spLocks noChangeShapeType="1"/>
          </p:cNvSpPr>
          <p:nvPr/>
        </p:nvSpPr>
        <p:spPr bwMode="auto">
          <a:xfrm flipH="1">
            <a:off x="5578784" y="1639969"/>
            <a:ext cx="713868" cy="584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6597452" y="1639971"/>
            <a:ext cx="68580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 flipH="1">
            <a:off x="6436204" y="1741569"/>
            <a:ext cx="8848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5378253" y="2184866"/>
            <a:ext cx="37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101893" y="2184866"/>
            <a:ext cx="37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6292585" y="2184866"/>
            <a:ext cx="32891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6480935" y="2695816"/>
            <a:ext cx="609600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7443633" y="2684893"/>
            <a:ext cx="533400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7283252" y="2718327"/>
            <a:ext cx="3938" cy="485492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892852" y="3144104"/>
            <a:ext cx="37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 flipH="1">
            <a:off x="8062928" y="3677566"/>
            <a:ext cx="801" cy="66633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7936133" y="4360908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6307100" y="4360908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7128778" y="3144104"/>
            <a:ext cx="31288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6250907" y="3144104"/>
            <a:ext cx="37059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6434689" y="3674449"/>
            <a:ext cx="0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31247" y="3144104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7"/>
          <p:cNvSpPr>
            <a:spLocks noChangeShapeType="1"/>
          </p:cNvSpPr>
          <p:nvPr/>
        </p:nvSpPr>
        <p:spPr bwMode="auto">
          <a:xfrm flipH="1">
            <a:off x="5558844" y="2670351"/>
            <a:ext cx="4713" cy="52254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5378262" y="5304010"/>
            <a:ext cx="3169437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+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*           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904380" y="1377544"/>
            <a:ext cx="3273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Line 4"/>
          <p:cNvSpPr>
            <a:spLocks noChangeShapeType="1"/>
          </p:cNvSpPr>
          <p:nvPr/>
        </p:nvSpPr>
        <p:spPr bwMode="auto">
          <a:xfrm flipH="1">
            <a:off x="1206386" y="1830501"/>
            <a:ext cx="713868" cy="584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Line 5"/>
          <p:cNvSpPr>
            <a:spLocks noChangeShapeType="1"/>
          </p:cNvSpPr>
          <p:nvPr/>
        </p:nvSpPr>
        <p:spPr bwMode="auto">
          <a:xfrm>
            <a:off x="2225054" y="1830503"/>
            <a:ext cx="68580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>
            <a:off x="2072654" y="1932101"/>
            <a:ext cx="0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7"/>
          <p:cNvSpPr txBox="1">
            <a:spLocks noChangeArrowheads="1"/>
          </p:cNvSpPr>
          <p:nvPr/>
        </p:nvSpPr>
        <p:spPr bwMode="auto">
          <a:xfrm>
            <a:off x="1005855" y="2375396"/>
            <a:ext cx="3273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2729495" y="2375396"/>
            <a:ext cx="3273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1920187" y="2375396"/>
            <a:ext cx="32891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42" name="Line 10"/>
          <p:cNvSpPr>
            <a:spLocks noChangeShapeType="1"/>
          </p:cNvSpPr>
          <p:nvPr/>
        </p:nvSpPr>
        <p:spPr bwMode="auto">
          <a:xfrm flipH="1">
            <a:off x="2072654" y="2799935"/>
            <a:ext cx="609600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11"/>
          <p:cNvSpPr>
            <a:spLocks noChangeShapeType="1"/>
          </p:cNvSpPr>
          <p:nvPr/>
        </p:nvSpPr>
        <p:spPr bwMode="auto">
          <a:xfrm>
            <a:off x="3139454" y="2799935"/>
            <a:ext cx="533400" cy="508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12"/>
          <p:cNvSpPr>
            <a:spLocks noChangeShapeType="1"/>
          </p:cNvSpPr>
          <p:nvPr/>
        </p:nvSpPr>
        <p:spPr bwMode="auto">
          <a:xfrm>
            <a:off x="2910854" y="2893918"/>
            <a:ext cx="0" cy="41402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13"/>
          <p:cNvSpPr txBox="1">
            <a:spLocks noChangeArrowheads="1"/>
          </p:cNvSpPr>
          <p:nvPr/>
        </p:nvSpPr>
        <p:spPr bwMode="auto">
          <a:xfrm>
            <a:off x="3520454" y="3206344"/>
            <a:ext cx="34174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46" name="Text Box 14"/>
          <p:cNvSpPr txBox="1">
            <a:spLocks noChangeArrowheads="1"/>
          </p:cNvSpPr>
          <p:nvPr/>
        </p:nvSpPr>
        <p:spPr bwMode="auto">
          <a:xfrm>
            <a:off x="1860961" y="3196398"/>
            <a:ext cx="3273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47" name="Line 15"/>
          <p:cNvSpPr>
            <a:spLocks noChangeShapeType="1"/>
          </p:cNvSpPr>
          <p:nvPr/>
        </p:nvSpPr>
        <p:spPr bwMode="auto">
          <a:xfrm>
            <a:off x="3672854" y="3613912"/>
            <a:ext cx="0" cy="81162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H="1">
            <a:off x="2023320" y="3613918"/>
            <a:ext cx="2596" cy="858191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17"/>
          <p:cNvSpPr txBox="1">
            <a:spLocks noChangeArrowheads="1"/>
          </p:cNvSpPr>
          <p:nvPr/>
        </p:nvSpPr>
        <p:spPr bwMode="auto">
          <a:xfrm>
            <a:off x="3545265" y="4425544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 Box 18"/>
          <p:cNvSpPr txBox="1">
            <a:spLocks noChangeArrowheads="1"/>
          </p:cNvSpPr>
          <p:nvPr/>
        </p:nvSpPr>
        <p:spPr bwMode="auto">
          <a:xfrm>
            <a:off x="1920254" y="5786656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Line 19"/>
          <p:cNvSpPr>
            <a:spLocks noChangeShapeType="1"/>
          </p:cNvSpPr>
          <p:nvPr/>
        </p:nvSpPr>
        <p:spPr bwMode="auto">
          <a:xfrm>
            <a:off x="1158254" y="2799935"/>
            <a:ext cx="0" cy="51858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20"/>
          <p:cNvSpPr txBox="1">
            <a:spLocks noChangeArrowheads="1"/>
          </p:cNvSpPr>
          <p:nvPr/>
        </p:nvSpPr>
        <p:spPr bwMode="auto">
          <a:xfrm>
            <a:off x="2736709" y="3196398"/>
            <a:ext cx="312886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</a:p>
        </p:txBody>
      </p:sp>
      <p:sp>
        <p:nvSpPr>
          <p:cNvPr id="53" name="Text Box 21"/>
          <p:cNvSpPr txBox="1">
            <a:spLocks noChangeArrowheads="1"/>
          </p:cNvSpPr>
          <p:nvPr/>
        </p:nvSpPr>
        <p:spPr bwMode="auto">
          <a:xfrm>
            <a:off x="1855046" y="4425544"/>
            <a:ext cx="34174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>
            <a:off x="2038828" y="4982583"/>
            <a:ext cx="0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23"/>
          <p:cNvSpPr txBox="1">
            <a:spLocks noChangeArrowheads="1"/>
          </p:cNvSpPr>
          <p:nvPr/>
        </p:nvSpPr>
        <p:spPr bwMode="auto">
          <a:xfrm>
            <a:off x="997192" y="3206344"/>
            <a:ext cx="327314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56" name="Line 24"/>
          <p:cNvSpPr>
            <a:spLocks noChangeShapeType="1"/>
          </p:cNvSpPr>
          <p:nvPr/>
        </p:nvSpPr>
        <p:spPr bwMode="auto">
          <a:xfrm>
            <a:off x="1158254" y="3613914"/>
            <a:ext cx="0" cy="875124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1030665" y="5786656"/>
            <a:ext cx="255178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 Box 26"/>
          <p:cNvSpPr txBox="1">
            <a:spLocks noChangeArrowheads="1"/>
          </p:cNvSpPr>
          <p:nvPr/>
        </p:nvSpPr>
        <p:spPr bwMode="auto">
          <a:xfrm>
            <a:off x="989979" y="4425544"/>
            <a:ext cx="341740" cy="40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30" tIns="45715" rIns="91430" bIns="45715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</p:txBody>
      </p:sp>
      <p:sp>
        <p:nvSpPr>
          <p:cNvPr id="59" name="Line 27"/>
          <p:cNvSpPr>
            <a:spLocks noChangeShapeType="1"/>
          </p:cNvSpPr>
          <p:nvPr/>
        </p:nvSpPr>
        <p:spPr bwMode="auto">
          <a:xfrm>
            <a:off x="1165563" y="4982583"/>
            <a:ext cx="0" cy="711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/>
          </a:ln>
        </p:spPr>
        <p:txBody>
          <a:bodyPr wrap="none" lIns="91430" tIns="45715" rIns="91430" bIns="45715" anchor="ctr"/>
          <a:lstStyle/>
          <a:p>
            <a:endParaRPr 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算符优先分析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语法树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0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 animBg="1"/>
      <p:bldP spid="13" grpId="0" animBg="1"/>
      <p:bldP spid="14" grpId="0" animBg="1"/>
      <p:bldP spid="15" grpId="0"/>
      <p:bldP spid="17" grpId="0" animBg="1"/>
      <p:bldP spid="19" grpId="0"/>
      <p:bldP spid="20" grpId="0"/>
      <p:bldP spid="22" grpId="0"/>
      <p:bldP spid="23" grpId="0"/>
      <p:bldP spid="24" grpId="0" animBg="1"/>
      <p:bldP spid="27" grpId="0"/>
      <p:bldP spid="29" grpId="0" animBg="1"/>
      <p:bldP spid="32" grpId="0"/>
      <p:bldP spid="35" grpId="0"/>
      <p:bldP spid="36" grpId="0" animBg="1"/>
      <p:bldP spid="37" grpId="0" animBg="1"/>
      <p:bldP spid="38" grpId="0" animBg="1"/>
      <p:bldP spid="39" grpId="0"/>
      <p:bldP spid="40" grpId="0"/>
      <p:bldP spid="41" grpId="0"/>
      <p:bldP spid="42" grpId="0" animBg="1"/>
      <p:bldP spid="43" grpId="0" animBg="1"/>
      <p:bldP spid="44" grpId="0" animBg="1"/>
      <p:bldP spid="45" grpId="0"/>
      <p:bldP spid="46" grpId="0"/>
      <p:bldP spid="47" grpId="0" animBg="1"/>
      <p:bldP spid="48" grpId="0" animBg="1"/>
      <p:bldP spid="49" grpId="0"/>
      <p:bldP spid="50" grpId="0"/>
      <p:bldP spid="51" grpId="0" animBg="1"/>
      <p:bldP spid="52" grpId="0"/>
      <p:bldP spid="53" grpId="0"/>
      <p:bldP spid="54" grpId="0" animBg="1"/>
      <p:bldP spid="55" grpId="0"/>
      <p:bldP spid="56" grpId="0" animBg="1"/>
      <p:bldP spid="57" grpId="0"/>
      <p:bldP spid="58" grpId="0"/>
      <p:bldP spid="5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404397" y="1772817"/>
            <a:ext cx="8320210" cy="1656184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GB" dirty="0"/>
              <a:t>规范归约过程中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GB" b="1" dirty="0"/>
              <a:t>栈内的符号串和扫描剩下的输入符号串构成了一个</a:t>
            </a:r>
            <a:r>
              <a:rPr lang="zh-CN" altLang="en-GB" b="1" dirty="0">
                <a:solidFill>
                  <a:schemeClr val="accent2"/>
                </a:solidFill>
              </a:rPr>
              <a:t>规范句型</a:t>
            </a:r>
          </a:p>
          <a:p>
            <a:pPr lvl="1">
              <a:lnSpc>
                <a:spcPct val="90000"/>
              </a:lnSpc>
              <a:defRPr/>
            </a:pPr>
            <a:r>
              <a:rPr lang="zh-CN" altLang="en-GB" b="1" dirty="0"/>
              <a:t>栈内的如果出现句柄，</a:t>
            </a:r>
            <a:r>
              <a:rPr lang="zh-CN" altLang="en-GB" b="1" dirty="0">
                <a:solidFill>
                  <a:schemeClr val="accent2"/>
                </a:solidFill>
              </a:rPr>
              <a:t>句柄一定在栈的顶部</a:t>
            </a:r>
            <a:endParaRPr lang="en-GB" altLang="zh-CN" b="1" dirty="0">
              <a:solidFill>
                <a:schemeClr val="accent2"/>
              </a:solidFill>
            </a:endParaRPr>
          </a:p>
          <a:p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zh-CN" altLang="en-US" dirty="0" smtClean="0"/>
              <a:t>表的构造</a:t>
            </a:r>
            <a:endParaRPr lang="en-US" dirty="0"/>
          </a:p>
        </p:txBody>
      </p:sp>
      <p:grpSp>
        <p:nvGrpSpPr>
          <p:cNvPr id="8" name="Group 21"/>
          <p:cNvGrpSpPr>
            <a:grpSpLocks/>
          </p:cNvGrpSpPr>
          <p:nvPr/>
        </p:nvGrpSpPr>
        <p:grpSpPr bwMode="auto">
          <a:xfrm>
            <a:off x="385289" y="3633506"/>
            <a:ext cx="2172448" cy="1762747"/>
            <a:chOff x="340" y="2614"/>
            <a:chExt cx="1830" cy="1224"/>
          </a:xfrm>
        </p:grpSpPr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340" y="2614"/>
              <a:ext cx="545" cy="1224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522" y="2702"/>
              <a:ext cx="266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X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eaLnBrk="1" hangingPunct="1"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1053" y="2774"/>
              <a:ext cx="15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endParaRPr lang="en-GB" altLang="zh-CN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1007" y="2646"/>
              <a:ext cx="1163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200" b="1" dirty="0"/>
                <a:t>a• </a:t>
              </a:r>
              <a:r>
                <a:rPr lang="zh-CN" altLang="en-US" sz="2200" b="1" dirty="0">
                  <a:solidFill>
                    <a:srgbClr val="FF33CC"/>
                  </a:solidFill>
                </a:rPr>
                <a:t>句柄</a:t>
              </a:r>
              <a:r>
                <a:rPr lang="zh-CN" altLang="en-US" sz="2200" b="1" dirty="0"/>
                <a:t> </a:t>
              </a:r>
              <a:r>
                <a:rPr lang="en-US" altLang="zh-CN" sz="2200" b="1" dirty="0"/>
                <a:t>•</a:t>
              </a:r>
              <a:endParaRPr lang="en-GB" altLang="zh-CN" sz="2200" b="1" dirty="0"/>
            </a:p>
          </p:txBody>
        </p:sp>
      </p:grpSp>
      <p:grpSp>
        <p:nvGrpSpPr>
          <p:cNvPr id="13" name="Group 24"/>
          <p:cNvGrpSpPr>
            <a:grpSpLocks/>
          </p:cNvGrpSpPr>
          <p:nvPr/>
        </p:nvGrpSpPr>
        <p:grpSpPr bwMode="auto">
          <a:xfrm>
            <a:off x="2605775" y="3758801"/>
            <a:ext cx="1843205" cy="1638892"/>
            <a:chOff x="1791" y="2610"/>
            <a:chExt cx="1653" cy="1138"/>
          </a:xfrm>
        </p:grpSpPr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791" y="2614"/>
              <a:ext cx="544" cy="1134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920" y="2614"/>
              <a:ext cx="453" cy="10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381" y="2610"/>
              <a:ext cx="1063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grpSp>
        <p:nvGrpSpPr>
          <p:cNvPr id="17" name="Group 28"/>
          <p:cNvGrpSpPr>
            <a:grpSpLocks/>
          </p:cNvGrpSpPr>
          <p:nvPr/>
        </p:nvGrpSpPr>
        <p:grpSpPr bwMode="auto">
          <a:xfrm>
            <a:off x="4630409" y="3698313"/>
            <a:ext cx="1890936" cy="1765625"/>
            <a:chOff x="3424" y="2568"/>
            <a:chExt cx="1482" cy="1226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3424" y="2568"/>
              <a:ext cx="589" cy="1226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19" name="Text Box 18"/>
            <p:cNvSpPr txBox="1">
              <a:spLocks noChangeArrowheads="1"/>
            </p:cNvSpPr>
            <p:nvPr/>
          </p:nvSpPr>
          <p:spPr bwMode="auto">
            <a:xfrm>
              <a:off x="3533" y="2591"/>
              <a:ext cx="396" cy="1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20" name="Text Box 19"/>
            <p:cNvSpPr txBox="1">
              <a:spLocks noChangeArrowheads="1"/>
            </p:cNvSpPr>
            <p:nvPr/>
          </p:nvSpPr>
          <p:spPr bwMode="auto">
            <a:xfrm>
              <a:off x="4105" y="2568"/>
              <a:ext cx="80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a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grpSp>
        <p:nvGrpSpPr>
          <p:cNvPr id="21" name="Group 29"/>
          <p:cNvGrpSpPr>
            <a:grpSpLocks/>
          </p:cNvGrpSpPr>
          <p:nvPr/>
        </p:nvGrpSpPr>
        <p:grpSpPr bwMode="auto">
          <a:xfrm>
            <a:off x="6721289" y="3698309"/>
            <a:ext cx="2001600" cy="1765625"/>
            <a:chOff x="4694" y="2704"/>
            <a:chExt cx="1390" cy="1226"/>
          </a:xfrm>
        </p:grpSpPr>
        <p:sp>
          <p:nvSpPr>
            <p:cNvPr id="22" name="Freeform 25"/>
            <p:cNvSpPr>
              <a:spLocks/>
            </p:cNvSpPr>
            <p:nvPr/>
          </p:nvSpPr>
          <p:spPr bwMode="auto">
            <a:xfrm>
              <a:off x="4694" y="2704"/>
              <a:ext cx="589" cy="1226"/>
            </a:xfrm>
            <a:custGeom>
              <a:avLst/>
              <a:gdLst>
                <a:gd name="T0" fmla="*/ 0 w 862"/>
                <a:gd name="T1" fmla="*/ 0 h 1543"/>
                <a:gd name="T2" fmla="*/ 0 w 862"/>
                <a:gd name="T3" fmla="*/ 1543 h 1543"/>
                <a:gd name="T4" fmla="*/ 862 w 862"/>
                <a:gd name="T5" fmla="*/ 1543 h 1543"/>
                <a:gd name="T6" fmla="*/ 862 w 862"/>
                <a:gd name="T7" fmla="*/ 0 h 15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62" h="1543">
                  <a:moveTo>
                    <a:pt x="0" y="0"/>
                  </a:moveTo>
                  <a:lnTo>
                    <a:pt x="0" y="1543"/>
                  </a:lnTo>
                  <a:lnTo>
                    <a:pt x="862" y="1543"/>
                  </a:lnTo>
                  <a:lnTo>
                    <a:pt x="862" y="0"/>
                  </a:ln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23" name="Text Box 26"/>
            <p:cNvSpPr txBox="1">
              <a:spLocks noChangeArrowheads="1"/>
            </p:cNvSpPr>
            <p:nvPr/>
          </p:nvSpPr>
          <p:spPr bwMode="auto">
            <a:xfrm>
              <a:off x="4825" y="2745"/>
              <a:ext cx="351" cy="11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柄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zh-CN" altLang="en-US" sz="2500" b="1">
                  <a:solidFill>
                    <a:srgbClr val="FF33CC"/>
                  </a:solidFill>
                </a:rPr>
                <a:t>句</a:t>
              </a:r>
              <a:endParaRPr lang="zh-CN" altLang="en-US" sz="2500" b="1"/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</a:p>
            <a:p>
              <a:pPr algn="ctr" eaLnBrk="1" hangingPunct="1">
                <a:lnSpc>
                  <a:spcPct val="90000"/>
                </a:lnSpc>
                <a:defRPr/>
              </a:pPr>
              <a:r>
                <a:rPr lang="en-US" altLang="zh-CN" sz="2200" b="1"/>
                <a:t>•</a:t>
              </a:r>
              <a:endParaRPr lang="en-GB" altLang="zh-CN" sz="2200" b="1"/>
            </a:p>
          </p:txBody>
        </p:sp>
        <p:sp>
          <p:nvSpPr>
            <p:cNvPr id="24" name="Text Box 27"/>
            <p:cNvSpPr txBox="1">
              <a:spLocks noChangeArrowheads="1"/>
            </p:cNvSpPr>
            <p:nvPr/>
          </p:nvSpPr>
          <p:spPr bwMode="auto">
            <a:xfrm>
              <a:off x="5375" y="2704"/>
              <a:ext cx="709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en-US" altLang="zh-CN" sz="2500" b="1"/>
                <a:t>a</a:t>
              </a:r>
              <a:r>
                <a:rPr lang="en-US" altLang="zh-CN" sz="2200" b="1"/>
                <a:t>• • •</a:t>
              </a:r>
              <a:endParaRPr lang="en-GB" altLang="zh-CN" sz="2200" b="1"/>
            </a:p>
          </p:txBody>
        </p:sp>
      </p:grpSp>
      <p:sp>
        <p:nvSpPr>
          <p:cNvPr id="25" name="AutoShape 30"/>
          <p:cNvSpPr>
            <a:spLocks noChangeArrowheads="1"/>
          </p:cNvSpPr>
          <p:nvPr/>
        </p:nvSpPr>
        <p:spPr bwMode="auto">
          <a:xfrm>
            <a:off x="7177769" y="4156279"/>
            <a:ext cx="784800" cy="718636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699" y="9117"/>
                  <a:pt x="2699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eaLnBrk="1" hangingPunct="1">
              <a:defRPr/>
            </a:pPr>
            <a:endParaRPr lang="zh-CN" altLang="en-US"/>
          </a:p>
        </p:txBody>
      </p:sp>
      <p:sp>
        <p:nvSpPr>
          <p:cNvPr id="26" name="Text Box 31"/>
          <p:cNvSpPr txBox="1">
            <a:spLocks noChangeArrowheads="1"/>
          </p:cNvSpPr>
          <p:nvPr/>
        </p:nvSpPr>
        <p:spPr bwMode="auto">
          <a:xfrm>
            <a:off x="1168649" y="5070777"/>
            <a:ext cx="6938594" cy="591587"/>
          </a:xfrm>
          <a:prstGeom prst="rect">
            <a:avLst/>
          </a:prstGeom>
          <a:solidFill>
            <a:srgbClr val="FFFF99"/>
          </a:solidFill>
          <a:ln w="25400">
            <a:solidFill>
              <a:srgbClr val="0000FF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>
              <a:defRPr/>
            </a:pPr>
            <a:r>
              <a:rPr lang="zh-CN" altLang="en-GB" sz="3300">
                <a:solidFill>
                  <a:srgbClr val="FF3300"/>
                </a:solidFill>
                <a:ea typeface="华文行楷" charset="0"/>
              </a:rPr>
              <a:t>栈内永远不会出现句柄之后的符号！</a:t>
            </a:r>
            <a:endParaRPr lang="en-GB" altLang="zh-CN" sz="3300">
              <a:solidFill>
                <a:srgbClr val="FF3300"/>
              </a:solidFill>
              <a:ea typeface="华文行楷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4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规约符号串总是在栈顶</a:t>
            </a:r>
            <a:endParaRPr lang="en-US" altLang="zh-CN" dirty="0" smtClean="0"/>
          </a:p>
          <a:p>
            <a:r>
              <a:rPr lang="zh-CN" altLang="en-US" dirty="0" smtClean="0"/>
              <a:t>句柄之后的待入栈符号总是终结符</a:t>
            </a:r>
            <a:endParaRPr lang="en-US" altLang="zh-CN" dirty="0" smtClean="0"/>
          </a:p>
          <a:p>
            <a:r>
              <a:rPr lang="zh-CN" altLang="en-US" dirty="0" smtClean="0"/>
              <a:t>规范句型在符号栈中的符号串是规范句型的前缀。</a:t>
            </a:r>
            <a:endParaRPr lang="en-US" altLang="zh-CN" dirty="0" smtClean="0"/>
          </a:p>
          <a:p>
            <a:endParaRPr lang="en-US" dirty="0"/>
          </a:p>
          <a:p>
            <a:r>
              <a:rPr lang="zh-CN" altLang="en-US" dirty="0" smtClean="0"/>
              <a:t>为了知道</a:t>
            </a:r>
            <a:r>
              <a:rPr lang="zh-CN" altLang="en-US" dirty="0"/>
              <a:t>何时</a:t>
            </a:r>
            <a:r>
              <a:rPr lang="zh-CN" altLang="en-US" dirty="0" smtClean="0"/>
              <a:t>可以进行规约，引入</a:t>
            </a:r>
            <a:r>
              <a:rPr lang="zh-CN" altLang="en-US" dirty="0" smtClean="0">
                <a:solidFill>
                  <a:srgbClr val="FF0000"/>
                </a:solidFill>
              </a:rPr>
              <a:t>活前缀</a:t>
            </a:r>
            <a:r>
              <a:rPr lang="zh-CN" altLang="en-US" dirty="0"/>
              <a:t>的概念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65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404397" y="1556793"/>
                <a:ext cx="8320210" cy="456937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 smtClean="0">
                    <a:latin typeface="+mn-ea"/>
                  </a:rPr>
                  <a:t>字符串的前缀、真前缀？</a:t>
                </a:r>
                <a:endParaRPr lang="en-US" altLang="zh-CN" dirty="0" smtClean="0">
                  <a:latin typeface="+mn-ea"/>
                </a:endParaRP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 smtClean="0">
                    <a:latin typeface="+mn-ea"/>
                  </a:rPr>
                  <a:t>定义</a:t>
                </a:r>
                <a:r>
                  <a:rPr lang="zh-CN" altLang="en-US" dirty="0">
                    <a:latin typeface="+mn-ea"/>
                  </a:rPr>
                  <a:t>：</a:t>
                </a:r>
                <a:r>
                  <a:rPr lang="zh-CN" altLang="en-US" dirty="0">
                    <a:latin typeface="+mn-ea"/>
                    <a:cs typeface="SimSun" charset="0"/>
                  </a:rPr>
                  <a:t>规范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句型中</a:t>
                </a:r>
                <a:r>
                  <a:rPr lang="zh-CN" altLang="en-US" dirty="0">
                    <a:latin typeface="+mn-ea"/>
                    <a:cs typeface="SimSun" charset="0"/>
                  </a:rPr>
                  <a:t>不含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句柄之后</a:t>
                </a:r>
                <a:r>
                  <a:rPr lang="zh-CN" altLang="en-US" dirty="0">
                    <a:latin typeface="+mn-ea"/>
                    <a:cs typeface="SimSun" charset="0"/>
                  </a:rPr>
                  <a:t>任何符号的一个前缀。</a:t>
                </a:r>
                <a:br>
                  <a:rPr lang="zh-CN" altLang="en-US" dirty="0">
                    <a:latin typeface="+mn-ea"/>
                    <a:cs typeface="SimSun" charset="0"/>
                  </a:rPr>
                </a:br>
                <a:r>
                  <a:rPr lang="zh-CN" altLang="en-US" dirty="0">
                    <a:latin typeface="+mn-ea"/>
                    <a:cs typeface="SimSun" charset="0"/>
                  </a:rPr>
                  <a:t>（即：从第一个符号开始，到句柄结束，构成了一个符号串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，</a:t>
                </a:r>
                <a:r>
                  <a:rPr lang="zh-CN" altLang="en-US" dirty="0">
                    <a:latin typeface="+mn-ea"/>
                    <a:cs typeface="SimSun" charset="0"/>
                  </a:rPr>
                  <a:t>这符号串的前缀叫做该规范句型的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活前缀</a:t>
                </a:r>
                <a:r>
                  <a:rPr lang="zh-CN" altLang="en-US" dirty="0">
                    <a:latin typeface="+mn-ea"/>
                    <a:cs typeface="SimSun" charset="0"/>
                  </a:rPr>
                  <a:t>）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例：若</a:t>
                </a:r>
                <a:r>
                  <a:rPr lang="en-US" altLang="zh-CN" dirty="0">
                    <a:latin typeface="+mn-ea"/>
                    <a:cs typeface="SimSun" charset="0"/>
                  </a:rPr>
                  <a:t>A→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zh-CN" altLang="en-US" dirty="0">
                    <a:latin typeface="+mn-ea"/>
                    <a:cs typeface="SimSun" charset="0"/>
                  </a:rPr>
                  <a:t>是文法的一个产生式，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zh-CN" altLang="en-US" dirty="0">
                    <a:solidFill>
                      <a:schemeClr val="tx1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是句柄，</a:t>
                </a:r>
                <a:r>
                  <a:rPr lang="zh-CN" altLang="en-US" dirty="0">
                    <a:latin typeface="+mn-ea"/>
                    <a:cs typeface="SimSun" charset="0"/>
                  </a:rPr>
                  <a:t>且有     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            </a:t>
                </a:r>
                <a:r>
                  <a:rPr lang="en-US" altLang="zh-CN" dirty="0">
                    <a:latin typeface="+mn-ea"/>
                    <a:cs typeface="SimSun" charset="0"/>
                  </a:rPr>
                  <a:t>S 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⇒"/>
                        <m:vertJc m:val="bot"/>
                        <m:ctrlPr>
                          <a:rPr lang="en-US" altLang="zh-CN" i="1">
                            <a:latin typeface="Cambria Math"/>
                            <a:sym typeface="Symbol" panose="05050102010706020507" pitchFamily="18" charset="2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zh-CN" b="0" i="1">
                            <a:latin typeface="Cambria Math"/>
                            <a:sym typeface="Symbol" panose="05050102010706020507" pitchFamily="18" charset="2"/>
                          </a:rPr>
                          <m:t>∗</m:t>
                        </m:r>
                      </m:e>
                    </m:groupChr>
                  </m:oMath>
                </a14:m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 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A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    </a:t>
                </a:r>
                <a:r>
                  <a:rPr lang="en-US" altLang="zh-CN" dirty="0">
                    <a:solidFill>
                      <a:schemeClr val="accent2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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</a:t>
                </a:r>
                <a:endParaRPr lang="en-US" altLang="zh-CN" dirty="0">
                  <a:latin typeface="+mn-ea"/>
                  <a:cs typeface="SimSun" charset="0"/>
                </a:endParaRP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则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  <a:sym typeface="Symbol" panose="05050102010706020507" pitchFamily="18" charset="2"/>
                  </a:rPr>
                  <a:t>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  <a:cs typeface="SimSun" charset="0"/>
                  </a:rPr>
                  <a:t>的任何前缀都是</a:t>
                </a:r>
                <a:r>
                  <a:rPr lang="zh-CN" altLang="en-US" dirty="0">
                    <a:latin typeface="+mn-ea"/>
                    <a:cs typeface="SimSun" charset="0"/>
                  </a:rPr>
                  <a:t>规范句型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</a:t>
                </a:r>
                <a:r>
                  <a:rPr lang="zh-CN" altLang="en-US" dirty="0">
                    <a:solidFill>
                      <a:schemeClr val="accent2"/>
                    </a:solidFill>
                    <a:latin typeface="+mn-ea"/>
                    <a:cs typeface="SimSun" charset="0"/>
                  </a:rPr>
                  <a:t>的活前缀</a:t>
                </a:r>
                <a:r>
                  <a:rPr lang="zh-CN" altLang="en-US" dirty="0">
                    <a:latin typeface="+mn-ea"/>
                    <a:cs typeface="SimSun" charset="0"/>
                  </a:rPr>
                  <a:t>，</a:t>
                </a:r>
              </a:p>
              <a:p>
                <a:pPr marL="0" indent="0">
                  <a:lnSpc>
                    <a:spcPct val="130000"/>
                  </a:lnSpc>
                  <a:buNone/>
                  <a:tabLst>
                    <a:tab pos="1528604" algn="l"/>
                  </a:tabLst>
                </a:pPr>
                <a:r>
                  <a:rPr lang="zh-CN" altLang="en-US" dirty="0">
                    <a:latin typeface="+mn-ea"/>
                    <a:cs typeface="SimSun" charset="0"/>
                  </a:rPr>
                  <a:t>包括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：</a:t>
                </a:r>
                <a:r>
                  <a:rPr lang="el-GR" altLang="zh-CN" sz="3900" dirty="0" smtClean="0">
                    <a:latin typeface="+mn-ea"/>
                    <a:cs typeface="SimSun" charset="0"/>
                  </a:rPr>
                  <a:t>ε</a:t>
                </a:r>
                <a:r>
                  <a:rPr lang="zh-CN" altLang="en-US" dirty="0" smtClean="0">
                    <a:latin typeface="+mn-ea"/>
                    <a:cs typeface="SimSun" charset="0"/>
                  </a:rPr>
                  <a:t>、</a:t>
                </a:r>
                <a:r>
                  <a:rPr lang="zh-CN" altLang="en-US" dirty="0" smtClean="0">
                    <a:latin typeface="+mn-ea"/>
                    <a:cs typeface="SimSun" charset="0"/>
                    <a:sym typeface="Symbol" panose="05050102010706020507" pitchFamily="18" charset="2"/>
                  </a:rPr>
                  <a:t>、</a:t>
                </a:r>
                <a:r>
                  <a:rPr lang="zh-CN" altLang="en-US" dirty="0">
                    <a:latin typeface="+mn-ea"/>
                    <a:cs typeface="SimSun" charset="0"/>
                    <a:sym typeface="Symbol" panose="05050102010706020507" pitchFamily="18" charset="2"/>
                  </a:rPr>
                  <a:t>、 </a:t>
                </a:r>
                <a:r>
                  <a:rPr lang="en-US" altLang="zh-CN" dirty="0">
                    <a:latin typeface="+mn-ea"/>
                    <a:cs typeface="SimSun" charset="0"/>
                    <a:sym typeface="Symbol" panose="05050102010706020507" pitchFamily="18" charset="2"/>
                  </a:rPr>
                  <a:t>……</a:t>
                </a:r>
                <a:endParaRPr lang="en-US" altLang="zh-CN" dirty="0">
                  <a:latin typeface="+mn-ea"/>
                  <a:cs typeface="SimSun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397" y="1556792"/>
                <a:ext cx="8320210" cy="4569371"/>
              </a:xfrm>
              <a:blipFill rotWithShape="1">
                <a:blip r:embed="rId2"/>
                <a:stretch>
                  <a:fillRect l="-1245" t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准备一：活前缀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6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dirty="0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408016" y="173228"/>
            <a:ext cx="6239275" cy="2903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20571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Aft>
                <a:spcPts val="544"/>
              </a:spcAft>
            </a:pPr>
            <a:r>
              <a:rPr lang="zh-CN" altLang="en-US" sz="2900" b="1" kern="0" noProof="1">
                <a:latin typeface="+mn-ea"/>
                <a:ea typeface="+mn-ea"/>
              </a:rPr>
              <a:t>例：设文法</a:t>
            </a:r>
            <a:r>
              <a:rPr lang="en-US" altLang="zh-CN" sz="2900" b="1" kern="0" noProof="1">
                <a:latin typeface="+mn-ea"/>
                <a:ea typeface="+mn-ea"/>
              </a:rPr>
              <a:t>G(S)：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zh-CN" altLang="en-US" sz="2900" b="1" kern="0" dirty="0">
                <a:latin typeface="+mn-ea"/>
                <a:ea typeface="+mn-ea"/>
              </a:rPr>
              <a:t>         </a:t>
            </a:r>
            <a:r>
              <a:rPr lang="en-US" altLang="zh-CN" sz="2900" b="1" kern="0" dirty="0">
                <a:latin typeface="+mn-ea"/>
                <a:ea typeface="+mn-ea"/>
              </a:rPr>
              <a:t>(1) S 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 </a:t>
            </a:r>
            <a:r>
              <a:rPr lang="en-US" altLang="zh-CN" sz="2900" b="1" kern="0" dirty="0" err="1">
                <a:latin typeface="+mn-ea"/>
                <a:ea typeface="+mn-ea"/>
                <a:sym typeface="Symbol" panose="05050102010706020507" pitchFamily="18" charset="2"/>
              </a:rPr>
              <a:t>aAcBe</a:t>
            </a:r>
            <a:endParaRPr lang="en-US" altLang="zh-CN" sz="2900" b="1" kern="0" dirty="0">
              <a:latin typeface="+mn-ea"/>
              <a:ea typeface="+mn-ea"/>
              <a:sym typeface="Symbol" panose="05050102010706020507" pitchFamily="18" charset="2"/>
            </a:endParaRP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2) A  b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3) A  Ab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     </a:t>
            </a:r>
            <a:r>
              <a:rPr lang="en-US" altLang="zh-CN" sz="2900" b="1" kern="0" dirty="0" smtClean="0">
                <a:latin typeface="+mn-ea"/>
                <a:ea typeface="+mn-ea"/>
                <a:sym typeface="Symbol" panose="05050102010706020507" pitchFamily="18" charset="2"/>
              </a:rPr>
              <a:t>    (</a:t>
            </a:r>
            <a:r>
              <a:rPr lang="en-US" altLang="zh-CN" sz="2900" b="1" kern="0" dirty="0">
                <a:latin typeface="+mn-ea"/>
                <a:ea typeface="+mn-ea"/>
                <a:sym typeface="Symbol" panose="05050102010706020507" pitchFamily="18" charset="2"/>
              </a:rPr>
              <a:t>4) B  d</a:t>
            </a:r>
          </a:p>
          <a:p>
            <a:pPr eaLnBrk="1" hangingPunct="1">
              <a:spcAft>
                <a:spcPts val="544"/>
              </a:spcAft>
              <a:buNone/>
            </a:pPr>
            <a:r>
              <a:rPr lang="zh-CN" altLang="en-US" sz="2900" b="1" kern="0" dirty="0">
                <a:latin typeface="+mn-ea"/>
                <a:ea typeface="+mn-ea"/>
              </a:rPr>
              <a:t>试对</a:t>
            </a:r>
            <a:r>
              <a:rPr lang="en-US" altLang="zh-CN" sz="2900" b="1" kern="0" dirty="0" err="1">
                <a:latin typeface="+mn-ea"/>
                <a:ea typeface="+mn-ea"/>
              </a:rPr>
              <a:t>abbcde</a:t>
            </a:r>
            <a:r>
              <a:rPr lang="zh-CN" altLang="en-US" sz="2900" b="1" kern="0" dirty="0">
                <a:latin typeface="+mn-ea"/>
                <a:ea typeface="+mn-ea"/>
              </a:rPr>
              <a:t>进行“移进－归约”分析</a:t>
            </a:r>
            <a:r>
              <a:rPr lang="zh-CN" altLang="en-US" sz="2900" b="1" kern="0" dirty="0">
                <a:latin typeface="宋体" panose="02010600030101010101" pitchFamily="2" charset="-122"/>
              </a:rPr>
              <a:t>。</a:t>
            </a:r>
            <a:endParaRPr lang="zh-CN" altLang="en-US" sz="2900" b="1" kern="0" dirty="0"/>
          </a:p>
        </p:txBody>
      </p:sp>
      <p:sp>
        <p:nvSpPr>
          <p:cNvPr id="45" name="矩形 44"/>
          <p:cNvSpPr/>
          <p:nvPr/>
        </p:nvSpPr>
        <p:spPr>
          <a:xfrm>
            <a:off x="5841800" y="171707"/>
            <a:ext cx="3108082" cy="1237910"/>
          </a:xfrm>
          <a:prstGeom prst="rect">
            <a:avLst/>
          </a:prstGeom>
          <a:solidFill>
            <a:schemeClr val="bg1"/>
          </a:solidFill>
        </p:spPr>
        <p:txBody>
          <a:bodyPr wrap="square" lIns="82936" tIns="41469" rIns="82936" bIns="41469">
            <a:spAutoFit/>
          </a:bodyPr>
          <a:lstStyle/>
          <a:p>
            <a:pPr defTabSz="4074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500" b="1" dirty="0">
                <a:solidFill>
                  <a:srgbClr val="0000CC"/>
                </a:solidFill>
                <a:latin typeface="Arial" pitchFamily="34" charset="0"/>
              </a:rPr>
              <a:t>归约与归约</a:t>
            </a:r>
            <a:r>
              <a:rPr lang="zh-CN" altLang="en-US" sz="2500" b="1" dirty="0">
                <a:solidFill>
                  <a:srgbClr val="000000"/>
                </a:solidFill>
                <a:latin typeface="Arial" pitchFamily="34" charset="0"/>
              </a:rPr>
              <a:t>的冲突</a:t>
            </a:r>
            <a:endParaRPr lang="en-US" altLang="zh-CN" sz="2500" b="1" dirty="0">
              <a:solidFill>
                <a:srgbClr val="000000"/>
              </a:solidFill>
              <a:latin typeface="Arial" pitchFamily="34" charset="0"/>
            </a:endParaRPr>
          </a:p>
          <a:p>
            <a:pPr defTabSz="407484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zh-CN" altLang="en-US" sz="2500" b="1" dirty="0">
                <a:solidFill>
                  <a:srgbClr val="0000CC"/>
                </a:solidFill>
                <a:latin typeface="Arial" pitchFamily="34" charset="0"/>
              </a:rPr>
              <a:t>移进与归约</a:t>
            </a:r>
            <a:r>
              <a:rPr lang="zh-CN" altLang="en-US" sz="2500" b="1" dirty="0">
                <a:solidFill>
                  <a:srgbClr val="000000"/>
                </a:solidFill>
                <a:latin typeface="Arial" pitchFamily="34" charset="0"/>
              </a:rPr>
              <a:t>的冲突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1115616" y="3789040"/>
            <a:ext cx="2808312" cy="792088"/>
            <a:chOff x="1115616" y="3789040"/>
            <a:chExt cx="2808312" cy="792088"/>
          </a:xfrm>
        </p:grpSpPr>
        <p:cxnSp>
          <p:nvCxnSpPr>
            <p:cNvPr id="47" name="直接连接符 46"/>
            <p:cNvCxnSpPr/>
            <p:nvPr/>
          </p:nvCxnSpPr>
          <p:spPr>
            <a:xfrm>
              <a:off x="1115616" y="3789040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>
              <a:off x="1115616" y="3789040"/>
              <a:ext cx="0" cy="7920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>
              <a:off x="1115616" y="4581128"/>
              <a:ext cx="280831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TextBox 51"/>
          <p:cNvSpPr txBox="1"/>
          <p:nvPr/>
        </p:nvSpPr>
        <p:spPr>
          <a:xfrm>
            <a:off x="5766540" y="3923475"/>
            <a:ext cx="3609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/>
              <a:t>a</a:t>
            </a:r>
            <a:endParaRPr lang="en-US" sz="2800" dirty="0"/>
          </a:p>
        </p:txBody>
      </p:sp>
      <p:sp>
        <p:nvSpPr>
          <p:cNvPr id="53" name="TextBox 52"/>
          <p:cNvSpPr txBox="1"/>
          <p:nvPr/>
        </p:nvSpPr>
        <p:spPr>
          <a:xfrm>
            <a:off x="6224386" y="392347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47285" y="3923475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34845" y="3923475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395841" y="3923475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77677" y="3923475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763688" y="3923475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2" name="TextBox 61"/>
          <p:cNvSpPr txBox="1"/>
          <p:nvPr/>
        </p:nvSpPr>
        <p:spPr>
          <a:xfrm>
            <a:off x="1763688" y="3937244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</a:t>
            </a:r>
            <a:endParaRPr lang="en-US" sz="2800" dirty="0"/>
          </a:p>
        </p:txBody>
      </p:sp>
      <p:sp>
        <p:nvSpPr>
          <p:cNvPr id="63" name="TextBox 62"/>
          <p:cNvSpPr txBox="1"/>
          <p:nvPr/>
        </p:nvSpPr>
        <p:spPr>
          <a:xfrm>
            <a:off x="2699792" y="393724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</a:t>
            </a:r>
            <a:endParaRPr lang="en-US" sz="2800" dirty="0"/>
          </a:p>
        </p:txBody>
      </p:sp>
      <p:sp>
        <p:nvSpPr>
          <p:cNvPr id="64" name="TextBox 63"/>
          <p:cNvSpPr txBox="1"/>
          <p:nvPr/>
        </p:nvSpPr>
        <p:spPr>
          <a:xfrm>
            <a:off x="1259632" y="3921092"/>
            <a:ext cx="3690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90630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31214E-6 L -0.49618 2.31214E-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80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25 -0.00416 L -0.49774 0.00208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08" y="3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416 L -0.47622 0.0011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819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0.00208 L -0.52274 0.00301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46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0.00416 L -0.51875 0.0011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938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-0.00416 L -0.52031 0.00116 " pathEditMode="relative" rAng="0" ptsTypes="AA">
                                      <p:cBhvr>
                                        <p:cTn id="10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24" y="25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45" grpId="0" animBg="1"/>
      <p:bldP spid="52" grpId="0"/>
      <p:bldP spid="52" grpId="1"/>
      <p:bldP spid="52" grpId="2"/>
      <p:bldP spid="53" grpId="0"/>
      <p:bldP spid="53" grpId="1"/>
      <p:bldP spid="53" grpId="2"/>
      <p:bldP spid="54" grpId="0"/>
      <p:bldP spid="54" grpId="1"/>
      <p:bldP spid="54" grpId="2"/>
      <p:bldP spid="55" grpId="0"/>
      <p:bldP spid="55" grpId="1"/>
      <p:bldP spid="55" grpId="2"/>
      <p:bldP spid="56" grpId="0"/>
      <p:bldP spid="56" grpId="1"/>
      <p:bldP spid="56" grpId="2"/>
      <p:bldP spid="58" grpId="0"/>
      <p:bldP spid="58" grpId="1"/>
      <p:bldP spid="58" grpId="2"/>
      <p:bldP spid="60" grpId="0"/>
      <p:bldP spid="60" grpId="1"/>
      <p:bldP spid="62" grpId="0"/>
      <p:bldP spid="62" grpId="1"/>
      <p:bldP spid="63" grpId="0"/>
      <p:bldP spid="63" grpId="1"/>
      <p:bldP spid="63" grpId="2"/>
      <p:bldP spid="6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170276" y="3100523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292836" y="2132741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379876" y="2132741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894936" y="1303214"/>
            <a:ext cx="2051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530478" y="1326257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3983438" y="1326257"/>
            <a:ext cx="18274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14" name="Rectangle 10"/>
          <p:cNvSpPr>
            <a:spLocks noChangeArrowheads="1"/>
          </p:cNvSpPr>
          <p:nvPr/>
        </p:nvSpPr>
        <p:spPr bwMode="auto">
          <a:xfrm>
            <a:off x="2345316" y="266305"/>
            <a:ext cx="22762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1043608" y="681068"/>
            <a:ext cx="138240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12"/>
          <p:cNvSpPr>
            <a:spLocks noChangeShapeType="1"/>
          </p:cNvSpPr>
          <p:nvPr/>
        </p:nvSpPr>
        <p:spPr bwMode="auto">
          <a:xfrm flipH="1">
            <a:off x="1803928" y="681068"/>
            <a:ext cx="62208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3"/>
          <p:cNvSpPr>
            <a:spLocks noChangeShapeType="1"/>
          </p:cNvSpPr>
          <p:nvPr/>
        </p:nvSpPr>
        <p:spPr bwMode="auto">
          <a:xfrm>
            <a:off x="2426008" y="681068"/>
            <a:ext cx="207360" cy="69127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>
            <a:off x="2438968" y="677413"/>
            <a:ext cx="954720" cy="676203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>
            <a:off x="2448922" y="678359"/>
            <a:ext cx="1589760" cy="760400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1617491" y="1326257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1" name="Line 18"/>
          <p:cNvSpPr>
            <a:spLocks noChangeShapeType="1"/>
          </p:cNvSpPr>
          <p:nvPr/>
        </p:nvSpPr>
        <p:spPr bwMode="auto">
          <a:xfrm flipH="1">
            <a:off x="1320088" y="1717973"/>
            <a:ext cx="41472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734808" y="1717973"/>
            <a:ext cx="62208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3253032" y="1326257"/>
            <a:ext cx="2741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393688" y="1717974"/>
            <a:ext cx="0" cy="414764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097650" y="2132741"/>
            <a:ext cx="2965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charset="2"/>
              <a:buChar char="n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2"/>
              <a:buChar char="¨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charset="2"/>
              <a:buChar char="n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6" name="Line 26"/>
          <p:cNvSpPr>
            <a:spLocks noChangeShapeType="1"/>
          </p:cNvSpPr>
          <p:nvPr/>
        </p:nvSpPr>
        <p:spPr bwMode="auto">
          <a:xfrm>
            <a:off x="1137209" y="2298360"/>
            <a:ext cx="2880" cy="384521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22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lIns="82945" tIns="41473" rIns="82945" bIns="41473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250969" y="2547501"/>
            <a:ext cx="0" cy="483891"/>
          </a:xfrm>
          <a:prstGeom prst="line">
            <a:avLst/>
          </a:prstGeom>
          <a:noFill/>
          <a:ln w="22225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9"/>
          <p:cNvSpPr>
            <a:spLocks noChangeArrowheads="1"/>
          </p:cNvSpPr>
          <p:nvPr/>
        </p:nvSpPr>
        <p:spPr bwMode="auto">
          <a:xfrm>
            <a:off x="1043608" y="2201865"/>
            <a:ext cx="385762" cy="1391099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292080" y="677413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92080" y="164965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句柄：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292080" y="2547501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235608" y="615861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35608" y="1602193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235608" y="2466285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bcde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92080" y="4247368"/>
            <a:ext cx="713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δ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2080" y="490293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句柄：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300736" y="5530209"/>
            <a:ext cx="5196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31173" y="4185817"/>
            <a:ext cx="389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374334" y="4868610"/>
            <a:ext cx="748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400082" y="5468657"/>
            <a:ext cx="825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cde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668344" y="6158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956376" y="1438759"/>
            <a:ext cx="6206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7766797" y="338969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活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前缀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050534" y="3990599"/>
            <a:ext cx="95090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aA</a:t>
            </a:r>
            <a:endParaRPr lang="en-US" altLang="zh-CN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Rectangle 29"/>
          <p:cNvSpPr>
            <a:spLocks noChangeArrowheads="1"/>
          </p:cNvSpPr>
          <p:nvPr/>
        </p:nvSpPr>
        <p:spPr bwMode="auto">
          <a:xfrm>
            <a:off x="1058041" y="1880479"/>
            <a:ext cx="1549467" cy="780501"/>
          </a:xfrm>
          <a:prstGeom prst="rect">
            <a:avLst/>
          </a:prstGeom>
          <a:noFill/>
          <a:ln w="34925">
            <a:solidFill>
              <a:srgbClr val="FF0000"/>
            </a:solidFill>
            <a:miter lim="800000"/>
            <a:headEnd/>
            <a:tailEnd/>
          </a:ln>
        </p:spPr>
        <p:txBody>
          <a:bodyPr wrap="none" lIns="91430" tIns="45715" rIns="91430" bIns="45715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52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24" grpId="0" animBg="1"/>
      <p:bldP spid="25" grpId="0"/>
      <p:bldP spid="26" grpId="0"/>
      <p:bldP spid="27" grpId="0" animBg="1"/>
      <p:bldP spid="27" grpId="1" animBg="1"/>
      <p:bldP spid="28" grpId="0" animBg="1"/>
      <p:bldP spid="28" grpId="1" animBg="1"/>
      <p:bldP spid="29" grpId="0"/>
      <p:bldP spid="30" grpId="0"/>
      <p:bldP spid="31" grpId="0"/>
      <p:bldP spid="32" grpId="0"/>
      <p:bldP spid="33" grpId="0"/>
      <p:bldP spid="34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61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67544" y="476672"/>
            <a:ext cx="8240834" cy="471370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(1)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规范句型的活前缀不含</a:t>
            </a:r>
            <a:r>
              <a:rPr lang="zh-CN" altLang="en-US" sz="2600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句柄后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的任何符号。</a:t>
            </a:r>
          </a:p>
          <a:p>
            <a:pPr>
              <a:lnSpc>
                <a:spcPct val="100000"/>
              </a:lnSpc>
              <a:buFont typeface="Monotype Sorts" pitchFamily="2" charset="2"/>
              <a:buNone/>
            </a:pPr>
            <a:r>
              <a:rPr lang="en-US" altLang="zh-CN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(2) </a:t>
            </a:r>
            <a:r>
              <a:rPr lang="zh-CN" altLang="en-US" sz="2600" dirty="0">
                <a:latin typeface="华文楷体" panose="02010600040101010101" pitchFamily="2" charset="-122"/>
                <a:ea typeface="华文楷体" panose="02010600040101010101" pitchFamily="2" charset="-122"/>
              </a:rPr>
              <a:t>活前缀与句柄之间的三种关系：</a:t>
            </a: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活前缀不含句柄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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的任何符号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期待从剩余输入串中识别由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句柄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推导出的符号串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  <a:endParaRPr lang="zh-CN" altLang="en-US" sz="2600" b="1" dirty="0">
              <a:latin typeface="华文楷体" panose="02010600040101010101" pitchFamily="2" charset="-122"/>
              <a:ea typeface="华文楷体" panose="02010600040101010101" pitchFamily="2" charset="-122"/>
              <a:sym typeface="Symbol" panose="05050102010706020507" pitchFamily="18" charset="2"/>
            </a:endParaRP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活前缀只含句柄的真前缀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句柄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中已识别，并出现在栈顶，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期待从剩余输入串中识别由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推导出的符号串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</a:p>
          <a:p>
            <a:pPr lvl="1">
              <a:lnSpc>
                <a:spcPct val="100000"/>
              </a:lnSpc>
            </a:pP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活前缀已含句柄的全部符号 </a:t>
            </a: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/>
            </a:r>
            <a:b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</a:br>
            <a:r>
              <a:rPr lang="zh-CN" altLang="en-US" sz="2600" b="1" dirty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（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此时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,</a:t>
            </a:r>
            <a:r>
              <a:rPr lang="zh-CN" altLang="en-US" sz="2600" b="1" dirty="0">
                <a:solidFill>
                  <a:srgbClr val="C00000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句柄</a:t>
            </a:r>
            <a:r>
              <a:rPr lang="zh-CN" altLang="en-US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已全部出现在栈顶，下一步应将归约为</a:t>
            </a:r>
            <a:r>
              <a:rPr lang="en-US" altLang="zh-CN" sz="2600" b="1" dirty="0">
                <a:solidFill>
                  <a:schemeClr val="accent2"/>
                </a:solidFill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600" b="1" dirty="0" smtClean="0">
                <a:latin typeface="华文楷体" panose="02010600040101010101" pitchFamily="2" charset="-122"/>
                <a:ea typeface="华文楷体" panose="02010600040101010101" pitchFamily="2" charset="-122"/>
                <a:sym typeface="Symbol" panose="05050102010706020507" pitchFamily="18" charset="2"/>
              </a:rPr>
              <a:t>）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4900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项目</a:t>
            </a:r>
            <a:r>
              <a:rPr lang="zh-CN" altLang="en-US" sz="26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</a:rPr>
              <a:t>：</a:t>
            </a:r>
            <a:r>
              <a:rPr lang="zh-CN" altLang="en-US" sz="2600" dirty="0">
                <a:latin typeface="+mn-ea"/>
              </a:rPr>
              <a:t>在产生式右部添加一个圆点，用于表示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活前缀</a:t>
            </a:r>
            <a:r>
              <a:rPr lang="zh-CN" altLang="en-US" sz="2600" dirty="0">
                <a:latin typeface="+mn-ea"/>
              </a:rPr>
              <a:t>和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句柄</a:t>
            </a:r>
            <a:r>
              <a:rPr lang="zh-CN" altLang="en-US" sz="2600" dirty="0">
                <a:latin typeface="+mn-ea"/>
              </a:rPr>
              <a:t>之间的三种关系：</a:t>
            </a:r>
          </a:p>
          <a:p>
            <a:pPr marL="0" indent="0" algn="ctr">
              <a:lnSpc>
                <a:spcPct val="90000"/>
              </a:lnSpc>
              <a:buNone/>
            </a:pPr>
            <a:r>
              <a:rPr lang="en-US" altLang="zh-CN" sz="2600" dirty="0" smtClean="0">
                <a:latin typeface="+mn-ea"/>
              </a:rPr>
              <a:t>A→•</a:t>
            </a:r>
            <a:r>
              <a:rPr lang="en-US" altLang="zh-CN" sz="2600" dirty="0" smtClean="0">
                <a:latin typeface="+mn-ea"/>
                <a:sym typeface="Symbol" panose="05050102010706020507" pitchFamily="18" charset="2"/>
              </a:rPr>
              <a:t></a:t>
            </a:r>
            <a:r>
              <a:rPr lang="zh-CN" altLang="en-US" sz="2600" dirty="0" smtClean="0">
                <a:latin typeface="+mn-ea"/>
              </a:rPr>
              <a:t>、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</a:rPr>
              <a:t>、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sz="2600" dirty="0">
                <a:solidFill>
                  <a:schemeClr val="accent2"/>
                </a:solidFill>
                <a:latin typeface="+mn-ea"/>
              </a:rPr>
              <a:t>项目的分类</a:t>
            </a:r>
            <a:r>
              <a:rPr lang="zh-CN" altLang="en-US" sz="2600" dirty="0">
                <a:latin typeface="+mn-ea"/>
              </a:rPr>
              <a:t>：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归约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</a:p>
          <a:p>
            <a:pPr marL="0" indent="0">
              <a:lnSpc>
                <a:spcPct val="90000"/>
              </a:lnSpc>
            </a:pPr>
            <a:r>
              <a:rPr lang="zh-CN" altLang="en-US" sz="2600" dirty="0" smtClean="0">
                <a:solidFill>
                  <a:srgbClr val="C00000"/>
                </a:solidFill>
                <a:latin typeface="+mn-ea"/>
              </a:rPr>
              <a:t>移</a:t>
            </a: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进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  <a:sym typeface="Symbol" panose="05050102010706020507" pitchFamily="18" charset="2"/>
              </a:rPr>
              <a:t>， 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= a…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，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</a:rPr>
              <a:t>a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</a:t>
            </a:r>
            <a:r>
              <a:rPr lang="en-US" altLang="zh-CN" sz="2600" dirty="0" err="1">
                <a:solidFill>
                  <a:schemeClr val="accent2"/>
                </a:solidFill>
                <a:latin typeface="+mn-ea"/>
              </a:rPr>
              <a:t>V</a:t>
            </a:r>
            <a:r>
              <a:rPr lang="en-US" altLang="zh-CN" sz="2600" baseline="-25000" dirty="0" err="1">
                <a:solidFill>
                  <a:schemeClr val="accent2"/>
                </a:solidFill>
                <a:latin typeface="+mn-ea"/>
              </a:rPr>
              <a:t>T</a:t>
            </a:r>
            <a:endParaRPr lang="en-US" altLang="zh-CN" sz="2600" dirty="0">
              <a:solidFill>
                <a:schemeClr val="accent2"/>
              </a:solidFill>
              <a:latin typeface="+mn-ea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待约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latin typeface="+mn-ea"/>
              </a:rPr>
              <a:t>A→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sz="2600" dirty="0">
                <a:latin typeface="+mn-ea"/>
              </a:rPr>
              <a:t>•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sz="2600" dirty="0">
                <a:latin typeface="+mn-ea"/>
                <a:sym typeface="Symbol" panose="05050102010706020507" pitchFamily="18" charset="2"/>
              </a:rPr>
              <a:t>， 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= B …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，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B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</a:rPr>
              <a:t>V</a:t>
            </a:r>
            <a:r>
              <a:rPr lang="en-US" altLang="zh-CN" sz="2600" baseline="-25000" dirty="0">
                <a:solidFill>
                  <a:schemeClr val="accent2"/>
                </a:solidFill>
                <a:latin typeface="+mn-ea"/>
              </a:rPr>
              <a:t>N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 </a:t>
            </a:r>
            <a:endParaRPr lang="en-US" altLang="zh-CN" sz="2600" dirty="0" smtClean="0">
              <a:solidFill>
                <a:schemeClr val="accent2"/>
              </a:solidFill>
              <a:latin typeface="+mn-ea"/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solidFill>
                  <a:srgbClr val="C00000"/>
                </a:solidFill>
                <a:latin typeface="+mn-ea"/>
              </a:rPr>
              <a:t>接受</a:t>
            </a:r>
            <a:r>
              <a:rPr lang="zh-CN" altLang="en-US" sz="2600" dirty="0">
                <a:latin typeface="+mn-ea"/>
              </a:rPr>
              <a:t>项目：形如</a:t>
            </a:r>
            <a:r>
              <a:rPr lang="en-US" altLang="zh-CN" sz="2600" dirty="0">
                <a:solidFill>
                  <a:srgbClr val="C00000"/>
                </a:solidFill>
                <a:latin typeface="+mn-ea"/>
              </a:rPr>
              <a:t>S</a:t>
            </a:r>
            <a:r>
              <a:rPr lang="en-US" altLang="zh-CN" sz="2600" dirty="0">
                <a:latin typeface="+mn-ea"/>
              </a:rPr>
              <a:t>→</a:t>
            </a:r>
            <a:r>
              <a:rPr lang="en-US" altLang="zh-CN" sz="2600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sz="2600" dirty="0">
                <a:latin typeface="+mn-ea"/>
              </a:rPr>
              <a:t>•</a:t>
            </a:r>
            <a:r>
              <a:rPr lang="zh-CN" altLang="en-US" sz="2600" dirty="0">
                <a:latin typeface="+mn-ea"/>
              </a:rPr>
              <a:t>， </a:t>
            </a:r>
            <a:r>
              <a:rPr lang="en-US" altLang="zh-CN" sz="2600" dirty="0">
                <a:solidFill>
                  <a:schemeClr val="accent2"/>
                </a:solidFill>
                <a:latin typeface="+mn-ea"/>
              </a:rPr>
              <a:t>S</a:t>
            </a:r>
            <a:r>
              <a:rPr lang="zh-CN" altLang="en-US" sz="2600" dirty="0">
                <a:solidFill>
                  <a:schemeClr val="accent2"/>
                </a:solidFill>
                <a:latin typeface="+mn-ea"/>
              </a:rPr>
              <a:t>为开始</a:t>
            </a:r>
            <a:r>
              <a:rPr lang="zh-CN" altLang="en-US" sz="2600" dirty="0" smtClean="0">
                <a:solidFill>
                  <a:schemeClr val="accent2"/>
                </a:solidFill>
                <a:latin typeface="+mn-ea"/>
              </a:rPr>
              <a:t>符号。</a:t>
            </a:r>
            <a:endParaRPr lang="en-US" altLang="zh-CN" sz="2600" dirty="0" smtClean="0">
              <a:solidFill>
                <a:schemeClr val="accent2"/>
              </a:solidFill>
              <a:latin typeface="+mn-ea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600" dirty="0">
                <a:latin typeface="+mn-ea"/>
              </a:rPr>
              <a:t>如果开始符号有两个产生式，如何表示接受项目？</a:t>
            </a:r>
            <a:endParaRPr lang="en-US" altLang="zh-CN" sz="2600" dirty="0">
              <a:latin typeface="+mn-ea"/>
            </a:endParaRPr>
          </a:p>
          <a:p>
            <a:pPr marL="0" indent="0">
              <a:lnSpc>
                <a:spcPct val="90000"/>
              </a:lnSpc>
            </a:pPr>
            <a:endParaRPr lang="en-US" altLang="zh-CN" sz="2600" baseline="-25000" dirty="0">
              <a:solidFill>
                <a:schemeClr val="accent2"/>
              </a:solidFill>
              <a:latin typeface="+mn-ea"/>
            </a:endParaRPr>
          </a:p>
          <a:p>
            <a:endParaRPr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准备二：项目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06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</a:rPr>
              <a:t>对文法</a:t>
            </a:r>
            <a:r>
              <a:rPr lang="en-US" altLang="zh-CN" dirty="0">
                <a:latin typeface="+mn-ea"/>
              </a:rPr>
              <a:t>G(S)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增加产生式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Agency FB" panose="020B0503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→S</a:t>
            </a:r>
            <a:r>
              <a:rPr lang="zh-CN" altLang="en-US" dirty="0">
                <a:latin typeface="+mn-ea"/>
              </a:rPr>
              <a:t>，把开始</a:t>
            </a:r>
            <a:r>
              <a:rPr lang="zh-CN" altLang="en-US" dirty="0" smtClean="0">
                <a:latin typeface="+mn-ea"/>
              </a:rPr>
              <a:t>符号重新表示为</a:t>
            </a:r>
            <a:r>
              <a:rPr lang="en-US" altLang="zh-CN" dirty="0">
                <a:latin typeface="+mn-ea"/>
              </a:rPr>
              <a:t>S</a:t>
            </a:r>
            <a:r>
              <a:rPr lang="en-US" altLang="zh-CN" dirty="0">
                <a:latin typeface="Agency FB" panose="020B0503020202020204" pitchFamily="34" charset="0"/>
              </a:rPr>
              <a:t>’</a:t>
            </a:r>
            <a:r>
              <a:rPr lang="zh-CN" altLang="en-US" dirty="0">
                <a:latin typeface="+mn-ea"/>
              </a:rPr>
              <a:t>，形成拓广文法</a:t>
            </a:r>
            <a:r>
              <a:rPr lang="en-US" altLang="zh-CN" dirty="0">
                <a:latin typeface="+mn-ea"/>
              </a:rPr>
              <a:t>G(S’)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在</a:t>
            </a:r>
            <a:r>
              <a:rPr lang="zh-CN" altLang="en-US" dirty="0">
                <a:latin typeface="+mn-ea"/>
              </a:rPr>
              <a:t>该拓广文法中， 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S</a:t>
            </a:r>
            <a:r>
              <a:rPr lang="en-US" altLang="zh-CN" dirty="0">
                <a:solidFill>
                  <a:srgbClr val="FF0000"/>
                </a:solidFill>
                <a:latin typeface="Agency FB" panose="020B0503020202020204" pitchFamily="34" charset="0"/>
              </a:rPr>
              <a:t>’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→S•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是唯一的</a:t>
            </a:r>
            <a:r>
              <a:rPr lang="zh-CN" altLang="en-US" dirty="0">
                <a:latin typeface="+mn-ea"/>
              </a:rPr>
              <a:t>接受项目。</a:t>
            </a:r>
          </a:p>
          <a:p>
            <a:r>
              <a:rPr lang="zh-CN" altLang="en-US" dirty="0" smtClean="0"/>
              <a:t>文法的项目有哪些呢？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63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准备三：拓广文法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821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求拓广文法的项目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8912" y="1622117"/>
            <a:ext cx="82089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拓广文法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G(S’)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S’-&gt;S	S-&gt;BB	B-&gt;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B-&gt;b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，文法的项目有：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63154" y="2600035"/>
            <a:ext cx="1691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S’-&gt;•S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9438" y="5373216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S’-&gt;S•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552" y="3356992"/>
            <a:ext cx="18485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S-&gt;•BB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347870" y="2600035"/>
            <a:ext cx="1854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S-&gt;B•B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47864" y="4653136"/>
            <a:ext cx="18533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S-&gt;BB•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131" y="4031487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-&gt;•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47864" y="3356635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a•B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341457" y="5373216"/>
            <a:ext cx="1970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0712" y="4653136"/>
            <a:ext cx="16514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347864" y="4031487"/>
            <a:ext cx="15888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27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+mn-ea"/>
              </a:rPr>
              <a:t>构造状态转换图</a:t>
            </a:r>
            <a:r>
              <a:rPr lang="zh-CN" altLang="en-US" dirty="0" smtClean="0">
                <a:latin typeface="+mn-ea"/>
              </a:rPr>
              <a:t>：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一个状态对应一个</a:t>
            </a:r>
            <a:r>
              <a:rPr lang="zh-CN" altLang="en-US" dirty="0" smtClean="0">
                <a:latin typeface="+mn-ea"/>
              </a:rPr>
              <a:t>项目</a:t>
            </a:r>
            <a:endParaRPr lang="en-US" altLang="zh-CN" dirty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latin typeface="+mn-ea"/>
              </a:rPr>
              <a:t>连线表示在当前状态（项目）下，如果从输入串中识别了某个符号，则转换到另一个状态（项目）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 smtClean="0">
                <a:latin typeface="+mn-ea"/>
              </a:rPr>
              <a:t>状态</a:t>
            </a:r>
            <a:r>
              <a:rPr lang="zh-CN" altLang="en-US" b="1" dirty="0">
                <a:latin typeface="+mn-ea"/>
              </a:rPr>
              <a:t>（项目）</a:t>
            </a:r>
            <a:r>
              <a:rPr lang="en-US" altLang="zh-CN" b="1" dirty="0">
                <a:latin typeface="+mn-ea"/>
              </a:rPr>
              <a:t>S</a:t>
            </a:r>
            <a:r>
              <a:rPr lang="en-US" altLang="zh-CN" b="1" dirty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b="1" dirty="0">
                <a:latin typeface="+mn-ea"/>
              </a:rPr>
              <a:t>→ •S</a:t>
            </a:r>
            <a:r>
              <a:rPr lang="zh-CN" altLang="en-US" b="1" dirty="0">
                <a:latin typeface="+mn-ea"/>
              </a:rPr>
              <a:t>作为初态，对应“空”活前缀</a:t>
            </a:r>
            <a:r>
              <a:rPr lang="zh-CN" altLang="en-US" b="1" dirty="0" smtClean="0">
                <a:latin typeface="+mn-ea"/>
              </a:rPr>
              <a:t>；</a:t>
            </a:r>
            <a:endParaRPr lang="en-US" altLang="zh-CN" b="1" dirty="0" smtClean="0">
              <a:latin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dirty="0" smtClean="0">
                <a:latin typeface="+mn-ea"/>
                <a:cs typeface="Times New Roman" charset="0"/>
              </a:rPr>
              <a:t>状态</a:t>
            </a:r>
            <a:r>
              <a:rPr lang="zh-CN" altLang="en-US" dirty="0">
                <a:latin typeface="+mn-ea"/>
                <a:cs typeface="Times New Roman" charset="0"/>
              </a:rPr>
              <a:t>（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规约项目</a:t>
            </a:r>
            <a:r>
              <a:rPr lang="en-US" altLang="zh-CN" dirty="0">
                <a:latin typeface="+mn-ea"/>
              </a:rPr>
              <a:t>A→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dirty="0">
                <a:latin typeface="+mn-ea"/>
              </a:rPr>
              <a:t>•</a:t>
            </a:r>
            <a:r>
              <a:rPr lang="zh-CN" altLang="en-US" dirty="0">
                <a:latin typeface="+mn-ea"/>
              </a:rPr>
              <a:t>或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接受项目</a:t>
            </a:r>
            <a:r>
              <a:rPr lang="en-US" altLang="zh-CN" dirty="0">
                <a:latin typeface="+mn-ea"/>
              </a:rPr>
              <a:t>S→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</a:t>
            </a:r>
            <a:r>
              <a:rPr lang="en-US" altLang="zh-CN" dirty="0">
                <a:latin typeface="+mn-ea"/>
              </a:rPr>
              <a:t>•</a:t>
            </a:r>
            <a:r>
              <a:rPr lang="zh-CN" altLang="en-US" dirty="0">
                <a:latin typeface="+mn-ea"/>
                <a:cs typeface="Times New Roman" charset="0"/>
              </a:rPr>
              <a:t>）作为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终态</a:t>
            </a:r>
            <a:r>
              <a:rPr lang="zh-CN" altLang="en-US" dirty="0">
                <a:latin typeface="+mn-ea"/>
                <a:cs typeface="Times New Roman" charset="0"/>
              </a:rPr>
              <a:t>，能够</a:t>
            </a:r>
            <a:r>
              <a:rPr lang="zh-CN" altLang="en-US" dirty="0">
                <a:solidFill>
                  <a:srgbClr val="C00000"/>
                </a:solidFill>
                <a:latin typeface="+mn-ea"/>
                <a:cs typeface="Times New Roman" charset="0"/>
              </a:rPr>
              <a:t>识别其它活前缀</a:t>
            </a:r>
            <a:r>
              <a:rPr lang="zh-CN" altLang="en-US" dirty="0">
                <a:latin typeface="+mn-ea"/>
                <a:cs typeface="Times New Roman" charset="0"/>
              </a:rPr>
              <a:t>。</a:t>
            </a:r>
          </a:p>
          <a:p>
            <a:pPr>
              <a:lnSpc>
                <a:spcPct val="120000"/>
              </a:lnSpc>
            </a:pPr>
            <a:endParaRPr lang="en-US" altLang="zh-CN" sz="2800" b="1" dirty="0">
              <a:latin typeface="+mn-ea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准备四：识别活前缀的状态转换图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247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49512" indent="-466567">
              <a:buClrTx/>
              <a:buFont typeface="+mj-lt"/>
              <a:buAutoNum type="arabicPeriod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若状态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X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… 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i-1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…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 smtClean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状态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X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…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i-1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i+1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…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，输入为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endParaRPr lang="zh-CN" altLang="en-US" baseline="-25000" dirty="0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则从状态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画一条标志为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X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的有向边到状态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若状态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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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为非终结符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，并有产生式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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| 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| …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| 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则从状态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画一条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边到所有状态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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  <a:sym typeface="Symbol" charset="2"/>
            </a:endParaRP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由于存在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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边，因此这个状态转换图为</a:t>
            </a:r>
            <a:r>
              <a:rPr lang="en-US" altLang="zh-CN" dirty="0" smtClean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NFA</a:t>
            </a:r>
            <a:r>
              <a:rPr lang="zh-CN" alt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549512" indent="-466567">
              <a:spcBef>
                <a:spcPts val="2299"/>
              </a:spcBef>
              <a:buClrTx/>
              <a:buFont typeface="+mj-lt"/>
              <a:buAutoNum type="arabicPeriod" startAt="2"/>
              <a:defRPr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NFA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确定化。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构造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070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251526" y="785725"/>
            <a:ext cx="8665969" cy="1005264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S’-&gt;•S  (2)S’-&gt;S• (3)S-&gt;•BB (4)S-&gt;B•B (5) S-&gt;BB• (6)B-&gt;•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(7)B-&gt;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a•B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(8)B-&gt;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 (9)B-&gt;•b (10)B-&gt;b•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1520" y="260648"/>
            <a:ext cx="88924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有拓广文法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G(S’)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S’-&gt;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S-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BB    B-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800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B-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4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4"/>
          <p:cNvSpPr>
            <a:spLocks noChangeArrowheads="1"/>
          </p:cNvSpPr>
          <p:nvPr/>
        </p:nvSpPr>
        <p:spPr bwMode="auto">
          <a:xfrm>
            <a:off x="1117620" y="2414405"/>
            <a:ext cx="512555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" name="Oval 5"/>
          <p:cNvSpPr>
            <a:spLocks noChangeArrowheads="1"/>
          </p:cNvSpPr>
          <p:nvPr/>
        </p:nvSpPr>
        <p:spPr bwMode="auto">
          <a:xfrm>
            <a:off x="2423717" y="2500215"/>
            <a:ext cx="338879" cy="2942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6"/>
          <p:cNvSpPr>
            <a:spLocks noChangeArrowheads="1"/>
          </p:cNvSpPr>
          <p:nvPr/>
        </p:nvSpPr>
        <p:spPr bwMode="auto">
          <a:xfrm>
            <a:off x="2334761" y="2411949"/>
            <a:ext cx="537971" cy="438859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Line 8"/>
          <p:cNvSpPr>
            <a:spLocks noChangeShapeType="1"/>
          </p:cNvSpPr>
          <p:nvPr/>
        </p:nvSpPr>
        <p:spPr bwMode="auto">
          <a:xfrm>
            <a:off x="1655586" y="2627701"/>
            <a:ext cx="63963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88312" y="2294267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733551" y="2411951"/>
            <a:ext cx="4122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2"/>
          <p:cNvSpPr>
            <a:spLocks noChangeArrowheads="1"/>
          </p:cNvSpPr>
          <p:nvPr/>
        </p:nvSpPr>
        <p:spPr bwMode="auto">
          <a:xfrm>
            <a:off x="2360177" y="3247990"/>
            <a:ext cx="512555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Oval 13"/>
          <p:cNvSpPr>
            <a:spLocks noChangeArrowheads="1"/>
          </p:cNvSpPr>
          <p:nvPr/>
        </p:nvSpPr>
        <p:spPr bwMode="auto">
          <a:xfrm>
            <a:off x="3832883" y="3228377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5113570" y="3247990"/>
            <a:ext cx="512555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9" name="Oval 15"/>
          <p:cNvSpPr>
            <a:spLocks noChangeArrowheads="1"/>
          </p:cNvSpPr>
          <p:nvPr/>
        </p:nvSpPr>
        <p:spPr bwMode="auto">
          <a:xfrm>
            <a:off x="5177104" y="5027939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20" name="Oval 16"/>
          <p:cNvSpPr>
            <a:spLocks noChangeArrowheads="1"/>
          </p:cNvSpPr>
          <p:nvPr/>
        </p:nvSpPr>
        <p:spPr bwMode="auto">
          <a:xfrm>
            <a:off x="6511055" y="5034857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21" name="Oval 17"/>
          <p:cNvSpPr>
            <a:spLocks noChangeArrowheads="1"/>
          </p:cNvSpPr>
          <p:nvPr/>
        </p:nvSpPr>
        <p:spPr bwMode="auto">
          <a:xfrm>
            <a:off x="3832883" y="4082801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2" name="Oval 18"/>
          <p:cNvSpPr>
            <a:spLocks noChangeArrowheads="1"/>
          </p:cNvSpPr>
          <p:nvPr/>
        </p:nvSpPr>
        <p:spPr bwMode="auto">
          <a:xfrm>
            <a:off x="5177104" y="4085253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23" name="Oval 19"/>
          <p:cNvSpPr>
            <a:spLocks noChangeArrowheads="1"/>
          </p:cNvSpPr>
          <p:nvPr/>
        </p:nvSpPr>
        <p:spPr bwMode="auto">
          <a:xfrm>
            <a:off x="6459196" y="4082801"/>
            <a:ext cx="512554" cy="4364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1500271" y="2795645"/>
            <a:ext cx="896617" cy="55531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909437" y="3462512"/>
            <a:ext cx="8966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382156" y="3462512"/>
            <a:ext cx="7045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2780946" y="3629233"/>
            <a:ext cx="1088650" cy="500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383562" y="4296097"/>
            <a:ext cx="766714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5727782" y="4296097"/>
            <a:ext cx="70458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5727782" y="5242461"/>
            <a:ext cx="76812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69"/>
          <p:cNvGrpSpPr>
            <a:grpSpLocks/>
          </p:cNvGrpSpPr>
          <p:nvPr/>
        </p:nvGrpSpPr>
        <p:grpSpPr bwMode="auto">
          <a:xfrm>
            <a:off x="2845898" y="3795949"/>
            <a:ext cx="2304378" cy="1390127"/>
            <a:chOff x="2064" y="2432"/>
            <a:chExt cx="1632" cy="1134"/>
          </a:xfrm>
        </p:grpSpPr>
        <p:sp>
          <p:nvSpPr>
            <p:cNvPr id="56" name="Freeform 29"/>
            <p:cNvSpPr>
              <a:spLocks/>
            </p:cNvSpPr>
            <p:nvPr/>
          </p:nvSpPr>
          <p:spPr bwMode="auto">
            <a:xfrm>
              <a:off x="2064" y="2432"/>
              <a:ext cx="1406" cy="1089"/>
            </a:xfrm>
            <a:custGeom>
              <a:avLst/>
              <a:gdLst>
                <a:gd name="T0" fmla="*/ 0 w 1814"/>
                <a:gd name="T1" fmla="*/ 0 h 1225"/>
                <a:gd name="T2" fmla="*/ 635 w 1814"/>
                <a:gd name="T3" fmla="*/ 862 h 1225"/>
                <a:gd name="T4" fmla="*/ 1814 w 1814"/>
                <a:gd name="T5" fmla="*/ 1225 h 1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14" h="1225">
                  <a:moveTo>
                    <a:pt x="0" y="0"/>
                  </a:moveTo>
                  <a:cubicBezTo>
                    <a:pt x="166" y="329"/>
                    <a:pt x="333" y="658"/>
                    <a:pt x="635" y="862"/>
                  </a:cubicBezTo>
                  <a:cubicBezTo>
                    <a:pt x="937" y="1066"/>
                    <a:pt x="1618" y="1165"/>
                    <a:pt x="1814" y="122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Line 35"/>
            <p:cNvSpPr>
              <a:spLocks noChangeShapeType="1"/>
            </p:cNvSpPr>
            <p:nvPr/>
          </p:nvSpPr>
          <p:spPr bwMode="auto">
            <a:xfrm>
              <a:off x="3470" y="3521"/>
              <a:ext cx="226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Text Box 36"/>
          <p:cNvSpPr txBox="1">
            <a:spLocks noChangeArrowheads="1"/>
          </p:cNvSpPr>
          <p:nvPr/>
        </p:nvSpPr>
        <p:spPr bwMode="auto">
          <a:xfrm>
            <a:off x="1820788" y="2795644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3165008" y="3129079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4510641" y="3129079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3179129" y="3609615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717406" y="4074216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4531821" y="3962663"/>
            <a:ext cx="2984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919814" y="3962663"/>
            <a:ext cx="3385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5983354" y="49078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40" name="Oval 44"/>
          <p:cNvSpPr>
            <a:spLocks noChangeArrowheads="1"/>
          </p:cNvSpPr>
          <p:nvPr/>
        </p:nvSpPr>
        <p:spPr bwMode="auto">
          <a:xfrm>
            <a:off x="5196877" y="3335025"/>
            <a:ext cx="338879" cy="2942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5"/>
          <p:cNvSpPr>
            <a:spLocks noChangeArrowheads="1"/>
          </p:cNvSpPr>
          <p:nvPr/>
        </p:nvSpPr>
        <p:spPr bwMode="auto">
          <a:xfrm>
            <a:off x="6541098" y="4168610"/>
            <a:ext cx="338879" cy="2942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Oval 46"/>
          <p:cNvSpPr>
            <a:spLocks noChangeArrowheads="1"/>
          </p:cNvSpPr>
          <p:nvPr/>
        </p:nvSpPr>
        <p:spPr bwMode="auto">
          <a:xfrm>
            <a:off x="6606050" y="5114974"/>
            <a:ext cx="338879" cy="29420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Line 47"/>
          <p:cNvSpPr>
            <a:spLocks noChangeShapeType="1"/>
          </p:cNvSpPr>
          <p:nvPr/>
        </p:nvSpPr>
        <p:spPr bwMode="auto">
          <a:xfrm>
            <a:off x="4126579" y="3684397"/>
            <a:ext cx="0" cy="38982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4124268" y="3625456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51"/>
          <p:cNvSpPr>
            <a:spLocks noChangeShapeType="1"/>
          </p:cNvSpPr>
          <p:nvPr/>
        </p:nvSpPr>
        <p:spPr bwMode="auto">
          <a:xfrm>
            <a:off x="5470799" y="4519207"/>
            <a:ext cx="0" cy="5001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Box 52"/>
          <p:cNvSpPr txBox="1">
            <a:spLocks noChangeArrowheads="1"/>
          </p:cNvSpPr>
          <p:nvPr/>
        </p:nvSpPr>
        <p:spPr bwMode="auto">
          <a:xfrm>
            <a:off x="5504203" y="4519203"/>
            <a:ext cx="2904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l-GR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ε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7" name="Group 73"/>
          <p:cNvGrpSpPr>
            <a:grpSpLocks/>
          </p:cNvGrpSpPr>
          <p:nvPr/>
        </p:nvGrpSpPr>
        <p:grpSpPr bwMode="auto">
          <a:xfrm>
            <a:off x="4190124" y="4477515"/>
            <a:ext cx="1010989" cy="375113"/>
            <a:chOff x="1937" y="3647"/>
            <a:chExt cx="716" cy="306"/>
          </a:xfrm>
        </p:grpSpPr>
        <p:sp>
          <p:nvSpPr>
            <p:cNvPr id="52" name="Freeform 64"/>
            <p:cNvSpPr>
              <a:spLocks/>
            </p:cNvSpPr>
            <p:nvPr/>
          </p:nvSpPr>
          <p:spPr bwMode="auto">
            <a:xfrm>
              <a:off x="2018" y="3657"/>
              <a:ext cx="635" cy="296"/>
            </a:xfrm>
            <a:custGeom>
              <a:avLst/>
              <a:gdLst>
                <a:gd name="T0" fmla="*/ 635 w 635"/>
                <a:gd name="T1" fmla="*/ 0 h 296"/>
                <a:gd name="T2" fmla="*/ 318 w 635"/>
                <a:gd name="T3" fmla="*/ 273 h 296"/>
                <a:gd name="T4" fmla="*/ 0 w 635"/>
                <a:gd name="T5" fmla="*/ 137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35" h="296">
                  <a:moveTo>
                    <a:pt x="635" y="0"/>
                  </a:moveTo>
                  <a:cubicBezTo>
                    <a:pt x="529" y="125"/>
                    <a:pt x="424" y="250"/>
                    <a:pt x="318" y="273"/>
                  </a:cubicBezTo>
                  <a:cubicBezTo>
                    <a:pt x="212" y="296"/>
                    <a:pt x="106" y="216"/>
                    <a:pt x="0" y="13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3" name="Group 72"/>
            <p:cNvGrpSpPr>
              <a:grpSpLocks/>
            </p:cNvGrpSpPr>
            <p:nvPr/>
          </p:nvGrpSpPr>
          <p:grpSpPr bwMode="auto">
            <a:xfrm>
              <a:off x="1937" y="3647"/>
              <a:ext cx="433" cy="301"/>
              <a:chOff x="3061" y="2961"/>
              <a:chExt cx="433" cy="301"/>
            </a:xfrm>
          </p:grpSpPr>
          <p:sp>
            <p:nvSpPr>
              <p:cNvPr id="54" name="Line 66"/>
              <p:cNvSpPr>
                <a:spLocks noChangeShapeType="1"/>
              </p:cNvSpPr>
              <p:nvPr/>
            </p:nvSpPr>
            <p:spPr bwMode="auto">
              <a:xfrm flipH="1" flipV="1">
                <a:off x="3061" y="3022"/>
                <a:ext cx="91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" name="Text Box 67"/>
              <p:cNvSpPr txBox="1">
                <a:spLocks noChangeArrowheads="1"/>
              </p:cNvSpPr>
              <p:nvPr/>
            </p:nvSpPr>
            <p:spPr bwMode="auto">
              <a:xfrm>
                <a:off x="3288" y="2961"/>
                <a:ext cx="206" cy="30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l-GR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endPara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8" name="Group 71"/>
          <p:cNvGrpSpPr>
            <a:grpSpLocks/>
          </p:cNvGrpSpPr>
          <p:nvPr/>
        </p:nvGrpSpPr>
        <p:grpSpPr bwMode="auto">
          <a:xfrm>
            <a:off x="4190124" y="2387433"/>
            <a:ext cx="3448095" cy="3697195"/>
            <a:chOff x="3016" y="1283"/>
            <a:chExt cx="2442" cy="3016"/>
          </a:xfrm>
        </p:grpSpPr>
        <p:sp>
          <p:nvSpPr>
            <p:cNvPr id="49" name="Freeform 62"/>
            <p:cNvSpPr>
              <a:spLocks/>
            </p:cNvSpPr>
            <p:nvPr/>
          </p:nvSpPr>
          <p:spPr bwMode="auto">
            <a:xfrm>
              <a:off x="3016" y="1283"/>
              <a:ext cx="2442" cy="3016"/>
            </a:xfrm>
            <a:custGeom>
              <a:avLst/>
              <a:gdLst>
                <a:gd name="T0" fmla="*/ 0 w 2442"/>
                <a:gd name="T1" fmla="*/ 650 h 3016"/>
                <a:gd name="T2" fmla="*/ 1996 w 2442"/>
                <a:gd name="T3" fmla="*/ 333 h 3016"/>
                <a:gd name="T4" fmla="*/ 2313 w 2442"/>
                <a:gd name="T5" fmla="*/ 2646 h 3016"/>
                <a:gd name="T6" fmla="*/ 1225 w 2442"/>
                <a:gd name="T7" fmla="*/ 2555 h 3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42" h="3016">
                  <a:moveTo>
                    <a:pt x="0" y="650"/>
                  </a:moveTo>
                  <a:cubicBezTo>
                    <a:pt x="805" y="325"/>
                    <a:pt x="1610" y="0"/>
                    <a:pt x="1996" y="333"/>
                  </a:cubicBezTo>
                  <a:cubicBezTo>
                    <a:pt x="2382" y="666"/>
                    <a:pt x="2442" y="2276"/>
                    <a:pt x="2313" y="2646"/>
                  </a:cubicBezTo>
                  <a:cubicBezTo>
                    <a:pt x="2184" y="3016"/>
                    <a:pt x="1704" y="2785"/>
                    <a:pt x="1225" y="255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0" name="Line 63"/>
            <p:cNvSpPr>
              <a:spLocks noChangeShapeType="1"/>
            </p:cNvSpPr>
            <p:nvPr/>
          </p:nvSpPr>
          <p:spPr bwMode="auto">
            <a:xfrm flipH="1" flipV="1">
              <a:off x="4059" y="3748"/>
              <a:ext cx="182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" name="Text Box 68"/>
            <p:cNvSpPr txBox="1">
              <a:spLocks noChangeArrowheads="1"/>
            </p:cNvSpPr>
            <p:nvPr/>
          </p:nvSpPr>
          <p:spPr bwMode="auto">
            <a:xfrm>
              <a:off x="3615" y="1373"/>
              <a:ext cx="206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l-GR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ε</a:t>
              </a:r>
              <a:endPara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746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4" grpId="0"/>
      <p:bldP spid="45" grpId="0" animBg="1"/>
      <p:bldP spid="4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NFA</a:t>
            </a:r>
            <a:r>
              <a:rPr lang="zh-CN" altLang="en-US" dirty="0" smtClean="0"/>
              <a:t>化简</a:t>
            </a:r>
            <a:endParaRPr 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2766154" y="2023815"/>
            <a:ext cx="5577890" cy="4116167"/>
            <a:chOff x="938594" y="1589393"/>
            <a:chExt cx="6873154" cy="4871816"/>
          </a:xfrm>
        </p:grpSpPr>
        <p:sp>
          <p:nvSpPr>
            <p:cNvPr id="8" name="Oval 3"/>
            <p:cNvSpPr>
              <a:spLocks noChangeArrowheads="1"/>
            </p:cNvSpPr>
            <p:nvPr/>
          </p:nvSpPr>
          <p:spPr bwMode="auto">
            <a:xfrm>
              <a:off x="1370349" y="3616630"/>
              <a:ext cx="576201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0</a:t>
              </a:r>
            </a:p>
          </p:txBody>
        </p:sp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3059271" y="372775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59268" y="3613455"/>
              <a:ext cx="604775" cy="5683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1</a:t>
              </a:r>
            </a:p>
          </p:txBody>
        </p:sp>
        <p:grpSp>
          <p:nvGrpSpPr>
            <p:cNvPr id="11" name="Group 63"/>
            <p:cNvGrpSpPr>
              <a:grpSpLocks/>
            </p:cNvGrpSpPr>
            <p:nvPr/>
          </p:nvGrpSpPr>
          <p:grpSpPr bwMode="auto">
            <a:xfrm>
              <a:off x="1975122" y="3461057"/>
              <a:ext cx="941289" cy="436563"/>
              <a:chOff x="1244" y="2296"/>
              <a:chExt cx="593" cy="275"/>
            </a:xfrm>
          </p:grpSpPr>
          <p:sp>
            <p:nvSpPr>
              <p:cNvPr id="12" name="Line 6"/>
              <p:cNvSpPr>
                <a:spLocks noChangeShapeType="1"/>
              </p:cNvSpPr>
              <p:nvPr/>
            </p:nvSpPr>
            <p:spPr bwMode="auto">
              <a:xfrm>
                <a:off x="1244" y="2568"/>
                <a:ext cx="59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" name="Text Box 7"/>
              <p:cNvSpPr txBox="1">
                <a:spLocks noChangeArrowheads="1"/>
              </p:cNvSpPr>
              <p:nvPr/>
            </p:nvSpPr>
            <p:spPr bwMode="auto">
              <a:xfrm>
                <a:off x="1432" y="2296"/>
                <a:ext cx="237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S</a:t>
                </a:r>
              </a:p>
            </p:txBody>
          </p:sp>
        </p:grp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938594" y="3613455"/>
              <a:ext cx="486892" cy="4269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>
              <a:spAutoFit/>
            </a:bodyPr>
            <a:lstStyle/>
            <a:p>
              <a:pPr eaLnBrk="1" hangingPunct="1"/>
              <a:r>
                <a:rPr lang="en-US" altLang="zh-CN" b="1">
                  <a:sym typeface="Symbol" panose="05050102010706020507" pitchFamily="18" charset="2"/>
                </a:rPr>
                <a:t></a:t>
              </a:r>
              <a:endParaRPr lang="en-US" altLang="zh-CN" b="1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4356124" y="25244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2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7235546" y="3605518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4</a:t>
              </a:r>
            </a:p>
          </p:txBody>
        </p:sp>
        <p:sp>
          <p:nvSpPr>
            <p:cNvPr id="17" name="Oval 14"/>
            <p:cNvSpPr>
              <a:spLocks noChangeArrowheads="1"/>
            </p:cNvSpPr>
            <p:nvPr/>
          </p:nvSpPr>
          <p:spPr bwMode="auto">
            <a:xfrm>
              <a:off x="4356124" y="46961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3</a:t>
              </a:r>
            </a:p>
          </p:txBody>
        </p:sp>
        <p:sp>
          <p:nvSpPr>
            <p:cNvPr id="18" name="Oval 16"/>
            <p:cNvSpPr>
              <a:spLocks noChangeArrowheads="1"/>
            </p:cNvSpPr>
            <p:nvPr/>
          </p:nvSpPr>
          <p:spPr bwMode="auto">
            <a:xfrm>
              <a:off x="5940282" y="4696129"/>
              <a:ext cx="576202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6</a:t>
              </a:r>
            </a:p>
          </p:txBody>
        </p: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4960898" y="4900926"/>
              <a:ext cx="934939" cy="436563"/>
              <a:chOff x="3125" y="3203"/>
              <a:chExt cx="589" cy="275"/>
            </a:xfrm>
          </p:grpSpPr>
          <p:sp>
            <p:nvSpPr>
              <p:cNvPr id="20" name="Line 21"/>
              <p:cNvSpPr>
                <a:spLocks noChangeShapeType="1"/>
              </p:cNvSpPr>
              <p:nvPr/>
            </p:nvSpPr>
            <p:spPr bwMode="auto">
              <a:xfrm>
                <a:off x="3125" y="3249"/>
                <a:ext cx="5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Text Box 31"/>
              <p:cNvSpPr txBox="1">
                <a:spLocks noChangeArrowheads="1"/>
              </p:cNvSpPr>
              <p:nvPr/>
            </p:nvSpPr>
            <p:spPr bwMode="auto">
              <a:xfrm>
                <a:off x="3288" y="3203"/>
                <a:ext cx="250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</p:grpSp>
        <p:sp>
          <p:nvSpPr>
            <p:cNvPr id="22" name="Oval 34"/>
            <p:cNvSpPr>
              <a:spLocks noChangeArrowheads="1"/>
            </p:cNvSpPr>
            <p:nvPr/>
          </p:nvSpPr>
          <p:spPr bwMode="auto">
            <a:xfrm>
              <a:off x="7329198" y="3718230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sp>
          <p:nvSpPr>
            <p:cNvPr id="23" name="Oval 35"/>
            <p:cNvSpPr>
              <a:spLocks noChangeArrowheads="1"/>
            </p:cNvSpPr>
            <p:nvPr/>
          </p:nvSpPr>
          <p:spPr bwMode="auto">
            <a:xfrm>
              <a:off x="6032346" y="480725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grpSp>
          <p:nvGrpSpPr>
            <p:cNvPr id="24" name="Group 66"/>
            <p:cNvGrpSpPr>
              <a:grpSpLocks/>
            </p:cNvGrpSpPr>
            <p:nvPr/>
          </p:nvGrpSpPr>
          <p:grpSpPr bwMode="auto">
            <a:xfrm>
              <a:off x="1692577" y="2740330"/>
              <a:ext cx="2663546" cy="865188"/>
              <a:chOff x="1066" y="1842"/>
              <a:chExt cx="1678" cy="545"/>
            </a:xfrm>
          </p:grpSpPr>
          <p:sp>
            <p:nvSpPr>
              <p:cNvPr id="25" name="Text Box 27"/>
              <p:cNvSpPr txBox="1">
                <a:spLocks noChangeArrowheads="1"/>
              </p:cNvSpPr>
              <p:nvPr/>
            </p:nvSpPr>
            <p:spPr bwMode="auto">
              <a:xfrm>
                <a:off x="1882" y="1842"/>
                <a:ext cx="250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sp>
            <p:nvSpPr>
              <p:cNvPr id="26" name="Line 42"/>
              <p:cNvSpPr>
                <a:spLocks noChangeShapeType="1"/>
              </p:cNvSpPr>
              <p:nvPr/>
            </p:nvSpPr>
            <p:spPr bwMode="auto">
              <a:xfrm flipV="1">
                <a:off x="1066" y="1888"/>
                <a:ext cx="1678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7" name="Group 68"/>
            <p:cNvGrpSpPr>
              <a:grpSpLocks/>
            </p:cNvGrpSpPr>
            <p:nvPr/>
          </p:nvGrpSpPr>
          <p:grpSpPr bwMode="auto">
            <a:xfrm>
              <a:off x="4932325" y="2813355"/>
              <a:ext cx="2376238" cy="863600"/>
              <a:chOff x="3107" y="1888"/>
              <a:chExt cx="1497" cy="544"/>
            </a:xfrm>
          </p:grpSpPr>
          <p:sp>
            <p:nvSpPr>
              <p:cNvPr id="28" name="Text Box 28"/>
              <p:cNvSpPr txBox="1">
                <a:spLocks noChangeArrowheads="1"/>
              </p:cNvSpPr>
              <p:nvPr/>
            </p:nvSpPr>
            <p:spPr bwMode="auto">
              <a:xfrm>
                <a:off x="3791" y="1917"/>
                <a:ext cx="243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  <p:sp>
            <p:nvSpPr>
              <p:cNvPr id="29" name="Line 44"/>
              <p:cNvSpPr>
                <a:spLocks noChangeShapeType="1"/>
              </p:cNvSpPr>
              <p:nvPr/>
            </p:nvSpPr>
            <p:spPr bwMode="auto">
              <a:xfrm>
                <a:off x="3107" y="1888"/>
                <a:ext cx="1497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" name="Oval 45"/>
            <p:cNvSpPr>
              <a:spLocks noChangeArrowheads="1"/>
            </p:cNvSpPr>
            <p:nvPr/>
          </p:nvSpPr>
          <p:spPr bwMode="auto">
            <a:xfrm>
              <a:off x="6227589" y="1589393"/>
              <a:ext cx="576201" cy="5651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/>
              <a:r>
                <a:rPr lang="en-US" altLang="zh-CN" b="1"/>
                <a:t>5</a:t>
              </a:r>
            </a:p>
          </p:txBody>
        </p:sp>
        <p:sp>
          <p:nvSpPr>
            <p:cNvPr id="31" name="Oval 47"/>
            <p:cNvSpPr>
              <a:spLocks noChangeArrowheads="1"/>
            </p:cNvSpPr>
            <p:nvPr/>
          </p:nvSpPr>
          <p:spPr bwMode="auto">
            <a:xfrm>
              <a:off x="6321241" y="1702104"/>
              <a:ext cx="38096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82945" tIns="41473" rIns="82945" bIns="41473" anchor="ctr"/>
            <a:lstStyle/>
            <a:p>
              <a:pPr algn="ctr" eaLnBrk="1" hangingPunct="1"/>
              <a:endParaRPr lang="zh-CN" altLang="zh-CN" b="1"/>
            </a:p>
          </p:txBody>
        </p:sp>
        <p:grpSp>
          <p:nvGrpSpPr>
            <p:cNvPr id="32" name="Group 67"/>
            <p:cNvGrpSpPr>
              <a:grpSpLocks/>
            </p:cNvGrpSpPr>
            <p:nvPr/>
          </p:nvGrpSpPr>
          <p:grpSpPr bwMode="auto">
            <a:xfrm>
              <a:off x="4932325" y="1949755"/>
              <a:ext cx="1295264" cy="719138"/>
              <a:chOff x="3107" y="1344"/>
              <a:chExt cx="816" cy="453"/>
            </a:xfrm>
          </p:grpSpPr>
          <p:sp>
            <p:nvSpPr>
              <p:cNvPr id="33" name="Line 48"/>
              <p:cNvSpPr>
                <a:spLocks noChangeShapeType="1"/>
              </p:cNvSpPr>
              <p:nvPr/>
            </p:nvSpPr>
            <p:spPr bwMode="auto">
              <a:xfrm flipV="1">
                <a:off x="3107" y="1389"/>
                <a:ext cx="816" cy="4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" name="Text Box 49"/>
              <p:cNvSpPr txBox="1">
                <a:spLocks noChangeArrowheads="1"/>
              </p:cNvSpPr>
              <p:nvPr/>
            </p:nvSpPr>
            <p:spPr bwMode="auto">
              <a:xfrm>
                <a:off x="3334" y="1344"/>
                <a:ext cx="250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 dirty="0"/>
                  <a:t>B</a:t>
                </a:r>
              </a:p>
            </p:txBody>
          </p:sp>
        </p:grpSp>
        <p:grpSp>
          <p:nvGrpSpPr>
            <p:cNvPr id="35" name="Group 64"/>
            <p:cNvGrpSpPr>
              <a:grpSpLocks/>
            </p:cNvGrpSpPr>
            <p:nvPr/>
          </p:nvGrpSpPr>
          <p:grpSpPr bwMode="auto">
            <a:xfrm>
              <a:off x="1908455" y="4037318"/>
              <a:ext cx="2447668" cy="863600"/>
              <a:chOff x="1202" y="2659"/>
              <a:chExt cx="1542" cy="544"/>
            </a:xfrm>
          </p:grpSpPr>
          <p:sp>
            <p:nvSpPr>
              <p:cNvPr id="36" name="Line 41"/>
              <p:cNvSpPr>
                <a:spLocks noChangeShapeType="1"/>
              </p:cNvSpPr>
              <p:nvPr/>
            </p:nvSpPr>
            <p:spPr bwMode="auto">
              <a:xfrm>
                <a:off x="1202" y="2659"/>
                <a:ext cx="1542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Text Box 50"/>
              <p:cNvSpPr txBox="1">
                <a:spLocks noChangeArrowheads="1"/>
              </p:cNvSpPr>
              <p:nvPr/>
            </p:nvSpPr>
            <p:spPr bwMode="auto">
              <a:xfrm>
                <a:off x="1474" y="2750"/>
                <a:ext cx="23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</p:grpSp>
        <p:grpSp>
          <p:nvGrpSpPr>
            <p:cNvPr id="38" name="Group 72"/>
            <p:cNvGrpSpPr>
              <a:grpSpLocks/>
            </p:cNvGrpSpPr>
            <p:nvPr/>
          </p:nvGrpSpPr>
          <p:grpSpPr bwMode="auto">
            <a:xfrm>
              <a:off x="4932325" y="4037317"/>
              <a:ext cx="2303220" cy="792162"/>
              <a:chOff x="3107" y="2659"/>
              <a:chExt cx="1451" cy="499"/>
            </a:xfrm>
          </p:grpSpPr>
          <p:sp>
            <p:nvSpPr>
              <p:cNvPr id="39" name="Line 52"/>
              <p:cNvSpPr>
                <a:spLocks noChangeShapeType="1"/>
              </p:cNvSpPr>
              <p:nvPr/>
            </p:nvSpPr>
            <p:spPr bwMode="auto">
              <a:xfrm flipV="1">
                <a:off x="3107" y="2659"/>
                <a:ext cx="1451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Text Box 53"/>
              <p:cNvSpPr txBox="1">
                <a:spLocks noChangeArrowheads="1"/>
              </p:cNvSpPr>
              <p:nvPr/>
            </p:nvSpPr>
            <p:spPr bwMode="auto">
              <a:xfrm>
                <a:off x="3651" y="2659"/>
                <a:ext cx="243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b</a:t>
                </a:r>
              </a:p>
            </p:txBody>
          </p:sp>
        </p:grpSp>
        <p:grpSp>
          <p:nvGrpSpPr>
            <p:cNvPr id="41" name="Group 69"/>
            <p:cNvGrpSpPr>
              <a:grpSpLocks/>
            </p:cNvGrpSpPr>
            <p:nvPr/>
          </p:nvGrpSpPr>
          <p:grpSpPr bwMode="auto">
            <a:xfrm>
              <a:off x="4643430" y="3100693"/>
              <a:ext cx="368261" cy="1584325"/>
              <a:chOff x="2925" y="2069"/>
              <a:chExt cx="232" cy="998"/>
            </a:xfrm>
          </p:grpSpPr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>
                <a:off x="2925" y="2069"/>
                <a:ext cx="0" cy="99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3" name="Text Box 54"/>
              <p:cNvSpPr txBox="1">
                <a:spLocks noChangeArrowheads="1"/>
              </p:cNvSpPr>
              <p:nvPr/>
            </p:nvSpPr>
            <p:spPr bwMode="auto">
              <a:xfrm>
                <a:off x="2925" y="2387"/>
                <a:ext cx="232" cy="2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/>
                  <a:t>a</a:t>
                </a:r>
              </a:p>
            </p:txBody>
          </p:sp>
        </p:grpSp>
        <p:grpSp>
          <p:nvGrpSpPr>
            <p:cNvPr id="44" name="Group 74"/>
            <p:cNvGrpSpPr>
              <a:grpSpLocks/>
            </p:cNvGrpSpPr>
            <p:nvPr/>
          </p:nvGrpSpPr>
          <p:grpSpPr bwMode="auto">
            <a:xfrm>
              <a:off x="1619561" y="4287922"/>
              <a:ext cx="5833450" cy="2173287"/>
              <a:chOff x="1020" y="2749"/>
              <a:chExt cx="3675" cy="1369"/>
            </a:xfrm>
          </p:grpSpPr>
          <p:sp>
            <p:nvSpPr>
              <p:cNvPr id="45" name="Line 25"/>
              <p:cNvSpPr>
                <a:spLocks noChangeShapeType="1"/>
              </p:cNvSpPr>
              <p:nvPr/>
            </p:nvSpPr>
            <p:spPr bwMode="auto">
              <a:xfrm flipV="1">
                <a:off x="4649" y="2749"/>
                <a:ext cx="46" cy="9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6" name="Group 65"/>
              <p:cNvGrpSpPr>
                <a:grpSpLocks/>
              </p:cNvGrpSpPr>
              <p:nvPr/>
            </p:nvGrpSpPr>
            <p:grpSpPr bwMode="auto">
              <a:xfrm>
                <a:off x="1020" y="2750"/>
                <a:ext cx="3629" cy="1368"/>
                <a:chOff x="1020" y="2750"/>
                <a:chExt cx="3629" cy="1368"/>
              </a:xfrm>
            </p:grpSpPr>
            <p:sp>
              <p:nvSpPr>
                <p:cNvPr id="47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1342" y="3113"/>
                  <a:ext cx="243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b="1"/>
                    <a:t>b</a:t>
                  </a:r>
                </a:p>
              </p:txBody>
            </p:sp>
            <p:sp>
              <p:nvSpPr>
                <p:cNvPr id="48" name="Freeform 55"/>
                <p:cNvSpPr>
                  <a:spLocks/>
                </p:cNvSpPr>
                <p:nvPr/>
              </p:nvSpPr>
              <p:spPr bwMode="auto">
                <a:xfrm>
                  <a:off x="1020" y="2750"/>
                  <a:ext cx="3629" cy="1368"/>
                </a:xfrm>
                <a:custGeom>
                  <a:avLst/>
                  <a:gdLst>
                    <a:gd name="T0" fmla="*/ 0 w 3629"/>
                    <a:gd name="T1" fmla="*/ 0 h 1368"/>
                    <a:gd name="T2" fmla="*/ 1044 w 3629"/>
                    <a:gd name="T3" fmla="*/ 1224 h 1368"/>
                    <a:gd name="T4" fmla="*/ 2903 w 3629"/>
                    <a:gd name="T5" fmla="*/ 862 h 1368"/>
                    <a:gd name="T6" fmla="*/ 3629 w 3629"/>
                    <a:gd name="T7" fmla="*/ 90 h 13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29" h="1368">
                      <a:moveTo>
                        <a:pt x="0" y="0"/>
                      </a:moveTo>
                      <a:cubicBezTo>
                        <a:pt x="280" y="540"/>
                        <a:pt x="560" y="1080"/>
                        <a:pt x="1044" y="1224"/>
                      </a:cubicBezTo>
                      <a:cubicBezTo>
                        <a:pt x="1528" y="1368"/>
                        <a:pt x="2472" y="1051"/>
                        <a:pt x="2903" y="862"/>
                      </a:cubicBezTo>
                      <a:cubicBezTo>
                        <a:pt x="3334" y="673"/>
                        <a:pt x="3481" y="381"/>
                        <a:pt x="3629" y="9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49" name="Group 71"/>
            <p:cNvGrpSpPr>
              <a:grpSpLocks/>
            </p:cNvGrpSpPr>
            <p:nvPr/>
          </p:nvGrpSpPr>
          <p:grpSpPr bwMode="auto">
            <a:xfrm>
              <a:off x="3971988" y="5116818"/>
              <a:ext cx="671443" cy="600075"/>
              <a:chOff x="2502" y="3339"/>
              <a:chExt cx="423" cy="378"/>
            </a:xfrm>
          </p:grpSpPr>
          <p:sp>
            <p:nvSpPr>
              <p:cNvPr id="50" name="Line 57"/>
              <p:cNvSpPr>
                <a:spLocks noChangeShapeType="1"/>
              </p:cNvSpPr>
              <p:nvPr/>
            </p:nvSpPr>
            <p:spPr bwMode="auto">
              <a:xfrm flipV="1">
                <a:off x="2925" y="3430"/>
                <a:ext cx="0" cy="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1" name="Group 70"/>
              <p:cNvGrpSpPr>
                <a:grpSpLocks/>
              </p:cNvGrpSpPr>
              <p:nvPr/>
            </p:nvGrpSpPr>
            <p:grpSpPr bwMode="auto">
              <a:xfrm>
                <a:off x="2502" y="3339"/>
                <a:ext cx="423" cy="378"/>
                <a:chOff x="2502" y="3339"/>
                <a:chExt cx="423" cy="378"/>
              </a:xfrm>
            </p:grpSpPr>
            <p:sp>
              <p:nvSpPr>
                <p:cNvPr id="52" name="Freeform 56"/>
                <p:cNvSpPr>
                  <a:spLocks/>
                </p:cNvSpPr>
                <p:nvPr/>
              </p:nvSpPr>
              <p:spPr bwMode="auto">
                <a:xfrm>
                  <a:off x="2502" y="3339"/>
                  <a:ext cx="423" cy="378"/>
                </a:xfrm>
                <a:custGeom>
                  <a:avLst/>
                  <a:gdLst>
                    <a:gd name="T0" fmla="*/ 242 w 423"/>
                    <a:gd name="T1" fmla="*/ 0 h 378"/>
                    <a:gd name="T2" fmla="*/ 15 w 423"/>
                    <a:gd name="T3" fmla="*/ 227 h 378"/>
                    <a:gd name="T4" fmla="*/ 333 w 423"/>
                    <a:gd name="T5" fmla="*/ 363 h 378"/>
                    <a:gd name="T6" fmla="*/ 423 w 423"/>
                    <a:gd name="T7" fmla="*/ 136 h 3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23" h="378">
                      <a:moveTo>
                        <a:pt x="242" y="0"/>
                      </a:moveTo>
                      <a:cubicBezTo>
                        <a:pt x="121" y="83"/>
                        <a:pt x="0" y="167"/>
                        <a:pt x="15" y="227"/>
                      </a:cubicBezTo>
                      <a:cubicBezTo>
                        <a:pt x="30" y="287"/>
                        <a:pt x="265" y="378"/>
                        <a:pt x="333" y="363"/>
                      </a:cubicBezTo>
                      <a:cubicBezTo>
                        <a:pt x="401" y="348"/>
                        <a:pt x="412" y="242"/>
                        <a:pt x="423" y="13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3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2623" y="3414"/>
                  <a:ext cx="232" cy="2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/>
                  <a:r>
                    <a:rPr lang="en-US" altLang="zh-CN" b="1"/>
                    <a:t>a</a:t>
                  </a:r>
                </a:p>
              </p:txBody>
            </p:sp>
          </p:grpSp>
        </p:grpSp>
      </p:grpSp>
      <p:sp>
        <p:nvSpPr>
          <p:cNvPr id="55" name="TextBox 54"/>
          <p:cNvSpPr txBox="1"/>
          <p:nvPr/>
        </p:nvSpPr>
        <p:spPr>
          <a:xfrm>
            <a:off x="755575" y="1741512"/>
            <a:ext cx="233910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子集构造法</a:t>
            </a:r>
            <a:endParaRPr lang="en-US" altLang="zh-CN" sz="2800" b="1" dirty="0" smtClean="0"/>
          </a:p>
          <a:p>
            <a:r>
              <a:rPr lang="el-GR" altLang="zh-CN" sz="2800" b="1" dirty="0"/>
              <a:t>ε</a:t>
            </a:r>
            <a:r>
              <a:rPr lang="zh-CN" altLang="en-US" sz="2800" b="1" dirty="0" smtClean="0"/>
              <a:t>闭包</a:t>
            </a:r>
            <a:endParaRPr lang="en-US" altLang="zh-CN" sz="2800" b="1" dirty="0" smtClean="0"/>
          </a:p>
          <a:p>
            <a:r>
              <a:rPr lang="en-US" altLang="zh-CN" sz="2800" b="1" dirty="0"/>
              <a:t>a</a:t>
            </a:r>
            <a:r>
              <a:rPr lang="zh-CN" altLang="en-US" sz="2800" b="1" dirty="0" smtClean="0"/>
              <a:t>弧转换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构造新的状态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删除多余状态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和等价状态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189955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7" indent="-466567">
              <a:lnSpc>
                <a:spcPct val="140000"/>
              </a:lnSpc>
              <a:buClrTx/>
              <a:buFont typeface="+mj-lt"/>
              <a:buAutoNum type="arabicPeriod"/>
            </a:pPr>
            <a:r>
              <a:rPr lang="zh-CN" altLang="en-US" dirty="0">
                <a:latin typeface="+mn-ea"/>
              </a:rPr>
              <a:t>对于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A→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•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如果有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	</a:t>
            </a:r>
            <a:r>
              <a:rPr lang="en-US" altLang="zh-CN" dirty="0">
                <a:latin typeface="+mn-ea"/>
              </a:rPr>
              <a:t>S 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 A  </a:t>
            </a:r>
            <a:r>
              <a:rPr lang="en-US" altLang="zh-CN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</a:t>
            </a:r>
            <a:endParaRPr lang="en-US" altLang="zh-CN" dirty="0">
              <a:latin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</a:rPr>
              <a:t>则称</a:t>
            </a:r>
            <a:r>
              <a:rPr lang="zh-CN" altLang="en-US" dirty="0">
                <a:solidFill>
                  <a:schemeClr val="accent2"/>
                </a:solidFill>
                <a:latin typeface="+mn-ea"/>
              </a:rPr>
              <a:t>项目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A→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chemeClr val="accent2"/>
                </a:solidFill>
                <a:latin typeface="+mn-ea"/>
              </a:rPr>
              <a:t>•</a:t>
            </a:r>
            <a:r>
              <a:rPr lang="en-US" altLang="zh-CN" dirty="0">
                <a:solidFill>
                  <a:schemeClr val="accent2"/>
                </a:solidFill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对活前缀</a:t>
            </a:r>
            <a:r>
              <a:rPr lang="zh-CN" altLang="en-US" dirty="0">
                <a:solidFill>
                  <a:srgbClr val="FF0000"/>
                </a:solidFill>
                <a:latin typeface="+mn-ea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有效。</a:t>
            </a:r>
          </a:p>
          <a:p>
            <a:pPr marL="0" indent="0">
              <a:lnSpc>
                <a:spcPct val="140000"/>
              </a:lnSpc>
              <a:buNone/>
            </a:pPr>
            <a:r>
              <a:rPr lang="zh-CN" altLang="en-US" dirty="0">
                <a:latin typeface="+mn-ea"/>
                <a:sym typeface="Symbol" panose="05050102010706020507" pitchFamily="18" charset="2"/>
              </a:rPr>
              <a:t>即：从</a:t>
            </a:r>
            <a:r>
              <a:rPr lang="zh-CN" altLang="en-US" dirty="0">
                <a:solidFill>
                  <a:srgbClr val="C00000"/>
                </a:solidFill>
                <a:latin typeface="+mn-ea"/>
                <a:sym typeface="Symbol" panose="05050102010706020507" pitchFamily="18" charset="2"/>
              </a:rPr>
              <a:t>初态到达状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态</a:t>
            </a:r>
            <a:r>
              <a:rPr lang="en-US" altLang="zh-CN" dirty="0">
                <a:latin typeface="+mn-ea"/>
              </a:rPr>
              <a:t>A→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+mn-ea"/>
              </a:rPr>
              <a:t>•</a:t>
            </a:r>
            <a:r>
              <a:rPr lang="en-US" altLang="zh-CN" dirty="0">
                <a:latin typeface="+mn-ea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sym typeface="Symbol" panose="05050102010706020507" pitchFamily="18" charset="2"/>
              </a:rPr>
              <a:t>时，已识别出，希望继续从输入串中识别由推出的串。 </a:t>
            </a: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项目的有效性定义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15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90138" y="461168"/>
            <a:ext cx="2635250" cy="3039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3200" b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endParaRPr lang="en-US" altLang="zh-CN" sz="32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3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32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32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Rectangle 11"/>
          <p:cNvSpPr>
            <a:spLocks noChangeArrowheads="1"/>
          </p:cNvSpPr>
          <p:nvPr/>
        </p:nvSpPr>
        <p:spPr bwMode="auto">
          <a:xfrm>
            <a:off x="2473994" y="5540455"/>
            <a:ext cx="1269604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2627786" y="4430709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9" name="直接箭头连接符 23"/>
          <p:cNvCxnSpPr>
            <a:cxnSpLocks noChangeShapeType="1"/>
          </p:cNvCxnSpPr>
          <p:nvPr/>
        </p:nvCxnSpPr>
        <p:spPr bwMode="auto">
          <a:xfrm rot="5400000">
            <a:off x="2892900" y="5324831"/>
            <a:ext cx="430212" cy="158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627786" y="3241341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1" name="直接箭头连接符 34"/>
          <p:cNvCxnSpPr>
            <a:cxnSpLocks noChangeShapeType="1"/>
            <a:stCxn id="10" idx="2"/>
            <a:endCxn id="8" idx="0"/>
          </p:cNvCxnSpPr>
          <p:nvPr/>
        </p:nvCxnSpPr>
        <p:spPr bwMode="auto">
          <a:xfrm>
            <a:off x="3121014" y="3861049"/>
            <a:ext cx="0" cy="56965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2627786" y="2060849"/>
            <a:ext cx="986459" cy="662483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3" name="直接箭头连接符 39"/>
          <p:cNvCxnSpPr>
            <a:cxnSpLocks noChangeShapeType="1"/>
            <a:stCxn id="12" idx="2"/>
            <a:endCxn id="10" idx="0"/>
          </p:cNvCxnSpPr>
          <p:nvPr/>
        </p:nvCxnSpPr>
        <p:spPr bwMode="auto">
          <a:xfrm>
            <a:off x="3121014" y="2723333"/>
            <a:ext cx="0" cy="518011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5148070" y="4430709"/>
            <a:ext cx="986459" cy="6551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T</a:t>
            </a:r>
          </a:p>
        </p:txBody>
      </p:sp>
      <p:cxnSp>
        <p:nvCxnSpPr>
          <p:cNvPr id="15" name="直接箭头连接符 23"/>
          <p:cNvCxnSpPr>
            <a:cxnSpLocks noChangeShapeType="1"/>
            <a:endCxn id="23" idx="0"/>
          </p:cNvCxnSpPr>
          <p:nvPr/>
        </p:nvCxnSpPr>
        <p:spPr bwMode="auto">
          <a:xfrm flipH="1">
            <a:off x="5648010" y="5118453"/>
            <a:ext cx="12499" cy="422275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148070" y="2102193"/>
            <a:ext cx="986459" cy="61970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F</a:t>
            </a:r>
          </a:p>
        </p:txBody>
      </p:sp>
      <p:cxnSp>
        <p:nvCxnSpPr>
          <p:cNvPr id="17" name="直接箭头连接符 34"/>
          <p:cNvCxnSpPr>
            <a:cxnSpLocks noChangeShapeType="1"/>
            <a:stCxn id="16" idx="2"/>
            <a:endCxn id="14" idx="0"/>
          </p:cNvCxnSpPr>
          <p:nvPr/>
        </p:nvCxnSpPr>
        <p:spPr bwMode="auto">
          <a:xfrm>
            <a:off x="5641294" y="2721902"/>
            <a:ext cx="0" cy="1708809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3873579" y="394877"/>
            <a:ext cx="986459" cy="513847"/>
          </a:xfrm>
          <a:prstGeom prst="rect">
            <a:avLst/>
          </a:prstGeom>
          <a:solidFill>
            <a:srgbClr val="A5A5E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smtClean="0">
                <a:latin typeface="Times New Roman" pitchFamily="18" charset="0"/>
                <a:ea typeface="新宋体" pitchFamily="49" charset="-122"/>
              </a:rPr>
              <a:t>S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cxnSp>
        <p:nvCxnSpPr>
          <p:cNvPr id="19" name="直接箭头连接符 59"/>
          <p:cNvCxnSpPr>
            <a:cxnSpLocks noChangeShapeType="1"/>
            <a:stCxn id="18" idx="2"/>
            <a:endCxn id="12" idx="0"/>
          </p:cNvCxnSpPr>
          <p:nvPr/>
        </p:nvCxnSpPr>
        <p:spPr bwMode="auto">
          <a:xfrm flipH="1">
            <a:off x="3121020" y="908720"/>
            <a:ext cx="1245789" cy="1152128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62"/>
          <p:cNvCxnSpPr>
            <a:cxnSpLocks noChangeShapeType="1"/>
            <a:stCxn id="18" idx="2"/>
            <a:endCxn id="22" idx="0"/>
          </p:cNvCxnSpPr>
          <p:nvPr/>
        </p:nvCxnSpPr>
        <p:spPr bwMode="auto">
          <a:xfrm>
            <a:off x="4366809" y="908723"/>
            <a:ext cx="3535" cy="4632007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59"/>
          <p:cNvCxnSpPr>
            <a:cxnSpLocks noChangeShapeType="1"/>
            <a:stCxn id="18" idx="2"/>
            <a:endCxn id="16" idx="0"/>
          </p:cNvCxnSpPr>
          <p:nvPr/>
        </p:nvCxnSpPr>
        <p:spPr bwMode="auto">
          <a:xfrm>
            <a:off x="4366809" y="908720"/>
            <a:ext cx="1274491" cy="1193472"/>
          </a:xfrm>
          <a:prstGeom prst="straightConnector1">
            <a:avLst/>
          </a:prstGeom>
          <a:noFill/>
          <a:ln w="22225">
            <a:solidFill>
              <a:schemeClr val="tx1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Rectangle 11"/>
          <p:cNvSpPr>
            <a:spLocks noChangeArrowheads="1"/>
          </p:cNvSpPr>
          <p:nvPr/>
        </p:nvSpPr>
        <p:spPr bwMode="auto">
          <a:xfrm>
            <a:off x="3727474" y="5540727"/>
            <a:ext cx="1285728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23" name="Rectangle 11"/>
          <p:cNvSpPr>
            <a:spLocks noChangeArrowheads="1"/>
          </p:cNvSpPr>
          <p:nvPr/>
        </p:nvSpPr>
        <p:spPr bwMode="auto">
          <a:xfrm>
            <a:off x="5013202" y="5540727"/>
            <a:ext cx="1269604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auto">
          <a:xfrm>
            <a:off x="6282806" y="5541011"/>
            <a:ext cx="1268062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25" name="Rectangle 11"/>
          <p:cNvSpPr>
            <a:spLocks noChangeArrowheads="1"/>
          </p:cNvSpPr>
          <p:nvPr/>
        </p:nvSpPr>
        <p:spPr bwMode="auto">
          <a:xfrm>
            <a:off x="7550868" y="5541295"/>
            <a:ext cx="1269604" cy="407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>
                <a:latin typeface="Times New Roman" pitchFamily="18" charset="0"/>
                <a:ea typeface="新宋体" pitchFamily="49" charset="-122"/>
              </a:rPr>
              <a:t>int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78802" y="2723335"/>
            <a:ext cx="2236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语法错误</a:t>
            </a:r>
            <a:r>
              <a:rPr lang="en-US" altLang="zh-CN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22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  <p:bldP spid="16" grpId="0" animBg="1"/>
      <p:bldP spid="18" grpId="0" animBg="1"/>
      <p:bldP spid="2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6567" indent="-466567">
              <a:lnSpc>
                <a:spcPct val="130000"/>
              </a:lnSpc>
              <a:buClrTx/>
              <a:buFont typeface="+mj-lt"/>
              <a:buAutoNum type="arabicPeriod" startAt="2"/>
            </a:pPr>
            <a:r>
              <a:rPr lang="zh-CN" altLang="en-US" dirty="0">
                <a:latin typeface="+mn-ea"/>
                <a:cs typeface="Times New Roman" charset="0"/>
              </a:rPr>
              <a:t>若</a:t>
            </a:r>
            <a:r>
              <a:rPr lang="en-US" altLang="zh-CN" dirty="0">
                <a:latin typeface="+mn-ea"/>
                <a:cs typeface="Times New Roman" charset="0"/>
              </a:rPr>
              <a:t>A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</a:t>
            </a:r>
            <a:r>
              <a:rPr lang="en-US" altLang="zh-CN" dirty="0">
                <a:latin typeface="+mn-ea"/>
                <a:cs typeface="Times New Roman" charset="0"/>
              </a:rPr>
              <a:t>•B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对活前缀  有效，且有产生式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，则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 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</a:rPr>
              <a:t>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对活前缀  也是有效的。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因为：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S’ABB’’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即：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S’B’’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endParaRPr lang="en-US" altLang="zh-CN" dirty="0">
              <a:latin typeface="+mn-ea"/>
              <a:cs typeface="Times New Roman" charset="0"/>
              <a:sym typeface="Symbol" panose="05050102010706020507" pitchFamily="18" charset="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所以，项目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</a:rPr>
              <a:t>→•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 (B</a:t>
            </a:r>
            <a:r>
              <a:rPr lang="en-US" altLang="zh-CN" dirty="0">
                <a:latin typeface="+mn-ea"/>
                <a:cs typeface="Times New Roman" charset="0"/>
              </a:rPr>
              <a:t>→</a:t>
            </a:r>
            <a:r>
              <a:rPr lang="el-GR" altLang="zh-CN" dirty="0">
                <a:latin typeface="+mn-ea"/>
                <a:cs typeface="Times New Roman" charset="0"/>
              </a:rPr>
              <a:t> ε </a:t>
            </a:r>
            <a:r>
              <a:rPr lang="en-US" altLang="zh-CN" dirty="0">
                <a:latin typeface="+mn-ea"/>
                <a:cs typeface="Times New Roman" charset="0"/>
              </a:rPr>
              <a:t>•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)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活前缀 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(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</a:t>
            </a:r>
            <a:r>
              <a:rPr lang="el-GR" altLang="zh-CN" dirty="0">
                <a:solidFill>
                  <a:srgbClr val="FF0000"/>
                </a:solidFill>
                <a:latin typeface="+mn-ea"/>
                <a:cs typeface="Times New Roman" charset="0"/>
              </a:rPr>
              <a:t>ε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)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也有效。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(A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B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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el-GR" altLang="zh-CN" dirty="0">
                <a:latin typeface="+mn-ea"/>
                <a:cs typeface="Times New Roman" charset="0"/>
              </a:rPr>
              <a:t> </a:t>
            </a:r>
            <a:r>
              <a:rPr lang="el-GR" altLang="zh-CN" dirty="0">
                <a:solidFill>
                  <a:srgbClr val="FF0000"/>
                </a:solidFill>
                <a:latin typeface="+mn-ea"/>
                <a:cs typeface="Times New Roman" charset="0"/>
              </a:rPr>
              <a:t>ε</a:t>
            </a:r>
            <a:r>
              <a:rPr lang="en-US" altLang="zh-CN" dirty="0">
                <a:latin typeface="+mn-ea"/>
                <a:cs typeface="Times New Roman" charset="0"/>
              </a:rPr>
              <a:t>;</a:t>
            </a:r>
            <a:r>
              <a:rPr lang="zh-CN" altLang="en-US" dirty="0">
                <a:latin typeface="+mn-ea"/>
                <a:cs typeface="Times New Roman" charset="0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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 </a:t>
            </a:r>
            <a:r>
              <a:rPr lang="en-US" altLang="zh-CN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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;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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:</a:t>
            </a:r>
            <a:r>
              <a:rPr lang="zh-CN" altLang="en-US" dirty="0">
                <a:latin typeface="+mn-ea"/>
                <a:cs typeface="Times New Roman" charset="0"/>
                <a:sym typeface="Symbol" panose="05050102010706020507" pitchFamily="18" charset="2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+mn-ea"/>
                <a:cs typeface="Times New Roman" charset="0"/>
                <a:sym typeface="Symbol" panose="05050102010706020507" pitchFamily="18" charset="2"/>
              </a:rPr>
              <a:t></a:t>
            </a:r>
            <a:r>
              <a:rPr lang="en-US" altLang="zh-CN" dirty="0">
                <a:latin typeface="+mn-ea"/>
                <a:cs typeface="Times New Roman" charset="0"/>
                <a:sym typeface="Symbol" panose="05050102010706020507" pitchFamily="18" charset="2"/>
              </a:rPr>
              <a:t>)</a:t>
            </a:r>
            <a:endParaRPr lang="zh-CN" altLang="en-US" dirty="0">
              <a:latin typeface="+mn-ea"/>
              <a:cs typeface="Times New Roman" charset="0"/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项目的有效性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33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sz="quarter" idx="13"/>
          </p:nvPr>
        </p:nvSpPr>
        <p:spPr>
          <a:xfrm>
            <a:off x="378472" y="620688"/>
            <a:ext cx="8240834" cy="1365304"/>
          </a:xfrm>
        </p:spPr>
        <p:txBody>
          <a:bodyPr>
            <a:no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G(S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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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→S         </a:t>
            </a:r>
            <a:r>
              <a:rPr lang="en-US" altLang="zh-C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S→bB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B→cB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</a:p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判断项目：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cB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 c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•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B,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 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 •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d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对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活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前缀 </a:t>
            </a:r>
            <a:r>
              <a:rPr lang="en-US" altLang="zh-CN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的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有效性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21422" y="2412475"/>
            <a:ext cx="3212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S’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 </a:t>
            </a:r>
            <a:r>
              <a:rPr lang="en-US" altLang="zh-CN" sz="2800" dirty="0" err="1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21422" y="3636610"/>
            <a:ext cx="4392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S’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 </a:t>
            </a:r>
            <a:r>
              <a:rPr lang="en-US" altLang="zh-CN" sz="2800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</a:t>
            </a:r>
            <a:r>
              <a:rPr lang="en-US" altLang="zh-CN" sz="2800" dirty="0" err="1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cB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21422" y="4851581"/>
            <a:ext cx="42643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S’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S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 </a:t>
            </a:r>
            <a:r>
              <a:rPr lang="en-US" altLang="zh-CN" sz="2800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 </a:t>
            </a:r>
            <a:r>
              <a:rPr lang="en-US" altLang="zh-CN" sz="2800" dirty="0" err="1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 </a:t>
            </a:r>
            <a:r>
              <a:rPr lang="en-US" altLang="zh-CN" sz="2800" dirty="0" err="1" smtClean="0">
                <a:solidFill>
                  <a:srgbClr val="0066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bc</a:t>
            </a:r>
            <a:r>
              <a:rPr lang="en-US" altLang="zh-CN" sz="2800" dirty="0" err="1" smtClean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44858" y="2935695"/>
            <a:ext cx="4674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c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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=b,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=B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544858" y="4133927"/>
            <a:ext cx="4693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B→•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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=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cB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544858" y="5498708"/>
            <a:ext cx="45801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B→•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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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bc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=d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charset="2"/>
              </a:rPr>
              <a:t>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94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72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 marL="466567" indent="-466567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有效项目集：对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活前缀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有效的项目的集合称为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对的有效项目集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66567" indent="-466567">
              <a:lnSpc>
                <a:spcPct val="150000"/>
              </a:lnSpc>
              <a:buClr>
                <a:schemeClr val="tx1"/>
              </a:buClr>
              <a:buFont typeface="+mj-lt"/>
              <a:buAutoNum type="arabicPeriod" startAt="3"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有效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项目集闭包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的求法</a:t>
            </a:r>
          </a:p>
          <a:p>
            <a:pPr marL="362885" lvl="1" indent="0" algn="just">
              <a:spcAft>
                <a:spcPts val="544"/>
              </a:spcAft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是文法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的一个项目集，通过以下步骤构造有效项目集闭包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829452" lvl="1" indent="-466567" algn="just">
              <a:spcAft>
                <a:spcPts val="544"/>
              </a:spcAft>
              <a:buFont typeface="+mj-ea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对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，都有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closure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9452" lvl="1" indent="-466567" algn="just">
              <a:spcAft>
                <a:spcPts val="544"/>
              </a:spcAft>
              <a:buFont typeface="+mj-lt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若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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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，且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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为文法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 一个产生式，则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 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9452" lvl="1" indent="-466567" algn="just">
              <a:spcAft>
                <a:spcPts val="544"/>
              </a:spcAft>
              <a:buFont typeface="+mj-lt"/>
              <a:buAutoNum type="circleNumDbPlain"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重复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，直至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closure(I)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不再增大。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72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73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611560" y="548680"/>
            <a:ext cx="8240834" cy="5070896"/>
          </a:xfrm>
        </p:spPr>
        <p:txBody>
          <a:bodyPr/>
          <a:lstStyle/>
          <a:p>
            <a:pPr marL="673930" indent="-673930">
              <a:buClrTx/>
              <a:buFont typeface="+mj-lt"/>
              <a:buAutoNum type="arabicPeriod" startAt="5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有效项目集之间的转换关系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状态转换函数：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X),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如果：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X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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S’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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X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X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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有效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定义：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go(I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X)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closure( {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AX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AXI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81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95536" y="332656"/>
            <a:ext cx="8568952" cy="1581328"/>
          </a:xfrm>
        </p:spPr>
        <p:txBody>
          <a:bodyPr>
            <a:normAutofit/>
          </a:bodyPr>
          <a:lstStyle/>
          <a:p>
            <a:pPr marL="514350" indent="-514350">
              <a:buClrTx/>
              <a:buFont typeface="+mj-lt"/>
              <a:buAutoNum type="arabicPeriod" startAt="6"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项目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集规范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族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定义：一个文法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所有有效项目集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组成的集合，叫做该文法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项目集规范族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1844824"/>
            <a:ext cx="8424936" cy="441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项目集规范族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的求法：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 := { 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closure( {S’→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S}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repeat  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中每一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项目集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符号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V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if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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加入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until  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不再增大</a:t>
            </a:r>
          </a:p>
          <a:p>
            <a:pPr algn="just">
              <a:lnSpc>
                <a:spcPct val="90000"/>
              </a:lnSpc>
              <a:spcAft>
                <a:spcPts val="544"/>
              </a:spcAft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4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51526" y="404667"/>
            <a:ext cx="1712319" cy="223819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 S’→S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→BB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B→aB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63839" y="402646"/>
            <a:ext cx="7302861" cy="643909"/>
          </a:xfrm>
          <a:prstGeom prst="rect">
            <a:avLst/>
          </a:prstGeom>
          <a:solidFill>
            <a:srgbClr val="FFC000"/>
          </a:solidFill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go(I, X)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closure( {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AX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AXI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)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243271" y="1027945"/>
            <a:ext cx="6480720" cy="514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82945" tIns="41473" rIns="82945" bIns="41473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初始时：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 I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}=closure(S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-&gt;•S)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43271" y="1549703"/>
            <a:ext cx="6120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						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11532" y="1549703"/>
            <a:ext cx="11512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S’-&gt;•S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03613" y="1560381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B-&gt;•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96246" y="1549703"/>
            <a:ext cx="10502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B-&gt;•b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62807" y="1553262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S-&gt;•BB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1524" y="2233783"/>
            <a:ext cx="45384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,S)={	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763688" y="2233783"/>
            <a:ext cx="25026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closure(S’-&gt;S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346071" y="2211969"/>
            <a:ext cx="170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={S’-&gt;S•}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51525" y="2765095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718370" y="2765095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closure({S→B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90792" y="2765095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={S-&gt;B•B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29486" y="2746047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62367" y="274604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B-&gt;•b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79602" y="2211969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8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339863" y="2746663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51520" y="3288314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91023" y="3288314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B→a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zh-CN" sz="28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631143" y="3288314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a•B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129485" y="3288314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256900" y="328273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B-&gt;•b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336656" y="3288314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51520" y="3791303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691023" y="380595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498471" y="3791303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={B-&gt;b•}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979602" y="377948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0305" y="4314523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935398" y="431452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39013" y="4314523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54547" y="4314523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7147044" y="4303709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终结状态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40136" y="4806069"/>
            <a:ext cx="5043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74880" y="4806069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({B→BB•})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608803" y="4806069"/>
            <a:ext cx="1896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={B-&gt;BB•}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318354" y="4806069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51526" y="5229200"/>
            <a:ext cx="49632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)={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669484" y="5229200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B→a•B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566721" y="5229200"/>
            <a:ext cx="43300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a•B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034475" y="5229200"/>
            <a:ext cx="1289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B-&gt;•</a:t>
            </a:r>
            <a:r>
              <a:rPr lang="en-US" sz="2800" dirty="0" err="1" smtClean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147038" y="523341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B-&gt;•b 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8336656" y="5229200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0141" y="5756635"/>
            <a:ext cx="48045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1691023" y="5756635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498471" y="5756635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={B-&gt;b•}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979602" y="5776496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3173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76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57743" y="402646"/>
            <a:ext cx="1712319" cy="2238192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 S’→S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→BB</a:t>
            </a: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B→aB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B→b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3839" y="402646"/>
            <a:ext cx="7302861" cy="643909"/>
          </a:xfrm>
          <a:prstGeom prst="rect">
            <a:avLst/>
          </a:prstGeom>
          <a:solidFill>
            <a:srgbClr val="FFC000"/>
          </a:solidFill>
        </p:spPr>
        <p:txBody>
          <a:bodyPr wrap="none" lIns="82945" tIns="41473" rIns="82945" bIns="41473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go(I, X)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＝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closure( {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AX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|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AXI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 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6358" y="3004754"/>
            <a:ext cx="48638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13109" y="300475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B→aB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21860" y="3004754"/>
            <a:ext cx="1816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={B-&gt;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•}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82541" y="3004754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57743" y="3527974"/>
            <a:ext cx="5052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,a)={ 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13108" y="3527974"/>
            <a:ext cx="298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B→a•B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124300" y="3545125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743" y="4037197"/>
            <a:ext cx="50738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                                    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613109" y="4037197"/>
            <a:ext cx="2794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closure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({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B→b</a:t>
            </a:r>
            <a:r>
              <a:rPr lang="en-US" altLang="zh-CN" sz="280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•})</a:t>
            </a:r>
            <a:endParaRPr lang="en-US" altLang="zh-CN" sz="280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24299" y="4034574"/>
            <a:ext cx="6270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</a:t>
            </a:r>
            <a:r>
              <a:rPr lang="en-US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7749" y="4569863"/>
            <a:ext cx="18630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1620" y="4569863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3103" y="4583219"/>
            <a:ext cx="18213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19319" y="4583219"/>
            <a:ext cx="1842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,b)={}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461490" y="460361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终结状态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69242" y="5116987"/>
            <a:ext cx="783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,S)={} 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,B={}   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,a)={}  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b)={})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61491" y="512683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终结状态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57743" y="5650058"/>
            <a:ext cx="7837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,S)={} 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,B={}   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,a)={}  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b)={})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461491" y="564747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终结状态</a:t>
            </a:r>
            <a:endParaRPr 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2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323528" y="908720"/>
            <a:ext cx="8240834" cy="645224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结果：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{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2026"/>
              </p:ext>
            </p:extLst>
          </p:nvPr>
        </p:nvGraphicFramePr>
        <p:xfrm>
          <a:off x="2987823" y="1628800"/>
          <a:ext cx="583265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530"/>
                <a:gridCol w="1166530"/>
                <a:gridCol w="1166530"/>
                <a:gridCol w="1166530"/>
                <a:gridCol w="1166530"/>
              </a:tblGrid>
              <a:tr h="94488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dirty="0" smtClean="0"/>
                        <a:t>转换表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/>
                        <a:t>S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</a:tr>
              <a:tr h="518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8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8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8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251520" y="1616452"/>
            <a:ext cx="21242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18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78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识别活前缀的状态转换图（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3"/>
          <p:cNvSpPr>
            <a:spLocks noChangeArrowheads="1"/>
          </p:cNvSpPr>
          <p:nvPr/>
        </p:nvSpPr>
        <p:spPr bwMode="auto">
          <a:xfrm>
            <a:off x="2523170" y="3757593"/>
            <a:ext cx="576201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Oval 4"/>
          <p:cNvSpPr>
            <a:spLocks noChangeArrowheads="1"/>
          </p:cNvSpPr>
          <p:nvPr/>
        </p:nvSpPr>
        <p:spPr bwMode="auto">
          <a:xfrm>
            <a:off x="4212086" y="386871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5"/>
          <p:cNvSpPr>
            <a:spLocks noChangeArrowheads="1"/>
          </p:cNvSpPr>
          <p:nvPr/>
        </p:nvSpPr>
        <p:spPr bwMode="auto">
          <a:xfrm>
            <a:off x="4112090" y="3754416"/>
            <a:ext cx="604775" cy="5683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grpSp>
        <p:nvGrpSpPr>
          <p:cNvPr id="11" name="Group 63"/>
          <p:cNvGrpSpPr>
            <a:grpSpLocks/>
          </p:cNvGrpSpPr>
          <p:nvPr/>
        </p:nvGrpSpPr>
        <p:grpSpPr bwMode="auto">
          <a:xfrm>
            <a:off x="3127944" y="3602020"/>
            <a:ext cx="941289" cy="431800"/>
            <a:chOff x="1244" y="2296"/>
            <a:chExt cx="593" cy="272"/>
          </a:xfrm>
        </p:grpSpPr>
        <p:sp>
          <p:nvSpPr>
            <p:cNvPr id="12" name="Line 6"/>
            <p:cNvSpPr>
              <a:spLocks noChangeShapeType="1"/>
            </p:cNvSpPr>
            <p:nvPr/>
          </p:nvSpPr>
          <p:spPr bwMode="auto">
            <a:xfrm>
              <a:off x="1244" y="2568"/>
              <a:ext cx="5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7"/>
            <p:cNvSpPr txBox="1">
              <a:spLocks noChangeArrowheads="1"/>
            </p:cNvSpPr>
            <p:nvPr/>
          </p:nvSpPr>
          <p:spPr bwMode="auto">
            <a:xfrm>
              <a:off x="1432" y="2296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</a:p>
          </p:txBody>
        </p:sp>
      </p:grpSp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2091409" y="3890605"/>
            <a:ext cx="395136" cy="36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endParaRPr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0"/>
          <p:cNvSpPr>
            <a:spLocks noChangeArrowheads="1"/>
          </p:cNvSpPr>
          <p:nvPr/>
        </p:nvSpPr>
        <p:spPr bwMode="auto">
          <a:xfrm>
            <a:off x="5508939" y="2665393"/>
            <a:ext cx="576202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Oval 11"/>
          <p:cNvSpPr>
            <a:spLocks noChangeArrowheads="1"/>
          </p:cNvSpPr>
          <p:nvPr/>
        </p:nvSpPr>
        <p:spPr bwMode="auto">
          <a:xfrm>
            <a:off x="8388361" y="3746476"/>
            <a:ext cx="576202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7" name="Oval 14"/>
          <p:cNvSpPr>
            <a:spLocks noChangeArrowheads="1"/>
          </p:cNvSpPr>
          <p:nvPr/>
        </p:nvSpPr>
        <p:spPr bwMode="auto">
          <a:xfrm>
            <a:off x="5508939" y="4837091"/>
            <a:ext cx="576202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7093098" y="4837091"/>
            <a:ext cx="576202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6113719" y="5041898"/>
            <a:ext cx="934939" cy="369888"/>
            <a:chOff x="3125" y="3203"/>
            <a:chExt cx="589" cy="233"/>
          </a:xfrm>
        </p:grpSpPr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3125" y="3249"/>
              <a:ext cx="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3288" y="3203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22" name="Oval 34"/>
          <p:cNvSpPr>
            <a:spLocks noChangeArrowheads="1"/>
          </p:cNvSpPr>
          <p:nvPr/>
        </p:nvSpPr>
        <p:spPr bwMode="auto">
          <a:xfrm>
            <a:off x="8482013" y="3859189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Oval 35"/>
          <p:cNvSpPr>
            <a:spLocks noChangeArrowheads="1"/>
          </p:cNvSpPr>
          <p:nvPr/>
        </p:nvSpPr>
        <p:spPr bwMode="auto">
          <a:xfrm>
            <a:off x="7185162" y="494821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Group 68"/>
          <p:cNvGrpSpPr>
            <a:grpSpLocks/>
          </p:cNvGrpSpPr>
          <p:nvPr/>
        </p:nvGrpSpPr>
        <p:grpSpPr bwMode="auto">
          <a:xfrm>
            <a:off x="6085141" y="2954315"/>
            <a:ext cx="2376238" cy="863600"/>
            <a:chOff x="3107" y="1888"/>
            <a:chExt cx="1497" cy="544"/>
          </a:xfrm>
        </p:grpSpPr>
        <p:sp>
          <p:nvSpPr>
            <p:cNvPr id="25" name="Text Box 28"/>
            <p:cNvSpPr txBox="1">
              <a:spLocks noChangeArrowheads="1"/>
            </p:cNvSpPr>
            <p:nvPr/>
          </p:nvSpPr>
          <p:spPr bwMode="auto">
            <a:xfrm>
              <a:off x="3791" y="1917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6" name="Line 44"/>
            <p:cNvSpPr>
              <a:spLocks noChangeShapeType="1"/>
            </p:cNvSpPr>
            <p:nvPr/>
          </p:nvSpPr>
          <p:spPr bwMode="auto">
            <a:xfrm>
              <a:off x="3107" y="1888"/>
              <a:ext cx="1497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Oval 45"/>
          <p:cNvSpPr>
            <a:spLocks noChangeArrowheads="1"/>
          </p:cNvSpPr>
          <p:nvPr/>
        </p:nvSpPr>
        <p:spPr bwMode="auto">
          <a:xfrm>
            <a:off x="7380410" y="1730355"/>
            <a:ext cx="576201" cy="565151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Oval 47"/>
          <p:cNvSpPr>
            <a:spLocks noChangeArrowheads="1"/>
          </p:cNvSpPr>
          <p:nvPr/>
        </p:nvSpPr>
        <p:spPr bwMode="auto">
          <a:xfrm>
            <a:off x="7474056" y="1843063"/>
            <a:ext cx="38096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algn="ctr" eaLnBrk="1" hangingPunct="1"/>
            <a:endParaRPr lang="zh-CN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67"/>
          <p:cNvGrpSpPr>
            <a:grpSpLocks/>
          </p:cNvGrpSpPr>
          <p:nvPr/>
        </p:nvGrpSpPr>
        <p:grpSpPr bwMode="auto">
          <a:xfrm>
            <a:off x="6085140" y="2090713"/>
            <a:ext cx="1295264" cy="719139"/>
            <a:chOff x="3107" y="1344"/>
            <a:chExt cx="816" cy="453"/>
          </a:xfrm>
        </p:grpSpPr>
        <p:sp>
          <p:nvSpPr>
            <p:cNvPr id="30" name="Line 48"/>
            <p:cNvSpPr>
              <a:spLocks noChangeShapeType="1"/>
            </p:cNvSpPr>
            <p:nvPr/>
          </p:nvSpPr>
          <p:spPr bwMode="auto">
            <a:xfrm flipV="1">
              <a:off x="3107" y="1389"/>
              <a:ext cx="816" cy="4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Text Box 49"/>
            <p:cNvSpPr txBox="1">
              <a:spLocks noChangeArrowheads="1"/>
            </p:cNvSpPr>
            <p:nvPr/>
          </p:nvSpPr>
          <p:spPr bwMode="auto">
            <a:xfrm>
              <a:off x="3334" y="1344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2" name="Group 64"/>
          <p:cNvGrpSpPr>
            <a:grpSpLocks/>
          </p:cNvGrpSpPr>
          <p:nvPr/>
        </p:nvGrpSpPr>
        <p:grpSpPr bwMode="auto">
          <a:xfrm>
            <a:off x="3061270" y="4178277"/>
            <a:ext cx="2447668" cy="863600"/>
            <a:chOff x="1202" y="2659"/>
            <a:chExt cx="1542" cy="544"/>
          </a:xfrm>
        </p:grpSpPr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1202" y="2659"/>
              <a:ext cx="1542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 Box 50"/>
            <p:cNvSpPr txBox="1">
              <a:spLocks noChangeArrowheads="1"/>
            </p:cNvSpPr>
            <p:nvPr/>
          </p:nvSpPr>
          <p:spPr bwMode="auto">
            <a:xfrm>
              <a:off x="1474" y="2750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5" name="Group 72"/>
          <p:cNvGrpSpPr>
            <a:grpSpLocks/>
          </p:cNvGrpSpPr>
          <p:nvPr/>
        </p:nvGrpSpPr>
        <p:grpSpPr bwMode="auto">
          <a:xfrm>
            <a:off x="6085140" y="4178277"/>
            <a:ext cx="2303220" cy="792163"/>
            <a:chOff x="3107" y="2659"/>
            <a:chExt cx="1451" cy="499"/>
          </a:xfrm>
        </p:grpSpPr>
        <p:sp>
          <p:nvSpPr>
            <p:cNvPr id="36" name="Line 52"/>
            <p:cNvSpPr>
              <a:spLocks noChangeShapeType="1"/>
            </p:cNvSpPr>
            <p:nvPr/>
          </p:nvSpPr>
          <p:spPr bwMode="auto">
            <a:xfrm flipV="1">
              <a:off x="3107" y="2659"/>
              <a:ext cx="1451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Text Box 53"/>
            <p:cNvSpPr txBox="1">
              <a:spLocks noChangeArrowheads="1"/>
            </p:cNvSpPr>
            <p:nvPr/>
          </p:nvSpPr>
          <p:spPr bwMode="auto">
            <a:xfrm>
              <a:off x="3651" y="2659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38" name="Group 69"/>
          <p:cNvGrpSpPr>
            <a:grpSpLocks/>
          </p:cNvGrpSpPr>
          <p:nvPr/>
        </p:nvGrpSpPr>
        <p:grpSpPr bwMode="auto">
          <a:xfrm>
            <a:off x="5796239" y="3241652"/>
            <a:ext cx="298418" cy="1584325"/>
            <a:chOff x="2925" y="2069"/>
            <a:chExt cx="188" cy="998"/>
          </a:xfrm>
        </p:grpSpPr>
        <p:sp>
          <p:nvSpPr>
            <p:cNvPr id="39" name="Line 43"/>
            <p:cNvSpPr>
              <a:spLocks noChangeShapeType="1"/>
            </p:cNvSpPr>
            <p:nvPr/>
          </p:nvSpPr>
          <p:spPr bwMode="auto">
            <a:xfrm>
              <a:off x="2925" y="2069"/>
              <a:ext cx="0" cy="99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 Box 54"/>
            <p:cNvSpPr txBox="1">
              <a:spLocks noChangeArrowheads="1"/>
            </p:cNvSpPr>
            <p:nvPr/>
          </p:nvSpPr>
          <p:spPr bwMode="auto">
            <a:xfrm>
              <a:off x="2925" y="2387"/>
              <a:ext cx="1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41" name="Group 74"/>
          <p:cNvGrpSpPr>
            <a:grpSpLocks/>
          </p:cNvGrpSpPr>
          <p:nvPr/>
        </p:nvGrpSpPr>
        <p:grpSpPr bwMode="auto">
          <a:xfrm>
            <a:off x="2772376" y="4321157"/>
            <a:ext cx="5833450" cy="2173287"/>
            <a:chOff x="1020" y="2749"/>
            <a:chExt cx="3675" cy="1369"/>
          </a:xfrm>
        </p:grpSpPr>
        <p:sp>
          <p:nvSpPr>
            <p:cNvPr id="42" name="Line 25"/>
            <p:cNvSpPr>
              <a:spLocks noChangeShapeType="1"/>
            </p:cNvSpPr>
            <p:nvPr/>
          </p:nvSpPr>
          <p:spPr bwMode="auto">
            <a:xfrm flipV="1">
              <a:off x="4649" y="2749"/>
              <a:ext cx="46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65"/>
            <p:cNvGrpSpPr>
              <a:grpSpLocks/>
            </p:cNvGrpSpPr>
            <p:nvPr/>
          </p:nvGrpSpPr>
          <p:grpSpPr bwMode="auto">
            <a:xfrm>
              <a:off x="1020" y="2750"/>
              <a:ext cx="3629" cy="1368"/>
              <a:chOff x="1020" y="2750"/>
              <a:chExt cx="3629" cy="1368"/>
            </a:xfrm>
          </p:grpSpPr>
          <p:sp>
            <p:nvSpPr>
              <p:cNvPr id="44" name="Text Box 51"/>
              <p:cNvSpPr txBox="1">
                <a:spLocks noChangeArrowheads="1"/>
              </p:cNvSpPr>
              <p:nvPr/>
            </p:nvSpPr>
            <p:spPr bwMode="auto">
              <a:xfrm>
                <a:off x="1342" y="311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5" name="Freeform 55"/>
              <p:cNvSpPr>
                <a:spLocks/>
              </p:cNvSpPr>
              <p:nvPr/>
            </p:nvSpPr>
            <p:spPr bwMode="auto">
              <a:xfrm>
                <a:off x="1020" y="2750"/>
                <a:ext cx="3629" cy="1368"/>
              </a:xfrm>
              <a:custGeom>
                <a:avLst/>
                <a:gdLst>
                  <a:gd name="T0" fmla="*/ 0 w 3629"/>
                  <a:gd name="T1" fmla="*/ 0 h 1368"/>
                  <a:gd name="T2" fmla="*/ 1044 w 3629"/>
                  <a:gd name="T3" fmla="*/ 1224 h 1368"/>
                  <a:gd name="T4" fmla="*/ 2903 w 3629"/>
                  <a:gd name="T5" fmla="*/ 862 h 1368"/>
                  <a:gd name="T6" fmla="*/ 3629 w 3629"/>
                  <a:gd name="T7" fmla="*/ 90 h 1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29" h="1368">
                    <a:moveTo>
                      <a:pt x="0" y="0"/>
                    </a:moveTo>
                    <a:cubicBezTo>
                      <a:pt x="280" y="540"/>
                      <a:pt x="560" y="1080"/>
                      <a:pt x="1044" y="1224"/>
                    </a:cubicBezTo>
                    <a:cubicBezTo>
                      <a:pt x="1528" y="1368"/>
                      <a:pt x="2472" y="1051"/>
                      <a:pt x="2903" y="862"/>
                    </a:cubicBezTo>
                    <a:cubicBezTo>
                      <a:pt x="3334" y="673"/>
                      <a:pt x="3481" y="381"/>
                      <a:pt x="3629" y="9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Group 71"/>
          <p:cNvGrpSpPr>
            <a:grpSpLocks/>
          </p:cNvGrpSpPr>
          <p:nvPr/>
        </p:nvGrpSpPr>
        <p:grpSpPr bwMode="auto">
          <a:xfrm>
            <a:off x="5124810" y="5257777"/>
            <a:ext cx="671443" cy="600075"/>
            <a:chOff x="2502" y="3339"/>
            <a:chExt cx="423" cy="378"/>
          </a:xfrm>
        </p:grpSpPr>
        <p:sp>
          <p:nvSpPr>
            <p:cNvPr id="47" name="Line 57"/>
            <p:cNvSpPr>
              <a:spLocks noChangeShapeType="1"/>
            </p:cNvSpPr>
            <p:nvPr/>
          </p:nvSpPr>
          <p:spPr bwMode="auto">
            <a:xfrm flipV="1">
              <a:off x="2925" y="3430"/>
              <a:ext cx="0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" name="Group 70"/>
            <p:cNvGrpSpPr>
              <a:grpSpLocks/>
            </p:cNvGrpSpPr>
            <p:nvPr/>
          </p:nvGrpSpPr>
          <p:grpSpPr bwMode="auto">
            <a:xfrm>
              <a:off x="2502" y="3339"/>
              <a:ext cx="423" cy="378"/>
              <a:chOff x="2502" y="3339"/>
              <a:chExt cx="423" cy="378"/>
            </a:xfrm>
          </p:grpSpPr>
          <p:sp>
            <p:nvSpPr>
              <p:cNvPr id="49" name="Freeform 56"/>
              <p:cNvSpPr>
                <a:spLocks/>
              </p:cNvSpPr>
              <p:nvPr/>
            </p:nvSpPr>
            <p:spPr bwMode="auto">
              <a:xfrm>
                <a:off x="2502" y="3339"/>
                <a:ext cx="423" cy="378"/>
              </a:xfrm>
              <a:custGeom>
                <a:avLst/>
                <a:gdLst>
                  <a:gd name="T0" fmla="*/ 242 w 423"/>
                  <a:gd name="T1" fmla="*/ 0 h 378"/>
                  <a:gd name="T2" fmla="*/ 15 w 423"/>
                  <a:gd name="T3" fmla="*/ 227 h 378"/>
                  <a:gd name="T4" fmla="*/ 333 w 423"/>
                  <a:gd name="T5" fmla="*/ 363 h 378"/>
                  <a:gd name="T6" fmla="*/ 423 w 423"/>
                  <a:gd name="T7" fmla="*/ 136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23" h="378">
                    <a:moveTo>
                      <a:pt x="242" y="0"/>
                    </a:moveTo>
                    <a:cubicBezTo>
                      <a:pt x="121" y="83"/>
                      <a:pt x="0" y="167"/>
                      <a:pt x="15" y="227"/>
                    </a:cubicBezTo>
                    <a:cubicBezTo>
                      <a:pt x="30" y="287"/>
                      <a:pt x="265" y="378"/>
                      <a:pt x="333" y="363"/>
                    </a:cubicBezTo>
                    <a:cubicBezTo>
                      <a:pt x="401" y="348"/>
                      <a:pt x="412" y="242"/>
                      <a:pt x="423" y="13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Text Box 62"/>
              <p:cNvSpPr txBox="1">
                <a:spLocks noChangeArrowheads="1"/>
              </p:cNvSpPr>
              <p:nvPr/>
            </p:nvSpPr>
            <p:spPr bwMode="auto">
              <a:xfrm>
                <a:off x="2623" y="3414"/>
                <a:ext cx="18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altLang="zh-CN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  <p:grpSp>
        <p:nvGrpSpPr>
          <p:cNvPr id="51" name="Group 66"/>
          <p:cNvGrpSpPr>
            <a:grpSpLocks/>
          </p:cNvGrpSpPr>
          <p:nvPr/>
        </p:nvGrpSpPr>
        <p:grpSpPr bwMode="auto">
          <a:xfrm>
            <a:off x="2845392" y="2881291"/>
            <a:ext cx="2663546" cy="865188"/>
            <a:chOff x="1066" y="1842"/>
            <a:chExt cx="1678" cy="545"/>
          </a:xfrm>
        </p:grpSpPr>
        <p:sp>
          <p:nvSpPr>
            <p:cNvPr id="52" name="Text Box 27"/>
            <p:cNvSpPr txBox="1">
              <a:spLocks noChangeArrowheads="1"/>
            </p:cNvSpPr>
            <p:nvPr/>
          </p:nvSpPr>
          <p:spPr bwMode="auto">
            <a:xfrm>
              <a:off x="1882" y="1842"/>
              <a:ext cx="2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3" name="Line 42"/>
            <p:cNvSpPr>
              <a:spLocks noChangeShapeType="1"/>
            </p:cNvSpPr>
            <p:nvPr/>
          </p:nvSpPr>
          <p:spPr bwMode="auto">
            <a:xfrm flipV="1">
              <a:off x="1066" y="1888"/>
              <a:ext cx="1678" cy="4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493121"/>
              </p:ext>
            </p:extLst>
          </p:nvPr>
        </p:nvGraphicFramePr>
        <p:xfrm>
          <a:off x="430296" y="1659845"/>
          <a:ext cx="2669075" cy="1750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815"/>
                <a:gridCol w="533815"/>
                <a:gridCol w="533815"/>
                <a:gridCol w="533815"/>
                <a:gridCol w="533815"/>
              </a:tblGrid>
              <a:tr h="561935">
                <a:tc>
                  <a:txBody>
                    <a:bodyPr/>
                    <a:lstStyle/>
                    <a:p>
                      <a:pPr algn="ctr"/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/>
                        <a:t>S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a</a:t>
                      </a:r>
                      <a:endParaRPr lang="en-US" sz="1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/>
                        <a:t>b</a:t>
                      </a:r>
                      <a:endParaRPr lang="en-US" sz="1500" dirty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1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2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5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  <a:tr h="3962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6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3</a:t>
                      </a:r>
                      <a:endParaRPr lang="en-US" sz="20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 smtClean="0">
                          <a:latin typeface="+mn-ea"/>
                          <a:cs typeface="Times New Roman" charset="0"/>
                        </a:rPr>
                        <a:t>I</a:t>
                      </a:r>
                      <a:r>
                        <a:rPr lang="en-US" altLang="zh-CN" sz="2000" baseline="-25000" dirty="0" smtClean="0">
                          <a:latin typeface="+mn-ea"/>
                          <a:cs typeface="Times New Roman" charset="0"/>
                        </a:rPr>
                        <a:t>4</a:t>
                      </a:r>
                      <a:endParaRPr lang="en-US" sz="2000" dirty="0" smtClean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714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/>
      <p:bldP spid="15" grpId="0" animBg="1"/>
      <p:bldP spid="16" grpId="0" animBg="1"/>
      <p:bldP spid="17" grpId="0" animBg="1"/>
      <p:bldP spid="18" grpId="0" animBg="1"/>
      <p:bldP spid="22" grpId="0" animBg="1"/>
      <p:bldP spid="23" grpId="0" animBg="1"/>
      <p:bldP spid="27" grpId="0" animBg="1"/>
      <p:bldP spid="28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C={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对应状态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其中，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=closure({S’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S})</a:t>
            </a:r>
            <a:r>
              <a:rPr lang="zh-CN" alt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为唯一初态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对每个 </a:t>
            </a:r>
            <a:r>
              <a:rPr lang="en-US" altLang="zh-CN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A 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为第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个产生式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则对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终结符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或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a/#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S’S 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8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凡不能用规则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登记的表项均为“错误”。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79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分析表的构造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1879790"/>
              </p:ext>
            </p:extLst>
          </p:nvPr>
        </p:nvGraphicFramePr>
        <p:xfrm>
          <a:off x="251520" y="1556792"/>
          <a:ext cx="8640960" cy="444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8" name="文档" r:id="rId4" imgW="5885688" imgH="4143756" progId="Word.Document.8">
                  <p:embed/>
                </p:oleObj>
              </mc:Choice>
              <mc:Fallback>
                <p:oleObj name="文档" r:id="rId4" imgW="5885688" imgH="4143756" progId="Word.Document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556792"/>
                        <a:ext cx="8640960" cy="4445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292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Arial" charset="0"/>
              </a:rPr>
              <a:t>自下而上分析的关键</a:t>
            </a:r>
            <a:r>
              <a:rPr lang="zh-CN" altLang="en-US" dirty="0" smtClean="0">
                <a:latin typeface="Arial" charset="0"/>
              </a:rPr>
              <a:t>问题</a:t>
            </a:r>
            <a:endParaRPr kumimoji="1" lang="zh-CN" altLang="en-US" dirty="0"/>
          </a:p>
        </p:txBody>
      </p:sp>
      <p:sp>
        <p:nvSpPr>
          <p:cNvPr id="468994" name="Rectangle 2"/>
          <p:cNvSpPr>
            <a:spLocks noGrp="1" noChangeArrowheads="1"/>
          </p:cNvSpPr>
          <p:nvPr>
            <p:ph idx="1"/>
          </p:nvPr>
        </p:nvSpPr>
        <p:spPr>
          <a:xfrm>
            <a:off x="467934" y="1469273"/>
            <a:ext cx="8226720" cy="3976257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如何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判断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:</a:t>
            </a:r>
            <a:endParaRPr lang="zh-CN" altLang="en-US" dirty="0">
              <a:solidFill>
                <a:srgbClr val="0000CC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   栈顶符号串已经形成</a:t>
            </a:r>
            <a:r>
              <a:rPr lang="zh-CN" altLang="en-US" dirty="0">
                <a:solidFill>
                  <a:srgbClr val="FF0000"/>
                </a:solidFill>
                <a:latin typeface="+mn-ea"/>
              </a:rPr>
              <a:t>可归约串</a:t>
            </a: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latin typeface="+mn-ea"/>
              </a:rPr>
              <a:t>如何</a:t>
            </a:r>
            <a:r>
              <a:rPr lang="zh-CN" altLang="en-US" dirty="0">
                <a:solidFill>
                  <a:srgbClr val="0000CC"/>
                </a:solidFill>
                <a:latin typeface="+mn-ea"/>
              </a:rPr>
              <a:t>进行</a:t>
            </a:r>
            <a:r>
              <a:rPr lang="en-US" altLang="zh-CN" dirty="0">
                <a:solidFill>
                  <a:srgbClr val="0000CC"/>
                </a:solidFill>
                <a:latin typeface="+mn-ea"/>
              </a:rPr>
              <a:t>:</a:t>
            </a:r>
            <a:endParaRPr lang="zh-CN" altLang="en-US" dirty="0">
              <a:solidFill>
                <a:srgbClr val="0000CC"/>
              </a:solidFill>
              <a:latin typeface="+mn-ea"/>
            </a:endParaRPr>
          </a:p>
          <a:p>
            <a:pPr eaLnBrk="1" hangingPunct="1">
              <a:lnSpc>
                <a:spcPct val="150000"/>
              </a:lnSpc>
              <a:buFont typeface="Monotype Sorts" pitchFamily="2" charset="2"/>
              <a:buNone/>
            </a:pPr>
            <a:r>
              <a:rPr lang="zh-CN" altLang="en-US" dirty="0">
                <a:solidFill>
                  <a:srgbClr val="0000CC"/>
                </a:solidFill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归约</a:t>
            </a:r>
          </a:p>
        </p:txBody>
      </p:sp>
      <p:sp>
        <p:nvSpPr>
          <p:cNvPr id="7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8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45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68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68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689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689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80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5413" y="2348880"/>
            <a:ext cx="16579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,S)=I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,a)=I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,b)=I</a:t>
            </a:r>
            <a:r>
              <a:rPr lang="en-US" sz="24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4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801417" y="195175"/>
            <a:ext cx="1474445" cy="200736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  <a:extLst/>
        </p:spPr>
        <p:txBody>
          <a:bodyPr wrap="square" lIns="82945" tIns="41473" rIns="82945" bIns="41473">
            <a:spAutoFit/>
          </a:bodyPr>
          <a:lstStyle/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  S’→S</a:t>
            </a:r>
          </a:p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S→BB</a:t>
            </a:r>
          </a:p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</a:t>
            </a:r>
            <a:r>
              <a:rPr lang="en-US" altLang="zh-C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B→aB</a:t>
            </a:r>
            <a:endParaRPr lang="en-US" altLang="zh-C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</a:t>
            </a:r>
            <a:r>
              <a:rPr lang="en-US" altLang="zh-C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B→b</a:t>
            </a:r>
            <a:endParaRPr lang="en-US" altLang="zh-C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75860" y="195171"/>
            <a:ext cx="5773863" cy="1945804"/>
          </a:xfrm>
          <a:prstGeom prst="rect">
            <a:avLst/>
          </a:prstGeom>
          <a:solidFill>
            <a:srgbClr val="FFC000"/>
          </a:solidFill>
        </p:spPr>
        <p:txBody>
          <a:bodyPr wrap="square" lIns="82945" tIns="41473" rIns="82945" bIns="41473">
            <a:spAutoFit/>
          </a:bodyPr>
          <a:lstStyle/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A 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A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为第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个产生式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 marL="0" lvl="1" indent="-414726">
              <a:buFont typeface="Wingdings" panose="05000000000000000000" pitchFamily="2" charset="2"/>
              <a:buChar char="§"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任何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终结符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#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a/#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14726" lvl="1" indent="-414726">
              <a:buFont typeface="Wingdings" panose="05000000000000000000" pitchFamily="2" charset="2"/>
              <a:buChar char="§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S’S 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action[</a:t>
            </a:r>
            <a:r>
              <a:rPr lang="en-US" altLang="zh-CN" sz="24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#]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r>
              <a:rPr lang="zh-CN" alt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Group 201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57616106"/>
              </p:ext>
            </p:extLst>
          </p:nvPr>
        </p:nvGraphicFramePr>
        <p:xfrm>
          <a:off x="3491880" y="2204861"/>
          <a:ext cx="5299304" cy="3877947"/>
        </p:xfrm>
        <a:graphic>
          <a:graphicData uri="http://schemas.openxmlformats.org/drawingml/2006/table">
            <a:tbl>
              <a:tblPr/>
              <a:tblGrid>
                <a:gridCol w="882308">
                  <a:extLst>
                    <a:ext uri="{9D8B030D-6E8A-4147-A177-3AD203B41FA5}">
                      <a16:colId xmlns="" xmlns:a16="http://schemas.microsoft.com/office/drawing/2014/main" val="1346908991"/>
                    </a:ext>
                  </a:extLst>
                </a:gridCol>
                <a:gridCol w="884491">
                  <a:extLst>
                    <a:ext uri="{9D8B030D-6E8A-4147-A177-3AD203B41FA5}">
                      <a16:colId xmlns="" xmlns:a16="http://schemas.microsoft.com/office/drawing/2014/main" val="2074059355"/>
                    </a:ext>
                  </a:extLst>
                </a:gridCol>
                <a:gridCol w="883398">
                  <a:extLst>
                    <a:ext uri="{9D8B030D-6E8A-4147-A177-3AD203B41FA5}">
                      <a16:colId xmlns="" xmlns:a16="http://schemas.microsoft.com/office/drawing/2014/main" val="675142656"/>
                    </a:ext>
                  </a:extLst>
                </a:gridCol>
                <a:gridCol w="882308">
                  <a:extLst>
                    <a:ext uri="{9D8B030D-6E8A-4147-A177-3AD203B41FA5}">
                      <a16:colId xmlns="" xmlns:a16="http://schemas.microsoft.com/office/drawing/2014/main" val="792568613"/>
                    </a:ext>
                  </a:extLst>
                </a:gridCol>
                <a:gridCol w="884491">
                  <a:extLst>
                    <a:ext uri="{9D8B030D-6E8A-4147-A177-3AD203B41FA5}">
                      <a16:colId xmlns="" xmlns:a16="http://schemas.microsoft.com/office/drawing/2014/main" val="240247892"/>
                    </a:ext>
                  </a:extLst>
                </a:gridCol>
                <a:gridCol w="882308">
                  <a:extLst>
                    <a:ext uri="{9D8B030D-6E8A-4147-A177-3AD203B41FA5}">
                      <a16:colId xmlns="" xmlns:a16="http://schemas.microsoft.com/office/drawing/2014/main" val="2336862149"/>
                    </a:ext>
                  </a:extLst>
                </a:gridCol>
              </a:tblGrid>
              <a:tr h="43088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zh-CN" altLang="en-US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状态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action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goto</a:t>
                      </a: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7972509"/>
                  </a:ext>
                </a:extLst>
              </a:tr>
              <a:tr h="43088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#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38131607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39687934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45231368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89968287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33582070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71990855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85831932"/>
                  </a:ext>
                </a:extLst>
              </a:tr>
              <a:tr h="43088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altLang="zh-CN" sz="19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marL="91431" marR="9143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en-US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5000"/>
                        <a:buFont typeface="Monotype Sorts" pitchFamily="2" charset="2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endParaRPr kumimoji="0" lang="zh-CN" altLang="zh-CN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1431" marR="9143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693638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359446" y="30604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230279" y="3060441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3925" y="3060441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61264" y="3060441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内容占位符 6"/>
          <p:cNvSpPr>
            <a:spLocks noGrp="1"/>
          </p:cNvSpPr>
          <p:nvPr>
            <p:ph sz="quarter" idx="13"/>
          </p:nvPr>
        </p:nvSpPr>
        <p:spPr>
          <a:xfrm>
            <a:off x="47047" y="332656"/>
            <a:ext cx="1879121" cy="600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S-&gt;•BB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B-&gt;•b}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-&gt;S•}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={S-&gt;B•B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endParaRPr lang="en-US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B-&gt;•b}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={B-&gt;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a•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</a:t>
            </a:r>
            <a:endParaRPr lang="en-US" altLang="zh-CN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endParaRPr lang="en-US" sz="2200" dirty="0" smtClean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B-&gt;•b}</a:t>
            </a:r>
          </a:p>
          <a:p>
            <a:pPr marL="0" indent="0">
              <a:buNone/>
            </a:pP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={B-&gt;b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={S-&gt;BB•}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={B-&gt;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aB</a:t>
            </a: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  <a:endParaRPr lang="en-US" sz="22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43925" y="3472881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74088" y="3472881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0192" y="3495155"/>
            <a:ext cx="5421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22263" y="3895264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643925" y="3895264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21945" y="3895264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226271" y="4301908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3925" y="4322088"/>
            <a:ext cx="375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521945" y="4322088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643925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61264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5953" y="4771767"/>
            <a:ext cx="3593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43925" y="517187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561264" y="517187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385953" y="517187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43925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561264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385953" y="5571987"/>
            <a:ext cx="354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84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32" grpId="0"/>
      <p:bldP spid="33" grpId="0"/>
      <p:bldP spid="34" grpId="0"/>
      <p:bldP spid="35" grpId="0"/>
      <p:bldP spid="36" grpId="0"/>
      <p:bldP spid="3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81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bab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的分析过程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251278" y="1205318"/>
            <a:ext cx="8685888" cy="511175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Line 3"/>
          <p:cNvSpPr>
            <a:spLocks noChangeShapeType="1"/>
          </p:cNvSpPr>
          <p:nvPr/>
        </p:nvSpPr>
        <p:spPr bwMode="auto">
          <a:xfrm>
            <a:off x="251278" y="39580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Line 4"/>
          <p:cNvSpPr>
            <a:spLocks noChangeShapeType="1"/>
          </p:cNvSpPr>
          <p:nvPr/>
        </p:nvSpPr>
        <p:spPr bwMode="auto">
          <a:xfrm flipH="1" flipV="1">
            <a:off x="684621" y="1205318"/>
            <a:ext cx="0" cy="5111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>
            <a:off x="251278" y="18244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>
            <a:off x="251278" y="23578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251278" y="28912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Line 8"/>
          <p:cNvSpPr>
            <a:spLocks noChangeShapeType="1"/>
          </p:cNvSpPr>
          <p:nvPr/>
        </p:nvSpPr>
        <p:spPr bwMode="auto">
          <a:xfrm>
            <a:off x="251278" y="34246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251278" y="44914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Line 10"/>
          <p:cNvSpPr>
            <a:spLocks noChangeShapeType="1"/>
          </p:cNvSpPr>
          <p:nvPr/>
        </p:nvSpPr>
        <p:spPr bwMode="auto">
          <a:xfrm>
            <a:off x="251278" y="5101039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251278" y="5710640"/>
            <a:ext cx="86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 flipV="1">
            <a:off x="2649740" y="1205318"/>
            <a:ext cx="0" cy="5111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 flipV="1">
            <a:off x="4881530" y="1205318"/>
            <a:ext cx="0" cy="511175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Line 14"/>
          <p:cNvSpPr>
            <a:spLocks noChangeShapeType="1"/>
          </p:cNvSpPr>
          <p:nvPr/>
        </p:nvSpPr>
        <p:spPr bwMode="auto">
          <a:xfrm flipH="1" flipV="1">
            <a:off x="7184756" y="1214843"/>
            <a:ext cx="1587" cy="5102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endParaRPr lang="zh-CN" alt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Box 15"/>
          <p:cNvSpPr txBox="1">
            <a:spLocks noChangeArrowheads="1"/>
          </p:cNvSpPr>
          <p:nvPr/>
        </p:nvSpPr>
        <p:spPr bwMode="auto">
          <a:xfrm>
            <a:off x="387795" y="1845077"/>
            <a:ext cx="167575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endParaRPr lang="zh-CN" altLang="zh-CN" sz="2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Box 16"/>
          <p:cNvSpPr txBox="1">
            <a:spLocks noChangeArrowheads="1"/>
          </p:cNvSpPr>
          <p:nvPr/>
        </p:nvSpPr>
        <p:spPr bwMode="auto">
          <a:xfrm>
            <a:off x="327470" y="1853013"/>
            <a:ext cx="308574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 Box 17"/>
          <p:cNvSpPr txBox="1">
            <a:spLocks noChangeArrowheads="1"/>
          </p:cNvSpPr>
          <p:nvPr/>
        </p:nvSpPr>
        <p:spPr bwMode="auto">
          <a:xfrm>
            <a:off x="327470" y="2403877"/>
            <a:ext cx="308574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 Box 18"/>
          <p:cNvSpPr txBox="1">
            <a:spLocks noChangeArrowheads="1"/>
          </p:cNvSpPr>
          <p:nvPr/>
        </p:nvSpPr>
        <p:spPr bwMode="auto">
          <a:xfrm>
            <a:off x="311597" y="2980140"/>
            <a:ext cx="308574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 Box 19"/>
          <p:cNvSpPr txBox="1">
            <a:spLocks noChangeArrowheads="1"/>
          </p:cNvSpPr>
          <p:nvPr/>
        </p:nvSpPr>
        <p:spPr bwMode="auto">
          <a:xfrm>
            <a:off x="311597" y="3508777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311597" y="4059640"/>
            <a:ext cx="308574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311597" y="4635903"/>
            <a:ext cx="316590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11597" y="5237565"/>
            <a:ext cx="308574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311597" y="5859865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31" name="Text Box 24"/>
          <p:cNvSpPr txBox="1">
            <a:spLocks noChangeArrowheads="1"/>
          </p:cNvSpPr>
          <p:nvPr/>
        </p:nvSpPr>
        <p:spPr bwMode="auto">
          <a:xfrm>
            <a:off x="1073517" y="1311677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状态栈</a:t>
            </a:r>
          </a:p>
        </p:txBody>
      </p:sp>
      <p:sp>
        <p:nvSpPr>
          <p:cNvPr id="32" name="Text Box 25"/>
          <p:cNvSpPr txBox="1">
            <a:spLocks noChangeArrowheads="1"/>
          </p:cNvSpPr>
          <p:nvPr/>
        </p:nvSpPr>
        <p:spPr bwMode="auto">
          <a:xfrm>
            <a:off x="3130701" y="1311677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符号栈</a:t>
            </a:r>
          </a:p>
        </p:txBody>
      </p:sp>
      <p:sp>
        <p:nvSpPr>
          <p:cNvPr id="33" name="Text Box 26"/>
          <p:cNvSpPr txBox="1">
            <a:spLocks noChangeArrowheads="1"/>
          </p:cNvSpPr>
          <p:nvPr/>
        </p:nvSpPr>
        <p:spPr bwMode="auto">
          <a:xfrm>
            <a:off x="5386302" y="1311677"/>
            <a:ext cx="1013896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输入串</a:t>
            </a:r>
          </a:p>
        </p:txBody>
      </p:sp>
      <p:sp>
        <p:nvSpPr>
          <p:cNvPr id="34" name="Text Box 27"/>
          <p:cNvSpPr txBox="1">
            <a:spLocks noChangeArrowheads="1"/>
          </p:cNvSpPr>
          <p:nvPr/>
        </p:nvSpPr>
        <p:spPr bwMode="auto">
          <a:xfrm>
            <a:off x="7549843" y="1311677"/>
            <a:ext cx="731767" cy="4223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动作</a:t>
            </a:r>
          </a:p>
        </p:txBody>
      </p:sp>
      <p:sp>
        <p:nvSpPr>
          <p:cNvPr id="35" name="Text Box 28"/>
          <p:cNvSpPr txBox="1">
            <a:spLocks noChangeArrowheads="1"/>
          </p:cNvSpPr>
          <p:nvPr/>
        </p:nvSpPr>
        <p:spPr bwMode="auto">
          <a:xfrm>
            <a:off x="2765621" y="18800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976198" y="1900640"/>
            <a:ext cx="111648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a 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37" name="Text Box 30"/>
          <p:cNvSpPr txBox="1">
            <a:spLocks noChangeArrowheads="1"/>
          </p:cNvSpPr>
          <p:nvPr/>
        </p:nvSpPr>
        <p:spPr bwMode="auto">
          <a:xfrm>
            <a:off x="7626036" y="1865715"/>
            <a:ext cx="41757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2765621" y="2967440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32"/>
          <p:cNvSpPr txBox="1">
            <a:spLocks noChangeArrowheads="1"/>
          </p:cNvSpPr>
          <p:nvPr/>
        </p:nvSpPr>
        <p:spPr bwMode="auto">
          <a:xfrm>
            <a:off x="6203830" y="2980140"/>
            <a:ext cx="88886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40" name="Text Box 33"/>
          <p:cNvSpPr txBox="1">
            <a:spLocks noChangeArrowheads="1"/>
          </p:cNvSpPr>
          <p:nvPr/>
        </p:nvSpPr>
        <p:spPr bwMode="auto">
          <a:xfrm>
            <a:off x="7312286" y="2403877"/>
            <a:ext cx="86000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|r3|=1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Box 34"/>
          <p:cNvSpPr txBox="1">
            <a:spLocks noChangeArrowheads="1"/>
          </p:cNvSpPr>
          <p:nvPr/>
        </p:nvSpPr>
        <p:spPr bwMode="auto">
          <a:xfrm>
            <a:off x="768749" y="1865715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2" name="Text Box 35"/>
          <p:cNvSpPr txBox="1">
            <a:spLocks noChangeArrowheads="1"/>
          </p:cNvSpPr>
          <p:nvPr/>
        </p:nvSpPr>
        <p:spPr bwMode="auto">
          <a:xfrm>
            <a:off x="768749" y="2399115"/>
            <a:ext cx="379106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</a:p>
        </p:txBody>
      </p:sp>
      <p:sp>
        <p:nvSpPr>
          <p:cNvPr id="43" name="Text Box 36"/>
          <p:cNvSpPr txBox="1">
            <a:spLocks noChangeArrowheads="1"/>
          </p:cNvSpPr>
          <p:nvPr/>
        </p:nvSpPr>
        <p:spPr bwMode="auto">
          <a:xfrm>
            <a:off x="755325" y="2967440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Box 37"/>
          <p:cNvSpPr txBox="1">
            <a:spLocks noChangeArrowheads="1"/>
          </p:cNvSpPr>
          <p:nvPr/>
        </p:nvSpPr>
        <p:spPr bwMode="auto">
          <a:xfrm>
            <a:off x="2765621" y="2434040"/>
            <a:ext cx="52017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Box 38"/>
          <p:cNvSpPr txBox="1">
            <a:spLocks noChangeArrowheads="1"/>
          </p:cNvSpPr>
          <p:nvPr/>
        </p:nvSpPr>
        <p:spPr bwMode="auto">
          <a:xfrm>
            <a:off x="6203830" y="2434040"/>
            <a:ext cx="88886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7641903" y="2980140"/>
            <a:ext cx="41918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s3</a:t>
            </a:r>
          </a:p>
        </p:txBody>
      </p:sp>
      <p:sp>
        <p:nvSpPr>
          <p:cNvPr id="47" name="Text Box 40"/>
          <p:cNvSpPr txBox="1">
            <a:spLocks noChangeArrowheads="1"/>
          </p:cNvSpPr>
          <p:nvPr/>
        </p:nvSpPr>
        <p:spPr bwMode="auto">
          <a:xfrm>
            <a:off x="784629" y="3500840"/>
            <a:ext cx="52017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Box 41"/>
          <p:cNvSpPr txBox="1">
            <a:spLocks noChangeArrowheads="1"/>
          </p:cNvSpPr>
          <p:nvPr/>
        </p:nvSpPr>
        <p:spPr bwMode="auto">
          <a:xfrm>
            <a:off x="2765615" y="3500840"/>
            <a:ext cx="70772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Box 42"/>
          <p:cNvSpPr txBox="1">
            <a:spLocks noChangeArrowheads="1"/>
          </p:cNvSpPr>
          <p:nvPr/>
        </p:nvSpPr>
        <p:spPr bwMode="auto">
          <a:xfrm>
            <a:off x="6330604" y="3500840"/>
            <a:ext cx="74779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50" name="Text Box 43"/>
          <p:cNvSpPr txBox="1">
            <a:spLocks noChangeArrowheads="1"/>
          </p:cNvSpPr>
          <p:nvPr/>
        </p:nvSpPr>
        <p:spPr bwMode="auto">
          <a:xfrm>
            <a:off x="7641909" y="3521477"/>
            <a:ext cx="417578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</a:p>
        </p:txBody>
      </p:sp>
      <p:sp>
        <p:nvSpPr>
          <p:cNvPr id="51" name="Text Box 44"/>
          <p:cNvSpPr txBox="1">
            <a:spLocks noChangeArrowheads="1"/>
          </p:cNvSpPr>
          <p:nvPr/>
        </p:nvSpPr>
        <p:spPr bwMode="auto">
          <a:xfrm>
            <a:off x="784628" y="4034240"/>
            <a:ext cx="73176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 Box 45"/>
          <p:cNvSpPr txBox="1">
            <a:spLocks noChangeArrowheads="1"/>
          </p:cNvSpPr>
          <p:nvPr/>
        </p:nvSpPr>
        <p:spPr bwMode="auto">
          <a:xfrm>
            <a:off x="2765620" y="4059640"/>
            <a:ext cx="91931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Box 46"/>
          <p:cNvSpPr txBox="1">
            <a:spLocks noChangeArrowheads="1"/>
          </p:cNvSpPr>
          <p:nvPr/>
        </p:nvSpPr>
        <p:spPr bwMode="auto">
          <a:xfrm>
            <a:off x="6643052" y="40136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54" name="Text Box 47"/>
          <p:cNvSpPr txBox="1">
            <a:spLocks noChangeArrowheads="1"/>
          </p:cNvSpPr>
          <p:nvPr/>
        </p:nvSpPr>
        <p:spPr bwMode="auto">
          <a:xfrm>
            <a:off x="7344185" y="4054877"/>
            <a:ext cx="86000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|r3|=1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784628" y="4643840"/>
            <a:ext cx="73176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0 2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2765621" y="4643840"/>
            <a:ext cx="91931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Box 50"/>
          <p:cNvSpPr txBox="1">
            <a:spLocks noChangeArrowheads="1"/>
          </p:cNvSpPr>
          <p:nvPr/>
        </p:nvSpPr>
        <p:spPr bwMode="auto">
          <a:xfrm>
            <a:off x="6643052" y="46232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58" name="Text Box 51"/>
          <p:cNvSpPr txBox="1">
            <a:spLocks noChangeArrowheads="1"/>
          </p:cNvSpPr>
          <p:nvPr/>
        </p:nvSpPr>
        <p:spPr bwMode="auto">
          <a:xfrm>
            <a:off x="7344185" y="4588277"/>
            <a:ext cx="86000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|r2|=2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Box 52"/>
          <p:cNvSpPr txBox="1">
            <a:spLocks noChangeArrowheads="1"/>
          </p:cNvSpPr>
          <p:nvPr/>
        </p:nvSpPr>
        <p:spPr bwMode="auto">
          <a:xfrm>
            <a:off x="784629" y="5253440"/>
            <a:ext cx="520171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Box 53"/>
          <p:cNvSpPr txBox="1">
            <a:spLocks noChangeArrowheads="1"/>
          </p:cNvSpPr>
          <p:nvPr/>
        </p:nvSpPr>
        <p:spPr bwMode="auto">
          <a:xfrm>
            <a:off x="2765615" y="5253440"/>
            <a:ext cx="707723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 </a:t>
            </a:r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Box 54"/>
          <p:cNvSpPr txBox="1">
            <a:spLocks noChangeArrowheads="1"/>
          </p:cNvSpPr>
          <p:nvPr/>
        </p:nvSpPr>
        <p:spPr bwMode="auto">
          <a:xfrm>
            <a:off x="6643052" y="52328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62" name="Text Box 55"/>
          <p:cNvSpPr txBox="1">
            <a:spLocks noChangeArrowheads="1"/>
          </p:cNvSpPr>
          <p:nvPr/>
        </p:nvSpPr>
        <p:spPr bwMode="auto">
          <a:xfrm>
            <a:off x="7344179" y="5197877"/>
            <a:ext cx="86000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|r1|=2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Box 56"/>
          <p:cNvSpPr txBox="1">
            <a:spLocks noChangeArrowheads="1"/>
          </p:cNvSpPr>
          <p:nvPr/>
        </p:nvSpPr>
        <p:spPr bwMode="auto">
          <a:xfrm>
            <a:off x="784623" y="5863040"/>
            <a:ext cx="318192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Box 57"/>
          <p:cNvSpPr txBox="1">
            <a:spLocks noChangeArrowheads="1"/>
          </p:cNvSpPr>
          <p:nvPr/>
        </p:nvSpPr>
        <p:spPr bwMode="auto">
          <a:xfrm>
            <a:off x="2765621" y="5863040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zh-CN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 Box 58"/>
          <p:cNvSpPr txBox="1">
            <a:spLocks noChangeArrowheads="1"/>
          </p:cNvSpPr>
          <p:nvPr/>
        </p:nvSpPr>
        <p:spPr bwMode="auto">
          <a:xfrm>
            <a:off x="6628767" y="5842403"/>
            <a:ext cx="449639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algn="r" eaLnBrk="1" hangingPunct="1"/>
            <a:r>
              <a:rPr lang="zh-CN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＃</a:t>
            </a:r>
          </a:p>
        </p:txBody>
      </p:sp>
      <p:sp>
        <p:nvSpPr>
          <p:cNvPr id="66" name="Text Box 59"/>
          <p:cNvSpPr txBox="1">
            <a:spLocks noChangeArrowheads="1"/>
          </p:cNvSpPr>
          <p:nvPr/>
        </p:nvSpPr>
        <p:spPr bwMode="auto">
          <a:xfrm>
            <a:off x="7641909" y="5807477"/>
            <a:ext cx="555437" cy="422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945" tIns="41473" rIns="82945" bIns="41473">
            <a:spAutoFit/>
          </a:bodyPr>
          <a:lstStyle/>
          <a:p>
            <a:pPr eaLnBrk="1" hangingPunct="1"/>
            <a:r>
              <a:rPr lang="en-US" altLang="zh-CN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</a:t>
            </a:r>
            <a:endParaRPr lang="en-US" altLang="zh-C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61085" y="1880007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200" b="1"/>
            </a:lvl1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93454" y="2431178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88196" y="2964181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8078718" y="242546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112392" y="297293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07270" y="2972515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212382" y="349299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063236" y="2972931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403454" y="3992746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8058528" y="3520293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389393" y="4650279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550115" y="4649309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543126" y="4649309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35940" y="4093375"/>
            <a:ext cx="3337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192475" y="5231613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3 6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369055" y="5246231"/>
            <a:ext cx="72095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52254" y="5252261"/>
            <a:ext cx="3722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8049588" y="4575050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974101" y="5869479"/>
            <a:ext cx="5373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2 5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3084852" y="5868509"/>
            <a:ext cx="6303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2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096592" y="5860611"/>
            <a:ext cx="3417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8041112" y="5204317"/>
            <a:ext cx="3257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02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00209 L -0.77605 0.0768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07" y="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6642E-6 L -0.31268 -0.00138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4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08 -0.00208 L -0.77709 0.0814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559" y="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4.82886E-6 L -0.75347 0.07702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74" y="38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5.18039E-7 L -0.31494 0.0011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74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0.00624 L -0.73021 0.07493 " pathEditMode="relative" rAng="0" ptsTypes="AA">
                                      <p:cBhvr>
                                        <p:cTn id="1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510" y="40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3 -0.00162 L -0.31579 0.01065 " pathEditMode="relative" rAng="0" ptsTypes="AA">
                                      <p:cBhvr>
                                        <p:cTn id="132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77" y="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4.25532E-7 L -0.72778 0.08164 " pathEditMode="relative" rAng="0" ptsTypes="AA">
                                      <p:cBhvr>
                                        <p:cTn id="170" dur="1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389" y="40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0417 L -0.75208 0.09968 " pathEditMode="relative" rAng="0" ptsTypes="AA">
                                      <p:cBhvr>
                                        <p:cTn id="208" dur="1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604" y="47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69 3.284E-6 L -0.76945 0.09805 " pathEditMode="relative" rAng="0" ptsTypes="AA">
                                      <p:cBhvr>
                                        <p:cTn id="246" dur="2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247" y="49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5" grpId="0"/>
      <p:bldP spid="5" grpId="1"/>
      <p:bldP spid="7" grpId="0"/>
      <p:bldP spid="7" grpId="1"/>
      <p:bldP spid="8" grpId="0"/>
      <p:bldP spid="8" grpId="1"/>
      <p:bldP spid="67" grpId="0"/>
      <p:bldP spid="67" grpId="1"/>
      <p:bldP spid="68" grpId="0"/>
      <p:bldP spid="68" grpId="1"/>
      <p:bldP spid="69" grpId="0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7" grpId="0"/>
      <p:bldP spid="77" grpId="1"/>
      <p:bldP spid="78" grpId="0"/>
      <p:bldP spid="78" grpId="1"/>
      <p:bldP spid="79" grpId="0"/>
      <p:bldP spid="79" grpId="1"/>
      <p:bldP spid="80" grpId="0"/>
      <p:bldP spid="81" grpId="0"/>
      <p:bldP spid="81" grpId="1"/>
      <p:bldP spid="82" grpId="0"/>
      <p:bldP spid="82" grpId="1"/>
      <p:bldP spid="83" grpId="0"/>
      <p:bldP spid="83" grpId="1"/>
      <p:bldP spid="84" grpId="0"/>
      <p:bldP spid="85" grpId="0"/>
      <p:bldP spid="85" grpId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228786" y="6286500"/>
            <a:ext cx="3786691" cy="365125"/>
          </a:xfrm>
        </p:spPr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82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520" y="239693"/>
            <a:ext cx="2285760" cy="2469227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: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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·S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S→·S+T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S→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·T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T→·T*F</a:t>
            </a:r>
          </a:p>
          <a:p>
            <a:pPr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·(S) 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F→·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51520" y="2781300"/>
            <a:ext cx="228576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,S): 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  <a:sym typeface="Symbol" charset="2"/>
              </a:rPr>
              <a:t>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→S·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·+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416" y="4168823"/>
            <a:ext cx="2285760" cy="10668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,T)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T·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	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T→T·*F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28780" y="5301211"/>
            <a:ext cx="2285760" cy="1001215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3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,F)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→F·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771800" y="239693"/>
            <a:ext cx="2361952" cy="2971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,() </a:t>
            </a:r>
          </a:p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(·S)   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S→·S+T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S→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·T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T→·T*F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F→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·(S)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F→·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2757634" y="3258972"/>
            <a:ext cx="2361952" cy="741528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0"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5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,i)</a:t>
            </a:r>
          </a:p>
          <a:p>
            <a:pPr defTabSz="0"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→i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757634" y="4168823"/>
            <a:ext cx="2361952" cy="21336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,+)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+·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T→·T*F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T→·F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·(S)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F→·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5568375" y="265117"/>
            <a:ext cx="2133376" cy="1460475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,*) 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→T*·F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·(S)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F→·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endParaRPr kumimoji="1" lang="en-US" altLang="zh-CN" sz="2400" b="1" dirty="0"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5584604" y="1780232"/>
            <a:ext cx="2133376" cy="12192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8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4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,S)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F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(S·)</a:t>
            </a:r>
            <a:endParaRPr kumimoji="1"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E→E·+T</a:t>
            </a:r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5584604" y="3258972"/>
            <a:ext cx="2133376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9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6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,T)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+T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·  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T→T·*F</a:t>
            </a:r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5584604" y="4773873"/>
            <a:ext cx="2133376" cy="685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10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7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,F)</a:t>
            </a:r>
          </a:p>
          <a:p>
            <a:pPr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T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→T*F·</a:t>
            </a: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575789" y="5612073"/>
            <a:ext cx="2133376" cy="685800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11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=go(I</a:t>
            </a:r>
            <a:r>
              <a:rPr kumimoji="1" lang="en-US" altLang="zh-CN" sz="2400" b="1" baseline="-25000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8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,))</a:t>
            </a:r>
          </a:p>
          <a:p>
            <a:pPr>
              <a:defRPr/>
            </a:pPr>
            <a:r>
              <a:rPr kumimoji="1" lang="en-US" altLang="zh-CN" sz="2400" b="1" dirty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F→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charset="0"/>
                <a:cs typeface="Times New Roman" panose="02020603050405020304" pitchFamily="18" charset="0"/>
              </a:rPr>
              <a:t>(S)·</a:t>
            </a:r>
            <a:endParaRPr kumimoji="1"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charset="0"/>
              <a:cs typeface="Times New Roman" panose="02020603050405020304" pitchFamily="18" charset="0"/>
            </a:endParaRPr>
          </a:p>
        </p:txBody>
      </p:sp>
      <p:sp>
        <p:nvSpPr>
          <p:cNvPr id="20" name="幻灯片编号占位符 4"/>
          <p:cNvSpPr txBox="1">
            <a:spLocks/>
          </p:cNvSpPr>
          <p:nvPr/>
        </p:nvSpPr>
        <p:spPr>
          <a:xfrm>
            <a:off x="4143488" y="6402564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92A26E4D-3A89-4AAE-AA98-3436318A2D75}" type="slidenum">
              <a:rPr lang="en-US" altLang="zh-C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82</a:t>
            </a:fld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7840631" y="239693"/>
            <a:ext cx="1224927" cy="1959731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(0)S’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→S</a:t>
            </a:r>
            <a:endParaRPr lang="en-US" altLang="zh-CN" sz="1800" kern="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1)S→</a:t>
            </a: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S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+T</a:t>
            </a:r>
            <a:endParaRPr lang="en-US" altLang="zh-CN" sz="1800" kern="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2)S→</a:t>
            </a: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T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(3)T→T*F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(4)T→F</a:t>
            </a: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(5)F→</a:t>
            </a:r>
            <a:r>
              <a:rPr lang="en-US" altLang="zh-CN" sz="1800" kern="0" dirty="0" smtClean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(S)</a:t>
            </a:r>
            <a:endParaRPr lang="en-US" altLang="zh-CN" sz="1800" kern="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None/>
            </a:pPr>
            <a:r>
              <a:rPr lang="en-US" altLang="zh-CN" sz="1800" kern="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(6)</a:t>
            </a:r>
            <a:r>
              <a:rPr lang="en-US" altLang="zh-CN" sz="1800" kern="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F→i</a:t>
            </a:r>
            <a:endParaRPr lang="en-US" altLang="zh-CN" sz="1800" kern="0" dirty="0">
              <a:latin typeface="Times New Roman" panose="02020603050405020304" pitchFamily="18" charset="0"/>
              <a:ea typeface="仿宋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71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83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-11950" y="332656"/>
            <a:ext cx="1879121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S-&gt;•S+T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-&gt;•T    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T-&gt;•T*F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T-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&gt;•F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•(S)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F-&gt;•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0" y="3407457"/>
            <a:ext cx="1979712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-&gt;S•</a:t>
            </a:r>
          </a:p>
          <a:p>
            <a:pPr marL="0" indent="0"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S-&gt;S</a:t>
            </a: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•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+T}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-1" y="4431481"/>
            <a:ext cx="1879121" cy="819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-&gt;T•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-&gt;T•*F}</a:t>
            </a:r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6" y="5517237"/>
            <a:ext cx="1879121" cy="45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={T-&gt;F•}</a:t>
            </a:r>
          </a:p>
        </p:txBody>
      </p:sp>
      <p:sp>
        <p:nvSpPr>
          <p:cNvPr id="13" name="内容占位符 6"/>
          <p:cNvSpPr txBox="1">
            <a:spLocks/>
          </p:cNvSpPr>
          <p:nvPr/>
        </p:nvSpPr>
        <p:spPr>
          <a:xfrm>
            <a:off x="1763694" y="378709"/>
            <a:ext cx="1879121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4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-&gt;(•S)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S-&gt;•S+T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S-&gt;•T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>
          <a:xfrm>
            <a:off x="1763693" y="3429000"/>
            <a:ext cx="1879121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={F-&gt;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•}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1763694" y="4187101"/>
            <a:ext cx="1879121" cy="203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6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-&gt;S+•T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6" name="内容占位符 6"/>
          <p:cNvSpPr txBox="1">
            <a:spLocks/>
          </p:cNvSpPr>
          <p:nvPr/>
        </p:nvSpPr>
        <p:spPr>
          <a:xfrm>
            <a:off x="3642815" y="375281"/>
            <a:ext cx="1879121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={T-&gt;T*•F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zh-CN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F-&gt;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7" name="内容占位符 6"/>
          <p:cNvSpPr txBox="1">
            <a:spLocks/>
          </p:cNvSpPr>
          <p:nvPr/>
        </p:nvSpPr>
        <p:spPr>
          <a:xfrm>
            <a:off x="3642815" y="1828881"/>
            <a:ext cx="1879121" cy="89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F-&gt;(S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•+T}</a:t>
            </a:r>
          </a:p>
        </p:txBody>
      </p:sp>
      <p:sp>
        <p:nvSpPr>
          <p:cNvPr id="18" name="内容占位符 6"/>
          <p:cNvSpPr txBox="1">
            <a:spLocks/>
          </p:cNvSpPr>
          <p:nvPr/>
        </p:nvSpPr>
        <p:spPr>
          <a:xfrm>
            <a:off x="3642813" y="3016180"/>
            <a:ext cx="1879121" cy="825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={S-&gt;S+T•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T-&gt;T•*F</a:t>
            </a:r>
          </a:p>
        </p:txBody>
      </p:sp>
      <p:sp>
        <p:nvSpPr>
          <p:cNvPr id="19" name="内容占位符 6"/>
          <p:cNvSpPr txBox="1">
            <a:spLocks/>
          </p:cNvSpPr>
          <p:nvPr/>
        </p:nvSpPr>
        <p:spPr>
          <a:xfrm>
            <a:off x="3642808" y="4055529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={T-&gt;T*F•}</a:t>
            </a:r>
          </a:p>
        </p:txBody>
      </p:sp>
      <p:sp>
        <p:nvSpPr>
          <p:cNvPr id="20" name="内容占位符 6"/>
          <p:cNvSpPr txBox="1">
            <a:spLocks/>
          </p:cNvSpPr>
          <p:nvPr/>
        </p:nvSpPr>
        <p:spPr>
          <a:xfrm>
            <a:off x="3642809" y="4841217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11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</a:t>
            </a:r>
            <a:r>
              <a:rPr lang="en-US" sz="22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-&gt;(S)•}</a:t>
            </a:r>
          </a:p>
        </p:txBody>
      </p:sp>
      <p:sp>
        <p:nvSpPr>
          <p:cNvPr id="22" name="矩形 21"/>
          <p:cNvSpPr/>
          <p:nvPr/>
        </p:nvSpPr>
        <p:spPr>
          <a:xfrm>
            <a:off x="5436510" y="1163731"/>
            <a:ext cx="1793289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243201" y="1163731"/>
            <a:ext cx="1937311" cy="4688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25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邓伏虎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信息与软件工程学院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84</a:t>
            </a:fld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48357593"/>
              </p:ext>
            </p:extLst>
          </p:nvPr>
        </p:nvGraphicFramePr>
        <p:xfrm>
          <a:off x="251515" y="332663"/>
          <a:ext cx="866547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  <a:gridCol w="866547"/>
              </a:tblGrid>
              <a:tr h="457200">
                <a:tc rowSpan="2"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#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315870" y="125395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25395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05683" y="125458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80312" y="1253953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3780" y="12808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16309" y="1711231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74429" y="217728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05683" y="31139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80312" y="3100892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253780" y="3113909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23928" y="311454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315870" y="3100890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380312" y="400506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253780" y="400506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23928" y="400506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315870" y="4005068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181645" y="44667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10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923928" y="44667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15870" y="4466733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88590" y="4928396"/>
            <a:ext cx="6012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s11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195736" y="4928396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58665" y="492839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s7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652126" y="1715617"/>
            <a:ext cx="59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acc</a:t>
            </a:r>
            <a:endParaRPr lang="en-US" sz="24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315870" y="171561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84781" y="17425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063474" y="17162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23928" y="1698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765529" y="171625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15870" y="217791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205354" y="217791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2857455" y="215642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23928" y="216662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765529" y="217791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719446" y="217791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315870" y="26528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205354" y="26528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063474" y="26528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906735" y="26395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65529" y="265287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9446" y="263958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315870" y="354340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05354" y="354340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063474" y="354340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3923928" y="3543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765529" y="354340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719446" y="354340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r6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315870" y="539006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205354" y="5390061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063474" y="539005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906735" y="539005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765528" y="539005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719446" y="539005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315870" y="585172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205354" y="58517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63474" y="585172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923928" y="58517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765528" y="585172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5719446" y="585172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315870" y="63133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5354" y="63133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3063474" y="63133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906735" y="631338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4765529" y="63133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719446" y="63133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r5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5016" y="1723151"/>
            <a:ext cx="782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</a:t>
            </a:r>
            <a:r>
              <a:rPr lang="en-US" sz="2400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2400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857456" y="2156428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 s7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7092280" y="4466731"/>
            <a:ext cx="1783928" cy="224676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4836" y="4451344"/>
            <a:ext cx="1771372" cy="954107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</p:txBody>
      </p:sp>
      <p:sp>
        <p:nvSpPr>
          <p:cNvPr id="74" name="矩形 73"/>
          <p:cNvSpPr/>
          <p:nvPr/>
        </p:nvSpPr>
        <p:spPr>
          <a:xfrm>
            <a:off x="7092280" y="4451344"/>
            <a:ext cx="1783928" cy="224676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092280" y="4466731"/>
            <a:ext cx="1783928" cy="1815882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76" name="矩形 75"/>
          <p:cNvSpPr/>
          <p:nvPr/>
        </p:nvSpPr>
        <p:spPr>
          <a:xfrm>
            <a:off x="7104836" y="4946563"/>
            <a:ext cx="2039164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</p:txBody>
      </p:sp>
      <p:sp>
        <p:nvSpPr>
          <p:cNvPr id="77" name="矩形 76"/>
          <p:cNvSpPr/>
          <p:nvPr/>
        </p:nvSpPr>
        <p:spPr>
          <a:xfrm>
            <a:off x="7092280" y="4682174"/>
            <a:ext cx="2051720" cy="1384995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go(I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</p:txBody>
      </p:sp>
      <p:sp>
        <p:nvSpPr>
          <p:cNvPr id="78" name="内容占位符 6"/>
          <p:cNvSpPr txBox="1">
            <a:spLocks/>
          </p:cNvSpPr>
          <p:nvPr/>
        </p:nvSpPr>
        <p:spPr>
          <a:xfrm>
            <a:off x="6774960" y="3949631"/>
            <a:ext cx="2232248" cy="8640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400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400" dirty="0" smtClean="0"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-&gt;S•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S-&gt;S• +T}</a:t>
            </a:r>
          </a:p>
        </p:txBody>
      </p:sp>
      <p:sp>
        <p:nvSpPr>
          <p:cNvPr id="79" name="内容占位符 6"/>
          <p:cNvSpPr txBox="1">
            <a:spLocks/>
          </p:cNvSpPr>
          <p:nvPr/>
        </p:nvSpPr>
        <p:spPr>
          <a:xfrm>
            <a:off x="6774960" y="3949901"/>
            <a:ext cx="2232248" cy="2880320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baseline="-250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0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 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-&gt;•S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S-&gt;•S+T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S-&gt;•T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F-&gt;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F-&gt;•</a:t>
            </a:r>
            <a:r>
              <a:rPr lang="en-US" sz="2200" dirty="0" err="1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0" name="内容占位符 6"/>
          <p:cNvSpPr txBox="1">
            <a:spLocks/>
          </p:cNvSpPr>
          <p:nvPr/>
        </p:nvSpPr>
        <p:spPr>
          <a:xfrm>
            <a:off x="6581624" y="4862028"/>
            <a:ext cx="2618920" cy="108684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={S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-&gt;T•</a:t>
            </a:r>
          </a:p>
          <a:p>
            <a:pPr marL="0" indent="0">
              <a:buFont typeface="Symbol" pitchFamily="18" charset="2"/>
              <a:buNone/>
            </a:pP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</a:t>
            </a: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-&gt;T•*F}</a:t>
            </a:r>
          </a:p>
        </p:txBody>
      </p:sp>
      <p:sp>
        <p:nvSpPr>
          <p:cNvPr id="81" name="内容占位符 6"/>
          <p:cNvSpPr txBox="1">
            <a:spLocks/>
          </p:cNvSpPr>
          <p:nvPr/>
        </p:nvSpPr>
        <p:spPr>
          <a:xfrm>
            <a:off x="6997087" y="5197512"/>
            <a:ext cx="1879121" cy="535296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</a:t>
            </a:r>
            <a:r>
              <a:rPr lang="en-US" baseline="-25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</a:t>
            </a:r>
            <a:r>
              <a:rPr lang="en-US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={T-&gt;F•}</a:t>
            </a:r>
          </a:p>
        </p:txBody>
      </p:sp>
      <p:sp>
        <p:nvSpPr>
          <p:cNvPr id="83" name="内容占位符 6"/>
          <p:cNvSpPr txBox="1">
            <a:spLocks/>
          </p:cNvSpPr>
          <p:nvPr/>
        </p:nvSpPr>
        <p:spPr>
          <a:xfrm>
            <a:off x="7128087" y="5175145"/>
            <a:ext cx="1879121" cy="655015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defPPr>
              <a:defRPr lang="zh-CN"/>
            </a:defPPr>
            <a:lvl1pPr indent="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800" b="1">
                <a:solidFill>
                  <a:schemeClr val="tx2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defRPr>
            </a:lvl1pPr>
            <a:lvl2pPr marL="576263" indent="-27432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>
                <a:solidFill>
                  <a:schemeClr val="tx2"/>
                </a:solidFill>
              </a:defRPr>
            </a:lvl2pPr>
            <a:lvl3pPr marL="855663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>
                <a:solidFill>
                  <a:schemeClr val="tx2"/>
                </a:solidFill>
              </a:defRPr>
            </a:lvl3pPr>
            <a:lvl4pPr marL="114300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>
                <a:solidFill>
                  <a:schemeClr val="tx2"/>
                </a:solidFill>
              </a:defRPr>
            </a:lvl4pPr>
            <a:lvl5pPr marL="1463040" indent="-228600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>
                <a:solidFill>
                  <a:schemeClr val="tx2"/>
                </a:solidFill>
              </a:defRPr>
            </a:lvl5pPr>
            <a:lvl6pPr marL="178308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6pPr>
            <a:lvl7pPr marL="210312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7pPr>
            <a:lvl8pPr marL="242316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8pPr>
            <a:lvl9pPr marL="2743200" indent="-228600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I5={F-&gt;</a:t>
            </a:r>
            <a:r>
              <a:rPr lang="en-US" dirty="0" err="1"/>
              <a:t>i</a:t>
            </a:r>
            <a:r>
              <a:rPr lang="en-US" dirty="0"/>
              <a:t>•}</a:t>
            </a:r>
          </a:p>
        </p:txBody>
      </p:sp>
    </p:spTree>
    <p:extLst>
      <p:ext uri="{BB962C8B-B14F-4D97-AF65-F5344CB8AC3E}">
        <p14:creationId xmlns:p14="http://schemas.microsoft.com/office/powerpoint/2010/main" val="159745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2" grpId="1"/>
      <p:bldP spid="13" grpId="0"/>
      <p:bldP spid="13" grpId="3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1" grpId="1"/>
      <p:bldP spid="32" grpId="0"/>
      <p:bldP spid="33" grpId="0"/>
      <p:bldP spid="34" grpId="0"/>
      <p:bldP spid="35" grpId="0"/>
      <p:bldP spid="36" grpId="0"/>
      <p:bldP spid="37" grpId="0"/>
      <p:bldP spid="37" grpId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5" grpId="0"/>
      <p:bldP spid="71" grpId="0"/>
      <p:bldP spid="72" grpId="0" animBg="1"/>
      <p:bldP spid="72" grpId="1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3" grpId="0" animBg="1"/>
      <p:bldP spid="8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85</a:t>
            </a:fld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4"/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395536" y="404664"/>
                <a:ext cx="8240834" cy="597666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en-US" altLang="zh-CN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oto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,+)=I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            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S-&gt;S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•+T</a:t>
                </a:r>
                <a14:m>
                  <m:oMath xmlns:m="http://schemas.openxmlformats.org/officeDocument/2006/math">
                    <m:r>
                      <a:rPr lang="az-Cyrl-AZ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CN" baseline="-250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{S’-&gt;S•}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goto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,*)=I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                      </a:t>
                </a:r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T-&gt;T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•*F</a:t>
                </a:r>
                <a14:m>
                  <m:oMath xmlns:m="http://schemas.openxmlformats.org/officeDocument/2006/math">
                    <m:r>
                      <a:rPr lang="az-Cyrl-AZ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en-US" altLang="zh-CN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{S-&gt;T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•}</a:t>
                </a:r>
                <a14:m>
                  <m:oMath xmlns:m="http://schemas.openxmlformats.org/officeDocument/2006/math">
                    <m:r>
                      <a:rPr lang="az-Cyrl-AZ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 </m:t>
                    </m:r>
                  </m:oMath>
                </a14:m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r</a:t>
                </a:r>
                <a:r>
                  <a:rPr lang="en-US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 smtClean="0">
                    <a:latin typeface="+mn-ea"/>
                  </a:rPr>
                  <a:t> </a:t>
                </a:r>
                <a:r>
                  <a:rPr lang="zh-CN" altLang="en-US" dirty="0">
                    <a:latin typeface="+mn-ea"/>
                  </a:rPr>
                  <a:t>如果项目集中存在以下形式的项目：</a:t>
                </a: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>
                    <a:latin typeface="+mn-ea"/>
                  </a:rPr>
                  <a:t>		</a:t>
                </a:r>
                <a:r>
                  <a:rPr lang="en-US" altLang="zh-CN" dirty="0">
                    <a:latin typeface="+mn-ea"/>
                  </a:rPr>
                  <a:t>I={X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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a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</a:t>
                </a:r>
                <a:r>
                  <a:rPr lang="en-US" altLang="zh-CN" dirty="0" smtClean="0">
                    <a:latin typeface="+mn-ea"/>
                    <a:sym typeface="Symbol" panose="05050102010706020507" pitchFamily="18" charset="2"/>
                  </a:rPr>
                  <a:t>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B </a:t>
                </a:r>
                <a:r>
                  <a:rPr lang="en-US" altLang="zh-CN" dirty="0" smtClean="0">
                    <a:latin typeface="+mn-ea"/>
                    <a:sym typeface="Symbol" panose="05050102010706020507" pitchFamily="18" charset="2"/>
                  </a:rPr>
                  <a:t></a:t>
                </a:r>
                <a:r>
                  <a:rPr lang="en-US" altLang="zh-CN" dirty="0">
                    <a:latin typeface="+mn-ea"/>
                  </a:rPr>
                  <a:t>}</a:t>
                </a:r>
                <a:r>
                  <a:rPr lang="zh-CN" altLang="en-US" dirty="0">
                    <a:latin typeface="+mn-ea"/>
                  </a:rPr>
                  <a:t>，</a:t>
                </a:r>
              </a:p>
              <a:p>
                <a:pPr marL="0" indent="0" algn="just">
                  <a:lnSpc>
                    <a:spcPct val="130000"/>
                  </a:lnSpc>
                  <a:buFont typeface="Monotype Sorts" pitchFamily="2" charset="2"/>
                  <a:buNone/>
                </a:pPr>
                <a:r>
                  <a:rPr lang="zh-CN" altLang="en-US" dirty="0">
                    <a:latin typeface="+mn-ea"/>
                  </a:rPr>
                  <a:t> </a:t>
                </a:r>
                <a:r>
                  <a:rPr lang="zh-CN" altLang="en-US" dirty="0" smtClean="0">
                    <a:latin typeface="+mn-ea"/>
                  </a:rPr>
                  <a:t>则</a:t>
                </a:r>
                <a:r>
                  <a:rPr lang="zh-CN" altLang="en-US" dirty="0">
                    <a:latin typeface="+mn-ea"/>
                  </a:rPr>
                  <a:t>会出现“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移进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zh-CN" altLang="en-US" dirty="0">
                    <a:latin typeface="+mn-ea"/>
                  </a:rPr>
                  <a:t>”冲突，以及“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en-US" altLang="zh-CN" dirty="0">
                    <a:solidFill>
                      <a:srgbClr val="FF0000"/>
                    </a:solidFill>
                    <a:latin typeface="+mn-ea"/>
                  </a:rPr>
                  <a:t>-</a:t>
                </a:r>
                <a:r>
                  <a:rPr lang="zh-CN" altLang="en-US" dirty="0">
                    <a:solidFill>
                      <a:srgbClr val="FF0000"/>
                    </a:solidFill>
                    <a:latin typeface="+mn-ea"/>
                  </a:rPr>
                  <a:t>归约</a:t>
                </a:r>
                <a:r>
                  <a:rPr lang="zh-CN" altLang="en-US" dirty="0">
                    <a:latin typeface="+mn-ea"/>
                  </a:rPr>
                  <a:t>”冲突</a:t>
                </a:r>
                <a:r>
                  <a:rPr lang="zh-CN" altLang="en-US" dirty="0" smtClean="0">
                    <a:latin typeface="+mn-ea"/>
                  </a:rPr>
                  <a:t>，冲突原因在于下一个字符的处理存在多种可能。</a:t>
                </a:r>
                <a:endParaRPr lang="en-US" altLang="zh-CN" dirty="0" smtClean="0">
                  <a:latin typeface="+mn-ea"/>
                </a:endParaRPr>
              </a:p>
              <a:p>
                <a:pPr algn="just">
                  <a:lnSpc>
                    <a:spcPct val="130000"/>
                  </a:lnSpc>
                  <a:buFont typeface="Monotype Sorts" pitchFamily="2" charset="2"/>
                  <a:buNone/>
                </a:pPr>
                <a:endParaRPr lang="en-US" dirty="0">
                  <a:latin typeface="+mn-ea"/>
                </a:endParaRPr>
              </a:p>
            </p:txBody>
          </p:sp>
        </mc:Choice>
        <mc:Fallback>
          <p:sp>
            <p:nvSpPr>
              <p:cNvPr id="5" name="内容占位符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395536" y="404664"/>
                <a:ext cx="8240834" cy="5976664"/>
              </a:xfrm>
              <a:blipFill rotWithShape="1">
                <a:blip r:embed="rId2"/>
                <a:stretch>
                  <a:fillRect l="-1553" t="-1223" r="-1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63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86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>
                <a:latin typeface="+mn-ea"/>
              </a:rPr>
              <a:t>若</a:t>
            </a:r>
            <a:r>
              <a:rPr lang="zh-CN" altLang="en-US" dirty="0">
                <a:latin typeface="+mn-ea"/>
              </a:rPr>
              <a:t>一个文法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的</a:t>
            </a:r>
            <a:r>
              <a:rPr lang="en-US" altLang="zh-CN" dirty="0"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分析表不含多重入口，则该文法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solidFill>
                  <a:srgbClr val="FF0000"/>
                </a:solidFill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文法</a:t>
            </a:r>
            <a:r>
              <a:rPr lang="zh-CN" altLang="en-US" dirty="0" smtClean="0">
                <a:latin typeface="+mn-ea"/>
              </a:rPr>
              <a:t>。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上述文法不是</a:t>
            </a:r>
            <a:r>
              <a:rPr lang="en-US" altLang="zh-CN" dirty="0" smtClean="0">
                <a:latin typeface="+mn-ea"/>
              </a:rPr>
              <a:t>LR(0)</a:t>
            </a:r>
            <a:r>
              <a:rPr lang="zh-CN" altLang="en-US" dirty="0" smtClean="0">
                <a:latin typeface="+mn-ea"/>
              </a:rPr>
              <a:t>文法！</a:t>
            </a:r>
            <a:endParaRPr lang="en-US" altLang="zh-CN" dirty="0" smtClean="0">
              <a:latin typeface="+mn-ea"/>
            </a:endParaRPr>
          </a:p>
          <a:p>
            <a:pPr>
              <a:lnSpc>
                <a:spcPct val="140000"/>
              </a:lnSpc>
            </a:pPr>
            <a:r>
              <a:rPr lang="en-US" altLang="zh-CN" dirty="0" smtClean="0">
                <a:latin typeface="+mn-ea"/>
              </a:rPr>
              <a:t>LR(0</a:t>
            </a:r>
            <a:r>
              <a:rPr lang="en-US" altLang="zh-CN" dirty="0">
                <a:latin typeface="+mn-ea"/>
              </a:rPr>
              <a:t>)</a:t>
            </a:r>
            <a:r>
              <a:rPr lang="zh-CN" altLang="en-US" dirty="0">
                <a:latin typeface="+mn-ea"/>
              </a:rPr>
              <a:t>文法非常少，大多数上下文无关文法都不是</a:t>
            </a:r>
            <a:r>
              <a:rPr lang="en-US" altLang="zh-CN" dirty="0">
                <a:latin typeface="+mn-ea"/>
              </a:rPr>
              <a:t>LR(0)</a:t>
            </a:r>
            <a:r>
              <a:rPr lang="zh-CN" altLang="en-US" dirty="0">
                <a:latin typeface="+mn-ea"/>
              </a:rPr>
              <a:t>文法</a:t>
            </a:r>
            <a:r>
              <a:rPr lang="en-US" altLang="zh-CN" dirty="0">
                <a:latin typeface="+mn-ea"/>
              </a:rPr>
              <a:t>;</a:t>
            </a:r>
          </a:p>
          <a:p>
            <a:pPr>
              <a:lnSpc>
                <a:spcPct val="140000"/>
              </a:lnSpc>
            </a:pPr>
            <a:r>
              <a:rPr lang="zh-CN" altLang="en-US" dirty="0">
                <a:latin typeface="+mn-ea"/>
              </a:rPr>
              <a:t>增加向前“展望”一个符号，则该文法</a:t>
            </a:r>
            <a:r>
              <a:rPr lang="en-US" altLang="zh-CN" dirty="0">
                <a:latin typeface="+mn-ea"/>
              </a:rPr>
              <a:t>G</a:t>
            </a:r>
            <a:r>
              <a:rPr lang="zh-CN" altLang="en-US" dirty="0">
                <a:latin typeface="+mn-ea"/>
              </a:rPr>
              <a:t>称为</a:t>
            </a:r>
            <a:r>
              <a:rPr lang="en-US" altLang="zh-CN" dirty="0">
                <a:latin typeface="+mn-ea"/>
              </a:rPr>
              <a:t>SLR(1)</a:t>
            </a:r>
            <a:r>
              <a:rPr lang="zh-CN" altLang="en-US" dirty="0">
                <a:latin typeface="+mn-ea"/>
              </a:rPr>
              <a:t>文法</a:t>
            </a:r>
            <a:r>
              <a:rPr lang="zh-CN" altLang="en-US" dirty="0" smtClean="0">
                <a:latin typeface="+mn-ea"/>
              </a:rPr>
              <a:t>。</a:t>
            </a:r>
            <a:endParaRPr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90849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idx="1"/>
              </p:nvPr>
            </p:nvSpPr>
            <p:spPr>
              <a:xfrm>
                <a:off x="404398" y="1772816"/>
                <a:ext cx="8739603" cy="435334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  <a:ea typeface="Cambria Math"/>
                      </a:rPr>
                      <m:t>∀</m:t>
                    </m:r>
                  </m:oMath>
                </a14:m>
                <a:r>
                  <a:rPr lang="en-US" altLang="zh-CN" dirty="0" smtClean="0">
                    <a:latin typeface="+mn-ea"/>
                  </a:rPr>
                  <a:t> I</a:t>
                </a:r>
                <a:r>
                  <a:rPr lang="en-US" altLang="zh-CN" dirty="0">
                    <a:latin typeface="+mn-ea"/>
                  </a:rPr>
                  <a:t>={X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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a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A</a:t>
                </a:r>
                <a:r>
                  <a:rPr lang="zh-CN" altLang="en-US" dirty="0">
                    <a:latin typeface="+mn-ea"/>
                    <a:sym typeface="Symbol" panose="05050102010706020507" pitchFamily="18" charset="2"/>
                  </a:rPr>
                  <a:t>，</a:t>
                </a:r>
                <a:r>
                  <a:rPr lang="en-US" altLang="zh-CN" dirty="0">
                    <a:latin typeface="+mn-ea"/>
                    <a:sym typeface="Symbol" panose="05050102010706020507" pitchFamily="18" charset="2"/>
                  </a:rPr>
                  <a:t>B </a:t>
                </a:r>
                <a:r>
                  <a:rPr lang="en-US" altLang="zh-CN" dirty="0" smtClean="0">
                    <a:latin typeface="+mn-ea"/>
                  </a:rPr>
                  <a:t>}</a:t>
                </a: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sz="2400" dirty="0" smtClean="0">
                    <a:latin typeface="+mn-ea"/>
                  </a:rPr>
                  <a:t>X-&gt;</a:t>
                </a:r>
                <a:r>
                  <a:rPr lang="el-GR" altLang="zh-CN" sz="3200" dirty="0" smtClean="0">
                    <a:latin typeface="+mn-ea"/>
                  </a:rPr>
                  <a:t>α•</a:t>
                </a:r>
                <a:r>
                  <a:rPr lang="en-US" altLang="zh-CN" sz="3200" dirty="0">
                    <a:solidFill>
                      <a:srgbClr val="FF0000"/>
                    </a:solidFill>
                    <a:latin typeface="+mn-ea"/>
                  </a:rPr>
                  <a:t>a</a:t>
                </a:r>
                <a:r>
                  <a:rPr lang="el-GR" altLang="zh-CN" sz="3200" dirty="0" smtClean="0">
                    <a:latin typeface="+mn-ea"/>
                  </a:rPr>
                  <a:t>β</a:t>
                </a:r>
                <a:r>
                  <a:rPr lang="zh-CN" altLang="en-US" sz="2400" dirty="0" smtClean="0">
                    <a:latin typeface="+mn-ea"/>
                  </a:rPr>
                  <a:t>进行移进处理，则下一个字符必须为 </a:t>
                </a:r>
                <a:endParaRPr lang="en-US" altLang="zh-CN" sz="32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dirty="0" smtClean="0">
                    <a:latin typeface="+mn-ea"/>
                  </a:rPr>
                  <a:t>A-&gt;</a:t>
                </a:r>
                <a:r>
                  <a:rPr lang="el-GR" altLang="zh-CN" sz="3200" dirty="0" smtClean="0">
                    <a:latin typeface="+mn-ea"/>
                  </a:rPr>
                  <a:t>α•</a:t>
                </a:r>
                <a:r>
                  <a:rPr lang="zh-CN" altLang="en-US" sz="2400" dirty="0" smtClean="0">
                    <a:latin typeface="+mn-ea"/>
                  </a:rPr>
                  <a:t>进行规约处理，则下一个字符必须为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若采用</a:t>
                </a:r>
                <a:r>
                  <a:rPr lang="en-US" altLang="zh-CN" dirty="0" smtClean="0">
                    <a:latin typeface="+mn-ea"/>
                  </a:rPr>
                  <a:t>B-&gt;</a:t>
                </a:r>
                <a:r>
                  <a:rPr lang="el-GR" altLang="zh-CN" sz="3600" dirty="0" smtClean="0">
                    <a:latin typeface="+mn-ea"/>
                  </a:rPr>
                  <a:t>α</a:t>
                </a:r>
                <a:r>
                  <a:rPr lang="el-GR" altLang="zh-CN" dirty="0" smtClean="0">
                    <a:latin typeface="+mn-ea"/>
                  </a:rPr>
                  <a:t>•</a:t>
                </a:r>
                <a:r>
                  <a:rPr lang="zh-CN" altLang="en-US" sz="2400" dirty="0" smtClean="0">
                    <a:latin typeface="+mn-ea"/>
                  </a:rPr>
                  <a:t>进行规约处理，则下一个字符必须为</a:t>
                </a:r>
                <a:endParaRPr lang="en-US" altLang="zh-CN" sz="2400" dirty="0" smtClean="0">
                  <a:latin typeface="+mn-ea"/>
                </a:endParaRPr>
              </a:p>
              <a:p>
                <a:pPr marL="0" indent="0">
                  <a:buNone/>
                </a:pPr>
                <a:endParaRPr lang="en-US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 smtClean="0">
                    <a:latin typeface="+mn-ea"/>
                  </a:rPr>
                  <a:t>因此为了避免“规约</a:t>
                </a:r>
                <a:r>
                  <a:rPr lang="en-US" altLang="zh-CN" sz="2400" dirty="0" smtClean="0">
                    <a:latin typeface="+mn-ea"/>
                  </a:rPr>
                  <a:t>-</a:t>
                </a:r>
                <a:r>
                  <a:rPr lang="zh-CN" altLang="en-US" sz="2400" dirty="0">
                    <a:latin typeface="+mn-ea"/>
                  </a:rPr>
                  <a:t>移进</a:t>
                </a:r>
                <a:r>
                  <a:rPr lang="zh-CN" altLang="en-US" sz="2400" dirty="0" smtClean="0">
                    <a:latin typeface="+mn-ea"/>
                  </a:rPr>
                  <a:t>”冲突以及“规约</a:t>
                </a:r>
                <a:r>
                  <a:rPr lang="en-US" altLang="zh-CN" sz="2400" dirty="0" smtClean="0">
                    <a:latin typeface="+mn-ea"/>
                  </a:rPr>
                  <a:t>-</a:t>
                </a:r>
                <a:r>
                  <a:rPr lang="zh-CN" altLang="en-US" sz="2400" dirty="0" smtClean="0">
                    <a:latin typeface="+mn-ea"/>
                  </a:rPr>
                  <a:t>规约冲突”，下一个字符必须满足</a:t>
                </a:r>
                <a:r>
                  <a:rPr lang="zh-CN" altLang="en-US" sz="2400" dirty="0">
                    <a:latin typeface="+mn-ea"/>
                  </a:rPr>
                  <a:t>以下</a:t>
                </a:r>
                <a:r>
                  <a:rPr lang="zh-CN" altLang="en-US" sz="2400" dirty="0" smtClean="0">
                    <a:latin typeface="+mn-ea"/>
                  </a:rPr>
                  <a:t>条件：</a:t>
                </a:r>
                <a:endParaRPr lang="en-US" sz="2000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4396" y="1772816"/>
                <a:ext cx="8739603" cy="4353347"/>
              </a:xfrm>
              <a:blipFill rotWithShape="1">
                <a:blip r:embed="rId2"/>
                <a:stretch>
                  <a:fillRect l="-104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87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冲突原因分析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4352" y="2379948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a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262416" y="2996956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FOLLOW(A)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3206" y="3611021"/>
            <a:ext cx="1734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FOLLOW(B)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341902" y="5459195"/>
                <a:ext cx="65722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𝑎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FOLLOW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/>
                            <a:ea typeface="Cambria Math"/>
                          </a:rPr>
                          <m:t>A</m:t>
                        </m:r>
                      </m:e>
                    </m:d>
                    <m:r>
                      <a:rPr lang="en-US" altLang="zh-CN" sz="2800" b="0" i="0" smtClean="0">
                        <a:latin typeface="Cambria Math"/>
                        <a:ea typeface="Cambria Math"/>
                      </a:rPr>
                      <m:t> 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/>
                        <a:ea typeface="Cambria Math"/>
                      </a:rPr>
                      <m:t>FOLLOW</m:t>
                    </m:r>
                    <m:d>
                      <m:dPr>
                        <m:ctrlPr>
                          <a:rPr lang="en-US" sz="28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/>
                            <a:ea typeface="Cambria Math"/>
                          </a:rPr>
                          <m:t>B</m:t>
                        </m:r>
                      </m:e>
                    </m:d>
                  </m:oMath>
                </a14:m>
                <a:r>
                  <a:rPr lang="zh-CN" altLang="en-US" sz="2800" dirty="0" smtClean="0">
                    <a:solidFill>
                      <a:srgbClr val="FF0000"/>
                    </a:solidFill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两两不相交</a:t>
                </a:r>
                <a:endParaRPr lang="en-US" sz="2800" dirty="0">
                  <a:solidFill>
                    <a:srgbClr val="FF0000"/>
                  </a:solidFill>
                  <a:latin typeface="华文楷体" panose="02010600040101010101" pitchFamily="2" charset="-122"/>
                  <a:ea typeface="华文楷体" panose="02010600040101010101" pitchFamily="2" charset="-122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902" y="5459195"/>
                <a:ext cx="6572248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1765" r="-835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5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 smtClean="0"/>
                  <a:t>如果项目集中存在以下形式的项目：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𝑰</m:t>
                      </m:r>
                      <m:r>
                        <a:rPr lang="en-US" b="1" i="1" smtClean="0">
                          <a:latin typeface="Cambria Math"/>
                        </a:rPr>
                        <m:t>={</m:t>
                      </m:r>
                      <m:r>
                        <a:rPr lang="en-US" b="1" i="1" smtClean="0">
                          <a:latin typeface="Cambria Math"/>
                        </a:rPr>
                        <m:t>𝑿</m:t>
                      </m:r>
                      <m:r>
                        <a:rPr lang="en-US" b="1" i="1" smtClean="0">
                          <a:latin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𝒂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𝜷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,  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𝑨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∙,   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𝑩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→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𝜶</m:t>
                      </m:r>
                      <m:r>
                        <a:rPr lang="en-US" b="1" i="1" smtClean="0">
                          <a:latin typeface="Cambria Math"/>
                          <a:ea typeface="Cambria Math"/>
                        </a:rPr>
                        <m:t>∙}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zh-CN" altLang="en-US" dirty="0" smtClean="0"/>
                  <a:t>则会出现“移进</a:t>
                </a:r>
                <a:r>
                  <a:rPr lang="en-US" altLang="zh-CN" dirty="0" smtClean="0"/>
                  <a:t>-</a:t>
                </a:r>
                <a:r>
                  <a:rPr lang="zh-CN" altLang="en-US" dirty="0"/>
                  <a:t>规约</a:t>
                </a:r>
                <a:r>
                  <a:rPr lang="zh-CN" altLang="en-US" dirty="0" smtClean="0"/>
                  <a:t>”冲突，以及“规约</a:t>
                </a:r>
                <a:r>
                  <a:rPr lang="en-US" altLang="zh-CN" dirty="0" smtClean="0"/>
                  <a:t>-</a:t>
                </a:r>
                <a:r>
                  <a:rPr lang="zh-CN" altLang="en-US" dirty="0" smtClean="0"/>
                  <a:t>规约”冲突。</a:t>
                </a:r>
                <a:endParaRPr lang="en-US" altLang="zh-CN" dirty="0" smtClean="0"/>
              </a:p>
              <a:p>
                <a:r>
                  <a:rPr lang="zh-CN" altLang="en-US" dirty="0" smtClean="0"/>
                  <a:t>若</a:t>
                </a:r>
                <a:r>
                  <a:rPr lang="en-US" altLang="zh-CN" dirty="0" smtClean="0"/>
                  <a:t>{a}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FOLLOW(a)</a:t>
                </a:r>
                <a:r>
                  <a:rPr lang="zh-CN" altLang="en-US" dirty="0" smtClean="0"/>
                  <a:t>、</a:t>
                </a:r>
                <a:r>
                  <a:rPr lang="en-US" altLang="zh-CN" dirty="0" smtClean="0"/>
                  <a:t>FOLLOW(B)</a:t>
                </a:r>
                <a:r>
                  <a:rPr lang="zh-CN" altLang="en-US" dirty="0" smtClean="0"/>
                  <a:t>两两不相交，则可用如下方法解决，该方法称为</a:t>
                </a:r>
                <a:r>
                  <a:rPr lang="en-US" altLang="zh-CN" dirty="0" smtClean="0"/>
                  <a:t>SLR(1)</a:t>
                </a:r>
                <a:r>
                  <a:rPr lang="zh-CN" altLang="en-US" dirty="0" smtClean="0"/>
                  <a:t>方法：</a:t>
                </a:r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65" t="-1961" r="-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88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</a:t>
            </a:r>
            <a:r>
              <a:rPr lang="zh-CN" altLang="en-US" dirty="0" smtClean="0"/>
              <a:t>（</a:t>
            </a:r>
            <a:r>
              <a:rPr lang="en-US" altLang="zh-CN" dirty="0"/>
              <a:t>S</a:t>
            </a:r>
            <a:r>
              <a:rPr lang="en-US" altLang="zh-CN" dirty="0" smtClean="0"/>
              <a:t>imple LR</a:t>
            </a:r>
            <a:r>
              <a:rPr lang="zh-CN" altLang="en-US" dirty="0" smtClean="0"/>
              <a:t>）分析法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8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89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6"/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当前状态是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</a:rPr>
                      <m:t>I</m:t>
                    </m:r>
                    <m:r>
                      <a:rPr lang="en-US" altLang="zh-CN" dirty="0">
                        <a:latin typeface="Cambria Math"/>
                      </a:rPr>
                      <m:t>={</m:t>
                    </m:r>
                    <m:r>
                      <a:rPr lang="en-US" altLang="zh-CN" dirty="0">
                        <a:latin typeface="Cambria Math"/>
                      </a:rPr>
                      <m:t>𝐗</m:t>
                    </m:r>
                    <m:r>
                      <a:rPr lang="en-US" altLang="zh-CN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𝛂</m:t>
                    </m:r>
                    <m:r>
                      <a:rPr lang="zh-CN" altLang="en-US" i="1" dirty="0">
                        <a:latin typeface="Cambria Math"/>
                      </a:rPr>
                      <m:t>∙</m:t>
                    </m:r>
                    <m:r>
                      <a:rPr lang="en-US" altLang="zh-CN" i="1" dirty="0">
                        <a:latin typeface="Cambria Math"/>
                      </a:rPr>
                      <m:t>𝒂</m:t>
                    </m:r>
                    <m:r>
                      <a:rPr lang="zh-CN" altLang="en-US" i="1" dirty="0">
                        <a:latin typeface="Cambria Math"/>
                      </a:rPr>
                      <m:t>𝜷</m:t>
                    </m:r>
                    <m:r>
                      <a:rPr lang="en-US" altLang="zh-CN" i="1" dirty="0">
                        <a:latin typeface="Cambria Math"/>
                      </a:rPr>
                      <m:t>, </m:t>
                    </m:r>
                    <m:r>
                      <a:rPr lang="en-US" altLang="zh-CN" i="1" dirty="0">
                        <a:latin typeface="Cambria Math"/>
                      </a:rPr>
                      <m:t>𝑨</m:t>
                    </m:r>
                    <m:r>
                      <a:rPr lang="en-US" altLang="zh-CN" i="1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𝜶</m:t>
                    </m:r>
                    <m:r>
                      <a:rPr lang="zh-CN" altLang="en-US" i="1" dirty="0">
                        <a:latin typeface="Cambria Math"/>
                      </a:rPr>
                      <m:t>∙, </m:t>
                    </m:r>
                    <m:r>
                      <a:rPr lang="en-US" altLang="zh-CN" i="1" dirty="0">
                        <a:latin typeface="Cambria Math"/>
                      </a:rPr>
                      <m:t>𝑩</m:t>
                    </m:r>
                    <m:r>
                      <a:rPr lang="en-US" altLang="zh-CN" i="1" dirty="0">
                        <a:latin typeface="Cambria Math"/>
                      </a:rPr>
                      <m:t>→</m:t>
                    </m:r>
                    <m:r>
                      <a:rPr lang="zh-CN" altLang="en-US" i="1" dirty="0">
                        <a:latin typeface="Cambria Math"/>
                      </a:rPr>
                      <m:t>𝜶</m:t>
                    </m:r>
                    <m:r>
                      <a:rPr lang="zh-CN" altLang="en-US" i="1" dirty="0">
                        <a:latin typeface="Cambria Math"/>
                      </a:rPr>
                      <m:t>∙</m:t>
                    </m:r>
                    <m:r>
                      <a:rPr lang="en-US" altLang="zh-CN" dirty="0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当前输入符号是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）若</a:t>
                </a:r>
                <a:r>
                  <a:rPr lang="en-US" altLang="zh-CN" dirty="0" smtClean="0"/>
                  <a:t>b=a, </a:t>
                </a:r>
                <a:r>
                  <a:rPr lang="zh-CN" altLang="en-US" dirty="0" smtClean="0"/>
                  <a:t>则移进输入符号</a:t>
                </a:r>
                <a:r>
                  <a:rPr lang="en-US" altLang="zh-CN" dirty="0" smtClean="0"/>
                  <a:t>b</a:t>
                </a:r>
                <a:r>
                  <a:rPr lang="zh-CN" altLang="en-US" dirty="0" smtClean="0"/>
                  <a:t>到符号栈中；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𝐛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𝐅𝐎𝐋𝐋𝐎𝐖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𝐀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𝑨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zh-CN" altLang="en-US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 smtClean="0"/>
                  <a:t>进行规约；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）若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/>
                      </a:rPr>
                      <m:t>𝐛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∈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𝐅𝐎𝐋𝐋𝐎𝐖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𝐁</m:t>
                    </m:r>
                    <m:r>
                      <a:rPr lang="en-US" altLang="zh-CN" b="1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zh-CN" altLang="en-US" dirty="0" smtClean="0"/>
                  <a:t>，则用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/>
                      </a:rPr>
                      <m:t>𝑩</m:t>
                    </m:r>
                    <m:r>
                      <a:rPr lang="en-US" altLang="zh-CN" b="1" i="1" smtClean="0">
                        <a:latin typeface="Cambria Math"/>
                      </a:rPr>
                      <m:t>→</m:t>
                    </m:r>
                    <m:r>
                      <a:rPr lang="zh-CN" altLang="en-US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 smtClean="0"/>
                  <a:t>进行规约；</a:t>
                </a:r>
                <a:endParaRPr lang="en-US" altLang="zh-CN" dirty="0" smtClean="0"/>
              </a:p>
              <a:p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）其他情况按出错处理。</a:t>
                </a:r>
                <a:endParaRPr lang="en-US" dirty="0"/>
              </a:p>
            </p:txBody>
          </p:sp>
        </mc:Choice>
        <mc:Fallback xmlns="">
          <p:sp>
            <p:nvSpPr>
              <p:cNvPr id="7" name="内容占位符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 rotWithShape="1">
                <a:blip r:embed="rId2"/>
                <a:stretch>
                  <a:fillRect l="-1479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48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2582316" y="5517233"/>
            <a:ext cx="1269604" cy="71924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auto">
          <a:xfrm>
            <a:off x="3871490" y="5517233"/>
            <a:ext cx="1285728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+</a:t>
            </a:r>
          </a:p>
        </p:txBody>
      </p:sp>
      <p:sp>
        <p:nvSpPr>
          <p:cNvPr id="31" name="Rectangle 11"/>
          <p:cNvSpPr>
            <a:spLocks noChangeArrowheads="1"/>
          </p:cNvSpPr>
          <p:nvPr/>
        </p:nvSpPr>
        <p:spPr bwMode="auto">
          <a:xfrm>
            <a:off x="5157218" y="5517233"/>
            <a:ext cx="1269604" cy="71951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sp>
        <p:nvSpPr>
          <p:cNvPr id="32" name="Rectangle 11"/>
          <p:cNvSpPr>
            <a:spLocks noChangeArrowheads="1"/>
          </p:cNvSpPr>
          <p:nvPr/>
        </p:nvSpPr>
        <p:spPr bwMode="auto">
          <a:xfrm>
            <a:off x="6426822" y="5517232"/>
            <a:ext cx="1268062" cy="71979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>
                <a:latin typeface="Times New Roman" pitchFamily="18" charset="0"/>
                <a:ea typeface="新宋体" pitchFamily="49" charset="-122"/>
              </a:rPr>
              <a:t>*</a:t>
            </a:r>
          </a:p>
        </p:txBody>
      </p:sp>
      <p:sp>
        <p:nvSpPr>
          <p:cNvPr id="33" name="Rectangle 11"/>
          <p:cNvSpPr>
            <a:spLocks noChangeArrowheads="1"/>
          </p:cNvSpPr>
          <p:nvPr/>
        </p:nvSpPr>
        <p:spPr bwMode="auto">
          <a:xfrm>
            <a:off x="7694884" y="5517232"/>
            <a:ext cx="1269604" cy="7200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algn="ctr" hangingPunct="0"/>
            <a:r>
              <a:rPr lang="en-US" altLang="zh-CN" sz="3200" b="1" dirty="0" err="1">
                <a:latin typeface="Times New Roman" pitchFamily="18" charset="0"/>
                <a:ea typeface="新宋体" pitchFamily="49" charset="-122"/>
              </a:rPr>
              <a:t>int</a:t>
            </a:r>
            <a:endParaRPr lang="en-US" altLang="zh-CN" sz="3200" b="1" dirty="0">
              <a:latin typeface="Times New Roman" pitchFamily="18" charset="0"/>
              <a:ea typeface="新宋体" pitchFamily="49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582316" y="2802461"/>
            <a:ext cx="6382172" cy="2498747"/>
            <a:chOff x="2582316" y="2802462"/>
            <a:chExt cx="6382172" cy="2498746"/>
          </a:xfrm>
        </p:grpSpPr>
        <p:sp>
          <p:nvSpPr>
            <p:cNvPr id="5" name="右大括号 4"/>
            <p:cNvSpPr/>
            <p:nvPr/>
          </p:nvSpPr>
          <p:spPr>
            <a:xfrm rot="5400000" flipH="1">
              <a:off x="5089326" y="1426046"/>
              <a:ext cx="1368152" cy="638217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圆角矩形标注 6"/>
            <p:cNvSpPr/>
            <p:nvPr/>
          </p:nvSpPr>
          <p:spPr>
            <a:xfrm>
              <a:off x="4995096" y="2802462"/>
              <a:ext cx="2817264" cy="1130594"/>
            </a:xfrm>
            <a:prstGeom prst="wedgeRoundRectCallout">
              <a:avLst>
                <a:gd name="adj1" fmla="val -22185"/>
                <a:gd name="adj2" fmla="val 126528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43588" y="3075371"/>
              <a:ext cx="25202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输入串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1" y="3"/>
            <a:ext cx="1835696" cy="230523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/>
          <a:lstStyle>
            <a:lvl1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1pPr>
            <a:lvl2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2pPr>
            <a:lvl3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3pPr>
            <a:lvl4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4pPr>
            <a:lvl5pPr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5pPr>
            <a:lvl6pPr marL="25146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6pPr>
            <a:lvl7pPr marL="29718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7pPr>
            <a:lvl8pPr marL="34290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8pPr>
            <a:lvl9pPr marL="3886200" indent="-228600" defTabSz="449263" fontAlgn="base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SzPct val="100000"/>
              <a:buFont typeface="Times New Roman" pitchFamily="18" charset="0"/>
              <a:defRPr>
                <a:solidFill>
                  <a:srgbClr val="000000"/>
                </a:solidFill>
                <a:latin typeface="Arial" pitchFamily="34" charset="0"/>
                <a:ea typeface="Droid Sans Fallback" charset="-122"/>
              </a:defRPr>
            </a:lvl9pPr>
          </a:lstStyle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+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*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</a:p>
          <a:p>
            <a:pPr hangingPunct="0"/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→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   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      </a:t>
            </a:r>
          </a:p>
          <a:p>
            <a:pPr hangingPunct="0"/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→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日期占位符 1"/>
          <p:cNvSpPr>
            <a:spLocks noGrp="1"/>
          </p:cNvSpPr>
          <p:nvPr>
            <p:ph type="dt" sz="half" idx="10"/>
          </p:nvPr>
        </p:nvSpPr>
        <p:spPr>
          <a:xfrm>
            <a:off x="5148064" y="6492876"/>
            <a:ext cx="3786690" cy="365125"/>
          </a:xfrm>
        </p:spPr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19" name="页脚占位符 2"/>
          <p:cNvSpPr>
            <a:spLocks noGrp="1"/>
          </p:cNvSpPr>
          <p:nvPr>
            <p:ph type="ftr" sz="quarter" idx="11"/>
          </p:nvPr>
        </p:nvSpPr>
        <p:spPr>
          <a:xfrm>
            <a:off x="178036" y="6492876"/>
            <a:ext cx="3786691" cy="365125"/>
          </a:xfrm>
        </p:spPr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3975480" y="6492876"/>
            <a:ext cx="1161826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0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66567" indent="-466567">
              <a:lnSpc>
                <a:spcPct val="90000"/>
              </a:lnSpc>
              <a:buClrTx/>
              <a:buFont typeface="Monotype Sorts" pitchFamily="2" charset="2"/>
              <a:buAutoNum type="arabicParenBoth"/>
            </a:pPr>
            <a:r>
              <a:rPr lang="en-US" altLang="zh-CN" b="0" dirty="0"/>
              <a:t>C={ 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, I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, …, I</a:t>
            </a:r>
            <a:r>
              <a:rPr lang="en-US" altLang="zh-CN" b="0" baseline="-25000" dirty="0"/>
              <a:t>n </a:t>
            </a:r>
            <a:r>
              <a:rPr lang="en-US" altLang="zh-CN" b="0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I</a:t>
            </a:r>
            <a:r>
              <a:rPr lang="en-US" altLang="zh-CN" baseline="-25000" dirty="0"/>
              <a:t>i </a:t>
            </a:r>
            <a:r>
              <a:rPr lang="zh-CN" altLang="en-US" dirty="0"/>
              <a:t>对应状态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，其中， 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zh-CN" altLang="en-US" dirty="0"/>
              <a:t>      </a:t>
            </a:r>
            <a:r>
              <a:rPr lang="en-US" altLang="zh-CN" b="0" dirty="0"/>
              <a:t>I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=closure({S’</a:t>
            </a:r>
            <a:r>
              <a:rPr lang="en-US" altLang="zh-CN" b="0" dirty="0">
                <a:sym typeface="Symbol" panose="05050102010706020507" pitchFamily="18" charset="2"/>
              </a:rPr>
              <a:t>S})</a:t>
            </a:r>
            <a:r>
              <a:rPr lang="zh-CN" altLang="en-US" dirty="0">
                <a:sym typeface="Symbol" panose="05050102010706020507" pitchFamily="18" charset="2"/>
              </a:rPr>
              <a:t>为唯一初态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(2) </a:t>
            </a:r>
            <a:r>
              <a:rPr lang="zh-CN" altLang="en-US" dirty="0">
                <a:sym typeface="Symbol" panose="05050102010706020507" pitchFamily="18" charset="2"/>
              </a:rPr>
              <a:t>对每个 </a:t>
            </a:r>
            <a:r>
              <a:rPr lang="en-US" altLang="zh-CN" dirty="0" smtClean="0"/>
              <a:t>I</a:t>
            </a:r>
            <a:r>
              <a:rPr lang="en-US" altLang="zh-CN" baseline="-25000" dirty="0" smtClean="0"/>
              <a:t>i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为向前展望的下一个字符。</a:t>
            </a:r>
            <a:endParaRPr lang="zh-CN" altLang="en-US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a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 </a:t>
            </a:r>
            <a:r>
              <a:rPr lang="zh-CN" altLang="en-US" sz="2800" dirty="0"/>
              <a:t>，</a:t>
            </a:r>
            <a:r>
              <a:rPr lang="en-US" altLang="zh-CN" sz="2800" dirty="0"/>
              <a:t>go(I</a:t>
            </a:r>
            <a:r>
              <a:rPr lang="en-US" altLang="zh-CN" sz="2800" baseline="-25000" dirty="0"/>
              <a:t>i</a:t>
            </a:r>
            <a:r>
              <a:rPr lang="en-US" altLang="zh-CN" sz="2800" dirty="0"/>
              <a:t>, a) = </a:t>
            </a:r>
            <a:r>
              <a:rPr lang="en-US" altLang="zh-CN" sz="2800" dirty="0" err="1"/>
              <a:t>I</a:t>
            </a:r>
            <a:r>
              <a:rPr lang="en-US" altLang="zh-CN" sz="2800" baseline="-25000" dirty="0" err="1"/>
              <a:t>j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 a] = </a:t>
            </a:r>
            <a:r>
              <a:rPr lang="en-US" altLang="zh-CN" sz="2800" dirty="0" err="1">
                <a:solidFill>
                  <a:srgbClr val="FF0000"/>
                </a:solidFill>
              </a:rPr>
              <a:t>s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endParaRPr lang="zh-CN" altLang="en-US" sz="2800" dirty="0"/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 </a:t>
            </a:r>
            <a:r>
              <a:rPr lang="en-US" altLang="zh-CN" sz="2800" dirty="0">
                <a:sym typeface="Symbol" panose="05050102010706020507" pitchFamily="18" charset="2"/>
              </a:rPr>
              <a:t>A  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</a:t>
            </a:r>
            <a:r>
              <a:rPr lang="en-US" altLang="zh-CN" sz="2800" dirty="0">
                <a:sym typeface="Symbol" panose="05050102010706020507" pitchFamily="18" charset="2"/>
              </a:rPr>
              <a:t>A </a:t>
            </a:r>
            <a:r>
              <a:rPr lang="zh-CN" altLang="en-US" sz="2800" dirty="0">
                <a:sym typeface="Symbol" panose="05050102010706020507" pitchFamily="18" charset="2"/>
              </a:rPr>
              <a:t>为第 </a:t>
            </a:r>
            <a:r>
              <a:rPr lang="en-US" altLang="zh-CN" sz="2800" dirty="0">
                <a:sym typeface="Symbol" panose="05050102010706020507" pitchFamily="18" charset="2"/>
              </a:rPr>
              <a:t>j </a:t>
            </a:r>
            <a:r>
              <a:rPr lang="zh-CN" altLang="en-US" sz="2800" dirty="0">
                <a:sym typeface="Symbol" panose="05050102010706020507" pitchFamily="18" charset="2"/>
              </a:rPr>
              <a:t>个产生式</a:t>
            </a:r>
            <a:r>
              <a:rPr lang="zh-CN" altLang="en-US" sz="2800" dirty="0"/>
              <a:t>，对 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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FOLLOW(A)</a:t>
            </a:r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b]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=</a:t>
            </a:r>
            <a:r>
              <a:rPr lang="zh-CN" altLang="en-US" sz="2800" dirty="0"/>
              <a:t> </a:t>
            </a:r>
            <a:r>
              <a:rPr lang="en-US" altLang="zh-CN" sz="2800" dirty="0" err="1">
                <a:solidFill>
                  <a:srgbClr val="FF0000"/>
                </a:solidFill>
              </a:rPr>
              <a:t>r</a:t>
            </a:r>
            <a:r>
              <a:rPr lang="en-US" altLang="zh-CN" sz="2800" baseline="-25000" dirty="0" err="1">
                <a:solidFill>
                  <a:srgbClr val="FF0000"/>
                </a:solidFill>
              </a:rPr>
              <a:t>j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 </a:t>
            </a:r>
            <a:r>
              <a:rPr lang="en-US" altLang="zh-CN" sz="2800" dirty="0"/>
              <a:t>;</a:t>
            </a:r>
            <a:r>
              <a:rPr lang="zh-CN" altLang="en-US" sz="2800" dirty="0"/>
              <a:t> </a:t>
            </a:r>
          </a:p>
          <a:p>
            <a:pPr lvl="1">
              <a:lnSpc>
                <a:spcPct val="90000"/>
              </a:lnSpc>
              <a:buFont typeface="Wingdings" charset="2"/>
              <a:buChar char="Ø"/>
            </a:pPr>
            <a:r>
              <a:rPr lang="zh-CN" altLang="en-US" sz="2800" dirty="0">
                <a:sym typeface="Symbol" panose="05050102010706020507" pitchFamily="18" charset="2"/>
              </a:rPr>
              <a:t>若</a:t>
            </a:r>
            <a:r>
              <a:rPr lang="en-US" altLang="zh-CN" sz="2800" dirty="0">
                <a:sym typeface="Symbol" panose="05050102010706020507" pitchFamily="18" charset="2"/>
              </a:rPr>
              <a:t>S’S  </a:t>
            </a:r>
            <a:r>
              <a:rPr lang="en-US" altLang="zh-CN" sz="2800" dirty="0"/>
              <a:t>I</a:t>
            </a:r>
            <a:r>
              <a:rPr lang="en-US" altLang="zh-CN" sz="2800" baseline="-25000" dirty="0"/>
              <a:t>i</a:t>
            </a:r>
            <a:r>
              <a:rPr lang="zh-CN" altLang="en-US" sz="2800" dirty="0"/>
              <a:t>，则 </a:t>
            </a:r>
            <a:r>
              <a:rPr lang="en-US" altLang="zh-CN" sz="2800" dirty="0">
                <a:solidFill>
                  <a:srgbClr val="FF0000"/>
                </a:solidFill>
              </a:rPr>
              <a:t>action[</a:t>
            </a:r>
            <a:r>
              <a:rPr lang="en-US" altLang="zh-CN" sz="2800" dirty="0" err="1">
                <a:solidFill>
                  <a:srgbClr val="FF0000"/>
                </a:solidFill>
              </a:rPr>
              <a:t>i</a:t>
            </a:r>
            <a:r>
              <a:rPr lang="en-US" altLang="zh-CN" sz="2800" dirty="0">
                <a:solidFill>
                  <a:srgbClr val="FF0000"/>
                </a:solidFill>
              </a:rPr>
              <a:t>,</a:t>
            </a:r>
            <a:r>
              <a:rPr lang="zh-CN" altLang="en-US" sz="2800" dirty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#] </a:t>
            </a:r>
            <a:r>
              <a:rPr lang="en-US" altLang="zh-CN" sz="2800" dirty="0"/>
              <a:t>= </a:t>
            </a:r>
            <a:r>
              <a:rPr lang="en-US" altLang="zh-CN" sz="2800" dirty="0" err="1">
                <a:solidFill>
                  <a:srgbClr val="FF0000"/>
                </a:solidFill>
              </a:rPr>
              <a:t>acc</a:t>
            </a:r>
            <a:r>
              <a:rPr lang="zh-CN" altLang="en-US" sz="2800" dirty="0"/>
              <a:t>。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altLang="zh-CN" dirty="0"/>
              <a:t>(3)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若</a:t>
            </a:r>
            <a:r>
              <a:rPr lang="en-US" altLang="zh-CN" dirty="0"/>
              <a:t>go(I</a:t>
            </a:r>
            <a:r>
              <a:rPr lang="en-US" altLang="zh-CN" baseline="-25000" dirty="0"/>
              <a:t>i</a:t>
            </a:r>
            <a:r>
              <a:rPr lang="en-US" altLang="zh-CN" dirty="0"/>
              <a:t>, A)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b="0" dirty="0" err="1">
                <a:solidFill>
                  <a:srgbClr val="FF0000"/>
                </a:solidFill>
              </a:rPr>
              <a:t>goto</a:t>
            </a:r>
            <a:r>
              <a:rPr lang="en-US" altLang="zh-CN" b="0" dirty="0">
                <a:solidFill>
                  <a:srgbClr val="FF0000"/>
                </a:solidFill>
              </a:rPr>
              <a:t>[</a:t>
            </a:r>
            <a:r>
              <a:rPr lang="en-US" altLang="zh-CN" b="0" dirty="0" err="1">
                <a:solidFill>
                  <a:srgbClr val="FF0000"/>
                </a:solidFill>
              </a:rPr>
              <a:t>i</a:t>
            </a:r>
            <a:r>
              <a:rPr lang="en-US" altLang="zh-CN" b="0" dirty="0">
                <a:solidFill>
                  <a:srgbClr val="FF0000"/>
                </a:solidFill>
              </a:rPr>
              <a:t>, A] </a:t>
            </a:r>
            <a:r>
              <a:rPr lang="en-US" altLang="zh-CN" b="0" dirty="0"/>
              <a:t>= </a:t>
            </a:r>
            <a:r>
              <a:rPr lang="en-US" altLang="zh-CN" b="0" dirty="0">
                <a:solidFill>
                  <a:srgbClr val="FF0000"/>
                </a:solidFill>
              </a:rPr>
              <a:t>j </a:t>
            </a:r>
            <a:r>
              <a:rPr lang="en-US" altLang="zh-CN" dirty="0"/>
              <a:t>;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CN" dirty="0"/>
              <a:t>(4) </a:t>
            </a:r>
            <a:r>
              <a:rPr lang="zh-CN" altLang="en-US" dirty="0"/>
              <a:t>凡不能用规则</a:t>
            </a:r>
            <a:r>
              <a:rPr lang="en-US" altLang="zh-CN" dirty="0"/>
              <a:t>(2)</a:t>
            </a:r>
            <a:r>
              <a:rPr lang="zh-CN" altLang="en-US" dirty="0"/>
              <a:t>登记的表项均为“错误”</a:t>
            </a:r>
            <a:r>
              <a:rPr lang="zh-CN" altLang="en-US" dirty="0" smtClean="0"/>
              <a:t>。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90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SLR(1)</a:t>
            </a:r>
            <a:r>
              <a:rPr lang="zh-CN" altLang="en-US" dirty="0" smtClean="0"/>
              <a:t>分析表的构造方法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998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91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SLR(1)</a:t>
            </a:r>
            <a:r>
              <a:rPr lang="zh-CN" altLang="en-US" dirty="0" smtClean="0"/>
              <a:t>分析表的构造</a:t>
            </a:r>
            <a:endParaRPr lang="en-US" dirty="0"/>
          </a:p>
        </p:txBody>
      </p:sp>
      <p:sp>
        <p:nvSpPr>
          <p:cNvPr id="7" name="内容占位符 1"/>
          <p:cNvSpPr txBox="1">
            <a:spLocks/>
          </p:cNvSpPr>
          <p:nvPr/>
        </p:nvSpPr>
        <p:spPr>
          <a:xfrm>
            <a:off x="404403" y="1772816"/>
            <a:ext cx="3447523" cy="43533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Monotype Sorts" pitchFamily="2" charset="2"/>
              <a:buNone/>
            </a:pPr>
            <a:r>
              <a:rPr lang="zh-CN" altLang="en-US" dirty="0" smtClean="0">
                <a:latin typeface="+mn-ea"/>
              </a:rPr>
              <a:t>拓广文法</a:t>
            </a:r>
            <a:r>
              <a:rPr kumimoji="1" lang="en-US" altLang="zh-CN" dirty="0" smtClean="0">
                <a:latin typeface="+mn-ea"/>
              </a:rPr>
              <a:t>G(S</a:t>
            </a:r>
            <a:r>
              <a:rPr lang="en-US" dirty="0" smtClean="0"/>
              <a:t>’</a:t>
            </a:r>
            <a:r>
              <a:rPr kumimoji="1" lang="en-US" altLang="zh-CN" dirty="0" smtClean="0">
                <a:latin typeface="+mn-ea"/>
              </a:rPr>
              <a:t>) </a:t>
            </a:r>
            <a:endParaRPr lang="en-US" altLang="zh-CN" dirty="0" smtClean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(0)S</a:t>
            </a:r>
            <a:r>
              <a:rPr lang="en-US" dirty="0" smtClean="0"/>
              <a:t>’</a:t>
            </a:r>
            <a:r>
              <a:rPr lang="en-US" altLang="zh-CN" dirty="0" smtClean="0">
                <a:latin typeface="+mn-ea"/>
              </a:rPr>
              <a:t>→S</a:t>
            </a:r>
            <a:endParaRPr lang="en-US" altLang="zh-CN" b="0" dirty="0" smtClean="0">
              <a:latin typeface="+mn-ea"/>
            </a:endParaRP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(1)S-&gt;S+T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(2)S-&gt;T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(3)T-&gt;T*F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(4)T-&gt;F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(5)F-&gt;(S)</a:t>
            </a:r>
          </a:p>
          <a:p>
            <a:pPr algn="just">
              <a:buFont typeface="Monotype Sorts" pitchFamily="2" charset="2"/>
              <a:buNone/>
            </a:pPr>
            <a:r>
              <a:rPr lang="en-US" altLang="zh-CN" dirty="0" smtClean="0">
                <a:latin typeface="+mn-ea"/>
              </a:rPr>
              <a:t>(6)F-&gt;</a:t>
            </a:r>
            <a:r>
              <a:rPr lang="en-US" altLang="zh-CN" dirty="0" err="1" smtClean="0">
                <a:latin typeface="+mn-ea"/>
              </a:rPr>
              <a:t>i</a:t>
            </a:r>
            <a:endParaRPr lang="en-US" altLang="zh-CN" dirty="0" smtClean="0">
              <a:latin typeface="+mn-ea"/>
            </a:endParaRPr>
          </a:p>
          <a:p>
            <a:endParaRPr lang="en-US" b="0" dirty="0"/>
          </a:p>
        </p:txBody>
      </p:sp>
      <p:sp>
        <p:nvSpPr>
          <p:cNvPr id="8" name="TextBox 7"/>
          <p:cNvSpPr txBox="1"/>
          <p:nvPr/>
        </p:nvSpPr>
        <p:spPr>
          <a:xfrm>
            <a:off x="3851920" y="2109887"/>
            <a:ext cx="4604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(S</a:t>
            </a:r>
            <a:r>
              <a:rPr lang="en-US" sz="2800" dirty="0"/>
              <a:t> </a:t>
            </a:r>
            <a:r>
              <a:rPr lang="en-US" sz="2800" dirty="0" smtClean="0"/>
              <a:t>’</a:t>
            </a:r>
            <a:r>
              <a:rPr lang="en-US" altLang="zh-CN" sz="2800" dirty="0" smtClean="0">
                <a:latin typeface="+mn-ea"/>
              </a:rPr>
              <a:t>)={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51920" y="2633107"/>
            <a:ext cx="46153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(S)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1920" y="3169945"/>
            <a:ext cx="46650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(T)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51920" y="3630104"/>
            <a:ext cx="4645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smtClean="0">
                <a:latin typeface="+mn-ea"/>
              </a:rPr>
              <a:t>FOLLOW</a:t>
            </a:r>
            <a:r>
              <a:rPr lang="en-US" altLang="zh-CN" sz="2800" dirty="0" smtClean="0">
                <a:latin typeface="+mn-ea"/>
              </a:rPr>
              <a:t>(F)  ={                    }</a:t>
            </a:r>
            <a:endParaRPr lang="en-US" sz="2800" dirty="0">
              <a:latin typeface="+mn-ea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396850" y="210988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96850" y="263310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915056" y="2633107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440744" y="2633107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396850" y="31821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15056" y="3182140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440744" y="3182988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843012" y="318320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96850" y="369210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#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915056" y="3692103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440744" y="3692950"/>
            <a:ext cx="311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843012" y="3693165"/>
            <a:ext cx="365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*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94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4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92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-11950" y="332656"/>
            <a:ext cx="1879121" cy="28803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-&gt;•S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-&gt;•T     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T-&gt;•T*F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T-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&gt;•F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None/>
            </a:pP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   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8" name="内容占位符 6"/>
          <p:cNvSpPr txBox="1">
            <a:spLocks/>
          </p:cNvSpPr>
          <p:nvPr/>
        </p:nvSpPr>
        <p:spPr>
          <a:xfrm>
            <a:off x="0" y="3407457"/>
            <a:ext cx="1979712" cy="86409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-&gt;S•</a:t>
            </a:r>
          </a:p>
          <a:p>
            <a:pPr marL="0" indent="0"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S-&gt;S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•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+T}</a:t>
            </a:r>
          </a:p>
        </p:txBody>
      </p:sp>
      <p:sp>
        <p:nvSpPr>
          <p:cNvPr id="11" name="内容占位符 6"/>
          <p:cNvSpPr txBox="1">
            <a:spLocks/>
          </p:cNvSpPr>
          <p:nvPr/>
        </p:nvSpPr>
        <p:spPr>
          <a:xfrm>
            <a:off x="-1" y="4431481"/>
            <a:ext cx="1879121" cy="8194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-&gt;T•*F}</a:t>
            </a:r>
          </a:p>
        </p:txBody>
      </p:sp>
      <p:sp>
        <p:nvSpPr>
          <p:cNvPr id="12" name="内容占位符 6"/>
          <p:cNvSpPr txBox="1">
            <a:spLocks/>
          </p:cNvSpPr>
          <p:nvPr/>
        </p:nvSpPr>
        <p:spPr>
          <a:xfrm>
            <a:off x="6" y="5517237"/>
            <a:ext cx="1879121" cy="4519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={T-&gt;F•}</a:t>
            </a:r>
          </a:p>
        </p:txBody>
      </p:sp>
      <p:sp>
        <p:nvSpPr>
          <p:cNvPr id="13" name="内容占位符 6"/>
          <p:cNvSpPr txBox="1">
            <a:spLocks/>
          </p:cNvSpPr>
          <p:nvPr/>
        </p:nvSpPr>
        <p:spPr>
          <a:xfrm>
            <a:off x="1763694" y="378709"/>
            <a:ext cx="1879121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4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/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-&gt;(•S)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S-&gt;•S+T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S-&gt;•T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4" name="内容占位符 6"/>
          <p:cNvSpPr txBox="1">
            <a:spLocks/>
          </p:cNvSpPr>
          <p:nvPr/>
        </p:nvSpPr>
        <p:spPr>
          <a:xfrm>
            <a:off x="1763693" y="3429000"/>
            <a:ext cx="1879121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5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={F-&gt;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•}</a:t>
            </a:r>
          </a:p>
        </p:txBody>
      </p:sp>
      <p:sp>
        <p:nvSpPr>
          <p:cNvPr id="15" name="内容占位符 6"/>
          <p:cNvSpPr txBox="1">
            <a:spLocks/>
          </p:cNvSpPr>
          <p:nvPr/>
        </p:nvSpPr>
        <p:spPr>
          <a:xfrm>
            <a:off x="1763694" y="4187101"/>
            <a:ext cx="1879121" cy="203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6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</a:t>
            </a:r>
            <a:r>
              <a:rPr lang="en-US" altLang="zh-CN" sz="2200" dirty="0" smtClean="0"/>
              <a:t> ’ 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-&gt;S+•T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T-&gt;•T*F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T-&gt;•F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6" name="内容占位符 6"/>
          <p:cNvSpPr txBox="1">
            <a:spLocks/>
          </p:cNvSpPr>
          <p:nvPr/>
        </p:nvSpPr>
        <p:spPr>
          <a:xfrm>
            <a:off x="3642815" y="375281"/>
            <a:ext cx="1879121" cy="122413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={T-&gt;T*•F</a:t>
            </a:r>
          </a:p>
          <a:p>
            <a:pPr marL="0" indent="0">
              <a:buFont typeface="Symbol" pitchFamily="18" charset="2"/>
              <a:buNone/>
            </a:pPr>
            <a:r>
              <a:rPr lang="en-US" altLang="zh-CN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F-&gt;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•(S)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F-&gt;•</a:t>
            </a:r>
            <a:r>
              <a:rPr lang="en-US" sz="22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</a:t>
            </a:r>
          </a:p>
        </p:txBody>
      </p:sp>
      <p:sp>
        <p:nvSpPr>
          <p:cNvPr id="17" name="内容占位符 6"/>
          <p:cNvSpPr txBox="1">
            <a:spLocks/>
          </p:cNvSpPr>
          <p:nvPr/>
        </p:nvSpPr>
        <p:spPr>
          <a:xfrm>
            <a:off x="3642815" y="1828881"/>
            <a:ext cx="1879121" cy="890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F-&gt;(S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•)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S-&gt;</a:t>
            </a:r>
            <a:r>
              <a:rPr lang="en-US" altLang="zh-CN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•+T}</a:t>
            </a:r>
          </a:p>
        </p:txBody>
      </p:sp>
      <p:sp>
        <p:nvSpPr>
          <p:cNvPr id="18" name="内容占位符 6"/>
          <p:cNvSpPr txBox="1">
            <a:spLocks/>
          </p:cNvSpPr>
          <p:nvPr/>
        </p:nvSpPr>
        <p:spPr>
          <a:xfrm>
            <a:off x="3642813" y="3016180"/>
            <a:ext cx="1879121" cy="82564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={S-&gt;S+T•     </a:t>
            </a:r>
          </a:p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  T-&gt;T•*F</a:t>
            </a:r>
          </a:p>
        </p:txBody>
      </p:sp>
      <p:sp>
        <p:nvSpPr>
          <p:cNvPr id="19" name="内容占位符 6"/>
          <p:cNvSpPr txBox="1">
            <a:spLocks/>
          </p:cNvSpPr>
          <p:nvPr/>
        </p:nvSpPr>
        <p:spPr>
          <a:xfrm>
            <a:off x="3642808" y="4055529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={T-&gt;T*F•}</a:t>
            </a:r>
          </a:p>
        </p:txBody>
      </p:sp>
      <p:sp>
        <p:nvSpPr>
          <p:cNvPr id="20" name="内容占位符 6"/>
          <p:cNvSpPr txBox="1">
            <a:spLocks/>
          </p:cNvSpPr>
          <p:nvPr/>
        </p:nvSpPr>
        <p:spPr>
          <a:xfrm>
            <a:off x="3642809" y="4841217"/>
            <a:ext cx="2088232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8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Symbol" pitchFamily="18" charset="2"/>
              <a:buNone/>
            </a:pP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sz="22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={</a:t>
            </a:r>
            <a:r>
              <a:rPr lang="en-US" sz="2200" dirty="0">
                <a:latin typeface="华文楷体" panose="02010600040101010101" pitchFamily="2" charset="-122"/>
                <a:ea typeface="华文楷体" panose="02010600040101010101" pitchFamily="2" charset="-122"/>
              </a:rPr>
              <a:t>F</a:t>
            </a:r>
            <a:r>
              <a:rPr lang="en-US" sz="2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-&gt;(S)•}</a:t>
            </a:r>
          </a:p>
        </p:txBody>
      </p:sp>
      <p:sp>
        <p:nvSpPr>
          <p:cNvPr id="22" name="矩形 21"/>
          <p:cNvSpPr/>
          <p:nvPr/>
        </p:nvSpPr>
        <p:spPr>
          <a:xfrm>
            <a:off x="5555590" y="1391403"/>
            <a:ext cx="179328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S</a:t>
            </a:r>
            <a:r>
              <a:rPr lang="en-US" sz="2800" dirty="0"/>
              <a:t>)=I</a:t>
            </a:r>
            <a:r>
              <a:rPr lang="en-US" sz="2800" baseline="-25000" dirty="0"/>
              <a:t>1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)=I</a:t>
            </a:r>
            <a:r>
              <a:rPr lang="en-US" sz="2800" baseline="-25000" dirty="0"/>
              <a:t>3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/>
              <a:t>)=I</a:t>
            </a:r>
            <a:r>
              <a:rPr lang="en-US" sz="2800" baseline="-25000" dirty="0"/>
              <a:t>4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0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1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/>
              <a:t>)=I</a:t>
            </a:r>
            <a:r>
              <a:rPr lang="en-US" sz="2800" baseline="-25000" dirty="0"/>
              <a:t>6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2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/>
              <a:t>)=I</a:t>
            </a:r>
            <a:r>
              <a:rPr lang="en-US" sz="2800" baseline="-25000" dirty="0"/>
              <a:t>7 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S</a:t>
            </a:r>
            <a:r>
              <a:rPr lang="en-US" sz="2800" dirty="0" smtClean="0"/>
              <a:t>)=</a:t>
            </a:r>
            <a:r>
              <a:rPr lang="en-US" sz="2800" dirty="0"/>
              <a:t>I</a:t>
            </a:r>
            <a:r>
              <a:rPr lang="en-US" sz="2800" baseline="-25000" dirty="0"/>
              <a:t>8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T</a:t>
            </a:r>
            <a:r>
              <a:rPr lang="en-US" sz="2800" dirty="0"/>
              <a:t>)=I</a:t>
            </a:r>
            <a:r>
              <a:rPr lang="en-US" sz="2800" baseline="-25000" dirty="0"/>
              <a:t>2 </a:t>
            </a:r>
          </a:p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F</a:t>
            </a:r>
            <a:r>
              <a:rPr lang="en-US" sz="2800" dirty="0"/>
              <a:t>)=</a:t>
            </a:r>
            <a:r>
              <a:rPr lang="en-US" sz="2800" dirty="0" smtClean="0"/>
              <a:t>I</a:t>
            </a:r>
            <a:r>
              <a:rPr lang="en-US" sz="2800" baseline="-25000" dirty="0" smtClean="0"/>
              <a:t>3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4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</p:txBody>
      </p:sp>
      <p:sp>
        <p:nvSpPr>
          <p:cNvPr id="23" name="矩形 22"/>
          <p:cNvSpPr/>
          <p:nvPr/>
        </p:nvSpPr>
        <p:spPr>
          <a:xfrm>
            <a:off x="7236302" y="1391984"/>
            <a:ext cx="1793289" cy="5119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go(I</a:t>
            </a:r>
            <a:r>
              <a:rPr lang="en-US" sz="2800" baseline="-25000" dirty="0"/>
              <a:t>4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/>
              <a:t>)=I</a:t>
            </a:r>
            <a:r>
              <a:rPr lang="en-US" sz="2800" baseline="-25000" dirty="0"/>
              <a:t>5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T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9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3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6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10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4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7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i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5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 smtClean="0">
                <a:solidFill>
                  <a:srgbClr val="FF0000"/>
                </a:solidFill>
              </a:rPr>
              <a:t>)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11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8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+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6 </a:t>
            </a:r>
            <a:endParaRPr lang="en-US" sz="2800" baseline="-25000" dirty="0"/>
          </a:p>
          <a:p>
            <a:r>
              <a:rPr lang="en-US" sz="2800" dirty="0" smtClean="0"/>
              <a:t>go(I</a:t>
            </a:r>
            <a:r>
              <a:rPr lang="en-US" sz="2800" baseline="-25000" dirty="0" smtClean="0"/>
              <a:t>9</a:t>
            </a:r>
            <a:r>
              <a:rPr lang="en-US" sz="2800" dirty="0" smtClean="0"/>
              <a:t>,</a:t>
            </a:r>
            <a:r>
              <a:rPr lang="en-US" sz="2800" dirty="0">
                <a:solidFill>
                  <a:srgbClr val="FF0000"/>
                </a:solidFill>
              </a:rPr>
              <a:t>*</a:t>
            </a:r>
            <a:r>
              <a:rPr lang="en-US" sz="2800" dirty="0" smtClean="0"/>
              <a:t>)=I</a:t>
            </a:r>
            <a:r>
              <a:rPr lang="en-US" sz="2800" baseline="-25000" dirty="0" smtClean="0"/>
              <a:t>7 </a:t>
            </a:r>
            <a:endParaRPr lang="en-US" sz="2800" baseline="-25000" dirty="0"/>
          </a:p>
          <a:p>
            <a:endParaRPr lang="en-US" sz="2800" baseline="-25000" dirty="0"/>
          </a:p>
        </p:txBody>
      </p:sp>
    </p:spTree>
    <p:extLst>
      <p:ext uri="{BB962C8B-B14F-4D97-AF65-F5344CB8AC3E}">
        <p14:creationId xmlns:p14="http://schemas.microsoft.com/office/powerpoint/2010/main" val="130435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93</a:t>
            </a:fld>
            <a:endParaRPr lang="zh-CN" altLang="en-US"/>
          </a:p>
        </p:txBody>
      </p:sp>
      <p:graphicFrame>
        <p:nvGraphicFramePr>
          <p:cNvPr id="8" name="内容占位符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77907301"/>
              </p:ext>
            </p:extLst>
          </p:nvPr>
        </p:nvGraphicFramePr>
        <p:xfrm>
          <a:off x="179512" y="188640"/>
          <a:ext cx="878498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  <a:gridCol w="878498"/>
              </a:tblGrid>
              <a:tr h="457200">
                <a:tc rowSpan="2"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24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goto</a:t>
                      </a:r>
                      <a:endParaRPr lang="en-US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572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i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+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*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(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)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#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T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F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4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7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9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11</a:t>
                      </a:r>
                      <a:endParaRPr lang="en-US" sz="2400" dirty="0"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85716" y="105003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93774" y="105003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5529" y="105066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350158" y="1050033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223626" y="107694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652126" y="1541056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acc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23728" y="155613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s6</a:t>
            </a:r>
            <a:endParaRPr lang="en-US" sz="2400" dirty="0"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23728" y="201922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2</a:t>
            </a:r>
            <a:endParaRPr lang="en-US" sz="2400" dirty="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88024" y="201922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r2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4637" y="201922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</a:t>
            </a:r>
            <a:r>
              <a:rPr lang="en-US" altLang="zh-CN" sz="2400" dirty="0">
                <a:latin typeface="+mn-ea"/>
              </a:rPr>
              <a:t>2</a:t>
            </a:r>
            <a:endParaRPr lang="en-US" sz="2400" dirty="0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059832" y="20192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23728" y="248088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031631" y="248088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787119" y="248088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637" y="248088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r4</a:t>
            </a:r>
            <a:endParaRPr 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575529" y="2916368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8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50158" y="2915736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223626" y="2942649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85716" y="291573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893774" y="291573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22823" y="337803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031631" y="337803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786214" y="337803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714637" y="337803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r6</a:t>
            </a:r>
            <a:endParaRPr lang="en-US" sz="2400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50158" y="3837084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9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223626" y="3863997"/>
            <a:ext cx="328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85716" y="386542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893774" y="3865424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151491" y="4329613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</a:t>
            </a:r>
            <a:endParaRPr 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85716" y="4329613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s5</a:t>
            </a:r>
            <a:endParaRPr lang="en-US" sz="2400" dirty="0">
              <a:latin typeface="+mn-ea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93774" y="432961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s4</a:t>
            </a:r>
            <a:endParaRPr lang="en-US" sz="2400" dirty="0">
              <a:latin typeface="+mn-ea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04732" y="4764336"/>
            <a:ext cx="585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11</a:t>
            </a:r>
            <a:endParaRPr lang="en-US" sz="2400" dirty="0">
              <a:latin typeface="+mn-ea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28537" y="479127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+mn-ea"/>
              </a:rPr>
              <a:t>s</a:t>
            </a:r>
            <a:r>
              <a:rPr lang="en-US" altLang="zh-CN" sz="2400" dirty="0" smtClean="0">
                <a:latin typeface="+mn-ea"/>
              </a:rPr>
              <a:t>6</a:t>
            </a:r>
            <a:endParaRPr lang="en-US" sz="2400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714637" y="522491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22823" y="5224914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059832" y="521680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s7</a:t>
            </a:r>
            <a:endParaRPr lang="en-US" sz="2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8024" y="524660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r1</a:t>
            </a:r>
            <a:endParaRPr lang="en-US" sz="2400" dirty="0"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14637" y="5686673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122823" y="5675306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031631" y="5676301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714637" y="6132517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122823" y="6121150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031631" y="612214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4788024" y="6121149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r5</a:t>
            </a:r>
            <a:endParaRPr lang="en-US" sz="2400" dirty="0">
              <a:latin typeface="+mn-ea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788024" y="5675305"/>
            <a:ext cx="431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latin typeface="+mn-ea"/>
              </a:rPr>
              <a:t>r3</a:t>
            </a:r>
            <a:endParaRPr 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84587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50" grpId="0"/>
      <p:bldP spid="51" grpId="0"/>
      <p:bldP spid="52" grpId="0"/>
      <p:bldP spid="53" grpId="0"/>
      <p:bldP spid="55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邓伏虎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信息与软件工程学院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94</a:t>
            </a:fld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 smtClean="0"/>
              <a:t>上面的分析表不含有多重入口，则表明这是一个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分析表。这个文法是一个</a:t>
            </a:r>
            <a:r>
              <a:rPr lang="en-US" altLang="zh-CN" dirty="0" smtClean="0"/>
              <a:t>SLR(1)</a:t>
            </a:r>
            <a:r>
              <a:rPr lang="zh-CN" altLang="en-US" dirty="0" smtClean="0"/>
              <a:t>文法。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280920" cy="5664629"/>
          </a:xfrm>
        </p:spPr>
        <p:txBody>
          <a:bodyPr/>
          <a:lstStyle/>
          <a:p>
            <a:pPr algn="l"/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分析的缺点</a:t>
            </a: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分析法能够解决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LR(0)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分析法中的部分移进规约冲突，但是大多数实用的程序设计语言还是无法满足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文法的条件，因此无法使用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SLR(1)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方法解决项目集规范族中的移进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规约冲突以及规约</a:t>
            </a: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规约冲突。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25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28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28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28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Rectangle 2"/>
          <p:cNvSpPr txBox="1">
            <a:spLocks noChangeArrowheads="1"/>
          </p:cNvSpPr>
          <p:nvPr/>
        </p:nvSpPr>
        <p:spPr bwMode="auto">
          <a:xfrm>
            <a:off x="5589056" y="878415"/>
            <a:ext cx="1224927" cy="2238847"/>
          </a:xfrm>
          <a:prstGeom prst="rect">
            <a:avLst/>
          </a:prstGeom>
          <a:solidFill>
            <a:srgbClr val="FFC000"/>
          </a:solidFill>
          <a:ln w="9525">
            <a:noFill/>
            <a:miter lim="800000"/>
            <a:headEnd/>
            <a:tailEnd/>
          </a:ln>
        </p:spPr>
        <p:txBody>
          <a:bodyPr vert="horz" wrap="square" lIns="0" tIns="20573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413"/>
              </a:spcAft>
              <a:buSzPct val="100000"/>
              <a:buFont typeface="Times New Roman" pitchFamily="18" charset="0"/>
              <a:buChar char="•"/>
              <a:defRPr sz="3600" baseline="0">
                <a:solidFill>
                  <a:srgbClr val="000000"/>
                </a:solidFill>
                <a:latin typeface="Times New Roman" charset="0"/>
                <a:ea typeface="华文中宋" charset="0"/>
                <a:cs typeface="+mn-cs"/>
              </a:defRPr>
            </a:lvl1pPr>
            <a:lvl2pPr marL="742950" indent="-28575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1138"/>
              </a:spcAft>
              <a:buSzPct val="100000"/>
              <a:buFont typeface="Times New Roman" pitchFamily="18" charset="0"/>
              <a:buChar char="–"/>
              <a:defRPr sz="28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2pPr>
            <a:lvl3pPr marL="11430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850"/>
              </a:spcAft>
              <a:buSzPct val="100000"/>
              <a:buFont typeface="Times New Roman" pitchFamily="18" charset="0"/>
              <a:buChar char="•"/>
              <a:defRPr sz="2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3pPr>
            <a:lvl4pPr marL="16002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575"/>
              </a:spcAft>
              <a:buSzPct val="100000"/>
              <a:buFont typeface="Times New Roman" pitchFamily="18" charset="0"/>
              <a:buChar char="–"/>
              <a:defRPr sz="20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4pPr>
            <a:lvl5pPr marL="2057400" indent="-228600" algn="l" defTabSz="449263" rtl="0" eaLnBrk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buChar char="»"/>
              <a:defRPr sz="1400" baseline="0">
                <a:solidFill>
                  <a:srgbClr val="000000"/>
                </a:solidFill>
                <a:latin typeface="Times New Roman" charset="0"/>
                <a:ea typeface="华文中宋" charset="0"/>
              </a:defRPr>
            </a:lvl5pPr>
            <a:lvl6pPr marL="25146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defTabSz="449263" rtl="0" fontAlgn="base" hangingPunct="0">
              <a:lnSpc>
                <a:spcPct val="95000"/>
              </a:lnSpc>
              <a:spcBef>
                <a:spcPct val="0"/>
              </a:spcBef>
              <a:spcAft>
                <a:spcPts val="288"/>
              </a:spcAft>
              <a:buSzPct val="100000"/>
              <a:buFont typeface="Times New Roman" pitchFamily="18" charset="0"/>
              <a:defRPr sz="1400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(0)S</a:t>
            </a:r>
            <a:r>
              <a:rPr lang="en-US" altLang="zh-CN" sz="1800" kern="0" dirty="0">
                <a:latin typeface="Agency FB" panose="020B0503020202020204" pitchFamily="34" charset="0"/>
                <a:ea typeface="仿宋_GB2312" pitchFamily="49" charset="-122"/>
              </a:rPr>
              <a:t>’</a:t>
            </a:r>
            <a:r>
              <a:rPr lang="en-US" altLang="zh-CN" sz="1800" kern="0" dirty="0" smtClean="0">
                <a:ea typeface="仿宋_GB2312" pitchFamily="49" charset="-122"/>
              </a:rPr>
              <a:t>→S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1)S→L=R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2)S→R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3)L→*R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4)</a:t>
            </a:r>
            <a:r>
              <a:rPr lang="en-US" altLang="zh-CN" sz="1800" kern="0" dirty="0" err="1" smtClean="0">
                <a:ea typeface="仿宋_GB2312" pitchFamily="49" charset="-122"/>
              </a:rPr>
              <a:t>L→i</a:t>
            </a:r>
            <a:endParaRPr lang="en-US" altLang="zh-CN" sz="1800" kern="0" dirty="0">
              <a:ea typeface="仿宋_GB2312" pitchFamily="49" charset="-122"/>
            </a:endParaRPr>
          </a:p>
          <a:p>
            <a:pPr algn="just">
              <a:lnSpc>
                <a:spcPct val="100000"/>
              </a:lnSpc>
              <a:spcAft>
                <a:spcPts val="0"/>
              </a:spcAft>
              <a:buFont typeface="Times New Roman" pitchFamily="18" charset="0"/>
              <a:buNone/>
            </a:pPr>
            <a:r>
              <a:rPr lang="en-US" altLang="zh-CN" sz="1800" kern="0" dirty="0">
                <a:ea typeface="仿宋_GB2312" pitchFamily="49" charset="-122"/>
              </a:rPr>
              <a:t>(</a:t>
            </a:r>
            <a:r>
              <a:rPr lang="en-US" altLang="zh-CN" sz="1800" kern="0" dirty="0" smtClean="0">
                <a:ea typeface="仿宋_GB2312" pitchFamily="49" charset="-122"/>
              </a:rPr>
              <a:t>5)R→L</a:t>
            </a:r>
            <a:endParaRPr lang="en-US" altLang="zh-CN" sz="1800" kern="0" dirty="0">
              <a:ea typeface="仿宋_GB2312" pitchFamily="49" charset="-122"/>
            </a:endParaRPr>
          </a:p>
        </p:txBody>
      </p:sp>
      <p:sp>
        <p:nvSpPr>
          <p:cNvPr id="31" name="Rectangle 3"/>
          <p:cNvSpPr>
            <a:spLocks noChangeArrowheads="1"/>
          </p:cNvSpPr>
          <p:nvPr/>
        </p:nvSpPr>
        <p:spPr bwMode="auto">
          <a:xfrm>
            <a:off x="251520" y="939308"/>
            <a:ext cx="1584176" cy="2218997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: 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  <a:sym typeface="Symbol" charset="2"/>
              </a:rPr>
              <a:t>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→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·S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S→·L=R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S→·R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L→·*R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L→·</a:t>
            </a:r>
            <a:r>
              <a:rPr kumimoji="1" lang="en-US" altLang="zh-CN" dirty="0" err="1" smtClean="0">
                <a:solidFill>
                  <a:srgbClr val="000000"/>
                </a:solidFill>
                <a:latin typeface="Times New Roman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R→·L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251520" y="3266692"/>
            <a:ext cx="1584176" cy="872728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1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,S)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  <a:sym typeface="Symbol" charset="2"/>
              </a:rPr>
              <a:t>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→S·</a:t>
            </a:r>
            <a:endParaRPr kumimoji="1" lang="en-US" altLang="zh-CN" sz="16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270516" y="4272396"/>
            <a:ext cx="1584176" cy="10668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,L)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→L·=R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R→L·</a:t>
            </a:r>
            <a:endParaRPr kumimoji="1" lang="en-US" altLang="zh-CN" sz="1600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39" name="Rectangle 7"/>
          <p:cNvSpPr>
            <a:spLocks noChangeArrowheads="1"/>
          </p:cNvSpPr>
          <p:nvPr/>
        </p:nvSpPr>
        <p:spPr bwMode="auto">
          <a:xfrm>
            <a:off x="270516" y="5583864"/>
            <a:ext cx="1581204" cy="761501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3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,R) </a:t>
            </a:r>
          </a:p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→R·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Rectangle 8"/>
          <p:cNvSpPr>
            <a:spLocks noChangeArrowheads="1"/>
          </p:cNvSpPr>
          <p:nvPr/>
        </p:nvSpPr>
        <p:spPr bwMode="auto">
          <a:xfrm>
            <a:off x="2073060" y="919459"/>
            <a:ext cx="1616224" cy="2029488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0"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4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,*)</a:t>
            </a:r>
          </a:p>
          <a:p>
            <a:pPr defTabSz="0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L→*·R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L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→·*R</a:t>
            </a:r>
          </a:p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L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R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→·L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1" name="Rectangle 9"/>
          <p:cNvSpPr>
            <a:spLocks noChangeArrowheads="1"/>
          </p:cNvSpPr>
          <p:nvPr/>
        </p:nvSpPr>
        <p:spPr bwMode="auto">
          <a:xfrm>
            <a:off x="3779912" y="939308"/>
            <a:ext cx="1616224" cy="761501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7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,R)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L→*R·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42" name="Rectangle 10"/>
          <p:cNvSpPr>
            <a:spLocks noChangeArrowheads="1"/>
          </p:cNvSpPr>
          <p:nvPr/>
        </p:nvSpPr>
        <p:spPr bwMode="auto">
          <a:xfrm>
            <a:off x="3780865" y="1934205"/>
            <a:ext cx="1616224" cy="824291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8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charset="0"/>
              </a:rPr>
              <a:t>4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,L) 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      R→L·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3" name="Rectangle 11"/>
          <p:cNvSpPr>
            <a:spLocks noChangeArrowheads="1"/>
          </p:cNvSpPr>
          <p:nvPr/>
        </p:nvSpPr>
        <p:spPr bwMode="auto">
          <a:xfrm>
            <a:off x="3780865" y="3029312"/>
            <a:ext cx="1616224" cy="783733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9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6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,R)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      S→L+R·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788790" y="4313385"/>
            <a:ext cx="2914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FOLLOW(S</a:t>
            </a:r>
            <a:r>
              <a:rPr lang="en-US" dirty="0" smtClean="0">
                <a:solidFill>
                  <a:srgbClr val="000000"/>
                </a:solidFill>
                <a:latin typeface="Agency FB" panose="020B0503020202020204" pitchFamily="34" charset="0"/>
                <a:cs typeface="Times New Roman" panose="02020603050405020304" pitchFamily="18" charset="0"/>
              </a:rPr>
              <a:t>’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)={#                 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788789" y="4789303"/>
            <a:ext cx="2933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FOLLOW(S) ={#                 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88794" y="5269356"/>
            <a:ext cx="2916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FOLLOW(R) ={#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88796" y="5852921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FOLLOW(L) ={#   =           }</a:t>
            </a: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2073060" y="3266693"/>
            <a:ext cx="1616224" cy="811803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0"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charset="0"/>
              </a:rPr>
              <a:t>5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,i)</a:t>
            </a:r>
          </a:p>
          <a:p>
            <a:pPr defTabSz="0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err="1" smtClean="0">
                <a:solidFill>
                  <a:srgbClr val="FF0000"/>
                </a:solidFill>
                <a:latin typeface="Times New Roman" charset="0"/>
              </a:rPr>
              <a:t>L→i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·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0" name="Rectangle 8"/>
          <p:cNvSpPr>
            <a:spLocks noChangeArrowheads="1"/>
          </p:cNvSpPr>
          <p:nvPr/>
        </p:nvSpPr>
        <p:spPr bwMode="auto">
          <a:xfrm>
            <a:off x="2051720" y="4303443"/>
            <a:ext cx="1616224" cy="2029488"/>
          </a:xfrm>
          <a:prstGeom prst="rect">
            <a:avLst/>
          </a:prstGeom>
          <a:noFill/>
          <a:ln w="22225">
            <a:solidFill>
              <a:srgbClr val="33CCCC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 defTabSz="0">
              <a:defRPr/>
            </a:pP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charset="0"/>
              </a:rPr>
              <a:t>6</a:t>
            </a:r>
            <a:r>
              <a:rPr kumimoji="1" lang="en-US" altLang="zh-CN" baseline="-25000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,=)</a:t>
            </a:r>
          </a:p>
          <a:p>
            <a:pPr defTabSz="0"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dirty="0" smtClean="0">
                <a:solidFill>
                  <a:srgbClr val="FF0000"/>
                </a:solidFill>
                <a:latin typeface="Times New Roman" charset="0"/>
              </a:rPr>
              <a:t>→L=·R</a:t>
            </a: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     L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→·*R</a:t>
            </a:r>
          </a:p>
          <a:p>
            <a:pPr>
              <a:defRPr/>
            </a:pPr>
            <a:r>
              <a:rPr kumimoji="1" lang="zh-CN" altLang="en-US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zh-CN" altLang="en-US" dirty="0" smtClean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L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charset="0"/>
              </a:rPr>
              <a:t>i</a:t>
            </a:r>
            <a:endParaRPr kumimoji="1" lang="en-US" altLang="zh-CN" dirty="0">
              <a:solidFill>
                <a:srgbClr val="000000"/>
              </a:solidFill>
              <a:latin typeface="Times New Roman" charset="0"/>
            </a:endParaRPr>
          </a:p>
          <a:p>
            <a:pPr>
              <a:defRPr/>
            </a:pP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dirty="0" smtClean="0">
                <a:solidFill>
                  <a:srgbClr val="000000"/>
                </a:solidFill>
                <a:latin typeface="Times New Roman" charset="0"/>
              </a:rPr>
              <a:t> R</a:t>
            </a:r>
            <a:r>
              <a:rPr kumimoji="1" lang="en-US" altLang="zh-CN" dirty="0">
                <a:solidFill>
                  <a:srgbClr val="000000"/>
                </a:solidFill>
                <a:latin typeface="Times New Roman" charset="0"/>
              </a:rPr>
              <a:t>→·L</a:t>
            </a:r>
            <a:endParaRPr kumimoji="1" lang="en-US" altLang="zh-CN" dirty="0">
              <a:solidFill>
                <a:srgbClr val="FF0000"/>
              </a:solidFill>
              <a:latin typeface="Times New Roman" charset="0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7079" y="878411"/>
            <a:ext cx="179328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2000" baseline="-25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  <a:p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GOTO(I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)=I</a:t>
            </a:r>
            <a:r>
              <a:rPr lang="en-US" sz="2000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2000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84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15" grpId="0"/>
      <p:bldP spid="16" grpId="0"/>
      <p:bldP spid="17" grpId="0"/>
      <p:bldP spid="18" grpId="0"/>
      <p:bldP spid="19" grpId="0" animBg="1"/>
      <p:bldP spid="20" grpId="0" animBg="1"/>
      <p:bldP spid="2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SLR(1)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分析的缺点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I2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存在移进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规约冲突，且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FOLLOW(R)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∩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{=} = {=}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≠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 dirty="0" smtClean="0">
                        <a:latin typeface="Cambria Math"/>
                        <a:cs typeface="Times New Roman" panose="02020603050405020304" pitchFamily="18" charset="0"/>
                      </a:rPr>
                      <m:t>𝜙</m:t>
                    </m:r>
                  </m:oMath>
                </a14:m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因此文法不是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SLR(1)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文法，无法使用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SLR(1)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分析法。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原因在于当下一个输入符号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FOLLOW(R)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时，使用相应产生式进行规约后不一定形成规范句型。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解决办法：当满足一定条件时才进行规约。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2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940152" y="873636"/>
            <a:ext cx="2448272" cy="1066869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945" tIns="41473" rIns="82945" bIns="41473" anchor="ctr"/>
          <a:lstStyle/>
          <a:p>
            <a:pPr>
              <a:defRPr/>
            </a:pPr>
            <a:r>
              <a:rPr kumimoji="1" lang="en-US" altLang="zh-CN" sz="2400" dirty="0" smtClean="0">
                <a:solidFill>
                  <a:srgbClr val="000000"/>
                </a:solidFill>
                <a:latin typeface="Times New Roman" charset="0"/>
              </a:rPr>
              <a:t>I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charset="0"/>
              </a:rPr>
              <a:t>2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charset="0"/>
              </a:rPr>
              <a:t>=GOTO(I</a:t>
            </a:r>
            <a:r>
              <a:rPr kumimoji="1" lang="en-US" altLang="zh-CN" sz="2400" baseline="-25000" dirty="0" smtClean="0">
                <a:solidFill>
                  <a:srgbClr val="000000"/>
                </a:solidFill>
                <a:latin typeface="Times New Roman" charset="0"/>
              </a:rPr>
              <a:t>0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charset="0"/>
              </a:rPr>
              <a:t>,L)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kumimoji="1" lang="en-US" altLang="zh-CN" sz="2400" dirty="0" smtClean="0">
                <a:solidFill>
                  <a:srgbClr val="000000"/>
                </a:solidFill>
                <a:latin typeface="Times New Roman" charset="0"/>
              </a:rPr>
              <a:t>  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charset="0"/>
              </a:rPr>
              <a:t>S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</a:rPr>
              <a:t>→L·=R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</a:rPr>
              <a:t>	</a:t>
            </a:r>
          </a:p>
          <a:p>
            <a:pPr>
              <a:defRPr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charset="0"/>
              </a:rPr>
              <a:t>      </a:t>
            </a:r>
            <a:r>
              <a:rPr kumimoji="1" lang="en-US" altLang="zh-CN" sz="2400" dirty="0" smtClean="0">
                <a:solidFill>
                  <a:srgbClr val="FF0000"/>
                </a:solidFill>
                <a:latin typeface="Times New Roman" charset="0"/>
              </a:rPr>
              <a:t>R→L·</a:t>
            </a:r>
            <a:endParaRPr kumimoji="1" lang="en-US" altLang="zh-CN" sz="2000" dirty="0">
              <a:solidFill>
                <a:srgbClr val="FF0000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268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一般形式：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α•β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其中：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A→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LR(0)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</m:oMath>
                </a14:m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  <a:r>
                  <a:rPr lang="en-US" altLang="zh-CN" sz="2800" baseline="-250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向前搜索字符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通过增加一个终结符以明确指出：对于产生式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，只有当</a:t>
                </a:r>
                <a:r>
                  <a:rPr lang="el-GR" altLang="zh-CN" sz="2800" dirty="0" smtClean="0">
                    <a:latin typeface="Times New Roman"/>
                    <a:cs typeface="Times New Roman"/>
                  </a:rPr>
                  <a:t>β</a:t>
                </a:r>
                <a:r>
                  <a:rPr lang="zh-CN" altLang="en-US" sz="2800" dirty="0" smtClean="0">
                    <a:latin typeface="Times New Roman"/>
                    <a:cs typeface="Times New Roman"/>
                  </a:rPr>
                  <a:t>后跟哪些终结符时才允许将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αβ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规约为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这种方法可以保证规约后分析栈中呈现出下一句型的活前缀。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5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7954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副标题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</p:spPr>
            <p:txBody>
              <a:bodyPr/>
              <a:lstStyle/>
              <a:p>
                <a:pPr algn="l"/>
                <a:r>
                  <a:rPr lang="en-US" altLang="zh-CN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项目有效性</a:t>
                </a:r>
                <a:endParaRPr lang="en-US" altLang="zh-CN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一个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A→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α•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β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对活前缀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是有效的，如果存在规范推导：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800" b="0" i="0" dirty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sz="28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b="0" i="1" dirty="0" smtClean="0">
                              <a:latin typeface="Cambria Math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altLang="zh-CN" sz="28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28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CN" sz="28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sz="28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dirty="0" smtClean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⟹ 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𝛿𝛼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𝛽𝜔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其中，搜索字符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= FIRST(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；当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ε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为“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#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”。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如果另外存在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B→</a:t>
                </a:r>
                <a:r>
                  <a:rPr lang="el-GR" altLang="zh-CN" sz="2800" dirty="0" smtClean="0">
                    <a:latin typeface="Times New Roman"/>
                    <a:cs typeface="Times New Roman"/>
                  </a:rPr>
                  <a:t>γ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的产生式，将存在另一个规范推导：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dirty="0">
                          <a:latin typeface="Cambria Math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en-US" altLang="zh-CN" sz="2800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groupChr>
                        <m:groupChrPr>
                          <m:chr m:val="⇒"/>
                          <m:vertJc m:val="bot"/>
                          <m:ctrlPr>
                            <a:rPr lang="en-US" altLang="zh-CN" sz="2800" i="1" dirty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altLang="zh-CN" sz="28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∗</m:t>
                          </m:r>
                        </m:e>
                      </m:groupChr>
                      <m:r>
                        <a:rPr lang="en-US" altLang="zh-CN" sz="2800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zh-CN" altLang="en-US" sz="2800" i="1" dirty="0" smtClean="0">
                          <a:latin typeface="Cambria Math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en-US" altLang="zh-CN" sz="2800" i="1" dirty="0">
                          <a:latin typeface="Cambria Math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zh-CN" altLang="en-US" sz="2800" i="1" dirty="0">
                          <a:latin typeface="Cambria Math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i="1" dirty="0">
                          <a:latin typeface="Cambria Math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altLang="zh-CN" sz="28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⟹ </m:t>
                      </m:r>
                      <m:r>
                        <a:rPr lang="zh-CN" altLang="en-US" sz="280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𝛿</m:t>
                      </m:r>
                      <m:r>
                        <a:rPr lang="zh-CN" altLang="en-US" sz="28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𝛽</m:t>
                      </m:r>
                      <m:r>
                        <a:rPr lang="zh-CN" altLang="en-US" sz="2800" i="1" dirty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𝜔</m:t>
                      </m:r>
                      <m:r>
                        <a:rPr lang="en-US" altLang="zh-CN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 ⟹ </m:t>
                      </m:r>
                      <m:r>
                        <a:rPr lang="zh-CN" altLang="en-US" sz="2800" b="0" i="1" dirty="0" smtClean="0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𝛿𝛼𝛾𝛽𝜔</m:t>
                      </m:r>
                    </m:oMath>
                  </m:oMathPara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LR(1)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项目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B→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zh-CN" altLang="en-US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对活前缀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l-GR" altLang="zh-CN" sz="2800" dirty="0" smtClean="0">
                    <a:solidFill>
                      <a:srgbClr val="FF0000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zh-CN" altLang="en-US" sz="2800" dirty="0">
                    <a:latin typeface="Times New Roman"/>
                    <a:cs typeface="Times New Roman"/>
                  </a:rPr>
                  <a:t>也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有效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的，其中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FIRST(</a:t>
                </a:r>
                <a:r>
                  <a:rPr lang="el-GR" altLang="zh-CN" sz="2800" dirty="0" smtClean="0">
                    <a:latin typeface="Times New Roman"/>
                    <a:cs typeface="Times New Roman"/>
                  </a:rPr>
                  <a:t>β</a:t>
                </a:r>
                <a:r>
                  <a:rPr lang="el-GR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；即 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= FIRST(</a:t>
                </a:r>
                <a:r>
                  <a:rPr lang="el-GR" altLang="zh-CN" sz="2800" dirty="0" smtClean="0">
                    <a:latin typeface="Times New Roman"/>
                    <a:cs typeface="Times New Roman"/>
                  </a:rPr>
                  <a:t>β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副标题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95536" y="836712"/>
                <a:ext cx="8280920" cy="5664629"/>
              </a:xfrm>
              <a:blipFill rotWithShape="1">
                <a:blip r:embed="rId2"/>
                <a:stretch>
                  <a:fillRect l="-1915" t="-1830" r="-38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副标题 2"/>
          <p:cNvSpPr txBox="1">
            <a:spLocks/>
          </p:cNvSpPr>
          <p:nvPr/>
        </p:nvSpPr>
        <p:spPr bwMode="auto">
          <a:xfrm>
            <a:off x="395536" y="164637"/>
            <a:ext cx="6544816" cy="6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Tx/>
              <a:buNone/>
              <a:defRPr kumimoji="1" sz="32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j-lt"/>
                <a:ea typeface="Arial Unicode MS" pitchFamily="34" charset="-122"/>
                <a:cs typeface="Arial Unicode MS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l"/>
            <a:r>
              <a:rPr lang="en-US" altLang="zh-CN" sz="3600" kern="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LR(1)</a:t>
            </a:r>
            <a:r>
              <a:rPr lang="zh-CN" altLang="en-US" sz="3600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分析表的构造</a:t>
            </a:r>
            <a:endParaRPr lang="zh-CN" altLang="en-US" sz="3600" kern="0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509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estc_new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uestc_new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uestc_new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6711</TotalTime>
  <Words>12228</Words>
  <Application>Microsoft Office PowerPoint</Application>
  <PresentationFormat>全屏显示(4:3)</PresentationFormat>
  <Paragraphs>3046</Paragraphs>
  <Slides>129</Slides>
  <Notes>12</Notes>
  <HiddenSlides>0</HiddenSlides>
  <MMClips>0</MMClips>
  <ScaleCrop>false</ScaleCrop>
  <HeadingPairs>
    <vt:vector size="6" baseType="variant">
      <vt:variant>
        <vt:lpstr>主题</vt:lpstr>
      </vt:variant>
      <vt:variant>
        <vt:i4>5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129</vt:i4>
      </vt:variant>
    </vt:vector>
  </HeadingPairs>
  <TitlesOfParts>
    <vt:vector size="136" baseType="lpstr">
      <vt:lpstr>波形</vt:lpstr>
      <vt:lpstr>1_波形</vt:lpstr>
      <vt:lpstr>uestc_new</vt:lpstr>
      <vt:lpstr>1_uestc_new</vt:lpstr>
      <vt:lpstr>2_uestc_new</vt:lpstr>
      <vt:lpstr>Document</vt:lpstr>
      <vt:lpstr>文档</vt:lpstr>
      <vt:lpstr>第四章 自下而上的语法分析</vt:lpstr>
      <vt:lpstr>PowerPoint 演示文稿</vt:lpstr>
      <vt:lpstr>PowerPoint 演示文稿</vt:lpstr>
      <vt:lpstr>剪枝过程</vt:lpstr>
      <vt:lpstr>自下而上可能遇到的问题</vt:lpstr>
      <vt:lpstr>PowerPoint 演示文稿</vt:lpstr>
      <vt:lpstr>PowerPoint 演示文稿</vt:lpstr>
      <vt:lpstr>自下而上分析的关键问题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LR分析法</vt:lpstr>
      <vt:lpstr>PowerPoint 演示文稿</vt:lpstr>
      <vt:lpstr>PowerPoint 演示文稿</vt:lpstr>
      <vt:lpstr>PowerPoint 演示文稿</vt:lpstr>
      <vt:lpstr>句柄的用途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LR分析法</vt:lpstr>
      <vt:lpstr>自下而上分析法--步骤</vt:lpstr>
      <vt:lpstr>LR分析器的结构</vt:lpstr>
      <vt:lpstr>分析栈</vt:lpstr>
      <vt:lpstr>分析表</vt:lpstr>
      <vt:lpstr>ACTION 子表</vt:lpstr>
      <vt:lpstr>总控程序</vt:lpstr>
      <vt:lpstr>LR分析表及产生式排序</vt:lpstr>
      <vt:lpstr>PowerPoint 演示文稿</vt:lpstr>
      <vt:lpstr>PowerPoint 演示文稿</vt:lpstr>
      <vt:lpstr>PowerPoint 演示文稿</vt:lpstr>
      <vt:lpstr>自下而上分析方法分类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分析表的构造</vt:lpstr>
      <vt:lpstr>PowerPoint 演示文稿</vt:lpstr>
      <vt:lpstr>准备一：活前缀</vt:lpstr>
      <vt:lpstr>PowerPoint 演示文稿</vt:lpstr>
      <vt:lpstr>PowerPoint 演示文稿</vt:lpstr>
      <vt:lpstr>准备二：项目</vt:lpstr>
      <vt:lpstr>准备三：拓广文法</vt:lpstr>
      <vt:lpstr>求拓广文法的项目</vt:lpstr>
      <vt:lpstr>准备四：识别活前缀的状态转换图</vt:lpstr>
      <vt:lpstr>构造方法</vt:lpstr>
      <vt:lpstr>PowerPoint 演示文稿</vt:lpstr>
      <vt:lpstr>NFA化简</vt:lpstr>
      <vt:lpstr>项目的有效性定义</vt:lpstr>
      <vt:lpstr>项目的有效性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识别活前缀的状态转换图（DFA）</vt:lpstr>
      <vt:lpstr>LR(0)分析表的构造</vt:lpstr>
      <vt:lpstr>PowerPoint 演示文稿</vt:lpstr>
      <vt:lpstr>输入串bab的分析过程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冲突原因分析</vt:lpstr>
      <vt:lpstr>SLR（Simple LR）分析法</vt:lpstr>
      <vt:lpstr>PowerPoint 演示文稿</vt:lpstr>
      <vt:lpstr>SLR(1)分析表的构造方法</vt:lpstr>
      <vt:lpstr>SLR(1)分析表的构造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常用LR分析方法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Fuhu Deng</dc:creator>
  <cp:lastModifiedBy>Fuhu Deng</cp:lastModifiedBy>
  <cp:revision>442</cp:revision>
  <dcterms:created xsi:type="dcterms:W3CDTF">2017-05-08T07:51:46Z</dcterms:created>
  <dcterms:modified xsi:type="dcterms:W3CDTF">2021-10-18T10:42:02Z</dcterms:modified>
</cp:coreProperties>
</file>