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9.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0.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11.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 id="2147483674" r:id="rId2"/>
    <p:sldMasterId id="2147483688" r:id="rId3"/>
    <p:sldMasterId id="2147483700" r:id="rId4"/>
    <p:sldMasterId id="2147483712" r:id="rId5"/>
    <p:sldMasterId id="2147483724" r:id="rId6"/>
    <p:sldMasterId id="2147483736" r:id="rId7"/>
    <p:sldMasterId id="2147483748" r:id="rId8"/>
    <p:sldMasterId id="2147483760" r:id="rId9"/>
    <p:sldMasterId id="2147483772" r:id="rId10"/>
    <p:sldMasterId id="2147483784" r:id="rId11"/>
    <p:sldMasterId id="2147483796" r:id="rId12"/>
  </p:sldMasterIdLst>
  <p:notesMasterIdLst>
    <p:notesMasterId r:id="rId112"/>
  </p:notesMasterIdLst>
  <p:handoutMasterIdLst>
    <p:handoutMasterId r:id="rId113"/>
  </p:handoutMasterIdLst>
  <p:sldIdLst>
    <p:sldId id="374" r:id="rId13"/>
    <p:sldId id="451" r:id="rId14"/>
    <p:sldId id="452" r:id="rId15"/>
    <p:sldId id="453" r:id="rId16"/>
    <p:sldId id="454" r:id="rId17"/>
    <p:sldId id="455" r:id="rId18"/>
    <p:sldId id="456" r:id="rId19"/>
    <p:sldId id="457" r:id="rId20"/>
    <p:sldId id="458" r:id="rId21"/>
    <p:sldId id="459" r:id="rId22"/>
    <p:sldId id="460" r:id="rId23"/>
    <p:sldId id="422" r:id="rId24"/>
    <p:sldId id="423" r:id="rId25"/>
    <p:sldId id="424" r:id="rId26"/>
    <p:sldId id="450" r:id="rId27"/>
    <p:sldId id="425" r:id="rId28"/>
    <p:sldId id="409" r:id="rId29"/>
    <p:sldId id="461" r:id="rId30"/>
    <p:sldId id="462" r:id="rId31"/>
    <p:sldId id="463" r:id="rId32"/>
    <p:sldId id="464" r:id="rId33"/>
    <p:sldId id="465" r:id="rId34"/>
    <p:sldId id="466" r:id="rId35"/>
    <p:sldId id="467" r:id="rId36"/>
    <p:sldId id="468" r:id="rId37"/>
    <p:sldId id="469" r:id="rId38"/>
    <p:sldId id="470" r:id="rId39"/>
    <p:sldId id="471" r:id="rId40"/>
    <p:sldId id="472" r:id="rId41"/>
    <p:sldId id="474" r:id="rId42"/>
    <p:sldId id="475" r:id="rId43"/>
    <p:sldId id="473" r:id="rId44"/>
    <p:sldId id="417" r:id="rId45"/>
    <p:sldId id="420" r:id="rId46"/>
    <p:sldId id="381" r:id="rId47"/>
    <p:sldId id="419" r:id="rId48"/>
    <p:sldId id="416" r:id="rId49"/>
    <p:sldId id="421" r:id="rId50"/>
    <p:sldId id="355" r:id="rId51"/>
    <p:sldId id="356" r:id="rId52"/>
    <p:sldId id="357" r:id="rId53"/>
    <p:sldId id="358" r:id="rId54"/>
    <p:sldId id="476" r:id="rId55"/>
    <p:sldId id="477" r:id="rId56"/>
    <p:sldId id="478" r:id="rId57"/>
    <p:sldId id="479" r:id="rId58"/>
    <p:sldId id="480" r:id="rId59"/>
    <p:sldId id="481" r:id="rId60"/>
    <p:sldId id="482" r:id="rId61"/>
    <p:sldId id="483" r:id="rId62"/>
    <p:sldId id="484" r:id="rId63"/>
    <p:sldId id="485" r:id="rId64"/>
    <p:sldId id="486" r:id="rId65"/>
    <p:sldId id="487" r:id="rId66"/>
    <p:sldId id="488" r:id="rId67"/>
    <p:sldId id="489" r:id="rId68"/>
    <p:sldId id="490" r:id="rId69"/>
    <p:sldId id="491" r:id="rId70"/>
    <p:sldId id="492" r:id="rId71"/>
    <p:sldId id="493" r:id="rId72"/>
    <p:sldId id="494" r:id="rId73"/>
    <p:sldId id="495" r:id="rId74"/>
    <p:sldId id="496" r:id="rId75"/>
    <p:sldId id="497" r:id="rId76"/>
    <p:sldId id="498" r:id="rId77"/>
    <p:sldId id="499" r:id="rId78"/>
    <p:sldId id="500" r:id="rId79"/>
    <p:sldId id="501" r:id="rId80"/>
    <p:sldId id="502" r:id="rId81"/>
    <p:sldId id="503" r:id="rId82"/>
    <p:sldId id="504" r:id="rId83"/>
    <p:sldId id="505" r:id="rId84"/>
    <p:sldId id="506" r:id="rId85"/>
    <p:sldId id="507" r:id="rId86"/>
    <p:sldId id="508" r:id="rId87"/>
    <p:sldId id="509" r:id="rId88"/>
    <p:sldId id="510" r:id="rId89"/>
    <p:sldId id="511" r:id="rId90"/>
    <p:sldId id="512" r:id="rId91"/>
    <p:sldId id="513" r:id="rId92"/>
    <p:sldId id="514" r:id="rId93"/>
    <p:sldId id="515" r:id="rId94"/>
    <p:sldId id="516" r:id="rId95"/>
    <p:sldId id="517" r:id="rId96"/>
    <p:sldId id="518" r:id="rId97"/>
    <p:sldId id="519" r:id="rId98"/>
    <p:sldId id="520" r:id="rId99"/>
    <p:sldId id="521" r:id="rId100"/>
    <p:sldId id="522" r:id="rId101"/>
    <p:sldId id="523" r:id="rId102"/>
    <p:sldId id="524" r:id="rId103"/>
    <p:sldId id="525" r:id="rId104"/>
    <p:sldId id="526" r:id="rId105"/>
    <p:sldId id="528" r:id="rId106"/>
    <p:sldId id="529" r:id="rId107"/>
    <p:sldId id="530" r:id="rId108"/>
    <p:sldId id="531" r:id="rId109"/>
    <p:sldId id="532" r:id="rId110"/>
    <p:sldId id="449"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ED23886-7AFE-4CA4-AFC9-26196019EDDC}">
          <p14:sldIdLst>
            <p14:sldId id="374"/>
            <p14:sldId id="451"/>
            <p14:sldId id="452"/>
            <p14:sldId id="453"/>
            <p14:sldId id="454"/>
            <p14:sldId id="455"/>
            <p14:sldId id="456"/>
            <p14:sldId id="457"/>
            <p14:sldId id="458"/>
            <p14:sldId id="459"/>
            <p14:sldId id="460"/>
            <p14:sldId id="422"/>
            <p14:sldId id="423"/>
            <p14:sldId id="424"/>
            <p14:sldId id="450"/>
            <p14:sldId id="425"/>
            <p14:sldId id="409"/>
            <p14:sldId id="461"/>
            <p14:sldId id="462"/>
            <p14:sldId id="463"/>
            <p14:sldId id="464"/>
            <p14:sldId id="465"/>
            <p14:sldId id="466"/>
            <p14:sldId id="467"/>
            <p14:sldId id="468"/>
            <p14:sldId id="469"/>
            <p14:sldId id="470"/>
            <p14:sldId id="471"/>
            <p14:sldId id="472"/>
            <p14:sldId id="474"/>
            <p14:sldId id="475"/>
            <p14:sldId id="473"/>
            <p14:sldId id="417"/>
            <p14:sldId id="420"/>
            <p14:sldId id="381"/>
            <p14:sldId id="419"/>
            <p14:sldId id="416"/>
            <p14:sldId id="421"/>
            <p14:sldId id="355"/>
            <p14:sldId id="356"/>
            <p14:sldId id="357"/>
            <p14:sldId id="358"/>
            <p14:sldId id="476"/>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524"/>
            <p14:sldId id="525"/>
            <p14:sldId id="526"/>
            <p14:sldId id="528"/>
            <p14:sldId id="529"/>
            <p14:sldId id="530"/>
            <p14:sldId id="531"/>
            <p14:sldId id="532"/>
            <p14:sldId id="44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04" autoAdjust="0"/>
  </p:normalViewPr>
  <p:slideViewPr>
    <p:cSldViewPr>
      <p:cViewPr>
        <p:scale>
          <a:sx n="70" d="100"/>
          <a:sy n="70" d="100"/>
        </p:scale>
        <p:origin x="-2814"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117" Type="http://schemas.openxmlformats.org/officeDocument/2006/relationships/tableStyles" Target="tableStyles.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notesMaster" Target="notesMasters/notesMaster1.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handoutMaster" Target="handoutMasters/handoutMaster1.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viewProps" Target="viewProps.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4209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DBB7E-94B0-414B-AFBA-B90D4A3A866E}" type="datetimeFigureOut">
              <a:rPr lang="en-US" smtClean="0"/>
              <a:t>11/3/2021</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04E4-F1C4-4BD0-9D2B-45C0600EDC1E}" type="slidenum">
              <a:rPr lang="en-US" smtClean="0"/>
              <a:t>‹#›</a:t>
            </a:fld>
            <a:endParaRPr lang="en-US"/>
          </a:p>
        </p:txBody>
      </p:sp>
    </p:spTree>
    <p:extLst>
      <p:ext uri="{BB962C8B-B14F-4D97-AF65-F5344CB8AC3E}">
        <p14:creationId xmlns:p14="http://schemas.microsoft.com/office/powerpoint/2010/main" val="226050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2372427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2372427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2372427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2372427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t>99</a:t>
            </a:fld>
            <a:endParaRPr lang="en-US"/>
          </a:p>
        </p:txBody>
      </p:sp>
    </p:spTree>
    <p:extLst>
      <p:ext uri="{BB962C8B-B14F-4D97-AF65-F5344CB8AC3E}">
        <p14:creationId xmlns:p14="http://schemas.microsoft.com/office/powerpoint/2010/main" val="4077283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69"/>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1619672" y="2226899"/>
            <a:ext cx="6408712" cy="1780108"/>
          </a:xfrm>
        </p:spPr>
        <p:txBody>
          <a:bodyPr anchor="b">
            <a:normAutofit/>
          </a:bodyPr>
          <a:lstStyle>
            <a:lvl1pPr algn="ctr">
              <a:defRPr sz="44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619672" y="4204271"/>
            <a:ext cx="6400800"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lvl1pPr>
              <a:defRPr sz="1400"/>
            </a:lvl1pPr>
          </a:lstStyle>
          <a:p>
            <a:fld id="{0C913308-F349-4B6D-A68A-DD1791B4A57B}" type="slidenum">
              <a:rPr lang="zh-CN" altLang="en-US" smtClean="0"/>
              <a:pPr/>
              <a:t>‹#›</a:t>
            </a:fld>
            <a:endParaRPr lang="zh-CN" altLang="en-US" dirty="0"/>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1"/>
            <a:ext cx="1998298" cy="199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9108407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4432490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53"/>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370277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15887384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8579664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112100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9224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6692665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04629222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7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6779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52"/>
            <a:ext cx="6019800" cy="4487335"/>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6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5962602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0170090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4660814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41"/>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289365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93527409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3233814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76881588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547299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6368089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51655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r>
              <a:rPr lang="zh-CN" altLang="en-US" smtClean="0"/>
              <a:t>邓伏虎</a:t>
            </a:r>
            <a:endParaRPr lang="zh-CN" altLang="en-US" dirty="0"/>
          </a:p>
        </p:txBody>
      </p:sp>
      <p:sp>
        <p:nvSpPr>
          <p:cNvPr id="4" name="页脚占位符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051377990"/>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6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362605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5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5226223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12355687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2710254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28"/>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3677647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3343327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7640521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3726930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3818890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739450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69"/>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ctrTitle"/>
          </p:nvPr>
        </p:nvSpPr>
        <p:spPr>
          <a:xfrm>
            <a:off x="1619672" y="2226899"/>
            <a:ext cx="6408712" cy="1780108"/>
          </a:xfrm>
        </p:spPr>
        <p:txBody>
          <a:bodyPr anchor="b">
            <a:normAutofit/>
          </a:bodyPr>
          <a:lstStyle>
            <a:lvl1pPr algn="ctr">
              <a:defRPr sz="44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619672" y="4204271"/>
            <a:ext cx="6400800"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r>
              <a:rPr lang="zh-CN" altLang="en-US" dirty="0"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12"/>
          </p:nvPr>
        </p:nvSpPr>
        <p:spPr/>
        <p:txBody>
          <a:bodyPr/>
          <a:lstStyle>
            <a:lvl1pPr>
              <a:defRPr sz="1600"/>
            </a:lvl1pPr>
          </a:lstStyle>
          <a:p>
            <a:fld id="{0C913308-F349-4B6D-A68A-DD1791B4A57B}" type="slidenum">
              <a:rPr lang="zh-CN" altLang="en-US" smtClean="0">
                <a:solidFill>
                  <a:srgbClr val="073E87"/>
                </a:solidFill>
              </a:rPr>
              <a:pPr/>
              <a:t>‹#›</a:t>
            </a:fld>
            <a:endParaRPr lang="zh-CN" altLang="en-US" dirty="0">
              <a:solidFill>
                <a:srgbClr val="073E87"/>
              </a:solidFill>
            </a:endParaRPr>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1"/>
            <a:ext cx="1998298" cy="1998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386822"/>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3931051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98664074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93165452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0876067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5710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11"/>
          </p:nvPr>
        </p:nvSpPr>
        <p:spPr/>
        <p:txBody>
          <a:bodyPr/>
          <a:lstStyle/>
          <a:p>
            <a:r>
              <a:rPr lang="zh-CN" altLang="en-US"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7" name="Title 6"/>
          <p:cNvSpPr>
            <a:spLocks noGrp="1"/>
          </p:cNvSpPr>
          <p:nvPr>
            <p:ph type="title"/>
          </p:nvPr>
        </p:nvSpPr>
        <p:spPr>
          <a:xfrm>
            <a:off x="755576" y="404664"/>
            <a:ext cx="7056784" cy="936104"/>
          </a:xfrm>
        </p:spPr>
        <p:txBody>
          <a:bodyPr/>
          <a:lstStyle/>
          <a:p>
            <a:r>
              <a:rPr lang="zh-CN" altLang="en-US" dirty="0" smtClean="0"/>
              <a:t>单击此处编辑母版标题样式</a:t>
            </a:r>
            <a:endParaRPr lang="en-US" dirty="0"/>
          </a:p>
        </p:txBody>
      </p:sp>
    </p:spTree>
    <p:extLst>
      <p:ext uri="{BB962C8B-B14F-4D97-AF65-F5344CB8AC3E}">
        <p14:creationId xmlns:p14="http://schemas.microsoft.com/office/powerpoint/2010/main" val="7212044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Freeform 14"/>
          <p:cNvSpPr>
            <a:spLocks/>
          </p:cNvSpPr>
          <p:nvPr/>
        </p:nvSpPr>
        <p:spPr bwMode="hidden">
          <a:xfrm>
            <a:off x="6047448" y="4203593"/>
            <a:ext cx="2876429" cy="714027"/>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18"/>
          <p:cNvSpPr>
            <a:spLocks/>
          </p:cNvSpPr>
          <p:nvPr/>
        </p:nvSpPr>
        <p:spPr bwMode="hidden">
          <a:xfrm>
            <a:off x="2619320" y="4075289"/>
            <a:ext cx="5544515" cy="85013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22"/>
          <p:cNvSpPr>
            <a:spLocks/>
          </p:cNvSpPr>
          <p:nvPr/>
        </p:nvSpPr>
        <p:spPr bwMode="hidden">
          <a:xfrm>
            <a:off x="2828728"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6"/>
          <p:cNvSpPr>
            <a:spLocks/>
          </p:cNvSpPr>
          <p:nvPr/>
        </p:nvSpPr>
        <p:spPr bwMode="hidden">
          <a:xfrm>
            <a:off x="5609489" y="4074176"/>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3" name="Freeform 10"/>
          <p:cNvSpPr>
            <a:spLocks/>
          </p:cNvSpPr>
          <p:nvPr/>
        </p:nvSpPr>
        <p:spPr bwMode="hidden">
          <a:xfrm>
            <a:off x="211665" y="4058557"/>
            <a:ext cx="8723376" cy="1329875"/>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59"/>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Tree>
    <p:extLst>
      <p:ext uri="{BB962C8B-B14F-4D97-AF65-F5344CB8AC3E}">
        <p14:creationId xmlns:p14="http://schemas.microsoft.com/office/powerpoint/2010/main" val="352616198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5" name="Date Placeholder 4"/>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6" name="Footer Placeholder 5"/>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9" name="Content Placeholder 8"/>
          <p:cNvSpPr>
            <a:spLocks noGrp="1"/>
          </p:cNvSpPr>
          <p:nvPr>
            <p:ph sz="quarter" idx="13"/>
          </p:nvPr>
        </p:nvSpPr>
        <p:spPr>
          <a:xfrm>
            <a:off x="676655"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47987142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3"/>
            <a:ext cx="3822192" cy="639763"/>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7"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3"/>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8" name="Footer Placeholder 7"/>
          <p:cNvSpPr>
            <a:spLocks noGrp="1"/>
          </p:cNvSpPr>
          <p:nvPr>
            <p:ph type="ftr" sz="quarter" idx="11"/>
          </p:nvPr>
        </p:nvSpPr>
        <p:spPr/>
        <p:txBody>
          <a:bodyPr/>
          <a:lstStyle/>
          <a:p>
            <a:r>
              <a:rPr lang="zh-CN" altLang="en-US" smtClean="0">
                <a:solidFill>
                  <a:srgbClr val="073E87"/>
                </a:solidFill>
              </a:rPr>
              <a:t>信息与软件工程学院</a:t>
            </a:r>
            <a:endParaRPr lang="zh-CN" altLang="en-US" dirty="0">
              <a:solidFill>
                <a:srgbClr val="073E87"/>
              </a:solidFill>
            </a:endParaRPr>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Tree>
    <p:extLst>
      <p:ext uri="{BB962C8B-B14F-4D97-AF65-F5344CB8AC3E}">
        <p14:creationId xmlns:p14="http://schemas.microsoft.com/office/powerpoint/2010/main" val="418151586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4" name="Footer Placeholder 3"/>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6" name="Content Placeholder 8"/>
          <p:cNvSpPr>
            <a:spLocks noGrp="1"/>
          </p:cNvSpPr>
          <p:nvPr>
            <p:ph sz="quarter" idx="13"/>
          </p:nvPr>
        </p:nvSpPr>
        <p:spPr>
          <a:xfrm>
            <a:off x="676664" y="1628800"/>
            <a:ext cx="7927793" cy="44976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207575181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 name="Group 5"/>
          <p:cNvGrpSpPr>
            <a:grpSpLocks noChangeAspect="1"/>
          </p:cNvGrpSpPr>
          <p:nvPr/>
        </p:nvGrpSpPr>
        <p:grpSpPr bwMode="hidden">
          <a:xfrm>
            <a:off x="211665" y="714193"/>
            <a:ext cx="8723376" cy="1329875"/>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Date Placeholder 1"/>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3" name="Footer Placeholder 2"/>
          <p:cNvSpPr>
            <a:spLocks noGrp="1"/>
          </p:cNvSpPr>
          <p:nvPr>
            <p:ph type="ftr" sz="quarter" idx="11"/>
          </p:nvPr>
        </p:nvSpPr>
        <p:spPr/>
        <p:txBody>
          <a:bodyPr/>
          <a:lstStyle/>
          <a:p>
            <a:r>
              <a:rPr lang="zh-CN" altLang="en-US" smtClean="0">
                <a:solidFill>
                  <a:srgbClr val="073E87"/>
                </a:solidFill>
              </a:rPr>
              <a:t>信息与软件工程学院</a:t>
            </a:r>
            <a:endParaRPr lang="zh-CN" altLang="en-US" dirty="0">
              <a:solidFill>
                <a:srgbClr val="073E87"/>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13" name="Content Placeholder 8"/>
          <p:cNvSpPr>
            <a:spLocks noGrp="1"/>
          </p:cNvSpPr>
          <p:nvPr>
            <p:ph sz="quarter" idx="13"/>
          </p:nvPr>
        </p:nvSpPr>
        <p:spPr>
          <a:xfrm>
            <a:off x="676655" y="1055584"/>
            <a:ext cx="8240834" cy="507089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val="16120660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a:xfrm>
            <a:off x="755576" y="404664"/>
            <a:ext cx="7056784" cy="936104"/>
          </a:xfrm>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Date Placeholder 4"/>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6" name="Footer Placeholder 5"/>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4" name="Text Placeholder 3"/>
          <p:cNvSpPr>
            <a:spLocks noGrp="1"/>
          </p:cNvSpPr>
          <p:nvPr>
            <p:ph type="body" sz="half" idx="2"/>
          </p:nvPr>
        </p:nvSpPr>
        <p:spPr>
          <a:xfrm>
            <a:off x="914400" y="3581469"/>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extLst>
      <p:ext uri="{BB962C8B-B14F-4D97-AF65-F5344CB8AC3E}">
        <p14:creationId xmlns:p14="http://schemas.microsoft.com/office/powerpoint/2010/main" val="39749050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p:ph type="title"/>
          </p:nvPr>
        </p:nvSpPr>
        <p:spPr>
          <a:xfrm>
            <a:off x="4874175" y="338735"/>
            <a:ext cx="3812645" cy="2429935"/>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45"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6" name="Footer Placeholder 5"/>
          <p:cNvSpPr>
            <a:spLocks noGrp="1"/>
          </p:cNvSpPr>
          <p:nvPr>
            <p:ph type="ftr" sz="quarter" idx="11"/>
          </p:nvPr>
        </p:nvSpPr>
        <p:spPr/>
        <p:txBody>
          <a:bodyPr/>
          <a:lstStyle/>
          <a:p>
            <a:r>
              <a:rPr lang="zh-CN" altLang="en-US" smtClean="0">
                <a:solidFill>
                  <a:srgbClr val="073E87"/>
                </a:solidFill>
              </a:rPr>
              <a:t>信息与软件工程学院</a:t>
            </a:r>
            <a:endParaRPr lang="zh-CN" altLang="en-US" dirty="0">
              <a:solidFill>
                <a:srgbClr val="073E87"/>
              </a:solidFill>
            </a:endParaRPr>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extLst>
      <p:ext uri="{BB962C8B-B14F-4D97-AF65-F5344CB8AC3E}">
        <p14:creationId xmlns:p14="http://schemas.microsoft.com/office/powerpoint/2010/main" val="88974040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Tree>
    <p:extLst>
      <p:ext uri="{BB962C8B-B14F-4D97-AF65-F5344CB8AC3E}">
        <p14:creationId xmlns:p14="http://schemas.microsoft.com/office/powerpoint/2010/main" val="385757530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垂直排列标题与文本">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Tree>
    <p:extLst>
      <p:ext uri="{BB962C8B-B14F-4D97-AF65-F5344CB8AC3E}">
        <p14:creationId xmlns:p14="http://schemas.microsoft.com/office/powerpoint/2010/main" val="365247018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r>
              <a:rPr lang="zh-CN" altLang="en-US" smtClean="0">
                <a:solidFill>
                  <a:srgbClr val="073E87"/>
                </a:solidFill>
              </a:rPr>
              <a:t>邓伏虎</a:t>
            </a:r>
            <a:endParaRPr lang="zh-CN" altLang="en-US" dirty="0">
              <a:solidFill>
                <a:srgbClr val="073E87"/>
              </a:solidFill>
            </a:endParaRPr>
          </a:p>
        </p:txBody>
      </p:sp>
      <p:sp>
        <p:nvSpPr>
          <p:cNvPr id="4" name="页脚占位符 3"/>
          <p:cNvSpPr>
            <a:spLocks noGrp="1"/>
          </p:cNvSpPr>
          <p:nvPr>
            <p:ph type="ftr" sz="quarter" idx="11"/>
          </p:nvPr>
        </p:nvSpPr>
        <p:spPr/>
        <p:txBody>
          <a:bodyPr/>
          <a:lstStyle/>
          <a:p>
            <a:r>
              <a:rPr lang="zh-CN" altLang="en-US" dirty="0" smtClean="0">
                <a:solidFill>
                  <a:srgbClr val="073E87"/>
                </a:solidFill>
              </a:rPr>
              <a:t>信息与软件工程学院</a:t>
            </a:r>
            <a:endParaRPr lang="zh-CN" altLang="en-US" dirty="0">
              <a:solidFill>
                <a:srgbClr val="073E87"/>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73E87"/>
                </a:solidFill>
              </a:rPr>
              <a:pPr/>
              <a:t>‹#›</a:t>
            </a:fld>
            <a:endParaRPr lang="zh-CN" altLang="en-US">
              <a:solidFill>
                <a:srgbClr val="073E87"/>
              </a:solidFill>
            </a:endParaRPr>
          </a:p>
        </p:txBody>
      </p:sp>
    </p:spTree>
    <p:extLst>
      <p:ext uri="{BB962C8B-B14F-4D97-AF65-F5344CB8AC3E}">
        <p14:creationId xmlns:p14="http://schemas.microsoft.com/office/powerpoint/2010/main" val="333559341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97"/>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851671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357999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602635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18878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78343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8" y="4203593"/>
            <a:ext cx="2876429" cy="714027"/>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89"/>
            <a:ext cx="5544515" cy="85013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3"/>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6"/>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7"/>
            <a:ext cx="8723376" cy="1329875"/>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59"/>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r>
              <a:rPr lang="zh-CN" altLang="en-US" smtClean="0"/>
              <a:t>邓伏虎</a:t>
            </a:r>
            <a:endParaRPr lang="zh-CN" altLang="en-US" dirty="0"/>
          </a:p>
        </p:txBody>
      </p:sp>
      <p:sp>
        <p:nvSpPr>
          <p:cNvPr id="5" name="Footer Placeholder 4"/>
          <p:cNvSpPr>
            <a:spLocks noGrp="1"/>
          </p:cNvSpPr>
          <p:nvPr>
            <p:ph type="ftr" sz="quarter" idx="11"/>
          </p:nvPr>
        </p:nvSpPr>
        <p:spPr/>
        <p:txBody>
          <a:bodyPr/>
          <a:lstStyle/>
          <a:p>
            <a:r>
              <a:rPr lang="zh-CN" altLang="en-US" dirty="0" smtClean="0"/>
              <a:t>信息与软件工程学院</a:t>
            </a:r>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600214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90083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12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7622964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40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540215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424487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8243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96"/>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79597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810501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66936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96972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dirty="0"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492235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997072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937709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12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338461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40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139931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409637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5699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92"/>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43983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0972764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1556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3"/>
            <a:ext cx="3822192" cy="639763"/>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7" y="3429001"/>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3"/>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1"/>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zh-CN" altLang="en-US" smtClean="0"/>
              <a:t>邓伏虎</a:t>
            </a:r>
            <a:endParaRPr lang="zh-CN" altLang="en-US" dirty="0"/>
          </a:p>
        </p:txBody>
      </p:sp>
      <p:sp>
        <p:nvSpPr>
          <p:cNvPr id="8" name="Footer Placeholder 7"/>
          <p:cNvSpPr>
            <a:spLocks noGrp="1"/>
          </p:cNvSpPr>
          <p:nvPr>
            <p:ph type="ftr" sz="quarter" idx="11"/>
          </p:nvPr>
        </p:nvSpPr>
        <p:spPr/>
        <p:txBody>
          <a:bodyPr/>
          <a:lstStyle/>
          <a:p>
            <a:r>
              <a:rPr lang="zh-CN" altLang="en-US" smtClean="0"/>
              <a:t>信息与软件工程学院</a:t>
            </a:r>
            <a:endParaRPr lang="zh-CN" altLang="en-US" dirty="0"/>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038544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165548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09341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407089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11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124883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40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4073773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80957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688466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86"/>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267085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9122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zh-CN" altLang="en-US" smtClean="0"/>
              <a:t>邓伏虎</a:t>
            </a:r>
            <a:endParaRPr lang="zh-CN" altLang="en-US" dirty="0"/>
          </a:p>
        </p:txBody>
      </p:sp>
      <p:sp>
        <p:nvSpPr>
          <p:cNvPr id="4" name="Footer Placeholder 3"/>
          <p:cNvSpPr>
            <a:spLocks noGrp="1"/>
          </p:cNvSpPr>
          <p:nvPr>
            <p:ph type="ftr" sz="quarter" idx="11"/>
          </p:nvPr>
        </p:nvSpPr>
        <p:spPr/>
        <p:txBody>
          <a:bodyPr/>
          <a:lstStyle/>
          <a:p>
            <a:r>
              <a:rPr lang="zh-CN" altLang="en-US" dirty="0" smtClean="0"/>
              <a:t>信息与软件工程学院</a:t>
            </a:r>
            <a:endParaRPr lang="zh-CN" altLang="en-US" dirty="0"/>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Content Placeholder 8"/>
          <p:cNvSpPr>
            <a:spLocks noGrp="1"/>
          </p:cNvSpPr>
          <p:nvPr>
            <p:ph sz="quarter" idx="13"/>
          </p:nvPr>
        </p:nvSpPr>
        <p:spPr>
          <a:xfrm>
            <a:off x="676664" y="1628800"/>
            <a:ext cx="7927793" cy="449768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084798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6260634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26182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42521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11645966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11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9153224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9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801852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994957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211170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81"/>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59694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3"/>
            <a:ext cx="8723376" cy="1329875"/>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lang="zh-CN" altLang="en-US" smtClean="0"/>
              <a:t>邓伏虎</a:t>
            </a:r>
            <a:endParaRPr lang="zh-CN" altLang="en-US" dirty="0"/>
          </a:p>
        </p:txBody>
      </p:sp>
      <p:sp>
        <p:nvSpPr>
          <p:cNvPr id="3" name="Footer Placeholder 2"/>
          <p:cNvSpPr>
            <a:spLocks noGrp="1"/>
          </p:cNvSpPr>
          <p:nvPr>
            <p:ph type="ftr" sz="quarter" idx="11"/>
          </p:nvPr>
        </p:nvSpPr>
        <p:spPr/>
        <p:txBody>
          <a:bodyPr/>
          <a:lstStyle/>
          <a:p>
            <a:r>
              <a:rPr lang="zh-CN" altLang="en-US" smtClean="0"/>
              <a:t>信息与软件工程学院</a:t>
            </a:r>
            <a:endParaRPr lang="zh-CN" alt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3" name="Content Placeholder 8"/>
          <p:cNvSpPr>
            <a:spLocks noGrp="1"/>
          </p:cNvSpPr>
          <p:nvPr>
            <p:ph sz="quarter" idx="13"/>
          </p:nvPr>
        </p:nvSpPr>
        <p:spPr>
          <a:xfrm>
            <a:off x="676655" y="1055584"/>
            <a:ext cx="8240834" cy="5070896"/>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344733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16236127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8841062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76637427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474277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110112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10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974998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9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5817532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18568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2555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dirty="0"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3581469"/>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73"/>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5128251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031543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1338816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750256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379427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0987552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2868837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9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8878746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8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5940675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74269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75" y="338735"/>
            <a:ext cx="3812645" cy="2429935"/>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45"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zh-CN" altLang="en-US" smtClean="0"/>
              <a:t>邓伏虎</a:t>
            </a:r>
            <a:endParaRPr lang="zh-CN" altLang="en-US" dirty="0"/>
          </a:p>
        </p:txBody>
      </p:sp>
      <p:sp>
        <p:nvSpPr>
          <p:cNvPr id="6" name="Footer Placeholder 5"/>
          <p:cNvSpPr>
            <a:spLocks noGrp="1"/>
          </p:cNvSpPr>
          <p:nvPr>
            <p:ph type="ftr" sz="quarter" idx="11"/>
          </p:nvPr>
        </p:nvSpPr>
        <p:spPr/>
        <p:txBody>
          <a:bodyPr/>
          <a:lstStyle/>
          <a:p>
            <a:r>
              <a:rPr lang="zh-CN" altLang="en-US" smtClean="0"/>
              <a:t>信息与软件工程学院</a:t>
            </a:r>
            <a:endParaRPr lang="zh-CN" altLang="en-US" dirty="0"/>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827623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20226" name="Rectangle 2"/>
          <p:cNvSpPr>
            <a:spLocks noGrp="1" noChangeArrowheads="1"/>
          </p:cNvSpPr>
          <p:nvPr>
            <p:ph type="ctrTitle"/>
          </p:nvPr>
        </p:nvSpPr>
        <p:spPr>
          <a:xfrm>
            <a:off x="685800" y="2130464"/>
            <a:ext cx="7772400" cy="1470025"/>
          </a:xfrm>
        </p:spPr>
        <p:txBody>
          <a:bodyPr/>
          <a:lstStyle>
            <a:lvl1pPr>
              <a:defRPr/>
            </a:lvl1pPr>
          </a:lstStyle>
          <a:p>
            <a:pPr lvl="0"/>
            <a:r>
              <a:rPr lang="zh-CN" altLang="en-US" noProof="0" dirty="0" smtClean="0"/>
              <a:t>单击此处编辑母版标题样式</a:t>
            </a:r>
          </a:p>
        </p:txBody>
      </p:sp>
      <p:sp>
        <p:nvSpPr>
          <p:cNvPr id="82022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6071236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a:lstStyle>
            <a:lvl1pPr>
              <a:defRPr sz="3600">
                <a:solidFill>
                  <a:srgbClr val="C00000"/>
                </a:solidFill>
                <a:latin typeface="微软雅黑" pitchFamily="34" charset="-122"/>
                <a:ea typeface="微软雅黑"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Rectangle 4"/>
          <p:cNvSpPr>
            <a:spLocks noGrp="1" noChangeArrowheads="1"/>
          </p:cNvSpPr>
          <p:nvPr>
            <p:ph type="dt" sz="half" idx="10"/>
          </p:nvPr>
        </p:nvSpPr>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p:txBody>
          <a:bodyPr/>
          <a:lstStyle>
            <a:lvl1pPr>
              <a:defRPr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4480667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2732126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627496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2278014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70182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4061496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89"/>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3692120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1"/>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75"/>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zh-CN"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720DF22B-7AF3-428C-A961-CC47235F89C9}"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26312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image" Target="../media/image3.jpeg"/><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theme" Target="../theme/theme10.xml"/><Relationship Id="rId2" Type="http://schemas.openxmlformats.org/officeDocument/2006/relationships/slideLayout" Target="../slideLayouts/slideLayout103.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0.xml"/><Relationship Id="rId13" Type="http://schemas.openxmlformats.org/officeDocument/2006/relationships/image" Target="../media/image3.jpeg"/><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theme" Target="../theme/theme11.xml"/><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slideLayout" Target="../slideLayouts/slideLayout123.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1.xml"/><Relationship Id="rId13" Type="http://schemas.openxmlformats.org/officeDocument/2006/relationships/image" Target="../media/image3.jpeg"/><Relationship Id="rId3" Type="http://schemas.openxmlformats.org/officeDocument/2006/relationships/slideLayout" Target="../slideLayouts/slideLayout126.xml"/><Relationship Id="rId7" Type="http://schemas.openxmlformats.org/officeDocument/2006/relationships/slideLayout" Target="../slideLayouts/slideLayout130.xml"/><Relationship Id="rId12" Type="http://schemas.openxmlformats.org/officeDocument/2006/relationships/theme" Target="../theme/theme12.xml"/><Relationship Id="rId2" Type="http://schemas.openxmlformats.org/officeDocument/2006/relationships/slideLayout" Target="../slideLayouts/slideLayout125.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5" Type="http://schemas.openxmlformats.org/officeDocument/2006/relationships/slideLayout" Target="../slideLayouts/slideLayout128.xml"/><Relationship Id="rId10" Type="http://schemas.openxmlformats.org/officeDocument/2006/relationships/slideLayout" Target="../slideLayouts/slideLayout133.xml"/><Relationship Id="rId4" Type="http://schemas.openxmlformats.org/officeDocument/2006/relationships/slideLayout" Target="../slideLayouts/slideLayout127.xml"/><Relationship Id="rId9" Type="http://schemas.openxmlformats.org/officeDocument/2006/relationships/slideLayout" Target="../slideLayouts/slideLayout13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3.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3.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3.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3.jpe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3.jpe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3.jpe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image" Target="../media/image3.jpeg"/><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theme" Target="../theme/theme9.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515" y="442904"/>
            <a:ext cx="7056784" cy="9293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600">
                <a:solidFill>
                  <a:schemeClr val="tx2"/>
                </a:solidFill>
              </a:defRPr>
            </a:lvl1pPr>
          </a:lstStyle>
          <a:p>
            <a:r>
              <a:rPr lang="zh-CN" altLang="en-US" dirty="0" smtClean="0"/>
              <a:t>邓伏虎</a:t>
            </a:r>
            <a:endParaRPr lang="zh-CN" altLang="en-US" dirty="0"/>
          </a:p>
        </p:txBody>
      </p:sp>
      <p:sp>
        <p:nvSpPr>
          <p:cNvPr id="5" name="Footer Placeholder 4"/>
          <p:cNvSpPr>
            <a:spLocks noGrp="1"/>
          </p:cNvSpPr>
          <p:nvPr>
            <p:ph type="ftr" sz="quarter" idx="3"/>
          </p:nvPr>
        </p:nvSpPr>
        <p:spPr>
          <a:xfrm>
            <a:off x="193650" y="6250164"/>
            <a:ext cx="3786691" cy="365125"/>
          </a:xfrm>
          <a:prstGeom prst="rect">
            <a:avLst/>
          </a:prstGeom>
        </p:spPr>
        <p:txBody>
          <a:bodyPr vert="horz" lIns="91440" tIns="45720" rIns="91440" bIns="45720" rtlCol="0" anchor="ctr"/>
          <a:lstStyle>
            <a:lvl1pPr algn="l">
              <a:defRPr sz="1600">
                <a:solidFill>
                  <a:schemeClr val="tx2"/>
                </a:solidFill>
              </a:defRPr>
            </a:lvl1pPr>
          </a:lstStyle>
          <a:p>
            <a:r>
              <a:rPr lang="zh-CN" altLang="en-US" dirty="0" smtClean="0"/>
              <a:t>信息与软件工程学院</a:t>
            </a:r>
            <a:endParaRPr lang="zh-CN" altLang="en-US" dirty="0"/>
          </a:p>
        </p:txBody>
      </p:sp>
      <p:sp>
        <p:nvSpPr>
          <p:cNvPr id="6" name="Slide Number Placeholder 5"/>
          <p:cNvSpPr>
            <a:spLocks noGrp="1"/>
          </p:cNvSpPr>
          <p:nvPr>
            <p:ph type="sldNum" sz="quarter" idx="4"/>
          </p:nvPr>
        </p:nvSpPr>
        <p:spPr>
          <a:xfrm>
            <a:off x="3991088" y="6250164"/>
            <a:ext cx="1161826" cy="365125"/>
          </a:xfrm>
          <a:prstGeom prst="rect">
            <a:avLst/>
          </a:prstGeom>
        </p:spPr>
        <p:txBody>
          <a:bodyPr vert="horz" lIns="91440" tIns="45720" rIns="91440" bIns="45720" rtlCol="0" anchor="ctr"/>
          <a:lstStyle>
            <a:lvl1pPr algn="ctr">
              <a:defRPr sz="1600">
                <a:solidFill>
                  <a:schemeClr val="tx2"/>
                </a:solidFill>
              </a:defRPr>
            </a:lvl1pPr>
          </a:lstStyle>
          <a:p>
            <a:fld id="{0C913308-F349-4B6D-A68A-DD1791B4A57B}" type="slidenum">
              <a:rPr lang="zh-CN" altLang="en-US" smtClean="0"/>
              <a:pPr/>
              <a:t>‹#›</a:t>
            </a:fld>
            <a:endParaRPr lang="zh-CN" altLang="en-US" dirty="0"/>
          </a:p>
        </p:txBody>
      </p:sp>
      <p:sp>
        <p:nvSpPr>
          <p:cNvPr id="3" name="Text Placeholder 2"/>
          <p:cNvSpPr>
            <a:spLocks noGrp="1"/>
          </p:cNvSpPr>
          <p:nvPr>
            <p:ph type="body" idx="1"/>
          </p:nvPr>
        </p:nvSpPr>
        <p:spPr>
          <a:xfrm>
            <a:off x="404397" y="1772816"/>
            <a:ext cx="8320210" cy="435334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15" name="Picture 1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9903" y="126980"/>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404411" y="106222"/>
            <a:ext cx="344487" cy="132744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6"/>
          <p:cNvSpPr>
            <a:spLocks noChangeArrowheads="1"/>
          </p:cNvSpPr>
          <p:nvPr userDrawn="1"/>
        </p:nvSpPr>
        <p:spPr bwMode="auto">
          <a:xfrm>
            <a:off x="211689" y="260651"/>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aseline="0"/>
          </a:p>
        </p:txBody>
      </p:sp>
      <p:sp>
        <p:nvSpPr>
          <p:cNvPr id="24" name="Rectangle 103"/>
          <p:cNvSpPr>
            <a:spLocks noChangeArrowheads="1"/>
          </p:cNvSpPr>
          <p:nvPr userDrawn="1"/>
        </p:nvSpPr>
        <p:spPr bwMode="auto">
          <a:xfrm>
            <a:off x="7054544" y="1372189"/>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0"/>
          <p:cNvSpPr>
            <a:spLocks noChangeArrowheads="1"/>
          </p:cNvSpPr>
          <p:nvPr userDrawn="1"/>
        </p:nvSpPr>
        <p:spPr bwMode="auto">
          <a:xfrm>
            <a:off x="2909594" y="1482951"/>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1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12"/>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1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0973932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0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00"/>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0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016114749"/>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286"/>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286"/>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286"/>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027052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5515" y="442904"/>
            <a:ext cx="7056784" cy="9293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600">
                <a:solidFill>
                  <a:schemeClr val="tx2"/>
                </a:solidFill>
              </a:defRPr>
            </a:lvl1pPr>
          </a:lstStyle>
          <a:p>
            <a:r>
              <a:rPr lang="zh-CN" altLang="en-US" dirty="0" smtClean="0">
                <a:solidFill>
                  <a:srgbClr val="073E87"/>
                </a:solidFill>
              </a:rPr>
              <a:t>邓伏虎</a:t>
            </a:r>
            <a:endParaRPr lang="zh-CN" altLang="en-US" dirty="0">
              <a:solidFill>
                <a:srgbClr val="073E87"/>
              </a:solidFill>
            </a:endParaRPr>
          </a:p>
        </p:txBody>
      </p:sp>
      <p:sp>
        <p:nvSpPr>
          <p:cNvPr id="5" name="Footer Placeholder 4"/>
          <p:cNvSpPr>
            <a:spLocks noGrp="1"/>
          </p:cNvSpPr>
          <p:nvPr>
            <p:ph type="ftr" sz="quarter" idx="3"/>
          </p:nvPr>
        </p:nvSpPr>
        <p:spPr>
          <a:xfrm>
            <a:off x="193650" y="6250164"/>
            <a:ext cx="3786691" cy="365125"/>
          </a:xfrm>
          <a:prstGeom prst="rect">
            <a:avLst/>
          </a:prstGeom>
        </p:spPr>
        <p:txBody>
          <a:bodyPr vert="horz" lIns="91440" tIns="45720" rIns="91440" bIns="45720" rtlCol="0" anchor="ctr"/>
          <a:lstStyle>
            <a:lvl1pPr algn="l">
              <a:defRPr sz="1600">
                <a:solidFill>
                  <a:schemeClr val="tx2"/>
                </a:solidFill>
              </a:defRPr>
            </a:lvl1pPr>
          </a:lstStyle>
          <a:p>
            <a:r>
              <a:rPr lang="zh-CN" altLang="en-US" dirty="0" smtClean="0">
                <a:solidFill>
                  <a:srgbClr val="073E87"/>
                </a:solidFill>
              </a:rPr>
              <a:t>信息与软件工程学院</a:t>
            </a:r>
            <a:endParaRPr lang="zh-CN" altLang="en-US" dirty="0">
              <a:solidFill>
                <a:srgbClr val="073E87"/>
              </a:solidFill>
            </a:endParaRPr>
          </a:p>
        </p:txBody>
      </p:sp>
      <p:sp>
        <p:nvSpPr>
          <p:cNvPr id="6" name="Slide Number Placeholder 5"/>
          <p:cNvSpPr>
            <a:spLocks noGrp="1"/>
          </p:cNvSpPr>
          <p:nvPr>
            <p:ph type="sldNum" sz="quarter" idx="4"/>
          </p:nvPr>
        </p:nvSpPr>
        <p:spPr>
          <a:xfrm>
            <a:off x="3991088" y="6250164"/>
            <a:ext cx="1161826" cy="365125"/>
          </a:xfrm>
          <a:prstGeom prst="rect">
            <a:avLst/>
          </a:prstGeom>
        </p:spPr>
        <p:txBody>
          <a:bodyPr vert="horz" lIns="91440" tIns="45720" rIns="91440" bIns="45720" rtlCol="0" anchor="ctr"/>
          <a:lstStyle>
            <a:lvl1pPr algn="ctr">
              <a:defRPr sz="1600">
                <a:solidFill>
                  <a:schemeClr val="tx2"/>
                </a:solidFill>
              </a:defRPr>
            </a:lvl1pPr>
          </a:lstStyle>
          <a:p>
            <a:fld id="{0C913308-F349-4B6D-A68A-DD1791B4A57B}" type="slidenum">
              <a:rPr lang="zh-CN" altLang="en-US" smtClean="0">
                <a:solidFill>
                  <a:srgbClr val="073E87"/>
                </a:solidFill>
              </a:rPr>
              <a:pPr/>
              <a:t>‹#›</a:t>
            </a:fld>
            <a:endParaRPr lang="zh-CN" altLang="en-US" dirty="0">
              <a:solidFill>
                <a:srgbClr val="073E87"/>
              </a:solidFill>
            </a:endParaRPr>
          </a:p>
        </p:txBody>
      </p:sp>
      <p:sp>
        <p:nvSpPr>
          <p:cNvPr id="3" name="Text Placeholder 2"/>
          <p:cNvSpPr>
            <a:spLocks noGrp="1"/>
          </p:cNvSpPr>
          <p:nvPr>
            <p:ph type="body" idx="1"/>
          </p:nvPr>
        </p:nvSpPr>
        <p:spPr>
          <a:xfrm>
            <a:off x="404397" y="1772816"/>
            <a:ext cx="8320210" cy="435334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15" name="Picture 1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49903" y="126980"/>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404411" y="106222"/>
            <a:ext cx="344487" cy="132744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6" name="Rectangle 106"/>
          <p:cNvSpPr>
            <a:spLocks noChangeArrowheads="1"/>
          </p:cNvSpPr>
          <p:nvPr userDrawn="1"/>
        </p:nvSpPr>
        <p:spPr bwMode="auto">
          <a:xfrm>
            <a:off x="211689" y="260651"/>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a:solidFill>
                <a:prstClr val="black"/>
              </a:solidFill>
            </a:endParaRPr>
          </a:p>
        </p:txBody>
      </p:sp>
      <p:sp>
        <p:nvSpPr>
          <p:cNvPr id="24" name="Rectangle 103"/>
          <p:cNvSpPr>
            <a:spLocks noChangeArrowheads="1"/>
          </p:cNvSpPr>
          <p:nvPr userDrawn="1"/>
        </p:nvSpPr>
        <p:spPr bwMode="auto">
          <a:xfrm>
            <a:off x="7054544" y="1372189"/>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3" name="Rectangle 110"/>
          <p:cNvSpPr>
            <a:spLocks noChangeArrowheads="1"/>
          </p:cNvSpPr>
          <p:nvPr userDrawn="1"/>
        </p:nvSpPr>
        <p:spPr bwMode="auto">
          <a:xfrm>
            <a:off x="2909594" y="1482951"/>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298268236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56"/>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56"/>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56"/>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4899478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54"/>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54"/>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54"/>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7371716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5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50"/>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5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50618406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45"/>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45"/>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45"/>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028173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4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40"/>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40"/>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8358842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3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32"/>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3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2777877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95288" y="67735"/>
            <a:ext cx="8229600" cy="673100"/>
          </a:xfrm>
          <a:prstGeom prst="rect">
            <a:avLst/>
          </a:prstGeom>
          <a:ln/>
          <a:extLst>
            <a:ext uri="{FAA26D3D-D897-4be2-8F04-BA451C77F1D7}"/>
          </a:extLst>
        </p:spPr>
        <p:style>
          <a:lnRef idx="2">
            <a:schemeClr val="accent5">
              <a:shade val="50000"/>
            </a:schemeClr>
          </a:lnRef>
          <a:fillRef idx="1">
            <a:schemeClr val="accent5"/>
          </a:fillRef>
          <a:effectRef idx="0">
            <a:schemeClr val="accent5"/>
          </a:effectRef>
          <a:fontRef idx="none"/>
        </p:style>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21319"/>
            <a:ext cx="8229600" cy="4904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819204" name="Rectangle 4"/>
          <p:cNvSpPr>
            <a:spLocks noGrp="1" noChangeArrowheads="1"/>
          </p:cNvSpPr>
          <p:nvPr>
            <p:ph type="dt" sz="half" idx="2"/>
          </p:nvPr>
        </p:nvSpPr>
        <p:spPr bwMode="auto">
          <a:xfrm>
            <a:off x="457200" y="624632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buFont typeface="Arial" pitchFamily="34" charset="0"/>
              <a:buNone/>
              <a:defRPr sz="1400">
                <a:latin typeface="Arial" pitchFamily="34" charset="0"/>
                <a:ea typeface="宋体" pitchFamily="2" charset="-122"/>
                <a:cs typeface="+mn-cs"/>
              </a:defRPr>
            </a:lvl1pPr>
          </a:lstStyle>
          <a:p>
            <a:fld id="{FDAB9E28-F73A-4BE3-9658-695878C0FAA1}" type="datetimeFigureOut">
              <a:rPr lang="zh-CN" altLang="en-US" smtClean="0">
                <a:solidFill>
                  <a:srgbClr val="000000"/>
                </a:solidFill>
              </a:rPr>
              <a:pPr/>
              <a:t>2021/11/3</a:t>
            </a:fld>
            <a:endParaRPr lang="zh-CN" altLang="en-US">
              <a:solidFill>
                <a:srgbClr val="000000"/>
              </a:solidFill>
            </a:endParaRPr>
          </a:p>
        </p:txBody>
      </p:sp>
      <p:sp>
        <p:nvSpPr>
          <p:cNvPr id="819205" name="Rectangle 5"/>
          <p:cNvSpPr>
            <a:spLocks noGrp="1" noChangeArrowheads="1"/>
          </p:cNvSpPr>
          <p:nvPr>
            <p:ph type="ftr" sz="quarter" idx="3"/>
          </p:nvPr>
        </p:nvSpPr>
        <p:spPr bwMode="auto">
          <a:xfrm>
            <a:off x="3124200" y="6246322"/>
            <a:ext cx="2895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buFont typeface="Arial" pitchFamily="34" charset="0"/>
              <a:buNone/>
              <a:defRPr sz="1400">
                <a:latin typeface="Arial" pitchFamily="34" charset="0"/>
                <a:ea typeface="宋体" pitchFamily="2" charset="-122"/>
                <a:cs typeface="+mn-cs"/>
              </a:defRPr>
            </a:lvl1pPr>
          </a:lstStyle>
          <a:p>
            <a:endParaRPr lang="zh-CN" altLang="en-US">
              <a:solidFill>
                <a:srgbClr val="000000"/>
              </a:solidFill>
            </a:endParaRPr>
          </a:p>
        </p:txBody>
      </p:sp>
      <p:sp>
        <p:nvSpPr>
          <p:cNvPr id="819206" name="Rectangle 6"/>
          <p:cNvSpPr>
            <a:spLocks noGrp="1" noChangeArrowheads="1"/>
          </p:cNvSpPr>
          <p:nvPr>
            <p:ph type="sldNum" sz="quarter" idx="4"/>
          </p:nvPr>
        </p:nvSpPr>
        <p:spPr bwMode="auto">
          <a:xfrm>
            <a:off x="6553200" y="6246322"/>
            <a:ext cx="2133600" cy="476249"/>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smtClean="0"/>
            </a:lvl1pPr>
          </a:lstStyle>
          <a:p>
            <a:fld id="{720DF22B-7AF3-428C-A961-CC47235F89C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45934548"/>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fontAlgn="base" hangingPunct="1">
        <a:spcBef>
          <a:spcPct val="0"/>
        </a:spcBef>
        <a:spcAft>
          <a:spcPct val="0"/>
        </a:spcAft>
        <a:defRPr kumimoji="1" sz="2400">
          <a:solidFill>
            <a:schemeClr val="tx2"/>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2pPr>
      <a:lvl3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3pPr>
      <a:lvl4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4pPr>
      <a:lvl5pPr algn="l" rtl="0" eaLnBrk="1" fontAlgn="base" hangingPunct="1">
        <a:spcBef>
          <a:spcPct val="0"/>
        </a:spcBef>
        <a:spcAft>
          <a:spcPct val="0"/>
        </a:spcAft>
        <a:defRPr kumimoji="1" sz="3200">
          <a:solidFill>
            <a:schemeClr val="tx2"/>
          </a:solidFill>
          <a:latin typeface="Arial" charset="0"/>
          <a:ea typeface="Adobe 仿宋 Std R" charset="-122"/>
          <a:cs typeface="宋体" charset="0"/>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None/>
        <a:defRPr kumimoji="1" sz="3200">
          <a:solidFill>
            <a:schemeClr val="tx1"/>
          </a:solidFill>
          <a:latin typeface="楷体" panose="02010609060101010101" pitchFamily="49" charset="-122"/>
          <a:ea typeface="楷体" panose="02010609060101010101" pitchFamily="49"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楷体" panose="02010609060101010101" pitchFamily="49" charset="-122"/>
          <a:ea typeface="楷体" panose="02010609060101010101" pitchFamily="49"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楷体" panose="02010609060101010101" pitchFamily="49" charset="-122"/>
          <a:ea typeface="楷体" panose="02010609060101010101" pitchFamily="49"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楷体" panose="02010609060101010101" pitchFamily="49" charset="-122"/>
          <a:ea typeface="楷体" panose="02010609060101010101" pitchFamily="49"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9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9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4294967295"/>
          </p:nvPr>
        </p:nvSpPr>
        <p:spPr>
          <a:xfrm>
            <a:off x="0" y="40705"/>
            <a:ext cx="1979712" cy="928687"/>
          </a:xfrm>
        </p:spPr>
        <p:txBody>
          <a:bodyPr>
            <a:normAutofit fontScale="90000"/>
          </a:bodyPr>
          <a:lstStyle/>
          <a:p>
            <a:r>
              <a:rPr lang="zh-CN" altLang="en-US" dirty="0" smtClean="0"/>
              <a:t>编译流程</a:t>
            </a:r>
            <a:endParaRPr lang="en-US" dirty="0"/>
          </a:p>
        </p:txBody>
      </p:sp>
      <p:grpSp>
        <p:nvGrpSpPr>
          <p:cNvPr id="17" name="组合 16"/>
          <p:cNvGrpSpPr/>
          <p:nvPr/>
        </p:nvGrpSpPr>
        <p:grpSpPr>
          <a:xfrm>
            <a:off x="1065266" y="1114057"/>
            <a:ext cx="457200" cy="4752528"/>
            <a:chOff x="1043608" y="1412776"/>
            <a:chExt cx="457200" cy="4752528"/>
          </a:xfrm>
        </p:grpSpPr>
        <p:sp>
          <p:nvSpPr>
            <p:cNvPr id="7" name="矩形 6"/>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p:nvSpPr>
          <p:spPr>
            <a:xfrm>
              <a:off x="1043608" y="2594535"/>
              <a:ext cx="457200" cy="2308324"/>
            </a:xfrm>
            <a:prstGeom prst="rect">
              <a:avLst/>
            </a:prstGeom>
            <a:noFill/>
          </p:spPr>
          <p:txBody>
            <a:bodyPr wrap="square" rtlCol="0" anchor="ctr">
              <a:spAutoFit/>
            </a:bodyPr>
            <a:lstStyle/>
            <a:p>
              <a:r>
                <a:rPr lang="zh-CN" altLang="en-US" sz="2400" dirty="0" smtClean="0">
                  <a:solidFill>
                    <a:prstClr val="black"/>
                  </a:solidFill>
                </a:rPr>
                <a:t>信息表的管理</a:t>
              </a:r>
              <a:endParaRPr lang="en-US" sz="2400" dirty="0">
                <a:solidFill>
                  <a:prstClr val="black"/>
                </a:solidFill>
              </a:endParaRPr>
            </a:p>
          </p:txBody>
        </p:sp>
      </p:grpSp>
      <p:grpSp>
        <p:nvGrpSpPr>
          <p:cNvPr id="33" name="组合 32"/>
          <p:cNvGrpSpPr/>
          <p:nvPr/>
        </p:nvGrpSpPr>
        <p:grpSpPr>
          <a:xfrm>
            <a:off x="8137828" y="1141600"/>
            <a:ext cx="474486" cy="4752528"/>
            <a:chOff x="8155114" y="1372433"/>
            <a:chExt cx="474486" cy="4752528"/>
          </a:xfrm>
        </p:grpSpPr>
        <p:sp>
          <p:nvSpPr>
            <p:cNvPr id="9" name="矩形 8"/>
            <p:cNvSpPr/>
            <p:nvPr/>
          </p:nvSpPr>
          <p:spPr>
            <a:xfrm>
              <a:off x="8155114" y="1372433"/>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8172400" y="2409869"/>
              <a:ext cx="457200" cy="2677656"/>
            </a:xfrm>
            <a:prstGeom prst="rect">
              <a:avLst/>
            </a:prstGeom>
            <a:noFill/>
          </p:spPr>
          <p:txBody>
            <a:bodyPr wrap="square" rtlCol="0" anchor="ctr">
              <a:spAutoFit/>
            </a:bodyPr>
            <a:lstStyle/>
            <a:p>
              <a:r>
                <a:rPr lang="zh-CN" altLang="en-US" sz="2400" dirty="0" smtClean="0">
                  <a:solidFill>
                    <a:prstClr val="black"/>
                  </a:solidFill>
                </a:rPr>
                <a:t>错误诊断及处理</a:t>
              </a:r>
              <a:endParaRPr lang="en-US" sz="2400" dirty="0">
                <a:solidFill>
                  <a:prstClr val="black"/>
                </a:solidFill>
              </a:endParaRPr>
            </a:p>
          </p:txBody>
        </p:sp>
      </p:grpSp>
      <p:sp>
        <p:nvSpPr>
          <p:cNvPr id="12" name="TextBox 11"/>
          <p:cNvSpPr txBox="1"/>
          <p:nvPr/>
        </p:nvSpPr>
        <p:spPr>
          <a:xfrm>
            <a:off x="4257619" y="54472"/>
            <a:ext cx="1107996" cy="461665"/>
          </a:xfrm>
          <a:prstGeom prst="rect">
            <a:avLst/>
          </a:prstGeom>
          <a:noFill/>
        </p:spPr>
        <p:txBody>
          <a:bodyPr wrap="none" rtlCol="0">
            <a:spAutoFit/>
          </a:bodyPr>
          <a:lstStyle/>
          <a:p>
            <a:r>
              <a:rPr lang="zh-CN" altLang="en-US" sz="2400" dirty="0" smtClean="0">
                <a:solidFill>
                  <a:prstClr val="black"/>
                </a:solidFill>
              </a:rPr>
              <a:t>源程序</a:t>
            </a:r>
            <a:endParaRPr lang="en-US" sz="2400" dirty="0">
              <a:solidFill>
                <a:prstClr val="black"/>
              </a:solidFill>
            </a:endParaRPr>
          </a:p>
        </p:txBody>
      </p:sp>
      <p:grpSp>
        <p:nvGrpSpPr>
          <p:cNvPr id="18" name="组合 17"/>
          <p:cNvGrpSpPr/>
          <p:nvPr/>
        </p:nvGrpSpPr>
        <p:grpSpPr>
          <a:xfrm>
            <a:off x="3203848" y="1211993"/>
            <a:ext cx="3240360" cy="461665"/>
            <a:chOff x="1043608" y="1256417"/>
            <a:chExt cx="457200" cy="4984569"/>
          </a:xfrm>
        </p:grpSpPr>
        <p:sp>
          <p:nvSpPr>
            <p:cNvPr id="19" name="矩形 18"/>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extBox 19"/>
            <p:cNvSpPr txBox="1"/>
            <p:nvPr/>
          </p:nvSpPr>
          <p:spPr>
            <a:xfrm>
              <a:off x="1043608" y="1256417"/>
              <a:ext cx="457200" cy="4984569"/>
            </a:xfrm>
            <a:prstGeom prst="rect">
              <a:avLst/>
            </a:prstGeom>
            <a:noFill/>
          </p:spPr>
          <p:txBody>
            <a:bodyPr wrap="square" rtlCol="0" anchor="ctr">
              <a:spAutoFit/>
            </a:bodyPr>
            <a:lstStyle/>
            <a:p>
              <a:pPr algn="ctr"/>
              <a:r>
                <a:rPr lang="zh-CN" altLang="en-US" sz="2400" dirty="0" smtClean="0">
                  <a:solidFill>
                    <a:prstClr val="black"/>
                  </a:solidFill>
                </a:rPr>
                <a:t>词法分析</a:t>
              </a:r>
              <a:endParaRPr lang="en-US" sz="2400" dirty="0">
                <a:solidFill>
                  <a:prstClr val="black"/>
                </a:solidFill>
              </a:endParaRPr>
            </a:p>
          </p:txBody>
        </p:sp>
      </p:grpSp>
      <p:grpSp>
        <p:nvGrpSpPr>
          <p:cNvPr id="21" name="组合 20"/>
          <p:cNvGrpSpPr/>
          <p:nvPr/>
        </p:nvGrpSpPr>
        <p:grpSpPr>
          <a:xfrm>
            <a:off x="3203848" y="2092596"/>
            <a:ext cx="3240360" cy="461665"/>
            <a:chOff x="1043608" y="1256417"/>
            <a:chExt cx="457200" cy="4984569"/>
          </a:xfrm>
        </p:grpSpPr>
        <p:sp>
          <p:nvSpPr>
            <p:cNvPr id="22" name="矩形 21"/>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3" name="TextBox 22"/>
            <p:cNvSpPr txBox="1"/>
            <p:nvPr/>
          </p:nvSpPr>
          <p:spPr>
            <a:xfrm>
              <a:off x="1043608" y="1256417"/>
              <a:ext cx="457200" cy="4984569"/>
            </a:xfrm>
            <a:prstGeom prst="rect">
              <a:avLst/>
            </a:prstGeom>
            <a:noFill/>
          </p:spPr>
          <p:txBody>
            <a:bodyPr wrap="square" rtlCol="0" anchor="ctr">
              <a:spAutoFit/>
            </a:bodyPr>
            <a:lstStyle/>
            <a:p>
              <a:pPr algn="ctr"/>
              <a:r>
                <a:rPr lang="zh-CN" altLang="en-US" sz="2400" dirty="0" smtClean="0"/>
                <a:t>语法分析</a:t>
              </a:r>
              <a:endParaRPr lang="en-US" sz="2400" dirty="0"/>
            </a:p>
          </p:txBody>
        </p:sp>
      </p:grpSp>
      <p:grpSp>
        <p:nvGrpSpPr>
          <p:cNvPr id="24" name="组合 23"/>
          <p:cNvGrpSpPr/>
          <p:nvPr/>
        </p:nvGrpSpPr>
        <p:grpSpPr>
          <a:xfrm>
            <a:off x="3203848" y="3070752"/>
            <a:ext cx="3240360" cy="461665"/>
            <a:chOff x="1043608" y="1256417"/>
            <a:chExt cx="457200" cy="4984569"/>
          </a:xfrm>
        </p:grpSpPr>
        <p:sp>
          <p:nvSpPr>
            <p:cNvPr id="25" name="矩形 24"/>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TextBox 25"/>
            <p:cNvSpPr txBox="1"/>
            <p:nvPr/>
          </p:nvSpPr>
          <p:spPr>
            <a:xfrm>
              <a:off x="1043608" y="1256417"/>
              <a:ext cx="457200" cy="4984569"/>
            </a:xfrm>
            <a:prstGeom prst="rect">
              <a:avLst/>
            </a:prstGeom>
            <a:noFill/>
          </p:spPr>
          <p:txBody>
            <a:bodyPr wrap="square" rtlCol="0" anchor="ctr">
              <a:spAutoFit/>
            </a:bodyPr>
            <a:lstStyle/>
            <a:p>
              <a:pPr algn="ctr"/>
              <a:r>
                <a:rPr lang="zh-CN" altLang="en-US" sz="2400" dirty="0">
                  <a:solidFill>
                    <a:srgbClr val="FF0000"/>
                  </a:solidFill>
                </a:rPr>
                <a:t>语义</a:t>
              </a:r>
              <a:r>
                <a:rPr lang="zh-CN" altLang="en-US" sz="2400" dirty="0" smtClean="0">
                  <a:solidFill>
                    <a:srgbClr val="FF0000"/>
                  </a:solidFill>
                </a:rPr>
                <a:t>分析</a:t>
              </a:r>
              <a:endParaRPr lang="en-US" sz="2400" dirty="0">
                <a:solidFill>
                  <a:srgbClr val="FF0000"/>
                </a:solidFill>
              </a:endParaRPr>
            </a:p>
          </p:txBody>
        </p:sp>
      </p:grpSp>
      <p:grpSp>
        <p:nvGrpSpPr>
          <p:cNvPr id="27" name="组合 26"/>
          <p:cNvGrpSpPr/>
          <p:nvPr/>
        </p:nvGrpSpPr>
        <p:grpSpPr>
          <a:xfrm>
            <a:off x="3219604" y="4293165"/>
            <a:ext cx="3240360" cy="461665"/>
            <a:chOff x="1043608" y="1256417"/>
            <a:chExt cx="457200" cy="4984569"/>
          </a:xfrm>
        </p:grpSpPr>
        <p:sp>
          <p:nvSpPr>
            <p:cNvPr id="28" name="矩形 27"/>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extBox 28"/>
            <p:cNvSpPr txBox="1"/>
            <p:nvPr/>
          </p:nvSpPr>
          <p:spPr>
            <a:xfrm>
              <a:off x="1043608" y="1256417"/>
              <a:ext cx="457200" cy="4984569"/>
            </a:xfrm>
            <a:prstGeom prst="rect">
              <a:avLst/>
            </a:prstGeom>
            <a:noFill/>
          </p:spPr>
          <p:txBody>
            <a:bodyPr wrap="square" rtlCol="0" anchor="ctr">
              <a:spAutoFit/>
            </a:bodyPr>
            <a:lstStyle/>
            <a:p>
              <a:pPr algn="ctr"/>
              <a:r>
                <a:rPr lang="zh-CN" altLang="en-US" sz="2400" dirty="0" smtClean="0">
                  <a:solidFill>
                    <a:srgbClr val="FF0000"/>
                  </a:solidFill>
                </a:rPr>
                <a:t>中间代码生成</a:t>
              </a:r>
              <a:endParaRPr lang="en-US" sz="2400" dirty="0">
                <a:solidFill>
                  <a:srgbClr val="FF0000"/>
                </a:solidFill>
              </a:endParaRPr>
            </a:p>
          </p:txBody>
        </p:sp>
      </p:grpSp>
      <p:grpSp>
        <p:nvGrpSpPr>
          <p:cNvPr id="30" name="组合 29"/>
          <p:cNvGrpSpPr/>
          <p:nvPr/>
        </p:nvGrpSpPr>
        <p:grpSpPr>
          <a:xfrm>
            <a:off x="3215283" y="5141561"/>
            <a:ext cx="3240360" cy="461665"/>
            <a:chOff x="1043608" y="1256417"/>
            <a:chExt cx="457200" cy="4984569"/>
          </a:xfrm>
        </p:grpSpPr>
        <p:sp>
          <p:nvSpPr>
            <p:cNvPr id="31" name="矩形 30"/>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TextBox 31"/>
            <p:cNvSpPr txBox="1"/>
            <p:nvPr/>
          </p:nvSpPr>
          <p:spPr>
            <a:xfrm>
              <a:off x="1043608" y="1256417"/>
              <a:ext cx="457200" cy="4984569"/>
            </a:xfrm>
            <a:prstGeom prst="rect">
              <a:avLst/>
            </a:prstGeom>
            <a:noFill/>
          </p:spPr>
          <p:txBody>
            <a:bodyPr wrap="square" rtlCol="0" anchor="ctr">
              <a:spAutoFit/>
            </a:bodyPr>
            <a:lstStyle/>
            <a:p>
              <a:pPr algn="ctr"/>
              <a:r>
                <a:rPr lang="zh-CN" altLang="en-US" sz="2400" dirty="0" smtClean="0">
                  <a:solidFill>
                    <a:prstClr val="black"/>
                  </a:solidFill>
                </a:rPr>
                <a:t>代码生成</a:t>
              </a:r>
              <a:endParaRPr lang="en-US" sz="2400" dirty="0">
                <a:solidFill>
                  <a:prstClr val="black"/>
                </a:solidFill>
              </a:endParaRPr>
            </a:p>
          </p:txBody>
        </p:sp>
      </p:grpSp>
      <p:cxnSp>
        <p:nvCxnSpPr>
          <p:cNvPr id="35" name="直接箭头连接符 34"/>
          <p:cNvCxnSpPr>
            <a:stCxn id="12" idx="2"/>
            <a:endCxn id="20" idx="0"/>
          </p:cNvCxnSpPr>
          <p:nvPr/>
        </p:nvCxnSpPr>
        <p:spPr>
          <a:xfrm>
            <a:off x="4811617" y="516137"/>
            <a:ext cx="12411" cy="69585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9" idx="2"/>
            <a:endCxn id="22" idx="0"/>
          </p:cNvCxnSpPr>
          <p:nvPr/>
        </p:nvCxnSpPr>
        <p:spPr>
          <a:xfrm>
            <a:off x="4824028" y="1666577"/>
            <a:ext cx="0" cy="44043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2" idx="2"/>
            <a:endCxn id="26" idx="0"/>
          </p:cNvCxnSpPr>
          <p:nvPr/>
        </p:nvCxnSpPr>
        <p:spPr>
          <a:xfrm>
            <a:off x="4824028" y="2547252"/>
            <a:ext cx="0" cy="52350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25" idx="2"/>
            <a:endCxn id="28" idx="0"/>
          </p:cNvCxnSpPr>
          <p:nvPr/>
        </p:nvCxnSpPr>
        <p:spPr>
          <a:xfrm>
            <a:off x="4824028" y="3525336"/>
            <a:ext cx="15756" cy="78224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8" idx="2"/>
            <a:endCxn id="32" idx="0"/>
          </p:cNvCxnSpPr>
          <p:nvPr/>
        </p:nvCxnSpPr>
        <p:spPr>
          <a:xfrm flipH="1">
            <a:off x="4835463" y="4747821"/>
            <a:ext cx="4321" cy="39374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129737" y="5863105"/>
            <a:ext cx="1415772" cy="461665"/>
          </a:xfrm>
          <a:prstGeom prst="rect">
            <a:avLst/>
          </a:prstGeom>
          <a:noFill/>
        </p:spPr>
        <p:txBody>
          <a:bodyPr wrap="none" rtlCol="0">
            <a:spAutoFit/>
          </a:bodyPr>
          <a:lstStyle/>
          <a:p>
            <a:r>
              <a:rPr lang="zh-CN" altLang="en-US" sz="2400" dirty="0">
                <a:solidFill>
                  <a:prstClr val="black"/>
                </a:solidFill>
              </a:rPr>
              <a:t>目标</a:t>
            </a:r>
            <a:r>
              <a:rPr lang="zh-CN" altLang="en-US" sz="2400" dirty="0" smtClean="0">
                <a:solidFill>
                  <a:prstClr val="black"/>
                </a:solidFill>
              </a:rPr>
              <a:t>程序</a:t>
            </a:r>
            <a:endParaRPr lang="en-US" sz="2400" dirty="0">
              <a:solidFill>
                <a:prstClr val="black"/>
              </a:solidFill>
            </a:endParaRPr>
          </a:p>
        </p:txBody>
      </p:sp>
      <p:cxnSp>
        <p:nvCxnSpPr>
          <p:cNvPr id="47" name="直接箭头连接符 46"/>
          <p:cNvCxnSpPr>
            <a:stCxn id="31" idx="2"/>
            <a:endCxn id="45" idx="0"/>
          </p:cNvCxnSpPr>
          <p:nvPr/>
        </p:nvCxnSpPr>
        <p:spPr>
          <a:xfrm>
            <a:off x="4835463" y="5596217"/>
            <a:ext cx="2160" cy="266888"/>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20" idx="1"/>
          </p:cNvCxnSpPr>
          <p:nvPr/>
        </p:nvCxnSpPr>
        <p:spPr>
          <a:xfrm flipH="1" flipV="1">
            <a:off x="1500810" y="1442825"/>
            <a:ext cx="170303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9" idx="3"/>
          </p:cNvCxnSpPr>
          <p:nvPr/>
        </p:nvCxnSpPr>
        <p:spPr>
          <a:xfrm>
            <a:off x="6444208" y="1446492"/>
            <a:ext cx="16936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2" idx="3"/>
          </p:cNvCxnSpPr>
          <p:nvPr/>
        </p:nvCxnSpPr>
        <p:spPr>
          <a:xfrm flipV="1">
            <a:off x="6444208" y="2323359"/>
            <a:ext cx="1693620"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6" idx="3"/>
          </p:cNvCxnSpPr>
          <p:nvPr/>
        </p:nvCxnSpPr>
        <p:spPr>
          <a:xfrm>
            <a:off x="6444208" y="3301585"/>
            <a:ext cx="1693620" cy="37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8" idx="3"/>
          </p:cNvCxnSpPr>
          <p:nvPr/>
        </p:nvCxnSpPr>
        <p:spPr>
          <a:xfrm>
            <a:off x="6459974" y="4527665"/>
            <a:ext cx="16892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1" idx="3"/>
          </p:cNvCxnSpPr>
          <p:nvPr/>
        </p:nvCxnSpPr>
        <p:spPr>
          <a:xfrm>
            <a:off x="6455667" y="5376060"/>
            <a:ext cx="169244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2" idx="1"/>
          </p:cNvCxnSpPr>
          <p:nvPr/>
        </p:nvCxnSpPr>
        <p:spPr>
          <a:xfrm>
            <a:off x="1522466" y="2323359"/>
            <a:ext cx="1681382"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endCxn id="25" idx="1"/>
          </p:cNvCxnSpPr>
          <p:nvPr/>
        </p:nvCxnSpPr>
        <p:spPr>
          <a:xfrm>
            <a:off x="1522466" y="3301584"/>
            <a:ext cx="1681382" cy="3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9" idx="1"/>
          </p:cNvCxnSpPr>
          <p:nvPr/>
        </p:nvCxnSpPr>
        <p:spPr>
          <a:xfrm flipV="1">
            <a:off x="1547346" y="4523998"/>
            <a:ext cx="1672258" cy="146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32" idx="1"/>
          </p:cNvCxnSpPr>
          <p:nvPr/>
        </p:nvCxnSpPr>
        <p:spPr>
          <a:xfrm flipV="1">
            <a:off x="1533901" y="5372394"/>
            <a:ext cx="1681382" cy="37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7475208" y="769717"/>
            <a:ext cx="8643" cy="287530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2195736" y="3645024"/>
            <a:ext cx="527945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flipV="1">
            <a:off x="2195736" y="769717"/>
            <a:ext cx="0" cy="287530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195747" y="769719"/>
            <a:ext cx="528809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198321" y="775468"/>
            <a:ext cx="800219" cy="46166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zh-CN" altLang="en-US" sz="2400" b="1" dirty="0" smtClean="0">
                <a:solidFill>
                  <a:prstClr val="black"/>
                </a:solidFill>
              </a:rPr>
              <a:t>分析</a:t>
            </a:r>
            <a:endParaRPr lang="en-US" sz="2400" b="1" dirty="0">
              <a:solidFill>
                <a:prstClr val="black"/>
              </a:solidFill>
            </a:endParaRPr>
          </a:p>
        </p:txBody>
      </p:sp>
      <p:cxnSp>
        <p:nvCxnSpPr>
          <p:cNvPr id="82" name="直接连接符 81"/>
          <p:cNvCxnSpPr/>
          <p:nvPr/>
        </p:nvCxnSpPr>
        <p:spPr>
          <a:xfrm flipH="1">
            <a:off x="2217952" y="4128448"/>
            <a:ext cx="529094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483833" y="4128451"/>
            <a:ext cx="0" cy="15969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2218050" y="4128450"/>
            <a:ext cx="5249" cy="1581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2223195" y="5710372"/>
            <a:ext cx="5260638" cy="15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217954" y="4128517"/>
            <a:ext cx="800219" cy="461665"/>
          </a:xfrm>
          <a:prstGeom prst="rect">
            <a:avLst/>
          </a:prstGeom>
          <a:noFill/>
        </p:spPr>
        <p:txBody>
          <a:bodyPr wrap="none" rtlCol="0">
            <a:spAutoFit/>
          </a:bodyPr>
          <a:lstStyle/>
          <a:p>
            <a:r>
              <a:rPr lang="zh-CN" altLang="en-US" sz="2400" b="1" dirty="0" smtClean="0">
                <a:solidFill>
                  <a:prstClr val="black"/>
                </a:solidFill>
              </a:rPr>
              <a:t>综合</a:t>
            </a:r>
            <a:endParaRPr lang="en-US" sz="2400" b="1" dirty="0">
              <a:solidFill>
                <a:prstClr val="black"/>
              </a:solidFill>
            </a:endParaRPr>
          </a:p>
        </p:txBody>
      </p:sp>
      <p:sp>
        <p:nvSpPr>
          <p:cNvPr id="93" name="TextBox 92"/>
          <p:cNvSpPr txBox="1"/>
          <p:nvPr/>
        </p:nvSpPr>
        <p:spPr>
          <a:xfrm>
            <a:off x="4901036" y="406067"/>
            <a:ext cx="1107996" cy="369332"/>
          </a:xfrm>
          <a:prstGeom prst="rect">
            <a:avLst/>
          </a:prstGeom>
          <a:noFill/>
        </p:spPr>
        <p:txBody>
          <a:bodyPr wrap="none" rtlCol="0">
            <a:spAutoFit/>
          </a:bodyPr>
          <a:lstStyle/>
          <a:p>
            <a:r>
              <a:rPr lang="zh-CN" altLang="en-US" dirty="0" smtClean="0">
                <a:solidFill>
                  <a:prstClr val="black"/>
                </a:solidFill>
              </a:rPr>
              <a:t>字符序列</a:t>
            </a:r>
            <a:endParaRPr lang="en-US" dirty="0">
              <a:solidFill>
                <a:prstClr val="black"/>
              </a:solidFill>
            </a:endParaRPr>
          </a:p>
        </p:txBody>
      </p:sp>
      <p:sp>
        <p:nvSpPr>
          <p:cNvPr id="97" name="TextBox 96"/>
          <p:cNvSpPr txBox="1"/>
          <p:nvPr/>
        </p:nvSpPr>
        <p:spPr>
          <a:xfrm>
            <a:off x="4901036" y="1702127"/>
            <a:ext cx="1107996" cy="369332"/>
          </a:xfrm>
          <a:prstGeom prst="rect">
            <a:avLst/>
          </a:prstGeom>
          <a:noFill/>
        </p:spPr>
        <p:txBody>
          <a:bodyPr wrap="none" rtlCol="0">
            <a:spAutoFit/>
          </a:bodyPr>
          <a:lstStyle/>
          <a:p>
            <a:r>
              <a:rPr lang="zh-CN" altLang="en-US" dirty="0" smtClean="0">
                <a:solidFill>
                  <a:prstClr val="black"/>
                </a:solidFill>
              </a:rPr>
              <a:t>字符序列</a:t>
            </a:r>
            <a:endParaRPr lang="en-US" dirty="0">
              <a:solidFill>
                <a:prstClr val="black"/>
              </a:solidFill>
            </a:endParaRPr>
          </a:p>
        </p:txBody>
      </p:sp>
      <p:cxnSp>
        <p:nvCxnSpPr>
          <p:cNvPr id="108" name="直接连接符 107"/>
          <p:cNvCxnSpPr/>
          <p:nvPr/>
        </p:nvCxnSpPr>
        <p:spPr>
          <a:xfrm>
            <a:off x="3027090" y="863995"/>
            <a:ext cx="350626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6566098" y="863996"/>
            <a:ext cx="0"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flipH="1">
            <a:off x="3075588" y="2636912"/>
            <a:ext cx="349051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059832" y="863996"/>
            <a:ext cx="7878"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4901036" y="821564"/>
            <a:ext cx="1107996" cy="369332"/>
          </a:xfrm>
          <a:prstGeom prst="rect">
            <a:avLst/>
          </a:prstGeom>
          <a:noFill/>
        </p:spPr>
        <p:txBody>
          <a:bodyPr wrap="none" rtlCol="0">
            <a:spAutoFit/>
          </a:bodyPr>
          <a:lstStyle/>
          <a:p>
            <a:r>
              <a:rPr lang="zh-CN" altLang="en-US" dirty="0" smtClean="0">
                <a:solidFill>
                  <a:prstClr val="black"/>
                </a:solidFill>
              </a:rPr>
              <a:t>结构分析</a:t>
            </a:r>
            <a:endParaRPr lang="en-US" dirty="0">
              <a:solidFill>
                <a:prstClr val="black"/>
              </a:solidFill>
            </a:endParaRPr>
          </a:p>
        </p:txBody>
      </p:sp>
      <p:sp>
        <p:nvSpPr>
          <p:cNvPr id="139" name="TextBox 138"/>
          <p:cNvSpPr txBox="1"/>
          <p:nvPr/>
        </p:nvSpPr>
        <p:spPr>
          <a:xfrm>
            <a:off x="5016473" y="2648851"/>
            <a:ext cx="877163" cy="369332"/>
          </a:xfrm>
          <a:prstGeom prst="rect">
            <a:avLst/>
          </a:prstGeom>
          <a:noFill/>
        </p:spPr>
        <p:txBody>
          <a:bodyPr wrap="none" rtlCol="0">
            <a:spAutoFit/>
          </a:bodyPr>
          <a:lstStyle/>
          <a:p>
            <a:r>
              <a:rPr lang="zh-CN" altLang="en-US" dirty="0">
                <a:solidFill>
                  <a:prstClr val="black"/>
                </a:solidFill>
              </a:rPr>
              <a:t>语法</a:t>
            </a:r>
            <a:r>
              <a:rPr lang="zh-CN" altLang="en-US" dirty="0" smtClean="0">
                <a:solidFill>
                  <a:prstClr val="black"/>
                </a:solidFill>
              </a:rPr>
              <a:t>树</a:t>
            </a:r>
            <a:endParaRPr lang="en-US" dirty="0">
              <a:solidFill>
                <a:prstClr val="black"/>
              </a:solidFill>
            </a:endParaRPr>
          </a:p>
        </p:txBody>
      </p:sp>
      <p:sp>
        <p:nvSpPr>
          <p:cNvPr id="144" name="TextBox 143"/>
          <p:cNvSpPr txBox="1"/>
          <p:nvPr/>
        </p:nvSpPr>
        <p:spPr>
          <a:xfrm>
            <a:off x="4785620" y="3746332"/>
            <a:ext cx="1338828" cy="369332"/>
          </a:xfrm>
          <a:prstGeom prst="rect">
            <a:avLst/>
          </a:prstGeom>
          <a:noFill/>
        </p:spPr>
        <p:txBody>
          <a:bodyPr wrap="none" rtlCol="0">
            <a:spAutoFit/>
          </a:bodyPr>
          <a:lstStyle/>
          <a:p>
            <a:r>
              <a:rPr lang="zh-CN" altLang="en-US" dirty="0" smtClean="0">
                <a:solidFill>
                  <a:prstClr val="black"/>
                </a:solidFill>
              </a:rPr>
              <a:t>带语义的树</a:t>
            </a:r>
            <a:endParaRPr lang="en-US" dirty="0">
              <a:solidFill>
                <a:prstClr val="black"/>
              </a:solidFill>
            </a:endParaRPr>
          </a:p>
        </p:txBody>
      </p:sp>
      <p:sp>
        <p:nvSpPr>
          <p:cNvPr id="145" name="TextBox 144"/>
          <p:cNvSpPr txBox="1"/>
          <p:nvPr/>
        </p:nvSpPr>
        <p:spPr>
          <a:xfrm>
            <a:off x="4901035" y="4775583"/>
            <a:ext cx="1107996" cy="369332"/>
          </a:xfrm>
          <a:prstGeom prst="rect">
            <a:avLst/>
          </a:prstGeom>
          <a:noFill/>
        </p:spPr>
        <p:txBody>
          <a:bodyPr wrap="none" rtlCol="0">
            <a:spAutoFit/>
          </a:bodyPr>
          <a:lstStyle/>
          <a:p>
            <a:r>
              <a:rPr lang="zh-CN" altLang="en-US" dirty="0" smtClean="0">
                <a:solidFill>
                  <a:prstClr val="black"/>
                </a:solidFill>
              </a:rPr>
              <a:t>中间代码</a:t>
            </a:r>
            <a:endParaRPr lang="en-US" dirty="0">
              <a:solidFill>
                <a:prstClr val="black"/>
              </a:solidFill>
            </a:endParaRPr>
          </a:p>
        </p:txBody>
      </p:sp>
    </p:spTree>
    <p:extLst>
      <p:ext uri="{BB962C8B-B14F-4D97-AF65-F5344CB8AC3E}">
        <p14:creationId xmlns:p14="http://schemas.microsoft.com/office/powerpoint/2010/main" val="99636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静态语义分析的环境</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endParaRPr lang="en-US" altLang="zh-CN" sz="2800" dirty="0" smtClean="0">
              <a:latin typeface="Times New Roman" panose="02020603050405020304" pitchFamily="18" charset="0"/>
              <a:cs typeface="Times New Roman" panose="02020603050405020304" pitchFamily="18" charset="0"/>
            </a:endParaRPr>
          </a:p>
          <a:p>
            <a:pPr algn="l"/>
            <a:r>
              <a:rPr lang="zh-CN" altLang="en-US" sz="2800" b="1" dirty="0"/>
              <a:t>符号</a:t>
            </a:r>
            <a:r>
              <a:rPr lang="zh-CN" altLang="en-US" sz="2800" b="1" dirty="0" smtClean="0"/>
              <a:t>表：</a:t>
            </a:r>
            <a:endParaRPr lang="en-US" altLang="zh-CN" sz="2800" b="1" dirty="0" smtClean="0"/>
          </a:p>
          <a:p>
            <a:pPr algn="l"/>
            <a:endParaRPr lang="zh-CN" altLang="en-US" sz="2400" dirty="0"/>
          </a:p>
          <a:p>
            <a:pPr algn="l"/>
            <a:r>
              <a:rPr lang="zh-CN" altLang="en-US" sz="2400" dirty="0"/>
              <a:t>为语义分析提供类型、作用域等信息</a:t>
            </a:r>
            <a:r>
              <a:rPr lang="zh-CN" altLang="en-US" sz="2400" dirty="0" smtClean="0"/>
              <a:t>。</a:t>
            </a:r>
            <a:endParaRPr lang="en-US" altLang="zh-CN" sz="2400" dirty="0" smtClean="0"/>
          </a:p>
          <a:p>
            <a:pPr algn="l"/>
            <a:endParaRPr lang="zh-CN" altLang="en-US" sz="2400" dirty="0"/>
          </a:p>
          <a:p>
            <a:pPr algn="l"/>
            <a:r>
              <a:rPr lang="zh-CN" altLang="en-US" sz="2400" dirty="0"/>
              <a:t>为代码生成提供类型、作用域、存储类别、存储（相对）位置等信息。</a:t>
            </a: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zh-CN" altLang="en-US" sz="2400"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0077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语义分析的实现工具</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endParaRPr lang="en-US" altLang="zh-CN" sz="2400" dirty="0" smtClean="0">
              <a:cs typeface="Times New Roman" panose="02020603050405020304" pitchFamily="18" charset="0"/>
            </a:endParaRPr>
          </a:p>
          <a:p>
            <a:pPr algn="l">
              <a:lnSpc>
                <a:spcPct val="90000"/>
              </a:lnSpc>
            </a:pPr>
            <a:r>
              <a:rPr lang="en-US" altLang="zh-CN" sz="2400" dirty="0" err="1">
                <a:latin typeface="Times New Roman" panose="02020603050405020304" pitchFamily="18" charset="0"/>
                <a:cs typeface="Times New Roman" panose="02020603050405020304" pitchFamily="18" charset="0"/>
              </a:rPr>
              <a:t>Yacc</a:t>
            </a:r>
            <a:r>
              <a:rPr lang="en-US" altLang="zh-CN" sz="2400" dirty="0">
                <a:latin typeface="Times New Roman" panose="02020603050405020304" pitchFamily="18" charset="0"/>
                <a:cs typeface="Times New Roman" panose="02020603050405020304" pitchFamily="18" charset="0"/>
              </a:rPr>
              <a:t>(Bison)</a:t>
            </a:r>
            <a:r>
              <a:rPr lang="zh-CN" altLang="en-US" sz="2400" dirty="0">
                <a:latin typeface="Times New Roman" panose="02020603050405020304" pitchFamily="18" charset="0"/>
                <a:cs typeface="Times New Roman" panose="02020603050405020304" pitchFamily="18" charset="0"/>
              </a:rPr>
              <a:t>对语法制导翻译的支持：</a:t>
            </a:r>
          </a:p>
          <a:p>
            <a:pPr algn="l">
              <a:lnSpc>
                <a:spcPct val="90000"/>
              </a:lnSpc>
            </a:pPr>
            <a:r>
              <a:rPr lang="en-US" altLang="zh-CN" sz="2400" dirty="0" err="1">
                <a:latin typeface="Times New Roman" panose="02020603050405020304" pitchFamily="18" charset="0"/>
                <a:cs typeface="Times New Roman" panose="02020603050405020304" pitchFamily="18" charset="0"/>
              </a:rPr>
              <a:t>Yacc</a:t>
            </a:r>
            <a:r>
              <a:rPr lang="en-US" altLang="zh-CN" sz="2400" dirty="0">
                <a:latin typeface="Times New Roman" panose="02020603050405020304" pitchFamily="18" charset="0"/>
                <a:cs typeface="Times New Roman" panose="02020603050405020304" pitchFamily="18" charset="0"/>
              </a:rPr>
              <a:t>(Bison)</a:t>
            </a:r>
            <a:r>
              <a:rPr lang="zh-CN" altLang="en-US" sz="2400" dirty="0">
                <a:latin typeface="Times New Roman" panose="02020603050405020304" pitchFamily="18" charset="0"/>
                <a:cs typeface="Times New Roman" panose="02020603050405020304" pitchFamily="18" charset="0"/>
              </a:rPr>
              <a:t>对语义值的支持</a:t>
            </a:r>
          </a:p>
          <a:p>
            <a:pPr algn="l">
              <a:lnSpc>
                <a:spcPct val="90000"/>
              </a:lnSpc>
            </a:pPr>
            <a:r>
              <a:rPr lang="zh-CN" altLang="en-US" sz="2400" dirty="0">
                <a:latin typeface="Times New Roman" panose="02020603050405020304" pitchFamily="18" charset="0"/>
                <a:cs typeface="Times New Roman" panose="02020603050405020304" pitchFamily="18" charset="0"/>
              </a:rPr>
              <a:t>	通过</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伪变量访问文法符号的语义值。</a:t>
            </a:r>
          </a:p>
          <a:p>
            <a:pPr algn="l">
              <a:lnSpc>
                <a:spcPct val="90000"/>
              </a:lnSpc>
            </a:pPr>
            <a:r>
              <a:rPr lang="en-US" altLang="zh-CN" sz="2400" dirty="0" err="1">
                <a:latin typeface="Times New Roman" panose="02020603050405020304" pitchFamily="18" charset="0"/>
                <a:cs typeface="Times New Roman" panose="02020603050405020304" pitchFamily="18" charset="0"/>
              </a:rPr>
              <a:t>Yacc</a:t>
            </a:r>
            <a:r>
              <a:rPr lang="en-US" altLang="zh-CN" sz="2400" dirty="0">
                <a:latin typeface="Times New Roman" panose="02020603050405020304" pitchFamily="18" charset="0"/>
                <a:cs typeface="Times New Roman" panose="02020603050405020304" pitchFamily="18" charset="0"/>
              </a:rPr>
              <a:t>(Bison)</a:t>
            </a:r>
            <a:r>
              <a:rPr lang="zh-CN" altLang="en-US" sz="2400" dirty="0">
                <a:latin typeface="Times New Roman" panose="02020603050405020304" pitchFamily="18" charset="0"/>
                <a:cs typeface="Times New Roman" panose="02020603050405020304" pitchFamily="18" charset="0"/>
              </a:rPr>
              <a:t>对语义动作的支持</a:t>
            </a:r>
          </a:p>
          <a:p>
            <a:pPr algn="l">
              <a:lnSpc>
                <a:spcPct val="90000"/>
              </a:lnSpc>
            </a:pPr>
            <a:r>
              <a:rPr lang="zh-CN" altLang="en-US" sz="2400" dirty="0">
                <a:latin typeface="Times New Roman" panose="02020603050405020304" pitchFamily="18" charset="0"/>
                <a:cs typeface="Times New Roman" panose="02020603050405020304" pitchFamily="18" charset="0"/>
              </a:rPr>
              <a:t>	在语法规则的动作中调用语义子程序：计算语义值，诊断语义错误，生成中间代码等。</a:t>
            </a:r>
            <a:endParaRPr lang="zh-CN" altLang="en-US" sz="2400" b="1"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35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normAutofit lnSpcReduction="10000"/>
          </a:bodyPr>
          <a:lstStyle/>
          <a:p>
            <a:r>
              <a:rPr lang="zh-CN" altLang="en-US" dirty="0" smtClean="0"/>
              <a:t>符号表是一种供编译器用于保存有关源程序构造的各种信息的数据结构。</a:t>
            </a:r>
            <a:endParaRPr lang="en-US" altLang="zh-CN" dirty="0" smtClean="0"/>
          </a:p>
          <a:p>
            <a:r>
              <a:rPr lang="zh-CN" altLang="en-US" dirty="0" smtClean="0"/>
              <a:t>符号表中通常保存如下信息：</a:t>
            </a:r>
            <a:endParaRPr lang="en-US" altLang="zh-CN" dirty="0" smtClean="0"/>
          </a:p>
          <a:p>
            <a:pPr marL="0" indent="0">
              <a:buNone/>
            </a:pPr>
            <a:r>
              <a:rPr lang="en-US" sz="2400" dirty="0"/>
              <a:t>	</a:t>
            </a:r>
            <a:r>
              <a:rPr lang="zh-CN" altLang="en-US" sz="2400" dirty="0" smtClean="0">
                <a:solidFill>
                  <a:schemeClr val="bg2">
                    <a:lumMod val="75000"/>
                  </a:schemeClr>
                </a:solidFill>
              </a:rPr>
              <a:t>符号名</a:t>
            </a:r>
            <a:r>
              <a:rPr lang="zh-CN" altLang="en-US" sz="2400" dirty="0" smtClean="0"/>
              <a:t>，变量的名字、函数的名字、过程的名字</a:t>
            </a:r>
            <a:endParaRPr lang="en-US" altLang="zh-CN" sz="2400" dirty="0" smtClean="0"/>
          </a:p>
          <a:p>
            <a:pPr marL="0" indent="0">
              <a:buNone/>
            </a:pPr>
            <a:r>
              <a:rPr lang="en-US" sz="2400" dirty="0"/>
              <a:t>	</a:t>
            </a:r>
            <a:r>
              <a:rPr lang="zh-CN" altLang="en-US" sz="2400" dirty="0" smtClean="0">
                <a:solidFill>
                  <a:schemeClr val="bg2">
                    <a:lumMod val="75000"/>
                  </a:schemeClr>
                </a:solidFill>
              </a:rPr>
              <a:t>符号类型</a:t>
            </a:r>
            <a:r>
              <a:rPr lang="zh-CN" altLang="en-US" sz="2400" dirty="0" smtClean="0"/>
              <a:t>，常量、变量、数组、整型、布尔型</a:t>
            </a:r>
            <a:endParaRPr lang="en-US" altLang="zh-CN" sz="2400" dirty="0" smtClean="0"/>
          </a:p>
          <a:p>
            <a:pPr marL="0" indent="0">
              <a:buNone/>
            </a:pPr>
            <a:r>
              <a:rPr lang="en-US" sz="2400" dirty="0"/>
              <a:t>	</a:t>
            </a:r>
            <a:r>
              <a:rPr lang="zh-CN" altLang="en-US" sz="2400" dirty="0" smtClean="0">
                <a:solidFill>
                  <a:schemeClr val="bg2">
                    <a:lumMod val="75000"/>
                  </a:schemeClr>
                </a:solidFill>
              </a:rPr>
              <a:t>地址码</a:t>
            </a:r>
            <a:r>
              <a:rPr lang="zh-CN" altLang="en-US" sz="2400" dirty="0" smtClean="0"/>
              <a:t>，常量或变量等的地址</a:t>
            </a:r>
            <a:endParaRPr lang="en-US" altLang="zh-CN" sz="2400" dirty="0" smtClean="0"/>
          </a:p>
          <a:p>
            <a:pPr marL="0" indent="0">
              <a:buNone/>
            </a:pPr>
            <a:r>
              <a:rPr lang="en-US" sz="2400" dirty="0"/>
              <a:t>	</a:t>
            </a:r>
            <a:r>
              <a:rPr lang="zh-CN" altLang="en-US" sz="2400" dirty="0" smtClean="0">
                <a:solidFill>
                  <a:schemeClr val="bg2">
                    <a:lumMod val="75000"/>
                  </a:schemeClr>
                </a:solidFill>
              </a:rPr>
              <a:t>层次信息</a:t>
            </a:r>
            <a:r>
              <a:rPr lang="zh-CN" altLang="en-US" sz="2400" dirty="0" smtClean="0"/>
              <a:t>，程序结构上被定义的层次</a:t>
            </a:r>
            <a:endParaRPr lang="en-US" altLang="zh-CN" sz="2400" dirty="0" smtClean="0"/>
          </a:p>
          <a:p>
            <a:pPr marL="0" indent="0">
              <a:buNone/>
            </a:pPr>
            <a:r>
              <a:rPr lang="en-US" sz="2400" dirty="0"/>
              <a:t>	</a:t>
            </a:r>
            <a:r>
              <a:rPr lang="zh-CN" altLang="en-US" sz="2400" dirty="0" smtClean="0">
                <a:solidFill>
                  <a:schemeClr val="bg2">
                    <a:lumMod val="75000"/>
                  </a:schemeClr>
                </a:solidFill>
              </a:rPr>
              <a:t>行号信息</a:t>
            </a:r>
            <a:r>
              <a:rPr lang="zh-CN" altLang="en-US" sz="2400" dirty="0" smtClean="0"/>
              <a:t>，标识符在程序中的行号</a:t>
            </a:r>
            <a:endParaRPr lang="en-US" altLang="zh-CN" sz="2400" dirty="0" smtClean="0"/>
          </a:p>
          <a:p>
            <a:pPr marL="0" indent="0">
              <a:buNone/>
            </a:pPr>
            <a:r>
              <a:rPr lang="en-US" sz="2400" dirty="0"/>
              <a:t>	</a:t>
            </a:r>
            <a:r>
              <a:rPr lang="zh-CN" altLang="en-US" sz="2400" dirty="0" smtClean="0">
                <a:solidFill>
                  <a:schemeClr val="bg2">
                    <a:lumMod val="75000"/>
                  </a:schemeClr>
                </a:solidFill>
              </a:rPr>
              <a:t>存储类别</a:t>
            </a:r>
            <a:r>
              <a:rPr lang="zh-CN" altLang="en-US" sz="2400" dirty="0" smtClean="0"/>
              <a:t>，关键字或变量定义出现的位置</a:t>
            </a:r>
            <a:endParaRPr lang="en-US" altLang="zh-CN" sz="2400" dirty="0" smtClean="0"/>
          </a:p>
          <a:p>
            <a:pPr marL="0" indent="0">
              <a:buNone/>
            </a:pPr>
            <a:r>
              <a:rPr lang="en-US" sz="2400" dirty="0"/>
              <a:t>	</a:t>
            </a:r>
            <a:r>
              <a:rPr lang="zh-CN" altLang="en-US" sz="2400" dirty="0" smtClean="0">
                <a:solidFill>
                  <a:schemeClr val="bg2">
                    <a:lumMod val="75000"/>
                  </a:schemeClr>
                </a:solidFill>
              </a:rPr>
              <a:t>存储位置</a:t>
            </a:r>
            <a:r>
              <a:rPr lang="zh-CN" altLang="en-US" sz="2400" dirty="0" smtClean="0"/>
              <a:t>，变量在存储区的位置</a:t>
            </a:r>
            <a:endParaRPr lang="en-US" sz="2400" dirty="0"/>
          </a:p>
        </p:txBody>
      </p:sp>
      <p:sp>
        <p:nvSpPr>
          <p:cNvPr id="6" name="标题 5"/>
          <p:cNvSpPr>
            <a:spLocks noGrp="1"/>
          </p:cNvSpPr>
          <p:nvPr>
            <p:ph type="title"/>
          </p:nvPr>
        </p:nvSpPr>
        <p:spPr/>
        <p:txBody>
          <a:bodyPr/>
          <a:lstStyle/>
          <a:p>
            <a:r>
              <a:rPr lang="zh-CN" altLang="en-US" dirty="0"/>
              <a:t>符号表</a:t>
            </a:r>
            <a:endParaRPr lang="en-US" dirty="0"/>
          </a:p>
        </p:txBody>
      </p:sp>
      <p:sp>
        <p:nvSpPr>
          <p:cNvPr id="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1921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作用：将信息从声明的地方传递到实际使用的地方</a:t>
            </a:r>
            <a:endParaRPr lang="en-US" altLang="zh-CN" dirty="0" smtClean="0"/>
          </a:p>
          <a:p>
            <a:endParaRPr lang="en-US" altLang="zh-CN" dirty="0" smtClean="0"/>
          </a:p>
          <a:p>
            <a:r>
              <a:rPr lang="zh-CN" altLang="en-US" dirty="0" smtClean="0"/>
              <a:t>声明阶段：将信息存进符号表中</a:t>
            </a:r>
            <a:endParaRPr lang="en-US" dirty="0"/>
          </a:p>
          <a:p>
            <a:r>
              <a:rPr lang="zh-CN" altLang="en-US" dirty="0" smtClean="0"/>
              <a:t>赋值阶段：取出符号表中的信息</a:t>
            </a:r>
            <a:endParaRPr lang="en-US" dirty="0"/>
          </a:p>
        </p:txBody>
      </p:sp>
      <p:sp>
        <p:nvSpPr>
          <p:cNvPr id="6" name="标题 5"/>
          <p:cNvSpPr>
            <a:spLocks noGrp="1"/>
          </p:cNvSpPr>
          <p:nvPr>
            <p:ph type="title"/>
          </p:nvPr>
        </p:nvSpPr>
        <p:spPr/>
        <p:txBody>
          <a:bodyPr/>
          <a:lstStyle/>
          <a:p>
            <a:r>
              <a:rPr lang="zh-CN" altLang="en-US" dirty="0" smtClean="0"/>
              <a:t>符号表的作用</a:t>
            </a:r>
            <a:endParaRPr lang="en-US" dirty="0"/>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7601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每个名字对应一个表项</a:t>
            </a:r>
            <a:endParaRPr lang="en-US" altLang="zh-CN" dirty="0" smtClean="0"/>
          </a:p>
          <a:p>
            <a:r>
              <a:rPr lang="zh-CN" altLang="en-US" dirty="0" smtClean="0"/>
              <a:t>一个表项包括名字域和信息域</a:t>
            </a:r>
            <a:endParaRPr lang="en-US" altLang="zh-CN" dirty="0" smtClean="0"/>
          </a:p>
          <a:p>
            <a:endParaRPr lang="en-US" altLang="zh-CN" dirty="0"/>
          </a:p>
          <a:p>
            <a:endParaRPr lang="en-US" altLang="zh-CN" dirty="0" smtClean="0"/>
          </a:p>
          <a:p>
            <a:r>
              <a:rPr lang="zh-CN" altLang="en-US" dirty="0" smtClean="0"/>
              <a:t>属性域</a:t>
            </a:r>
            <a:endParaRPr lang="en-US" altLang="zh-CN" dirty="0" smtClean="0"/>
          </a:p>
          <a:p>
            <a:pPr marL="0" indent="0">
              <a:buNone/>
            </a:pPr>
            <a:r>
              <a:rPr lang="en-US" altLang="zh-CN" dirty="0"/>
              <a:t>	</a:t>
            </a:r>
            <a:r>
              <a:rPr lang="zh-CN" altLang="en-US" dirty="0" smtClean="0"/>
              <a:t>包含多个子域及标志位</a:t>
            </a:r>
            <a:endParaRPr lang="en-US" altLang="zh-CN" dirty="0" smtClean="0"/>
          </a:p>
          <a:p>
            <a:pPr marL="0" indent="0">
              <a:buNone/>
            </a:pPr>
            <a:r>
              <a:rPr lang="en-US" altLang="zh-CN" dirty="0"/>
              <a:t>	</a:t>
            </a:r>
            <a:r>
              <a:rPr lang="zh-CN" altLang="en-US" dirty="0" smtClean="0"/>
              <a:t>类型、值、存储大小、相对地址、</a:t>
            </a:r>
            <a:endParaRPr lang="en-US" altLang="zh-CN" dirty="0" smtClean="0"/>
          </a:p>
          <a:p>
            <a:pPr marL="0" indent="0">
              <a:buNone/>
            </a:pPr>
            <a:r>
              <a:rPr lang="en-US" altLang="zh-CN" dirty="0"/>
              <a:t>	</a:t>
            </a:r>
            <a:r>
              <a:rPr lang="zh-CN" altLang="en-US" dirty="0" smtClean="0"/>
              <a:t>形参标志、说明标志、赋值标志</a:t>
            </a:r>
            <a:endParaRPr lang="en-US" altLang="zh-CN" dirty="0" smtClean="0"/>
          </a:p>
          <a:p>
            <a:pPr marL="0" indent="0">
              <a:buNone/>
            </a:pPr>
            <a:endParaRPr lang="en-US" dirty="0"/>
          </a:p>
        </p:txBody>
      </p:sp>
      <p:sp>
        <p:nvSpPr>
          <p:cNvPr id="6" name="标题 5"/>
          <p:cNvSpPr>
            <a:spLocks noGrp="1"/>
          </p:cNvSpPr>
          <p:nvPr>
            <p:ph type="title"/>
          </p:nvPr>
        </p:nvSpPr>
        <p:spPr/>
        <p:txBody>
          <a:bodyPr/>
          <a:lstStyle/>
          <a:p>
            <a:r>
              <a:rPr lang="zh-CN" altLang="en-US" dirty="0" smtClean="0"/>
              <a:t>符号表的形式</a:t>
            </a:r>
            <a:endParaRPr lang="en-US" dirty="0"/>
          </a:p>
        </p:txBody>
      </p:sp>
      <p:graphicFrame>
        <p:nvGraphicFramePr>
          <p:cNvPr id="7" name="表格 6"/>
          <p:cNvGraphicFramePr>
            <a:graphicFrameLocks noGrp="1"/>
          </p:cNvGraphicFramePr>
          <p:nvPr>
            <p:extLst>
              <p:ext uri="{D42A27DB-BD31-4B8C-83A1-F6EECF244321}">
                <p14:modId xmlns:p14="http://schemas.microsoft.com/office/powerpoint/2010/main" val="1024734717"/>
              </p:ext>
            </p:extLst>
          </p:nvPr>
        </p:nvGraphicFramePr>
        <p:xfrm>
          <a:off x="996280" y="3284984"/>
          <a:ext cx="6096000" cy="518160"/>
        </p:xfrm>
        <a:graphic>
          <a:graphicData uri="http://schemas.openxmlformats.org/drawingml/2006/table">
            <a:tbl>
              <a:tblPr firstRow="1" bandRow="1">
                <a:tableStyleId>{5C22544A-7EE6-4342-B048-85BDC9FD1C3A}</a:tableStyleId>
              </a:tblPr>
              <a:tblGrid>
                <a:gridCol w="3048000"/>
                <a:gridCol w="3048000"/>
              </a:tblGrid>
              <a:tr h="518160">
                <a:tc>
                  <a:txBody>
                    <a:bodyPr/>
                    <a:lstStyle/>
                    <a:p>
                      <a:pPr algn="ctr"/>
                      <a:r>
                        <a:rPr lang="zh-CN" altLang="en-US" sz="2800" dirty="0" smtClean="0">
                          <a:solidFill>
                            <a:srgbClr val="FF0000"/>
                          </a:solidFill>
                        </a:rPr>
                        <a:t>名字</a:t>
                      </a:r>
                      <a:endParaRPr lang="en-US" sz="2800" dirty="0">
                        <a:solidFill>
                          <a:srgbClr val="FF0000"/>
                        </a:solidFill>
                      </a:endParaRPr>
                    </a:p>
                  </a:txBody>
                  <a:tcPr>
                    <a:solidFill>
                      <a:schemeClr val="accent1"/>
                    </a:solidFill>
                  </a:tcPr>
                </a:tc>
                <a:tc>
                  <a:txBody>
                    <a:bodyPr/>
                    <a:lstStyle/>
                    <a:p>
                      <a:pPr algn="ctr"/>
                      <a:r>
                        <a:rPr lang="zh-CN" altLang="en-US" sz="2800" dirty="0" smtClean="0">
                          <a:solidFill>
                            <a:srgbClr val="FF0000"/>
                          </a:solidFill>
                        </a:rPr>
                        <a:t>属性信息</a:t>
                      </a:r>
                      <a:endParaRPr lang="en-US" sz="2800" dirty="0">
                        <a:solidFill>
                          <a:srgbClr val="FF0000"/>
                        </a:solidFill>
                      </a:endParaRPr>
                    </a:p>
                  </a:txBody>
                  <a:tcPr>
                    <a:solidFill>
                      <a:schemeClr val="accent1"/>
                    </a:solidFill>
                  </a:tcPr>
                </a:tc>
              </a:tr>
            </a:tbl>
          </a:graphicData>
        </a:graphic>
      </p:graphicFrame>
      <p:sp>
        <p:nvSpPr>
          <p:cNvPr id="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7285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a:xfrm>
            <a:off x="1698" y="1268419"/>
            <a:ext cx="5662612" cy="5040313"/>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Aft>
                <a:spcPct val="0"/>
              </a:spcAft>
              <a:buFont typeface="Times New Roman" pitchFamily="18" charset="0"/>
              <a:buNone/>
            </a:pPr>
            <a:r>
              <a:rPr lang="en-US" altLang="zh-CN" sz="2000" dirty="0" smtClean="0">
                <a:latin typeface="Times New Roman" pitchFamily="18" charset="0"/>
                <a:ea typeface="楷体_GB2312" pitchFamily="1" charset="-122"/>
              </a:rPr>
              <a:t>0: </a:t>
            </a:r>
            <a:r>
              <a:rPr lang="en-US" altLang="zh-CN" sz="2000" dirty="0" err="1" smtClean="0">
                <a:latin typeface="Times New Roman" pitchFamily="18" charset="0"/>
                <a:ea typeface="楷体_GB2312" pitchFamily="1" charset="-122"/>
              </a:rPr>
              <a:t>int</a:t>
            </a:r>
            <a:r>
              <a:rPr lang="en-US" altLang="zh-CN" sz="2000" dirty="0" smtClean="0">
                <a:latin typeface="Times New Roman" pitchFamily="18" charset="0"/>
                <a:ea typeface="楷体_GB2312" pitchFamily="1" charset="-122"/>
              </a:rPr>
              <a:t> x = 137;</a:t>
            </a:r>
          </a:p>
          <a:p>
            <a:pPr>
              <a:spcAft>
                <a:spcPct val="0"/>
              </a:spcAft>
              <a:buFont typeface="Times New Roman" pitchFamily="18" charset="0"/>
              <a:buNone/>
            </a:pPr>
            <a:r>
              <a:rPr lang="en-US" altLang="zh-CN" sz="2000" dirty="0" smtClean="0">
                <a:latin typeface="Times New Roman" pitchFamily="18" charset="0"/>
                <a:ea typeface="楷体_GB2312" pitchFamily="1" charset="-122"/>
              </a:rPr>
              <a:t>1: </a:t>
            </a:r>
            <a:r>
              <a:rPr lang="en-US" altLang="zh-CN" sz="2000" dirty="0" err="1" smtClean="0">
                <a:latin typeface="Times New Roman" pitchFamily="18" charset="0"/>
                <a:ea typeface="楷体_GB2312" pitchFamily="1" charset="-122"/>
              </a:rPr>
              <a:t>int</a:t>
            </a:r>
            <a:r>
              <a:rPr lang="en-US" altLang="zh-CN" sz="2000" dirty="0" smtClean="0">
                <a:latin typeface="Times New Roman" pitchFamily="18" charset="0"/>
                <a:ea typeface="楷体_GB2312" pitchFamily="1" charset="-122"/>
              </a:rPr>
              <a:t> z = 10;</a:t>
            </a:r>
          </a:p>
          <a:p>
            <a:pPr>
              <a:spcAft>
                <a:spcPct val="0"/>
              </a:spcAft>
              <a:buFont typeface="Times New Roman" pitchFamily="18" charset="0"/>
              <a:buNone/>
            </a:pPr>
            <a:r>
              <a:rPr lang="fr-FR" altLang="en-US" sz="2000" dirty="0" smtClean="0">
                <a:latin typeface="Times New Roman" pitchFamily="18" charset="0"/>
                <a:ea typeface="楷体_GB2312" pitchFamily="1" charset="-122"/>
              </a:rPr>
              <a:t>2: int MyFunction(int x, int y) {</a:t>
            </a:r>
          </a:p>
          <a:p>
            <a:pPr>
              <a:spcAft>
                <a:spcPct val="0"/>
              </a:spcAft>
              <a:buFont typeface="Times New Roman" pitchFamily="18" charset="0"/>
              <a:buNone/>
            </a:pPr>
            <a:r>
              <a:rPr lang="en-US" altLang="zh-CN" sz="2000" dirty="0" smtClean="0">
                <a:latin typeface="Times New Roman" pitchFamily="18" charset="0"/>
                <a:ea typeface="楷体_GB2312" pitchFamily="1" charset="-122"/>
              </a:rPr>
              <a:t>3:          </a:t>
            </a:r>
            <a:r>
              <a:rPr lang="en-US" altLang="zh-CN" sz="2000" dirty="0" err="1" smtClean="0">
                <a:latin typeface="Times New Roman" pitchFamily="18" charset="0"/>
                <a:ea typeface="楷体_GB2312" pitchFamily="1" charset="-122"/>
              </a:rPr>
              <a:t>printf</a:t>
            </a:r>
            <a:r>
              <a:rPr lang="en-US" altLang="zh-CN" sz="2000" dirty="0" smtClean="0">
                <a:latin typeface="Times New Roman" pitchFamily="18" charset="0"/>
                <a:ea typeface="楷体_GB2312" pitchFamily="1" charset="-122"/>
              </a:rPr>
              <a:t>("%</a:t>
            </a:r>
            <a:r>
              <a:rPr lang="en-US" altLang="zh-CN" sz="2000" dirty="0" err="1" smtClean="0">
                <a:latin typeface="Times New Roman" pitchFamily="18" charset="0"/>
                <a:ea typeface="楷体_GB2312" pitchFamily="1" charset="-122"/>
              </a:rPr>
              <a:t>d,%d,%d</a:t>
            </a:r>
            <a:r>
              <a:rPr lang="en-US" altLang="zh-CN" sz="2000" dirty="0" smtClean="0">
                <a:latin typeface="Times New Roman" pitchFamily="18" charset="0"/>
                <a:ea typeface="楷体_GB2312" pitchFamily="1" charset="-122"/>
              </a:rPr>
              <a:t>\n", x, y, z);</a:t>
            </a:r>
          </a:p>
          <a:p>
            <a:pPr>
              <a:spcAft>
                <a:spcPct val="0"/>
              </a:spcAft>
              <a:buFont typeface="Times New Roman" pitchFamily="18" charset="0"/>
              <a:buNone/>
            </a:pPr>
            <a:r>
              <a:rPr lang="en-US" altLang="zh-CN" sz="2000" dirty="0" smtClean="0">
                <a:latin typeface="Times New Roman" pitchFamily="18" charset="0"/>
                <a:ea typeface="楷体_GB2312" pitchFamily="1" charset="-122"/>
              </a:rPr>
              <a:t>4:          {</a:t>
            </a:r>
          </a:p>
          <a:p>
            <a:pPr>
              <a:spcAft>
                <a:spcPct val="0"/>
              </a:spcAft>
              <a:buFont typeface="Times New Roman" pitchFamily="18" charset="0"/>
              <a:buNone/>
            </a:pPr>
            <a:r>
              <a:rPr lang="en-US" altLang="zh-CN" sz="2000" dirty="0" smtClean="0">
                <a:latin typeface="Times New Roman" pitchFamily="18" charset="0"/>
                <a:ea typeface="楷体_GB2312" pitchFamily="1" charset="-122"/>
              </a:rPr>
              <a:t>5:                  </a:t>
            </a:r>
            <a:r>
              <a:rPr lang="en-US" altLang="zh-CN" sz="2000" dirty="0" err="1" smtClean="0">
                <a:latin typeface="Times New Roman" pitchFamily="18" charset="0"/>
                <a:ea typeface="楷体_GB2312" pitchFamily="1" charset="-122"/>
              </a:rPr>
              <a:t>int</a:t>
            </a:r>
            <a:r>
              <a:rPr lang="en-US" altLang="zh-CN" sz="2000" dirty="0" smtClean="0">
                <a:latin typeface="Times New Roman" pitchFamily="18" charset="0"/>
                <a:ea typeface="楷体_GB2312" pitchFamily="1" charset="-122"/>
              </a:rPr>
              <a:t> x, z;</a:t>
            </a:r>
          </a:p>
          <a:p>
            <a:pPr>
              <a:spcAft>
                <a:spcPct val="0"/>
              </a:spcAft>
              <a:buFont typeface="Times New Roman" pitchFamily="18" charset="0"/>
              <a:buNone/>
            </a:pPr>
            <a:r>
              <a:rPr lang="en-US" altLang="zh-CN" sz="2000" dirty="0" smtClean="0">
                <a:latin typeface="Times New Roman" pitchFamily="18" charset="0"/>
                <a:ea typeface="楷体_GB2312" pitchFamily="1" charset="-122"/>
              </a:rPr>
              <a:t>6:                  z = y;</a:t>
            </a:r>
          </a:p>
          <a:p>
            <a:pPr>
              <a:spcAft>
                <a:spcPct val="0"/>
              </a:spcAft>
              <a:buFont typeface="Times New Roman" pitchFamily="18" charset="0"/>
              <a:buNone/>
            </a:pPr>
            <a:r>
              <a:rPr lang="en-US" altLang="zh-CN" sz="2000" dirty="0" smtClean="0">
                <a:latin typeface="Times New Roman" pitchFamily="18" charset="0"/>
                <a:ea typeface="楷体_GB2312" pitchFamily="1" charset="-122"/>
              </a:rPr>
              <a:t>7:                  x = z;</a:t>
            </a:r>
          </a:p>
          <a:p>
            <a:pPr>
              <a:spcAft>
                <a:spcPct val="0"/>
              </a:spcAft>
              <a:buFont typeface="Times New Roman" pitchFamily="18" charset="0"/>
              <a:buNone/>
            </a:pPr>
            <a:r>
              <a:rPr lang="en-US" altLang="zh-CN" sz="2000" dirty="0" smtClean="0">
                <a:latin typeface="Times New Roman" pitchFamily="18" charset="0"/>
                <a:ea typeface="楷体_GB2312" pitchFamily="1" charset="-122"/>
              </a:rPr>
              <a:t>8:                  {</a:t>
            </a:r>
          </a:p>
          <a:p>
            <a:pPr>
              <a:spcAft>
                <a:spcPct val="0"/>
              </a:spcAft>
              <a:buFont typeface="Times New Roman" pitchFamily="18" charset="0"/>
              <a:buNone/>
            </a:pPr>
            <a:r>
              <a:rPr lang="en-US" altLang="zh-CN" sz="2000" dirty="0" smtClean="0">
                <a:latin typeface="Times New Roman" pitchFamily="18" charset="0"/>
                <a:ea typeface="楷体_GB2312" pitchFamily="1" charset="-122"/>
              </a:rPr>
              <a:t>9:                           </a:t>
            </a:r>
            <a:r>
              <a:rPr lang="en-US" altLang="zh-CN" sz="2000" dirty="0" err="1" smtClean="0">
                <a:latin typeface="Times New Roman" pitchFamily="18" charset="0"/>
                <a:ea typeface="楷体_GB2312" pitchFamily="1" charset="-122"/>
              </a:rPr>
              <a:t>int</a:t>
            </a:r>
            <a:r>
              <a:rPr lang="en-US" altLang="zh-CN" sz="2000" dirty="0" smtClean="0">
                <a:latin typeface="Times New Roman" pitchFamily="18" charset="0"/>
                <a:ea typeface="楷体_GB2312" pitchFamily="1" charset="-122"/>
              </a:rPr>
              <a:t> y = x;</a:t>
            </a:r>
          </a:p>
          <a:p>
            <a:pPr>
              <a:spcAft>
                <a:spcPct val="0"/>
              </a:spcAft>
              <a:buFont typeface="Times New Roman" pitchFamily="18" charset="0"/>
              <a:buNone/>
            </a:pPr>
            <a:r>
              <a:rPr lang="en-US" altLang="zh-CN" sz="2000" dirty="0" smtClean="0">
                <a:latin typeface="Times New Roman" pitchFamily="18" charset="0"/>
                <a:ea typeface="楷体_GB2312" pitchFamily="1" charset="-122"/>
              </a:rPr>
              <a:t>10:                         </a:t>
            </a:r>
            <a:r>
              <a:rPr lang="en-US" altLang="zh-CN" sz="2000" dirty="0" err="1" smtClean="0">
                <a:latin typeface="Times New Roman" pitchFamily="18" charset="0"/>
                <a:ea typeface="楷体_GB2312" pitchFamily="1" charset="-122"/>
              </a:rPr>
              <a:t>printf</a:t>
            </a:r>
            <a:r>
              <a:rPr lang="en-US" altLang="zh-CN" sz="2000" dirty="0" smtClean="0">
                <a:latin typeface="Times New Roman" pitchFamily="18" charset="0"/>
                <a:ea typeface="楷体_GB2312" pitchFamily="1" charset="-122"/>
              </a:rPr>
              <a:t>("%</a:t>
            </a:r>
            <a:r>
              <a:rPr lang="en-US" altLang="zh-CN" sz="2000" dirty="0" err="1" smtClean="0">
                <a:latin typeface="Times New Roman" pitchFamily="18" charset="0"/>
                <a:ea typeface="楷体_GB2312" pitchFamily="1" charset="-122"/>
              </a:rPr>
              <a:t>d,%d,%d</a:t>
            </a:r>
            <a:r>
              <a:rPr lang="en-US" altLang="zh-CN" sz="2000" dirty="0" smtClean="0">
                <a:latin typeface="Times New Roman" pitchFamily="18" charset="0"/>
                <a:ea typeface="楷体_GB2312" pitchFamily="1" charset="-122"/>
              </a:rPr>
              <a:t>\n", </a:t>
            </a:r>
            <a:r>
              <a:rPr lang="en-US" altLang="zh-CN" sz="2000" dirty="0" smtClean="0">
                <a:solidFill>
                  <a:srgbClr val="FF3300"/>
                </a:solidFill>
                <a:latin typeface="Times New Roman" pitchFamily="18" charset="0"/>
                <a:ea typeface="楷体_GB2312" pitchFamily="1" charset="-122"/>
              </a:rPr>
              <a:t>x, y, z</a:t>
            </a:r>
            <a:r>
              <a:rPr lang="en-US" altLang="zh-CN" sz="2000" dirty="0" smtClean="0">
                <a:latin typeface="Times New Roman" pitchFamily="18" charset="0"/>
                <a:ea typeface="楷体_GB2312" pitchFamily="1" charset="-122"/>
              </a:rPr>
              <a:t>);</a:t>
            </a:r>
          </a:p>
          <a:p>
            <a:pPr>
              <a:spcAft>
                <a:spcPct val="0"/>
              </a:spcAft>
              <a:buFont typeface="Times New Roman" pitchFamily="18" charset="0"/>
              <a:buNone/>
            </a:pPr>
            <a:r>
              <a:rPr lang="en-US" altLang="zh-CN" sz="2000" dirty="0" smtClean="0">
                <a:latin typeface="Times New Roman" pitchFamily="18" charset="0"/>
                <a:ea typeface="楷体_GB2312" pitchFamily="1" charset="-122"/>
              </a:rPr>
              <a:t>11:                 </a:t>
            </a:r>
            <a:r>
              <a:rPr lang="zh-CN" altLang="en-US" sz="2000" dirty="0" smtClean="0">
                <a:latin typeface="Times New Roman" pitchFamily="18" charset="0"/>
                <a:ea typeface="楷体_GB2312" pitchFamily="1" charset="-122"/>
              </a:rPr>
              <a:t>}</a:t>
            </a:r>
            <a:r>
              <a:rPr lang="en-US" altLang="zh-CN" sz="2000" dirty="0" smtClean="0">
                <a:latin typeface="Times New Roman" pitchFamily="18" charset="0"/>
                <a:ea typeface="楷体_GB2312" pitchFamily="1" charset="-122"/>
              </a:rPr>
              <a:t>        </a:t>
            </a:r>
          </a:p>
          <a:p>
            <a:pPr>
              <a:spcAft>
                <a:spcPct val="0"/>
              </a:spcAft>
              <a:buFont typeface="Times New Roman" pitchFamily="18" charset="0"/>
              <a:buNone/>
            </a:pPr>
            <a:r>
              <a:rPr lang="en-US" altLang="zh-CN" sz="2000" dirty="0" smtClean="0">
                <a:latin typeface="Times New Roman" pitchFamily="18" charset="0"/>
                <a:ea typeface="楷体_GB2312" pitchFamily="1" charset="-122"/>
              </a:rPr>
              <a:t>12:         </a:t>
            </a:r>
            <a:r>
              <a:rPr lang="zh-CN" altLang="en-US" sz="2000" dirty="0" smtClean="0">
                <a:latin typeface="Times New Roman" pitchFamily="18" charset="0"/>
                <a:ea typeface="楷体_GB2312" pitchFamily="1" charset="-122"/>
              </a:rPr>
              <a:t>}</a:t>
            </a:r>
            <a:r>
              <a:rPr lang="en-US" altLang="zh-CN" sz="2000" dirty="0" smtClean="0">
                <a:latin typeface="Times New Roman" pitchFamily="18" charset="0"/>
                <a:ea typeface="楷体_GB2312" pitchFamily="1" charset="-122"/>
              </a:rPr>
              <a:t>                </a:t>
            </a:r>
          </a:p>
          <a:p>
            <a:pPr>
              <a:spcAft>
                <a:spcPct val="0"/>
              </a:spcAft>
              <a:buFont typeface="Times New Roman" pitchFamily="18" charset="0"/>
              <a:buNone/>
            </a:pPr>
            <a:r>
              <a:rPr lang="en-US" altLang="zh-CN" sz="2000" dirty="0" smtClean="0">
                <a:latin typeface="Times New Roman" pitchFamily="18" charset="0"/>
                <a:ea typeface="楷体_GB2312" pitchFamily="1" charset="-122"/>
              </a:rPr>
              <a:t>13:        </a:t>
            </a:r>
            <a:r>
              <a:rPr lang="zh-CN" altLang="en-US" sz="2000" dirty="0" smtClean="0">
                <a:solidFill>
                  <a:srgbClr val="FF3300"/>
                </a:solidFill>
                <a:latin typeface="Times New Roman" pitchFamily="18" charset="0"/>
                <a:ea typeface="楷体_GB2312" pitchFamily="1" charset="-122"/>
              </a:rPr>
              <a:t>z = x + z;</a:t>
            </a:r>
            <a:r>
              <a:rPr lang="en-US" altLang="zh-CN" sz="2000" dirty="0" smtClean="0">
                <a:latin typeface="Times New Roman" pitchFamily="18" charset="0"/>
                <a:ea typeface="楷体_GB2312" pitchFamily="1" charset="-122"/>
              </a:rPr>
              <a:t>               </a:t>
            </a:r>
          </a:p>
          <a:p>
            <a:pPr>
              <a:spcAft>
                <a:spcPct val="0"/>
              </a:spcAft>
              <a:buFont typeface="Times New Roman" pitchFamily="18" charset="0"/>
              <a:buNone/>
            </a:pPr>
            <a:r>
              <a:rPr lang="en-US" altLang="zh-CN" sz="2000" dirty="0" smtClean="0">
                <a:latin typeface="Times New Roman" pitchFamily="18" charset="0"/>
                <a:ea typeface="楷体_GB2312" pitchFamily="1" charset="-122"/>
              </a:rPr>
              <a:t>14:        </a:t>
            </a:r>
          </a:p>
          <a:p>
            <a:pPr>
              <a:spcAft>
                <a:spcPct val="0"/>
              </a:spcAft>
              <a:buFont typeface="Times New Roman" pitchFamily="18" charset="0"/>
              <a:buNone/>
            </a:pPr>
            <a:r>
              <a:rPr lang="en-US" altLang="zh-CN" sz="2000" dirty="0" smtClean="0">
                <a:latin typeface="Times New Roman" pitchFamily="18" charset="0"/>
                <a:ea typeface="楷体_GB2312" pitchFamily="1" charset="-122"/>
              </a:rPr>
              <a:t>15:        </a:t>
            </a:r>
            <a:r>
              <a:rPr lang="en-US" altLang="zh-CN" sz="2000" dirty="0" err="1" smtClean="0">
                <a:latin typeface="Times New Roman" pitchFamily="18" charset="0"/>
                <a:ea typeface="楷体_GB2312" pitchFamily="1" charset="-122"/>
              </a:rPr>
              <a:t>printf</a:t>
            </a:r>
            <a:r>
              <a:rPr lang="en-US" altLang="zh-CN" sz="2000" dirty="0" smtClean="0">
                <a:latin typeface="Times New Roman" pitchFamily="18" charset="0"/>
                <a:ea typeface="楷体_GB2312" pitchFamily="1" charset="-122"/>
              </a:rPr>
              <a:t>("%</a:t>
            </a:r>
            <a:r>
              <a:rPr lang="en-US" altLang="zh-CN" sz="2000" dirty="0" err="1" smtClean="0">
                <a:latin typeface="Times New Roman" pitchFamily="18" charset="0"/>
                <a:ea typeface="楷体_GB2312" pitchFamily="1" charset="-122"/>
              </a:rPr>
              <a:t>d,%d,%d</a:t>
            </a:r>
            <a:r>
              <a:rPr lang="en-US" altLang="zh-CN" sz="2000" dirty="0" smtClean="0">
                <a:latin typeface="Times New Roman" pitchFamily="18" charset="0"/>
                <a:ea typeface="楷体_GB2312" pitchFamily="1" charset="-122"/>
              </a:rPr>
              <a:t>\n", </a:t>
            </a:r>
            <a:r>
              <a:rPr lang="en-US" altLang="zh-CN" sz="2000" dirty="0" smtClean="0">
                <a:solidFill>
                  <a:srgbClr val="FF3300"/>
                </a:solidFill>
                <a:latin typeface="Times New Roman" pitchFamily="18" charset="0"/>
                <a:ea typeface="楷体_GB2312" pitchFamily="1" charset="-122"/>
              </a:rPr>
              <a:t>x, y, z</a:t>
            </a:r>
            <a:r>
              <a:rPr lang="en-US" altLang="zh-CN" sz="2000" dirty="0" smtClean="0">
                <a:latin typeface="Times New Roman" pitchFamily="18" charset="0"/>
                <a:ea typeface="楷体_GB2312" pitchFamily="1" charset="-122"/>
              </a:rPr>
              <a:t>);</a:t>
            </a:r>
          </a:p>
          <a:p>
            <a:pPr>
              <a:spcAft>
                <a:spcPct val="0"/>
              </a:spcAft>
              <a:buFont typeface="Times New Roman" pitchFamily="18" charset="0"/>
              <a:buNone/>
            </a:pPr>
            <a:r>
              <a:rPr lang="en-US" altLang="zh-CN" sz="2000" dirty="0" smtClean="0">
                <a:latin typeface="Times New Roman" pitchFamily="18" charset="0"/>
                <a:ea typeface="楷体_GB2312" pitchFamily="1" charset="-122"/>
              </a:rPr>
              <a:t>16: }</a:t>
            </a:r>
            <a:endParaRPr lang="en-US" altLang="zh-CN" sz="2000" dirty="0">
              <a:latin typeface="Times New Roman" pitchFamily="18" charset="0"/>
              <a:ea typeface="楷体_GB2312" pitchFamily="1" charset="-122"/>
            </a:endParaRPr>
          </a:p>
        </p:txBody>
      </p:sp>
      <p:sp>
        <p:nvSpPr>
          <p:cNvPr id="10" name="Rectangle 2"/>
          <p:cNvSpPr txBox="1">
            <a:spLocks noChangeArrowheads="1"/>
          </p:cNvSpPr>
          <p:nvPr/>
        </p:nvSpPr>
        <p:spPr>
          <a:xfrm>
            <a:off x="135048" y="233431"/>
            <a:ext cx="7847012" cy="9207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t>符号表</a:t>
            </a:r>
            <a:endParaRPr lang="zh-CN" altLang="en-US" dirty="0">
              <a:latin typeface="仿宋_GB2312" pitchFamily="1" charset="-122"/>
              <a:ea typeface="仿宋_GB2312" pitchFamily="1" charset="-122"/>
            </a:endParaRPr>
          </a:p>
        </p:txBody>
      </p:sp>
      <p:sp>
        <p:nvSpPr>
          <p:cNvPr id="11" name="Rectangle 6"/>
          <p:cNvSpPr>
            <a:spLocks noChangeArrowheads="1"/>
          </p:cNvSpPr>
          <p:nvPr/>
        </p:nvSpPr>
        <p:spPr bwMode="auto">
          <a:xfrm>
            <a:off x="5124560" y="1846265"/>
            <a:ext cx="1709738"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solidFill>
                  <a:schemeClr val="tx1"/>
                </a:solidFill>
                <a:latin typeface="楷体_GB2312" pitchFamily="1" charset="-122"/>
                <a:ea typeface="楷体_GB2312" pitchFamily="1" charset="-122"/>
              </a:rPr>
              <a:t>x</a:t>
            </a:r>
          </a:p>
        </p:txBody>
      </p:sp>
      <p:sp>
        <p:nvSpPr>
          <p:cNvPr id="12" name="Rectangle 7"/>
          <p:cNvSpPr>
            <a:spLocks noChangeArrowheads="1"/>
          </p:cNvSpPr>
          <p:nvPr/>
        </p:nvSpPr>
        <p:spPr bwMode="auto">
          <a:xfrm>
            <a:off x="6834303" y="1846265"/>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solidFill>
                  <a:schemeClr val="tx1"/>
                </a:solidFill>
                <a:latin typeface="Times New Roman" pitchFamily="18" charset="0"/>
                <a:ea typeface="Droid Sans Fallback" charset="-122"/>
              </a:rPr>
              <a:t>int; 137</a:t>
            </a:r>
          </a:p>
        </p:txBody>
      </p:sp>
      <p:sp>
        <p:nvSpPr>
          <p:cNvPr id="13" name="Rectangle 8"/>
          <p:cNvSpPr>
            <a:spLocks noChangeArrowheads="1"/>
          </p:cNvSpPr>
          <p:nvPr/>
        </p:nvSpPr>
        <p:spPr bwMode="auto">
          <a:xfrm>
            <a:off x="5124560" y="2212977"/>
            <a:ext cx="1709738"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z</a:t>
            </a:r>
          </a:p>
        </p:txBody>
      </p:sp>
      <p:sp>
        <p:nvSpPr>
          <p:cNvPr id="14" name="Rectangle 9"/>
          <p:cNvSpPr>
            <a:spLocks noChangeArrowheads="1"/>
          </p:cNvSpPr>
          <p:nvPr/>
        </p:nvSpPr>
        <p:spPr bwMode="auto">
          <a:xfrm>
            <a:off x="6834303" y="2212977"/>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10</a:t>
            </a:r>
          </a:p>
        </p:txBody>
      </p:sp>
      <p:sp>
        <p:nvSpPr>
          <p:cNvPr id="15" name="Rectangle 10"/>
          <p:cNvSpPr>
            <a:spLocks noChangeArrowheads="1"/>
          </p:cNvSpPr>
          <p:nvPr/>
        </p:nvSpPr>
        <p:spPr bwMode="auto">
          <a:xfrm>
            <a:off x="5124560" y="1370082"/>
            <a:ext cx="1709738" cy="493713"/>
          </a:xfrm>
          <a:prstGeom prst="rect">
            <a:avLst/>
          </a:prstGeom>
          <a:solidFill>
            <a:srgbClr val="A5A5E9"/>
          </a:solidFill>
          <a:ln w="9525">
            <a:solidFill>
              <a:schemeClr val="tx1"/>
            </a:solidFill>
            <a:miter lim="800000"/>
            <a:headEnd/>
            <a:tailEnd/>
          </a:ln>
        </p:spPr>
        <p:txBody>
          <a:bodyPr lIns="36000" tIns="0" rIns="3600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zh-CN" altLang="en-US" sz="3200" b="1">
                <a:latin typeface="楷体_GB2312" pitchFamily="1" charset="-122"/>
                <a:ea typeface="楷体_GB2312" pitchFamily="1" charset="-122"/>
              </a:rPr>
              <a:t>名字域</a:t>
            </a:r>
            <a:endParaRPr lang="en-US" altLang="zh-CN" sz="3200" b="1">
              <a:latin typeface="楷体_GB2312" pitchFamily="1" charset="-122"/>
              <a:ea typeface="楷体_GB2312" pitchFamily="1" charset="-122"/>
            </a:endParaRPr>
          </a:p>
        </p:txBody>
      </p:sp>
      <p:sp>
        <p:nvSpPr>
          <p:cNvPr id="16" name="Rectangle 11"/>
          <p:cNvSpPr>
            <a:spLocks noChangeArrowheads="1"/>
          </p:cNvSpPr>
          <p:nvPr/>
        </p:nvSpPr>
        <p:spPr bwMode="auto">
          <a:xfrm>
            <a:off x="6834303" y="1370082"/>
            <a:ext cx="1844675" cy="493713"/>
          </a:xfrm>
          <a:prstGeom prst="rect">
            <a:avLst/>
          </a:prstGeom>
          <a:solidFill>
            <a:srgbClr val="C2FFF0"/>
          </a:solidFill>
          <a:ln w="9525">
            <a:solidFill>
              <a:schemeClr val="tx1"/>
            </a:solidFill>
            <a:miter lim="800000"/>
            <a:headEnd/>
            <a:tailEnd/>
          </a:ln>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zh-CN" altLang="en-US" sz="3200" b="1">
                <a:latin typeface="Times New Roman" pitchFamily="18" charset="0"/>
                <a:ea typeface="楷体_GB2312" pitchFamily="1" charset="-122"/>
              </a:rPr>
              <a:t>属性域</a:t>
            </a:r>
            <a:endParaRPr lang="en-US" altLang="zh-CN" sz="3200" b="1">
              <a:latin typeface="Times New Roman" pitchFamily="18" charset="0"/>
              <a:ea typeface="楷体_GB2312" pitchFamily="1" charset="-122"/>
            </a:endParaRPr>
          </a:p>
        </p:txBody>
      </p:sp>
      <p:sp>
        <p:nvSpPr>
          <p:cNvPr id="17" name="TextBox 37"/>
          <p:cNvSpPr txBox="1">
            <a:spLocks noChangeArrowheads="1"/>
          </p:cNvSpPr>
          <p:nvPr/>
        </p:nvSpPr>
        <p:spPr bwMode="auto">
          <a:xfrm>
            <a:off x="4405423" y="2078037"/>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a:ea typeface="宋体" pitchFamily="2" charset="-122"/>
              </a:rPr>
              <a:t> </a:t>
            </a:r>
          </a:p>
        </p:txBody>
      </p:sp>
      <p:sp>
        <p:nvSpPr>
          <p:cNvPr id="18" name="Rectangle 16"/>
          <p:cNvSpPr>
            <a:spLocks noChangeArrowheads="1"/>
          </p:cNvSpPr>
          <p:nvPr/>
        </p:nvSpPr>
        <p:spPr bwMode="auto">
          <a:xfrm>
            <a:off x="5348415" y="2573341"/>
            <a:ext cx="1711325"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x</a:t>
            </a:r>
          </a:p>
        </p:txBody>
      </p:sp>
      <p:sp>
        <p:nvSpPr>
          <p:cNvPr id="19" name="Rectangle 17"/>
          <p:cNvSpPr>
            <a:spLocks noChangeArrowheads="1"/>
          </p:cNvSpPr>
          <p:nvPr/>
        </p:nvSpPr>
        <p:spPr bwMode="auto">
          <a:xfrm>
            <a:off x="7059724" y="2573341"/>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0" name="Rectangle 18"/>
          <p:cNvSpPr>
            <a:spLocks noChangeArrowheads="1"/>
          </p:cNvSpPr>
          <p:nvPr/>
        </p:nvSpPr>
        <p:spPr bwMode="auto">
          <a:xfrm>
            <a:off x="5348415" y="2933701"/>
            <a:ext cx="1711325"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y</a:t>
            </a:r>
          </a:p>
        </p:txBody>
      </p:sp>
      <p:sp>
        <p:nvSpPr>
          <p:cNvPr id="21" name="Rectangle 19"/>
          <p:cNvSpPr>
            <a:spLocks noChangeArrowheads="1"/>
          </p:cNvSpPr>
          <p:nvPr/>
        </p:nvSpPr>
        <p:spPr bwMode="auto">
          <a:xfrm>
            <a:off x="7059724" y="2933701"/>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2" name="Rectangle 20"/>
          <p:cNvSpPr>
            <a:spLocks noChangeArrowheads="1"/>
          </p:cNvSpPr>
          <p:nvPr/>
        </p:nvSpPr>
        <p:spPr bwMode="auto">
          <a:xfrm>
            <a:off x="5611935" y="3294120"/>
            <a:ext cx="1709737" cy="358775"/>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x</a:t>
            </a:r>
          </a:p>
        </p:txBody>
      </p:sp>
      <p:sp>
        <p:nvSpPr>
          <p:cNvPr id="23" name="Rectangle 21"/>
          <p:cNvSpPr>
            <a:spLocks noChangeArrowheads="1"/>
          </p:cNvSpPr>
          <p:nvPr/>
        </p:nvSpPr>
        <p:spPr bwMode="auto">
          <a:xfrm>
            <a:off x="7323250" y="3294120"/>
            <a:ext cx="1844675" cy="358775"/>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4" name="Rectangle 22"/>
          <p:cNvSpPr>
            <a:spLocks noChangeArrowheads="1"/>
          </p:cNvSpPr>
          <p:nvPr/>
        </p:nvSpPr>
        <p:spPr bwMode="auto">
          <a:xfrm>
            <a:off x="5611935" y="3652838"/>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z</a:t>
            </a:r>
          </a:p>
        </p:txBody>
      </p:sp>
      <p:sp>
        <p:nvSpPr>
          <p:cNvPr id="25" name="Rectangle 23"/>
          <p:cNvSpPr>
            <a:spLocks noChangeArrowheads="1"/>
          </p:cNvSpPr>
          <p:nvPr/>
        </p:nvSpPr>
        <p:spPr bwMode="auto">
          <a:xfrm>
            <a:off x="7323250" y="3652838"/>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6" name="Rectangle 24"/>
          <p:cNvSpPr>
            <a:spLocks noChangeArrowheads="1"/>
          </p:cNvSpPr>
          <p:nvPr/>
        </p:nvSpPr>
        <p:spPr bwMode="auto">
          <a:xfrm>
            <a:off x="5843699" y="4000501"/>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y</a:t>
            </a:r>
          </a:p>
        </p:txBody>
      </p:sp>
      <p:sp>
        <p:nvSpPr>
          <p:cNvPr id="27" name="Rectangle 25"/>
          <p:cNvSpPr>
            <a:spLocks noChangeArrowheads="1"/>
          </p:cNvSpPr>
          <p:nvPr/>
        </p:nvSpPr>
        <p:spPr bwMode="auto">
          <a:xfrm>
            <a:off x="7555127" y="4000501"/>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8" name="文本框 16408"/>
          <p:cNvSpPr txBox="1">
            <a:spLocks noChangeArrowheads="1"/>
          </p:cNvSpPr>
          <p:nvPr/>
        </p:nvSpPr>
        <p:spPr bwMode="auto">
          <a:xfrm>
            <a:off x="5677032" y="4738757"/>
            <a:ext cx="3070071" cy="95410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800" b="1">
                <a:solidFill>
                  <a:schemeClr val="tx1"/>
                </a:solidFill>
                <a:ea typeface="楷体_GB2312" pitchFamily="1" charset="-122"/>
              </a:rPr>
              <a:t>声明：</a:t>
            </a:r>
            <a:r>
              <a:rPr lang="zh-CN" altLang="en-US" sz="2800" b="1">
                <a:solidFill>
                  <a:srgbClr val="FF3300"/>
                </a:solidFill>
                <a:ea typeface="楷体_GB2312" pitchFamily="1" charset="-122"/>
              </a:rPr>
              <a:t>录入</a:t>
            </a:r>
            <a:r>
              <a:rPr lang="zh-CN" altLang="en-US" sz="2800" b="1">
                <a:solidFill>
                  <a:schemeClr val="tx1"/>
                </a:solidFill>
                <a:ea typeface="楷体_GB2312" pitchFamily="1" charset="-122"/>
              </a:rPr>
              <a:t>符号表</a:t>
            </a:r>
          </a:p>
          <a:p>
            <a:pPr hangingPunct="0"/>
            <a:r>
              <a:rPr lang="zh-CN" altLang="en-US" sz="2800" b="1">
                <a:solidFill>
                  <a:schemeClr val="tx1"/>
                </a:solidFill>
                <a:ea typeface="楷体_GB2312" pitchFamily="1" charset="-122"/>
              </a:rPr>
              <a:t>引用：</a:t>
            </a:r>
            <a:r>
              <a:rPr lang="zh-CN" altLang="en-US" sz="2800" b="1">
                <a:solidFill>
                  <a:srgbClr val="FF3300"/>
                </a:solidFill>
                <a:ea typeface="楷体_GB2312" pitchFamily="1" charset="-122"/>
              </a:rPr>
              <a:t>访问</a:t>
            </a:r>
            <a:r>
              <a:rPr lang="zh-CN" altLang="en-US" sz="2800" b="1">
                <a:solidFill>
                  <a:schemeClr val="tx1"/>
                </a:solidFill>
                <a:ea typeface="楷体_GB2312" pitchFamily="1" charset="-122"/>
              </a:rPr>
              <a:t>符号表</a:t>
            </a:r>
            <a:endParaRPr lang="zh-CN" altLang="en-US"/>
          </a:p>
        </p:txBody>
      </p:sp>
      <p:sp>
        <p:nvSpPr>
          <p:cNvPr id="29" name="矩形 28"/>
          <p:cNvSpPr/>
          <p:nvPr/>
        </p:nvSpPr>
        <p:spPr>
          <a:xfrm>
            <a:off x="5124585" y="1854232"/>
            <a:ext cx="3552825" cy="344487"/>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30" name="矩形 29"/>
          <p:cNvSpPr/>
          <p:nvPr/>
        </p:nvSpPr>
        <p:spPr>
          <a:xfrm>
            <a:off x="5124585" y="2213046"/>
            <a:ext cx="3552825" cy="344487"/>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31" name="矩形 30"/>
          <p:cNvSpPr/>
          <p:nvPr/>
        </p:nvSpPr>
        <p:spPr>
          <a:xfrm>
            <a:off x="5348398" y="2573339"/>
            <a:ext cx="3554412" cy="344488"/>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32" name="矩形 31"/>
          <p:cNvSpPr/>
          <p:nvPr/>
        </p:nvSpPr>
        <p:spPr>
          <a:xfrm>
            <a:off x="5348398" y="2887665"/>
            <a:ext cx="3554412" cy="346075"/>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33" name="文本框 16407"/>
          <p:cNvSpPr txBox="1">
            <a:spLocks noChangeArrowheads="1"/>
          </p:cNvSpPr>
          <p:nvPr/>
        </p:nvSpPr>
        <p:spPr bwMode="auto">
          <a:xfrm>
            <a:off x="1686360" y="233431"/>
            <a:ext cx="7758855" cy="95410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800" b="1" dirty="0">
                <a:solidFill>
                  <a:schemeClr val="tx1"/>
                </a:solidFill>
                <a:ea typeface="楷体_GB2312" pitchFamily="1" charset="-122"/>
              </a:rPr>
              <a:t>核心问题：对于抽象语法树中的</a:t>
            </a:r>
            <a:r>
              <a:rPr lang="zh-CN" altLang="en-US" sz="2800" b="1" dirty="0">
                <a:solidFill>
                  <a:srgbClr val="FF3300"/>
                </a:solidFill>
                <a:ea typeface="楷体_GB2312" pitchFamily="1" charset="-122"/>
              </a:rPr>
              <a:t>被引用</a:t>
            </a:r>
            <a:r>
              <a:rPr lang="zh-CN" altLang="en-US" sz="2800" b="1" dirty="0">
                <a:solidFill>
                  <a:schemeClr val="tx1"/>
                </a:solidFill>
                <a:ea typeface="楷体_GB2312" pitchFamily="1" charset="-122"/>
              </a:rPr>
              <a:t>的标识符</a:t>
            </a:r>
          </a:p>
          <a:p>
            <a:pPr hangingPunct="0"/>
            <a:r>
              <a:rPr lang="zh-CN" altLang="en-US" sz="2800" b="1" dirty="0">
                <a:solidFill>
                  <a:schemeClr val="tx1"/>
                </a:solidFill>
                <a:ea typeface="楷体_GB2312" pitchFamily="1" charset="-122"/>
              </a:rPr>
              <a:t>                  如何</a:t>
            </a:r>
            <a:r>
              <a:rPr lang="zh-CN" altLang="en-US" sz="2800" b="1" dirty="0">
                <a:solidFill>
                  <a:srgbClr val="FF3300"/>
                </a:solidFill>
                <a:ea typeface="楷体_GB2312" pitchFamily="1" charset="-122"/>
              </a:rPr>
              <a:t>在符号表中</a:t>
            </a:r>
            <a:r>
              <a:rPr lang="zh-CN" altLang="en-US" sz="2800" b="1" dirty="0">
                <a:solidFill>
                  <a:schemeClr val="tx1"/>
                </a:solidFill>
                <a:ea typeface="楷体_GB2312" pitchFamily="1" charset="-122"/>
              </a:rPr>
              <a:t>找出</a:t>
            </a:r>
            <a:r>
              <a:rPr lang="zh-CN" altLang="en-US" sz="2800" b="1" dirty="0">
                <a:solidFill>
                  <a:srgbClr val="FF3300"/>
                </a:solidFill>
                <a:ea typeface="楷体_GB2312" pitchFamily="1" charset="-122"/>
              </a:rPr>
              <a:t>其对应的属性？</a:t>
            </a:r>
          </a:p>
        </p:txBody>
      </p:sp>
      <p:sp>
        <p:nvSpPr>
          <p:cNvPr id="34" name="文本框 5"/>
          <p:cNvSpPr txBox="1">
            <a:spLocks noChangeArrowheads="1"/>
          </p:cNvSpPr>
          <p:nvPr/>
        </p:nvSpPr>
        <p:spPr bwMode="auto">
          <a:xfrm>
            <a:off x="5670663" y="5754689"/>
            <a:ext cx="3070071" cy="52322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zh-CN" sz="2800" b="1">
                <a:solidFill>
                  <a:schemeClr val="tx1"/>
                </a:solidFill>
                <a:ea typeface="楷体_GB2312" pitchFamily="1" charset="-122"/>
              </a:rPr>
              <a:t>如何管理</a:t>
            </a:r>
            <a:r>
              <a:rPr lang="zh-CN" altLang="en-US" sz="2800" b="1">
                <a:solidFill>
                  <a:schemeClr val="tx1"/>
                </a:solidFill>
                <a:ea typeface="楷体_GB2312" pitchFamily="1" charset="-122"/>
              </a:rPr>
              <a:t>符号表</a:t>
            </a:r>
            <a:r>
              <a:rPr lang="zh-CN" altLang="zh-CN" sz="2800" b="1">
                <a:solidFill>
                  <a:schemeClr val="tx1"/>
                </a:solidFill>
                <a:ea typeface="楷体_GB2312" pitchFamily="1" charset="-122"/>
              </a:rPr>
              <a:t>？</a:t>
            </a:r>
          </a:p>
        </p:txBody>
      </p:sp>
      <p:sp>
        <p:nvSpPr>
          <p:cNvPr id="3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1838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blinds(horizontal)">
                                      <p:cBhvr>
                                        <p:cTn id="10" dur="5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blinds(horizontal)">
                                      <p:cBhvr>
                                        <p:cTn id="35" dur="500"/>
                                        <p:tgtEl>
                                          <p:spTgt spid="9">
                                            <p:txEl>
                                              <p:pRg st="2" end="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blinds(horizontal)">
                                      <p:cBhvr>
                                        <p:cTn id="38" dur="500"/>
                                        <p:tgtEl>
                                          <p:spTgt spid="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blinds(horizontal)">
                                      <p:cBhvr>
                                        <p:cTn id="52" dur="500"/>
                                        <p:tgtEl>
                                          <p:spTgt spid="21"/>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9">
                                            <p:txEl>
                                              <p:pRg st="4" end="4"/>
                                            </p:txEl>
                                          </p:spTgt>
                                        </p:tgtEl>
                                        <p:attrNameLst>
                                          <p:attrName>style.visibility</p:attrName>
                                        </p:attrNameLst>
                                      </p:cBhvr>
                                      <p:to>
                                        <p:strVal val="visible"/>
                                      </p:to>
                                    </p:set>
                                    <p:animEffect transition="in" filter="blinds(horizontal)">
                                      <p:cBhvr>
                                        <p:cTn id="60" dur="500"/>
                                        <p:tgtEl>
                                          <p:spTgt spid="9">
                                            <p:txEl>
                                              <p:pRg st="4" end="4"/>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animEffect transition="in" filter="blinds(horizontal)">
                                      <p:cBhvr>
                                        <p:cTn id="63" dur="500"/>
                                        <p:tgtEl>
                                          <p:spTgt spid="9">
                                            <p:txEl>
                                              <p:pRg st="5" end="5"/>
                                            </p:txEl>
                                          </p:spTgt>
                                        </p:tgtEl>
                                      </p:cBhvr>
                                    </p:animEffect>
                                  </p:childTnLst>
                                </p:cTn>
                              </p:par>
                              <p:par>
                                <p:cTn id="64" presetID="3" presetClass="entr" presetSubtype="10" fill="hold" nodeType="withEffect">
                                  <p:stCondLst>
                                    <p:cond delay="0"/>
                                  </p:stCondLst>
                                  <p:childTnLst>
                                    <p:set>
                                      <p:cBhvr>
                                        <p:cTn id="65" dur="1" fill="hold">
                                          <p:stCondLst>
                                            <p:cond delay="0"/>
                                          </p:stCondLst>
                                        </p:cTn>
                                        <p:tgtEl>
                                          <p:spTgt spid="9">
                                            <p:txEl>
                                              <p:pRg st="6" end="6"/>
                                            </p:txEl>
                                          </p:spTgt>
                                        </p:tgtEl>
                                        <p:attrNameLst>
                                          <p:attrName>style.visibility</p:attrName>
                                        </p:attrNameLst>
                                      </p:cBhvr>
                                      <p:to>
                                        <p:strVal val="visible"/>
                                      </p:to>
                                    </p:set>
                                    <p:animEffect transition="in" filter="blinds(horizontal)">
                                      <p:cBhvr>
                                        <p:cTn id="66" dur="500"/>
                                        <p:tgtEl>
                                          <p:spTgt spid="9">
                                            <p:txEl>
                                              <p:pRg st="6" end="6"/>
                                            </p:txEl>
                                          </p:spTgt>
                                        </p:tgtEl>
                                      </p:cBhvr>
                                    </p:animEffect>
                                  </p:childTnLst>
                                </p:cTn>
                              </p:par>
                              <p:par>
                                <p:cTn id="67" presetID="3" presetClass="entr" presetSubtype="10" fill="hold" nodeType="withEffect">
                                  <p:stCondLst>
                                    <p:cond delay="0"/>
                                  </p:stCondLst>
                                  <p:childTnLst>
                                    <p:set>
                                      <p:cBhvr>
                                        <p:cTn id="68" dur="1" fill="hold">
                                          <p:stCondLst>
                                            <p:cond delay="0"/>
                                          </p:stCondLst>
                                        </p:cTn>
                                        <p:tgtEl>
                                          <p:spTgt spid="9">
                                            <p:txEl>
                                              <p:pRg st="7" end="7"/>
                                            </p:txEl>
                                          </p:spTgt>
                                        </p:tgtEl>
                                        <p:attrNameLst>
                                          <p:attrName>style.visibility</p:attrName>
                                        </p:attrNameLst>
                                      </p:cBhvr>
                                      <p:to>
                                        <p:strVal val="visible"/>
                                      </p:to>
                                    </p:set>
                                    <p:animEffect transition="in" filter="blinds(horizontal)">
                                      <p:cBhvr>
                                        <p:cTn id="69" dur="500"/>
                                        <p:tgtEl>
                                          <p:spTgt spid="9">
                                            <p:txEl>
                                              <p:pRg st="7" end="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linds(horizontal)">
                                      <p:cBhvr>
                                        <p:cTn id="74" dur="500"/>
                                        <p:tgtEl>
                                          <p:spTgt spid="2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blinds(horizontal)">
                                      <p:cBhvr>
                                        <p:cTn id="80" dur="500"/>
                                        <p:tgtEl>
                                          <p:spTgt spid="24"/>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blinds(horizontal)">
                                      <p:cBhvr>
                                        <p:cTn id="83" dur="500"/>
                                        <p:tgtEl>
                                          <p:spTgt spid="25"/>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blinds(horizontal)">
                                      <p:cBhvr>
                                        <p:cTn id="89" dur="500"/>
                                        <p:tgtEl>
                                          <p:spTgt spid="31"/>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9">
                                            <p:txEl>
                                              <p:pRg st="8" end="8"/>
                                            </p:txEl>
                                          </p:spTgt>
                                        </p:tgtEl>
                                        <p:attrNameLst>
                                          <p:attrName>style.visibility</p:attrName>
                                        </p:attrNameLst>
                                      </p:cBhvr>
                                      <p:to>
                                        <p:strVal val="visible"/>
                                      </p:to>
                                    </p:set>
                                    <p:animEffect transition="in" filter="blinds(horizontal)">
                                      <p:cBhvr>
                                        <p:cTn id="94" dur="500"/>
                                        <p:tgtEl>
                                          <p:spTgt spid="9">
                                            <p:txEl>
                                              <p:pRg st="8" end="8"/>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9">
                                            <p:txEl>
                                              <p:pRg st="9" end="9"/>
                                            </p:txEl>
                                          </p:spTgt>
                                        </p:tgtEl>
                                        <p:attrNameLst>
                                          <p:attrName>style.visibility</p:attrName>
                                        </p:attrNameLst>
                                      </p:cBhvr>
                                      <p:to>
                                        <p:strVal val="visible"/>
                                      </p:to>
                                    </p:set>
                                    <p:animEffect transition="in" filter="blinds(horizontal)">
                                      <p:cBhvr>
                                        <p:cTn id="97" dur="500"/>
                                        <p:tgtEl>
                                          <p:spTgt spid="9">
                                            <p:txEl>
                                              <p:pRg st="9" end="9"/>
                                            </p:txEl>
                                          </p:spTgt>
                                        </p:tgtEl>
                                      </p:cBhvr>
                                    </p:animEffect>
                                  </p:childTnLst>
                                </p:cTn>
                              </p:par>
                              <p:par>
                                <p:cTn id="98" presetID="3" presetClass="entr" presetSubtype="10" fill="hold" nodeType="withEffect">
                                  <p:stCondLst>
                                    <p:cond delay="0"/>
                                  </p:stCondLst>
                                  <p:childTnLst>
                                    <p:set>
                                      <p:cBhvr>
                                        <p:cTn id="99" dur="1" fill="hold">
                                          <p:stCondLst>
                                            <p:cond delay="0"/>
                                          </p:stCondLst>
                                        </p:cTn>
                                        <p:tgtEl>
                                          <p:spTgt spid="9">
                                            <p:txEl>
                                              <p:pRg st="10" end="10"/>
                                            </p:txEl>
                                          </p:spTgt>
                                        </p:tgtEl>
                                        <p:attrNameLst>
                                          <p:attrName>style.visibility</p:attrName>
                                        </p:attrNameLst>
                                      </p:cBhvr>
                                      <p:to>
                                        <p:strVal val="visible"/>
                                      </p:to>
                                    </p:set>
                                    <p:animEffect transition="in" filter="blinds(horizontal)">
                                      <p:cBhvr>
                                        <p:cTn id="100" dur="500"/>
                                        <p:tgtEl>
                                          <p:spTgt spid="9">
                                            <p:txEl>
                                              <p:pRg st="10" end="1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blinds(horizontal)">
                                      <p:cBhvr>
                                        <p:cTn id="105" dur="500"/>
                                        <p:tgtEl>
                                          <p:spTgt spid="26"/>
                                        </p:tgtEl>
                                      </p:cBhvr>
                                    </p:animEffect>
                                  </p:childTnLst>
                                </p:cTn>
                              </p:par>
                              <p:par>
                                <p:cTn id="106" presetID="3" presetClass="entr" presetSubtype="10" fill="hold" grpId="0" nodeType="withEffect">
                                  <p:stCondLst>
                                    <p:cond delay="0"/>
                                  </p:stCondLst>
                                  <p:childTnLst>
                                    <p:set>
                                      <p:cBhvr>
                                        <p:cTn id="107" dur="1" fill="hold">
                                          <p:stCondLst>
                                            <p:cond delay="0"/>
                                          </p:stCondLst>
                                        </p:cTn>
                                        <p:tgtEl>
                                          <p:spTgt spid="27"/>
                                        </p:tgtEl>
                                        <p:attrNameLst>
                                          <p:attrName>style.visibility</p:attrName>
                                        </p:attrNameLst>
                                      </p:cBhvr>
                                      <p:to>
                                        <p:strVal val="visible"/>
                                      </p:to>
                                    </p:set>
                                    <p:animEffect transition="in" filter="blinds(horizontal)">
                                      <p:cBhvr>
                                        <p:cTn id="108" dur="500"/>
                                        <p:tgtEl>
                                          <p:spTgt spid="27"/>
                                        </p:tgtEl>
                                      </p:cBhvr>
                                    </p:animEffect>
                                  </p:childTnLst>
                                </p:cTn>
                              </p:par>
                              <p:par>
                                <p:cTn id="109" presetID="3" presetClass="entr" presetSubtype="10"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blinds(horizontal)">
                                      <p:cBhvr>
                                        <p:cTn id="111" dur="5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9">
                                            <p:txEl>
                                              <p:pRg st="11" end="11"/>
                                            </p:txEl>
                                          </p:spTgt>
                                        </p:tgtEl>
                                        <p:attrNameLst>
                                          <p:attrName>style.visibility</p:attrName>
                                        </p:attrNameLst>
                                      </p:cBhvr>
                                      <p:to>
                                        <p:strVal val="visible"/>
                                      </p:to>
                                    </p:set>
                                    <p:animEffect transition="in" filter="blinds(horizontal)">
                                      <p:cBhvr>
                                        <p:cTn id="116" dur="500"/>
                                        <p:tgtEl>
                                          <p:spTgt spid="9">
                                            <p:txEl>
                                              <p:pRg st="11" end="11"/>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xit" presetSubtype="10" fill="hold" grpId="1" nodeType="clickEffect">
                                  <p:stCondLst>
                                    <p:cond delay="0"/>
                                  </p:stCondLst>
                                  <p:childTnLst>
                                    <p:animEffect transition="out" filter="blinds(horizontal)">
                                      <p:cBhvr>
                                        <p:cTn id="120" dur="500"/>
                                        <p:tgtEl>
                                          <p:spTgt spid="26"/>
                                        </p:tgtEl>
                                      </p:cBhvr>
                                    </p:animEffect>
                                    <p:set>
                                      <p:cBhvr>
                                        <p:cTn id="121" dur="1" fill="hold">
                                          <p:stCondLst>
                                            <p:cond delay="499"/>
                                          </p:stCondLst>
                                        </p:cTn>
                                        <p:tgtEl>
                                          <p:spTgt spid="26"/>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27"/>
                                        </p:tgtEl>
                                      </p:cBhvr>
                                    </p:animEffect>
                                    <p:set>
                                      <p:cBhvr>
                                        <p:cTn id="124" dur="1" fill="hold">
                                          <p:stCondLst>
                                            <p:cond delay="499"/>
                                          </p:stCondLst>
                                        </p:cTn>
                                        <p:tgtEl>
                                          <p:spTgt spid="27"/>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32"/>
                                        </p:tgtEl>
                                      </p:cBhvr>
                                    </p:animEffect>
                                    <p:set>
                                      <p:cBhvr>
                                        <p:cTn id="127" dur="1" fill="hold">
                                          <p:stCondLst>
                                            <p:cond delay="499"/>
                                          </p:stCondLst>
                                        </p:cTn>
                                        <p:tgtEl>
                                          <p:spTgt spid="32"/>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nodeType="clickEffect">
                                  <p:stCondLst>
                                    <p:cond delay="0"/>
                                  </p:stCondLst>
                                  <p:childTnLst>
                                    <p:set>
                                      <p:cBhvr>
                                        <p:cTn id="131" dur="1" fill="hold">
                                          <p:stCondLst>
                                            <p:cond delay="0"/>
                                          </p:stCondLst>
                                        </p:cTn>
                                        <p:tgtEl>
                                          <p:spTgt spid="9">
                                            <p:txEl>
                                              <p:pRg st="12" end="12"/>
                                            </p:txEl>
                                          </p:spTgt>
                                        </p:tgtEl>
                                        <p:attrNameLst>
                                          <p:attrName>style.visibility</p:attrName>
                                        </p:attrNameLst>
                                      </p:cBhvr>
                                      <p:to>
                                        <p:strVal val="visible"/>
                                      </p:to>
                                    </p:set>
                                    <p:animEffect transition="in" filter="blinds(horizontal)">
                                      <p:cBhvr>
                                        <p:cTn id="132" dur="500"/>
                                        <p:tgtEl>
                                          <p:spTgt spid="9">
                                            <p:txEl>
                                              <p:pRg st="12" end="1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22"/>
                                        </p:tgtEl>
                                      </p:cBhvr>
                                    </p:animEffect>
                                    <p:set>
                                      <p:cBhvr>
                                        <p:cTn id="137" dur="1" fill="hold">
                                          <p:stCondLst>
                                            <p:cond delay="499"/>
                                          </p:stCondLst>
                                        </p:cTn>
                                        <p:tgtEl>
                                          <p:spTgt spid="22"/>
                                        </p:tgtEl>
                                        <p:attrNameLst>
                                          <p:attrName>style.visibility</p:attrName>
                                        </p:attrNameLst>
                                      </p:cBhvr>
                                      <p:to>
                                        <p:strVal val="hidden"/>
                                      </p:to>
                                    </p:set>
                                  </p:childTnLst>
                                </p:cTn>
                              </p:par>
                              <p:par>
                                <p:cTn id="138" presetID="3" presetClass="exit" presetSubtype="10" fill="hold" grpId="1" nodeType="withEffect">
                                  <p:stCondLst>
                                    <p:cond delay="0"/>
                                  </p:stCondLst>
                                  <p:childTnLst>
                                    <p:animEffect transition="out" filter="blinds(horizontal)">
                                      <p:cBhvr>
                                        <p:cTn id="139" dur="500"/>
                                        <p:tgtEl>
                                          <p:spTgt spid="23"/>
                                        </p:tgtEl>
                                      </p:cBhvr>
                                    </p:animEffect>
                                    <p:set>
                                      <p:cBhvr>
                                        <p:cTn id="140" dur="1" fill="hold">
                                          <p:stCondLst>
                                            <p:cond delay="499"/>
                                          </p:stCondLst>
                                        </p:cTn>
                                        <p:tgtEl>
                                          <p:spTgt spid="23"/>
                                        </p:tgtEl>
                                        <p:attrNameLst>
                                          <p:attrName>style.visibility</p:attrName>
                                        </p:attrNameLst>
                                      </p:cBhvr>
                                      <p:to>
                                        <p:strVal val="hidden"/>
                                      </p:to>
                                    </p:set>
                                  </p:childTnLst>
                                </p:cTn>
                              </p:par>
                              <p:par>
                                <p:cTn id="141" presetID="3" presetClass="exit" presetSubtype="10" fill="hold" grpId="1" nodeType="withEffect">
                                  <p:stCondLst>
                                    <p:cond delay="0"/>
                                  </p:stCondLst>
                                  <p:childTnLst>
                                    <p:animEffect transition="out" filter="blinds(horizontal)">
                                      <p:cBhvr>
                                        <p:cTn id="142" dur="500"/>
                                        <p:tgtEl>
                                          <p:spTgt spid="24"/>
                                        </p:tgtEl>
                                      </p:cBhvr>
                                    </p:animEffect>
                                    <p:set>
                                      <p:cBhvr>
                                        <p:cTn id="143" dur="1" fill="hold">
                                          <p:stCondLst>
                                            <p:cond delay="499"/>
                                          </p:stCondLst>
                                        </p:cTn>
                                        <p:tgtEl>
                                          <p:spTgt spid="24"/>
                                        </p:tgtEl>
                                        <p:attrNameLst>
                                          <p:attrName>style.visibility</p:attrName>
                                        </p:attrNameLst>
                                      </p:cBhvr>
                                      <p:to>
                                        <p:strVal val="hidden"/>
                                      </p:to>
                                    </p:set>
                                  </p:childTnLst>
                                </p:cTn>
                              </p:par>
                              <p:par>
                                <p:cTn id="144" presetID="3" presetClass="exit" presetSubtype="10" fill="hold" grpId="1" nodeType="withEffect">
                                  <p:stCondLst>
                                    <p:cond delay="0"/>
                                  </p:stCondLst>
                                  <p:childTnLst>
                                    <p:animEffect transition="out" filter="blinds(horizontal)">
                                      <p:cBhvr>
                                        <p:cTn id="145" dur="500"/>
                                        <p:tgtEl>
                                          <p:spTgt spid="25"/>
                                        </p:tgtEl>
                                      </p:cBhvr>
                                    </p:animEffect>
                                    <p:set>
                                      <p:cBhvr>
                                        <p:cTn id="146" dur="1" fill="hold">
                                          <p:stCondLst>
                                            <p:cond delay="499"/>
                                          </p:stCondLst>
                                        </p:cTn>
                                        <p:tgtEl>
                                          <p:spTgt spid="25"/>
                                        </p:tgtEl>
                                        <p:attrNameLst>
                                          <p:attrName>style.visibility</p:attrName>
                                        </p:attrNameLst>
                                      </p:cBhvr>
                                      <p:to>
                                        <p:strVal val="hidden"/>
                                      </p:to>
                                    </p:set>
                                  </p:childTnLst>
                                </p:cTn>
                              </p:par>
                              <p:par>
                                <p:cTn id="147" presetID="3" presetClass="exit" presetSubtype="10" fill="hold" grpId="1" nodeType="withEffect">
                                  <p:stCondLst>
                                    <p:cond delay="0"/>
                                  </p:stCondLst>
                                  <p:childTnLst>
                                    <p:animEffect transition="out" filter="blinds(horizontal)">
                                      <p:cBhvr>
                                        <p:cTn id="148" dur="500"/>
                                        <p:tgtEl>
                                          <p:spTgt spid="31"/>
                                        </p:tgtEl>
                                      </p:cBhvr>
                                    </p:animEffect>
                                    <p:set>
                                      <p:cBhvr>
                                        <p:cTn id="149" dur="1" fill="hold">
                                          <p:stCondLst>
                                            <p:cond delay="499"/>
                                          </p:stCondLst>
                                        </p:cTn>
                                        <p:tgtEl>
                                          <p:spTgt spid="31"/>
                                        </p:tgtEl>
                                        <p:attrNameLst>
                                          <p:attrName>style.visibility</p:attrName>
                                        </p:attrNameLst>
                                      </p:cBhvr>
                                      <p:to>
                                        <p:strVal val="hidden"/>
                                      </p:to>
                                    </p:set>
                                  </p:childTnLst>
                                </p:cTn>
                              </p:par>
                              <p:par>
                                <p:cTn id="150" presetID="3" presetClass="exit" presetSubtype="10" fill="hold" grpId="1" nodeType="withEffect">
                                  <p:stCondLst>
                                    <p:cond delay="0"/>
                                  </p:stCondLst>
                                  <p:childTnLst>
                                    <p:animEffect transition="out" filter="blinds(horizontal)">
                                      <p:cBhvr>
                                        <p:cTn id="151" dur="500"/>
                                        <p:tgtEl>
                                          <p:spTgt spid="30"/>
                                        </p:tgtEl>
                                      </p:cBhvr>
                                    </p:animEffect>
                                    <p:set>
                                      <p:cBhvr>
                                        <p:cTn id="152" dur="1" fill="hold">
                                          <p:stCondLst>
                                            <p:cond delay="499"/>
                                          </p:stCondLst>
                                        </p:cTn>
                                        <p:tgtEl>
                                          <p:spTgt spid="3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nodeType="clickEffect">
                                  <p:stCondLst>
                                    <p:cond delay="0"/>
                                  </p:stCondLst>
                                  <p:childTnLst>
                                    <p:set>
                                      <p:cBhvr>
                                        <p:cTn id="156" dur="1" fill="hold">
                                          <p:stCondLst>
                                            <p:cond delay="0"/>
                                          </p:stCondLst>
                                        </p:cTn>
                                        <p:tgtEl>
                                          <p:spTgt spid="9">
                                            <p:txEl>
                                              <p:pRg st="13" end="13"/>
                                            </p:txEl>
                                          </p:spTgt>
                                        </p:tgtEl>
                                        <p:attrNameLst>
                                          <p:attrName>style.visibility</p:attrName>
                                        </p:attrNameLst>
                                      </p:cBhvr>
                                      <p:to>
                                        <p:strVal val="visible"/>
                                      </p:to>
                                    </p:set>
                                    <p:animEffect transition="in" filter="blinds(horizontal)">
                                      <p:cBhvr>
                                        <p:cTn id="157" dur="500"/>
                                        <p:tgtEl>
                                          <p:spTgt spid="9">
                                            <p:txEl>
                                              <p:pRg st="13" end="13"/>
                                            </p:txEl>
                                          </p:spTgt>
                                        </p:tgtEl>
                                      </p:cBhvr>
                                    </p:animEffect>
                                  </p:childTnLst>
                                </p:cTn>
                              </p:par>
                              <p:par>
                                <p:cTn id="158" presetID="3" presetClass="entr" presetSubtype="10" fill="hold" nodeType="withEffect">
                                  <p:stCondLst>
                                    <p:cond delay="0"/>
                                  </p:stCondLst>
                                  <p:childTnLst>
                                    <p:set>
                                      <p:cBhvr>
                                        <p:cTn id="159" dur="1" fill="hold">
                                          <p:stCondLst>
                                            <p:cond delay="0"/>
                                          </p:stCondLst>
                                        </p:cTn>
                                        <p:tgtEl>
                                          <p:spTgt spid="9">
                                            <p:txEl>
                                              <p:pRg st="14" end="14"/>
                                            </p:txEl>
                                          </p:spTgt>
                                        </p:tgtEl>
                                        <p:attrNameLst>
                                          <p:attrName>style.visibility</p:attrName>
                                        </p:attrNameLst>
                                      </p:cBhvr>
                                      <p:to>
                                        <p:strVal val="visible"/>
                                      </p:to>
                                    </p:set>
                                    <p:animEffect transition="in" filter="blinds(horizontal)">
                                      <p:cBhvr>
                                        <p:cTn id="160" dur="500"/>
                                        <p:tgtEl>
                                          <p:spTgt spid="9">
                                            <p:txEl>
                                              <p:pRg st="14" end="14"/>
                                            </p:txEl>
                                          </p:spTgt>
                                        </p:tgtEl>
                                      </p:cBhvr>
                                    </p:animEffect>
                                  </p:childTnLst>
                                </p:cTn>
                              </p:par>
                              <p:par>
                                <p:cTn id="161" presetID="3" presetClass="entr" presetSubtype="10" fill="hold" nodeType="withEffect">
                                  <p:stCondLst>
                                    <p:cond delay="0"/>
                                  </p:stCondLst>
                                  <p:childTnLst>
                                    <p:set>
                                      <p:cBhvr>
                                        <p:cTn id="162" dur="1" fill="hold">
                                          <p:stCondLst>
                                            <p:cond delay="0"/>
                                          </p:stCondLst>
                                        </p:cTn>
                                        <p:tgtEl>
                                          <p:spTgt spid="9">
                                            <p:txEl>
                                              <p:pRg st="15" end="15"/>
                                            </p:txEl>
                                          </p:spTgt>
                                        </p:tgtEl>
                                        <p:attrNameLst>
                                          <p:attrName>style.visibility</p:attrName>
                                        </p:attrNameLst>
                                      </p:cBhvr>
                                      <p:to>
                                        <p:strVal val="visible"/>
                                      </p:to>
                                    </p:set>
                                    <p:animEffect transition="in" filter="blinds(horizontal)">
                                      <p:cBhvr>
                                        <p:cTn id="163" dur="500"/>
                                        <p:tgtEl>
                                          <p:spTgt spid="9">
                                            <p:txEl>
                                              <p:pRg st="15" end="15"/>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3" presetClass="entr" presetSubtype="10" fill="hold" nodeType="clickEffect">
                                  <p:stCondLst>
                                    <p:cond delay="0"/>
                                  </p:stCondLst>
                                  <p:childTnLst>
                                    <p:set>
                                      <p:cBhvr>
                                        <p:cTn id="167" dur="1" fill="hold">
                                          <p:stCondLst>
                                            <p:cond delay="0"/>
                                          </p:stCondLst>
                                        </p:cTn>
                                        <p:tgtEl>
                                          <p:spTgt spid="9">
                                            <p:txEl>
                                              <p:pRg st="16" end="16"/>
                                            </p:txEl>
                                          </p:spTgt>
                                        </p:tgtEl>
                                        <p:attrNameLst>
                                          <p:attrName>style.visibility</p:attrName>
                                        </p:attrNameLst>
                                      </p:cBhvr>
                                      <p:to>
                                        <p:strVal val="visible"/>
                                      </p:to>
                                    </p:set>
                                    <p:animEffect transition="in" filter="blinds(horizontal)">
                                      <p:cBhvr>
                                        <p:cTn id="168" dur="500"/>
                                        <p:tgtEl>
                                          <p:spTgt spid="9">
                                            <p:txEl>
                                              <p:pRg st="16" end="16"/>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xit" presetSubtype="10" fill="hold" grpId="1" nodeType="clickEffect">
                                  <p:stCondLst>
                                    <p:cond delay="0"/>
                                  </p:stCondLst>
                                  <p:childTnLst>
                                    <p:animEffect transition="out" filter="blinds(horizontal)">
                                      <p:cBhvr>
                                        <p:cTn id="172" dur="500"/>
                                        <p:tgtEl>
                                          <p:spTgt spid="29"/>
                                        </p:tgtEl>
                                      </p:cBhvr>
                                    </p:animEffect>
                                    <p:set>
                                      <p:cBhvr>
                                        <p:cTn id="173" dur="1" fill="hold">
                                          <p:stCondLst>
                                            <p:cond delay="499"/>
                                          </p:stCondLst>
                                        </p:cTn>
                                        <p:tgtEl>
                                          <p:spTgt spid="29"/>
                                        </p:tgtEl>
                                        <p:attrNameLst>
                                          <p:attrName>style.visibility</p:attrName>
                                        </p:attrNameLst>
                                      </p:cBhvr>
                                      <p:to>
                                        <p:strVal val="hidden"/>
                                      </p:to>
                                    </p:set>
                                  </p:childTnLst>
                                </p:cTn>
                              </p:par>
                              <p:par>
                                <p:cTn id="174" presetID="3" presetClass="exit" presetSubtype="10" fill="hold" grpId="1" nodeType="withEffect">
                                  <p:stCondLst>
                                    <p:cond delay="0"/>
                                  </p:stCondLst>
                                  <p:childTnLst>
                                    <p:animEffect transition="out" filter="blinds(horizontal)">
                                      <p:cBhvr>
                                        <p:cTn id="175" dur="500"/>
                                        <p:tgtEl>
                                          <p:spTgt spid="18"/>
                                        </p:tgtEl>
                                      </p:cBhvr>
                                    </p:animEffect>
                                    <p:set>
                                      <p:cBhvr>
                                        <p:cTn id="176" dur="1" fill="hold">
                                          <p:stCondLst>
                                            <p:cond delay="499"/>
                                          </p:stCondLst>
                                        </p:cTn>
                                        <p:tgtEl>
                                          <p:spTgt spid="18"/>
                                        </p:tgtEl>
                                        <p:attrNameLst>
                                          <p:attrName>style.visibility</p:attrName>
                                        </p:attrNameLst>
                                      </p:cBhvr>
                                      <p:to>
                                        <p:strVal val="hidden"/>
                                      </p:to>
                                    </p:set>
                                  </p:childTnLst>
                                </p:cTn>
                              </p:par>
                              <p:par>
                                <p:cTn id="177" presetID="3" presetClass="exit" presetSubtype="10" fill="hold" grpId="1" nodeType="withEffect">
                                  <p:stCondLst>
                                    <p:cond delay="0"/>
                                  </p:stCondLst>
                                  <p:childTnLst>
                                    <p:animEffect transition="out" filter="blinds(horizontal)">
                                      <p:cBhvr>
                                        <p:cTn id="178" dur="500"/>
                                        <p:tgtEl>
                                          <p:spTgt spid="19"/>
                                        </p:tgtEl>
                                      </p:cBhvr>
                                    </p:animEffect>
                                    <p:set>
                                      <p:cBhvr>
                                        <p:cTn id="179" dur="1" fill="hold">
                                          <p:stCondLst>
                                            <p:cond delay="499"/>
                                          </p:stCondLst>
                                        </p:cTn>
                                        <p:tgtEl>
                                          <p:spTgt spid="19"/>
                                        </p:tgtEl>
                                        <p:attrNameLst>
                                          <p:attrName>style.visibility</p:attrName>
                                        </p:attrNameLst>
                                      </p:cBhvr>
                                      <p:to>
                                        <p:strVal val="hidden"/>
                                      </p:to>
                                    </p:set>
                                  </p:childTnLst>
                                </p:cTn>
                              </p:par>
                              <p:par>
                                <p:cTn id="180" presetID="3" presetClass="exit" presetSubtype="10" fill="hold" grpId="1" nodeType="withEffect">
                                  <p:stCondLst>
                                    <p:cond delay="0"/>
                                  </p:stCondLst>
                                  <p:childTnLst>
                                    <p:animEffect transition="out" filter="blinds(horizontal)">
                                      <p:cBhvr>
                                        <p:cTn id="181" dur="500"/>
                                        <p:tgtEl>
                                          <p:spTgt spid="20"/>
                                        </p:tgtEl>
                                      </p:cBhvr>
                                    </p:animEffect>
                                    <p:set>
                                      <p:cBhvr>
                                        <p:cTn id="182" dur="1" fill="hold">
                                          <p:stCondLst>
                                            <p:cond delay="499"/>
                                          </p:stCondLst>
                                        </p:cTn>
                                        <p:tgtEl>
                                          <p:spTgt spid="20"/>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21"/>
                                        </p:tgtEl>
                                      </p:cBhvr>
                                    </p:animEffect>
                                    <p:set>
                                      <p:cBhvr>
                                        <p:cTn id="185" dur="1" fill="hold">
                                          <p:stCondLst>
                                            <p:cond delay="499"/>
                                          </p:stCondLst>
                                        </p:cTn>
                                        <p:tgtEl>
                                          <p:spTgt spid="21"/>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28"/>
                                        </p:tgtEl>
                                        <p:attrNameLst>
                                          <p:attrName>style.visibility</p:attrName>
                                        </p:attrNameLst>
                                      </p:cBhvr>
                                      <p:to>
                                        <p:strVal val="visible"/>
                                      </p:to>
                                    </p:set>
                                    <p:animEffect transition="in" filter="blinds(horizontal)">
                                      <p:cBhvr>
                                        <p:cTn id="190" dur="500"/>
                                        <p:tgtEl>
                                          <p:spTgt spid="28"/>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34"/>
                                        </p:tgtEl>
                                        <p:attrNameLst>
                                          <p:attrName>style.visibility</p:attrName>
                                        </p:attrNameLst>
                                      </p:cBhvr>
                                      <p:to>
                                        <p:strVal val="visible"/>
                                      </p:to>
                                    </p:set>
                                    <p:animEffect transition="in" filter="blinds(horizontal)">
                                      <p:cBhvr>
                                        <p:cTn id="19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bldLvl="0" animBg="1"/>
      <p:bldP spid="29" grpId="0" animBg="1"/>
      <p:bldP spid="29" grpId="1" animBg="1"/>
      <p:bldP spid="30" grpId="0" bldLvl="0" animBg="1"/>
      <p:bldP spid="30" grpId="1" animBg="1"/>
      <p:bldP spid="31" grpId="0" bldLvl="0" animBg="1"/>
      <p:bldP spid="31" grpId="1" bldLvl="0" animBg="1"/>
      <p:bldP spid="32" grpId="0" bldLvl="0" animBg="1"/>
      <p:bldP spid="32" grpId="1" bldLvl="0" animBg="1"/>
      <p:bldP spid="3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a:xfrm>
            <a:off x="503238" y="1304943"/>
            <a:ext cx="5662612" cy="5040313"/>
          </a:xfrm>
          <a:prstGeom prst="rect">
            <a:avLst/>
          </a:prstGeom>
        </p:spPr>
        <p:txBody>
          <a:bodyPr vert="horz" lIns="91440" tIns="45720" rIns="91440" bIns="45720" rtlCol="0">
            <a:normAutofit fontScale="92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800" b="1"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0: int x = 137;</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 int z = 10;</a:t>
            </a:r>
          </a:p>
          <a:p>
            <a:pPr>
              <a:spcAft>
                <a:spcPct val="0"/>
              </a:spcAft>
              <a:buClr>
                <a:srgbClr val="31B6FD"/>
              </a:buClr>
              <a:buFont typeface="Times New Roman" pitchFamily="18" charset="0"/>
              <a:buNone/>
            </a:pPr>
            <a:r>
              <a:rPr lang="fr-FR" altLang="en-US" sz="2000" smtClean="0">
                <a:solidFill>
                  <a:srgbClr val="073E87"/>
                </a:solidFill>
                <a:latin typeface="Times New Roman" pitchFamily="18" charset="0"/>
                <a:ea typeface="楷体_GB2312" pitchFamily="1" charset="-122"/>
              </a:rPr>
              <a:t>2: int MyFunction(int x, int y)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3:          printf("%d,%d,%d\n", x, y, z);</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4: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5:                  int x, z;</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6:                  z = y;</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7:                  x = z;</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8: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9:                           int y = x;</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10:                         printf("%d,%d,%d\n", </a:t>
            </a:r>
            <a:r>
              <a:rPr lang="en-US" altLang="zh-CN" sz="2000" smtClean="0">
                <a:solidFill>
                  <a:srgbClr val="FF3300"/>
                </a:solidFill>
                <a:latin typeface="Times New Roman" pitchFamily="18" charset="0"/>
                <a:ea typeface="楷体_GB2312" pitchFamily="1" charset="-122"/>
              </a:rPr>
              <a:t>x, y, z</a:t>
            </a:r>
            <a:r>
              <a:rPr lang="en-US" altLang="zh-CN" sz="2000" smtClean="0">
                <a:solidFill>
                  <a:srgbClr val="073E87"/>
                </a:solidFill>
                <a:latin typeface="Times New Roman" pitchFamily="18" charset="0"/>
                <a:ea typeface="楷体_GB2312" pitchFamily="1" charset="-122"/>
              </a:rPr>
              <a:t>);</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11:                 </a:t>
            </a:r>
            <a:r>
              <a:rPr lang="zh-CN" altLang="en-US" sz="2000" smtClean="0">
                <a:solidFill>
                  <a:srgbClr val="073E87"/>
                </a:solidFill>
                <a:latin typeface="Times New Roman" pitchFamily="18" charset="0"/>
                <a:ea typeface="楷体_GB2312" pitchFamily="1" charset="-122"/>
              </a:rPr>
              <a:t>}</a:t>
            </a:r>
            <a:r>
              <a:rPr lang="en-US" altLang="zh-CN" sz="2000" smtClean="0">
                <a:solidFill>
                  <a:srgbClr val="073E87"/>
                </a:solidFill>
                <a:latin typeface="Times New Roman" pitchFamily="18" charset="0"/>
                <a:ea typeface="楷体_GB2312" pitchFamily="1" charset="-122"/>
              </a:rPr>
              <a:t>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12:         </a:t>
            </a:r>
            <a:r>
              <a:rPr lang="zh-CN" altLang="en-US" sz="2000" smtClean="0">
                <a:solidFill>
                  <a:srgbClr val="073E87"/>
                </a:solidFill>
                <a:latin typeface="Times New Roman" pitchFamily="18" charset="0"/>
                <a:ea typeface="楷体_GB2312" pitchFamily="1" charset="-122"/>
              </a:rPr>
              <a:t>}</a:t>
            </a:r>
            <a:r>
              <a:rPr lang="en-US" altLang="zh-CN" sz="2000" smtClean="0">
                <a:solidFill>
                  <a:srgbClr val="073E87"/>
                </a:solidFill>
                <a:latin typeface="Times New Roman" pitchFamily="18" charset="0"/>
                <a:ea typeface="楷体_GB2312" pitchFamily="1" charset="-122"/>
              </a:rPr>
              <a:t>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13:        </a:t>
            </a:r>
            <a:r>
              <a:rPr lang="zh-CN" altLang="en-US" sz="2000" smtClean="0">
                <a:solidFill>
                  <a:srgbClr val="FF3300"/>
                </a:solidFill>
                <a:latin typeface="Times New Roman" pitchFamily="18" charset="0"/>
                <a:ea typeface="楷体_GB2312" pitchFamily="1" charset="-122"/>
              </a:rPr>
              <a:t>z = x + z;</a:t>
            </a:r>
            <a:r>
              <a:rPr lang="en-US" altLang="zh-CN" sz="2000" smtClean="0">
                <a:solidFill>
                  <a:srgbClr val="073E87"/>
                </a:solidFill>
                <a:latin typeface="Times New Roman" pitchFamily="18" charset="0"/>
                <a:ea typeface="楷体_GB2312" pitchFamily="1" charset="-122"/>
              </a:rPr>
              <a:t>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14:        </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15:        printf("%d,%d,%d\n", </a:t>
            </a:r>
            <a:r>
              <a:rPr lang="en-US" altLang="zh-CN" sz="2000" smtClean="0">
                <a:solidFill>
                  <a:srgbClr val="FF3300"/>
                </a:solidFill>
                <a:latin typeface="Times New Roman" pitchFamily="18" charset="0"/>
                <a:ea typeface="楷体_GB2312" pitchFamily="1" charset="-122"/>
              </a:rPr>
              <a:t>x, y, z</a:t>
            </a:r>
            <a:r>
              <a:rPr lang="en-US" altLang="zh-CN" sz="2000" smtClean="0">
                <a:solidFill>
                  <a:srgbClr val="073E87"/>
                </a:solidFill>
                <a:latin typeface="Times New Roman" pitchFamily="18" charset="0"/>
                <a:ea typeface="楷体_GB2312" pitchFamily="1" charset="-122"/>
              </a:rPr>
              <a:t>);</a:t>
            </a:r>
          </a:p>
          <a:p>
            <a:pPr>
              <a:spcAft>
                <a:spcPct val="0"/>
              </a:spcAft>
              <a:buClr>
                <a:srgbClr val="31B6FD"/>
              </a:buClr>
              <a:buFont typeface="Times New Roman" pitchFamily="18" charset="0"/>
              <a:buNone/>
            </a:pPr>
            <a:r>
              <a:rPr lang="en-US" altLang="zh-CN" sz="2000" smtClean="0">
                <a:solidFill>
                  <a:srgbClr val="073E87"/>
                </a:solidFill>
                <a:latin typeface="Times New Roman" pitchFamily="18" charset="0"/>
                <a:ea typeface="楷体_GB2312" pitchFamily="1" charset="-122"/>
              </a:rPr>
              <a:t>16: }</a:t>
            </a:r>
            <a:endParaRPr lang="en-US" altLang="zh-CN" sz="2000">
              <a:solidFill>
                <a:srgbClr val="073E87"/>
              </a:solidFill>
              <a:latin typeface="Times New Roman" pitchFamily="18" charset="0"/>
              <a:ea typeface="楷体_GB2312" pitchFamily="1" charset="-122"/>
            </a:endParaRPr>
          </a:p>
        </p:txBody>
      </p:sp>
      <p:sp>
        <p:nvSpPr>
          <p:cNvPr id="9" name="Rectangle 2"/>
          <p:cNvSpPr txBox="1">
            <a:spLocks noChangeArrowheads="1"/>
          </p:cNvSpPr>
          <p:nvPr/>
        </p:nvSpPr>
        <p:spPr>
          <a:xfrm>
            <a:off x="503238" y="301694"/>
            <a:ext cx="7847012" cy="920751"/>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mtClean="0">
                <a:solidFill>
                  <a:prstClr val="black"/>
                </a:solidFill>
              </a:rPr>
              <a:t>符号表</a:t>
            </a:r>
            <a:endParaRPr lang="zh-CN" altLang="en-US">
              <a:solidFill>
                <a:prstClr val="black"/>
              </a:solidFill>
              <a:latin typeface="仿宋_GB2312" pitchFamily="1" charset="-122"/>
              <a:ea typeface="仿宋_GB2312" pitchFamily="1" charset="-122"/>
            </a:endParaRPr>
          </a:p>
        </p:txBody>
      </p:sp>
      <p:sp>
        <p:nvSpPr>
          <p:cNvPr id="10" name="Rectangle 6"/>
          <p:cNvSpPr>
            <a:spLocks noChangeArrowheads="1"/>
          </p:cNvSpPr>
          <p:nvPr/>
        </p:nvSpPr>
        <p:spPr bwMode="auto">
          <a:xfrm>
            <a:off x="5489585" y="531021"/>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solidFill>
                  <a:prstClr val="black"/>
                </a:solidFill>
                <a:latin typeface="楷体_GB2312" pitchFamily="1" charset="-122"/>
                <a:ea typeface="楷体_GB2312" pitchFamily="1" charset="-122"/>
              </a:rPr>
              <a:t>x</a:t>
            </a:r>
          </a:p>
        </p:txBody>
      </p:sp>
      <p:sp>
        <p:nvSpPr>
          <p:cNvPr id="11" name="Rectangle 7"/>
          <p:cNvSpPr>
            <a:spLocks noChangeArrowheads="1"/>
          </p:cNvSpPr>
          <p:nvPr/>
        </p:nvSpPr>
        <p:spPr bwMode="auto">
          <a:xfrm>
            <a:off x="7200900" y="531021"/>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solidFill>
                  <a:prstClr val="black"/>
                </a:solidFill>
                <a:latin typeface="Times New Roman" pitchFamily="18" charset="0"/>
                <a:ea typeface="Droid Sans Fallback" charset="-122"/>
              </a:rPr>
              <a:t>int; 137</a:t>
            </a:r>
          </a:p>
        </p:txBody>
      </p:sp>
      <p:sp>
        <p:nvSpPr>
          <p:cNvPr id="12" name="Rectangle 8"/>
          <p:cNvSpPr>
            <a:spLocks noChangeArrowheads="1"/>
          </p:cNvSpPr>
          <p:nvPr/>
        </p:nvSpPr>
        <p:spPr bwMode="auto">
          <a:xfrm>
            <a:off x="5489585" y="897733"/>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z</a:t>
            </a:r>
          </a:p>
        </p:txBody>
      </p:sp>
      <p:sp>
        <p:nvSpPr>
          <p:cNvPr id="13" name="Rectangle 9"/>
          <p:cNvSpPr>
            <a:spLocks noChangeArrowheads="1"/>
          </p:cNvSpPr>
          <p:nvPr/>
        </p:nvSpPr>
        <p:spPr bwMode="auto">
          <a:xfrm>
            <a:off x="7200900" y="897733"/>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10</a:t>
            </a:r>
          </a:p>
        </p:txBody>
      </p:sp>
      <p:sp>
        <p:nvSpPr>
          <p:cNvPr id="14" name="Rectangle 10"/>
          <p:cNvSpPr>
            <a:spLocks noChangeArrowheads="1"/>
          </p:cNvSpPr>
          <p:nvPr/>
        </p:nvSpPr>
        <p:spPr bwMode="auto">
          <a:xfrm>
            <a:off x="5489585" y="54837"/>
            <a:ext cx="1709737" cy="493713"/>
          </a:xfrm>
          <a:prstGeom prst="rect">
            <a:avLst/>
          </a:prstGeom>
          <a:solidFill>
            <a:srgbClr val="A5A5E9"/>
          </a:solidFill>
          <a:ln w="9525">
            <a:solidFill>
              <a:schemeClr val="tx1"/>
            </a:solidFill>
            <a:miter lim="800000"/>
            <a:headEnd/>
            <a:tailEnd/>
          </a:ln>
        </p:spPr>
        <p:txBody>
          <a:bodyPr lIns="36000" tIns="0" rIns="3600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zh-CN" altLang="en-US" sz="3200" b="1" dirty="0">
                <a:latin typeface="楷体_GB2312" pitchFamily="1" charset="-122"/>
                <a:ea typeface="楷体_GB2312" pitchFamily="1" charset="-122"/>
              </a:rPr>
              <a:t>名字域</a:t>
            </a:r>
            <a:endParaRPr lang="en-US" altLang="zh-CN" sz="3200" b="1" dirty="0">
              <a:latin typeface="楷体_GB2312" pitchFamily="1" charset="-122"/>
              <a:ea typeface="楷体_GB2312" pitchFamily="1" charset="-122"/>
            </a:endParaRPr>
          </a:p>
        </p:txBody>
      </p:sp>
      <p:sp>
        <p:nvSpPr>
          <p:cNvPr id="15" name="Rectangle 11"/>
          <p:cNvSpPr>
            <a:spLocks noChangeArrowheads="1"/>
          </p:cNvSpPr>
          <p:nvPr/>
        </p:nvSpPr>
        <p:spPr bwMode="auto">
          <a:xfrm>
            <a:off x="7200900" y="54837"/>
            <a:ext cx="1844675" cy="493713"/>
          </a:xfrm>
          <a:prstGeom prst="rect">
            <a:avLst/>
          </a:prstGeom>
          <a:solidFill>
            <a:srgbClr val="C2FFF0"/>
          </a:solidFill>
          <a:ln w="9525">
            <a:solidFill>
              <a:schemeClr val="tx1"/>
            </a:solidFill>
            <a:miter lim="800000"/>
            <a:headEnd/>
            <a:tailEnd/>
          </a:ln>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zh-CN" altLang="en-US" sz="3200" b="1">
                <a:latin typeface="Times New Roman" pitchFamily="18" charset="0"/>
                <a:ea typeface="楷体_GB2312" pitchFamily="1" charset="-122"/>
              </a:rPr>
              <a:t>属性域</a:t>
            </a:r>
            <a:endParaRPr lang="en-US" altLang="zh-CN" sz="3200" b="1">
              <a:latin typeface="Times New Roman" pitchFamily="18" charset="0"/>
              <a:ea typeface="楷体_GB2312" pitchFamily="1" charset="-122"/>
            </a:endParaRPr>
          </a:p>
        </p:txBody>
      </p:sp>
      <p:sp>
        <p:nvSpPr>
          <p:cNvPr id="16" name="TextBox 37"/>
          <p:cNvSpPr txBox="1">
            <a:spLocks noChangeArrowheads="1"/>
          </p:cNvSpPr>
          <p:nvPr/>
        </p:nvSpPr>
        <p:spPr bwMode="auto">
          <a:xfrm>
            <a:off x="5489575" y="762793"/>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a:ea typeface="宋体" pitchFamily="2" charset="-122"/>
              </a:rPr>
              <a:t> </a:t>
            </a:r>
          </a:p>
        </p:txBody>
      </p:sp>
      <p:sp>
        <p:nvSpPr>
          <p:cNvPr id="17" name="Rectangle 16"/>
          <p:cNvSpPr>
            <a:spLocks noChangeArrowheads="1"/>
          </p:cNvSpPr>
          <p:nvPr/>
        </p:nvSpPr>
        <p:spPr bwMode="auto">
          <a:xfrm>
            <a:off x="5489591" y="1613693"/>
            <a:ext cx="1711325"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x</a:t>
            </a:r>
          </a:p>
        </p:txBody>
      </p:sp>
      <p:sp>
        <p:nvSpPr>
          <p:cNvPr id="18" name="Rectangle 17"/>
          <p:cNvSpPr>
            <a:spLocks noChangeArrowheads="1"/>
          </p:cNvSpPr>
          <p:nvPr/>
        </p:nvSpPr>
        <p:spPr bwMode="auto">
          <a:xfrm>
            <a:off x="7200900" y="1613693"/>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19" name="Rectangle 18"/>
          <p:cNvSpPr>
            <a:spLocks noChangeArrowheads="1"/>
          </p:cNvSpPr>
          <p:nvPr/>
        </p:nvSpPr>
        <p:spPr bwMode="auto">
          <a:xfrm>
            <a:off x="5489591" y="1974057"/>
            <a:ext cx="1711325"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y</a:t>
            </a:r>
          </a:p>
        </p:txBody>
      </p:sp>
      <p:sp>
        <p:nvSpPr>
          <p:cNvPr id="20" name="Rectangle 19"/>
          <p:cNvSpPr>
            <a:spLocks noChangeArrowheads="1"/>
          </p:cNvSpPr>
          <p:nvPr/>
        </p:nvSpPr>
        <p:spPr bwMode="auto">
          <a:xfrm>
            <a:off x="7200900" y="1974057"/>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1" name="Rectangle 20"/>
          <p:cNvSpPr>
            <a:spLocks noChangeArrowheads="1"/>
          </p:cNvSpPr>
          <p:nvPr/>
        </p:nvSpPr>
        <p:spPr bwMode="auto">
          <a:xfrm>
            <a:off x="5489585" y="2690087"/>
            <a:ext cx="1709737" cy="358775"/>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x</a:t>
            </a:r>
          </a:p>
        </p:txBody>
      </p:sp>
      <p:sp>
        <p:nvSpPr>
          <p:cNvPr id="22" name="Rectangle 21"/>
          <p:cNvSpPr>
            <a:spLocks noChangeArrowheads="1"/>
          </p:cNvSpPr>
          <p:nvPr/>
        </p:nvSpPr>
        <p:spPr bwMode="auto">
          <a:xfrm>
            <a:off x="7200900" y="2690087"/>
            <a:ext cx="1844675" cy="358775"/>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3" name="Rectangle 22"/>
          <p:cNvSpPr>
            <a:spLocks noChangeArrowheads="1"/>
          </p:cNvSpPr>
          <p:nvPr/>
        </p:nvSpPr>
        <p:spPr bwMode="auto">
          <a:xfrm>
            <a:off x="5489585" y="3048793"/>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z</a:t>
            </a:r>
          </a:p>
        </p:txBody>
      </p:sp>
      <p:sp>
        <p:nvSpPr>
          <p:cNvPr id="24" name="Rectangle 23"/>
          <p:cNvSpPr>
            <a:spLocks noChangeArrowheads="1"/>
          </p:cNvSpPr>
          <p:nvPr/>
        </p:nvSpPr>
        <p:spPr bwMode="auto">
          <a:xfrm>
            <a:off x="7200900" y="3048793"/>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5" name="Rectangle 24"/>
          <p:cNvSpPr>
            <a:spLocks noChangeArrowheads="1"/>
          </p:cNvSpPr>
          <p:nvPr/>
        </p:nvSpPr>
        <p:spPr bwMode="auto">
          <a:xfrm>
            <a:off x="5489585" y="3752057"/>
            <a:ext cx="1709737" cy="360363"/>
          </a:xfrm>
          <a:prstGeom prst="rect">
            <a:avLst/>
          </a:prstGeom>
          <a:solidFill>
            <a:srgbClr val="A5A5E9"/>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800" b="1">
                <a:latin typeface="楷体_GB2312" pitchFamily="1" charset="-122"/>
                <a:ea typeface="楷体_GB2312" pitchFamily="1" charset="-122"/>
              </a:rPr>
              <a:t>y</a:t>
            </a:r>
          </a:p>
        </p:txBody>
      </p:sp>
      <p:sp>
        <p:nvSpPr>
          <p:cNvPr id="26" name="Rectangle 25"/>
          <p:cNvSpPr>
            <a:spLocks noChangeArrowheads="1"/>
          </p:cNvSpPr>
          <p:nvPr/>
        </p:nvSpPr>
        <p:spPr bwMode="auto">
          <a:xfrm>
            <a:off x="7200900" y="3752057"/>
            <a:ext cx="1844675" cy="360363"/>
          </a:xfrm>
          <a:prstGeom prst="rect">
            <a:avLst/>
          </a:prstGeom>
          <a:solidFill>
            <a:srgbClr val="C2FFF0"/>
          </a:solidFill>
          <a:ln w="9525">
            <a:solidFill>
              <a:schemeClr val="tx1"/>
            </a:solidFill>
            <a:miter lim="800000"/>
            <a:headEnd/>
            <a:tailEnd/>
          </a:ln>
        </p:spPr>
        <p:txBody>
          <a:bodyPr lIns="0" tIns="0" rIns="0" bIns="0"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楷体_GB2312" pitchFamily="1" charset="-122"/>
              </a:rPr>
              <a:t>int; </a:t>
            </a:r>
            <a:r>
              <a:rPr lang="en-US" altLang="zh-CN" sz="2000" b="1">
                <a:latin typeface="Times New Roman" pitchFamily="18" charset="0"/>
                <a:ea typeface="楷体_GB2312" pitchFamily="1" charset="-122"/>
              </a:rPr>
              <a:t>unknown</a:t>
            </a:r>
            <a:endParaRPr lang="en-US" altLang="zh-CN" sz="2400" b="1">
              <a:latin typeface="Times New Roman" pitchFamily="18" charset="0"/>
              <a:ea typeface="楷体_GB2312" pitchFamily="1" charset="-122"/>
            </a:endParaRPr>
          </a:p>
        </p:txBody>
      </p:sp>
      <p:sp>
        <p:nvSpPr>
          <p:cNvPr id="27" name="矩形 26"/>
          <p:cNvSpPr/>
          <p:nvPr/>
        </p:nvSpPr>
        <p:spPr>
          <a:xfrm>
            <a:off x="5489575" y="1258093"/>
            <a:ext cx="3554412" cy="344488"/>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28" name="矩形 27"/>
          <p:cNvSpPr/>
          <p:nvPr/>
        </p:nvSpPr>
        <p:spPr>
          <a:xfrm>
            <a:off x="5489575" y="2337593"/>
            <a:ext cx="3554412" cy="346075"/>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29" name="矩形 28"/>
          <p:cNvSpPr/>
          <p:nvPr/>
        </p:nvSpPr>
        <p:spPr>
          <a:xfrm>
            <a:off x="5489575" y="3418688"/>
            <a:ext cx="3554412" cy="344487"/>
          </a:xfrm>
          <a:prstGeom prst="rect">
            <a:avLst/>
          </a:prstGeom>
          <a:solidFill>
            <a:schemeClr val="bg1">
              <a:lumMod val="85000"/>
              <a:alpha val="89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sz="1800" b="0" i="0" u="none" kern="1200" baseline="0">
                <a:solidFill>
                  <a:srgbClr val="000000"/>
                </a:solidFill>
                <a:latin typeface="Arial" panose="020B0604020202020204" pitchFamily="34" charset="0"/>
                <a:ea typeface="楷体" panose="02010609060101010101" pitchFamily="1" charset="-122"/>
              </a:defRPr>
            </a:lvl1pPr>
            <a:lvl2pPr marL="742950" lvl="1" indent="-28575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2pPr>
            <a:lvl3pPr marL="1143000" lvl="2"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3pPr>
            <a:lvl4pPr marL="1600200" lvl="3"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4pPr>
            <a:lvl5pPr marL="2057400" lvl="4" indent="-228600" algn="l" defTabSz="449580" rtl="0" eaLnBrk="1" fontAlgn="base" latinLnBrk="0" hangingPunct="1">
              <a:lnSpc>
                <a:spcPct val="93000"/>
              </a:lnSpc>
              <a:spcBef>
                <a:spcPct val="0"/>
              </a:spcBef>
              <a:spcAft>
                <a:spcPct val="0"/>
              </a:spcAft>
              <a:buSzPct val="100000"/>
              <a:buFont typeface="Times New Roman" panose="02020603050405020304" pitchFamily="2" charset="0"/>
              <a:buNone/>
              <a:defRPr b="0" i="0" u="none" kern="1200" baseline="0">
                <a:solidFill>
                  <a:srgbClr val="000000"/>
                </a:solidFill>
                <a:latin typeface="Arial" panose="020B0604020202020204" pitchFamily="34" charset="0"/>
                <a:ea typeface="楷体" panose="02010609060101010101" pitchFamily="1" charset="-122"/>
                <a:cs typeface="+mn-cs"/>
              </a:defRPr>
            </a:lvl5pPr>
          </a:lstStyle>
          <a:p>
            <a:pPr algn="ctr"/>
            <a:endParaRPr lang="zh-CN" altLang="en-US" noProof="1">
              <a:solidFill>
                <a:srgbClr val="FFFFFF"/>
              </a:solidFill>
              <a:ea typeface="方正书宋_GBK" charset="0"/>
            </a:endParaRPr>
          </a:p>
        </p:txBody>
      </p:sp>
      <p:sp>
        <p:nvSpPr>
          <p:cNvPr id="30" name="日期占位符 1"/>
          <p:cNvSpPr txBox="1">
            <a:spLocks/>
          </p:cNvSpPr>
          <p:nvPr/>
        </p:nvSpPr>
        <p:spPr>
          <a:xfrm>
            <a:off x="5357310" y="6548836"/>
            <a:ext cx="3786690" cy="365125"/>
          </a:xfrm>
          <a:prstGeom prst="rect">
            <a:avLst/>
          </a:prstGeom>
        </p:spPr>
        <p:txBody>
          <a:bodyPr vert="horz" lIns="91440" tIns="45720" rIns="91440" bIns="45720" rtlCol="0" anchor="ctr"/>
          <a:lstStyle>
            <a:defPPr>
              <a:defRPr lang="zh-CN"/>
            </a:defPPr>
            <a:lvl1pPr marL="0" algn="r" defTabSz="914400" rtl="0" eaLnBrk="1" latinLnBrk="0" hangingPunct="1">
              <a:defRPr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1" name="页脚占位符 2"/>
          <p:cNvSpPr txBox="1">
            <a:spLocks/>
          </p:cNvSpPr>
          <p:nvPr/>
        </p:nvSpPr>
        <p:spPr>
          <a:xfrm>
            <a:off x="30816" y="6577846"/>
            <a:ext cx="3786691" cy="365125"/>
          </a:xfrm>
          <a:prstGeom prst="rect">
            <a:avLst/>
          </a:prstGeom>
        </p:spPr>
        <p:txBody>
          <a:bodyPr vert="horz" lIns="91440" tIns="45720" rIns="91440" bIns="45720" rtlCol="0" anchor="ctr"/>
          <a:lstStyle>
            <a:defPPr>
              <a:defRPr lang="zh-CN"/>
            </a:defPPr>
            <a:lvl1pPr marL="0" algn="l" defTabSz="914400" rtl="0" eaLnBrk="1" latinLnBrk="0" hangingPunct="1">
              <a:defRPr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2" name="灯片编号占位符 3"/>
          <p:cNvSpPr txBox="1">
            <a:spLocks/>
          </p:cNvSpPr>
          <p:nvPr/>
        </p:nvSpPr>
        <p:spPr>
          <a:xfrm>
            <a:off x="4006296" y="6535473"/>
            <a:ext cx="1161826" cy="365125"/>
          </a:xfrm>
          <a:prstGeom prst="rect">
            <a:avLst/>
          </a:prstGeom>
        </p:spPr>
        <p:txBody>
          <a:bodyPr vert="horz" lIns="91440" tIns="45720" rIns="91440" bIns="45720" rtlCol="0" anchor="ctr"/>
          <a:lstStyle>
            <a:defPPr>
              <a:defRPr lang="zh-CN"/>
            </a:defPPr>
            <a:lvl1pPr marL="0" algn="ctr" defTabSz="914400" rtl="0" eaLnBrk="1" latinLnBrk="0" hangingPunct="1">
              <a:defRPr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16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1547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blinds(horizontal)">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linds(horizontal)">
                                      <p:cBhvr>
                                        <p:cTn id="30" dur="500"/>
                                        <p:tgtEl>
                                          <p:spTgt spid="1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blinds(horizontal)">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blinds(horizontal)">
                                      <p:cBhvr>
                                        <p:cTn id="38" dur="500"/>
                                        <p:tgtEl>
                                          <p:spTgt spid="8">
                                            <p:txEl>
                                              <p:pRg st="2" end="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blinds(horizontal)">
                                      <p:cBhvr>
                                        <p:cTn id="41" dur="500"/>
                                        <p:tgtEl>
                                          <p:spTgt spid="8">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linds(horizontal)">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8">
                                            <p:txEl>
                                              <p:pRg st="4" end="4"/>
                                            </p:txEl>
                                          </p:spTgt>
                                        </p:tgtEl>
                                        <p:attrNameLst>
                                          <p:attrName>style.visibility</p:attrName>
                                        </p:attrNameLst>
                                      </p:cBhvr>
                                      <p:to>
                                        <p:strVal val="visible"/>
                                      </p:to>
                                    </p:set>
                                    <p:animEffect transition="in" filter="blinds(horizontal)">
                                      <p:cBhvr>
                                        <p:cTn id="65" dur="500"/>
                                        <p:tgtEl>
                                          <p:spTgt spid="8">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blinds(horizontal)">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8">
                                            <p:txEl>
                                              <p:pRg st="5" end="5"/>
                                            </p:txEl>
                                          </p:spTgt>
                                        </p:tgtEl>
                                        <p:attrNameLst>
                                          <p:attrName>style.visibility</p:attrName>
                                        </p:attrNameLst>
                                      </p:cBhvr>
                                      <p:to>
                                        <p:strVal val="visible"/>
                                      </p:to>
                                    </p:set>
                                    <p:animEffect transition="in" filter="blinds(horizontal)">
                                      <p:cBhvr>
                                        <p:cTn id="75" dur="500"/>
                                        <p:tgtEl>
                                          <p:spTgt spid="8">
                                            <p:txEl>
                                              <p:pRg st="5" end="5"/>
                                            </p:txEl>
                                          </p:spTgt>
                                        </p:tgtEl>
                                      </p:cBhvr>
                                    </p:animEffect>
                                  </p:childTnLst>
                                </p:cTn>
                              </p:par>
                              <p:par>
                                <p:cTn id="76" presetID="3" presetClass="entr" presetSubtype="10" fill="hold" nodeType="withEffect">
                                  <p:stCondLst>
                                    <p:cond delay="0"/>
                                  </p:stCondLst>
                                  <p:childTnLst>
                                    <p:set>
                                      <p:cBhvr>
                                        <p:cTn id="77" dur="1" fill="hold">
                                          <p:stCondLst>
                                            <p:cond delay="0"/>
                                          </p:stCondLst>
                                        </p:cTn>
                                        <p:tgtEl>
                                          <p:spTgt spid="8">
                                            <p:txEl>
                                              <p:pRg st="6" end="6"/>
                                            </p:txEl>
                                          </p:spTgt>
                                        </p:tgtEl>
                                        <p:attrNameLst>
                                          <p:attrName>style.visibility</p:attrName>
                                        </p:attrNameLst>
                                      </p:cBhvr>
                                      <p:to>
                                        <p:strVal val="visible"/>
                                      </p:to>
                                    </p:set>
                                    <p:animEffect transition="in" filter="blinds(horizontal)">
                                      <p:cBhvr>
                                        <p:cTn id="78" dur="500"/>
                                        <p:tgtEl>
                                          <p:spTgt spid="8">
                                            <p:txEl>
                                              <p:pRg st="6" end="6"/>
                                            </p:txEl>
                                          </p:spTgt>
                                        </p:tgtEl>
                                      </p:cBhvr>
                                    </p:animEffect>
                                  </p:childTnLst>
                                </p:cTn>
                              </p:par>
                              <p:par>
                                <p:cTn id="79" presetID="3" presetClass="entr" presetSubtype="10" fill="hold" nodeType="withEffect">
                                  <p:stCondLst>
                                    <p:cond delay="0"/>
                                  </p:stCondLst>
                                  <p:childTnLst>
                                    <p:set>
                                      <p:cBhvr>
                                        <p:cTn id="80" dur="1" fill="hold">
                                          <p:stCondLst>
                                            <p:cond delay="0"/>
                                          </p:stCondLst>
                                        </p:cTn>
                                        <p:tgtEl>
                                          <p:spTgt spid="8">
                                            <p:txEl>
                                              <p:pRg st="7" end="7"/>
                                            </p:txEl>
                                          </p:spTgt>
                                        </p:tgtEl>
                                        <p:attrNameLst>
                                          <p:attrName>style.visibility</p:attrName>
                                        </p:attrNameLst>
                                      </p:cBhvr>
                                      <p:to>
                                        <p:strVal val="visible"/>
                                      </p:to>
                                    </p:set>
                                    <p:animEffect transition="in" filter="blinds(horizontal)">
                                      <p:cBhvr>
                                        <p:cTn id="81" dur="500"/>
                                        <p:tgtEl>
                                          <p:spTgt spid="8">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linds(horizontal)">
                                      <p:cBhvr>
                                        <p:cTn id="86" dur="500"/>
                                        <p:tgtEl>
                                          <p:spTgt spid="2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blinds(horizontal)">
                                      <p:cBhvr>
                                        <p:cTn id="89" dur="500"/>
                                        <p:tgtEl>
                                          <p:spTgt spid="2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blinds(horizontal)">
                                      <p:cBhvr>
                                        <p:cTn id="92" dur="500"/>
                                        <p:tgtEl>
                                          <p:spTgt spid="23"/>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blinds(horizontal)">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8">
                                            <p:txEl>
                                              <p:pRg st="8" end="8"/>
                                            </p:txEl>
                                          </p:spTgt>
                                        </p:tgtEl>
                                        <p:attrNameLst>
                                          <p:attrName>style.visibility</p:attrName>
                                        </p:attrNameLst>
                                      </p:cBhvr>
                                      <p:to>
                                        <p:strVal val="visible"/>
                                      </p:to>
                                    </p:set>
                                    <p:animEffect transition="in" filter="blinds(horizontal)">
                                      <p:cBhvr>
                                        <p:cTn id="100" dur="500"/>
                                        <p:tgtEl>
                                          <p:spTgt spid="8">
                                            <p:txEl>
                                              <p:pRg st="8" end="8"/>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animEffect transition="in" filter="blinds(horizontal)">
                                      <p:cBhvr>
                                        <p:cTn id="105" dur="500"/>
                                        <p:tgtEl>
                                          <p:spTgt spid="29"/>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8">
                                            <p:txEl>
                                              <p:pRg st="9" end="9"/>
                                            </p:txEl>
                                          </p:spTgt>
                                        </p:tgtEl>
                                        <p:attrNameLst>
                                          <p:attrName>style.visibility</p:attrName>
                                        </p:attrNameLst>
                                      </p:cBhvr>
                                      <p:to>
                                        <p:strVal val="visible"/>
                                      </p:to>
                                    </p:set>
                                    <p:animEffect transition="in" filter="blinds(horizontal)">
                                      <p:cBhvr>
                                        <p:cTn id="110" dur="500"/>
                                        <p:tgtEl>
                                          <p:spTgt spid="8">
                                            <p:txEl>
                                              <p:pRg st="9" end="9"/>
                                            </p:txEl>
                                          </p:spTgt>
                                        </p:tgtEl>
                                      </p:cBhvr>
                                    </p:animEffect>
                                  </p:childTnLst>
                                </p:cTn>
                              </p:par>
                              <p:par>
                                <p:cTn id="111" presetID="3" presetClass="entr" presetSubtype="10" fill="hold" nodeType="withEffect">
                                  <p:stCondLst>
                                    <p:cond delay="0"/>
                                  </p:stCondLst>
                                  <p:childTnLst>
                                    <p:set>
                                      <p:cBhvr>
                                        <p:cTn id="112" dur="1" fill="hold">
                                          <p:stCondLst>
                                            <p:cond delay="0"/>
                                          </p:stCondLst>
                                        </p:cTn>
                                        <p:tgtEl>
                                          <p:spTgt spid="8">
                                            <p:txEl>
                                              <p:pRg st="10" end="10"/>
                                            </p:txEl>
                                          </p:spTgt>
                                        </p:tgtEl>
                                        <p:attrNameLst>
                                          <p:attrName>style.visibility</p:attrName>
                                        </p:attrNameLst>
                                      </p:cBhvr>
                                      <p:to>
                                        <p:strVal val="visible"/>
                                      </p:to>
                                    </p:set>
                                    <p:animEffect transition="in" filter="blinds(horizontal)">
                                      <p:cBhvr>
                                        <p:cTn id="113" dur="500"/>
                                        <p:tgtEl>
                                          <p:spTgt spid="8">
                                            <p:txEl>
                                              <p:pRg st="10" end="1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blinds(horizontal)">
                                      <p:cBhvr>
                                        <p:cTn id="118" dur="500"/>
                                        <p:tgtEl>
                                          <p:spTgt spid="25"/>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blinds(horizontal)">
                                      <p:cBhvr>
                                        <p:cTn id="121" dur="500"/>
                                        <p:tgtEl>
                                          <p:spTgt spid="26"/>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8">
                                            <p:txEl>
                                              <p:pRg st="11" end="11"/>
                                            </p:txEl>
                                          </p:spTgt>
                                        </p:tgtEl>
                                        <p:attrNameLst>
                                          <p:attrName>style.visibility</p:attrName>
                                        </p:attrNameLst>
                                      </p:cBhvr>
                                      <p:to>
                                        <p:strVal val="visible"/>
                                      </p:to>
                                    </p:set>
                                    <p:animEffect transition="in" filter="blinds(horizontal)">
                                      <p:cBhvr>
                                        <p:cTn id="126" dur="500"/>
                                        <p:tgtEl>
                                          <p:spTgt spid="8">
                                            <p:txEl>
                                              <p:pRg st="11" end="11"/>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xit" presetSubtype="10" fill="hold" grpId="1" nodeType="clickEffect">
                                  <p:stCondLst>
                                    <p:cond delay="0"/>
                                  </p:stCondLst>
                                  <p:childTnLst>
                                    <p:animEffect transition="out" filter="blinds(horizontal)">
                                      <p:cBhvr>
                                        <p:cTn id="130" dur="500"/>
                                        <p:tgtEl>
                                          <p:spTgt spid="25"/>
                                        </p:tgtEl>
                                      </p:cBhvr>
                                    </p:animEffect>
                                    <p:set>
                                      <p:cBhvr>
                                        <p:cTn id="131" dur="1" fill="hold">
                                          <p:stCondLst>
                                            <p:cond delay="499"/>
                                          </p:stCondLst>
                                        </p:cTn>
                                        <p:tgtEl>
                                          <p:spTgt spid="25"/>
                                        </p:tgtEl>
                                        <p:attrNameLst>
                                          <p:attrName>style.visibility</p:attrName>
                                        </p:attrNameLst>
                                      </p:cBhvr>
                                      <p:to>
                                        <p:strVal val="hidden"/>
                                      </p:to>
                                    </p:set>
                                  </p:childTnLst>
                                </p:cTn>
                              </p:par>
                              <p:par>
                                <p:cTn id="132" presetID="3" presetClass="exit" presetSubtype="10" fill="hold" grpId="1" nodeType="withEffect">
                                  <p:stCondLst>
                                    <p:cond delay="0"/>
                                  </p:stCondLst>
                                  <p:childTnLst>
                                    <p:animEffect transition="out" filter="blinds(horizontal)">
                                      <p:cBhvr>
                                        <p:cTn id="133" dur="500"/>
                                        <p:tgtEl>
                                          <p:spTgt spid="26"/>
                                        </p:tgtEl>
                                      </p:cBhvr>
                                    </p:animEffect>
                                    <p:set>
                                      <p:cBhvr>
                                        <p:cTn id="134" dur="1" fill="hold">
                                          <p:stCondLst>
                                            <p:cond delay="499"/>
                                          </p:stCondLst>
                                        </p:cTn>
                                        <p:tgtEl>
                                          <p:spTgt spid="26"/>
                                        </p:tgtEl>
                                        <p:attrNameLst>
                                          <p:attrName>style.visibility</p:attrName>
                                        </p:attrNameLst>
                                      </p:cBhvr>
                                      <p:to>
                                        <p:strVal val="hidden"/>
                                      </p:to>
                                    </p:set>
                                  </p:childTnLst>
                                </p:cTn>
                              </p:par>
                              <p:par>
                                <p:cTn id="135" presetID="3" presetClass="exit" presetSubtype="10" fill="hold" grpId="1" nodeType="withEffect">
                                  <p:stCondLst>
                                    <p:cond delay="0"/>
                                  </p:stCondLst>
                                  <p:childTnLst>
                                    <p:animEffect transition="out" filter="blinds(horizontal)">
                                      <p:cBhvr>
                                        <p:cTn id="136" dur="500"/>
                                        <p:tgtEl>
                                          <p:spTgt spid="29"/>
                                        </p:tgtEl>
                                      </p:cBhvr>
                                    </p:animEffect>
                                    <p:set>
                                      <p:cBhvr>
                                        <p:cTn id="137" dur="1" fill="hold">
                                          <p:stCondLst>
                                            <p:cond delay="499"/>
                                          </p:stCondLst>
                                        </p:cTn>
                                        <p:tgtEl>
                                          <p:spTgt spid="29"/>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nodeType="clickEffect">
                                  <p:stCondLst>
                                    <p:cond delay="0"/>
                                  </p:stCondLst>
                                  <p:childTnLst>
                                    <p:set>
                                      <p:cBhvr>
                                        <p:cTn id="141" dur="1" fill="hold">
                                          <p:stCondLst>
                                            <p:cond delay="0"/>
                                          </p:stCondLst>
                                        </p:cTn>
                                        <p:tgtEl>
                                          <p:spTgt spid="8">
                                            <p:txEl>
                                              <p:pRg st="12" end="12"/>
                                            </p:txEl>
                                          </p:spTgt>
                                        </p:tgtEl>
                                        <p:attrNameLst>
                                          <p:attrName>style.visibility</p:attrName>
                                        </p:attrNameLst>
                                      </p:cBhvr>
                                      <p:to>
                                        <p:strVal val="visible"/>
                                      </p:to>
                                    </p:set>
                                    <p:animEffect transition="in" filter="blinds(horizontal)">
                                      <p:cBhvr>
                                        <p:cTn id="142" dur="500"/>
                                        <p:tgtEl>
                                          <p:spTgt spid="8">
                                            <p:txEl>
                                              <p:pRg st="12" end="1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21"/>
                                        </p:tgtEl>
                                      </p:cBhvr>
                                    </p:animEffect>
                                    <p:set>
                                      <p:cBhvr>
                                        <p:cTn id="147" dur="1" fill="hold">
                                          <p:stCondLst>
                                            <p:cond delay="499"/>
                                          </p:stCondLst>
                                        </p:cTn>
                                        <p:tgtEl>
                                          <p:spTgt spid="21"/>
                                        </p:tgtEl>
                                        <p:attrNameLst>
                                          <p:attrName>style.visibility</p:attrName>
                                        </p:attrNameLst>
                                      </p:cBhvr>
                                      <p:to>
                                        <p:strVal val="hidden"/>
                                      </p:to>
                                    </p:set>
                                  </p:childTnLst>
                                </p:cTn>
                              </p:par>
                              <p:par>
                                <p:cTn id="148" presetID="3" presetClass="exit" presetSubtype="10" fill="hold" grpId="1" nodeType="withEffect">
                                  <p:stCondLst>
                                    <p:cond delay="0"/>
                                  </p:stCondLst>
                                  <p:childTnLst>
                                    <p:animEffect transition="out" filter="blinds(horizontal)">
                                      <p:cBhvr>
                                        <p:cTn id="149" dur="500"/>
                                        <p:tgtEl>
                                          <p:spTgt spid="22"/>
                                        </p:tgtEl>
                                      </p:cBhvr>
                                    </p:animEffect>
                                    <p:set>
                                      <p:cBhvr>
                                        <p:cTn id="150" dur="1" fill="hold">
                                          <p:stCondLst>
                                            <p:cond delay="499"/>
                                          </p:stCondLst>
                                        </p:cTn>
                                        <p:tgtEl>
                                          <p:spTgt spid="22"/>
                                        </p:tgtEl>
                                        <p:attrNameLst>
                                          <p:attrName>style.visibility</p:attrName>
                                        </p:attrNameLst>
                                      </p:cBhvr>
                                      <p:to>
                                        <p:strVal val="hidden"/>
                                      </p:to>
                                    </p:set>
                                  </p:childTnLst>
                                </p:cTn>
                              </p:par>
                              <p:par>
                                <p:cTn id="151" presetID="3" presetClass="exit" presetSubtype="10" fill="hold" grpId="1" nodeType="withEffect">
                                  <p:stCondLst>
                                    <p:cond delay="0"/>
                                  </p:stCondLst>
                                  <p:childTnLst>
                                    <p:animEffect transition="out" filter="blinds(horizontal)">
                                      <p:cBhvr>
                                        <p:cTn id="152" dur="500"/>
                                        <p:tgtEl>
                                          <p:spTgt spid="23"/>
                                        </p:tgtEl>
                                      </p:cBhvr>
                                    </p:animEffect>
                                    <p:set>
                                      <p:cBhvr>
                                        <p:cTn id="153" dur="1" fill="hold">
                                          <p:stCondLst>
                                            <p:cond delay="499"/>
                                          </p:stCondLst>
                                        </p:cTn>
                                        <p:tgtEl>
                                          <p:spTgt spid="23"/>
                                        </p:tgtEl>
                                        <p:attrNameLst>
                                          <p:attrName>style.visibility</p:attrName>
                                        </p:attrNameLst>
                                      </p:cBhvr>
                                      <p:to>
                                        <p:strVal val="hidden"/>
                                      </p:to>
                                    </p:set>
                                  </p:childTnLst>
                                </p:cTn>
                              </p:par>
                              <p:par>
                                <p:cTn id="154" presetID="3" presetClass="exit" presetSubtype="10" fill="hold" grpId="1" nodeType="withEffect">
                                  <p:stCondLst>
                                    <p:cond delay="0"/>
                                  </p:stCondLst>
                                  <p:childTnLst>
                                    <p:animEffect transition="out" filter="blinds(horizontal)">
                                      <p:cBhvr>
                                        <p:cTn id="155" dur="500"/>
                                        <p:tgtEl>
                                          <p:spTgt spid="24"/>
                                        </p:tgtEl>
                                      </p:cBhvr>
                                    </p:animEffect>
                                    <p:set>
                                      <p:cBhvr>
                                        <p:cTn id="156" dur="1" fill="hold">
                                          <p:stCondLst>
                                            <p:cond delay="499"/>
                                          </p:stCondLst>
                                        </p:cTn>
                                        <p:tgtEl>
                                          <p:spTgt spid="24"/>
                                        </p:tgtEl>
                                        <p:attrNameLst>
                                          <p:attrName>style.visibility</p:attrName>
                                        </p:attrNameLst>
                                      </p:cBhvr>
                                      <p:to>
                                        <p:strVal val="hidden"/>
                                      </p:to>
                                    </p:set>
                                  </p:childTnLst>
                                </p:cTn>
                              </p:par>
                              <p:par>
                                <p:cTn id="157" presetID="3" presetClass="exit" presetSubtype="10" fill="hold" grpId="1" nodeType="withEffect">
                                  <p:stCondLst>
                                    <p:cond delay="0"/>
                                  </p:stCondLst>
                                  <p:childTnLst>
                                    <p:animEffect transition="out" filter="blinds(horizontal)">
                                      <p:cBhvr>
                                        <p:cTn id="158" dur="500"/>
                                        <p:tgtEl>
                                          <p:spTgt spid="28"/>
                                        </p:tgtEl>
                                      </p:cBhvr>
                                    </p:animEffect>
                                    <p:set>
                                      <p:cBhvr>
                                        <p:cTn id="159" dur="1" fill="hold">
                                          <p:stCondLst>
                                            <p:cond delay="499"/>
                                          </p:stCondLst>
                                        </p:cTn>
                                        <p:tgtEl>
                                          <p:spTgt spid="28"/>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3" presetClass="entr" presetSubtype="10" fill="hold" nodeType="clickEffect">
                                  <p:stCondLst>
                                    <p:cond delay="0"/>
                                  </p:stCondLst>
                                  <p:childTnLst>
                                    <p:set>
                                      <p:cBhvr>
                                        <p:cTn id="163" dur="1" fill="hold">
                                          <p:stCondLst>
                                            <p:cond delay="0"/>
                                          </p:stCondLst>
                                        </p:cTn>
                                        <p:tgtEl>
                                          <p:spTgt spid="8">
                                            <p:txEl>
                                              <p:pRg st="13" end="13"/>
                                            </p:txEl>
                                          </p:spTgt>
                                        </p:tgtEl>
                                        <p:attrNameLst>
                                          <p:attrName>style.visibility</p:attrName>
                                        </p:attrNameLst>
                                      </p:cBhvr>
                                      <p:to>
                                        <p:strVal val="visible"/>
                                      </p:to>
                                    </p:set>
                                    <p:animEffect transition="in" filter="blinds(horizontal)">
                                      <p:cBhvr>
                                        <p:cTn id="164" dur="500"/>
                                        <p:tgtEl>
                                          <p:spTgt spid="8">
                                            <p:txEl>
                                              <p:pRg st="13" end="13"/>
                                            </p:txEl>
                                          </p:spTgt>
                                        </p:tgtEl>
                                      </p:cBhvr>
                                    </p:animEffect>
                                  </p:childTnLst>
                                </p:cTn>
                              </p:par>
                              <p:par>
                                <p:cTn id="165" presetID="3" presetClass="entr" presetSubtype="10" fill="hold" nodeType="withEffect">
                                  <p:stCondLst>
                                    <p:cond delay="0"/>
                                  </p:stCondLst>
                                  <p:childTnLst>
                                    <p:set>
                                      <p:cBhvr>
                                        <p:cTn id="166" dur="1" fill="hold">
                                          <p:stCondLst>
                                            <p:cond delay="0"/>
                                          </p:stCondLst>
                                        </p:cTn>
                                        <p:tgtEl>
                                          <p:spTgt spid="8">
                                            <p:txEl>
                                              <p:pRg st="14" end="14"/>
                                            </p:txEl>
                                          </p:spTgt>
                                        </p:tgtEl>
                                        <p:attrNameLst>
                                          <p:attrName>style.visibility</p:attrName>
                                        </p:attrNameLst>
                                      </p:cBhvr>
                                      <p:to>
                                        <p:strVal val="visible"/>
                                      </p:to>
                                    </p:set>
                                    <p:animEffect transition="in" filter="blinds(horizontal)">
                                      <p:cBhvr>
                                        <p:cTn id="167" dur="500"/>
                                        <p:tgtEl>
                                          <p:spTgt spid="8">
                                            <p:txEl>
                                              <p:pRg st="14" end="14"/>
                                            </p:txEl>
                                          </p:spTgt>
                                        </p:tgtEl>
                                      </p:cBhvr>
                                    </p:animEffect>
                                  </p:childTnLst>
                                </p:cTn>
                              </p:par>
                              <p:par>
                                <p:cTn id="168" presetID="3" presetClass="entr" presetSubtype="10" fill="hold" nodeType="withEffect">
                                  <p:stCondLst>
                                    <p:cond delay="0"/>
                                  </p:stCondLst>
                                  <p:childTnLst>
                                    <p:set>
                                      <p:cBhvr>
                                        <p:cTn id="169" dur="1" fill="hold">
                                          <p:stCondLst>
                                            <p:cond delay="0"/>
                                          </p:stCondLst>
                                        </p:cTn>
                                        <p:tgtEl>
                                          <p:spTgt spid="8">
                                            <p:txEl>
                                              <p:pRg st="15" end="15"/>
                                            </p:txEl>
                                          </p:spTgt>
                                        </p:tgtEl>
                                        <p:attrNameLst>
                                          <p:attrName>style.visibility</p:attrName>
                                        </p:attrNameLst>
                                      </p:cBhvr>
                                      <p:to>
                                        <p:strVal val="visible"/>
                                      </p:to>
                                    </p:set>
                                    <p:animEffect transition="in" filter="blinds(horizontal)">
                                      <p:cBhvr>
                                        <p:cTn id="170" dur="500"/>
                                        <p:tgtEl>
                                          <p:spTgt spid="8">
                                            <p:txEl>
                                              <p:pRg st="15" end="15"/>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3" presetClass="entr" presetSubtype="10" fill="hold" nodeType="clickEffect">
                                  <p:stCondLst>
                                    <p:cond delay="0"/>
                                  </p:stCondLst>
                                  <p:childTnLst>
                                    <p:set>
                                      <p:cBhvr>
                                        <p:cTn id="174" dur="1" fill="hold">
                                          <p:stCondLst>
                                            <p:cond delay="0"/>
                                          </p:stCondLst>
                                        </p:cTn>
                                        <p:tgtEl>
                                          <p:spTgt spid="8">
                                            <p:txEl>
                                              <p:pRg st="16" end="16"/>
                                            </p:txEl>
                                          </p:spTgt>
                                        </p:tgtEl>
                                        <p:attrNameLst>
                                          <p:attrName>style.visibility</p:attrName>
                                        </p:attrNameLst>
                                      </p:cBhvr>
                                      <p:to>
                                        <p:strVal val="visible"/>
                                      </p:to>
                                    </p:set>
                                    <p:animEffect transition="in" filter="blinds(horizontal)">
                                      <p:cBhvr>
                                        <p:cTn id="175" dur="500"/>
                                        <p:tgtEl>
                                          <p:spTgt spid="8">
                                            <p:txEl>
                                              <p:pRg st="16" end="16"/>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xit" presetSubtype="10" fill="hold" grpId="1" nodeType="clickEffect">
                                  <p:stCondLst>
                                    <p:cond delay="0"/>
                                  </p:stCondLst>
                                  <p:childTnLst>
                                    <p:animEffect transition="out" filter="blinds(horizontal)">
                                      <p:cBhvr>
                                        <p:cTn id="179" dur="500"/>
                                        <p:tgtEl>
                                          <p:spTgt spid="17"/>
                                        </p:tgtEl>
                                      </p:cBhvr>
                                    </p:animEffect>
                                    <p:set>
                                      <p:cBhvr>
                                        <p:cTn id="180" dur="1" fill="hold">
                                          <p:stCondLst>
                                            <p:cond delay="499"/>
                                          </p:stCondLst>
                                        </p:cTn>
                                        <p:tgtEl>
                                          <p:spTgt spid="17"/>
                                        </p:tgtEl>
                                        <p:attrNameLst>
                                          <p:attrName>style.visibility</p:attrName>
                                        </p:attrNameLst>
                                      </p:cBhvr>
                                      <p:to>
                                        <p:strVal val="hidden"/>
                                      </p:to>
                                    </p:set>
                                  </p:childTnLst>
                                </p:cTn>
                              </p:par>
                              <p:par>
                                <p:cTn id="181" presetID="3" presetClass="exit" presetSubtype="10" fill="hold" grpId="1" nodeType="withEffect">
                                  <p:stCondLst>
                                    <p:cond delay="0"/>
                                  </p:stCondLst>
                                  <p:childTnLst>
                                    <p:animEffect transition="out" filter="blinds(horizontal)">
                                      <p:cBhvr>
                                        <p:cTn id="182" dur="500"/>
                                        <p:tgtEl>
                                          <p:spTgt spid="18"/>
                                        </p:tgtEl>
                                      </p:cBhvr>
                                    </p:animEffect>
                                    <p:set>
                                      <p:cBhvr>
                                        <p:cTn id="183" dur="1" fill="hold">
                                          <p:stCondLst>
                                            <p:cond delay="499"/>
                                          </p:stCondLst>
                                        </p:cTn>
                                        <p:tgtEl>
                                          <p:spTgt spid="18"/>
                                        </p:tgtEl>
                                        <p:attrNameLst>
                                          <p:attrName>style.visibility</p:attrName>
                                        </p:attrNameLst>
                                      </p:cBhvr>
                                      <p:to>
                                        <p:strVal val="hidden"/>
                                      </p:to>
                                    </p:set>
                                  </p:childTnLst>
                                </p:cTn>
                              </p:par>
                              <p:par>
                                <p:cTn id="184" presetID="3" presetClass="exit" presetSubtype="10" fill="hold" grpId="1" nodeType="withEffect">
                                  <p:stCondLst>
                                    <p:cond delay="0"/>
                                  </p:stCondLst>
                                  <p:childTnLst>
                                    <p:animEffect transition="out" filter="blinds(horizontal)">
                                      <p:cBhvr>
                                        <p:cTn id="185" dur="500"/>
                                        <p:tgtEl>
                                          <p:spTgt spid="19"/>
                                        </p:tgtEl>
                                      </p:cBhvr>
                                    </p:animEffect>
                                    <p:set>
                                      <p:cBhvr>
                                        <p:cTn id="186" dur="1" fill="hold">
                                          <p:stCondLst>
                                            <p:cond delay="499"/>
                                          </p:stCondLst>
                                        </p:cTn>
                                        <p:tgtEl>
                                          <p:spTgt spid="19"/>
                                        </p:tgtEl>
                                        <p:attrNameLst>
                                          <p:attrName>style.visibility</p:attrName>
                                        </p:attrNameLst>
                                      </p:cBhvr>
                                      <p:to>
                                        <p:strVal val="hidden"/>
                                      </p:to>
                                    </p:set>
                                  </p:childTnLst>
                                </p:cTn>
                              </p:par>
                              <p:par>
                                <p:cTn id="187" presetID="3" presetClass="exit" presetSubtype="10" fill="hold" grpId="1" nodeType="withEffect">
                                  <p:stCondLst>
                                    <p:cond delay="0"/>
                                  </p:stCondLst>
                                  <p:childTnLst>
                                    <p:animEffect transition="out" filter="blinds(horizontal)">
                                      <p:cBhvr>
                                        <p:cTn id="188" dur="500"/>
                                        <p:tgtEl>
                                          <p:spTgt spid="20"/>
                                        </p:tgtEl>
                                      </p:cBhvr>
                                    </p:animEffect>
                                    <p:set>
                                      <p:cBhvr>
                                        <p:cTn id="189" dur="1" fill="hold">
                                          <p:stCondLst>
                                            <p:cond delay="499"/>
                                          </p:stCondLst>
                                        </p:cTn>
                                        <p:tgtEl>
                                          <p:spTgt spid="20"/>
                                        </p:tgtEl>
                                        <p:attrNameLst>
                                          <p:attrName>style.visibility</p:attrName>
                                        </p:attrNameLst>
                                      </p:cBhvr>
                                      <p:to>
                                        <p:strVal val="hidden"/>
                                      </p:to>
                                    </p:set>
                                  </p:childTnLst>
                                </p:cTn>
                              </p:par>
                              <p:par>
                                <p:cTn id="190" presetID="3" presetClass="exit" presetSubtype="10" fill="hold" grpId="1" nodeType="withEffect">
                                  <p:stCondLst>
                                    <p:cond delay="0"/>
                                  </p:stCondLst>
                                  <p:childTnLst>
                                    <p:animEffect transition="out" filter="blinds(horizontal)">
                                      <p:cBhvr>
                                        <p:cTn id="191" dur="500"/>
                                        <p:tgtEl>
                                          <p:spTgt spid="27"/>
                                        </p:tgtEl>
                                      </p:cBhvr>
                                    </p:animEffect>
                                    <p:set>
                                      <p:cBhvr>
                                        <p:cTn id="192" dur="1" fill="hold">
                                          <p:stCondLst>
                                            <p:cond delay="4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语法制导翻译：</a:t>
            </a:r>
            <a:endParaRPr lang="en-US" altLang="zh-CN" dirty="0" smtClean="0"/>
          </a:p>
          <a:p>
            <a:pPr marL="252000" indent="0">
              <a:buNone/>
            </a:pPr>
            <a:r>
              <a:rPr lang="zh-CN" altLang="en-US" sz="2400" dirty="0" smtClean="0"/>
              <a:t>在语法分析时不建立抽象语法树，而是</a:t>
            </a:r>
            <a:r>
              <a:rPr lang="zh-CN" altLang="en-US" sz="2400" dirty="0" smtClean="0">
                <a:solidFill>
                  <a:srgbClr val="FF0000"/>
                </a:solidFill>
              </a:rPr>
              <a:t>直接生成中间代码</a:t>
            </a:r>
            <a:r>
              <a:rPr lang="zh-CN" altLang="en-US" sz="2400" dirty="0" smtClean="0"/>
              <a:t>，适用于文法比较简单的语言</a:t>
            </a:r>
            <a:endParaRPr lang="en-US" sz="2400" dirty="0"/>
          </a:p>
          <a:p>
            <a:endParaRPr lang="en-US" dirty="0"/>
          </a:p>
          <a:p>
            <a:r>
              <a:rPr lang="zh-CN" altLang="en-US" dirty="0" smtClean="0"/>
              <a:t>抽象语法树：</a:t>
            </a:r>
            <a:endParaRPr lang="en-US" altLang="zh-CN" dirty="0" smtClean="0"/>
          </a:p>
          <a:p>
            <a:pPr marL="252000" indent="0">
              <a:buNone/>
            </a:pPr>
            <a:r>
              <a:rPr lang="zh-CN" altLang="en-US" sz="2400" dirty="0" smtClean="0"/>
              <a:t>以抽象语法树为基础进行语义分析及中间代码生成</a:t>
            </a:r>
            <a:endParaRPr lang="en-US" altLang="zh-CN" sz="2400" dirty="0" smtClean="0"/>
          </a:p>
          <a:p>
            <a:pPr marL="252000" indent="0">
              <a:buNone/>
            </a:pPr>
            <a:r>
              <a:rPr lang="zh-CN" altLang="en-US" sz="2400" dirty="0" smtClean="0"/>
              <a:t>在语法分析过程中建立抽象语法树是目前编译器的标准步骤。</a:t>
            </a:r>
            <a:endParaRPr lang="en-US" sz="2400" dirty="0"/>
          </a:p>
        </p:txBody>
      </p:sp>
      <p:sp>
        <p:nvSpPr>
          <p:cNvPr id="6" name="标题 5"/>
          <p:cNvSpPr>
            <a:spLocks noGrp="1"/>
          </p:cNvSpPr>
          <p:nvPr>
            <p:ph type="title"/>
          </p:nvPr>
        </p:nvSpPr>
        <p:spPr/>
        <p:txBody>
          <a:bodyPr/>
          <a:lstStyle/>
          <a:p>
            <a:r>
              <a:rPr lang="zh-CN" altLang="en-US" dirty="0" smtClean="0"/>
              <a:t>语义分析的</a:t>
            </a:r>
            <a:r>
              <a:rPr lang="zh-CN" altLang="en-US" dirty="0"/>
              <a:t>方法</a:t>
            </a:r>
            <a:endParaRPr lang="en-US" dirty="0"/>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4407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400" dirty="0" smtClean="0">
                <a:latin typeface="Times New Roman" panose="02020603050405020304" pitchFamily="18" charset="0"/>
                <a:cs typeface="Times New Roman" panose="02020603050405020304" pitchFamily="18" charset="0"/>
              </a:rPr>
              <a:t>1968</a:t>
            </a:r>
            <a:r>
              <a:rPr lang="zh-CN" altLang="en-US" sz="2400" dirty="0" smtClean="0">
                <a:latin typeface="Times New Roman" panose="02020603050405020304" pitchFamily="18" charset="0"/>
                <a:cs typeface="Times New Roman" panose="02020603050405020304" pitchFamily="18" charset="0"/>
              </a:rPr>
              <a:t>年，</a:t>
            </a:r>
            <a:r>
              <a:rPr lang="en-US" altLang="zh-CN" sz="2400" dirty="0" smtClean="0">
                <a:latin typeface="Times New Roman" panose="02020603050405020304" pitchFamily="18" charset="0"/>
                <a:cs typeface="Times New Roman" panose="02020603050405020304" pitchFamily="18" charset="0"/>
              </a:rPr>
              <a:t>Knuth</a:t>
            </a:r>
            <a:r>
              <a:rPr lang="zh-CN" altLang="en-US" sz="2400" dirty="0" smtClean="0">
                <a:latin typeface="Times New Roman" panose="02020603050405020304" pitchFamily="18" charset="0"/>
                <a:cs typeface="Times New Roman" panose="02020603050405020304" pitchFamily="18" charset="0"/>
              </a:rPr>
              <a:t>首次提出了属性文法（也称为属性翻译文法）这一概念。</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这种文法以上下文无关文法为基础，为文法中的终结符和非终结符配备了若干相关的“值”（也称为属性）。这些属性代表与文法符号相关的信息。</a:t>
            </a:r>
            <a:endParaRPr lang="en-US" altLang="zh-CN" sz="2400" dirty="0" smtClean="0">
              <a:latin typeface="Times New Roman" panose="02020603050405020304" pitchFamily="18" charset="0"/>
              <a:cs typeface="Times New Roman" panose="02020603050405020304" pitchFamily="18" charset="0"/>
            </a:endParaRPr>
          </a:p>
          <a:p>
            <a:pPr algn="l">
              <a:lnSpc>
                <a:spcPct val="90000"/>
              </a:lnSpc>
            </a:pPr>
            <a:r>
              <a:rPr lang="zh-CN" altLang="en-US" sz="2400" dirty="0">
                <a:latin typeface="Times New Roman" panose="02020603050405020304" pitchFamily="18" charset="0"/>
                <a:cs typeface="Times New Roman" panose="02020603050405020304" pitchFamily="18" charset="0"/>
              </a:rPr>
              <a:t>属性文法</a:t>
            </a:r>
            <a:r>
              <a:rPr lang="en-US" altLang="zh-CN" sz="2400" dirty="0">
                <a:latin typeface="Times New Roman" panose="02020603050405020304" pitchFamily="18" charset="0"/>
                <a:cs typeface="Times New Roman" panose="02020603050405020304" pitchFamily="18" charset="0"/>
              </a:rPr>
              <a:t>A(attribute grammar)</a:t>
            </a:r>
            <a:r>
              <a:rPr lang="zh-CN" altLang="en-US" sz="2400" dirty="0">
                <a:latin typeface="Times New Roman" panose="02020603050405020304" pitchFamily="18" charset="0"/>
                <a:cs typeface="Times New Roman" panose="02020603050405020304" pitchFamily="18" charset="0"/>
              </a:rPr>
              <a:t>是一个三元组</a:t>
            </a:r>
            <a:r>
              <a:rPr lang="en-US" altLang="zh-CN" sz="2400" dirty="0">
                <a:latin typeface="Times New Roman" panose="02020603050405020304" pitchFamily="18" charset="0"/>
                <a:cs typeface="Times New Roman" panose="02020603050405020304" pitchFamily="18" charset="0"/>
              </a:rPr>
              <a:t>:A=(G,V,F),</a:t>
            </a:r>
            <a:r>
              <a:rPr lang="zh-CN" altLang="en-US" sz="2400" dirty="0">
                <a:latin typeface="Times New Roman" panose="02020603050405020304" pitchFamily="18" charset="0"/>
                <a:cs typeface="Times New Roman" panose="02020603050405020304" pitchFamily="18" charset="0"/>
              </a:rPr>
              <a:t>其中 </a:t>
            </a:r>
          </a:p>
          <a:p>
            <a:pPr algn="l">
              <a:lnSpc>
                <a:spcPct val="90000"/>
              </a:lnSpc>
            </a:pPr>
            <a:r>
              <a:rPr lang="zh-CN" altLang="en-US"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G</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是一个上下文无关文法</a:t>
            </a:r>
            <a:r>
              <a:rPr lang="en-US" altLang="zh-CN" sz="2400" dirty="0">
                <a:latin typeface="Times New Roman" panose="02020603050405020304" pitchFamily="18" charset="0"/>
                <a:cs typeface="Times New Roman" panose="02020603050405020304" pitchFamily="18" charset="0"/>
              </a:rPr>
              <a:t>,</a:t>
            </a:r>
          </a:p>
          <a:p>
            <a:pPr algn="l">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V</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有穷的属性集</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每个属性与文法的一终结符或非终结符相连</a:t>
            </a:r>
            <a:r>
              <a:rPr lang="en-US" altLang="zh-CN" sz="2400" dirty="0">
                <a:latin typeface="Times New Roman" panose="02020603050405020304" pitchFamily="18" charset="0"/>
                <a:cs typeface="Times New Roman" panose="02020603050405020304" pitchFamily="18" charset="0"/>
              </a:rPr>
              <a:t>,</a:t>
            </a:r>
          </a:p>
          <a:p>
            <a:pPr algn="l">
              <a:lnSpc>
                <a:spcPct val="9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关于属性</a:t>
            </a:r>
            <a:r>
              <a:rPr lang="zh-CN" altLang="en-US" sz="2400" dirty="0" smtClean="0">
                <a:latin typeface="Times New Roman" panose="02020603050405020304" pitchFamily="18" charset="0"/>
                <a:cs typeface="Times New Roman" panose="02020603050405020304" pitchFamily="18" charset="0"/>
              </a:rPr>
              <a:t>的计算规则</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每个</a:t>
            </a:r>
            <a:r>
              <a:rPr lang="zh-CN" altLang="en-US" sz="2400" dirty="0">
                <a:latin typeface="Times New Roman" panose="02020603050405020304" pitchFamily="18" charset="0"/>
                <a:cs typeface="Times New Roman" panose="02020603050405020304" pitchFamily="18" charset="0"/>
              </a:rPr>
              <a:t>规则</a:t>
            </a:r>
            <a:r>
              <a:rPr lang="zh-CN" altLang="en-US" sz="2400" dirty="0" smtClean="0">
                <a:latin typeface="Times New Roman" panose="02020603050405020304" pitchFamily="18" charset="0"/>
                <a:cs typeface="Times New Roman" panose="02020603050405020304" pitchFamily="18" charset="0"/>
              </a:rPr>
              <a:t>与</a:t>
            </a:r>
            <a:r>
              <a:rPr lang="zh-CN" altLang="en-US" sz="2400" dirty="0">
                <a:latin typeface="Times New Roman" panose="02020603050405020304" pitchFamily="18" charset="0"/>
                <a:cs typeface="Times New Roman" panose="02020603050405020304" pitchFamily="18" charset="0"/>
              </a:rPr>
              <a:t>一个产生式相联</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而</a:t>
            </a:r>
            <a:r>
              <a:rPr lang="zh-CN" altLang="en-US" sz="2400" dirty="0" smtClean="0">
                <a:latin typeface="Times New Roman" panose="02020603050405020304" pitchFamily="18" charset="0"/>
                <a:cs typeface="Times New Roman" panose="02020603050405020304" pitchFamily="18" charset="0"/>
              </a:rPr>
              <a:t>此</a:t>
            </a:r>
            <a:r>
              <a:rPr lang="zh-CN" altLang="en-US" sz="2400" dirty="0">
                <a:latin typeface="Times New Roman" panose="02020603050405020304" pitchFamily="18" charset="0"/>
                <a:cs typeface="Times New Roman" panose="02020603050405020304" pitchFamily="18" charset="0"/>
              </a:rPr>
              <a:t>规则</a:t>
            </a:r>
            <a:r>
              <a:rPr lang="zh-CN" altLang="en-US" sz="2400" dirty="0" smtClean="0">
                <a:latin typeface="Times New Roman" panose="02020603050405020304" pitchFamily="18" charset="0"/>
                <a:cs typeface="Times New Roman" panose="02020603050405020304" pitchFamily="18" charset="0"/>
              </a:rPr>
              <a:t>只</a:t>
            </a:r>
            <a:r>
              <a:rPr lang="zh-CN" altLang="en-US" sz="2400" dirty="0">
                <a:latin typeface="Times New Roman" panose="02020603050405020304" pitchFamily="18" charset="0"/>
                <a:cs typeface="Times New Roman" panose="02020603050405020304" pitchFamily="18" charset="0"/>
              </a:rPr>
              <a:t>引用该产生式左端或右端的终结符或非终结符相联的</a:t>
            </a:r>
            <a:r>
              <a:rPr lang="zh-CN" altLang="en-US" sz="2400" dirty="0" smtClean="0">
                <a:latin typeface="Times New Roman" panose="02020603050405020304" pitchFamily="18" charset="0"/>
                <a:cs typeface="Times New Roman" panose="02020603050405020304" pitchFamily="18" charset="0"/>
              </a:rPr>
              <a:t>属性。</a:t>
            </a:r>
            <a:endParaRPr lang="zh-CN" altLang="en-US"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属性文法</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5112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属性</a:t>
            </a:r>
            <a:r>
              <a:rPr lang="zh-CN" altLang="en-US" sz="2400" dirty="0">
                <a:latin typeface="Times New Roman" panose="02020603050405020304" pitchFamily="18" charset="0"/>
                <a:cs typeface="Times New Roman" panose="02020603050405020304" pitchFamily="18" charset="0"/>
              </a:rPr>
              <a:t>有不同的</a:t>
            </a:r>
            <a:r>
              <a:rPr lang="zh-CN" altLang="en-US" sz="2400" dirty="0" smtClean="0">
                <a:latin typeface="Times New Roman" panose="02020603050405020304" pitchFamily="18" charset="0"/>
                <a:cs typeface="Times New Roman" panose="02020603050405020304" pitchFamily="18" charset="0"/>
              </a:rPr>
              <a:t>类型，可以</a:t>
            </a:r>
            <a:r>
              <a:rPr lang="zh-CN" altLang="en-US" sz="2400" dirty="0">
                <a:latin typeface="Times New Roman" panose="02020603050405020304" pitchFamily="18" charset="0"/>
                <a:cs typeface="Times New Roman" panose="02020603050405020304" pitchFamily="18" charset="0"/>
              </a:rPr>
              <a:t>象变量一样地被赋值</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赋值规则附加于语法规则</a:t>
            </a:r>
            <a:r>
              <a:rPr lang="zh-CN" altLang="en-US" sz="2400" dirty="0" smtClean="0">
                <a:latin typeface="Times New Roman" panose="02020603050405020304" pitchFamily="18" charset="0"/>
                <a:cs typeface="Times New Roman" panose="02020603050405020304" pitchFamily="18" charset="0"/>
              </a:rPr>
              <a:t>之上。赋值</a:t>
            </a:r>
            <a:r>
              <a:rPr lang="zh-CN" altLang="en-US" sz="2400" dirty="0">
                <a:latin typeface="Times New Roman" panose="02020603050405020304" pitchFamily="18" charset="0"/>
                <a:cs typeface="Times New Roman" panose="02020603050405020304" pitchFamily="18" charset="0"/>
              </a:rPr>
              <a:t>与语法同时</a:t>
            </a:r>
            <a:r>
              <a:rPr lang="zh-CN" altLang="en-US" sz="2400" dirty="0" smtClean="0">
                <a:latin typeface="Times New Roman" panose="02020603050405020304" pitchFamily="18" charset="0"/>
                <a:cs typeface="Times New Roman" panose="02020603050405020304" pitchFamily="18" charset="0"/>
              </a:rPr>
              <a:t>进行，赋值</a:t>
            </a:r>
            <a:r>
              <a:rPr lang="zh-CN" altLang="en-US" sz="2400" dirty="0">
                <a:latin typeface="Times New Roman" panose="02020603050405020304" pitchFamily="18" charset="0"/>
                <a:cs typeface="Times New Roman" panose="02020603050405020304" pitchFamily="18" charset="0"/>
              </a:rPr>
              <a:t>过程就是语义处理</a:t>
            </a:r>
            <a:r>
              <a:rPr lang="zh-CN" altLang="en-US" sz="2400" dirty="0" smtClean="0">
                <a:latin typeface="Times New Roman" panose="02020603050405020304" pitchFamily="18" charset="0"/>
                <a:cs typeface="Times New Roman" panose="02020603050405020304" pitchFamily="18" charset="0"/>
              </a:rPr>
              <a:t>过程。</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在</a:t>
            </a:r>
            <a:r>
              <a:rPr lang="zh-CN" altLang="en-US" sz="2400" dirty="0">
                <a:latin typeface="Times New Roman" panose="02020603050405020304" pitchFamily="18" charset="0"/>
                <a:cs typeface="Times New Roman" panose="02020603050405020304" pitchFamily="18" charset="0"/>
              </a:rPr>
              <a:t>推导语法树的</a:t>
            </a:r>
            <a:r>
              <a:rPr lang="zh-CN" altLang="en-US" sz="2400" dirty="0" smtClean="0">
                <a:latin typeface="Times New Roman" panose="02020603050405020304" pitchFamily="18" charset="0"/>
                <a:cs typeface="Times New Roman" panose="02020603050405020304" pitchFamily="18" charset="0"/>
              </a:rPr>
              <a:t>时候，诸</a:t>
            </a:r>
            <a:r>
              <a:rPr lang="zh-CN" altLang="en-US" sz="2400" dirty="0">
                <a:latin typeface="Times New Roman" panose="02020603050405020304" pitchFamily="18" charset="0"/>
                <a:cs typeface="Times New Roman" panose="02020603050405020304" pitchFamily="18" charset="0"/>
              </a:rPr>
              <a:t>属性的值被计算并通过赋值规则层层</a:t>
            </a:r>
            <a:r>
              <a:rPr lang="zh-CN" altLang="en-US" sz="2400" dirty="0" smtClean="0">
                <a:latin typeface="Times New Roman" panose="02020603050405020304" pitchFamily="18" charset="0"/>
                <a:cs typeface="Times New Roman" panose="02020603050405020304" pitchFamily="18" charset="0"/>
              </a:rPr>
              <a:t>传递。有</a:t>
            </a:r>
            <a:r>
              <a:rPr lang="zh-CN" altLang="en-US" sz="2400" dirty="0">
                <a:latin typeface="Times New Roman" panose="02020603050405020304" pitchFamily="18" charset="0"/>
                <a:cs typeface="Times New Roman" panose="02020603050405020304" pitchFamily="18" charset="0"/>
              </a:rPr>
              <a:t>的从语法规则左边向右边</a:t>
            </a:r>
            <a:r>
              <a:rPr lang="zh-CN" altLang="en-US" sz="2400" dirty="0" smtClean="0">
                <a:latin typeface="Times New Roman" panose="02020603050405020304" pitchFamily="18" charset="0"/>
                <a:cs typeface="Times New Roman" panose="02020603050405020304" pitchFamily="18" charset="0"/>
              </a:rPr>
              <a:t>传，有</a:t>
            </a:r>
            <a:r>
              <a:rPr lang="zh-CN" altLang="en-US" sz="2400" dirty="0">
                <a:latin typeface="Times New Roman" panose="02020603050405020304" pitchFamily="18" charset="0"/>
                <a:cs typeface="Times New Roman" panose="02020603050405020304" pitchFamily="18" charset="0"/>
              </a:rPr>
              <a:t>的从右边向左边</a:t>
            </a:r>
            <a:r>
              <a:rPr lang="zh-CN" altLang="en-US" sz="2400" dirty="0" smtClean="0">
                <a:latin typeface="Times New Roman" panose="02020603050405020304" pitchFamily="18" charset="0"/>
                <a:cs typeface="Times New Roman" panose="02020603050405020304" pitchFamily="18" charset="0"/>
              </a:rPr>
              <a:t>传。语法</a:t>
            </a:r>
            <a:r>
              <a:rPr lang="zh-CN" altLang="en-US" sz="2400" dirty="0">
                <a:latin typeface="Times New Roman" panose="02020603050405020304" pitchFamily="18" charset="0"/>
                <a:cs typeface="Times New Roman" panose="02020603050405020304" pitchFamily="18" charset="0"/>
              </a:rPr>
              <a:t>推导树最后完成</a:t>
            </a:r>
            <a:r>
              <a:rPr lang="zh-CN" altLang="en-US" sz="2400" dirty="0" smtClean="0">
                <a:latin typeface="Times New Roman" panose="02020603050405020304" pitchFamily="18" charset="0"/>
                <a:cs typeface="Times New Roman" panose="02020603050405020304" pitchFamily="18" charset="0"/>
              </a:rPr>
              <a:t>时，就</a:t>
            </a:r>
            <a:r>
              <a:rPr lang="zh-CN" altLang="en-US" sz="2400" dirty="0">
                <a:latin typeface="Times New Roman" panose="02020603050405020304" pitchFamily="18" charset="0"/>
                <a:cs typeface="Times New Roman" panose="02020603050405020304" pitchFamily="18" charset="0"/>
              </a:rPr>
              <a:t>得到开始符号的属性</a:t>
            </a:r>
            <a:r>
              <a:rPr lang="zh-CN" altLang="en-US" sz="2400" dirty="0" smtClean="0">
                <a:latin typeface="Times New Roman" panose="02020603050405020304" pitchFamily="18" charset="0"/>
                <a:cs typeface="Times New Roman" panose="02020603050405020304" pitchFamily="18" charset="0"/>
              </a:rPr>
              <a:t>值。也就是</a:t>
            </a:r>
            <a:r>
              <a:rPr lang="zh-CN" altLang="en-US" sz="2400" dirty="0">
                <a:latin typeface="Times New Roman" panose="02020603050405020304" pitchFamily="18" charset="0"/>
                <a:cs typeface="Times New Roman" panose="02020603050405020304" pitchFamily="18" charset="0"/>
              </a:rPr>
              <a:t>整个程序的</a:t>
            </a:r>
            <a:r>
              <a:rPr lang="zh-CN" altLang="en-US" sz="2400" dirty="0" smtClean="0">
                <a:latin typeface="Times New Roman" panose="02020603050405020304" pitchFamily="18" charset="0"/>
                <a:cs typeface="Times New Roman" panose="02020603050405020304" pitchFamily="18" charset="0"/>
              </a:rPr>
              <a:t>语义。</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t>属性分为两种</a:t>
            </a:r>
            <a:r>
              <a:rPr lang="en-US" altLang="zh-CN" sz="2400" dirty="0" smtClean="0"/>
              <a:t>:</a:t>
            </a:r>
          </a:p>
          <a:p>
            <a:pPr algn="l"/>
            <a:r>
              <a:rPr lang="zh-CN" altLang="en-US" sz="2400" dirty="0" smtClean="0"/>
              <a:t>继承属性</a:t>
            </a:r>
            <a:r>
              <a:rPr lang="en-US" altLang="zh-CN" sz="2400" dirty="0" smtClean="0"/>
              <a:t>(</a:t>
            </a:r>
            <a:r>
              <a:rPr lang="en-US" altLang="zh-CN" sz="2400" dirty="0" smtClean="0">
                <a:latin typeface="Times New Roman" panose="02020603050405020304" pitchFamily="18" charset="0"/>
                <a:cs typeface="Times New Roman" panose="02020603050405020304" pitchFamily="18" charset="0"/>
              </a:rPr>
              <a:t>inherited attribute</a:t>
            </a:r>
            <a:r>
              <a:rPr lang="en-US" altLang="zh-CN" sz="2400" dirty="0" smtClean="0"/>
              <a:t>)</a:t>
            </a:r>
            <a:r>
              <a:rPr lang="zh-CN" altLang="en-US" sz="2400" dirty="0" smtClean="0"/>
              <a:t>和</a:t>
            </a:r>
            <a:r>
              <a:rPr lang="zh-CN" altLang="en-US" sz="2400" dirty="0"/>
              <a:t>综合</a:t>
            </a:r>
            <a:r>
              <a:rPr lang="zh-CN" altLang="en-US" sz="2400" dirty="0" smtClean="0"/>
              <a:t>属性</a:t>
            </a:r>
            <a:r>
              <a:rPr lang="en-US" altLang="zh-CN" sz="2400" dirty="0" smtClean="0"/>
              <a:t>(</a:t>
            </a:r>
            <a:r>
              <a:rPr lang="en-US" altLang="zh-CN" sz="2400" dirty="0" smtClean="0">
                <a:latin typeface="Times New Roman" panose="02020603050405020304" pitchFamily="18" charset="0"/>
                <a:cs typeface="Times New Roman" panose="02020603050405020304" pitchFamily="18" charset="0"/>
              </a:rPr>
              <a:t>synthesized attribute</a:t>
            </a:r>
            <a:r>
              <a:rPr lang="en-US" altLang="zh-CN" sz="2400" dirty="0" smtClean="0"/>
              <a:t>)</a:t>
            </a:r>
            <a:r>
              <a:rPr lang="en-US" altLang="zh-CN" sz="2400" dirty="0"/>
              <a:t/>
            </a:r>
            <a:br>
              <a:rPr lang="en-US" altLang="zh-CN" sz="2400" dirty="0"/>
            </a:b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继承</a:t>
            </a:r>
            <a:r>
              <a:rPr lang="zh-CN" altLang="en-US" sz="2400" dirty="0">
                <a:latin typeface="Times New Roman" panose="02020603050405020304" pitchFamily="18" charset="0"/>
                <a:cs typeface="Times New Roman" panose="02020603050405020304" pitchFamily="18" charset="0"/>
              </a:rPr>
              <a:t>属性的计算规则由顶</a:t>
            </a:r>
            <a:r>
              <a:rPr lang="zh-CN" altLang="en-US" sz="2400" dirty="0" smtClean="0">
                <a:latin typeface="Times New Roman" panose="02020603050405020304" pitchFamily="18" charset="0"/>
                <a:cs typeface="Times New Roman" panose="02020603050405020304" pitchFamily="18" charset="0"/>
              </a:rPr>
              <a:t>向下</a:t>
            </a:r>
            <a:r>
              <a:rPr lang="en-US" altLang="zh-CN" sz="2400" dirty="0">
                <a:latin typeface="Times New Roman" panose="02020603050405020304" pitchFamily="18" charset="0"/>
                <a:cs typeface="Times New Roman" panose="02020603050405020304" pitchFamily="18" charset="0"/>
              </a:rPr>
              <a:t/>
            </a:r>
            <a:br>
              <a:rPr lang="en-US" altLang="zh-CN" sz="2400" dirty="0">
                <a:latin typeface="Times New Roman" panose="02020603050405020304" pitchFamily="18" charset="0"/>
                <a:cs typeface="Times New Roman" panose="02020603050405020304" pitchFamily="18" charset="0"/>
              </a:rPr>
            </a:br>
            <a:r>
              <a:rPr lang="zh-CN" altLang="en-US" sz="2400" dirty="0" smtClean="0">
                <a:latin typeface="Times New Roman" panose="02020603050405020304" pitchFamily="18" charset="0"/>
                <a:cs typeface="Times New Roman" panose="02020603050405020304" pitchFamily="18" charset="0"/>
              </a:rPr>
              <a:t>综合</a:t>
            </a:r>
            <a:r>
              <a:rPr lang="zh-CN" altLang="en-US" sz="2400" dirty="0">
                <a:latin typeface="Times New Roman" panose="02020603050405020304" pitchFamily="18" charset="0"/>
                <a:cs typeface="Times New Roman" panose="02020603050405020304" pitchFamily="18" charset="0"/>
              </a:rPr>
              <a:t>属性的计算规则由底</a:t>
            </a:r>
            <a:r>
              <a:rPr lang="zh-CN" altLang="en-US" sz="2400" dirty="0" smtClean="0">
                <a:latin typeface="Times New Roman" panose="02020603050405020304" pitchFamily="18" charset="0"/>
                <a:cs typeface="Times New Roman" panose="02020603050405020304" pitchFamily="18" charset="0"/>
              </a:rPr>
              <a:t>向上</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属性</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19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84639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语义分析</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r>
              <a:rPr lang="zh-CN" altLang="en-US" sz="2400" dirty="0" smtClean="0">
                <a:cs typeface="SimHei" charset="-122"/>
              </a:rPr>
              <a:t>一</a:t>
            </a:r>
            <a:r>
              <a:rPr lang="zh-CN" altLang="en-US" sz="2400" dirty="0">
                <a:cs typeface="SimHei" charset="-122"/>
              </a:rPr>
              <a:t>个源程序经过词法分析、语法分析之后，表明该源程序在单词书写上是正确的，并且符合程序语言所规定的语法结构</a:t>
            </a:r>
            <a:r>
              <a:rPr lang="zh-CN" altLang="en-US" sz="2400" dirty="0" smtClean="0">
                <a:cs typeface="SimHei" charset="-122"/>
              </a:rPr>
              <a:t>。</a:t>
            </a:r>
            <a:endParaRPr lang="en-US" altLang="zh-CN" sz="2400" dirty="0" smtClean="0">
              <a:cs typeface="SimHei" charset="-122"/>
            </a:endParaRPr>
          </a:p>
          <a:p>
            <a:pPr algn="l"/>
            <a:r>
              <a:rPr lang="zh-CN" altLang="en-US" sz="2400" dirty="0" smtClean="0">
                <a:cs typeface="SimHei" charset="-122"/>
              </a:rPr>
              <a:t>词法分析</a:t>
            </a:r>
            <a:r>
              <a:rPr lang="zh-CN" altLang="en-US" sz="2400" dirty="0">
                <a:cs typeface="SimHei" charset="-122"/>
              </a:rPr>
              <a:t>以及语法分析并未对</a:t>
            </a:r>
            <a:r>
              <a:rPr lang="zh-CN" altLang="en-US" sz="2400" dirty="0">
                <a:solidFill>
                  <a:srgbClr val="FF0000"/>
                </a:solidFill>
                <a:cs typeface="SimHei" charset="-122"/>
              </a:rPr>
              <a:t>程序内部的逻辑含义</a:t>
            </a:r>
            <a:r>
              <a:rPr lang="zh-CN" altLang="en-US" sz="2400" dirty="0">
                <a:cs typeface="SimHei" charset="-122"/>
              </a:rPr>
              <a:t>加以分析，因此编译程序接下来的工作是</a:t>
            </a:r>
            <a:r>
              <a:rPr lang="zh-CN" altLang="en-US" sz="2400" dirty="0">
                <a:solidFill>
                  <a:srgbClr val="FF0000"/>
                </a:solidFill>
                <a:cs typeface="SimHei" charset="-122"/>
              </a:rPr>
              <a:t>语义分析</a:t>
            </a:r>
            <a:r>
              <a:rPr lang="zh-CN" altLang="en-US" sz="2400" dirty="0">
                <a:cs typeface="SimHei" charset="-122"/>
              </a:rPr>
              <a:t>。</a:t>
            </a:r>
            <a:endParaRPr lang="en-US" altLang="zh-CN" sz="2400" dirty="0">
              <a:cs typeface="SimHei" charset="-122"/>
            </a:endParaRPr>
          </a:p>
          <a:p>
            <a:pPr algn="l"/>
            <a:r>
              <a:rPr lang="zh-CN" altLang="en-US" sz="2400" dirty="0"/>
              <a:t>语义分析是审查源程序有无</a:t>
            </a:r>
            <a:r>
              <a:rPr lang="zh-CN" altLang="en-US" sz="2400" dirty="0">
                <a:solidFill>
                  <a:srgbClr val="FF0000"/>
                </a:solidFill>
              </a:rPr>
              <a:t>语义错误</a:t>
            </a:r>
            <a:r>
              <a:rPr lang="zh-CN" altLang="en-US" sz="2400" dirty="0"/>
              <a:t>，为代码生成阶段收集信息。</a:t>
            </a:r>
            <a:endParaRPr lang="en-US" altLang="zh-CN" sz="2400" dirty="0"/>
          </a:p>
          <a:p>
            <a:pPr algn="l"/>
            <a:r>
              <a:rPr lang="zh-CN" altLang="en-US" sz="2400" dirty="0"/>
              <a:t>语义分析的任务是对</a:t>
            </a:r>
            <a:r>
              <a:rPr lang="zh-CN" altLang="en-US" sz="2400" dirty="0">
                <a:solidFill>
                  <a:srgbClr val="FF0000"/>
                </a:solidFill>
              </a:rPr>
              <a:t>结构上正确</a:t>
            </a:r>
            <a:r>
              <a:rPr lang="zh-CN" altLang="en-US" sz="2400" dirty="0"/>
              <a:t>的源程序进行上下文有关性质的审查，即进行类型审查。</a:t>
            </a:r>
            <a:endParaRPr lang="en-US" altLang="zh-CN" sz="2400" dirty="0"/>
          </a:p>
          <a:p>
            <a:pPr algn="l"/>
            <a:r>
              <a:rPr lang="zh-CN" altLang="en-US" sz="2400" dirty="0">
                <a:solidFill>
                  <a:srgbClr val="FF0000"/>
                </a:solidFill>
              </a:rPr>
              <a:t>类型审查</a:t>
            </a:r>
            <a:r>
              <a:rPr lang="zh-CN" altLang="en-US" sz="2400" dirty="0"/>
              <a:t>是审查每个算符是否具有语言规范允许的运算对象，当不符合语言规范时，编译程序应报告错误。</a:t>
            </a:r>
            <a:endParaRPr lang="en-US" altLang="zh-CN" sz="2400" dirty="0"/>
          </a:p>
          <a:p>
            <a:pPr algn="l"/>
            <a:r>
              <a:rPr lang="zh-CN" altLang="en-US" sz="2400" dirty="0"/>
              <a:t>第一次对源程序的语义作出解释，引起源程序</a:t>
            </a:r>
            <a:r>
              <a:rPr lang="zh-CN" altLang="en-US" sz="2400" dirty="0">
                <a:solidFill>
                  <a:srgbClr val="FF0000"/>
                </a:solidFill>
              </a:rPr>
              <a:t>质的变化。</a:t>
            </a:r>
            <a:endParaRPr lang="en-US" sz="2400" dirty="0">
              <a:solidFill>
                <a:srgbClr val="FF0000"/>
              </a:solidFill>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535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在分析树节点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上的非终结符</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的综合属性是由</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上的产生式所关联的语义规则来定义的。</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是产生式的左部</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节点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上的综合属性只能通过</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的子节点或</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本身的属性值来定义。</a:t>
            </a:r>
            <a:endParaRPr lang="en-US" altLang="zh-CN" sz="2400" dirty="0" smtClean="0">
              <a:latin typeface="Times New Roman"/>
              <a:cs typeface="Times New Roman"/>
            </a:endParaRPr>
          </a:p>
          <a:p>
            <a:pPr algn="l"/>
            <a:r>
              <a:rPr lang="zh-CN" altLang="en-US" sz="2400" dirty="0" smtClean="0">
                <a:latin typeface="Times New Roman"/>
                <a:cs typeface="Times New Roman"/>
              </a:rPr>
              <a:t>例，表达式文法</a:t>
            </a:r>
            <a:r>
              <a:rPr lang="en-US" altLang="zh-CN" sz="2400" dirty="0" smtClean="0">
                <a:latin typeface="Times New Roman"/>
                <a:cs typeface="Times New Roman"/>
              </a:rPr>
              <a:t>E→E+E|(E)|</a:t>
            </a:r>
            <a:r>
              <a:rPr lang="en-US" altLang="zh-CN" sz="2400" dirty="0" err="1" smtClean="0">
                <a:latin typeface="Times New Roman"/>
                <a:cs typeface="Times New Roman"/>
              </a:rPr>
              <a:t>i</a:t>
            </a:r>
            <a:r>
              <a:rPr lang="zh-CN" altLang="en-US" sz="2400" dirty="0" smtClean="0">
                <a:latin typeface="Times New Roman"/>
                <a:cs typeface="Times New Roman"/>
              </a:rPr>
              <a:t>中，</a:t>
            </a:r>
            <a:r>
              <a:rPr lang="en-US" altLang="zh-CN" sz="2400" dirty="0" err="1" smtClean="0">
                <a:latin typeface="Times New Roman"/>
                <a:cs typeface="Times New Roman"/>
              </a:rPr>
              <a:t>E.val</a:t>
            </a:r>
            <a:r>
              <a:rPr lang="zh-CN" altLang="en-US" sz="2400" dirty="0" smtClean="0">
                <a:latin typeface="Times New Roman"/>
                <a:cs typeface="Times New Roman"/>
              </a:rPr>
              <a:t>是一个综合属性。则有：</a:t>
            </a:r>
            <a:endParaRPr lang="en-US" altLang="zh-CN" sz="2400" dirty="0" smtClean="0">
              <a:latin typeface="Times New Roman"/>
              <a:cs typeface="Times New Roman"/>
            </a:endParaRPr>
          </a:p>
          <a:p>
            <a:pPr algn="l"/>
            <a:r>
              <a:rPr lang="en-US" altLang="zh-CN" sz="2400" dirty="0" smtClean="0">
                <a:latin typeface="Times New Roman"/>
                <a:cs typeface="Times New Roman"/>
              </a:rPr>
              <a:t>E→E1+E2	{</a:t>
            </a:r>
            <a:r>
              <a:rPr lang="en-US" altLang="zh-CN" sz="2400" dirty="0" err="1" smtClean="0">
                <a:latin typeface="Times New Roman"/>
                <a:cs typeface="Times New Roman"/>
              </a:rPr>
              <a:t>E.val</a:t>
            </a:r>
            <a:r>
              <a:rPr lang="en-US" altLang="zh-CN" sz="2400" dirty="0" smtClean="0">
                <a:latin typeface="Times New Roman"/>
                <a:cs typeface="Times New Roman"/>
              </a:rPr>
              <a:t> := E1.val + E2.val}</a:t>
            </a:r>
          </a:p>
          <a:p>
            <a:pPr algn="l"/>
            <a:r>
              <a:rPr lang="en-US" altLang="zh-CN" sz="2400" dirty="0" smtClean="0">
                <a:latin typeface="Times New Roman"/>
                <a:cs typeface="Times New Roman"/>
              </a:rPr>
              <a:t>E→(E)		{</a:t>
            </a:r>
            <a:r>
              <a:rPr lang="en-US" altLang="zh-CN" sz="2400" dirty="0" err="1" smtClean="0">
                <a:latin typeface="Times New Roman"/>
                <a:cs typeface="Times New Roman"/>
              </a:rPr>
              <a:t>E.val</a:t>
            </a:r>
            <a:r>
              <a:rPr lang="en-US" altLang="zh-CN" sz="2400" dirty="0" smtClean="0">
                <a:latin typeface="Times New Roman"/>
                <a:cs typeface="Times New Roman"/>
              </a:rPr>
              <a:t>:=E1.val}</a:t>
            </a:r>
          </a:p>
          <a:p>
            <a:pPr algn="l"/>
            <a:r>
              <a:rPr lang="en-US" altLang="zh-CN" sz="2400" dirty="0" err="1" smtClean="0">
                <a:latin typeface="Times New Roman"/>
                <a:cs typeface="Times New Roman"/>
              </a:rPr>
              <a:t>E→i</a:t>
            </a:r>
            <a:r>
              <a:rPr lang="en-US" altLang="zh-CN" sz="2400" dirty="0" smtClean="0">
                <a:latin typeface="Times New Roman"/>
                <a:cs typeface="Times New Roman"/>
              </a:rPr>
              <a:t>		{</a:t>
            </a:r>
            <a:r>
              <a:rPr lang="en-US" altLang="zh-CN" sz="2400" dirty="0" err="1" smtClean="0">
                <a:latin typeface="Times New Roman"/>
                <a:cs typeface="Times New Roman"/>
              </a:rPr>
              <a:t>E.val</a:t>
            </a:r>
            <a:r>
              <a:rPr lang="en-US" altLang="zh-CN" sz="2400" dirty="0" smtClean="0">
                <a:latin typeface="Times New Roman"/>
                <a:cs typeface="Times New Roman"/>
              </a:rPr>
              <a:t>:=</a:t>
            </a:r>
            <a:r>
              <a:rPr lang="en-US" altLang="zh-CN" sz="2400" dirty="0" err="1" smtClean="0">
                <a:latin typeface="Times New Roman"/>
                <a:cs typeface="Times New Roman"/>
              </a:rPr>
              <a:t>i.lex</a:t>
            </a:r>
            <a:r>
              <a:rPr lang="en-US" altLang="zh-CN" sz="2400" dirty="0" smtClean="0">
                <a:latin typeface="Times New Roman"/>
                <a:cs typeface="Times New Roman"/>
              </a:rPr>
              <a:t>}</a:t>
            </a:r>
            <a:endParaRPr lang="en-US" altLang="zh-CN" sz="2400" dirty="0">
              <a:latin typeface="Times New Roman"/>
              <a:cs typeface="Times New Roman"/>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综合属性</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5143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在分析树节点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上的非终结符</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的</a:t>
            </a:r>
            <a:r>
              <a:rPr lang="zh-CN" altLang="en-US" sz="2400" dirty="0">
                <a:latin typeface="Times New Roman" panose="02020603050405020304" pitchFamily="18" charset="0"/>
                <a:cs typeface="Times New Roman" panose="02020603050405020304" pitchFamily="18" charset="0"/>
              </a:rPr>
              <a:t>继承</a:t>
            </a:r>
            <a:r>
              <a:rPr lang="zh-CN" altLang="en-US" sz="2400" dirty="0" smtClean="0">
                <a:latin typeface="Times New Roman" panose="02020603050405020304" pitchFamily="18" charset="0"/>
                <a:cs typeface="Times New Roman" panose="02020603050405020304" pitchFamily="18" charset="0"/>
              </a:rPr>
              <a:t>属性是由</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上的父节点上的产生式所关联的语义规则来定义的。</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是产生式的右部某一个符号。</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节点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上的继承属性只能通过</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的父节点、</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本身和</a:t>
            </a:r>
            <a:r>
              <a:rPr lang="en-US" altLang="zh-CN" sz="2400" dirty="0" smtClean="0">
                <a:latin typeface="Times New Roman" panose="02020603050405020304" pitchFamily="18" charset="0"/>
                <a:cs typeface="Times New Roman" panose="02020603050405020304" pitchFamily="18" charset="0"/>
              </a:rPr>
              <a:t>N</a:t>
            </a:r>
            <a:r>
              <a:rPr lang="zh-CN" altLang="en-US" sz="2400" dirty="0" smtClean="0">
                <a:latin typeface="Times New Roman" panose="02020603050405020304" pitchFamily="18" charset="0"/>
                <a:cs typeface="Times New Roman" panose="02020603050405020304" pitchFamily="18" charset="0"/>
              </a:rPr>
              <a:t>的兄弟节点上的属性值来定义。</a:t>
            </a:r>
            <a:endParaRPr lang="en-US" altLang="zh-CN" sz="2400" dirty="0" smtClean="0">
              <a:latin typeface="Times New Roman"/>
              <a:cs typeface="Times New Roman"/>
            </a:endParaRPr>
          </a:p>
          <a:p>
            <a:pPr algn="l"/>
            <a:r>
              <a:rPr lang="zh-CN" altLang="en-US" sz="2400" dirty="0" smtClean="0">
                <a:latin typeface="Times New Roman"/>
                <a:cs typeface="Times New Roman"/>
              </a:rPr>
              <a:t>例如：添加标识符类型的</a:t>
            </a:r>
            <a:endParaRPr lang="en-US" altLang="zh-CN" sz="2400" dirty="0" smtClean="0">
              <a:latin typeface="Times New Roman"/>
              <a:cs typeface="Times New Roman"/>
            </a:endParaRPr>
          </a:p>
          <a:p>
            <a:pPr algn="l"/>
            <a:r>
              <a:rPr lang="zh-CN" altLang="en-US" sz="2400" dirty="0" smtClean="0">
                <a:latin typeface="Times New Roman"/>
                <a:cs typeface="Times New Roman"/>
              </a:rPr>
              <a:t>语义描述。</a:t>
            </a:r>
            <a:endParaRPr lang="en-US" altLang="zh-CN" sz="2400" dirty="0" smtClean="0">
              <a:latin typeface="Times New Roman"/>
              <a:cs typeface="Times New Roman"/>
            </a:endParaRPr>
          </a:p>
          <a:p>
            <a:pPr algn="l"/>
            <a:r>
              <a:rPr lang="en-US" altLang="zh-CN" sz="2400" dirty="0" smtClean="0">
                <a:latin typeface="Times New Roman"/>
                <a:cs typeface="Times New Roman"/>
              </a:rPr>
              <a:t>type</a:t>
            </a:r>
            <a:r>
              <a:rPr lang="zh-CN" altLang="en-US" sz="2400" dirty="0" smtClean="0">
                <a:latin typeface="Times New Roman"/>
                <a:cs typeface="Times New Roman"/>
              </a:rPr>
              <a:t>为一个继承属性</a:t>
            </a:r>
            <a:r>
              <a:rPr lang="en-US" altLang="zh-CN" sz="2400" dirty="0" smtClean="0">
                <a:latin typeface="Times New Roman"/>
                <a:cs typeface="Times New Roman"/>
              </a:rPr>
              <a:t>.</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继承属性</a:t>
            </a:r>
            <a:endParaRPr lang="zh-CN" altLang="en-US" kern="0" dirty="0">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10475732"/>
              </p:ext>
            </p:extLst>
          </p:nvPr>
        </p:nvGraphicFramePr>
        <p:xfrm>
          <a:off x="4211960" y="2708920"/>
          <a:ext cx="4655840" cy="3542453"/>
        </p:xfrm>
        <a:graphic>
          <a:graphicData uri="http://schemas.openxmlformats.org/drawingml/2006/table">
            <a:tbl>
              <a:tblPr firstRow="1" bandRow="1">
                <a:tableStyleId>{5C22544A-7EE6-4342-B048-85BDC9FD1C3A}</a:tableStyleId>
              </a:tblPr>
              <a:tblGrid>
                <a:gridCol w="1872208"/>
                <a:gridCol w="2783632"/>
              </a:tblGrid>
              <a:tr h="494453">
                <a:tc>
                  <a:txBody>
                    <a:bodyPr/>
                    <a:lstStyle/>
                    <a:p>
                      <a:pPr algn="ctr"/>
                      <a:r>
                        <a:rPr lang="zh-CN" altLang="en-US" sz="2400" b="0" dirty="0" smtClean="0">
                          <a:solidFill>
                            <a:schemeClr val="tx1"/>
                          </a:solidFill>
                          <a:latin typeface="楷体" panose="02010609060101010101" pitchFamily="49" charset="-122"/>
                          <a:ea typeface="楷体" panose="02010609060101010101" pitchFamily="49" charset="-122"/>
                        </a:rPr>
                        <a:t>产生式</a:t>
                      </a:r>
                      <a:endParaRPr lang="en-US" sz="2400" b="0" dirty="0">
                        <a:solidFill>
                          <a:schemeClr val="tx1"/>
                        </a:solidFill>
                        <a:latin typeface="楷体" panose="02010609060101010101" pitchFamily="49" charset="-122"/>
                        <a:ea typeface="楷体" panose="02010609060101010101" pitchFamily="49" charset="-122"/>
                      </a:endParaRPr>
                    </a:p>
                  </a:txBody>
                  <a:tcPr marT="60960" marB="60960"/>
                </a:tc>
                <a:tc>
                  <a:txBody>
                    <a:bodyPr/>
                    <a:lstStyle/>
                    <a:p>
                      <a:pPr algn="ctr"/>
                      <a:r>
                        <a:rPr lang="zh-CN" altLang="en-US" sz="2400" b="0" dirty="0" smtClean="0">
                          <a:solidFill>
                            <a:schemeClr val="tx1"/>
                          </a:solidFill>
                          <a:latin typeface="楷体" panose="02010609060101010101" pitchFamily="49" charset="-122"/>
                          <a:ea typeface="楷体" panose="02010609060101010101" pitchFamily="49" charset="-122"/>
                        </a:rPr>
                        <a:t>语义规则</a:t>
                      </a:r>
                      <a:endParaRPr lang="en-US" sz="2400" b="0" dirty="0">
                        <a:solidFill>
                          <a:schemeClr val="tx1"/>
                        </a:solidFill>
                        <a:latin typeface="楷体" panose="02010609060101010101" pitchFamily="49" charset="-122"/>
                        <a:ea typeface="楷体" panose="02010609060101010101" pitchFamily="49" charset="-122"/>
                      </a:endParaRPr>
                    </a:p>
                  </a:txBody>
                  <a:tcPr marT="60960" marB="60960"/>
                </a:tc>
              </a:tr>
              <a:tr h="3048000">
                <a:tc>
                  <a:txBody>
                    <a:bodyPr/>
                    <a:lstStyle/>
                    <a:p>
                      <a:r>
                        <a:rPr lang="en-US" altLang="zh-CN" sz="2400" dirty="0" smtClean="0">
                          <a:latin typeface="Times New Roman" panose="02020603050405020304" pitchFamily="18" charset="0"/>
                          <a:cs typeface="Times New Roman" panose="02020603050405020304" pitchFamily="18" charset="0"/>
                        </a:rPr>
                        <a:t>D→TL</a:t>
                      </a:r>
                    </a:p>
                    <a:p>
                      <a:r>
                        <a:rPr lang="en-US" sz="2400" dirty="0" err="1" smtClean="0">
                          <a:latin typeface="Times New Roman" panose="02020603050405020304" pitchFamily="18" charset="0"/>
                          <a:cs typeface="Times New Roman" panose="02020603050405020304" pitchFamily="18" charset="0"/>
                        </a:rPr>
                        <a:t>T→int</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T→real</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L→L1,id</a:t>
                      </a:r>
                    </a:p>
                    <a:p>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L→id</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err="1" smtClean="0">
                          <a:latin typeface="Times New Roman" panose="02020603050405020304" pitchFamily="18" charset="0"/>
                          <a:cs typeface="Times New Roman" panose="02020603050405020304" pitchFamily="18" charset="0"/>
                        </a:rPr>
                        <a:t>L.type</a:t>
                      </a:r>
                      <a:r>
                        <a:rPr lang="en-US" sz="2400" baseline="0" dirty="0" smtClean="0">
                          <a:latin typeface="Times New Roman" panose="02020603050405020304" pitchFamily="18" charset="0"/>
                          <a:cs typeface="Times New Roman" panose="02020603050405020304" pitchFamily="18" charset="0"/>
                        </a:rPr>
                        <a:t>:=</a:t>
                      </a:r>
                      <a:r>
                        <a:rPr lang="en-US" sz="2400" baseline="0" dirty="0" err="1" smtClean="0">
                          <a:latin typeface="Times New Roman" panose="02020603050405020304" pitchFamily="18" charset="0"/>
                          <a:cs typeface="Times New Roman" panose="02020603050405020304" pitchFamily="18" charset="0"/>
                        </a:rPr>
                        <a:t>T.type</a:t>
                      </a:r>
                      <a:endParaRPr lang="en-US" sz="2400" baseline="0" dirty="0" smtClean="0">
                        <a:latin typeface="Times New Roman" panose="02020603050405020304" pitchFamily="18" charset="0"/>
                        <a:cs typeface="Times New Roman" panose="02020603050405020304" pitchFamily="18" charset="0"/>
                      </a:endParaRPr>
                    </a:p>
                    <a:p>
                      <a:r>
                        <a:rPr lang="en-US" sz="2400" baseline="0" dirty="0" err="1" smtClean="0">
                          <a:latin typeface="Times New Roman" panose="02020603050405020304" pitchFamily="18" charset="0"/>
                          <a:cs typeface="Times New Roman" panose="02020603050405020304" pitchFamily="18" charset="0"/>
                        </a:rPr>
                        <a:t>T.type</a:t>
                      </a:r>
                      <a:r>
                        <a:rPr lang="en-US" sz="2400" baseline="0" dirty="0" smtClean="0">
                          <a:latin typeface="Times New Roman" panose="02020603050405020304" pitchFamily="18" charset="0"/>
                          <a:cs typeface="Times New Roman" panose="02020603050405020304" pitchFamily="18" charset="0"/>
                        </a:rPr>
                        <a:t>:=integer</a:t>
                      </a:r>
                    </a:p>
                    <a:p>
                      <a:r>
                        <a:rPr lang="en-US" sz="2400" dirty="0" err="1" smtClean="0">
                          <a:latin typeface="Times New Roman" panose="02020603050405020304" pitchFamily="18" charset="0"/>
                          <a:cs typeface="Times New Roman" panose="02020603050405020304" pitchFamily="18" charset="0"/>
                        </a:rPr>
                        <a:t>T.type</a:t>
                      </a:r>
                      <a:r>
                        <a:rPr lang="en-US" sz="2400" dirty="0" smtClean="0">
                          <a:latin typeface="Times New Roman" panose="02020603050405020304" pitchFamily="18" charset="0"/>
                          <a:cs typeface="Times New Roman" panose="02020603050405020304" pitchFamily="18" charset="0"/>
                        </a:rPr>
                        <a:t>:=real</a:t>
                      </a:r>
                    </a:p>
                    <a:p>
                      <a:r>
                        <a:rPr lang="en-US" sz="2400" dirty="0" smtClean="0">
                          <a:latin typeface="Times New Roman" panose="02020603050405020304" pitchFamily="18" charset="0"/>
                          <a:cs typeface="Times New Roman" panose="02020603050405020304" pitchFamily="18" charset="0"/>
                        </a:rPr>
                        <a:t>L1.type:=</a:t>
                      </a:r>
                      <a:r>
                        <a:rPr lang="en-US" sz="2400" dirty="0" err="1" smtClean="0">
                          <a:latin typeface="Times New Roman" panose="02020603050405020304" pitchFamily="18" charset="0"/>
                          <a:cs typeface="Times New Roman" panose="02020603050405020304" pitchFamily="18" charset="0"/>
                        </a:rPr>
                        <a:t>L.type</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Addtype</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id.entry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L.type</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Addtype</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id.entry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L.type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bl>
          </a:graphicData>
        </a:graphic>
      </p:graphicFrame>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0000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树遍历的属性计算方法</a:t>
            </a:r>
            <a:endParaRPr lang="en-US" altLang="zh-CN" sz="2400" dirty="0" smtClean="0">
              <a:latin typeface="Times New Roman" panose="02020603050405020304" pitchFamily="18" charset="0"/>
              <a:cs typeface="Times New Roman" panose="02020603050405020304" pitchFamily="18" charset="0"/>
            </a:endParaRPr>
          </a:p>
          <a:p>
            <a:pPr marL="252000" algn="l">
              <a:spcBef>
                <a:spcPts val="0"/>
              </a:spcBef>
            </a:pPr>
            <a:r>
              <a:rPr lang="zh-CN" altLang="en-US" sz="2000" dirty="0" smtClean="0"/>
              <a:t>假设语法</a:t>
            </a:r>
            <a:r>
              <a:rPr lang="zh-CN" altLang="en-US" sz="2000" dirty="0"/>
              <a:t>树已经</a:t>
            </a:r>
            <a:r>
              <a:rPr lang="zh-CN" altLang="en-US" sz="2000" dirty="0" smtClean="0"/>
              <a:t>建立，</a:t>
            </a:r>
            <a:r>
              <a:rPr lang="zh-CN" altLang="en-US" sz="2000" dirty="0"/>
              <a:t>并且树中已带有开始符号的继承属性和终结符的综合属性。然后</a:t>
            </a:r>
            <a:r>
              <a:rPr lang="zh-CN" altLang="en-US" sz="2000" dirty="0">
                <a:solidFill>
                  <a:srgbClr val="FF0000"/>
                </a:solidFill>
              </a:rPr>
              <a:t>以某种次序</a:t>
            </a:r>
            <a:r>
              <a:rPr lang="zh-CN" altLang="en-US" sz="2000" dirty="0"/>
              <a:t>遍历语法树，直至计算出所有属性。最</a:t>
            </a:r>
            <a:r>
              <a:rPr lang="zh-CN" altLang="en-US" sz="2000" dirty="0" smtClean="0"/>
              <a:t>常用</a:t>
            </a:r>
            <a:r>
              <a:rPr lang="zh-CN" altLang="en-US" sz="2000" dirty="0"/>
              <a:t>的遍历方法是深度优先，从左到右的遍历方法。如果需要的话，可使用多次遍历（或称遍）</a:t>
            </a:r>
            <a:r>
              <a:rPr lang="zh-CN" altLang="en-US" sz="2000" dirty="0" smtClean="0"/>
              <a:t>。</a:t>
            </a:r>
            <a:endParaRPr lang="en-US" altLang="zh-CN" sz="2000" dirty="0" smtClean="0"/>
          </a:p>
          <a:p>
            <a:pPr marL="252000" algn="l">
              <a:spcBef>
                <a:spcPts val="0"/>
              </a:spcBef>
            </a:pPr>
            <a:r>
              <a:rPr lang="zh-CN" altLang="en-US" sz="2000" dirty="0" smtClean="0"/>
              <a:t> </a:t>
            </a:r>
            <a:endParaRPr lang="zh-CN" altLang="en-US" sz="2000" dirty="0"/>
          </a:p>
          <a:p>
            <a:pPr algn="l"/>
            <a:r>
              <a:rPr lang="zh-CN" altLang="en-US" sz="2400" dirty="0" smtClean="0">
                <a:latin typeface="Times New Roman"/>
                <a:cs typeface="Times New Roman"/>
              </a:rPr>
              <a:t>一遍扫描的处理方法</a:t>
            </a:r>
            <a:endParaRPr lang="en-US" altLang="zh-CN" sz="2400" dirty="0" smtClean="0">
              <a:latin typeface="Times New Roman"/>
              <a:cs typeface="Times New Roman"/>
            </a:endParaRPr>
          </a:p>
          <a:p>
            <a:pPr marL="252000" algn="l">
              <a:spcBef>
                <a:spcPts val="0"/>
              </a:spcBef>
            </a:pPr>
            <a:r>
              <a:rPr lang="zh-CN" altLang="en-US" sz="2000" dirty="0"/>
              <a:t>与树遍历的属性计算文法不同，一遍扫描的处理方法是在语法分析的同时计算属性值，而不是语法分析构造语法树之后进行属性的计算，而且无需构造实际的语法树。</a:t>
            </a:r>
          </a:p>
          <a:p>
            <a:pPr marL="252000" algn="just">
              <a:spcBef>
                <a:spcPts val="0"/>
              </a:spcBef>
            </a:pPr>
            <a:r>
              <a:rPr lang="zh-CN" altLang="en-US" sz="2000" dirty="0"/>
              <a:t>因为一遍扫描的处理方法与语法分析器的相互作用，它与下面两个因素密切相关</a:t>
            </a:r>
            <a:r>
              <a:rPr lang="zh-CN" altLang="en-US" sz="2000" dirty="0" smtClean="0"/>
              <a:t>：（</a:t>
            </a:r>
            <a:r>
              <a:rPr lang="en-US" altLang="zh-CN" sz="2000" dirty="0"/>
              <a:t>1</a:t>
            </a:r>
            <a:r>
              <a:rPr lang="zh-CN" altLang="en-US" sz="2000" dirty="0"/>
              <a:t>）所采用的语法分析</a:t>
            </a:r>
            <a:r>
              <a:rPr lang="zh-CN" altLang="en-US" sz="2000" dirty="0" smtClean="0"/>
              <a:t>方法（</a:t>
            </a:r>
            <a:r>
              <a:rPr lang="en-US" altLang="zh-CN" sz="2000" dirty="0"/>
              <a:t>2</a:t>
            </a:r>
            <a:r>
              <a:rPr lang="zh-CN" altLang="en-US" sz="2000" dirty="0"/>
              <a:t>）属性的计算次序</a:t>
            </a:r>
            <a:r>
              <a:rPr lang="zh-CN" altLang="en-US" sz="2000" dirty="0" smtClean="0"/>
              <a:t>。</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属性计算方法</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8759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a:cs typeface="Times New Roman"/>
                  </a:rPr>
                  <a:t>终结符号可以具有综合属性，但是不能有继承属性。终结符号的属性值由词法分析器提供。</a:t>
                </a:r>
                <a:endParaRPr lang="en-US" altLang="zh-CN" sz="2400" dirty="0" smtClean="0">
                  <a:latin typeface="Times New Roman"/>
                  <a:cs typeface="Times New Roman"/>
                </a:endParaRPr>
              </a:p>
              <a:p>
                <a:pPr algn="l"/>
                <a:r>
                  <a:rPr lang="zh-CN" altLang="en-US" sz="2400" dirty="0" smtClean="0">
                    <a:latin typeface="Times New Roman" panose="02020603050405020304" pitchFamily="18" charset="0"/>
                    <a:cs typeface="Times New Roman" panose="02020603050405020304" pitchFamily="18" charset="0"/>
                  </a:rPr>
                  <a:t>非终结符既可以有综合属性，也可以有继承属性。但文法始符号的所有继承属性用于属性计算前的初始值。</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如果一个属性文法只含有综合属性，则称为</a:t>
                </a:r>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属性文法。</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如果对于文法每个产生式</a:t>
                </a:r>
                <a:r>
                  <a:rPr lang="en-US" altLang="zh-CN" sz="2400" dirty="0" smtClean="0">
                    <a:latin typeface="Times New Roman" panose="02020603050405020304" pitchFamily="18" charset="0"/>
                    <a:cs typeface="Times New Roman" panose="02020603050405020304" pitchFamily="18" charset="0"/>
                  </a:rPr>
                  <a:t>A</a:t>
                </a:r>
                <a:r>
                  <a:rPr lang="en-US" altLang="zh-CN" sz="2400" dirty="0" smtClean="0">
                    <a:latin typeface="Times New Roman"/>
                    <a:cs typeface="Times New Roman"/>
                  </a:rPr>
                  <a:t>→X</a:t>
                </a:r>
                <a:r>
                  <a:rPr lang="en-US" altLang="zh-CN" sz="2400" baseline="-25000" dirty="0" smtClean="0">
                    <a:latin typeface="Times New Roman"/>
                    <a:cs typeface="Times New Roman"/>
                  </a:rPr>
                  <a:t>1</a:t>
                </a:r>
                <a:r>
                  <a:rPr lang="en-US" altLang="zh-CN" sz="2400" dirty="0" smtClean="0">
                    <a:latin typeface="Times New Roman"/>
                    <a:cs typeface="Times New Roman"/>
                  </a:rPr>
                  <a:t>X</a:t>
                </a:r>
                <a:r>
                  <a:rPr lang="en-US" altLang="zh-CN" sz="2400" baseline="-25000" dirty="0" smtClean="0">
                    <a:latin typeface="Times New Roman"/>
                    <a:cs typeface="Times New Roman"/>
                  </a:rPr>
                  <a:t>2</a:t>
                </a:r>
                <a:r>
                  <a:rPr lang="en-US" altLang="zh-CN" sz="2400" dirty="0" smtClean="0">
                    <a:latin typeface="Times New Roman"/>
                    <a:cs typeface="Times New Roman"/>
                  </a:rPr>
                  <a:t>…</a:t>
                </a:r>
                <a:r>
                  <a:rPr lang="en-US" altLang="zh-CN" sz="2400" dirty="0" err="1" smtClean="0">
                    <a:latin typeface="Times New Roman"/>
                    <a:cs typeface="Times New Roman"/>
                  </a:rPr>
                  <a:t>X</a:t>
                </a:r>
                <a:r>
                  <a:rPr lang="en-US" altLang="zh-CN" sz="2400" baseline="-25000" dirty="0" err="1" smtClean="0">
                    <a:latin typeface="Times New Roman"/>
                    <a:cs typeface="Times New Roman"/>
                  </a:rPr>
                  <a:t>n</a:t>
                </a:r>
                <a:r>
                  <a:rPr lang="zh-CN" altLang="en-US" sz="2400" dirty="0" smtClean="0">
                    <a:latin typeface="Times New Roman"/>
                    <a:cs typeface="Times New Roman"/>
                  </a:rPr>
                  <a:t>，其每个语义规则中的每个属性或者是综合属性，或者是</a:t>
                </a:r>
                <a:r>
                  <a:rPr lang="en-US" altLang="zh-CN" sz="2400" dirty="0" err="1" smtClean="0">
                    <a:latin typeface="Times New Roman"/>
                    <a:cs typeface="Times New Roman"/>
                  </a:rPr>
                  <a:t>X</a:t>
                </a:r>
                <a:r>
                  <a:rPr lang="en-US" altLang="zh-CN" sz="2400" baseline="-25000" dirty="0" err="1" smtClean="0">
                    <a:latin typeface="Times New Roman"/>
                    <a:cs typeface="Times New Roman"/>
                  </a:rPr>
                  <a:t>j</a:t>
                </a:r>
                <a:r>
                  <a:rPr lang="en-US" altLang="zh-CN" sz="2400" dirty="0" smtClean="0">
                    <a:latin typeface="Times New Roman"/>
                    <a:cs typeface="Times New Roman"/>
                  </a:rPr>
                  <a:t>(</a:t>
                </a:r>
                <a14:m>
                  <m:oMath xmlns:m="http://schemas.openxmlformats.org/officeDocument/2006/math">
                    <m:r>
                      <a:rPr lang="en-US" altLang="zh-CN" sz="2400" b="0" i="0" smtClean="0">
                        <a:latin typeface="Cambria Math"/>
                        <a:ea typeface="Cambria Math"/>
                        <a:cs typeface="Times New Roman"/>
                      </a:rPr>
                      <m:t>1</m:t>
                    </m:r>
                    <m:r>
                      <a:rPr lang="en-US" altLang="zh-CN" sz="2400" i="1" smtClean="0">
                        <a:latin typeface="Cambria Math"/>
                        <a:ea typeface="Cambria Math"/>
                        <a:cs typeface="Times New Roman"/>
                      </a:rPr>
                      <m:t>≤</m:t>
                    </m:r>
                    <m:r>
                      <a:rPr lang="en-US" altLang="zh-CN" sz="2400" b="0" i="1" smtClean="0">
                        <a:latin typeface="Cambria Math"/>
                        <a:ea typeface="Cambria Math"/>
                        <a:cs typeface="Times New Roman"/>
                      </a:rPr>
                      <m:t>𝑗</m:t>
                    </m:r>
                    <m:r>
                      <a:rPr lang="en-US" altLang="zh-CN" sz="2400" b="0" i="1" smtClean="0">
                        <a:latin typeface="Cambria Math"/>
                        <a:ea typeface="Cambria Math"/>
                        <a:cs typeface="Times New Roman"/>
                      </a:rPr>
                      <m:t> ≤</m:t>
                    </m:r>
                    <m:r>
                      <a:rPr lang="en-US" altLang="zh-CN" sz="2400" b="0" i="1" smtClean="0">
                        <a:latin typeface="Cambria Math"/>
                        <a:ea typeface="Cambria Math"/>
                        <a:cs typeface="Times New Roman"/>
                      </a:rPr>
                      <m:t>𝑛</m:t>
                    </m:r>
                  </m:oMath>
                </a14:m>
                <a:r>
                  <a:rPr lang="en-US" altLang="zh-CN" sz="2400" dirty="0" smtClean="0">
                    <a:latin typeface="Times New Roman"/>
                    <a:cs typeface="Times New Roman"/>
                  </a:rPr>
                  <a:t>)</a:t>
                </a:r>
                <a:r>
                  <a:rPr lang="zh-CN" altLang="en-US" sz="2400" dirty="0" smtClean="0">
                    <a:latin typeface="Times New Roman"/>
                    <a:cs typeface="Times New Roman"/>
                  </a:rPr>
                  <a:t>的一个继承属性且这个继承属性仅依赖于：</a:t>
                </a:r>
                <a:endParaRPr lang="en-US" altLang="zh-CN" sz="2400" dirty="0" smtClean="0">
                  <a:latin typeface="Times New Roman"/>
                  <a:cs typeface="Times New Roman"/>
                </a:endParaRPr>
              </a:p>
              <a:p>
                <a:pPr algn="l"/>
                <a:r>
                  <a:rPr lang="en-US" altLang="zh-CN" sz="2400" dirty="0" smtClean="0">
                    <a:latin typeface="Times New Roman"/>
                    <a:cs typeface="Times New Roman"/>
                  </a:rPr>
                  <a:t>(1)</a:t>
                </a:r>
                <a:r>
                  <a:rPr lang="zh-CN" altLang="en-US" sz="2400" dirty="0" smtClean="0">
                    <a:latin typeface="Times New Roman"/>
                    <a:cs typeface="Times New Roman"/>
                  </a:rPr>
                  <a:t>产生式</a:t>
                </a:r>
                <a:r>
                  <a:rPr lang="en-US" altLang="zh-CN" sz="2400" dirty="0" err="1" smtClean="0">
                    <a:latin typeface="Times New Roman"/>
                    <a:cs typeface="Times New Roman"/>
                  </a:rPr>
                  <a:t>X</a:t>
                </a:r>
                <a:r>
                  <a:rPr lang="en-US" altLang="zh-CN" sz="2400" baseline="-25000" dirty="0" err="1" smtClean="0">
                    <a:latin typeface="Times New Roman"/>
                    <a:cs typeface="Times New Roman"/>
                  </a:rPr>
                  <a:t>j</a:t>
                </a:r>
                <a:r>
                  <a:rPr lang="zh-CN" altLang="en-US" sz="2400" dirty="0" smtClean="0">
                    <a:latin typeface="Times New Roman"/>
                    <a:cs typeface="Times New Roman"/>
                  </a:rPr>
                  <a:t>在左边符号</a:t>
                </a:r>
                <a:r>
                  <a:rPr lang="en-US" altLang="zh-CN" sz="2400" dirty="0" smtClean="0">
                    <a:latin typeface="Times New Roman"/>
                    <a:cs typeface="Times New Roman"/>
                  </a:rPr>
                  <a:t>X</a:t>
                </a:r>
                <a:r>
                  <a:rPr lang="en-US" altLang="zh-CN" sz="2400" baseline="-25000" dirty="0" smtClean="0">
                    <a:latin typeface="Times New Roman"/>
                    <a:cs typeface="Times New Roman"/>
                  </a:rPr>
                  <a:t>1</a:t>
                </a:r>
                <a:r>
                  <a:rPr lang="en-US" altLang="zh-CN" sz="2400" dirty="0" smtClean="0">
                    <a:latin typeface="Times New Roman"/>
                    <a:cs typeface="Times New Roman"/>
                  </a:rPr>
                  <a:t>, X</a:t>
                </a:r>
                <a:r>
                  <a:rPr lang="en-US" altLang="zh-CN" sz="2400" baseline="-25000" dirty="0" smtClean="0">
                    <a:latin typeface="Times New Roman"/>
                    <a:cs typeface="Times New Roman"/>
                  </a:rPr>
                  <a:t>2</a:t>
                </a:r>
                <a:r>
                  <a:rPr lang="en-US" altLang="zh-CN" sz="2400" dirty="0" smtClean="0">
                    <a:latin typeface="Times New Roman"/>
                    <a:cs typeface="Times New Roman"/>
                  </a:rPr>
                  <a:t>, … X</a:t>
                </a:r>
                <a:r>
                  <a:rPr lang="en-US" altLang="zh-CN" sz="2400" baseline="-25000" dirty="0" smtClean="0">
                    <a:latin typeface="Times New Roman"/>
                    <a:cs typeface="Times New Roman"/>
                  </a:rPr>
                  <a:t>j-1</a:t>
                </a:r>
                <a:r>
                  <a:rPr lang="zh-CN" altLang="en-US" sz="2400" dirty="0" smtClean="0">
                    <a:latin typeface="Times New Roman"/>
                    <a:cs typeface="Times New Roman"/>
                  </a:rPr>
                  <a:t>的属性；</a:t>
                </a:r>
                <a:endParaRPr lang="en-US" altLang="zh-CN" sz="2400" dirty="0" smtClean="0">
                  <a:latin typeface="Times New Roman"/>
                  <a:cs typeface="Times New Roman"/>
                </a:endParaRPr>
              </a:p>
              <a:p>
                <a:pPr algn="l"/>
                <a:r>
                  <a:rPr lang="en-US" altLang="zh-CN" sz="2400" dirty="0" smtClean="0">
                    <a:latin typeface="Times New Roman"/>
                    <a:cs typeface="Times New Roman"/>
                  </a:rPr>
                  <a:t>(2)A</a:t>
                </a:r>
                <a:r>
                  <a:rPr lang="zh-CN" altLang="en-US" sz="2400" dirty="0" smtClean="0">
                    <a:latin typeface="Times New Roman"/>
                    <a:cs typeface="Times New Roman"/>
                  </a:rPr>
                  <a:t>的继承属性。</a:t>
                </a:r>
                <a:endParaRPr lang="en-US" altLang="zh-CN" sz="2400" dirty="0" smtClean="0">
                  <a:latin typeface="Times New Roman"/>
                  <a:cs typeface="Times New Roman"/>
                </a:endParaRPr>
              </a:p>
              <a:p>
                <a:pPr algn="l"/>
                <a:r>
                  <a:rPr lang="zh-CN" altLang="en-US" sz="2400" dirty="0" smtClean="0">
                    <a:latin typeface="Times New Roman"/>
                    <a:cs typeface="Times New Roman"/>
                  </a:rPr>
                  <a:t>则称为</a:t>
                </a:r>
                <a:r>
                  <a:rPr lang="en-US" altLang="zh-CN" sz="2400" dirty="0" smtClean="0">
                    <a:latin typeface="Times New Roman"/>
                    <a:cs typeface="Times New Roman"/>
                  </a:rPr>
                  <a:t>L-</a:t>
                </a:r>
                <a:r>
                  <a:rPr lang="zh-CN" altLang="en-US" sz="2400" dirty="0" smtClean="0">
                    <a:latin typeface="Times New Roman"/>
                    <a:cs typeface="Times New Roman"/>
                  </a:rPr>
                  <a:t>属性文法。</a:t>
                </a:r>
                <a:endParaRPr lang="en-US" altLang="zh-CN" sz="2400" dirty="0" smtClean="0">
                  <a:latin typeface="Times New Roman" panose="02020603050405020304" pitchFamily="18" charset="0"/>
                  <a:cs typeface="Times New Roman" panose="02020603050405020304" pitchFamily="18" charset="0"/>
                </a:endParaRPr>
              </a:p>
            </p:txBody>
          </p:sp>
        </mc:Choice>
        <mc:Fallback xmlns="">
          <p:sp>
            <p:nvSpPr>
              <p:cNvPr id="3" name="副标题 2"/>
              <p:cNvSpPr>
                <a:spLocks noGrp="1" noRot="1" noChangeAspect="1" noMove="1" noResize="1" noEditPoints="1" noAdjustHandles="1" noChangeArrowheads="1" noChangeShapeType="1" noTextEdit="1"/>
              </p:cNvSpPr>
              <p:nvPr>
                <p:ph type="subTitle" idx="1"/>
              </p:nvPr>
            </p:nvSpPr>
            <p:spPr>
              <a:xfrm>
                <a:off x="395536" y="836712"/>
                <a:ext cx="8280920" cy="5664629"/>
              </a:xfrm>
              <a:blipFill rotWithShape="1">
                <a:blip r:embed="rId2"/>
                <a:stretch>
                  <a:fillRect l="-1178" t="-861"/>
                </a:stretch>
              </a:blipFill>
            </p:spPr>
            <p:txBody>
              <a:bodyPr/>
              <a:lstStyle/>
              <a:p>
                <a:r>
                  <a:rPr lang="en-US">
                    <a:noFill/>
                  </a:rPr>
                  <a:t> </a:t>
                </a:r>
              </a:p>
            </p:txBody>
          </p:sp>
        </mc:Fallback>
      </mc:AlternateContent>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属性文法和</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779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属性文法只含有综合属性，因此可以在分析输入符号串的同时自下而上进行计算。分析器可以保存与栈中文法符号有关的综合属性值，每当进行规约时，新的属性值就由栈中正在规约的产生式右边符号的属性值来计算。</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S-</a:t>
            </a:r>
            <a:r>
              <a:rPr lang="zh-CN" altLang="en-US" sz="2400" dirty="0" smtClean="0">
                <a:latin typeface="Times New Roman" panose="02020603050405020304" pitchFamily="18" charset="0"/>
                <a:cs typeface="Times New Roman" panose="02020603050405020304" pitchFamily="18" charset="0"/>
              </a:rPr>
              <a:t>属性文法的翻译器通常可借助于</a:t>
            </a:r>
            <a:r>
              <a:rPr lang="en-US" altLang="zh-CN" sz="2400" dirty="0" smtClean="0">
                <a:latin typeface="Times New Roman" panose="02020603050405020304" pitchFamily="18" charset="0"/>
                <a:cs typeface="Times New Roman" panose="02020603050405020304" pitchFamily="18" charset="0"/>
              </a:rPr>
              <a:t>LR</a:t>
            </a:r>
            <a:r>
              <a:rPr lang="zh-CN" altLang="en-US" sz="2400" dirty="0" smtClean="0">
                <a:latin typeface="Times New Roman" panose="02020603050405020304" pitchFamily="18" charset="0"/>
                <a:cs typeface="Times New Roman" panose="02020603050405020304" pitchFamily="18" charset="0"/>
              </a:rPr>
              <a:t>分析器实现，对</a:t>
            </a:r>
            <a:r>
              <a:rPr lang="en-US" altLang="zh-CN" sz="2400" dirty="0" smtClean="0">
                <a:latin typeface="Times New Roman" panose="02020603050405020304" pitchFamily="18" charset="0"/>
                <a:cs typeface="Times New Roman" panose="02020603050405020304" pitchFamily="18" charset="0"/>
              </a:rPr>
              <a:t>LR</a:t>
            </a:r>
            <a:r>
              <a:rPr lang="zh-CN" altLang="en-US" sz="2400" dirty="0" smtClean="0">
                <a:latin typeface="Times New Roman" panose="02020603050405020304" pitchFamily="18" charset="0"/>
                <a:cs typeface="Times New Roman" panose="02020603050405020304" pitchFamily="18" charset="0"/>
              </a:rPr>
              <a:t>分析器进行改造，在对输入串进行语法分析的同时对属性进行计算。</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属性文法的自下而上计算</a:t>
            </a:r>
          </a:p>
          <a:p>
            <a:pPr algn="l"/>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1716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属性文法的自下而上计算</a:t>
            </a:r>
          </a:p>
          <a:p>
            <a:pPr algn="l"/>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 name="直接连接符 4"/>
          <p:cNvCxnSpPr/>
          <p:nvPr/>
        </p:nvCxnSpPr>
        <p:spPr>
          <a:xfrm>
            <a:off x="1763688" y="1604800"/>
            <a:ext cx="0" cy="3648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231740" y="1604800"/>
            <a:ext cx="0" cy="3648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307435" y="1612144"/>
            <a:ext cx="0" cy="3648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63688" y="5253203"/>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63688" y="4728608"/>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63688" y="4719792"/>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S</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0</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2231740" y="4719792"/>
            <a:ext cx="468052" cy="461665"/>
          </a:xfrm>
          <a:prstGeom prst="rect">
            <a:avLst/>
          </a:prstGeom>
          <a:noFill/>
        </p:spPr>
        <p:txBody>
          <a:bodyPr wrap="square" rtlCol="0">
            <a:spAutoFit/>
          </a:bodyPr>
          <a:lstStyle/>
          <a:p>
            <a:pPr algn="ctr"/>
            <a:r>
              <a:rPr lang="en-US" altLang="zh-CN" sz="2400" dirty="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cxnSp>
        <p:nvCxnSpPr>
          <p:cNvPr id="12" name="直接连接符 11"/>
          <p:cNvCxnSpPr/>
          <p:nvPr/>
        </p:nvCxnSpPr>
        <p:spPr>
          <a:xfrm>
            <a:off x="1763688" y="4728608"/>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4195127"/>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763688" y="4186312"/>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S</a:t>
            </a:r>
            <a:r>
              <a:rPr lang="en-US" altLang="zh-CN" sz="2400" baseline="-25000" dirty="0">
                <a:solidFill>
                  <a:srgbClr val="000000"/>
                </a:solidFill>
                <a:latin typeface="Times New Roman" panose="02020603050405020304" pitchFamily="18" charset="0"/>
                <a:cs typeface="Times New Roman" panose="02020603050405020304" pitchFamily="18" charset="0"/>
              </a:rPr>
              <a:t>1</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2231740" y="4186243"/>
            <a:ext cx="468052" cy="707886"/>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a:off x="1763688" y="4195127"/>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763688" y="4195127"/>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231740" y="3652763"/>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cxnSp>
        <p:nvCxnSpPr>
          <p:cNvPr id="19" name="直接连接符 18"/>
          <p:cNvCxnSpPr/>
          <p:nvPr/>
        </p:nvCxnSpPr>
        <p:spPr>
          <a:xfrm>
            <a:off x="1763688" y="2603516"/>
            <a:ext cx="9361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63688" y="3652763"/>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2231740" y="3120836"/>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763688" y="3120836"/>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2231740" y="2594700"/>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1763688" y="2594700"/>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1760390" y="2061220"/>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S</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n</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228442" y="2061152"/>
            <a:ext cx="468052" cy="707886"/>
          </a:xfrm>
          <a:prstGeom prst="rect">
            <a:avLst/>
          </a:prstGeom>
          <a:noFill/>
        </p:spPr>
        <p:txBody>
          <a:bodyPr wrap="square" rtlCol="0">
            <a:spAutoFit/>
          </a:bodyPr>
          <a:lstStyle/>
          <a:p>
            <a:pPr algn="ctr"/>
            <a:r>
              <a:rPr lang="en-US" altLang="zh-CN" sz="2400" dirty="0" err="1" smtClean="0">
                <a:solidFill>
                  <a:srgbClr val="000000"/>
                </a:solidFill>
                <a:latin typeface="Times New Roman" panose="02020603050405020304" pitchFamily="18" charset="0"/>
                <a:cs typeface="Times New Roman" panose="02020603050405020304" pitchFamily="18" charset="0"/>
              </a:rPr>
              <a:t>X</a:t>
            </a:r>
            <a:r>
              <a:rPr lang="en-US" altLang="zh-CN" sz="2400" baseline="-25000" dirty="0" err="1" smtClean="0">
                <a:solidFill>
                  <a:srgbClr val="000000"/>
                </a:solidFill>
                <a:latin typeface="Times New Roman" panose="02020603050405020304" pitchFamily="18" charset="0"/>
                <a:cs typeface="Times New Roman" panose="02020603050405020304" pitchFamily="18" charset="0"/>
              </a:rPr>
              <a:t>n</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527012" y="5719489"/>
            <a:ext cx="954107" cy="400110"/>
          </a:xfrm>
          <a:prstGeom prst="rect">
            <a:avLst/>
          </a:prstGeom>
          <a:noFill/>
        </p:spPr>
        <p:txBody>
          <a:bodyPr wrap="none" rtlCol="0">
            <a:spAutoFit/>
          </a:bodyPr>
          <a:lstStyle/>
          <a:p>
            <a:r>
              <a:rPr lang="zh-CN" altLang="en-US" sz="2000" dirty="0" smtClean="0">
                <a:solidFill>
                  <a:srgbClr val="000000"/>
                </a:solidFill>
                <a:latin typeface="楷体" panose="02010609060101010101" pitchFamily="49" charset="-122"/>
                <a:ea typeface="楷体" panose="02010609060101010101" pitchFamily="49" charset="-122"/>
              </a:rPr>
              <a:t>状态栈</a:t>
            </a:r>
            <a:endParaRPr lang="en-US" sz="2000" dirty="0">
              <a:solidFill>
                <a:srgbClr val="000000"/>
              </a:solidFill>
              <a:latin typeface="楷体" panose="02010609060101010101" pitchFamily="49" charset="-122"/>
              <a:ea typeface="楷体" panose="02010609060101010101" pitchFamily="49" charset="-122"/>
            </a:endParaRPr>
          </a:p>
        </p:txBody>
      </p:sp>
      <p:sp>
        <p:nvSpPr>
          <p:cNvPr id="28" name="TextBox 27"/>
          <p:cNvSpPr txBox="1"/>
          <p:nvPr/>
        </p:nvSpPr>
        <p:spPr>
          <a:xfrm>
            <a:off x="2240836" y="5295019"/>
            <a:ext cx="1467068" cy="400110"/>
          </a:xfrm>
          <a:prstGeom prst="rect">
            <a:avLst/>
          </a:prstGeom>
          <a:noFill/>
        </p:spPr>
        <p:txBody>
          <a:bodyPr wrap="none" rtlCol="0">
            <a:spAutoFit/>
          </a:bodyPr>
          <a:lstStyle/>
          <a:p>
            <a:r>
              <a:rPr lang="zh-CN" altLang="en-US" sz="2000" dirty="0" smtClean="0">
                <a:solidFill>
                  <a:srgbClr val="000000"/>
                </a:solidFill>
                <a:latin typeface="楷体" panose="02010609060101010101" pitchFamily="49" charset="-122"/>
                <a:ea typeface="楷体" panose="02010609060101010101" pitchFamily="49" charset="-122"/>
              </a:rPr>
              <a:t>文法符号栈</a:t>
            </a:r>
            <a:endParaRPr lang="en-US" sz="2000" dirty="0">
              <a:solidFill>
                <a:srgbClr val="000000"/>
              </a:solidFill>
              <a:latin typeface="楷体" panose="02010609060101010101" pitchFamily="49" charset="-122"/>
              <a:ea typeface="楷体" panose="02010609060101010101" pitchFamily="49" charset="-122"/>
            </a:endParaRPr>
          </a:p>
        </p:txBody>
      </p:sp>
      <p:sp>
        <p:nvSpPr>
          <p:cNvPr id="29" name="矩形 28"/>
          <p:cNvSpPr/>
          <p:nvPr/>
        </p:nvSpPr>
        <p:spPr>
          <a:xfrm>
            <a:off x="4716016" y="2861442"/>
            <a:ext cx="2088232" cy="951671"/>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rgbClr val="FFFFFF"/>
                </a:solidFill>
                <a:latin typeface="Times New Roman" panose="02020603050405020304" pitchFamily="18" charset="0"/>
                <a:ea typeface="楷体" panose="02010609060101010101" pitchFamily="49" charset="-122"/>
                <a:cs typeface="Times New Roman" panose="02020603050405020304" pitchFamily="18" charset="0"/>
              </a:rPr>
              <a:t>LR</a:t>
            </a:r>
            <a:r>
              <a:rPr lang="zh-CN" altLang="en-US" sz="2800" dirty="0" smtClean="0">
                <a:solidFill>
                  <a:srgbClr val="FFFFFF"/>
                </a:solidFill>
                <a:latin typeface="楷体" panose="02010609060101010101" pitchFamily="49" charset="-122"/>
                <a:ea typeface="楷体" panose="02010609060101010101" pitchFamily="49" charset="-122"/>
              </a:rPr>
              <a:t>分析程序</a:t>
            </a:r>
            <a:endParaRPr lang="en-US" sz="2800" dirty="0">
              <a:solidFill>
                <a:srgbClr val="FFFFFF"/>
              </a:solidFill>
              <a:latin typeface="楷体" panose="02010609060101010101" pitchFamily="49" charset="-122"/>
              <a:ea typeface="楷体" panose="02010609060101010101" pitchFamily="49" charset="-122"/>
            </a:endParaRPr>
          </a:p>
        </p:txBody>
      </p:sp>
      <p:cxnSp>
        <p:nvCxnSpPr>
          <p:cNvPr id="30" name="直接箭头连接符 29"/>
          <p:cNvCxnSpPr>
            <a:stCxn id="29" idx="3"/>
          </p:cNvCxnSpPr>
          <p:nvPr/>
        </p:nvCxnSpPr>
        <p:spPr>
          <a:xfrm flipV="1">
            <a:off x="6804248" y="3337277"/>
            <a:ext cx="576064"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80329" y="3090985"/>
            <a:ext cx="697627" cy="400110"/>
          </a:xfrm>
          <a:prstGeom prst="rect">
            <a:avLst/>
          </a:prstGeom>
          <a:noFill/>
        </p:spPr>
        <p:txBody>
          <a:bodyPr wrap="none" rtlCol="0">
            <a:spAutoFit/>
          </a:bodyPr>
          <a:lstStyle/>
          <a:p>
            <a:r>
              <a:rPr lang="zh-CN" altLang="en-US" sz="2000" dirty="0" smtClean="0">
                <a:solidFill>
                  <a:srgbClr val="000000"/>
                </a:solidFill>
                <a:latin typeface="楷体" panose="02010609060101010101" pitchFamily="49" charset="-122"/>
                <a:ea typeface="楷体" panose="02010609060101010101" pitchFamily="49" charset="-122"/>
              </a:rPr>
              <a:t>输出</a:t>
            </a:r>
            <a:endParaRPr lang="en-US" sz="2000" dirty="0">
              <a:solidFill>
                <a:srgbClr val="000000"/>
              </a:solidFill>
              <a:latin typeface="楷体" panose="02010609060101010101" pitchFamily="49" charset="-122"/>
              <a:ea typeface="楷体" panose="02010609060101010101" pitchFamily="49" charset="-122"/>
            </a:endParaRPr>
          </a:p>
        </p:txBody>
      </p:sp>
      <p:cxnSp>
        <p:nvCxnSpPr>
          <p:cNvPr id="32" name="肘形连接符 31"/>
          <p:cNvCxnSpPr>
            <a:stCxn id="29" idx="1"/>
          </p:cNvCxnSpPr>
          <p:nvPr/>
        </p:nvCxnSpPr>
        <p:spPr>
          <a:xfrm rot="10800000">
            <a:off x="2699792" y="2077454"/>
            <a:ext cx="2016224" cy="1259825"/>
          </a:xfrm>
          <a:prstGeom prst="bentConnector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463988" y="4653303"/>
            <a:ext cx="1296144" cy="5334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ACTION</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4" name="矩形 33"/>
          <p:cNvSpPr/>
          <p:nvPr/>
        </p:nvSpPr>
        <p:spPr>
          <a:xfrm>
            <a:off x="4463988" y="5186783"/>
            <a:ext cx="1296144" cy="5334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35" name="矩形 34"/>
          <p:cNvSpPr/>
          <p:nvPr/>
        </p:nvSpPr>
        <p:spPr>
          <a:xfrm>
            <a:off x="5759261" y="4653303"/>
            <a:ext cx="1296144" cy="5334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GOTO</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6" name="矩形 35"/>
          <p:cNvSpPr/>
          <p:nvPr/>
        </p:nvSpPr>
        <p:spPr>
          <a:xfrm>
            <a:off x="5759261" y="5186009"/>
            <a:ext cx="1296144" cy="5334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cxnSp>
        <p:nvCxnSpPr>
          <p:cNvPr id="37" name="直接连接符 36"/>
          <p:cNvCxnSpPr>
            <a:stCxn id="29" idx="2"/>
          </p:cNvCxnSpPr>
          <p:nvPr/>
        </p:nvCxnSpPr>
        <p:spPr>
          <a:xfrm flipH="1">
            <a:off x="5759261" y="3813043"/>
            <a:ext cx="871" cy="373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112085" y="4186243"/>
            <a:ext cx="259081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endCxn id="33" idx="0"/>
          </p:cNvCxnSpPr>
          <p:nvPr/>
        </p:nvCxnSpPr>
        <p:spPr>
          <a:xfrm>
            <a:off x="5112060" y="4186243"/>
            <a:ext cx="0" cy="46706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0"/>
          </p:cNvCxnSpPr>
          <p:nvPr/>
        </p:nvCxnSpPr>
        <p:spPr>
          <a:xfrm flipV="1">
            <a:off x="6407333" y="4186243"/>
            <a:ext cx="0" cy="467060"/>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7708166" y="4186313"/>
            <a:ext cx="0" cy="5868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225844" y="4755897"/>
            <a:ext cx="954107" cy="707886"/>
          </a:xfrm>
          <a:prstGeom prst="rect">
            <a:avLst/>
          </a:prstGeom>
          <a:solidFill>
            <a:schemeClr val="accent2">
              <a:lumMod val="20000"/>
              <a:lumOff val="80000"/>
            </a:schemeClr>
          </a:solidFill>
        </p:spPr>
        <p:txBody>
          <a:bodyPr wrap="none" rtlCol="0">
            <a:spAutoFit/>
          </a:bodyPr>
          <a:lstStyle/>
          <a:p>
            <a:pPr algn="ctr"/>
            <a:r>
              <a:rPr lang="zh-CN" altLang="en-US" sz="2000" dirty="0">
                <a:solidFill>
                  <a:srgbClr val="000000"/>
                </a:solidFill>
                <a:latin typeface="楷体" panose="02010609060101010101" pitchFamily="49" charset="-122"/>
                <a:ea typeface="楷体" panose="02010609060101010101" pitchFamily="49" charset="-122"/>
              </a:rPr>
              <a:t>产生</a:t>
            </a:r>
            <a:r>
              <a:rPr lang="zh-CN" altLang="en-US" sz="2000" dirty="0" smtClean="0">
                <a:solidFill>
                  <a:srgbClr val="000000"/>
                </a:solidFill>
                <a:latin typeface="楷体" panose="02010609060101010101" pitchFamily="49" charset="-122"/>
                <a:ea typeface="楷体" panose="02010609060101010101" pitchFamily="49" charset="-122"/>
              </a:rPr>
              <a:t>式</a:t>
            </a:r>
            <a:endParaRPr lang="en-US" altLang="zh-CN" sz="2000" dirty="0" smtClean="0">
              <a:solidFill>
                <a:srgbClr val="000000"/>
              </a:solidFill>
              <a:latin typeface="楷体" panose="02010609060101010101" pitchFamily="49" charset="-122"/>
              <a:ea typeface="楷体" panose="02010609060101010101" pitchFamily="49" charset="-122"/>
            </a:endParaRPr>
          </a:p>
          <a:p>
            <a:pPr algn="ctr"/>
            <a:r>
              <a:rPr lang="zh-CN" altLang="en-US" sz="2000" dirty="0" smtClean="0">
                <a:solidFill>
                  <a:srgbClr val="000000"/>
                </a:solidFill>
                <a:latin typeface="楷体" panose="02010609060101010101" pitchFamily="49" charset="-122"/>
                <a:ea typeface="楷体" panose="02010609060101010101" pitchFamily="49" charset="-122"/>
              </a:rPr>
              <a:t>列表</a:t>
            </a:r>
            <a:endParaRPr lang="en-US" sz="2000" dirty="0">
              <a:solidFill>
                <a:srgbClr val="000000"/>
              </a:solidFill>
              <a:latin typeface="楷体" panose="02010609060101010101" pitchFamily="49" charset="-122"/>
              <a:ea typeface="楷体" panose="02010609060101010101" pitchFamily="49" charset="-122"/>
            </a:endParaRPr>
          </a:p>
        </p:txBody>
      </p:sp>
      <p:sp>
        <p:nvSpPr>
          <p:cNvPr id="43" name="TextBox 42"/>
          <p:cNvSpPr txBox="1"/>
          <p:nvPr/>
        </p:nvSpPr>
        <p:spPr>
          <a:xfrm>
            <a:off x="4716016" y="1540755"/>
            <a:ext cx="2088232" cy="400110"/>
          </a:xfrm>
          <a:prstGeom prst="rect">
            <a:avLst/>
          </a:prstGeom>
          <a:solidFill>
            <a:schemeClr val="accent2">
              <a:lumMod val="20000"/>
              <a:lumOff val="80000"/>
            </a:schemeClr>
          </a:solidFill>
        </p:spPr>
        <p:txBody>
          <a:bodyPr wrap="square" rtlCol="0">
            <a:spAutoFit/>
          </a:bodyPr>
          <a:lstStyle/>
          <a:p>
            <a:pPr algn="ct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endParaRPr lang="en-US" sz="2000" baseline="-25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TextBox 43"/>
          <p:cNvSpPr txBox="1"/>
          <p:nvPr/>
        </p:nvSpPr>
        <p:spPr>
          <a:xfrm>
            <a:off x="5337993" y="1039316"/>
            <a:ext cx="954107" cy="400110"/>
          </a:xfrm>
          <a:prstGeom prst="rect">
            <a:avLst/>
          </a:prstGeom>
          <a:noFill/>
        </p:spPr>
        <p:txBody>
          <a:bodyPr wrap="none" rtlCol="0">
            <a:spAutoFit/>
          </a:bodyPr>
          <a:lstStyle/>
          <a:p>
            <a:r>
              <a:rPr lang="zh-CN" altLang="en-US" sz="2000" dirty="0" smtClean="0">
                <a:solidFill>
                  <a:srgbClr val="000000"/>
                </a:solidFill>
                <a:latin typeface="楷体" panose="02010609060101010101" pitchFamily="49" charset="-122"/>
                <a:ea typeface="楷体" panose="02010609060101010101" pitchFamily="49" charset="-122"/>
              </a:rPr>
              <a:t>输入串</a:t>
            </a:r>
            <a:endParaRPr lang="en-US" sz="2000" dirty="0">
              <a:solidFill>
                <a:srgbClr val="000000"/>
              </a:solidFill>
              <a:latin typeface="楷体" panose="02010609060101010101" pitchFamily="49" charset="-122"/>
              <a:ea typeface="楷体" panose="02010609060101010101" pitchFamily="49" charset="-122"/>
            </a:endParaRPr>
          </a:p>
        </p:txBody>
      </p:sp>
      <p:cxnSp>
        <p:nvCxnSpPr>
          <p:cNvPr id="45" name="直接箭头连接符 44"/>
          <p:cNvCxnSpPr>
            <a:stCxn id="29" idx="0"/>
            <a:endCxn id="43" idx="2"/>
          </p:cNvCxnSpPr>
          <p:nvPr/>
        </p:nvCxnSpPr>
        <p:spPr>
          <a:xfrm flipV="1">
            <a:off x="5760132" y="1940865"/>
            <a:ext cx="0" cy="92057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74098" y="5724327"/>
            <a:ext cx="1282723" cy="400110"/>
          </a:xfrm>
          <a:prstGeom prst="rect">
            <a:avLst/>
          </a:prstGeom>
          <a:noFill/>
        </p:spPr>
        <p:txBody>
          <a:bodyPr wrap="none" rtlCol="0">
            <a:spAutoFit/>
          </a:bodyPr>
          <a:lstStyle/>
          <a:p>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LR</a:t>
            </a:r>
            <a:r>
              <a:rPr lang="zh-CN" altLang="en-US" sz="2000" dirty="0" smtClean="0">
                <a:solidFill>
                  <a:srgbClr val="000000"/>
                </a:solidFill>
                <a:latin typeface="楷体" panose="02010609060101010101" pitchFamily="49" charset="-122"/>
                <a:ea typeface="楷体" panose="02010609060101010101" pitchFamily="49" charset="-122"/>
              </a:rPr>
              <a:t>分析表</a:t>
            </a:r>
            <a:endParaRPr lang="en-US" sz="2000" dirty="0">
              <a:solidFill>
                <a:srgbClr val="000000"/>
              </a:solidFill>
              <a:latin typeface="楷体" panose="02010609060101010101" pitchFamily="49" charset="-122"/>
              <a:ea typeface="楷体" panose="02010609060101010101" pitchFamily="49" charset="-122"/>
            </a:endParaRPr>
          </a:p>
        </p:txBody>
      </p:sp>
      <p:cxnSp>
        <p:nvCxnSpPr>
          <p:cNvPr id="47" name="直接连接符 46"/>
          <p:cNvCxnSpPr/>
          <p:nvPr/>
        </p:nvCxnSpPr>
        <p:spPr>
          <a:xfrm>
            <a:off x="2696494" y="1634052"/>
            <a:ext cx="0" cy="3648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760390" y="1612144"/>
            <a:ext cx="0" cy="36484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1289672" y="5251733"/>
            <a:ext cx="468052"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292338" y="4727136"/>
            <a:ext cx="468052" cy="461665"/>
          </a:xfrm>
          <a:prstGeom prst="rect">
            <a:avLst/>
          </a:prstGeom>
          <a:noFill/>
        </p:spPr>
        <p:txBody>
          <a:bodyPr wrap="square" rtlCol="0">
            <a:spAutoFit/>
          </a:bodyPr>
          <a:lstStyle/>
          <a:p>
            <a:pPr algn="ctr"/>
            <a:r>
              <a:rPr lang="en-US" sz="2400" dirty="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cxnSp>
        <p:nvCxnSpPr>
          <p:cNvPr id="54" name="直接连接符 53"/>
          <p:cNvCxnSpPr/>
          <p:nvPr/>
        </p:nvCxnSpPr>
        <p:spPr>
          <a:xfrm>
            <a:off x="1289040" y="4727069"/>
            <a:ext cx="468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1292338" y="4193588"/>
            <a:ext cx="468052" cy="707886"/>
          </a:xfrm>
          <a:prstGeom prst="rect">
            <a:avLst/>
          </a:prstGeom>
          <a:noFill/>
        </p:spPr>
        <p:txBody>
          <a:bodyPr wrap="square" rtlCol="0">
            <a:spAutoFit/>
          </a:bodyPr>
          <a:lstStyle/>
          <a:p>
            <a:pPr algn="ctr"/>
            <a:r>
              <a:rPr lang="en-US" altLang="zh-CN" sz="2400" dirty="0">
                <a:solidFill>
                  <a:srgbClr val="000000"/>
                </a:solidFill>
                <a:latin typeface="Times New Roman" panose="02020603050405020304" pitchFamily="18" charset="0"/>
                <a:cs typeface="Times New Roman" panose="02020603050405020304" pitchFamily="18" charset="0"/>
              </a:rPr>
              <a:t>V</a:t>
            </a:r>
            <a:r>
              <a:rPr lang="en-US" altLang="zh-CN" sz="2400" baseline="-25000" dirty="0" smtClean="0">
                <a:solidFill>
                  <a:srgbClr val="000000"/>
                </a:solidFill>
                <a:latin typeface="Times New Roman" panose="02020603050405020304" pitchFamily="18" charset="0"/>
                <a:cs typeface="Times New Roman" panose="02020603050405020304" pitchFamily="18" charset="0"/>
              </a:rPr>
              <a:t>1</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cxnSp>
        <p:nvCxnSpPr>
          <p:cNvPr id="59" name="直接连接符 58"/>
          <p:cNvCxnSpPr/>
          <p:nvPr/>
        </p:nvCxnSpPr>
        <p:spPr>
          <a:xfrm>
            <a:off x="1292338" y="4193588"/>
            <a:ext cx="4680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V="1">
            <a:off x="1292338" y="2602048"/>
            <a:ext cx="46475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1292338" y="3660123"/>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1292338" y="3128181"/>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66" name="TextBox 65"/>
          <p:cNvSpPr txBox="1"/>
          <p:nvPr/>
        </p:nvSpPr>
        <p:spPr>
          <a:xfrm>
            <a:off x="1292970" y="2602048"/>
            <a:ext cx="468052" cy="461665"/>
          </a:xfrm>
          <a:prstGeom prst="rect">
            <a:avLst/>
          </a:prstGeom>
          <a:noFill/>
        </p:spPr>
        <p:txBody>
          <a:bodyPr wrap="square" rtlCol="0">
            <a:spAutoFit/>
          </a:bodyPr>
          <a:lstStyle/>
          <a:p>
            <a:pPr algn="ct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1292970" y="2068499"/>
            <a:ext cx="468052" cy="707886"/>
          </a:xfrm>
          <a:prstGeom prst="rect">
            <a:avLst/>
          </a:prstGeom>
          <a:noFill/>
        </p:spPr>
        <p:txBody>
          <a:bodyPr wrap="square" rtlCol="0">
            <a:spAutoFit/>
          </a:bodyPr>
          <a:lstStyle/>
          <a:p>
            <a:pPr algn="ctr"/>
            <a:r>
              <a:rPr lang="en-US" altLang="zh-CN" sz="2400" dirty="0" err="1">
                <a:solidFill>
                  <a:srgbClr val="000000"/>
                </a:solidFill>
                <a:latin typeface="Times New Roman" panose="02020603050405020304" pitchFamily="18" charset="0"/>
                <a:cs typeface="Times New Roman" panose="02020603050405020304" pitchFamily="18" charset="0"/>
              </a:rPr>
              <a:t>V</a:t>
            </a:r>
            <a:r>
              <a:rPr lang="en-US" altLang="zh-CN" sz="2400" baseline="-25000" dirty="0" err="1" smtClean="0">
                <a:solidFill>
                  <a:srgbClr val="000000"/>
                </a:solidFill>
                <a:latin typeface="Times New Roman" panose="02020603050405020304" pitchFamily="18" charset="0"/>
                <a:cs typeface="Times New Roman" panose="02020603050405020304" pitchFamily="18" charset="0"/>
              </a:rPr>
              <a:t>n</a:t>
            </a:r>
            <a:endParaRPr lang="en-US" sz="2400" baseline="-25000" dirty="0">
              <a:solidFill>
                <a:srgbClr val="000000"/>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803014" y="5263728"/>
            <a:ext cx="954107" cy="400110"/>
          </a:xfrm>
          <a:prstGeom prst="rect">
            <a:avLst/>
          </a:prstGeom>
          <a:noFill/>
        </p:spPr>
        <p:txBody>
          <a:bodyPr wrap="none" rtlCol="0">
            <a:spAutoFit/>
          </a:bodyPr>
          <a:lstStyle/>
          <a:p>
            <a:r>
              <a:rPr lang="zh-CN" altLang="en-US" sz="2000" dirty="0">
                <a:solidFill>
                  <a:srgbClr val="000000"/>
                </a:solidFill>
                <a:latin typeface="楷体" panose="02010609060101010101" pitchFamily="49" charset="-122"/>
                <a:ea typeface="楷体" panose="02010609060101010101" pitchFamily="49" charset="-122"/>
              </a:rPr>
              <a:t>语义</a:t>
            </a:r>
            <a:r>
              <a:rPr lang="zh-CN" altLang="en-US" sz="2000" dirty="0" smtClean="0">
                <a:solidFill>
                  <a:srgbClr val="000000"/>
                </a:solidFill>
                <a:latin typeface="楷体" panose="02010609060101010101" pitchFamily="49" charset="-122"/>
                <a:ea typeface="楷体" panose="02010609060101010101" pitchFamily="49" charset="-122"/>
              </a:rPr>
              <a:t>栈</a:t>
            </a:r>
            <a:endParaRPr lang="en-US" sz="2000" dirty="0">
              <a:solidFill>
                <a:srgbClr val="000000"/>
              </a:solidFill>
              <a:latin typeface="楷体" panose="02010609060101010101" pitchFamily="49" charset="-122"/>
              <a:ea typeface="楷体" panose="02010609060101010101" pitchFamily="49" charset="-122"/>
            </a:endParaRPr>
          </a:p>
        </p:txBody>
      </p:sp>
      <p:sp>
        <p:nvSpPr>
          <p:cNvPr id="5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0"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63"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705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6" grpId="0"/>
      <p:bldP spid="62" grpId="0"/>
      <p:bldP spid="64" grpId="0"/>
      <p:bldP spid="66" grpId="0"/>
      <p:bldP spid="67" grpId="0"/>
      <p:bldP spid="7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属性文法的自下而上计算</a:t>
            </a:r>
          </a:p>
        </p:txBody>
      </p:sp>
      <p:sp>
        <p:nvSpPr>
          <p:cNvPr id="5" name="Rectangle 3"/>
          <p:cNvSpPr txBox="1">
            <a:spLocks noChangeArrowheads="1"/>
          </p:cNvSpPr>
          <p:nvPr/>
        </p:nvSpPr>
        <p:spPr bwMode="auto">
          <a:xfrm>
            <a:off x="179515" y="1412846"/>
            <a:ext cx="1188243" cy="2727839"/>
          </a:xfrm>
          <a:prstGeom prst="rect">
            <a:avLst/>
          </a:prstGeom>
          <a:solidFill>
            <a:srgbClr val="FFFF00"/>
          </a:solidFill>
          <a:ln>
            <a:noFill/>
          </a:ln>
          <a:extLst/>
        </p:spPr>
        <p:txBody>
          <a:bodyPr lIns="0" tIns="22680" rIns="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000" dirty="0" smtClean="0">
                <a:latin typeface="Times New Roman" pitchFamily="18" charset="0"/>
                <a:ea typeface="宋体" pitchFamily="2" charset="-122"/>
              </a:rPr>
              <a:t>L</a:t>
            </a:r>
            <a:r>
              <a:rPr lang="en-US" altLang="zh-CN" sz="2000" dirty="0" smtClean="0">
                <a:latin typeface="Times New Roman" pitchFamily="18" charset="0"/>
                <a:ea typeface="宋体" pitchFamily="2" charset="-122"/>
                <a:sym typeface="Symbol" pitchFamily="18" charset="2"/>
              </a:rPr>
              <a:t>E </a:t>
            </a:r>
            <a:endParaRPr lang="en-US" altLang="zh-CN" sz="2000" dirty="0">
              <a:latin typeface="Times New Roman" pitchFamily="18" charset="0"/>
              <a:ea typeface="宋体" pitchFamily="2" charset="-122"/>
              <a:sym typeface="Symbol" pitchFamily="18" charset="2"/>
            </a:endParaRPr>
          </a:p>
          <a:p>
            <a:pPr hangingPunct="0"/>
            <a:r>
              <a:rPr lang="en-US" altLang="zh-CN" sz="2000" dirty="0" smtClean="0">
                <a:latin typeface="Times New Roman" pitchFamily="18" charset="0"/>
                <a:ea typeface="宋体" pitchFamily="2" charset="-122"/>
                <a:sym typeface="Symbol" pitchFamily="18" charset="2"/>
              </a:rPr>
              <a:t>EE</a:t>
            </a:r>
            <a:r>
              <a:rPr lang="en-US" altLang="zh-CN" sz="2000" baseline="-25000" dirty="0" smtClean="0">
                <a:latin typeface="Times New Roman" pitchFamily="18" charset="0"/>
                <a:ea typeface="宋体" pitchFamily="2" charset="-122"/>
                <a:sym typeface="Symbol" pitchFamily="18" charset="2"/>
              </a:rPr>
              <a:t>1</a:t>
            </a:r>
            <a:r>
              <a:rPr lang="en-US" altLang="zh-CN" sz="2000" dirty="0" smtClean="0">
                <a:latin typeface="Times New Roman" pitchFamily="18" charset="0"/>
                <a:ea typeface="宋体" pitchFamily="2" charset="-122"/>
                <a:sym typeface="Symbol" pitchFamily="18" charset="2"/>
              </a:rPr>
              <a:t>+T</a:t>
            </a:r>
            <a:endParaRPr lang="en-US" altLang="zh-CN" sz="2000" dirty="0">
              <a:latin typeface="Times New Roman" pitchFamily="18" charset="0"/>
              <a:ea typeface="宋体" pitchFamily="2" charset="-122"/>
              <a:sym typeface="Symbol" pitchFamily="18" charset="2"/>
            </a:endParaRPr>
          </a:p>
          <a:p>
            <a:pPr hangingPunct="0"/>
            <a:r>
              <a:rPr lang="en-US" altLang="zh-CN" sz="2000" dirty="0" smtClean="0">
                <a:latin typeface="Times New Roman" pitchFamily="18" charset="0"/>
                <a:ea typeface="宋体" pitchFamily="2" charset="-122"/>
                <a:sym typeface="Symbol" pitchFamily="18" charset="2"/>
              </a:rPr>
              <a:t>ET</a:t>
            </a:r>
            <a:endParaRPr lang="en-US" altLang="zh-CN" sz="2000" dirty="0">
              <a:latin typeface="Times New Roman" pitchFamily="18" charset="0"/>
              <a:ea typeface="宋体" pitchFamily="2" charset="-122"/>
              <a:sym typeface="Symbol" pitchFamily="18" charset="2"/>
            </a:endParaRPr>
          </a:p>
          <a:p>
            <a:pPr hangingPunct="0"/>
            <a:r>
              <a:rPr lang="en-US" altLang="zh-CN" sz="2000" dirty="0" smtClean="0">
                <a:latin typeface="Times New Roman" pitchFamily="18" charset="0"/>
                <a:ea typeface="宋体" pitchFamily="2" charset="-122"/>
                <a:sym typeface="Symbol" pitchFamily="18" charset="2"/>
              </a:rPr>
              <a:t>TT</a:t>
            </a:r>
            <a:r>
              <a:rPr lang="en-US" altLang="zh-CN" sz="2000" baseline="-25000" dirty="0" smtClean="0">
                <a:latin typeface="Times New Roman" pitchFamily="18" charset="0"/>
                <a:ea typeface="宋体" pitchFamily="2" charset="-122"/>
                <a:sym typeface="Symbol" pitchFamily="18" charset="2"/>
              </a:rPr>
              <a:t>1</a:t>
            </a:r>
            <a:r>
              <a:rPr lang="en-US" altLang="zh-CN" sz="2000" dirty="0" smtClean="0">
                <a:latin typeface="Times New Roman" pitchFamily="18" charset="0"/>
                <a:ea typeface="宋体" pitchFamily="2" charset="-122"/>
                <a:sym typeface="Symbol" pitchFamily="18" charset="2"/>
              </a:rPr>
              <a:t>*F</a:t>
            </a:r>
            <a:endParaRPr lang="en-US" altLang="zh-CN" sz="2000" dirty="0">
              <a:latin typeface="Times New Roman" pitchFamily="18" charset="0"/>
              <a:ea typeface="宋体" pitchFamily="2" charset="-122"/>
              <a:sym typeface="Symbol" pitchFamily="18" charset="2"/>
            </a:endParaRPr>
          </a:p>
          <a:p>
            <a:pPr hangingPunct="0"/>
            <a:r>
              <a:rPr lang="en-US" altLang="zh-CN" sz="2000" dirty="0" smtClean="0">
                <a:latin typeface="Times New Roman" pitchFamily="18" charset="0"/>
                <a:ea typeface="宋体" pitchFamily="2" charset="-122"/>
                <a:sym typeface="Symbol" pitchFamily="18" charset="2"/>
              </a:rPr>
              <a:t>TF </a:t>
            </a:r>
            <a:endParaRPr lang="en-US" altLang="zh-CN" sz="2000" dirty="0">
              <a:latin typeface="Times New Roman" pitchFamily="18" charset="0"/>
              <a:ea typeface="宋体" pitchFamily="2" charset="-122"/>
              <a:sym typeface="Symbol" pitchFamily="18" charset="2"/>
            </a:endParaRPr>
          </a:p>
          <a:p>
            <a:pPr hangingPunct="0"/>
            <a:r>
              <a:rPr lang="en-US" altLang="zh-CN" sz="2000" dirty="0" smtClean="0">
                <a:latin typeface="Times New Roman" pitchFamily="18" charset="0"/>
                <a:ea typeface="宋体" pitchFamily="2" charset="-122"/>
                <a:sym typeface="Symbol" pitchFamily="18" charset="2"/>
              </a:rPr>
              <a:t>F(</a:t>
            </a:r>
            <a:r>
              <a:rPr lang="en-US" altLang="zh-CN" sz="2000" dirty="0">
                <a:latin typeface="Times New Roman" pitchFamily="18" charset="0"/>
                <a:ea typeface="宋体" pitchFamily="2" charset="-122"/>
                <a:sym typeface="Symbol" pitchFamily="18" charset="2"/>
              </a:rPr>
              <a:t>E)</a:t>
            </a:r>
          </a:p>
          <a:p>
            <a:pPr hangingPunct="0"/>
            <a:r>
              <a:rPr lang="en-US" altLang="zh-CN" sz="2000" dirty="0" err="1" smtClean="0">
                <a:latin typeface="Times New Roman" pitchFamily="18" charset="0"/>
                <a:ea typeface="宋体" pitchFamily="2" charset="-122"/>
                <a:sym typeface="Symbol" pitchFamily="18" charset="2"/>
              </a:rPr>
              <a:t>Fdigit</a:t>
            </a:r>
            <a:endParaRPr lang="en-US" altLang="zh-CN" sz="2000" dirty="0">
              <a:latin typeface="Times New Roman" pitchFamily="18" charset="0"/>
              <a:ea typeface="宋体" pitchFamily="2" charset="-122"/>
              <a:sym typeface="Symbol" pitchFamily="18" charset="2"/>
            </a:endParaRPr>
          </a:p>
        </p:txBody>
      </p:sp>
      <p:sp>
        <p:nvSpPr>
          <p:cNvPr id="7" name="TextBox 6"/>
          <p:cNvSpPr txBox="1"/>
          <p:nvPr/>
        </p:nvSpPr>
        <p:spPr>
          <a:xfrm>
            <a:off x="1403648" y="1412783"/>
            <a:ext cx="2140522" cy="2246769"/>
          </a:xfrm>
          <a:prstGeom prst="rect">
            <a:avLst/>
          </a:prstGeom>
          <a:solidFill>
            <a:srgbClr val="00B0F0"/>
          </a:solidFill>
        </p:spPr>
        <p:txBody>
          <a:bodyPr wrap="none" rtlCol="0">
            <a:spAutoFit/>
          </a:bodyPr>
          <a:lstStyle/>
          <a:p>
            <a:r>
              <a:rPr lang="en-US" altLang="zh-CN" sz="2000" dirty="0" smtClean="0">
                <a:solidFill>
                  <a:srgbClr val="000000"/>
                </a:solidFill>
                <a:latin typeface="Times New Roman" panose="02020603050405020304" pitchFamily="18" charset="0"/>
                <a:cs typeface="Times New Roman" panose="02020603050405020304" pitchFamily="18" charset="0"/>
              </a:rPr>
              <a:t>print(</a:t>
            </a:r>
            <a:r>
              <a:rPr lang="en-US" altLang="zh-CN" sz="2000" dirty="0" err="1" smtClean="0">
                <a:solidFill>
                  <a:srgbClr val="000000"/>
                </a:solidFill>
                <a:latin typeface="Times New Roman" panose="02020603050405020304" pitchFamily="18" charset="0"/>
                <a:cs typeface="Times New Roman" panose="02020603050405020304" pitchFamily="18" charset="0"/>
              </a:rPr>
              <a:t>E.val</a:t>
            </a:r>
            <a:r>
              <a:rPr lang="en-US" altLang="zh-CN" sz="2000" dirty="0" smtClean="0">
                <a:solidFill>
                  <a:srgbClr val="000000"/>
                </a:solidFill>
                <a:latin typeface="Times New Roman" panose="02020603050405020304" pitchFamily="18" charset="0"/>
                <a:cs typeface="Times New Roman" panose="02020603050405020304" pitchFamily="18" charset="0"/>
              </a:rPr>
              <a:t>)</a:t>
            </a:r>
          </a:p>
          <a:p>
            <a:r>
              <a:rPr lang="en-US" sz="2000" dirty="0" err="1" smtClean="0">
                <a:solidFill>
                  <a:srgbClr val="000000"/>
                </a:solidFill>
                <a:latin typeface="Times New Roman" panose="02020603050405020304" pitchFamily="18" charset="0"/>
                <a:cs typeface="Times New Roman" panose="02020603050405020304" pitchFamily="18" charset="0"/>
              </a:rPr>
              <a:t>E.val</a:t>
            </a:r>
            <a:r>
              <a:rPr lang="en-US" sz="2000" dirty="0" smtClean="0">
                <a:solidFill>
                  <a:srgbClr val="000000"/>
                </a:solidFill>
                <a:latin typeface="Times New Roman" panose="02020603050405020304" pitchFamily="18" charset="0"/>
                <a:cs typeface="Times New Roman" panose="02020603050405020304" pitchFamily="18" charset="0"/>
              </a:rPr>
              <a:t>=E</a:t>
            </a:r>
            <a:r>
              <a:rPr lang="en-US" sz="2000" baseline="-25000" dirty="0" smtClean="0">
                <a:solidFill>
                  <a:srgbClr val="000000"/>
                </a:solidFill>
                <a:latin typeface="Times New Roman" panose="02020603050405020304" pitchFamily="18" charset="0"/>
                <a:cs typeface="Times New Roman" panose="02020603050405020304" pitchFamily="18" charset="0"/>
              </a:rPr>
              <a:t>1</a:t>
            </a:r>
            <a:r>
              <a:rPr lang="en-US" sz="2000" dirty="0" smtClean="0">
                <a:solidFill>
                  <a:srgbClr val="000000"/>
                </a:solidFill>
                <a:latin typeface="Times New Roman" panose="02020603050405020304" pitchFamily="18" charset="0"/>
                <a:cs typeface="Times New Roman" panose="02020603050405020304" pitchFamily="18" charset="0"/>
              </a:rPr>
              <a:t>.val+T.val</a:t>
            </a:r>
          </a:p>
          <a:p>
            <a:r>
              <a:rPr lang="en-US" sz="2000" dirty="0" err="1" smtClean="0">
                <a:solidFill>
                  <a:srgbClr val="000000"/>
                </a:solidFill>
                <a:latin typeface="Times New Roman" panose="02020603050405020304" pitchFamily="18" charset="0"/>
                <a:cs typeface="Times New Roman" panose="02020603050405020304" pitchFamily="18" charset="0"/>
              </a:rPr>
              <a:t>E.val</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T.val</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err="1" smtClean="0">
                <a:solidFill>
                  <a:srgbClr val="000000"/>
                </a:solidFill>
                <a:latin typeface="Times New Roman" panose="02020603050405020304" pitchFamily="18" charset="0"/>
                <a:cs typeface="Times New Roman" panose="02020603050405020304" pitchFamily="18" charset="0"/>
              </a:rPr>
              <a:t>T.val</a:t>
            </a:r>
            <a:r>
              <a:rPr lang="en-US" sz="2000" dirty="0" smtClean="0">
                <a:solidFill>
                  <a:srgbClr val="000000"/>
                </a:solidFill>
                <a:latin typeface="Times New Roman" panose="02020603050405020304" pitchFamily="18" charset="0"/>
                <a:cs typeface="Times New Roman" panose="02020603050405020304" pitchFamily="18" charset="0"/>
              </a:rPr>
              <a:t>=T</a:t>
            </a:r>
            <a:r>
              <a:rPr lang="en-US" sz="2000" baseline="-25000" dirty="0" smtClean="0">
                <a:solidFill>
                  <a:srgbClr val="000000"/>
                </a:solidFill>
                <a:latin typeface="Times New Roman" panose="02020603050405020304" pitchFamily="18" charset="0"/>
                <a:cs typeface="Times New Roman" panose="02020603050405020304" pitchFamily="18" charset="0"/>
              </a:rPr>
              <a:t>1</a:t>
            </a:r>
            <a:r>
              <a:rPr lang="en-US" sz="2000" dirty="0" smtClean="0">
                <a:solidFill>
                  <a:srgbClr val="000000"/>
                </a:solidFill>
                <a:latin typeface="Times New Roman" panose="02020603050405020304" pitchFamily="18" charset="0"/>
                <a:cs typeface="Times New Roman" panose="02020603050405020304" pitchFamily="18" charset="0"/>
              </a:rPr>
              <a:t>.val</a:t>
            </a:r>
            <a:r>
              <a:rPr lang="zh-CN" altLang="en-US" sz="2000" dirty="0" smtClean="0">
                <a:solidFill>
                  <a:srgbClr val="000000"/>
                </a:solidFill>
                <a:latin typeface="Times New Roman" panose="02020603050405020304" pitchFamily="18" charset="0"/>
                <a:cs typeface="Times New Roman" panose="02020603050405020304" pitchFamily="18" charset="0"/>
              </a:rPr>
              <a:t>*</a:t>
            </a:r>
            <a:r>
              <a:rPr lang="en-US" altLang="zh-CN" sz="2000" dirty="0" err="1" smtClean="0">
                <a:solidFill>
                  <a:srgbClr val="000000"/>
                </a:solidFill>
                <a:latin typeface="Times New Roman" panose="02020603050405020304" pitchFamily="18" charset="0"/>
                <a:cs typeface="Times New Roman" panose="02020603050405020304" pitchFamily="18" charset="0"/>
              </a:rPr>
              <a:t>F.val</a:t>
            </a:r>
            <a:endParaRPr lang="en-US" altLang="zh-CN" sz="2000" dirty="0" smtClean="0">
              <a:solidFill>
                <a:srgbClr val="000000"/>
              </a:solidFill>
              <a:latin typeface="Times New Roman" panose="02020603050405020304" pitchFamily="18" charset="0"/>
              <a:cs typeface="Times New Roman" panose="02020603050405020304" pitchFamily="18" charset="0"/>
            </a:endParaRPr>
          </a:p>
          <a:p>
            <a:r>
              <a:rPr lang="en-US" sz="2000" dirty="0" err="1" smtClean="0">
                <a:solidFill>
                  <a:srgbClr val="000000"/>
                </a:solidFill>
                <a:latin typeface="Times New Roman" panose="02020603050405020304" pitchFamily="18" charset="0"/>
                <a:cs typeface="Times New Roman" panose="02020603050405020304" pitchFamily="18" charset="0"/>
              </a:rPr>
              <a:t>T.val</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F.val</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err="1" smtClean="0">
                <a:solidFill>
                  <a:srgbClr val="000000"/>
                </a:solidFill>
                <a:latin typeface="Times New Roman" panose="02020603050405020304" pitchFamily="18" charset="0"/>
                <a:cs typeface="Times New Roman" panose="02020603050405020304" pitchFamily="18" charset="0"/>
              </a:rPr>
              <a:t>F.val</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E.val</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err="1" smtClean="0">
                <a:solidFill>
                  <a:srgbClr val="000000"/>
                </a:solidFill>
                <a:latin typeface="Times New Roman" panose="02020603050405020304" pitchFamily="18" charset="0"/>
                <a:cs typeface="Times New Roman" panose="02020603050405020304" pitchFamily="18" charset="0"/>
              </a:rPr>
              <a:t>F.val</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digit.lexval</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3203848" y="5922827"/>
            <a:ext cx="1394072" cy="639731"/>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a:solidFill>
                  <a:srgbClr val="000000"/>
                </a:solidFill>
                <a:latin typeface="Times New Roman" charset="0"/>
                <a:cs typeface="Times New Roman" charset="0"/>
              </a:rPr>
              <a:t>digit</a:t>
            </a:r>
            <a:r>
              <a:rPr lang="en-US" altLang="zh-CN">
                <a:solidFill>
                  <a:srgbClr val="000000"/>
                </a:solidFill>
                <a:latin typeface="Times New Roman" charset="0"/>
                <a:cs typeface="Times New Roman" charset="0"/>
                <a:sym typeface="Symbol" charset="2"/>
              </a:rPr>
              <a:t>lexval =3</a:t>
            </a:r>
            <a:endParaRPr lang="en-US" altLang="zh-CN">
              <a:solidFill>
                <a:srgbClr val="000000"/>
              </a:solidFill>
              <a:latin typeface="Times New Roman" charset="0"/>
              <a:cs typeface="Times New Roman" charset="0"/>
            </a:endParaRPr>
          </a:p>
        </p:txBody>
      </p:sp>
      <p:sp>
        <p:nvSpPr>
          <p:cNvPr id="9" name="Rectangle 3"/>
          <p:cNvSpPr>
            <a:spLocks noChangeArrowheads="1"/>
          </p:cNvSpPr>
          <p:nvPr/>
        </p:nvSpPr>
        <p:spPr bwMode="auto">
          <a:xfrm>
            <a:off x="3203848" y="5293139"/>
            <a:ext cx="1394072" cy="362732"/>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dirty="0" err="1">
                <a:solidFill>
                  <a:srgbClr val="000000"/>
                </a:solidFill>
                <a:latin typeface="Times New Roman" charset="0"/>
                <a:cs typeface="Times New Roman" charset="0"/>
              </a:rPr>
              <a:t>F</a:t>
            </a:r>
            <a:r>
              <a:rPr lang="en-US" altLang="zh-CN" dirty="0" err="1">
                <a:solidFill>
                  <a:srgbClr val="000000"/>
                </a:solidFill>
                <a:latin typeface="Times New Roman" charset="0"/>
                <a:cs typeface="Times New Roman" charset="0"/>
                <a:sym typeface="Symbol" charset="2"/>
              </a:rPr>
              <a:t></a:t>
            </a:r>
            <a:r>
              <a:rPr lang="en-US" altLang="zh-CN" dirty="0" err="1" smtClean="0">
                <a:solidFill>
                  <a:srgbClr val="000000"/>
                </a:solidFill>
                <a:latin typeface="Times New Roman" charset="0"/>
                <a:cs typeface="Times New Roman" charset="0"/>
                <a:sym typeface="Symbol" charset="2"/>
              </a:rPr>
              <a:t>val</a:t>
            </a:r>
            <a:r>
              <a:rPr lang="en-US" altLang="zh-CN" dirty="0" smtClean="0">
                <a:solidFill>
                  <a:srgbClr val="000000"/>
                </a:solidFill>
                <a:latin typeface="Times New Roman" charset="0"/>
                <a:cs typeface="Times New Roman" charset="0"/>
                <a:sym typeface="Symbol" charset="2"/>
              </a:rPr>
              <a:t>=</a:t>
            </a:r>
            <a:r>
              <a:rPr lang="en-US" altLang="zh-CN" dirty="0">
                <a:solidFill>
                  <a:srgbClr val="000000"/>
                </a:solidFill>
                <a:latin typeface="Times New Roman" charset="0"/>
                <a:cs typeface="Times New Roman" charset="0"/>
                <a:sym typeface="Symbol" charset="2"/>
              </a:rPr>
              <a:t>3</a:t>
            </a:r>
            <a:r>
              <a:rPr lang="en-US" altLang="zh-CN" dirty="0" smtClean="0">
                <a:solidFill>
                  <a:srgbClr val="000000"/>
                </a:solidFill>
                <a:latin typeface="Times New Roman" charset="0"/>
                <a:cs typeface="Times New Roman" charset="0"/>
                <a:sym typeface="Symbol" charset="2"/>
              </a:rPr>
              <a:t> </a:t>
            </a:r>
            <a:endParaRPr lang="en-US" altLang="zh-CN" dirty="0">
              <a:solidFill>
                <a:srgbClr val="000000"/>
              </a:solidFill>
              <a:latin typeface="Times New Roman" charset="0"/>
              <a:cs typeface="Times New Roman" charset="0"/>
            </a:endParaRPr>
          </a:p>
        </p:txBody>
      </p:sp>
      <p:sp>
        <p:nvSpPr>
          <p:cNvPr id="10" name="Rectangle 6"/>
          <p:cNvSpPr>
            <a:spLocks noChangeArrowheads="1"/>
          </p:cNvSpPr>
          <p:nvPr/>
        </p:nvSpPr>
        <p:spPr bwMode="auto">
          <a:xfrm>
            <a:off x="3203848" y="4545572"/>
            <a:ext cx="1394072" cy="362732"/>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dirty="0" err="1">
                <a:solidFill>
                  <a:srgbClr val="000000"/>
                </a:solidFill>
                <a:latin typeface="Times New Roman" charset="0"/>
                <a:cs typeface="Times New Roman" charset="0"/>
              </a:rPr>
              <a:t>T</a:t>
            </a:r>
            <a:r>
              <a:rPr lang="en-US" altLang="zh-CN" dirty="0" err="1">
                <a:solidFill>
                  <a:srgbClr val="000000"/>
                </a:solidFill>
                <a:latin typeface="Times New Roman" charset="0"/>
                <a:cs typeface="Times New Roman" charset="0"/>
                <a:sym typeface="Symbol" charset="2"/>
              </a:rPr>
              <a:t>val</a:t>
            </a:r>
            <a:r>
              <a:rPr lang="en-US" altLang="zh-CN" dirty="0">
                <a:solidFill>
                  <a:srgbClr val="000000"/>
                </a:solidFill>
                <a:latin typeface="Times New Roman" charset="0"/>
                <a:cs typeface="Times New Roman" charset="0"/>
                <a:sym typeface="Symbol" charset="2"/>
              </a:rPr>
              <a:t> </a:t>
            </a:r>
            <a:r>
              <a:rPr lang="en-US" altLang="zh-CN" dirty="0" smtClean="0">
                <a:solidFill>
                  <a:srgbClr val="000000"/>
                </a:solidFill>
                <a:latin typeface="Times New Roman" charset="0"/>
                <a:cs typeface="Times New Roman" charset="0"/>
                <a:sym typeface="Symbol" charset="2"/>
              </a:rPr>
              <a:t>=</a:t>
            </a:r>
            <a:r>
              <a:rPr lang="en-US" altLang="zh-CN" dirty="0">
                <a:solidFill>
                  <a:srgbClr val="000000"/>
                </a:solidFill>
                <a:latin typeface="Times New Roman" charset="0"/>
                <a:cs typeface="Times New Roman" charset="0"/>
                <a:sym typeface="Symbol" charset="2"/>
              </a:rPr>
              <a:t>3</a:t>
            </a:r>
            <a:endParaRPr lang="en-US" altLang="zh-CN" dirty="0">
              <a:solidFill>
                <a:srgbClr val="000000"/>
              </a:solidFill>
              <a:latin typeface="Times New Roman" charset="0"/>
              <a:cs typeface="Times New Roman" charset="0"/>
            </a:endParaRPr>
          </a:p>
        </p:txBody>
      </p:sp>
      <p:sp>
        <p:nvSpPr>
          <p:cNvPr id="11" name="Rectangle 7"/>
          <p:cNvSpPr>
            <a:spLocks noChangeArrowheads="1"/>
          </p:cNvSpPr>
          <p:nvPr/>
        </p:nvSpPr>
        <p:spPr bwMode="auto">
          <a:xfrm>
            <a:off x="5457600" y="5293139"/>
            <a:ext cx="1566720" cy="362732"/>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dirty="0" err="1">
                <a:solidFill>
                  <a:srgbClr val="000000"/>
                </a:solidFill>
                <a:latin typeface="Times New Roman" charset="0"/>
                <a:cs typeface="Times New Roman" charset="0"/>
              </a:rPr>
              <a:t>digit</a:t>
            </a:r>
            <a:r>
              <a:rPr lang="en-US" altLang="zh-CN" dirty="0" err="1">
                <a:solidFill>
                  <a:srgbClr val="000000"/>
                </a:solidFill>
                <a:latin typeface="Times New Roman" charset="0"/>
                <a:cs typeface="Times New Roman" charset="0"/>
                <a:sym typeface="Symbol" charset="2"/>
              </a:rPr>
              <a:t>lexval</a:t>
            </a:r>
            <a:r>
              <a:rPr lang="en-US" altLang="zh-CN" dirty="0">
                <a:solidFill>
                  <a:srgbClr val="000000"/>
                </a:solidFill>
                <a:latin typeface="Times New Roman" charset="0"/>
                <a:cs typeface="Times New Roman" charset="0"/>
                <a:sym typeface="Symbol" charset="2"/>
              </a:rPr>
              <a:t> =5</a:t>
            </a:r>
            <a:endParaRPr lang="en-US" altLang="zh-CN" dirty="0">
              <a:solidFill>
                <a:srgbClr val="000000"/>
              </a:solidFill>
              <a:latin typeface="Times New Roman" charset="0"/>
              <a:cs typeface="Times New Roman" charset="0"/>
            </a:endParaRPr>
          </a:p>
        </p:txBody>
      </p:sp>
      <p:sp>
        <p:nvSpPr>
          <p:cNvPr id="12" name="Rectangle 9"/>
          <p:cNvSpPr>
            <a:spLocks noChangeArrowheads="1"/>
          </p:cNvSpPr>
          <p:nvPr/>
        </p:nvSpPr>
        <p:spPr bwMode="auto">
          <a:xfrm>
            <a:off x="5457600" y="4545572"/>
            <a:ext cx="156672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a:solidFill>
                  <a:srgbClr val="000000"/>
                </a:solidFill>
                <a:latin typeface="Times New Roman" charset="0"/>
                <a:cs typeface="Times New Roman" charset="0"/>
              </a:rPr>
              <a:t>F</a:t>
            </a:r>
            <a:r>
              <a:rPr lang="en-US" altLang="zh-CN">
                <a:solidFill>
                  <a:srgbClr val="000000"/>
                </a:solidFill>
                <a:latin typeface="Times New Roman" charset="0"/>
                <a:cs typeface="Times New Roman" charset="0"/>
                <a:sym typeface="Symbol" charset="2"/>
              </a:rPr>
              <a:t>val:=5</a:t>
            </a:r>
            <a:endParaRPr lang="en-US" altLang="zh-CN">
              <a:solidFill>
                <a:srgbClr val="000000"/>
              </a:solidFill>
              <a:latin typeface="Times New Roman" charset="0"/>
              <a:cs typeface="Times New Roman" charset="0"/>
            </a:endParaRPr>
          </a:p>
        </p:txBody>
      </p:sp>
      <p:sp>
        <p:nvSpPr>
          <p:cNvPr id="13" name="Rectangle 10"/>
          <p:cNvSpPr>
            <a:spLocks noChangeArrowheads="1"/>
          </p:cNvSpPr>
          <p:nvPr/>
        </p:nvSpPr>
        <p:spPr bwMode="auto">
          <a:xfrm>
            <a:off x="4211960" y="3393444"/>
            <a:ext cx="1568160" cy="362732"/>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a:solidFill>
                  <a:srgbClr val="000000"/>
                </a:solidFill>
                <a:latin typeface="Times New Roman" charset="0"/>
                <a:cs typeface="Times New Roman" charset="0"/>
              </a:rPr>
              <a:t>T</a:t>
            </a:r>
            <a:r>
              <a:rPr lang="en-US" altLang="zh-CN">
                <a:solidFill>
                  <a:srgbClr val="000000"/>
                </a:solidFill>
                <a:latin typeface="Times New Roman" charset="0"/>
                <a:cs typeface="Times New Roman" charset="0"/>
                <a:sym typeface="Symbol" charset="2"/>
              </a:rPr>
              <a:t>val =15</a:t>
            </a:r>
            <a:endParaRPr lang="en-US" altLang="zh-CN">
              <a:solidFill>
                <a:srgbClr val="000000"/>
              </a:solidFill>
              <a:latin typeface="Times New Roman" charset="0"/>
              <a:cs typeface="Times New Roman" charset="0"/>
            </a:endParaRPr>
          </a:p>
        </p:txBody>
      </p:sp>
      <p:sp>
        <p:nvSpPr>
          <p:cNvPr id="14" name="Text Box 13"/>
          <p:cNvSpPr txBox="1">
            <a:spLocks noChangeArrowheads="1"/>
          </p:cNvSpPr>
          <p:nvPr/>
        </p:nvSpPr>
        <p:spPr bwMode="auto">
          <a:xfrm>
            <a:off x="4771400" y="4485119"/>
            <a:ext cx="449280" cy="362732"/>
          </a:xfrm>
          <a:prstGeom prst="rect">
            <a:avLst/>
          </a:prstGeom>
          <a:solidFill>
            <a:schemeClr val="bg1"/>
          </a:solidFill>
          <a:ln w="9525">
            <a:solidFill>
              <a:schemeClr val="tx1"/>
            </a:solidFill>
            <a:miter lim="800000"/>
            <a:headEnd/>
            <a:tailEnd type="none" w="lg" len="lg"/>
          </a:ln>
        </p:spPr>
        <p:txBody>
          <a:bodyPr lIns="81639" tIns="42452" rIns="81639" bIns="42452">
            <a:spAutoFit/>
          </a:bodyPr>
          <a:lstStyle/>
          <a:p>
            <a:pPr algn="ctr">
              <a:spcBef>
                <a:spcPct val="50000"/>
              </a:spcBef>
            </a:pPr>
            <a:r>
              <a:rPr lang="en-US" altLang="zh-CN">
                <a:solidFill>
                  <a:srgbClr val="000000"/>
                </a:solidFill>
                <a:latin typeface="Times New Roman" charset="0"/>
                <a:cs typeface="Times New Roman" charset="0"/>
              </a:rPr>
              <a:t>*</a:t>
            </a:r>
          </a:p>
        </p:txBody>
      </p:sp>
      <p:sp>
        <p:nvSpPr>
          <p:cNvPr id="15" name="Rectangle 16"/>
          <p:cNvSpPr>
            <a:spLocks noChangeArrowheads="1"/>
          </p:cNvSpPr>
          <p:nvPr/>
        </p:nvSpPr>
        <p:spPr bwMode="auto">
          <a:xfrm>
            <a:off x="4211960" y="2529348"/>
            <a:ext cx="156816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a:solidFill>
                  <a:srgbClr val="000000"/>
                </a:solidFill>
                <a:latin typeface="Times New Roman" charset="0"/>
                <a:cs typeface="Times New Roman" charset="0"/>
              </a:rPr>
              <a:t>E</a:t>
            </a:r>
            <a:r>
              <a:rPr lang="en-US" altLang="zh-CN">
                <a:solidFill>
                  <a:srgbClr val="000000"/>
                </a:solidFill>
                <a:latin typeface="Times New Roman" charset="0"/>
                <a:cs typeface="Times New Roman" charset="0"/>
                <a:sym typeface="Symbol" charset="2"/>
              </a:rPr>
              <a:t>val =15</a:t>
            </a:r>
            <a:endParaRPr lang="en-US" altLang="zh-CN">
              <a:solidFill>
                <a:srgbClr val="000000"/>
              </a:solidFill>
              <a:latin typeface="Times New Roman" charset="0"/>
              <a:cs typeface="Times New Roman" charset="0"/>
            </a:endParaRPr>
          </a:p>
        </p:txBody>
      </p:sp>
      <p:sp>
        <p:nvSpPr>
          <p:cNvPr id="16" name="Text Box 17"/>
          <p:cNvSpPr txBox="1">
            <a:spLocks noChangeArrowheads="1"/>
          </p:cNvSpPr>
          <p:nvPr/>
        </p:nvSpPr>
        <p:spPr bwMode="auto">
          <a:xfrm>
            <a:off x="6282848" y="2468895"/>
            <a:ext cx="449280" cy="362732"/>
          </a:xfrm>
          <a:prstGeom prst="rect">
            <a:avLst/>
          </a:prstGeom>
          <a:solidFill>
            <a:schemeClr val="bg1"/>
          </a:solidFill>
          <a:ln w="9525">
            <a:solidFill>
              <a:schemeClr val="tx1"/>
            </a:solidFill>
            <a:miter lim="800000"/>
            <a:headEnd/>
            <a:tailEnd type="none" w="lg" len="lg"/>
          </a:ln>
        </p:spPr>
        <p:txBody>
          <a:bodyPr lIns="81639" tIns="42452" rIns="81639" bIns="42452">
            <a:spAutoFit/>
          </a:bodyPr>
          <a:lstStyle/>
          <a:p>
            <a:pPr algn="ctr">
              <a:spcBef>
                <a:spcPct val="50000"/>
              </a:spcBef>
            </a:pPr>
            <a:r>
              <a:rPr lang="en-US" altLang="zh-CN">
                <a:solidFill>
                  <a:srgbClr val="000000"/>
                </a:solidFill>
                <a:latin typeface="Times New Roman" charset="0"/>
                <a:cs typeface="Times New Roman" charset="0"/>
              </a:rPr>
              <a:t>+</a:t>
            </a:r>
          </a:p>
        </p:txBody>
      </p:sp>
      <p:sp>
        <p:nvSpPr>
          <p:cNvPr id="17" name="Rectangle 18"/>
          <p:cNvSpPr>
            <a:spLocks noChangeArrowheads="1"/>
          </p:cNvSpPr>
          <p:nvPr/>
        </p:nvSpPr>
        <p:spPr bwMode="auto">
          <a:xfrm>
            <a:off x="7280640" y="4545572"/>
            <a:ext cx="1568160" cy="362732"/>
          </a:xfrm>
          <a:prstGeom prst="rect">
            <a:avLst/>
          </a:prstGeom>
          <a:solidFill>
            <a:schemeClr val="bg1"/>
          </a:solidFill>
          <a:ln w="9525">
            <a:solidFill>
              <a:schemeClr val="tx1"/>
            </a:solidFill>
            <a:miter lim="800000"/>
            <a:headEnd/>
            <a:tailEnd type="none" w="lg" len="lg"/>
          </a:ln>
        </p:spPr>
        <p:txBody>
          <a:bodyPr wrap="square" lIns="81639" tIns="42452" rIns="81639" bIns="42452" anchor="ctr">
            <a:spAutoFit/>
          </a:bodyPr>
          <a:lstStyle/>
          <a:p>
            <a:pPr algn="ctr"/>
            <a:r>
              <a:rPr lang="en-US" altLang="zh-CN">
                <a:solidFill>
                  <a:srgbClr val="000000"/>
                </a:solidFill>
                <a:latin typeface="Times New Roman" charset="0"/>
                <a:cs typeface="Times New Roman" charset="0"/>
              </a:rPr>
              <a:t>digit</a:t>
            </a:r>
            <a:r>
              <a:rPr lang="en-US" altLang="zh-CN">
                <a:solidFill>
                  <a:srgbClr val="000000"/>
                </a:solidFill>
                <a:latin typeface="Times New Roman" charset="0"/>
                <a:cs typeface="Times New Roman" charset="0"/>
                <a:sym typeface="Symbol" charset="2"/>
              </a:rPr>
              <a:t>lexval =4</a:t>
            </a:r>
            <a:endParaRPr lang="en-US" altLang="zh-CN">
              <a:solidFill>
                <a:srgbClr val="000000"/>
              </a:solidFill>
              <a:latin typeface="Times New Roman" charset="0"/>
              <a:cs typeface="Times New Roman" charset="0"/>
            </a:endParaRPr>
          </a:p>
        </p:txBody>
      </p:sp>
      <p:sp>
        <p:nvSpPr>
          <p:cNvPr id="18" name="Rectangle 20"/>
          <p:cNvSpPr>
            <a:spLocks noChangeArrowheads="1"/>
          </p:cNvSpPr>
          <p:nvPr/>
        </p:nvSpPr>
        <p:spPr bwMode="auto">
          <a:xfrm>
            <a:off x="7280640" y="3393444"/>
            <a:ext cx="156816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a:solidFill>
                  <a:srgbClr val="000000"/>
                </a:solidFill>
                <a:latin typeface="Times New Roman" charset="0"/>
                <a:cs typeface="Times New Roman" charset="0"/>
              </a:rPr>
              <a:t>F</a:t>
            </a:r>
            <a:r>
              <a:rPr lang="en-US" altLang="zh-CN">
                <a:solidFill>
                  <a:srgbClr val="000000"/>
                </a:solidFill>
                <a:latin typeface="Times New Roman" charset="0"/>
                <a:cs typeface="Times New Roman" charset="0"/>
                <a:sym typeface="Symbol" charset="2"/>
              </a:rPr>
              <a:t>val =4</a:t>
            </a:r>
            <a:endParaRPr lang="en-US" altLang="zh-CN">
              <a:solidFill>
                <a:srgbClr val="000000"/>
              </a:solidFill>
              <a:latin typeface="Times New Roman" charset="0"/>
              <a:cs typeface="Times New Roman" charset="0"/>
            </a:endParaRPr>
          </a:p>
        </p:txBody>
      </p:sp>
      <p:sp>
        <p:nvSpPr>
          <p:cNvPr id="19" name="Rectangle 21"/>
          <p:cNvSpPr>
            <a:spLocks noChangeArrowheads="1"/>
          </p:cNvSpPr>
          <p:nvPr/>
        </p:nvSpPr>
        <p:spPr bwMode="auto">
          <a:xfrm>
            <a:off x="7280640" y="2529348"/>
            <a:ext cx="156816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a:solidFill>
                  <a:srgbClr val="000000"/>
                </a:solidFill>
                <a:latin typeface="Times New Roman" charset="0"/>
                <a:cs typeface="Times New Roman" charset="0"/>
              </a:rPr>
              <a:t>T</a:t>
            </a:r>
            <a:r>
              <a:rPr lang="en-US" altLang="zh-CN">
                <a:solidFill>
                  <a:srgbClr val="000000"/>
                </a:solidFill>
                <a:latin typeface="Times New Roman" charset="0"/>
                <a:cs typeface="Times New Roman" charset="0"/>
                <a:sym typeface="Symbol" charset="2"/>
              </a:rPr>
              <a:t>val =4</a:t>
            </a:r>
            <a:endParaRPr lang="en-US" altLang="zh-CN">
              <a:solidFill>
                <a:srgbClr val="000000"/>
              </a:solidFill>
              <a:latin typeface="Times New Roman" charset="0"/>
              <a:cs typeface="Times New Roman" charset="0"/>
            </a:endParaRPr>
          </a:p>
        </p:txBody>
      </p:sp>
      <p:sp>
        <p:nvSpPr>
          <p:cNvPr id="20" name="Rectangle 23"/>
          <p:cNvSpPr>
            <a:spLocks noChangeArrowheads="1"/>
          </p:cNvSpPr>
          <p:nvPr/>
        </p:nvSpPr>
        <p:spPr bwMode="auto">
          <a:xfrm>
            <a:off x="5724128" y="1761263"/>
            <a:ext cx="156672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dirty="0" err="1">
                <a:solidFill>
                  <a:srgbClr val="000000"/>
                </a:solidFill>
                <a:latin typeface="Times New Roman" charset="0"/>
                <a:cs typeface="Times New Roman" charset="0"/>
              </a:rPr>
              <a:t>E</a:t>
            </a:r>
            <a:r>
              <a:rPr lang="en-US" altLang="zh-CN" dirty="0" err="1">
                <a:solidFill>
                  <a:srgbClr val="000000"/>
                </a:solidFill>
                <a:latin typeface="Times New Roman" charset="0"/>
                <a:cs typeface="Times New Roman" charset="0"/>
                <a:sym typeface="Symbol" charset="2"/>
              </a:rPr>
              <a:t>val</a:t>
            </a:r>
            <a:r>
              <a:rPr lang="en-US" altLang="zh-CN" dirty="0">
                <a:solidFill>
                  <a:srgbClr val="000000"/>
                </a:solidFill>
                <a:latin typeface="Times New Roman" charset="0"/>
                <a:cs typeface="Times New Roman" charset="0"/>
                <a:sym typeface="Symbol" charset="2"/>
              </a:rPr>
              <a:t> =19</a:t>
            </a:r>
            <a:endParaRPr lang="en-US" altLang="zh-CN" dirty="0">
              <a:solidFill>
                <a:srgbClr val="000000"/>
              </a:solidFill>
              <a:latin typeface="Times New Roman" charset="0"/>
              <a:cs typeface="Times New Roman" charset="0"/>
            </a:endParaRPr>
          </a:p>
        </p:txBody>
      </p:sp>
      <p:sp>
        <p:nvSpPr>
          <p:cNvPr id="21" name="Rectangle 27"/>
          <p:cNvSpPr>
            <a:spLocks noChangeArrowheads="1"/>
          </p:cNvSpPr>
          <p:nvPr/>
        </p:nvSpPr>
        <p:spPr bwMode="auto">
          <a:xfrm>
            <a:off x="5683808" y="1006887"/>
            <a:ext cx="1647360" cy="362732"/>
          </a:xfrm>
          <a:prstGeom prst="rect">
            <a:avLst/>
          </a:prstGeom>
          <a:solidFill>
            <a:schemeClr val="bg1"/>
          </a:solidFill>
          <a:ln w="9525">
            <a:solidFill>
              <a:schemeClr val="tx1"/>
            </a:solidFill>
            <a:miter lim="800000"/>
            <a:headEnd/>
            <a:tailEnd type="none" w="lg" len="lg"/>
          </a:ln>
        </p:spPr>
        <p:txBody>
          <a:bodyPr lIns="81639" tIns="42452" rIns="81639" bIns="42452" anchor="ctr">
            <a:spAutoFit/>
          </a:bodyPr>
          <a:lstStyle/>
          <a:p>
            <a:pPr algn="ctr"/>
            <a:r>
              <a:rPr lang="en-US" altLang="zh-CN" dirty="0">
                <a:solidFill>
                  <a:srgbClr val="000000"/>
                </a:solidFill>
                <a:latin typeface="Times New Roman" charset="0"/>
                <a:cs typeface="Times New Roman" charset="0"/>
              </a:rPr>
              <a:t>print(19)</a:t>
            </a:r>
          </a:p>
        </p:txBody>
      </p:sp>
      <p:cxnSp>
        <p:nvCxnSpPr>
          <p:cNvPr id="22" name="Straight Arrow Connector 70"/>
          <p:cNvCxnSpPr>
            <a:cxnSpLocks noChangeShapeType="1"/>
            <a:stCxn id="15" idx="0"/>
            <a:endCxn id="20" idx="2"/>
          </p:cNvCxnSpPr>
          <p:nvPr/>
        </p:nvCxnSpPr>
        <p:spPr bwMode="auto">
          <a:xfrm flipV="1">
            <a:off x="4996040" y="2123995"/>
            <a:ext cx="1511448" cy="405353"/>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3" name="Straight Arrow Connector 73"/>
          <p:cNvCxnSpPr>
            <a:cxnSpLocks noChangeShapeType="1"/>
            <a:stCxn id="16" idx="0"/>
            <a:endCxn id="20" idx="2"/>
          </p:cNvCxnSpPr>
          <p:nvPr/>
        </p:nvCxnSpPr>
        <p:spPr bwMode="auto">
          <a:xfrm flipV="1">
            <a:off x="6507488" y="2123995"/>
            <a:ext cx="0" cy="344900"/>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4" name="Straight Arrow Connector 76"/>
          <p:cNvCxnSpPr>
            <a:cxnSpLocks noChangeShapeType="1"/>
            <a:stCxn id="19" idx="0"/>
            <a:endCxn id="20" idx="2"/>
          </p:cNvCxnSpPr>
          <p:nvPr/>
        </p:nvCxnSpPr>
        <p:spPr bwMode="auto">
          <a:xfrm flipH="1" flipV="1">
            <a:off x="6507488" y="2123995"/>
            <a:ext cx="1557232" cy="405353"/>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5" name="Straight Arrow Connector 79"/>
          <p:cNvCxnSpPr>
            <a:cxnSpLocks noChangeShapeType="1"/>
            <a:stCxn id="13" idx="0"/>
            <a:endCxn id="15" idx="2"/>
          </p:cNvCxnSpPr>
          <p:nvPr/>
        </p:nvCxnSpPr>
        <p:spPr bwMode="auto">
          <a:xfrm flipV="1">
            <a:off x="4996040" y="2892080"/>
            <a:ext cx="0" cy="50136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6" name="Straight Arrow Connector 85"/>
          <p:cNvCxnSpPr>
            <a:cxnSpLocks noChangeShapeType="1"/>
            <a:stCxn id="14" idx="0"/>
            <a:endCxn id="13" idx="2"/>
          </p:cNvCxnSpPr>
          <p:nvPr/>
        </p:nvCxnSpPr>
        <p:spPr bwMode="auto">
          <a:xfrm flipV="1">
            <a:off x="4996040" y="3756176"/>
            <a:ext cx="0" cy="728943"/>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 name="Straight Arrow Connector 88"/>
          <p:cNvCxnSpPr>
            <a:cxnSpLocks noChangeShapeType="1"/>
            <a:stCxn id="10" idx="0"/>
            <a:endCxn id="13" idx="2"/>
          </p:cNvCxnSpPr>
          <p:nvPr/>
        </p:nvCxnSpPr>
        <p:spPr bwMode="auto">
          <a:xfrm flipV="1">
            <a:off x="3900884" y="3756176"/>
            <a:ext cx="1095156" cy="78939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 name="Straight Arrow Connector 91"/>
          <p:cNvCxnSpPr>
            <a:cxnSpLocks noChangeShapeType="1"/>
            <a:stCxn id="12" idx="0"/>
            <a:endCxn id="13" idx="2"/>
          </p:cNvCxnSpPr>
          <p:nvPr/>
        </p:nvCxnSpPr>
        <p:spPr bwMode="auto">
          <a:xfrm flipH="1" flipV="1">
            <a:off x="4996040" y="3756176"/>
            <a:ext cx="1244920" cy="78939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 name="Straight Arrow Connector 94"/>
          <p:cNvCxnSpPr>
            <a:cxnSpLocks noChangeShapeType="1"/>
            <a:stCxn id="9" idx="0"/>
            <a:endCxn id="10" idx="2"/>
          </p:cNvCxnSpPr>
          <p:nvPr/>
        </p:nvCxnSpPr>
        <p:spPr bwMode="auto">
          <a:xfrm flipV="1">
            <a:off x="3900884" y="4908304"/>
            <a:ext cx="0" cy="384835"/>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0" name="Straight Arrow Connector 97"/>
          <p:cNvCxnSpPr>
            <a:cxnSpLocks noChangeShapeType="1"/>
            <a:stCxn id="11" idx="0"/>
            <a:endCxn id="12" idx="2"/>
          </p:cNvCxnSpPr>
          <p:nvPr/>
        </p:nvCxnSpPr>
        <p:spPr bwMode="auto">
          <a:xfrm flipV="1">
            <a:off x="6240960" y="4908304"/>
            <a:ext cx="0" cy="384835"/>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 name="Straight Arrow Connector 100"/>
          <p:cNvCxnSpPr>
            <a:cxnSpLocks noChangeShapeType="1"/>
            <a:stCxn id="8" idx="0"/>
            <a:endCxn id="9" idx="2"/>
          </p:cNvCxnSpPr>
          <p:nvPr/>
        </p:nvCxnSpPr>
        <p:spPr bwMode="auto">
          <a:xfrm flipV="1">
            <a:off x="3900884" y="5655871"/>
            <a:ext cx="0" cy="26695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Straight Arrow Connector 105"/>
          <p:cNvCxnSpPr>
            <a:cxnSpLocks noChangeShapeType="1"/>
            <a:stCxn id="18" idx="0"/>
            <a:endCxn id="19" idx="2"/>
          </p:cNvCxnSpPr>
          <p:nvPr/>
        </p:nvCxnSpPr>
        <p:spPr bwMode="auto">
          <a:xfrm flipV="1">
            <a:off x="8064720" y="2892080"/>
            <a:ext cx="0" cy="50136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3" name="Straight Arrow Connector 108"/>
          <p:cNvCxnSpPr>
            <a:cxnSpLocks noChangeShapeType="1"/>
            <a:stCxn id="17" idx="0"/>
            <a:endCxn id="18" idx="2"/>
          </p:cNvCxnSpPr>
          <p:nvPr/>
        </p:nvCxnSpPr>
        <p:spPr bwMode="auto">
          <a:xfrm flipV="1">
            <a:off x="8064720" y="3756176"/>
            <a:ext cx="0" cy="78939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Straight Arrow Connector 111"/>
          <p:cNvCxnSpPr>
            <a:cxnSpLocks noChangeShapeType="1"/>
            <a:stCxn id="20" idx="0"/>
            <a:endCxn id="21" idx="2"/>
          </p:cNvCxnSpPr>
          <p:nvPr/>
        </p:nvCxnSpPr>
        <p:spPr bwMode="auto">
          <a:xfrm flipV="1">
            <a:off x="6507488" y="1369619"/>
            <a:ext cx="0" cy="39164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35" name="Text Box 44"/>
          <p:cNvSpPr txBox="1">
            <a:spLocks noChangeArrowheads="1"/>
          </p:cNvSpPr>
          <p:nvPr/>
        </p:nvSpPr>
        <p:spPr bwMode="auto">
          <a:xfrm>
            <a:off x="6488891" y="5789297"/>
            <a:ext cx="2500560" cy="701286"/>
          </a:xfrm>
          <a:prstGeom prst="rect">
            <a:avLst/>
          </a:prstGeom>
          <a:solidFill>
            <a:srgbClr val="CCFFFF"/>
          </a:solidFill>
          <a:ln w="3175">
            <a:solidFill>
              <a:schemeClr val="tx1"/>
            </a:solidFill>
            <a:miter lim="800000"/>
            <a:headEnd/>
            <a:tailEnd type="none" w="lg" len="lg"/>
          </a:ln>
        </p:spPr>
        <p:txBody>
          <a:bodyPr wrap="square" lIns="81639" tIns="42452" rIns="81639" bIns="42452">
            <a:spAutoFit/>
          </a:bodyPr>
          <a:lstStyle/>
          <a:p>
            <a:pPr>
              <a:spcBef>
                <a:spcPct val="50000"/>
              </a:spcBef>
            </a:pPr>
            <a:r>
              <a:rPr lang="en-US" altLang="zh-CN" sz="20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3*5+4</a:t>
            </a: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0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b="1" dirty="0">
                <a:solidFill>
                  <a:srgbClr val="CC3300"/>
                </a:solidFill>
                <a:latin typeface="Times New Roman" panose="02020603050405020304" pitchFamily="18" charset="0"/>
                <a:ea typeface="楷体" panose="02010609060101010101" pitchFamily="49" charset="-122"/>
                <a:cs typeface="Times New Roman" panose="02020603050405020304" pitchFamily="18" charset="0"/>
              </a:rPr>
              <a:t>语义</a:t>
            </a:r>
            <a:r>
              <a:rPr lang="zh-CN" altLang="en-US" sz="20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分析过程</a:t>
            </a:r>
          </a:p>
        </p:txBody>
      </p:sp>
      <p:sp>
        <p:nvSpPr>
          <p:cNvPr id="3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0877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blinds(horizontal)">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linds(horizontal)">
                                      <p:cBhvr>
                                        <p:cTn id="50" dur="500"/>
                                        <p:tgtEl>
                                          <p:spTgt spid="27"/>
                                        </p:tgtEl>
                                      </p:cBhvr>
                                    </p:animEffect>
                                  </p:childTnLst>
                                </p:cTn>
                              </p:par>
                              <p:par>
                                <p:cTn id="51" presetID="3" presetClass="entr" presetSubtype="10" fill="hold" nodeType="with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blinds(horizontal)">
                                      <p:cBhvr>
                                        <p:cTn id="53" dur="500"/>
                                        <p:tgtEl>
                                          <p:spTgt spid="26"/>
                                        </p:tgtEl>
                                      </p:cBhvr>
                                    </p:animEffect>
                                  </p:childTnLst>
                                </p:cTn>
                              </p:par>
                              <p:par>
                                <p:cTn id="54" presetID="3" presetClass="entr" presetSubtype="1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blinds(horizontal)">
                                      <p:cBhvr>
                                        <p:cTn id="56" dur="500"/>
                                        <p:tgtEl>
                                          <p:spTgt spid="28"/>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blinds(horizontal)">
                                      <p:cBhvr>
                                        <p:cTn id="64" dur="500"/>
                                        <p:tgtEl>
                                          <p:spTgt spid="25"/>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blinds(horizontal)">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blinds(horizontal)">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blinds(horizontal)">
                                      <p:cBhvr>
                                        <p:cTn id="77" dur="500"/>
                                        <p:tgtEl>
                                          <p:spTgt spid="1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blinds(horizontal)">
                                      <p:cBhvr>
                                        <p:cTn id="82" dur="500"/>
                                        <p:tgtEl>
                                          <p:spTgt spid="3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blinds(horizontal)">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blinds(horizontal)">
                                      <p:cBhvr>
                                        <p:cTn id="90" dur="500"/>
                                        <p:tgtEl>
                                          <p:spTgt spid="3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blinds(horizontal)">
                                      <p:cBhvr>
                                        <p:cTn id="93" dur="500"/>
                                        <p:tgtEl>
                                          <p:spTgt spid="19"/>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nodeType="clickEffect">
                                  <p:stCondLst>
                                    <p:cond delay="0"/>
                                  </p:stCondLst>
                                  <p:childTnLst>
                                    <p:set>
                                      <p:cBhvr>
                                        <p:cTn id="97" dur="1" fill="hold">
                                          <p:stCondLst>
                                            <p:cond delay="0"/>
                                          </p:stCondLst>
                                        </p:cTn>
                                        <p:tgtEl>
                                          <p:spTgt spid="22"/>
                                        </p:tgtEl>
                                        <p:attrNameLst>
                                          <p:attrName>style.visibility</p:attrName>
                                        </p:attrNameLst>
                                      </p:cBhvr>
                                      <p:to>
                                        <p:strVal val="visible"/>
                                      </p:to>
                                    </p:set>
                                    <p:animEffect transition="in" filter="blinds(horizontal)">
                                      <p:cBhvr>
                                        <p:cTn id="98" dur="500"/>
                                        <p:tgtEl>
                                          <p:spTgt spid="22"/>
                                        </p:tgtEl>
                                      </p:cBhvr>
                                    </p:animEffect>
                                  </p:childTnLst>
                                </p:cTn>
                              </p:par>
                              <p:par>
                                <p:cTn id="99" presetID="3" presetClass="entr" presetSubtype="10" fill="hold" nodeType="with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blinds(horizontal)">
                                      <p:cBhvr>
                                        <p:cTn id="101" dur="500"/>
                                        <p:tgtEl>
                                          <p:spTgt spid="23"/>
                                        </p:tgtEl>
                                      </p:cBhvr>
                                    </p:animEffect>
                                  </p:childTnLst>
                                </p:cTn>
                              </p:par>
                              <p:par>
                                <p:cTn id="102" presetID="3" presetClass="entr" presetSubtype="10" fill="hold" nodeType="withEffect">
                                  <p:stCondLst>
                                    <p:cond delay="0"/>
                                  </p:stCondLst>
                                  <p:childTnLst>
                                    <p:set>
                                      <p:cBhvr>
                                        <p:cTn id="103" dur="1" fill="hold">
                                          <p:stCondLst>
                                            <p:cond delay="0"/>
                                          </p:stCondLst>
                                        </p:cTn>
                                        <p:tgtEl>
                                          <p:spTgt spid="24"/>
                                        </p:tgtEl>
                                        <p:attrNameLst>
                                          <p:attrName>style.visibility</p:attrName>
                                        </p:attrNameLst>
                                      </p:cBhvr>
                                      <p:to>
                                        <p:strVal val="visible"/>
                                      </p:to>
                                    </p:set>
                                    <p:animEffect transition="in" filter="blinds(horizontal)">
                                      <p:cBhvr>
                                        <p:cTn id="104" dur="500"/>
                                        <p:tgtEl>
                                          <p:spTgt spid="24"/>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blinds(horizontal)">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blinds(horizontal)">
                                      <p:cBhvr>
                                        <p:cTn id="1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属性文法允许一次遍历就计算出所有属性值。</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LL(1)</a:t>
            </a:r>
            <a:r>
              <a:rPr lang="zh-CN" altLang="en-US" sz="2400" dirty="0" smtClean="0">
                <a:latin typeface="Times New Roman" panose="02020603050405020304" pitchFamily="18" charset="0"/>
                <a:cs typeface="Times New Roman" panose="02020603050405020304" pitchFamily="18" charset="0"/>
              </a:rPr>
              <a:t>自上而下语法分析过程，可以看成是深度优先建立语法树的过程，因此，可以在自上而下语法分析的同时实现</a:t>
            </a:r>
            <a:r>
              <a:rPr lang="en-US" altLang="zh-CN" sz="2400" dirty="0" smtClean="0">
                <a:latin typeface="Times New Roman" panose="02020603050405020304" pitchFamily="18" charset="0"/>
                <a:cs typeface="Times New Roman" panose="02020603050405020304" pitchFamily="18" charset="0"/>
              </a:rPr>
              <a:t>L-</a:t>
            </a:r>
            <a:r>
              <a:rPr lang="zh-CN" altLang="en-US" sz="2400" dirty="0" smtClean="0">
                <a:latin typeface="Times New Roman" panose="02020603050405020304" pitchFamily="18" charset="0"/>
                <a:cs typeface="Times New Roman" panose="02020603050405020304" pitchFamily="18" charset="0"/>
              </a:rPr>
              <a:t>属性文法的计算。</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属性文法的自上而下计算</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3921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属性文法的自上而下计算</a:t>
            </a:r>
          </a:p>
        </p:txBody>
      </p:sp>
      <p:graphicFrame>
        <p:nvGraphicFramePr>
          <p:cNvPr id="5" name="表格 4"/>
          <p:cNvGraphicFramePr>
            <a:graphicFrameLocks noGrp="1"/>
          </p:cNvGraphicFramePr>
          <p:nvPr>
            <p:extLst>
              <p:ext uri="{D42A27DB-BD31-4B8C-83A1-F6EECF244321}">
                <p14:modId xmlns:p14="http://schemas.microsoft.com/office/powerpoint/2010/main" val="3165676618"/>
              </p:ext>
            </p:extLst>
          </p:nvPr>
        </p:nvGraphicFramePr>
        <p:xfrm>
          <a:off x="107504" y="1508788"/>
          <a:ext cx="3816424" cy="3542453"/>
        </p:xfrm>
        <a:graphic>
          <a:graphicData uri="http://schemas.openxmlformats.org/drawingml/2006/table">
            <a:tbl>
              <a:tblPr firstRow="1" bandRow="1">
                <a:tableStyleId>{5C22544A-7EE6-4342-B048-85BDC9FD1C3A}</a:tableStyleId>
              </a:tblPr>
              <a:tblGrid>
                <a:gridCol w="1107994"/>
                <a:gridCol w="2708430"/>
              </a:tblGrid>
              <a:tr h="494453">
                <a:tc>
                  <a:txBody>
                    <a:bodyPr/>
                    <a:lstStyle/>
                    <a:p>
                      <a:pPr algn="ctr"/>
                      <a:r>
                        <a:rPr lang="zh-CN" altLang="en-US" sz="2400" b="0" dirty="0" smtClean="0">
                          <a:solidFill>
                            <a:schemeClr val="tx1"/>
                          </a:solidFill>
                          <a:latin typeface="楷体" panose="02010609060101010101" pitchFamily="49" charset="-122"/>
                          <a:ea typeface="楷体" panose="02010609060101010101" pitchFamily="49" charset="-122"/>
                        </a:rPr>
                        <a:t>产生式</a:t>
                      </a:r>
                      <a:endParaRPr lang="en-US" sz="2400" b="0" dirty="0">
                        <a:solidFill>
                          <a:schemeClr val="tx1"/>
                        </a:solidFill>
                        <a:latin typeface="楷体" panose="02010609060101010101" pitchFamily="49" charset="-122"/>
                        <a:ea typeface="楷体" panose="02010609060101010101" pitchFamily="49" charset="-122"/>
                      </a:endParaRPr>
                    </a:p>
                  </a:txBody>
                  <a:tcPr marT="60960" marB="60960"/>
                </a:tc>
                <a:tc>
                  <a:txBody>
                    <a:bodyPr/>
                    <a:lstStyle/>
                    <a:p>
                      <a:pPr algn="ctr"/>
                      <a:r>
                        <a:rPr lang="zh-CN" altLang="en-US" sz="2400" b="0" dirty="0" smtClean="0">
                          <a:solidFill>
                            <a:schemeClr val="tx1"/>
                          </a:solidFill>
                          <a:latin typeface="楷体" panose="02010609060101010101" pitchFamily="49" charset="-122"/>
                          <a:ea typeface="楷体" panose="02010609060101010101" pitchFamily="49" charset="-122"/>
                        </a:rPr>
                        <a:t>语义规则</a:t>
                      </a:r>
                      <a:endParaRPr lang="en-US" sz="2400" b="0" dirty="0">
                        <a:solidFill>
                          <a:schemeClr val="tx1"/>
                        </a:solidFill>
                        <a:latin typeface="楷体" panose="02010609060101010101" pitchFamily="49" charset="-122"/>
                        <a:ea typeface="楷体" panose="02010609060101010101" pitchFamily="49" charset="-122"/>
                      </a:endParaRPr>
                    </a:p>
                  </a:txBody>
                  <a:tcPr marT="60960" marB="60960"/>
                </a:tc>
              </a:tr>
              <a:tr h="3048000">
                <a:tc>
                  <a:txBody>
                    <a:bodyPr/>
                    <a:lstStyle/>
                    <a:p>
                      <a:r>
                        <a:rPr lang="en-US" altLang="zh-CN" sz="2400" dirty="0" smtClean="0">
                          <a:latin typeface="Times New Roman" panose="02020603050405020304" pitchFamily="18" charset="0"/>
                          <a:cs typeface="Times New Roman" panose="02020603050405020304" pitchFamily="18" charset="0"/>
                        </a:rPr>
                        <a:t>D→TL</a:t>
                      </a:r>
                    </a:p>
                    <a:p>
                      <a:r>
                        <a:rPr lang="en-US" sz="2400" dirty="0" err="1" smtClean="0">
                          <a:latin typeface="Times New Roman" panose="02020603050405020304" pitchFamily="18" charset="0"/>
                          <a:cs typeface="Times New Roman" panose="02020603050405020304" pitchFamily="18" charset="0"/>
                        </a:rPr>
                        <a:t>T→int</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T→real</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L→L1,id</a:t>
                      </a:r>
                    </a:p>
                    <a:p>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L→id</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err="1" smtClean="0">
                          <a:latin typeface="Times New Roman" panose="02020603050405020304" pitchFamily="18" charset="0"/>
                          <a:cs typeface="Times New Roman" panose="02020603050405020304" pitchFamily="18" charset="0"/>
                        </a:rPr>
                        <a:t>L.type</a:t>
                      </a:r>
                      <a:r>
                        <a:rPr lang="en-US" sz="2400" baseline="0" dirty="0" smtClean="0">
                          <a:latin typeface="Times New Roman" panose="02020603050405020304" pitchFamily="18" charset="0"/>
                          <a:cs typeface="Times New Roman" panose="02020603050405020304" pitchFamily="18" charset="0"/>
                        </a:rPr>
                        <a:t>:=</a:t>
                      </a:r>
                      <a:r>
                        <a:rPr lang="en-US" sz="2400" baseline="0" dirty="0" err="1" smtClean="0">
                          <a:latin typeface="Times New Roman" panose="02020603050405020304" pitchFamily="18" charset="0"/>
                          <a:cs typeface="Times New Roman" panose="02020603050405020304" pitchFamily="18" charset="0"/>
                        </a:rPr>
                        <a:t>T.type</a:t>
                      </a:r>
                      <a:endParaRPr lang="en-US" sz="2400" baseline="0" dirty="0" smtClean="0">
                        <a:latin typeface="Times New Roman" panose="02020603050405020304" pitchFamily="18" charset="0"/>
                        <a:cs typeface="Times New Roman" panose="02020603050405020304" pitchFamily="18" charset="0"/>
                      </a:endParaRPr>
                    </a:p>
                    <a:p>
                      <a:r>
                        <a:rPr lang="en-US" sz="2400" baseline="0" dirty="0" err="1" smtClean="0">
                          <a:latin typeface="Times New Roman" panose="02020603050405020304" pitchFamily="18" charset="0"/>
                          <a:cs typeface="Times New Roman" panose="02020603050405020304" pitchFamily="18" charset="0"/>
                        </a:rPr>
                        <a:t>T.type</a:t>
                      </a:r>
                      <a:r>
                        <a:rPr lang="en-US" sz="2400" baseline="0" dirty="0" smtClean="0">
                          <a:latin typeface="Times New Roman" panose="02020603050405020304" pitchFamily="18" charset="0"/>
                          <a:cs typeface="Times New Roman" panose="02020603050405020304" pitchFamily="18" charset="0"/>
                        </a:rPr>
                        <a:t>:=integer</a:t>
                      </a:r>
                    </a:p>
                    <a:p>
                      <a:r>
                        <a:rPr lang="en-US" sz="2400" dirty="0" err="1" smtClean="0">
                          <a:latin typeface="Times New Roman" panose="02020603050405020304" pitchFamily="18" charset="0"/>
                          <a:cs typeface="Times New Roman" panose="02020603050405020304" pitchFamily="18" charset="0"/>
                        </a:rPr>
                        <a:t>T.type</a:t>
                      </a:r>
                      <a:r>
                        <a:rPr lang="en-US" sz="2400" dirty="0" smtClean="0">
                          <a:latin typeface="Times New Roman" panose="02020603050405020304" pitchFamily="18" charset="0"/>
                          <a:cs typeface="Times New Roman" panose="02020603050405020304" pitchFamily="18" charset="0"/>
                        </a:rPr>
                        <a:t>:=real</a:t>
                      </a:r>
                    </a:p>
                    <a:p>
                      <a:r>
                        <a:rPr lang="en-US" sz="2400" dirty="0" smtClean="0">
                          <a:latin typeface="Times New Roman" panose="02020603050405020304" pitchFamily="18" charset="0"/>
                          <a:cs typeface="Times New Roman" panose="02020603050405020304" pitchFamily="18" charset="0"/>
                        </a:rPr>
                        <a:t>L1.type:=</a:t>
                      </a:r>
                      <a:r>
                        <a:rPr lang="en-US" sz="2400" dirty="0" err="1" smtClean="0">
                          <a:latin typeface="Times New Roman" panose="02020603050405020304" pitchFamily="18" charset="0"/>
                          <a:cs typeface="Times New Roman" panose="02020603050405020304" pitchFamily="18" charset="0"/>
                        </a:rPr>
                        <a:t>L.type</a:t>
                      </a:r>
                      <a:endParaRPr lang="en-US" sz="2400" dirty="0" smtClean="0">
                        <a:latin typeface="Times New Roman" panose="02020603050405020304" pitchFamily="18" charset="0"/>
                        <a:cs typeface="Times New Roman" panose="02020603050405020304" pitchFamily="18" charset="0"/>
                      </a:endParaRPr>
                    </a:p>
                    <a:p>
                      <a:r>
                        <a:rPr lang="en-US" sz="2400" dirty="0" err="1" smtClean="0">
                          <a:latin typeface="Times New Roman" panose="02020603050405020304" pitchFamily="18" charset="0"/>
                          <a:cs typeface="Times New Roman" panose="02020603050405020304" pitchFamily="18" charset="0"/>
                        </a:rPr>
                        <a:t>Addtype</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id.entry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L.type</a:t>
                      </a:r>
                      <a:r>
                        <a:rPr lang="en-US" sz="2400" dirty="0" smtClean="0">
                          <a:latin typeface="Times New Roman" panose="02020603050405020304" pitchFamily="18" charset="0"/>
                          <a:cs typeface="Times New Roman" panose="02020603050405020304" pitchFamily="18" charset="0"/>
                        </a:rPr>
                        <a:t>)</a:t>
                      </a:r>
                    </a:p>
                    <a:p>
                      <a:r>
                        <a:rPr lang="en-US" sz="2400" dirty="0" err="1" smtClean="0">
                          <a:latin typeface="Times New Roman" panose="02020603050405020304" pitchFamily="18" charset="0"/>
                          <a:cs typeface="Times New Roman" panose="02020603050405020304" pitchFamily="18" charset="0"/>
                        </a:rPr>
                        <a:t>Addtype</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id.entry</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L.type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bl>
          </a:graphicData>
        </a:graphic>
      </p:graphicFrame>
      <p:sp>
        <p:nvSpPr>
          <p:cNvPr id="6" name="Text Box 44"/>
          <p:cNvSpPr txBox="1">
            <a:spLocks noChangeArrowheads="1"/>
          </p:cNvSpPr>
          <p:nvPr/>
        </p:nvSpPr>
        <p:spPr bwMode="auto">
          <a:xfrm>
            <a:off x="179531" y="5950509"/>
            <a:ext cx="3744413" cy="393510"/>
          </a:xfrm>
          <a:prstGeom prst="rect">
            <a:avLst/>
          </a:prstGeom>
          <a:solidFill>
            <a:srgbClr val="CCFFFF"/>
          </a:solidFill>
          <a:ln w="3175">
            <a:solidFill>
              <a:schemeClr val="tx1"/>
            </a:solidFill>
            <a:miter lim="800000"/>
            <a:headEnd/>
            <a:tailEnd type="none" w="lg" len="lg"/>
          </a:ln>
        </p:spPr>
        <p:txBody>
          <a:bodyPr wrap="square" lIns="81639" tIns="42452" rIns="81639" bIns="42452">
            <a:spAutoFit/>
          </a:bodyPr>
          <a:lstStyle/>
          <a:p>
            <a:pPr>
              <a:spcBef>
                <a:spcPct val="50000"/>
              </a:spcBef>
            </a:pPr>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r</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eal id1, id2, id3 </a:t>
            </a:r>
            <a:r>
              <a:rPr lang="zh-CN" altLang="en-US" sz="20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a:t>
            </a:r>
            <a:r>
              <a:rPr lang="zh-CN" altLang="en-US" sz="2000" b="1" dirty="0">
                <a:solidFill>
                  <a:srgbClr val="CC3300"/>
                </a:solidFill>
                <a:latin typeface="Times New Roman" panose="02020603050405020304" pitchFamily="18" charset="0"/>
                <a:ea typeface="楷体" panose="02010609060101010101" pitchFamily="49" charset="-122"/>
                <a:cs typeface="Times New Roman" panose="02020603050405020304" pitchFamily="18" charset="0"/>
              </a:rPr>
              <a:t>语义</a:t>
            </a:r>
            <a:r>
              <a:rPr lang="zh-CN" altLang="en-US" sz="2000" b="1"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分析过程</a:t>
            </a:r>
          </a:p>
        </p:txBody>
      </p:sp>
      <p:sp>
        <p:nvSpPr>
          <p:cNvPr id="10" name="Rectangle 8"/>
          <p:cNvSpPr>
            <a:spLocks noChangeArrowheads="1"/>
          </p:cNvSpPr>
          <p:nvPr/>
        </p:nvSpPr>
        <p:spPr bwMode="auto">
          <a:xfrm>
            <a:off x="6533586" y="2163826"/>
            <a:ext cx="1535173"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a:spcBef>
                <a:spcPct val="20000"/>
              </a:spcBef>
            </a:pPr>
            <a:r>
              <a:rPr lang="en-US" altLang="zh-CN" sz="2000" dirty="0" err="1" smtClean="0">
                <a:solidFill>
                  <a:srgbClr val="000000"/>
                </a:solidFill>
                <a:latin typeface="Times New Roman" panose="02020603050405020304" pitchFamily="18" charset="0"/>
                <a:cs typeface="Times New Roman" panose="02020603050405020304" pitchFamily="18" charset="0"/>
              </a:rPr>
              <a:t>L.type</a:t>
            </a:r>
            <a:r>
              <a:rPr lang="en-US" altLang="zh-CN" sz="2000" dirty="0" smtClean="0">
                <a:solidFill>
                  <a:srgbClr val="000000"/>
                </a:solidFill>
                <a:latin typeface="Times New Roman" panose="02020603050405020304" pitchFamily="18" charset="0"/>
                <a:cs typeface="Times New Roman" panose="02020603050405020304" pitchFamily="18" charset="0"/>
              </a:rPr>
              <a:t>=real</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20" name="Rectangle 18"/>
          <p:cNvSpPr>
            <a:spLocks noChangeArrowheads="1"/>
          </p:cNvSpPr>
          <p:nvPr/>
        </p:nvSpPr>
        <p:spPr bwMode="auto">
          <a:xfrm>
            <a:off x="4355976" y="2109871"/>
            <a:ext cx="1355051"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pPr>
            <a:r>
              <a:rPr lang="en-US" altLang="zh-CN" sz="2000" dirty="0" err="1">
                <a:solidFill>
                  <a:srgbClr val="000000"/>
                </a:solidFill>
                <a:latin typeface="Times New Roman" panose="02020603050405020304" pitchFamily="18" charset="0"/>
                <a:cs typeface="Times New Roman" panose="02020603050405020304" pitchFamily="18" charset="0"/>
              </a:rPr>
              <a:t>T.type</a:t>
            </a:r>
            <a:r>
              <a:rPr lang="en-US" altLang="zh-CN" sz="2000" dirty="0">
                <a:solidFill>
                  <a:srgbClr val="000000"/>
                </a:solidFill>
                <a:latin typeface="Times New Roman" panose="02020603050405020304" pitchFamily="18" charset="0"/>
                <a:cs typeface="Times New Roman" panose="02020603050405020304" pitchFamily="18" charset="0"/>
              </a:rPr>
              <a:t>=real</a:t>
            </a:r>
          </a:p>
        </p:txBody>
      </p:sp>
      <p:sp>
        <p:nvSpPr>
          <p:cNvPr id="21" name="Line 19"/>
          <p:cNvSpPr>
            <a:spLocks noChangeShapeType="1"/>
          </p:cNvSpPr>
          <p:nvPr/>
        </p:nvSpPr>
        <p:spPr bwMode="auto">
          <a:xfrm>
            <a:off x="4974031" y="2607027"/>
            <a:ext cx="0" cy="50519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en-US" sz="2000">
              <a:solidFill>
                <a:srgbClr val="000000"/>
              </a:solidFill>
              <a:latin typeface="Times New Roman" panose="02020603050405020304" pitchFamily="18" charset="0"/>
              <a:cs typeface="Times New Roman" panose="02020603050405020304" pitchFamily="18" charset="0"/>
            </a:endParaRPr>
          </a:p>
        </p:txBody>
      </p:sp>
      <p:sp>
        <p:nvSpPr>
          <p:cNvPr id="2" name="矩形 1"/>
          <p:cNvSpPr/>
          <p:nvPr/>
        </p:nvSpPr>
        <p:spPr>
          <a:xfrm>
            <a:off x="5781043" y="986221"/>
            <a:ext cx="784176"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D</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32" name="直接连接符 31"/>
          <p:cNvCxnSpPr>
            <a:stCxn id="40" idx="0"/>
            <a:endCxn id="2" idx="2"/>
          </p:cNvCxnSpPr>
          <p:nvPr/>
        </p:nvCxnSpPr>
        <p:spPr>
          <a:xfrm flipH="1" flipV="1">
            <a:off x="6173131" y="1455288"/>
            <a:ext cx="1143858" cy="708538"/>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949884" y="1455324"/>
            <a:ext cx="1208004" cy="65929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355975" y="2114586"/>
            <a:ext cx="1340991" cy="3953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T</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0" name="矩形 39"/>
          <p:cNvSpPr/>
          <p:nvPr/>
        </p:nvSpPr>
        <p:spPr>
          <a:xfrm>
            <a:off x="6565219" y="2163826"/>
            <a:ext cx="1503540" cy="3867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L</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4" name="矩形 43"/>
          <p:cNvSpPr/>
          <p:nvPr/>
        </p:nvSpPr>
        <p:spPr>
          <a:xfrm>
            <a:off x="4355976" y="3112221"/>
            <a:ext cx="1235026"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real</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47" name="直接连接符 46"/>
          <p:cNvCxnSpPr>
            <a:stCxn id="10" idx="2"/>
            <a:endCxn id="55" idx="0"/>
          </p:cNvCxnSpPr>
          <p:nvPr/>
        </p:nvCxnSpPr>
        <p:spPr>
          <a:xfrm>
            <a:off x="7301173" y="2563936"/>
            <a:ext cx="1" cy="54828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0" idx="2"/>
            <a:endCxn id="56" idx="0"/>
          </p:cNvCxnSpPr>
          <p:nvPr/>
        </p:nvCxnSpPr>
        <p:spPr>
          <a:xfrm>
            <a:off x="7301173" y="2563936"/>
            <a:ext cx="917127" cy="54828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0" idx="2"/>
            <a:endCxn id="54" idx="0"/>
          </p:cNvCxnSpPr>
          <p:nvPr/>
        </p:nvCxnSpPr>
        <p:spPr>
          <a:xfrm flipH="1">
            <a:off x="6384015" y="2563936"/>
            <a:ext cx="917158" cy="54828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5755477" y="3112221"/>
            <a:ext cx="1257075"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L</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55" name="矩形 54"/>
          <p:cNvSpPr/>
          <p:nvPr/>
        </p:nvSpPr>
        <p:spPr>
          <a:xfrm>
            <a:off x="7070144" y="3112221"/>
            <a:ext cx="462059"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56" name="矩形 55"/>
          <p:cNvSpPr/>
          <p:nvPr/>
        </p:nvSpPr>
        <p:spPr>
          <a:xfrm>
            <a:off x="7589762" y="3112221"/>
            <a:ext cx="1257075"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id</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0" name="Rectangle 8"/>
          <p:cNvSpPr>
            <a:spLocks noChangeArrowheads="1"/>
          </p:cNvSpPr>
          <p:nvPr/>
        </p:nvSpPr>
        <p:spPr bwMode="auto">
          <a:xfrm>
            <a:off x="5696967" y="3146702"/>
            <a:ext cx="1374094"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pPr>
            <a:r>
              <a:rPr lang="en-US" altLang="zh-CN" sz="2000" dirty="0" err="1" smtClean="0">
                <a:solidFill>
                  <a:srgbClr val="000000"/>
                </a:solidFill>
                <a:latin typeface="Times New Roman" panose="02020603050405020304" pitchFamily="18" charset="0"/>
                <a:cs typeface="Times New Roman" panose="02020603050405020304" pitchFamily="18" charset="0"/>
              </a:rPr>
              <a:t>L.type</a:t>
            </a:r>
            <a:r>
              <a:rPr lang="en-US" altLang="zh-CN" sz="2000" dirty="0" smtClean="0">
                <a:solidFill>
                  <a:srgbClr val="000000"/>
                </a:solidFill>
                <a:latin typeface="Times New Roman" panose="02020603050405020304" pitchFamily="18" charset="0"/>
                <a:cs typeface="Times New Roman" panose="02020603050405020304" pitchFamily="18" charset="0"/>
              </a:rPr>
              <a:t>=real</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cxnSp>
        <p:nvCxnSpPr>
          <p:cNvPr id="61" name="直接连接符 60"/>
          <p:cNvCxnSpPr>
            <a:stCxn id="54" idx="2"/>
            <a:endCxn id="65" idx="0"/>
          </p:cNvCxnSpPr>
          <p:nvPr/>
        </p:nvCxnSpPr>
        <p:spPr>
          <a:xfrm flipH="1">
            <a:off x="6384013" y="3581291"/>
            <a:ext cx="3" cy="78070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4" idx="2"/>
            <a:endCxn id="66" idx="0"/>
          </p:cNvCxnSpPr>
          <p:nvPr/>
        </p:nvCxnSpPr>
        <p:spPr>
          <a:xfrm>
            <a:off x="6384019" y="3581291"/>
            <a:ext cx="981283" cy="78070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4" idx="2"/>
            <a:endCxn id="64" idx="0"/>
          </p:cNvCxnSpPr>
          <p:nvPr/>
        </p:nvCxnSpPr>
        <p:spPr>
          <a:xfrm flipH="1">
            <a:off x="5321360" y="3581291"/>
            <a:ext cx="1062677" cy="78070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4692819" y="4361988"/>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L</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5" name="矩形 64"/>
          <p:cNvSpPr/>
          <p:nvPr/>
        </p:nvSpPr>
        <p:spPr>
          <a:xfrm>
            <a:off x="6152985" y="4361988"/>
            <a:ext cx="462059"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0000"/>
                </a:solidFill>
                <a:latin typeface="Times New Roman" panose="02020603050405020304" pitchFamily="18" charset="0"/>
                <a:cs typeface="Times New Roman" panose="02020603050405020304" pitchFamily="18" charset="0"/>
              </a:rPr>
              <a:t>,</a:t>
            </a:r>
          </a:p>
        </p:txBody>
      </p:sp>
      <p:sp>
        <p:nvSpPr>
          <p:cNvPr id="66" name="矩形 65"/>
          <p:cNvSpPr/>
          <p:nvPr/>
        </p:nvSpPr>
        <p:spPr>
          <a:xfrm>
            <a:off x="6736776" y="4361988"/>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id</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7" name="Rectangle 8"/>
          <p:cNvSpPr>
            <a:spLocks noChangeArrowheads="1"/>
          </p:cNvSpPr>
          <p:nvPr/>
        </p:nvSpPr>
        <p:spPr bwMode="auto">
          <a:xfrm>
            <a:off x="4634291" y="4408154"/>
            <a:ext cx="1374094" cy="40011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20000"/>
              </a:spcBef>
            </a:pPr>
            <a:r>
              <a:rPr lang="en-US" altLang="zh-CN" sz="2000" dirty="0" err="1" smtClean="0">
                <a:solidFill>
                  <a:srgbClr val="000000"/>
                </a:solidFill>
                <a:latin typeface="Times New Roman" panose="02020603050405020304" pitchFamily="18" charset="0"/>
                <a:cs typeface="Times New Roman" panose="02020603050405020304" pitchFamily="18" charset="0"/>
              </a:rPr>
              <a:t>L.type</a:t>
            </a:r>
            <a:r>
              <a:rPr lang="en-US" altLang="zh-CN" sz="2000" dirty="0" smtClean="0">
                <a:solidFill>
                  <a:srgbClr val="000000"/>
                </a:solidFill>
                <a:latin typeface="Times New Roman" panose="02020603050405020304" pitchFamily="18" charset="0"/>
                <a:cs typeface="Times New Roman" panose="02020603050405020304" pitchFamily="18" charset="0"/>
              </a:rPr>
              <a:t>=real</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82" name="矩形 81"/>
          <p:cNvSpPr/>
          <p:nvPr/>
        </p:nvSpPr>
        <p:spPr>
          <a:xfrm>
            <a:off x="4692819" y="5319909"/>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000000"/>
                </a:solidFill>
                <a:latin typeface="Times New Roman" panose="02020603050405020304" pitchFamily="18" charset="0"/>
                <a:cs typeface="Times New Roman" panose="02020603050405020304" pitchFamily="18" charset="0"/>
              </a:rPr>
              <a:t>id</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83" name="直接连接符 82"/>
          <p:cNvCxnSpPr>
            <a:stCxn id="64" idx="2"/>
            <a:endCxn id="82" idx="0"/>
          </p:cNvCxnSpPr>
          <p:nvPr/>
        </p:nvCxnSpPr>
        <p:spPr>
          <a:xfrm>
            <a:off x="5321338" y="4854431"/>
            <a:ext cx="0" cy="465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4692819" y="5812349"/>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Times New Roman" panose="02020603050405020304" pitchFamily="18" charset="0"/>
                <a:cs typeface="Times New Roman" panose="02020603050405020304" pitchFamily="18" charset="0"/>
              </a:rPr>
              <a:t>i</a:t>
            </a:r>
            <a:r>
              <a:rPr lang="en-US" dirty="0" err="1" smtClean="0">
                <a:solidFill>
                  <a:srgbClr val="000000"/>
                </a:solidFill>
                <a:latin typeface="Times New Roman" panose="02020603050405020304" pitchFamily="18" charset="0"/>
                <a:cs typeface="Times New Roman" panose="02020603050405020304" pitchFamily="18" charset="0"/>
              </a:rPr>
              <a:t>d.entry</a:t>
            </a:r>
            <a:r>
              <a:rPr lang="en-US" dirty="0" smtClean="0">
                <a:solidFill>
                  <a:srgbClr val="000000"/>
                </a:solidFill>
                <a:latin typeface="Times New Roman" panose="02020603050405020304" pitchFamily="18" charset="0"/>
                <a:cs typeface="Times New Roman" panose="02020603050405020304" pitchFamily="18" charset="0"/>
              </a:rPr>
              <a:t>=real</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99" name="矩形 98"/>
          <p:cNvSpPr/>
          <p:nvPr/>
        </p:nvSpPr>
        <p:spPr>
          <a:xfrm>
            <a:off x="6736776" y="4854433"/>
            <a:ext cx="1257075" cy="504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Times New Roman" panose="02020603050405020304" pitchFamily="18" charset="0"/>
                <a:cs typeface="Times New Roman" panose="02020603050405020304" pitchFamily="18" charset="0"/>
              </a:rPr>
              <a:t>i</a:t>
            </a:r>
            <a:r>
              <a:rPr lang="en-US" dirty="0" err="1" smtClean="0">
                <a:solidFill>
                  <a:srgbClr val="000000"/>
                </a:solidFill>
                <a:latin typeface="Times New Roman" panose="02020603050405020304" pitchFamily="18" charset="0"/>
                <a:cs typeface="Times New Roman" panose="02020603050405020304" pitchFamily="18" charset="0"/>
              </a:rPr>
              <a:t>d.entry</a:t>
            </a:r>
            <a:r>
              <a:rPr lang="en-US" dirty="0" smtClean="0">
                <a:solidFill>
                  <a:srgbClr val="000000"/>
                </a:solidFill>
                <a:latin typeface="Times New Roman" panose="02020603050405020304" pitchFamily="18" charset="0"/>
                <a:cs typeface="Times New Roman" panose="02020603050405020304" pitchFamily="18" charset="0"/>
              </a:rPr>
              <a:t>=real</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00" name="矩形 99"/>
          <p:cNvSpPr/>
          <p:nvPr/>
        </p:nvSpPr>
        <p:spPr>
          <a:xfrm>
            <a:off x="7589762" y="3581355"/>
            <a:ext cx="1257075" cy="4884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rgbClr val="000000"/>
                </a:solidFill>
                <a:latin typeface="Times New Roman" panose="02020603050405020304" pitchFamily="18" charset="0"/>
                <a:cs typeface="Times New Roman" panose="02020603050405020304" pitchFamily="18" charset="0"/>
              </a:rPr>
              <a:t>i</a:t>
            </a:r>
            <a:r>
              <a:rPr lang="en-US" dirty="0" err="1" smtClean="0">
                <a:solidFill>
                  <a:srgbClr val="000000"/>
                </a:solidFill>
                <a:latin typeface="Times New Roman" panose="02020603050405020304" pitchFamily="18" charset="0"/>
                <a:cs typeface="Times New Roman" panose="02020603050405020304" pitchFamily="18" charset="0"/>
              </a:rPr>
              <a:t>d.entry</a:t>
            </a:r>
            <a:r>
              <a:rPr lang="en-US" dirty="0" smtClean="0">
                <a:solidFill>
                  <a:srgbClr val="000000"/>
                </a:solidFill>
                <a:latin typeface="Times New Roman" panose="02020603050405020304" pitchFamily="18" charset="0"/>
                <a:cs typeface="Times New Roman" panose="02020603050405020304" pitchFamily="18" charset="0"/>
              </a:rPr>
              <a:t>=real</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33"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5"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6"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8549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5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64"/>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21" grpId="0" animBg="1"/>
      <p:bldP spid="2" grpId="0" animBg="1"/>
      <p:bldP spid="39" grpId="0" animBg="1"/>
      <p:bldP spid="39" grpId="1" animBg="1"/>
      <p:bldP spid="40" grpId="0" animBg="1"/>
      <p:bldP spid="40" grpId="1" animBg="1"/>
      <p:bldP spid="44" grpId="0" animBg="1"/>
      <p:bldP spid="54" grpId="0" animBg="1"/>
      <p:bldP spid="54" grpId="1" animBg="1"/>
      <p:bldP spid="55" grpId="0" animBg="1"/>
      <p:bldP spid="56" grpId="0" animBg="1"/>
      <p:bldP spid="60" grpId="0" animBg="1"/>
      <p:bldP spid="64" grpId="0" animBg="1"/>
      <p:bldP spid="64" grpId="1" animBg="1"/>
      <p:bldP spid="65" grpId="0" animBg="1"/>
      <p:bldP spid="66" grpId="0" animBg="1"/>
      <p:bldP spid="67" grpId="0" animBg="1"/>
      <p:bldP spid="82" grpId="0" animBg="1"/>
      <p:bldP spid="98" grpId="0" animBg="1"/>
      <p:bldP spid="99" grpId="0" animBg="1"/>
      <p:bldP spid="10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语法制导翻译是一种由</a:t>
            </a:r>
            <a:r>
              <a:rPr lang="zh-CN" altLang="en-US" sz="2400" dirty="0" smtClean="0">
                <a:solidFill>
                  <a:srgbClr val="FF0000"/>
                </a:solidFill>
                <a:latin typeface="Times New Roman" panose="02020603050405020304" pitchFamily="18" charset="0"/>
                <a:cs typeface="Times New Roman" panose="02020603050405020304" pitchFamily="18" charset="0"/>
              </a:rPr>
              <a:t>源程序的语法结构所驱动</a:t>
            </a:r>
            <a:r>
              <a:rPr lang="zh-CN" altLang="en-US" sz="2400" dirty="0" smtClean="0">
                <a:latin typeface="Times New Roman" panose="02020603050405020304" pitchFamily="18" charset="0"/>
                <a:cs typeface="Times New Roman" panose="02020603050405020304" pitchFamily="18" charset="0"/>
              </a:rPr>
              <a:t>的属性规则计算方法。</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首先对输入符号串建立语法树，</a:t>
            </a:r>
            <a:r>
              <a:rPr lang="zh-CN" altLang="en-US" sz="2400" dirty="0" smtClean="0">
                <a:latin typeface="Times New Roman" panose="02020603050405020304" pitchFamily="18" charset="0"/>
                <a:cs typeface="Times New Roman" panose="02020603050405020304" pitchFamily="18" charset="0"/>
              </a:rPr>
              <a:t>接着分析属性</a:t>
            </a:r>
            <a:r>
              <a:rPr lang="zh-CN" altLang="en-US" sz="2400" dirty="0">
                <a:latin typeface="Times New Roman" panose="02020603050405020304" pitchFamily="18" charset="0"/>
                <a:cs typeface="Times New Roman" panose="02020603050405020304" pitchFamily="18" charset="0"/>
              </a:rPr>
              <a:t>的依赖关系，当属性和属性计算规则设计的合适时，</a:t>
            </a:r>
            <a:r>
              <a:rPr lang="zh-CN" altLang="en-US" sz="2400" dirty="0" smtClean="0">
                <a:latin typeface="Times New Roman" panose="02020603050405020304" pitchFamily="18" charset="0"/>
                <a:cs typeface="Times New Roman" panose="02020603050405020304" pitchFamily="18" charset="0"/>
              </a:rPr>
              <a:t>即语义</a:t>
            </a:r>
            <a:r>
              <a:rPr lang="zh-CN" altLang="en-US" sz="2400" dirty="0">
                <a:latin typeface="Times New Roman" panose="02020603050405020304" pitchFamily="18" charset="0"/>
                <a:cs typeface="Times New Roman" panose="02020603050405020304" pitchFamily="18" charset="0"/>
              </a:rPr>
              <a:t>规则的计算能够在一遍扫描语法树的情况下可以完成，便可以在语法分析的同时进行语义处理。这个思路为编译程序生成系统提供了一种模型</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语法制导翻译</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29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1574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语义的类型</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r>
              <a:rPr lang="zh-CN" altLang="en-US" sz="2400" dirty="0" smtClean="0">
                <a:cs typeface="SimHei" charset="-122"/>
              </a:rPr>
              <a:t>编译</a:t>
            </a:r>
            <a:r>
              <a:rPr lang="zh-CN" altLang="en-US" sz="2400" dirty="0">
                <a:cs typeface="SimHei" charset="-122"/>
              </a:rPr>
              <a:t>中的语义包含以下两个类型：</a:t>
            </a:r>
          </a:p>
          <a:p>
            <a:pPr algn="l"/>
            <a:r>
              <a:rPr lang="zh-CN" altLang="en-US" sz="2400" b="1" dirty="0">
                <a:cs typeface="SimHei" charset="-122"/>
              </a:rPr>
              <a:t>静态语义</a:t>
            </a:r>
            <a:r>
              <a:rPr lang="zh-CN" altLang="en-US" sz="2400" dirty="0" smtClean="0">
                <a:cs typeface="SimHei" charset="-122"/>
              </a:rPr>
              <a:t>：</a:t>
            </a:r>
            <a:endParaRPr lang="en-US" altLang="zh-CN" sz="2400" dirty="0" smtClean="0">
              <a:cs typeface="SimHei" charset="-122"/>
            </a:endParaRPr>
          </a:p>
          <a:p>
            <a:pPr algn="l"/>
            <a:r>
              <a:rPr lang="zh-CN" altLang="en-US" sz="2400" dirty="0" smtClean="0">
                <a:cs typeface="SimHei" charset="-122"/>
              </a:rPr>
              <a:t>静态</a:t>
            </a:r>
            <a:r>
              <a:rPr lang="zh-CN" altLang="en-US" sz="2400" dirty="0">
                <a:cs typeface="SimHei" charset="-122"/>
              </a:rPr>
              <a:t>语义是对程序约束的描述，这些约束无法通过抽象语法规则来妥善地描述，实质上就是语法规则的良形式条件，它可以分为类型规则和作用域</a:t>
            </a:r>
            <a:r>
              <a:rPr lang="en-US" altLang="zh-CN" sz="2400" dirty="0">
                <a:cs typeface="SimHei" charset="-122"/>
              </a:rPr>
              <a:t>/</a:t>
            </a:r>
            <a:r>
              <a:rPr lang="zh-CN" altLang="en-US" sz="2400" dirty="0">
                <a:cs typeface="SimHei" charset="-122"/>
              </a:rPr>
              <a:t>可见性规则两大</a:t>
            </a:r>
            <a:r>
              <a:rPr lang="zh-CN" altLang="en-US" sz="2400" dirty="0" smtClean="0">
                <a:cs typeface="SimHei" charset="-122"/>
              </a:rPr>
              <a:t>类</a:t>
            </a:r>
            <a:endParaRPr lang="en-US" altLang="zh-CN" sz="2400" dirty="0" smtClean="0">
              <a:cs typeface="SimHei" charset="-122"/>
            </a:endParaRPr>
          </a:p>
          <a:p>
            <a:pPr algn="l"/>
            <a:r>
              <a:rPr lang="zh-CN" altLang="en-US" sz="2000" dirty="0" smtClean="0">
                <a:cs typeface="SimHei" charset="-122"/>
              </a:rPr>
              <a:t>例如</a:t>
            </a:r>
            <a:r>
              <a:rPr lang="zh-CN" altLang="en-US" sz="2000" dirty="0">
                <a:cs typeface="SimHei" charset="-122"/>
              </a:rPr>
              <a:t>：类型检查：如操作数类型匹配</a:t>
            </a:r>
          </a:p>
          <a:p>
            <a:pPr algn="l"/>
            <a:r>
              <a:rPr lang="zh-CN" altLang="en-US" sz="2000" dirty="0">
                <a:cs typeface="SimHei" charset="-122"/>
              </a:rPr>
              <a:t>控制流检查：控制语句转向点是否合法？</a:t>
            </a:r>
            <a:r>
              <a:rPr lang="en-US" altLang="zh-CN" sz="2000" dirty="0" err="1">
                <a:cs typeface="SimHei" charset="-122"/>
              </a:rPr>
              <a:t>goto</a:t>
            </a:r>
            <a:r>
              <a:rPr lang="zh-CN" altLang="en-US" sz="2000" dirty="0">
                <a:cs typeface="SimHei" charset="-122"/>
              </a:rPr>
              <a:t>、</a:t>
            </a:r>
            <a:r>
              <a:rPr lang="en-US" altLang="zh-CN" sz="2000" dirty="0">
                <a:cs typeface="SimHei" charset="-122"/>
              </a:rPr>
              <a:t>break</a:t>
            </a:r>
            <a:r>
              <a:rPr lang="zh-CN" altLang="en-US" sz="2000" dirty="0">
                <a:cs typeface="SimHei" charset="-122"/>
              </a:rPr>
              <a:t>、</a:t>
            </a:r>
            <a:r>
              <a:rPr lang="en-US" altLang="zh-CN" sz="2000" dirty="0">
                <a:cs typeface="SimHei" charset="-122"/>
              </a:rPr>
              <a:t>…</a:t>
            </a:r>
          </a:p>
          <a:p>
            <a:pPr algn="l"/>
            <a:r>
              <a:rPr lang="zh-CN" altLang="en-US" sz="2000" dirty="0">
                <a:cs typeface="SimHei" charset="-122"/>
              </a:rPr>
              <a:t>一致性检查：数组维数是否正确、变量是否已经定义、</a:t>
            </a:r>
            <a:r>
              <a:rPr lang="en-US" altLang="zh-CN" sz="2000" dirty="0" smtClean="0">
                <a:cs typeface="SimHei" charset="-122"/>
              </a:rPr>
              <a:t>…</a:t>
            </a:r>
          </a:p>
          <a:p>
            <a:pPr algn="l"/>
            <a:endParaRPr lang="en-US" altLang="zh-CN" sz="2000" dirty="0">
              <a:cs typeface="SimHei" charset="-122"/>
            </a:endParaRPr>
          </a:p>
          <a:p>
            <a:pPr algn="l"/>
            <a:r>
              <a:rPr lang="zh-CN" altLang="en-US" sz="2400" b="1" dirty="0">
                <a:cs typeface="SimHei" charset="-122"/>
              </a:rPr>
              <a:t>动态语义</a:t>
            </a:r>
            <a:r>
              <a:rPr lang="zh-CN" altLang="en-US" sz="2400" dirty="0" smtClean="0">
                <a:cs typeface="SimHei" charset="-122"/>
              </a:rPr>
              <a:t>：</a:t>
            </a:r>
            <a:endParaRPr lang="en-US" altLang="zh-CN" sz="2400" dirty="0" smtClean="0">
              <a:cs typeface="SimHei" charset="-122"/>
            </a:endParaRPr>
          </a:p>
          <a:p>
            <a:pPr algn="l"/>
            <a:r>
              <a:rPr lang="zh-CN" altLang="en-US" sz="2400" dirty="0" smtClean="0">
                <a:cs typeface="SimHei" charset="-122"/>
              </a:rPr>
              <a:t>程序单位</a:t>
            </a:r>
            <a:r>
              <a:rPr lang="zh-CN" altLang="en-US" sz="2400" dirty="0">
                <a:cs typeface="SimHei" charset="-122"/>
              </a:rPr>
              <a:t>描述的</a:t>
            </a:r>
            <a:r>
              <a:rPr lang="zh-CN" altLang="en-US" sz="2400" dirty="0" smtClean="0">
                <a:cs typeface="SimHei" charset="-122"/>
              </a:rPr>
              <a:t>计算</a:t>
            </a:r>
            <a:endParaRPr lang="en-US" altLang="zh-CN" sz="2400" dirty="0" smtClean="0">
              <a:cs typeface="SimHei" charset="-122"/>
            </a:endParaRPr>
          </a:p>
          <a:p>
            <a:pPr algn="l"/>
            <a:r>
              <a:rPr lang="zh-CN" altLang="en-US" sz="2000" dirty="0" smtClean="0">
                <a:cs typeface="SimHei" charset="-122"/>
              </a:rPr>
              <a:t>例如</a:t>
            </a:r>
            <a:r>
              <a:rPr lang="zh-CN" altLang="en-US" sz="2000" dirty="0">
                <a:cs typeface="SimHei" charset="-122"/>
              </a:rPr>
              <a:t>：除零溢出错误、数组下标越界、无效的指针等。</a:t>
            </a: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8263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在语法树中，节点的综合属性和继承属性之间相互依赖，可用依赖图来进行描述。</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依赖图是一个有向图。如果属性</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依赖于属性</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，则从属性</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的节点有一条有向边连接到属性</a:t>
            </a:r>
            <a:r>
              <a:rPr lang="en-US" altLang="zh-CN" sz="2400" dirty="0" smtClean="0">
                <a:latin typeface="Times New Roman" panose="02020603050405020304" pitchFamily="18" charset="0"/>
                <a:cs typeface="Times New Roman" panose="02020603050405020304" pitchFamily="18" charset="0"/>
              </a:rPr>
              <a:t>b</a:t>
            </a:r>
            <a:r>
              <a:rPr lang="zh-CN" altLang="en-US" sz="2400" dirty="0" smtClean="0">
                <a:latin typeface="Times New Roman" panose="02020603050405020304" pitchFamily="18" charset="0"/>
                <a:cs typeface="Times New Roman" panose="02020603050405020304" pitchFamily="18" charset="0"/>
              </a:rPr>
              <a:t>的节点。</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en-US" altLang="zh-CN" sz="2400" dirty="0" err="1" smtClean="0">
                <a:latin typeface="Times New Roman" panose="02020603050405020304" pitchFamily="18" charset="0"/>
                <a:cs typeface="Times New Roman" panose="02020603050405020304" pitchFamily="18" charset="0"/>
              </a:rPr>
              <a:t>E.val</a:t>
            </a:r>
            <a:r>
              <a:rPr lang="zh-CN" altLang="en-US" sz="2400" dirty="0" smtClean="0">
                <a:latin typeface="Times New Roman" panose="02020603050405020304" pitchFamily="18" charset="0"/>
                <a:cs typeface="Times New Roman" panose="02020603050405020304" pitchFamily="18" charset="0"/>
              </a:rPr>
              <a:t>是从</a:t>
            </a:r>
            <a:r>
              <a:rPr lang="en-US" altLang="zh-CN" sz="2400" dirty="0" smtClean="0">
                <a:latin typeface="Times New Roman" panose="02020603050405020304" pitchFamily="18" charset="0"/>
                <a:cs typeface="Times New Roman" panose="02020603050405020304" pitchFamily="18" charset="0"/>
              </a:rPr>
              <a:t>E1.val</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E2.val</a:t>
            </a:r>
            <a:r>
              <a:rPr lang="zh-CN" altLang="en-US" sz="2400" dirty="0" smtClean="0">
                <a:latin typeface="Times New Roman" panose="02020603050405020304" pitchFamily="18" charset="0"/>
                <a:cs typeface="Times New Roman" panose="02020603050405020304" pitchFamily="18" charset="0"/>
              </a:rPr>
              <a:t>综合得出。</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依赖图</a:t>
            </a:r>
            <a:endParaRPr lang="zh-CN" altLang="en-US" kern="0" dirty="0">
              <a:solidFill>
                <a:srgbClr val="000000"/>
              </a:solidFill>
              <a:latin typeface="楷体" panose="02010609060101010101" pitchFamily="49" charset="-122"/>
              <a:ea typeface="楷体" panose="02010609060101010101" pitchFamily="49" charset="-122"/>
            </a:endParaRPr>
          </a:p>
        </p:txBody>
      </p:sp>
      <p:pic>
        <p:nvPicPr>
          <p:cNvPr id="2050" name="Picture 2" descr="C:\Users\Fuhu\Desktop\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525011"/>
            <a:ext cx="3384376" cy="2557084"/>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1790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300254" y="860179"/>
            <a:ext cx="4104456" cy="841860"/>
          </a:xfrm>
        </p:spPr>
        <p:txBody>
          <a:bodyPr/>
          <a:lstStyle/>
          <a:p>
            <a:pPr algn="l"/>
            <a:r>
              <a:rPr lang="en-US" altLang="zh-CN" sz="2400" dirty="0" smtClean="0">
                <a:solidFill>
                  <a:srgbClr val="FF0000"/>
                </a:solidFill>
                <a:latin typeface="Times New Roman" panose="02020603050405020304" pitchFamily="18" charset="0"/>
                <a:cs typeface="Times New Roman" panose="02020603050405020304" pitchFamily="18" charset="0"/>
              </a:rPr>
              <a:t>real id1, id2, id3</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依赖图</a:t>
            </a:r>
            <a:endParaRPr lang="zh-CN" altLang="en-US" kern="0" dirty="0">
              <a:solidFill>
                <a:srgbClr val="000000"/>
              </a:solidFill>
              <a:latin typeface="楷体" panose="02010609060101010101" pitchFamily="49" charset="-122"/>
              <a:ea typeface="楷体" panose="02010609060101010101" pitchFamily="49" charset="-122"/>
            </a:endParaRPr>
          </a:p>
        </p:txBody>
      </p:sp>
      <p:pic>
        <p:nvPicPr>
          <p:cNvPr id="1026" name="Picture 2" descr="C:\Users\Fuhu\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48021"/>
            <a:ext cx="4524375" cy="5003800"/>
          </a:xfrm>
          <a:prstGeom prst="rect">
            <a:avLst/>
          </a:prstGeom>
          <a:noFill/>
          <a:extLst>
            <a:ext uri="{909E8E84-426E-40DD-AFC4-6F175D3DCCD1}">
              <a14:hiddenFill xmlns:a14="http://schemas.microsoft.com/office/drawing/2010/main">
                <a:solidFill>
                  <a:srgbClr val="FFFFFF"/>
                </a:solidFill>
              </a14:hiddenFill>
            </a:ext>
          </a:extLst>
        </p:spPr>
      </p:pic>
      <p:sp>
        <p:nvSpPr>
          <p:cNvPr id="103" name="矩形 102"/>
          <p:cNvSpPr/>
          <p:nvPr/>
        </p:nvSpPr>
        <p:spPr>
          <a:xfrm>
            <a:off x="1466805" y="3430485"/>
            <a:ext cx="1257075"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L</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04" name="Line 19"/>
          <p:cNvSpPr>
            <a:spLocks noChangeShapeType="1"/>
          </p:cNvSpPr>
          <p:nvPr/>
        </p:nvSpPr>
        <p:spPr bwMode="auto">
          <a:xfrm>
            <a:off x="685349" y="2901915"/>
            <a:ext cx="0" cy="50519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none" anchor="ctr"/>
          <a:lstStyle/>
          <a:p>
            <a:endParaRPr lang="en-US">
              <a:solidFill>
                <a:srgbClr val="000000"/>
              </a:solidFill>
              <a:latin typeface="Times New Roman" panose="02020603050405020304" pitchFamily="18" charset="0"/>
              <a:cs typeface="Times New Roman" panose="02020603050405020304" pitchFamily="18" charset="0"/>
            </a:endParaRPr>
          </a:p>
        </p:txBody>
      </p:sp>
      <p:sp>
        <p:nvSpPr>
          <p:cNvPr id="105" name="矩形 104"/>
          <p:cNvSpPr/>
          <p:nvPr/>
        </p:nvSpPr>
        <p:spPr>
          <a:xfrm>
            <a:off x="1492361" y="1281109"/>
            <a:ext cx="784176"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000000"/>
                </a:solidFill>
                <a:latin typeface="Times New Roman" panose="02020603050405020304" pitchFamily="18" charset="0"/>
                <a:cs typeface="Times New Roman" panose="02020603050405020304" pitchFamily="18" charset="0"/>
              </a:rPr>
              <a:t>D</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06" name="直接连接符 105"/>
          <p:cNvCxnSpPr>
            <a:stCxn id="109" idx="0"/>
            <a:endCxn id="105" idx="2"/>
          </p:cNvCxnSpPr>
          <p:nvPr/>
        </p:nvCxnSpPr>
        <p:spPr>
          <a:xfrm flipH="1" flipV="1">
            <a:off x="1884485" y="1750176"/>
            <a:ext cx="1128025" cy="659568"/>
          </a:xfrm>
          <a:prstGeom prst="line">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flipH="1">
            <a:off x="661202" y="1750192"/>
            <a:ext cx="1208004" cy="659295"/>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67294" y="2409473"/>
            <a:ext cx="1235026"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T</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09" name="矩形 108"/>
          <p:cNvSpPr/>
          <p:nvPr/>
        </p:nvSpPr>
        <p:spPr>
          <a:xfrm>
            <a:off x="2369509" y="2409745"/>
            <a:ext cx="1285930"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L</a:t>
            </a:r>
          </a:p>
        </p:txBody>
      </p:sp>
      <p:sp>
        <p:nvSpPr>
          <p:cNvPr id="110" name="矩形 109"/>
          <p:cNvSpPr/>
          <p:nvPr/>
        </p:nvSpPr>
        <p:spPr>
          <a:xfrm>
            <a:off x="67294" y="3407109"/>
            <a:ext cx="1235026"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real</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11" name="直接连接符 110"/>
          <p:cNvCxnSpPr>
            <a:stCxn id="109" idx="2"/>
            <a:endCxn id="114" idx="0"/>
          </p:cNvCxnSpPr>
          <p:nvPr/>
        </p:nvCxnSpPr>
        <p:spPr>
          <a:xfrm>
            <a:off x="3012506" y="2902189"/>
            <a:ext cx="1" cy="50492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09" idx="2"/>
            <a:endCxn id="115" idx="0"/>
          </p:cNvCxnSpPr>
          <p:nvPr/>
        </p:nvCxnSpPr>
        <p:spPr>
          <a:xfrm>
            <a:off x="3012474" y="2902189"/>
            <a:ext cx="917142" cy="504923"/>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09" idx="2"/>
            <a:endCxn id="103" idx="0"/>
          </p:cNvCxnSpPr>
          <p:nvPr/>
        </p:nvCxnSpPr>
        <p:spPr>
          <a:xfrm flipH="1">
            <a:off x="2095338" y="2902189"/>
            <a:ext cx="917145" cy="528299"/>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2781477" y="3407109"/>
            <a:ext cx="462059"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a:t>
            </a:r>
          </a:p>
        </p:txBody>
      </p:sp>
      <p:sp>
        <p:nvSpPr>
          <p:cNvPr id="115" name="矩形 114"/>
          <p:cNvSpPr/>
          <p:nvPr/>
        </p:nvSpPr>
        <p:spPr>
          <a:xfrm>
            <a:off x="3301082" y="3407109"/>
            <a:ext cx="1257075" cy="46906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id</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16" name="直接连接符 115"/>
          <p:cNvCxnSpPr>
            <a:stCxn id="103" idx="2"/>
            <a:endCxn id="120" idx="0"/>
          </p:cNvCxnSpPr>
          <p:nvPr/>
        </p:nvCxnSpPr>
        <p:spPr>
          <a:xfrm>
            <a:off x="2095342" y="3899554"/>
            <a:ext cx="1" cy="75732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03" idx="2"/>
            <a:endCxn id="121" idx="0"/>
          </p:cNvCxnSpPr>
          <p:nvPr/>
        </p:nvCxnSpPr>
        <p:spPr>
          <a:xfrm>
            <a:off x="2095337" y="3899554"/>
            <a:ext cx="981287" cy="75732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03" idx="2"/>
            <a:endCxn id="119" idx="0"/>
          </p:cNvCxnSpPr>
          <p:nvPr/>
        </p:nvCxnSpPr>
        <p:spPr>
          <a:xfrm flipH="1">
            <a:off x="1032664" y="3899554"/>
            <a:ext cx="1062673" cy="757324"/>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9" name="矩形 118"/>
          <p:cNvSpPr/>
          <p:nvPr/>
        </p:nvSpPr>
        <p:spPr>
          <a:xfrm>
            <a:off x="404153" y="4656876"/>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L</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20" name="矩形 119"/>
          <p:cNvSpPr/>
          <p:nvPr/>
        </p:nvSpPr>
        <p:spPr>
          <a:xfrm>
            <a:off x="1864313" y="4656876"/>
            <a:ext cx="462059"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Times New Roman" panose="02020603050405020304" pitchFamily="18" charset="0"/>
                <a:cs typeface="Times New Roman" panose="02020603050405020304" pitchFamily="18" charset="0"/>
              </a:rPr>
              <a:t>,</a:t>
            </a:r>
          </a:p>
        </p:txBody>
      </p:sp>
      <p:sp>
        <p:nvSpPr>
          <p:cNvPr id="121" name="矩形 120"/>
          <p:cNvSpPr/>
          <p:nvPr/>
        </p:nvSpPr>
        <p:spPr>
          <a:xfrm>
            <a:off x="2448089" y="4656876"/>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id</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22" name="矩形 121"/>
          <p:cNvSpPr/>
          <p:nvPr/>
        </p:nvSpPr>
        <p:spPr>
          <a:xfrm>
            <a:off x="404153" y="5614797"/>
            <a:ext cx="1257075" cy="4924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latin typeface="Times New Roman" panose="02020603050405020304" pitchFamily="18" charset="0"/>
                <a:cs typeface="Times New Roman" panose="02020603050405020304" pitchFamily="18" charset="0"/>
              </a:rPr>
              <a:t>id</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23" name="直接连接符 122"/>
          <p:cNvCxnSpPr>
            <a:stCxn id="119" idx="2"/>
            <a:endCxn id="122" idx="0"/>
          </p:cNvCxnSpPr>
          <p:nvPr/>
        </p:nvCxnSpPr>
        <p:spPr>
          <a:xfrm>
            <a:off x="1032656" y="5149319"/>
            <a:ext cx="0" cy="46547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2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2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2296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3" grpId="0" animBg="1"/>
      <p:bldP spid="104" grpId="0" animBg="1"/>
      <p:bldP spid="105" grpId="0" animBg="1"/>
      <p:bldP spid="108" grpId="0" animBg="1"/>
      <p:bldP spid="109" grpId="0" animBg="1"/>
      <p:bldP spid="110" grpId="0" animBg="1"/>
      <p:bldP spid="114" grpId="0" animBg="1"/>
      <p:bldP spid="115" grpId="0" animBg="1"/>
      <p:bldP spid="119" grpId="0" animBg="1"/>
      <p:bldP spid="120" grpId="0" animBg="1"/>
      <p:bldP spid="121" grpId="0" animBg="1"/>
      <p:bldP spid="1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08912"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语义规则执行顺序：</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(1) a4=real;</a:t>
            </a:r>
          </a:p>
          <a:p>
            <a:pPr algn="l"/>
            <a:r>
              <a:rPr lang="en-US" altLang="zh-CN" sz="2400" dirty="0" smtClean="0">
                <a:latin typeface="Times New Roman" panose="02020603050405020304" pitchFamily="18" charset="0"/>
                <a:cs typeface="Times New Roman" panose="02020603050405020304" pitchFamily="18" charset="0"/>
              </a:rPr>
              <a:t>(2) a5=a4;</a:t>
            </a:r>
          </a:p>
          <a:p>
            <a:pPr algn="l"/>
            <a:r>
              <a:rPr lang="en-US" altLang="zh-CN" sz="2400" dirty="0" smtClean="0">
                <a:latin typeface="Times New Roman" panose="02020603050405020304" pitchFamily="18" charset="0"/>
                <a:cs typeface="Times New Roman" panose="02020603050405020304" pitchFamily="18" charset="0"/>
              </a:rPr>
              <a:t>(3) </a:t>
            </a:r>
            <a:r>
              <a:rPr lang="en-US" altLang="zh-CN" sz="2400" dirty="0" err="1" smtClean="0">
                <a:latin typeface="Times New Roman" panose="02020603050405020304" pitchFamily="18" charset="0"/>
                <a:cs typeface="Times New Roman" panose="02020603050405020304" pitchFamily="18" charset="0"/>
              </a:rPr>
              <a:t>addtype</a:t>
            </a:r>
            <a:r>
              <a:rPr lang="en-US" altLang="zh-CN" sz="2400" dirty="0" smtClean="0">
                <a:latin typeface="Times New Roman" panose="02020603050405020304" pitchFamily="18" charset="0"/>
                <a:cs typeface="Times New Roman" panose="02020603050405020304" pitchFamily="18" charset="0"/>
              </a:rPr>
              <a:t>(id3.entry, a5);</a:t>
            </a:r>
          </a:p>
          <a:p>
            <a:pPr algn="l"/>
            <a:r>
              <a:rPr lang="en-US" altLang="zh-CN" sz="2400" dirty="0" smtClean="0">
                <a:latin typeface="Times New Roman" panose="02020603050405020304" pitchFamily="18" charset="0"/>
                <a:cs typeface="Times New Roman" panose="02020603050405020304" pitchFamily="18" charset="0"/>
              </a:rPr>
              <a:t>(4) a7=a5;</a:t>
            </a:r>
          </a:p>
          <a:p>
            <a:pPr algn="l"/>
            <a:r>
              <a:rPr lang="en-US" altLang="zh-CN" sz="2400" dirty="0" smtClean="0">
                <a:latin typeface="Times New Roman" panose="02020603050405020304" pitchFamily="18" charset="0"/>
                <a:cs typeface="Times New Roman" panose="02020603050405020304" pitchFamily="18" charset="0"/>
              </a:rPr>
              <a:t>(5) </a:t>
            </a:r>
            <a:r>
              <a:rPr lang="en-US" altLang="zh-CN" sz="2400" dirty="0" err="1" smtClean="0">
                <a:latin typeface="Times New Roman" panose="02020603050405020304" pitchFamily="18" charset="0"/>
                <a:cs typeface="Times New Roman" panose="02020603050405020304" pitchFamily="18" charset="0"/>
              </a:rPr>
              <a:t>addtype</a:t>
            </a:r>
            <a:r>
              <a:rPr lang="en-US" altLang="zh-CN" sz="2400" dirty="0" smtClean="0">
                <a:latin typeface="Times New Roman" panose="02020603050405020304" pitchFamily="18" charset="0"/>
                <a:cs typeface="Times New Roman" panose="02020603050405020304" pitchFamily="18" charset="0"/>
              </a:rPr>
              <a:t>(id2.entry, a7);</a:t>
            </a:r>
          </a:p>
          <a:p>
            <a:pPr algn="l"/>
            <a:r>
              <a:rPr lang="en-US" altLang="zh-CN" sz="2400" dirty="0" smtClean="0">
                <a:latin typeface="Times New Roman" panose="02020603050405020304" pitchFamily="18" charset="0"/>
                <a:cs typeface="Times New Roman" panose="02020603050405020304" pitchFamily="18" charset="0"/>
              </a:rPr>
              <a:t>(6) a9=a7;</a:t>
            </a:r>
          </a:p>
          <a:p>
            <a:pPr algn="l"/>
            <a:r>
              <a:rPr lang="en-US" altLang="zh-CN" sz="2400" dirty="0" smtClean="0">
                <a:latin typeface="Times New Roman" panose="02020603050405020304" pitchFamily="18" charset="0"/>
                <a:cs typeface="Times New Roman" panose="02020603050405020304" pitchFamily="18" charset="0"/>
              </a:rPr>
              <a:t>(7)</a:t>
            </a:r>
            <a:r>
              <a:rPr lang="en-US" altLang="zh-CN" sz="2400" dirty="0" err="1" smtClean="0">
                <a:latin typeface="Times New Roman" panose="02020603050405020304" pitchFamily="18" charset="0"/>
                <a:cs typeface="Times New Roman" panose="02020603050405020304" pitchFamily="18" charset="0"/>
              </a:rPr>
              <a:t>addtype</a:t>
            </a:r>
            <a:r>
              <a:rPr lang="en-US" altLang="zh-CN" sz="2400" dirty="0" smtClean="0">
                <a:latin typeface="Times New Roman" panose="02020603050405020304" pitchFamily="18" charset="0"/>
                <a:cs typeface="Times New Roman" panose="02020603050405020304" pitchFamily="18" charset="0"/>
              </a:rPr>
              <a:t>(id1.entry, a9)</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依赖图</a:t>
            </a:r>
            <a:endParaRPr lang="zh-CN" altLang="en-US" kern="0" dirty="0">
              <a:solidFill>
                <a:srgbClr val="000000"/>
              </a:solidFill>
              <a:latin typeface="楷体" panose="02010609060101010101" pitchFamily="49" charset="-122"/>
              <a:ea typeface="楷体" panose="02010609060101010101" pitchFamily="49" charset="-122"/>
            </a:endParaRPr>
          </a:p>
        </p:txBody>
      </p:sp>
      <p:pic>
        <p:nvPicPr>
          <p:cNvPr id="49" name="Picture 2" descr="C:\Users\Fuhu\Deskto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248021"/>
            <a:ext cx="4524375" cy="5003800"/>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02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2"/>
          <p:cNvSpPr>
            <a:spLocks noChangeArrowheads="1"/>
          </p:cNvSpPr>
          <p:nvPr/>
        </p:nvSpPr>
        <p:spPr bwMode="auto">
          <a:xfrm>
            <a:off x="2759199" y="5790007"/>
            <a:ext cx="719138"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3</a:t>
            </a:r>
          </a:p>
        </p:txBody>
      </p:sp>
      <p:sp>
        <p:nvSpPr>
          <p:cNvPr id="9" name="Oval 3"/>
          <p:cNvSpPr>
            <a:spLocks noChangeArrowheads="1"/>
          </p:cNvSpPr>
          <p:nvPr/>
        </p:nvSpPr>
        <p:spPr bwMode="auto">
          <a:xfrm>
            <a:off x="4037241" y="3845319"/>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a:t>
            </a:r>
          </a:p>
        </p:txBody>
      </p:sp>
      <p:sp>
        <p:nvSpPr>
          <p:cNvPr id="10" name="Oval 4"/>
          <p:cNvSpPr>
            <a:spLocks noChangeArrowheads="1"/>
          </p:cNvSpPr>
          <p:nvPr/>
        </p:nvSpPr>
        <p:spPr bwMode="auto">
          <a:xfrm>
            <a:off x="5359524" y="3845319"/>
            <a:ext cx="719138"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F</a:t>
            </a:r>
          </a:p>
        </p:txBody>
      </p:sp>
      <p:sp>
        <p:nvSpPr>
          <p:cNvPr id="11" name="Oval 5"/>
          <p:cNvSpPr>
            <a:spLocks noChangeArrowheads="1"/>
          </p:cNvSpPr>
          <p:nvPr/>
        </p:nvSpPr>
        <p:spPr bwMode="auto">
          <a:xfrm>
            <a:off x="5359524" y="4799407"/>
            <a:ext cx="719138"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5</a:t>
            </a:r>
          </a:p>
        </p:txBody>
      </p:sp>
      <p:sp>
        <p:nvSpPr>
          <p:cNvPr id="12" name="Oval 6"/>
          <p:cNvSpPr>
            <a:spLocks noChangeArrowheads="1"/>
          </p:cNvSpPr>
          <p:nvPr/>
        </p:nvSpPr>
        <p:spPr bwMode="auto">
          <a:xfrm>
            <a:off x="2759199" y="3845319"/>
            <a:ext cx="719138"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T</a:t>
            </a:r>
          </a:p>
        </p:txBody>
      </p:sp>
      <p:sp>
        <p:nvSpPr>
          <p:cNvPr id="13" name="Oval 7"/>
          <p:cNvSpPr>
            <a:spLocks noChangeArrowheads="1"/>
          </p:cNvSpPr>
          <p:nvPr/>
        </p:nvSpPr>
        <p:spPr bwMode="auto">
          <a:xfrm>
            <a:off x="2759199" y="4799407"/>
            <a:ext cx="719138"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F</a:t>
            </a:r>
          </a:p>
        </p:txBody>
      </p:sp>
      <p:sp>
        <p:nvSpPr>
          <p:cNvPr id="14" name="Oval 8"/>
          <p:cNvSpPr>
            <a:spLocks noChangeArrowheads="1"/>
          </p:cNvSpPr>
          <p:nvPr/>
        </p:nvSpPr>
        <p:spPr bwMode="auto">
          <a:xfrm>
            <a:off x="5589714" y="856055"/>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E</a:t>
            </a:r>
          </a:p>
        </p:txBody>
      </p:sp>
      <p:sp>
        <p:nvSpPr>
          <p:cNvPr id="15" name="Oval 9"/>
          <p:cNvSpPr>
            <a:spLocks noChangeArrowheads="1"/>
          </p:cNvSpPr>
          <p:nvPr/>
        </p:nvSpPr>
        <p:spPr bwMode="auto">
          <a:xfrm>
            <a:off x="5589714" y="1775219"/>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a:t>
            </a:r>
          </a:p>
        </p:txBody>
      </p:sp>
      <p:sp>
        <p:nvSpPr>
          <p:cNvPr id="16" name="Oval 10"/>
          <p:cNvSpPr>
            <a:spLocks noChangeArrowheads="1"/>
          </p:cNvSpPr>
          <p:nvPr/>
        </p:nvSpPr>
        <p:spPr bwMode="auto">
          <a:xfrm>
            <a:off x="7281990" y="1775219"/>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T</a:t>
            </a:r>
          </a:p>
        </p:txBody>
      </p:sp>
      <p:sp>
        <p:nvSpPr>
          <p:cNvPr id="17" name="Oval 11"/>
          <p:cNvSpPr>
            <a:spLocks noChangeArrowheads="1"/>
          </p:cNvSpPr>
          <p:nvPr/>
        </p:nvSpPr>
        <p:spPr bwMode="auto">
          <a:xfrm>
            <a:off x="7281990" y="2720575"/>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F</a:t>
            </a:r>
          </a:p>
        </p:txBody>
      </p:sp>
      <p:sp>
        <p:nvSpPr>
          <p:cNvPr id="18" name="Oval 12"/>
          <p:cNvSpPr>
            <a:spLocks noChangeArrowheads="1"/>
          </p:cNvSpPr>
          <p:nvPr/>
        </p:nvSpPr>
        <p:spPr bwMode="auto">
          <a:xfrm>
            <a:off x="7281990" y="3845319"/>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4</a:t>
            </a:r>
          </a:p>
        </p:txBody>
      </p:sp>
      <p:sp>
        <p:nvSpPr>
          <p:cNvPr id="19" name="Oval 13"/>
          <p:cNvSpPr>
            <a:spLocks noChangeArrowheads="1"/>
          </p:cNvSpPr>
          <p:nvPr/>
        </p:nvSpPr>
        <p:spPr bwMode="auto">
          <a:xfrm>
            <a:off x="4037241" y="1775219"/>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E</a:t>
            </a:r>
          </a:p>
        </p:txBody>
      </p:sp>
      <p:sp>
        <p:nvSpPr>
          <p:cNvPr id="20" name="Oval 17"/>
          <p:cNvSpPr>
            <a:spLocks noChangeArrowheads="1"/>
          </p:cNvSpPr>
          <p:nvPr/>
        </p:nvSpPr>
        <p:spPr bwMode="auto">
          <a:xfrm>
            <a:off x="4037241" y="2720575"/>
            <a:ext cx="719137" cy="825372"/>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3200" b="1">
                <a:latin typeface="Times New Roman" pitchFamily="18" charset="0"/>
                <a:ea typeface="宋体" pitchFamily="2" charset="-122"/>
              </a:rPr>
              <a:t>T</a:t>
            </a:r>
          </a:p>
        </p:txBody>
      </p:sp>
      <p:cxnSp>
        <p:nvCxnSpPr>
          <p:cNvPr id="21" name="Straight Arrow Connector 35"/>
          <p:cNvCxnSpPr>
            <a:cxnSpLocks noChangeShapeType="1"/>
            <a:stCxn id="15" idx="0"/>
            <a:endCxn id="14" idx="4"/>
          </p:cNvCxnSpPr>
          <p:nvPr/>
        </p:nvCxnSpPr>
        <p:spPr bwMode="auto">
          <a:xfrm flipV="1">
            <a:off x="5949283" y="1681427"/>
            <a:ext cx="0" cy="9379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2" name="Straight Arrow Connector 36"/>
          <p:cNvCxnSpPr>
            <a:cxnSpLocks noChangeShapeType="1"/>
            <a:stCxn id="19" idx="0"/>
            <a:endCxn id="14" idx="4"/>
          </p:cNvCxnSpPr>
          <p:nvPr/>
        </p:nvCxnSpPr>
        <p:spPr bwMode="auto">
          <a:xfrm flipV="1">
            <a:off x="4396810" y="1681427"/>
            <a:ext cx="1552473" cy="9379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3" name="Straight Arrow Connector 39"/>
          <p:cNvCxnSpPr>
            <a:cxnSpLocks noChangeShapeType="1"/>
            <a:stCxn id="16" idx="0"/>
            <a:endCxn id="14" idx="4"/>
          </p:cNvCxnSpPr>
          <p:nvPr/>
        </p:nvCxnSpPr>
        <p:spPr bwMode="auto">
          <a:xfrm flipH="1" flipV="1">
            <a:off x="5949283" y="1681427"/>
            <a:ext cx="1692276" cy="9379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4" name="Straight Arrow Connector 42"/>
          <p:cNvCxnSpPr>
            <a:cxnSpLocks noChangeShapeType="1"/>
            <a:stCxn id="20" idx="0"/>
            <a:endCxn id="19" idx="4"/>
          </p:cNvCxnSpPr>
          <p:nvPr/>
        </p:nvCxnSpPr>
        <p:spPr bwMode="auto">
          <a:xfrm flipV="1">
            <a:off x="4396810" y="2600591"/>
            <a:ext cx="0" cy="11998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5" name="Straight Arrow Connector 45"/>
          <p:cNvCxnSpPr>
            <a:cxnSpLocks noChangeShapeType="1"/>
            <a:stCxn id="17" idx="0"/>
            <a:endCxn id="16" idx="4"/>
          </p:cNvCxnSpPr>
          <p:nvPr/>
        </p:nvCxnSpPr>
        <p:spPr bwMode="auto">
          <a:xfrm flipV="1">
            <a:off x="7641559" y="2600591"/>
            <a:ext cx="0" cy="11998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6" name="Straight Arrow Connector 48"/>
          <p:cNvCxnSpPr>
            <a:cxnSpLocks noChangeShapeType="1"/>
            <a:stCxn id="18" idx="0"/>
            <a:endCxn id="17" idx="4"/>
          </p:cNvCxnSpPr>
          <p:nvPr/>
        </p:nvCxnSpPr>
        <p:spPr bwMode="auto">
          <a:xfrm flipV="1">
            <a:off x="7641559" y="3545947"/>
            <a:ext cx="0" cy="29937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 name="Straight Arrow Connector 51"/>
          <p:cNvCxnSpPr>
            <a:cxnSpLocks noChangeShapeType="1"/>
            <a:stCxn id="12" idx="0"/>
            <a:endCxn id="20" idx="4"/>
          </p:cNvCxnSpPr>
          <p:nvPr/>
        </p:nvCxnSpPr>
        <p:spPr bwMode="auto">
          <a:xfrm flipV="1">
            <a:off x="3118768" y="3545947"/>
            <a:ext cx="1278042" cy="29937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 name="Straight Arrow Connector 54"/>
          <p:cNvCxnSpPr>
            <a:cxnSpLocks noChangeShapeType="1"/>
            <a:stCxn id="9" idx="0"/>
            <a:endCxn id="20" idx="4"/>
          </p:cNvCxnSpPr>
          <p:nvPr/>
        </p:nvCxnSpPr>
        <p:spPr bwMode="auto">
          <a:xfrm flipV="1">
            <a:off x="4396810" y="3545947"/>
            <a:ext cx="0" cy="29937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 name="Straight Arrow Connector 57"/>
          <p:cNvCxnSpPr>
            <a:cxnSpLocks noChangeShapeType="1"/>
            <a:stCxn id="10" idx="0"/>
            <a:endCxn id="20" idx="4"/>
          </p:cNvCxnSpPr>
          <p:nvPr/>
        </p:nvCxnSpPr>
        <p:spPr bwMode="auto">
          <a:xfrm flipH="1" flipV="1">
            <a:off x="4396810" y="3545947"/>
            <a:ext cx="1322283" cy="29937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0" name="Straight Arrow Connector 60"/>
          <p:cNvCxnSpPr>
            <a:cxnSpLocks noChangeShapeType="1"/>
            <a:stCxn id="11" idx="0"/>
            <a:endCxn id="10" idx="4"/>
          </p:cNvCxnSpPr>
          <p:nvPr/>
        </p:nvCxnSpPr>
        <p:spPr bwMode="auto">
          <a:xfrm flipV="1">
            <a:off x="5719093" y="4670691"/>
            <a:ext cx="0" cy="12871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1" name="Straight Arrow Connector 63"/>
          <p:cNvCxnSpPr>
            <a:cxnSpLocks noChangeShapeType="1"/>
            <a:stCxn id="13" idx="0"/>
            <a:endCxn id="12" idx="4"/>
          </p:cNvCxnSpPr>
          <p:nvPr/>
        </p:nvCxnSpPr>
        <p:spPr bwMode="auto">
          <a:xfrm flipV="1">
            <a:off x="3118768" y="4670691"/>
            <a:ext cx="0" cy="128716"/>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Straight Arrow Connector 66"/>
          <p:cNvCxnSpPr>
            <a:cxnSpLocks noChangeShapeType="1"/>
            <a:stCxn id="8" idx="0"/>
            <a:endCxn id="13" idx="4"/>
          </p:cNvCxnSpPr>
          <p:nvPr/>
        </p:nvCxnSpPr>
        <p:spPr bwMode="auto">
          <a:xfrm flipV="1">
            <a:off x="3118768" y="5624779"/>
            <a:ext cx="0" cy="165228"/>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33" name="Rectangle 3"/>
          <p:cNvSpPr txBox="1">
            <a:spLocks noChangeArrowheads="1"/>
          </p:cNvSpPr>
          <p:nvPr/>
        </p:nvSpPr>
        <p:spPr bwMode="auto">
          <a:xfrm>
            <a:off x="179513" y="1144123"/>
            <a:ext cx="2376487"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2680" rIns="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spcBef>
                <a:spcPct val="20000"/>
              </a:spcBef>
            </a:pPr>
            <a:r>
              <a:rPr lang="en-US" altLang="zh-CN" sz="3600" b="1">
                <a:solidFill>
                  <a:srgbClr val="FF0000"/>
                </a:solidFill>
                <a:latin typeface="Times New Roman" pitchFamily="18" charset="0"/>
                <a:ea typeface="宋体" pitchFamily="2" charset="-122"/>
              </a:rPr>
              <a:t>L </a:t>
            </a:r>
            <a:r>
              <a:rPr lang="en-US" altLang="zh-CN" sz="3600" b="1">
                <a:latin typeface="Times New Roman" pitchFamily="18" charset="0"/>
                <a:ea typeface="宋体" pitchFamily="2" charset="-122"/>
                <a:sym typeface="Symbol" pitchFamily="18" charset="2"/>
              </a:rPr>
              <a:t> </a:t>
            </a:r>
            <a:r>
              <a:rPr lang="en-US" altLang="zh-CN" sz="3600" b="1">
                <a:solidFill>
                  <a:srgbClr val="FF0000"/>
                </a:solidFill>
                <a:latin typeface="Times New Roman" pitchFamily="18" charset="0"/>
                <a:ea typeface="宋体" pitchFamily="2" charset="-122"/>
                <a:sym typeface="Symbol" pitchFamily="18" charset="2"/>
              </a:rPr>
              <a:t>E</a:t>
            </a:r>
            <a:r>
              <a:rPr lang="en-US" altLang="zh-CN" sz="3600" b="1">
                <a:latin typeface="Times New Roman" pitchFamily="18" charset="0"/>
                <a:ea typeface="宋体" pitchFamily="2" charset="-122"/>
                <a:sym typeface="Symbol" pitchFamily="18" charset="2"/>
              </a:rPr>
              <a:t> </a:t>
            </a: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E </a:t>
            </a:r>
            <a:r>
              <a:rPr lang="en-US" altLang="zh-CN" sz="3600" b="1">
                <a:latin typeface="Times New Roman" pitchFamily="18" charset="0"/>
                <a:ea typeface="宋体" pitchFamily="2" charset="-122"/>
                <a:sym typeface="Symbol" pitchFamily="18" charset="2"/>
              </a:rPr>
              <a:t> </a:t>
            </a:r>
            <a:r>
              <a:rPr lang="en-US" altLang="zh-CN" sz="3600" b="1">
                <a:solidFill>
                  <a:srgbClr val="FF0000"/>
                </a:solidFill>
                <a:latin typeface="Times New Roman" pitchFamily="18" charset="0"/>
                <a:ea typeface="宋体" pitchFamily="2" charset="-122"/>
                <a:sym typeface="Symbol" pitchFamily="18" charset="2"/>
              </a:rPr>
              <a:t>E</a:t>
            </a:r>
            <a:r>
              <a:rPr lang="en-US" altLang="zh-CN" sz="3600" b="1" baseline="-25000">
                <a:solidFill>
                  <a:srgbClr val="FF0000"/>
                </a:solidFill>
                <a:latin typeface="Times New Roman" pitchFamily="18" charset="0"/>
                <a:ea typeface="宋体" pitchFamily="2" charset="-122"/>
                <a:sym typeface="Symbol" pitchFamily="18" charset="2"/>
              </a:rPr>
              <a:t>1</a:t>
            </a:r>
            <a:r>
              <a:rPr lang="en-US" altLang="zh-CN" sz="3600" b="1">
                <a:latin typeface="Times New Roman" pitchFamily="18" charset="0"/>
                <a:ea typeface="宋体" pitchFamily="2" charset="-122"/>
                <a:sym typeface="Symbol" pitchFamily="18" charset="2"/>
              </a:rPr>
              <a:t>+</a:t>
            </a:r>
            <a:r>
              <a:rPr lang="en-US" altLang="zh-CN" sz="3600" b="1">
                <a:solidFill>
                  <a:srgbClr val="FF0000"/>
                </a:solidFill>
                <a:latin typeface="Times New Roman" pitchFamily="18" charset="0"/>
                <a:ea typeface="宋体" pitchFamily="2" charset="-122"/>
                <a:sym typeface="Symbol" pitchFamily="18" charset="2"/>
              </a:rPr>
              <a:t>T</a:t>
            </a:r>
            <a:endParaRPr lang="en-US" altLang="zh-CN" sz="3600" b="1">
              <a:latin typeface="Times New Roman" pitchFamily="18" charset="0"/>
              <a:ea typeface="宋体" pitchFamily="2" charset="-122"/>
              <a:sym typeface="Symbol" pitchFamily="18" charset="2"/>
            </a:endParaRP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E</a:t>
            </a:r>
            <a:r>
              <a:rPr lang="en-US" altLang="zh-CN" sz="3600" b="1">
                <a:latin typeface="Times New Roman" pitchFamily="18" charset="0"/>
                <a:ea typeface="宋体" pitchFamily="2" charset="-122"/>
                <a:sym typeface="Symbol" pitchFamily="18" charset="2"/>
              </a:rPr>
              <a:t>  </a:t>
            </a:r>
            <a:r>
              <a:rPr lang="en-US" altLang="zh-CN" sz="3600" b="1">
                <a:solidFill>
                  <a:srgbClr val="FF0000"/>
                </a:solidFill>
                <a:latin typeface="Times New Roman" pitchFamily="18" charset="0"/>
                <a:ea typeface="宋体" pitchFamily="2" charset="-122"/>
                <a:sym typeface="Symbol" pitchFamily="18" charset="2"/>
              </a:rPr>
              <a:t>T</a:t>
            </a:r>
            <a:endParaRPr lang="en-US" altLang="zh-CN" sz="3600" b="1">
              <a:latin typeface="Times New Roman" pitchFamily="18" charset="0"/>
              <a:ea typeface="宋体" pitchFamily="2" charset="-122"/>
              <a:sym typeface="Symbol" pitchFamily="18" charset="2"/>
            </a:endParaRP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T</a:t>
            </a:r>
            <a:r>
              <a:rPr lang="en-US" altLang="zh-CN" sz="3600" b="1">
                <a:latin typeface="Times New Roman" pitchFamily="18" charset="0"/>
                <a:ea typeface="宋体" pitchFamily="2" charset="-122"/>
                <a:sym typeface="Symbol" pitchFamily="18" charset="2"/>
              </a:rPr>
              <a:t>  </a:t>
            </a:r>
            <a:r>
              <a:rPr lang="en-US" altLang="zh-CN" sz="3600" b="1">
                <a:solidFill>
                  <a:srgbClr val="FF0000"/>
                </a:solidFill>
                <a:latin typeface="Times New Roman" pitchFamily="18" charset="0"/>
                <a:ea typeface="宋体" pitchFamily="2" charset="-122"/>
                <a:sym typeface="Symbol" pitchFamily="18" charset="2"/>
              </a:rPr>
              <a:t>T</a:t>
            </a:r>
            <a:r>
              <a:rPr lang="en-US" altLang="zh-CN" sz="3600" b="1" baseline="-25000">
                <a:solidFill>
                  <a:srgbClr val="FF0000"/>
                </a:solidFill>
                <a:latin typeface="Times New Roman" pitchFamily="18" charset="0"/>
                <a:ea typeface="宋体" pitchFamily="2" charset="-122"/>
                <a:sym typeface="Symbol" pitchFamily="18" charset="2"/>
              </a:rPr>
              <a:t>1</a:t>
            </a:r>
            <a:r>
              <a:rPr lang="en-US" altLang="zh-CN" sz="3600" b="1">
                <a:latin typeface="Times New Roman" pitchFamily="18" charset="0"/>
                <a:ea typeface="宋体" pitchFamily="2" charset="-122"/>
                <a:sym typeface="Symbol" pitchFamily="18" charset="2"/>
              </a:rPr>
              <a:t>*</a:t>
            </a:r>
            <a:r>
              <a:rPr lang="en-US" altLang="zh-CN" sz="3600" b="1">
                <a:solidFill>
                  <a:srgbClr val="FF0000"/>
                </a:solidFill>
                <a:latin typeface="Times New Roman" pitchFamily="18" charset="0"/>
                <a:ea typeface="宋体" pitchFamily="2" charset="-122"/>
                <a:sym typeface="Symbol" pitchFamily="18" charset="2"/>
              </a:rPr>
              <a:t>F</a:t>
            </a:r>
            <a:endParaRPr lang="en-US" altLang="zh-CN" sz="3600" b="1">
              <a:latin typeface="Times New Roman" pitchFamily="18" charset="0"/>
              <a:ea typeface="宋体" pitchFamily="2" charset="-122"/>
              <a:sym typeface="Symbol" pitchFamily="18" charset="2"/>
            </a:endParaRP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T</a:t>
            </a:r>
            <a:r>
              <a:rPr lang="en-US" altLang="zh-CN" sz="3600" b="1">
                <a:latin typeface="Times New Roman" pitchFamily="18" charset="0"/>
                <a:ea typeface="宋体" pitchFamily="2" charset="-122"/>
                <a:sym typeface="Symbol" pitchFamily="18" charset="2"/>
              </a:rPr>
              <a:t>  </a:t>
            </a:r>
            <a:r>
              <a:rPr lang="en-US" altLang="zh-CN" sz="3600" b="1">
                <a:solidFill>
                  <a:srgbClr val="FF0000"/>
                </a:solidFill>
                <a:latin typeface="Times New Roman" pitchFamily="18" charset="0"/>
                <a:ea typeface="宋体" pitchFamily="2" charset="-122"/>
                <a:sym typeface="Symbol" pitchFamily="18" charset="2"/>
              </a:rPr>
              <a:t>F</a:t>
            </a:r>
            <a:r>
              <a:rPr lang="en-US" altLang="zh-CN" sz="3600" b="1">
                <a:latin typeface="Times New Roman" pitchFamily="18" charset="0"/>
                <a:ea typeface="宋体" pitchFamily="2" charset="-122"/>
                <a:sym typeface="Symbol" pitchFamily="18" charset="2"/>
              </a:rPr>
              <a:t> </a:t>
            </a: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F</a:t>
            </a:r>
            <a:r>
              <a:rPr lang="en-US" altLang="zh-CN" sz="3600" b="1">
                <a:latin typeface="Times New Roman" pitchFamily="18" charset="0"/>
                <a:ea typeface="宋体" pitchFamily="2" charset="-122"/>
                <a:sym typeface="Symbol" pitchFamily="18" charset="2"/>
              </a:rPr>
              <a:t>  (</a:t>
            </a:r>
            <a:r>
              <a:rPr lang="en-US" altLang="zh-CN" sz="3600" b="1">
                <a:solidFill>
                  <a:srgbClr val="FF0000"/>
                </a:solidFill>
                <a:latin typeface="Times New Roman" pitchFamily="18" charset="0"/>
                <a:ea typeface="宋体" pitchFamily="2" charset="-122"/>
                <a:sym typeface="Symbol" pitchFamily="18" charset="2"/>
              </a:rPr>
              <a:t>E</a:t>
            </a:r>
            <a:r>
              <a:rPr lang="en-US" altLang="zh-CN" sz="3600" b="1">
                <a:latin typeface="Times New Roman" pitchFamily="18" charset="0"/>
                <a:ea typeface="宋体" pitchFamily="2" charset="-122"/>
                <a:sym typeface="Symbol" pitchFamily="18" charset="2"/>
              </a:rPr>
              <a:t>)</a:t>
            </a:r>
          </a:p>
          <a:p>
            <a:pPr hangingPunct="0">
              <a:spcBef>
                <a:spcPct val="20000"/>
              </a:spcBef>
            </a:pPr>
            <a:r>
              <a:rPr lang="en-US" altLang="zh-CN" sz="3600" b="1">
                <a:solidFill>
                  <a:srgbClr val="FF0000"/>
                </a:solidFill>
                <a:latin typeface="Times New Roman" pitchFamily="18" charset="0"/>
                <a:ea typeface="宋体" pitchFamily="2" charset="-122"/>
                <a:sym typeface="Symbol" pitchFamily="18" charset="2"/>
              </a:rPr>
              <a:t>F</a:t>
            </a:r>
            <a:r>
              <a:rPr lang="en-US" altLang="zh-CN" sz="3600" b="1">
                <a:latin typeface="Times New Roman" pitchFamily="18" charset="0"/>
                <a:ea typeface="宋体" pitchFamily="2" charset="-122"/>
                <a:sym typeface="Symbol" pitchFamily="18" charset="2"/>
              </a:rPr>
              <a:t>  digit</a:t>
            </a:r>
          </a:p>
        </p:txBody>
      </p:sp>
      <p:sp>
        <p:nvSpPr>
          <p:cNvPr id="34" name="Text Box 44"/>
          <p:cNvSpPr txBox="1">
            <a:spLocks noChangeArrowheads="1"/>
          </p:cNvSpPr>
          <p:nvPr/>
        </p:nvSpPr>
        <p:spPr bwMode="auto">
          <a:xfrm>
            <a:off x="29" y="0"/>
            <a:ext cx="4865687" cy="648512"/>
          </a:xfrm>
          <a:prstGeom prst="rect">
            <a:avLst/>
          </a:prstGeom>
          <a:solidFill>
            <a:srgbClr val="CCFFFF"/>
          </a:solidFill>
          <a:ln w="3175">
            <a:solidFill>
              <a:schemeClr val="tx1"/>
            </a:solidFill>
            <a:miter lim="800000"/>
            <a:headEnd/>
            <a:tailEnd/>
          </a:ln>
        </p:spPr>
        <p:txBody>
          <a:bodyPr lIns="90000" tIns="46800" rIns="90000" bIns="46800">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spcBef>
                <a:spcPct val="50000"/>
              </a:spcBef>
            </a:pPr>
            <a:r>
              <a:rPr lang="en-US" altLang="zh-CN" sz="3600" b="1">
                <a:latin typeface="Times New Roman" pitchFamily="18" charset="0"/>
                <a:ea typeface="楷体_GB2312" pitchFamily="1" charset="-122"/>
              </a:rPr>
              <a:t>3*5+4</a:t>
            </a:r>
            <a:r>
              <a:rPr lang="en-US" altLang="zh-CN" sz="3600">
                <a:latin typeface="楷体_GB2312" pitchFamily="1" charset="-122"/>
                <a:ea typeface="楷体_GB2312" pitchFamily="1" charset="-122"/>
              </a:rPr>
              <a:t> </a:t>
            </a:r>
            <a:r>
              <a:rPr lang="zh-CN" altLang="en-US" sz="3600" b="1">
                <a:latin typeface="楷体_GB2312" pitchFamily="1" charset="-122"/>
                <a:ea typeface="楷体_GB2312" pitchFamily="1" charset="-122"/>
              </a:rPr>
              <a:t>的</a:t>
            </a:r>
            <a:r>
              <a:rPr lang="zh-CN" altLang="en-US" sz="3600" b="1">
                <a:solidFill>
                  <a:srgbClr val="CC3300"/>
                </a:solidFill>
                <a:latin typeface="楷体_GB2312" pitchFamily="1" charset="-122"/>
                <a:ea typeface="楷体_GB2312" pitchFamily="1" charset="-122"/>
              </a:rPr>
              <a:t>语法</a:t>
            </a:r>
            <a:r>
              <a:rPr lang="zh-CN" altLang="en-US" sz="3600" b="1">
                <a:latin typeface="楷体_GB2312" pitchFamily="1" charset="-122"/>
                <a:ea typeface="楷体_GB2312" pitchFamily="1" charset="-122"/>
              </a:rPr>
              <a:t>分析过程</a:t>
            </a:r>
          </a:p>
        </p:txBody>
      </p:sp>
      <p:sp>
        <p:nvSpPr>
          <p:cNvPr id="3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931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blinds(horizontal)">
                                      <p:cBhvr>
                                        <p:cTn id="16" dur="500"/>
                                        <p:tgtEl>
                                          <p:spTgt spid="31"/>
                                        </p:tgtEl>
                                      </p:cBhvr>
                                    </p:animEffect>
                                  </p:childTnLst>
                                </p:cTn>
                              </p:par>
                              <p:par>
                                <p:cTn id="17" presetID="3" presetClass="entr" presetSubtype="1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blinds(horizontal)">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horizontal)">
                                      <p:cBhvr>
                                        <p:cTn id="29" dur="500"/>
                                        <p:tgtEl>
                                          <p:spTgt spid="1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par>
                                <p:cTn id="33" presetID="3" presetClass="entr" presetSubtype="1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blinds(horizontal)">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blinds(horizontal)">
                                      <p:cBhvr>
                                        <p:cTn id="43" dur="500"/>
                                        <p:tgtEl>
                                          <p:spTgt spid="20"/>
                                        </p:tgtEl>
                                      </p:cBhvr>
                                    </p:animEffect>
                                  </p:childTnLst>
                                </p:cTn>
                              </p:par>
                              <p:par>
                                <p:cTn id="44" presetID="3" presetClass="entr" presetSubtype="1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blinds(horizontal)">
                                      <p:cBhvr>
                                        <p:cTn id="46" dur="500"/>
                                        <p:tgtEl>
                                          <p:spTgt spid="24"/>
                                        </p:tgtEl>
                                      </p:cBhvr>
                                    </p:animEffect>
                                  </p:childTnLst>
                                </p:cTn>
                              </p:par>
                              <p:par>
                                <p:cTn id="47" presetID="3" presetClass="entr" presetSubtype="1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linds(horizontal)">
                                      <p:cBhvr>
                                        <p:cTn id="49" dur="500"/>
                                        <p:tgtEl>
                                          <p:spTgt spid="27"/>
                                        </p:tgtEl>
                                      </p:cBhvr>
                                    </p:animEffect>
                                  </p:childTnLst>
                                </p:cTn>
                              </p:par>
                              <p:par>
                                <p:cTn id="50" presetID="3" presetClass="entr" presetSubtype="1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par>
                                <p:cTn id="53" presetID="3" presetClass="entr" presetSubtype="1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linds(horizontal)">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par>
                                <p:cTn id="72" presetID="3" presetClass="entr" presetSubtype="10" fill="hold"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blinds(horizontal)">
                                      <p:cBhvr>
                                        <p:cTn id="74" dur="500"/>
                                        <p:tgtEl>
                                          <p:spTgt spid="25"/>
                                        </p:tgtEl>
                                      </p:cBhvr>
                                    </p:animEffect>
                                  </p:childTnLst>
                                </p:cTn>
                              </p:par>
                              <p:par>
                                <p:cTn id="75" presetID="3" presetClass="entr" presetSubtype="1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blinds(horizontal)">
                                      <p:cBhvr>
                                        <p:cTn id="77" dur="500"/>
                                        <p:tgtEl>
                                          <p:spTgt spid="2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blinds(horizontal)">
                                      <p:cBhvr>
                                        <p:cTn id="82" dur="500"/>
                                        <p:tgtEl>
                                          <p:spTgt spid="14"/>
                                        </p:tgtEl>
                                      </p:cBhvr>
                                    </p:animEffect>
                                  </p:childTnLst>
                                </p:cTn>
                              </p:par>
                              <p:par>
                                <p:cTn id="83" presetID="3" presetClass="entr" presetSubtype="1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linds(horizontal)">
                                      <p:cBhvr>
                                        <p:cTn id="85" dur="500"/>
                                        <p:tgtEl>
                                          <p:spTgt spid="21"/>
                                        </p:tgtEl>
                                      </p:cBhvr>
                                    </p:animEffect>
                                  </p:childTnLst>
                                </p:cTn>
                              </p:par>
                              <p:par>
                                <p:cTn id="86" presetID="3" presetClass="entr" presetSubtype="1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blinds(horizontal)">
                                      <p:cBhvr>
                                        <p:cTn id="88" dur="500"/>
                                        <p:tgtEl>
                                          <p:spTgt spid="22"/>
                                        </p:tgtEl>
                                      </p:cBhvr>
                                    </p:animEffect>
                                  </p:childTnLst>
                                </p:cTn>
                              </p:par>
                              <p:par>
                                <p:cTn id="89" presetID="3" presetClass="entr" presetSubtype="10" fill="hold" nodeType="withEffect">
                                  <p:stCondLst>
                                    <p:cond delay="0"/>
                                  </p:stCondLst>
                                  <p:childTnLst>
                                    <p:set>
                                      <p:cBhvr>
                                        <p:cTn id="90" dur="1" fill="hold">
                                          <p:stCondLst>
                                            <p:cond delay="0"/>
                                          </p:stCondLst>
                                        </p:cTn>
                                        <p:tgtEl>
                                          <p:spTgt spid="23"/>
                                        </p:tgtEl>
                                        <p:attrNameLst>
                                          <p:attrName>style.visibility</p:attrName>
                                        </p:attrNameLst>
                                      </p:cBhvr>
                                      <p:to>
                                        <p:strVal val="visible"/>
                                      </p:to>
                                    </p:set>
                                    <p:animEffect transition="in" filter="blinds(horizontal)">
                                      <p:cBhvr>
                                        <p:cTn id="9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16354" y="1556792"/>
            <a:ext cx="3203847" cy="402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2680"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spcBef>
                <a:spcPct val="20000"/>
              </a:spcBef>
            </a:pPr>
            <a:r>
              <a:rPr lang="en-US" altLang="zh-CN" sz="3200" b="1" dirty="0" smtClean="0">
                <a:solidFill>
                  <a:srgbClr val="FF0000"/>
                </a:solidFill>
                <a:latin typeface="Times New Roman" pitchFamily="18" charset="0"/>
                <a:ea typeface="宋体" pitchFamily="2" charset="-122"/>
              </a:rPr>
              <a:t>L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E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baseline="-25000" dirty="0">
                <a:solidFill>
                  <a:srgbClr val="FF0000"/>
                </a:solidFill>
                <a:latin typeface="Times New Roman" pitchFamily="18" charset="0"/>
                <a:ea typeface="宋体" pitchFamily="2" charset="-122"/>
                <a:sym typeface="Symbol" pitchFamily="18" charset="2"/>
              </a:rPr>
              <a:t>1</a:t>
            </a:r>
            <a:r>
              <a:rPr lang="en-US" altLang="zh-CN" sz="3200" b="1" dirty="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E</a:t>
            </a:r>
            <a:r>
              <a:rPr lang="en-US" altLang="zh-CN" sz="3200" b="1" dirty="0" smtClean="0">
                <a:latin typeface="Times New Roman" pitchFamily="18" charset="0"/>
                <a:ea typeface="宋体" pitchFamily="2" charset="-122"/>
                <a:sym typeface="Symbol" pitchFamily="18" charset="2"/>
              </a:rPr>
              <a:t>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T</a:t>
            </a:r>
            <a:r>
              <a:rPr lang="en-US" altLang="zh-CN" sz="3200" b="1" dirty="0" smtClean="0">
                <a:latin typeface="Times New Roman" pitchFamily="18" charset="0"/>
                <a:ea typeface="宋体" pitchFamily="2" charset="-122"/>
                <a:sym typeface="Symbol" pitchFamily="18" charset="2"/>
              </a:rPr>
              <a:t>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baseline="-25000" dirty="0">
                <a:solidFill>
                  <a:srgbClr val="FF0000"/>
                </a:solidFill>
                <a:latin typeface="Times New Roman" pitchFamily="18" charset="0"/>
                <a:ea typeface="宋体" pitchFamily="2" charset="-122"/>
                <a:sym typeface="Symbol" pitchFamily="18" charset="2"/>
              </a:rPr>
              <a:t>1</a:t>
            </a:r>
            <a:r>
              <a:rPr lang="en-US" altLang="zh-CN" sz="3200" b="1" dirty="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T</a:t>
            </a:r>
            <a:r>
              <a:rPr lang="en-US" altLang="zh-CN" sz="3200" b="1" dirty="0" smtClean="0">
                <a:latin typeface="Times New Roman" pitchFamily="18" charset="0"/>
                <a:ea typeface="宋体" pitchFamily="2" charset="-122"/>
                <a:sym typeface="Symbol" pitchFamily="18" charset="2"/>
              </a:rPr>
              <a:t>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F</a:t>
            </a:r>
            <a:r>
              <a:rPr lang="en-US" altLang="zh-CN" sz="3200" b="1" dirty="0" smtClean="0">
                <a:latin typeface="Times New Roman" pitchFamily="18" charset="0"/>
                <a:ea typeface="宋体" pitchFamily="2" charset="-122"/>
                <a:sym typeface="Symbol" pitchFamily="18" charset="2"/>
              </a:rPr>
              <a:t>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dirty="0">
                <a:latin typeface="Times New Roman" pitchFamily="18" charset="0"/>
                <a:ea typeface="宋体" pitchFamily="2" charset="-122"/>
                <a:sym typeface="Symbol" pitchFamily="18" charset="2"/>
              </a:rPr>
              <a:t>) </a:t>
            </a:r>
            <a:endParaRPr lang="en-US" altLang="zh-CN" sz="3200" b="1" dirty="0" smtClean="0">
              <a:latin typeface="Times New Roman" pitchFamily="18" charset="0"/>
              <a:ea typeface="宋体" pitchFamily="2" charset="-122"/>
              <a:sym typeface="Symbol" pitchFamily="18" charset="2"/>
            </a:endParaRPr>
          </a:p>
          <a:p>
            <a:pPr hangingPunct="0">
              <a:spcBef>
                <a:spcPct val="20000"/>
              </a:spcBef>
            </a:pPr>
            <a:r>
              <a:rPr lang="en-US" altLang="zh-CN" sz="3200" b="1" dirty="0" smtClean="0">
                <a:solidFill>
                  <a:srgbClr val="FF0000"/>
                </a:solidFill>
                <a:latin typeface="Times New Roman" pitchFamily="18" charset="0"/>
                <a:ea typeface="宋体" pitchFamily="2" charset="-122"/>
                <a:sym typeface="Symbol" pitchFamily="18" charset="2"/>
              </a:rPr>
              <a:t>F</a:t>
            </a:r>
            <a:r>
              <a:rPr lang="en-US" altLang="zh-CN" sz="3200" b="1" dirty="0" smtClean="0">
                <a:latin typeface="Times New Roman" pitchFamily="18" charset="0"/>
                <a:ea typeface="宋体" pitchFamily="2" charset="-122"/>
                <a:sym typeface="Symbol" pitchFamily="18" charset="2"/>
              </a:rPr>
              <a:t> </a:t>
            </a:r>
            <a:r>
              <a:rPr lang="en-US" altLang="zh-CN" sz="3200" b="1" dirty="0">
                <a:latin typeface="Times New Roman" pitchFamily="18" charset="0"/>
                <a:ea typeface="宋体" pitchFamily="2" charset="-122"/>
                <a:sym typeface="Symbol" pitchFamily="18" charset="2"/>
              </a:rPr>
              <a:t> </a:t>
            </a:r>
            <a:r>
              <a:rPr lang="en-US" altLang="zh-CN" sz="3200" b="1" dirty="0" smtClean="0">
                <a:latin typeface="Times New Roman" pitchFamily="18" charset="0"/>
                <a:ea typeface="宋体" pitchFamily="2" charset="-122"/>
                <a:sym typeface="Symbol" pitchFamily="18" charset="2"/>
              </a:rPr>
              <a:t>digit</a:t>
            </a:r>
            <a:endParaRPr lang="zh-CN" altLang="en-US" sz="3200" b="1" dirty="0">
              <a:latin typeface="Times New Roman" pitchFamily="18" charset="0"/>
              <a:ea typeface="宋体" pitchFamily="2" charset="-122"/>
              <a:sym typeface="Symbol" pitchFamily="18" charset="2"/>
            </a:endParaRPr>
          </a:p>
        </p:txBody>
      </p:sp>
      <p:sp>
        <p:nvSpPr>
          <p:cNvPr id="7" name="Rectangle 3"/>
          <p:cNvSpPr txBox="1">
            <a:spLocks noChangeArrowheads="1"/>
          </p:cNvSpPr>
          <p:nvPr/>
        </p:nvSpPr>
        <p:spPr bwMode="auto">
          <a:xfrm>
            <a:off x="3322647" y="1556792"/>
            <a:ext cx="5686599" cy="4239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2680"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latin typeface="Times New Roman" pitchFamily="18" charset="0"/>
                <a:ea typeface="宋体" pitchFamily="2" charset="-122"/>
                <a:sym typeface="Symbol" pitchFamily="18" charset="2"/>
              </a:rPr>
              <a:t>print(</a:t>
            </a:r>
            <a:r>
              <a:rPr lang="en-US" altLang="zh-CN" sz="3200" b="1" dirty="0">
                <a:solidFill>
                  <a:srgbClr val="FF0000"/>
                </a:solidFill>
                <a:latin typeface="Times New Roman" pitchFamily="18" charset="0"/>
                <a:ea typeface="宋体" pitchFamily="2" charset="-122"/>
                <a:sym typeface="Symbol" pitchFamily="18" charset="2"/>
              </a:rPr>
              <a:t>E</a:t>
            </a:r>
            <a:r>
              <a:rPr lang="zh-CN" altLang="en-US" sz="36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a:t>
            </a:r>
            <a:r>
              <a:rPr lang="zh-CN" altLang="en-US" sz="3200" b="1" dirty="0">
                <a:latin typeface="Times New Roman" pitchFamily="18" charset="0"/>
                <a:ea typeface="宋体" pitchFamily="2" charset="-122"/>
                <a:sym typeface="Symbol" pitchFamily="18" charset="2"/>
              </a:rPr>
              <a:t>; }</a:t>
            </a:r>
            <a:endParaRPr lang="en-US" altLang="zh-CN" sz="3200" b="1" dirty="0">
              <a:latin typeface="Times New Roman" pitchFamily="18" charset="0"/>
              <a:ea typeface="宋体" pitchFamily="2" charset="-122"/>
              <a:sym typeface="Symbol" pitchFamily="18" charset="2"/>
            </a:endParaRP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E</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baseline="-25000" dirty="0">
                <a:latin typeface="Times New Roman" pitchFamily="18" charset="0"/>
                <a:ea typeface="宋体" pitchFamily="2" charset="-122"/>
                <a:sym typeface="Symbol" pitchFamily="18" charset="2"/>
              </a:rPr>
              <a:t>1</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T</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zh-CN" altLang="en-US" sz="3200" b="1" dirty="0">
                <a:latin typeface="Times New Roman" pitchFamily="18" charset="0"/>
                <a:ea typeface="宋体" pitchFamily="2" charset="-122"/>
                <a:sym typeface="Symbol" pitchFamily="18" charset="2"/>
              </a:rPr>
              <a:t>  ; }</a:t>
            </a: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E</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T</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zh-CN" altLang="en-US" sz="3200" b="1" dirty="0">
                <a:latin typeface="Times New Roman" pitchFamily="18" charset="0"/>
                <a:ea typeface="宋体" pitchFamily="2" charset="-122"/>
                <a:sym typeface="Symbol" pitchFamily="18" charset="2"/>
              </a:rPr>
              <a:t> ;}</a:t>
            </a: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T</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baseline="-25000" dirty="0">
                <a:latin typeface="Times New Roman" pitchFamily="18" charset="0"/>
                <a:ea typeface="宋体" pitchFamily="2" charset="-122"/>
                <a:sym typeface="Symbol" pitchFamily="18" charset="2"/>
              </a:rPr>
              <a:t>1</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F</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zh-CN" altLang="en-US" sz="3200" b="1" dirty="0">
                <a:latin typeface="Times New Roman" pitchFamily="18" charset="0"/>
                <a:ea typeface="宋体" pitchFamily="2" charset="-122"/>
                <a:sym typeface="Symbol" pitchFamily="18" charset="2"/>
              </a:rPr>
              <a:t>   ;}</a:t>
            </a: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T</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F</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zh-CN" altLang="en-US" sz="3200" b="1" dirty="0">
                <a:latin typeface="Times New Roman" pitchFamily="18" charset="0"/>
                <a:ea typeface="宋体" pitchFamily="2" charset="-122"/>
                <a:sym typeface="Symbol" pitchFamily="18" charset="2"/>
              </a:rPr>
              <a:t>   ;}</a:t>
            </a: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F</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E</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zh-CN" altLang="en-US" sz="3200" b="1" dirty="0">
                <a:latin typeface="Times New Roman" pitchFamily="18" charset="0"/>
                <a:ea typeface="宋体" pitchFamily="2" charset="-122"/>
                <a:sym typeface="Symbol" pitchFamily="18" charset="2"/>
              </a:rPr>
              <a:t>   ;}</a:t>
            </a:r>
          </a:p>
          <a:p>
            <a:pPr hangingPunct="0">
              <a:spcBef>
                <a:spcPct val="20000"/>
              </a:spcBef>
            </a:pPr>
            <a:r>
              <a:rPr lang="zh-CN" altLang="en-US" sz="3200" b="1" dirty="0" smtClean="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F</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val</a:t>
            </a:r>
            <a:r>
              <a:rPr lang="en-US" altLang="zh-CN" sz="3200" b="1" dirty="0">
                <a:latin typeface="Times New Roman" pitchFamily="18" charset="0"/>
                <a:ea typeface="宋体" pitchFamily="2" charset="-122"/>
                <a:sym typeface="Symbol" pitchFamily="18" charset="2"/>
              </a:rPr>
              <a:t> = digit</a:t>
            </a:r>
            <a:r>
              <a:rPr lang="zh-CN" altLang="en-US" sz="3200" b="1" dirty="0">
                <a:latin typeface="Times New Roman" pitchFamily="18" charset="0"/>
                <a:ea typeface="宋体" pitchFamily="2" charset="-122"/>
                <a:sym typeface="Symbol" pitchFamily="18" charset="2"/>
              </a:rPr>
              <a:t>.</a:t>
            </a:r>
            <a:r>
              <a:rPr lang="en-US" altLang="zh-CN" sz="3200" b="1" dirty="0" err="1">
                <a:latin typeface="Times New Roman" pitchFamily="18" charset="0"/>
                <a:ea typeface="宋体" pitchFamily="2" charset="-122"/>
                <a:sym typeface="Symbol" pitchFamily="18" charset="2"/>
              </a:rPr>
              <a:t>lexval</a:t>
            </a:r>
            <a:r>
              <a:rPr lang="zh-CN" altLang="en-US" sz="3200" b="1" dirty="0">
                <a:latin typeface="Times New Roman" pitchFamily="18" charset="0"/>
                <a:ea typeface="宋体" pitchFamily="2" charset="-122"/>
                <a:sym typeface="Symbol" pitchFamily="18" charset="2"/>
              </a:rPr>
              <a:t>   ;}</a:t>
            </a:r>
          </a:p>
        </p:txBody>
      </p:sp>
      <p:sp>
        <p:nvSpPr>
          <p:cNvPr id="8" name="Rectangle 3"/>
          <p:cNvSpPr txBox="1">
            <a:spLocks noChangeArrowheads="1"/>
          </p:cNvSpPr>
          <p:nvPr/>
        </p:nvSpPr>
        <p:spPr bwMode="auto">
          <a:xfrm>
            <a:off x="147822" y="272846"/>
            <a:ext cx="9070975" cy="788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2680"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lnSpc>
                <a:spcPct val="95000"/>
              </a:lnSpc>
              <a:spcAft>
                <a:spcPts val="1413"/>
              </a:spcAft>
            </a:pPr>
            <a:r>
              <a:rPr lang="zh-CN" altLang="en-US" sz="3600" b="1" dirty="0">
                <a:latin typeface="华文楷体" panose="02010600040101010101" pitchFamily="2" charset="-122"/>
                <a:ea typeface="华文楷体" panose="02010600040101010101" pitchFamily="2" charset="-122"/>
              </a:rPr>
              <a:t>计算器程序的语法制导翻译</a:t>
            </a:r>
            <a:r>
              <a:rPr lang="en-US" altLang="zh-CN" sz="3600" b="1" dirty="0">
                <a:latin typeface="华文楷体" panose="02010600040101010101" pitchFamily="2" charset="-122"/>
                <a:ea typeface="华文楷体" panose="02010600040101010101" pitchFamily="2" charset="-122"/>
              </a:rPr>
              <a:t>(</a:t>
            </a:r>
            <a:r>
              <a:rPr lang="zh-CN" altLang="en-US" sz="3600" b="1" dirty="0">
                <a:latin typeface="华文楷体" panose="02010600040101010101" pitchFamily="2" charset="-122"/>
                <a:ea typeface="华文楷体" panose="02010600040101010101" pitchFamily="2" charset="-122"/>
              </a:rPr>
              <a:t>直接计算结果</a:t>
            </a:r>
            <a:r>
              <a:rPr lang="en-US" altLang="zh-CN" sz="3600" b="1" dirty="0" smtClean="0">
                <a:latin typeface="华文楷体" panose="02010600040101010101" pitchFamily="2" charset="-122"/>
                <a:ea typeface="华文楷体" panose="02010600040101010101" pitchFamily="2" charset="-122"/>
              </a:rPr>
              <a:t>)</a:t>
            </a:r>
            <a:endParaRPr lang="zh-CN" altLang="en-US" sz="3200" b="1" dirty="0">
              <a:latin typeface="华文楷体" panose="02010600040101010101" pitchFamily="2" charset="-122"/>
              <a:ea typeface="华文楷体" panose="02010600040101010101" pitchFamily="2" charset="-122"/>
            </a:endParaRPr>
          </a:p>
        </p:txBody>
      </p:sp>
      <p:sp>
        <p:nvSpPr>
          <p:cNvPr id="9"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0"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1"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3440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该子程序描述了一个产生式所</a:t>
            </a:r>
            <a:r>
              <a:rPr lang="zh-CN" altLang="en-US" dirty="0">
                <a:solidFill>
                  <a:srgbClr val="FF0000"/>
                </a:solidFill>
              </a:rPr>
              <a:t>对应</a:t>
            </a:r>
            <a:r>
              <a:rPr lang="zh-CN" altLang="en-US" dirty="0"/>
              <a:t>的翻译工作。</a:t>
            </a:r>
          </a:p>
          <a:p>
            <a:r>
              <a:rPr lang="zh-CN" altLang="en-US" dirty="0"/>
              <a:t>这些工作包括：生成中间代码，查、填有关的符号表，语义检查和报错，修改编译程序某些工作变量的值等）。</a:t>
            </a:r>
          </a:p>
          <a:p>
            <a:r>
              <a:rPr lang="zh-CN" altLang="en-US" dirty="0"/>
              <a:t>在语法分析过程中，每当一个产生式用于</a:t>
            </a:r>
            <a:r>
              <a:rPr lang="zh-CN" altLang="en-US" dirty="0">
                <a:solidFill>
                  <a:srgbClr val="FF0000"/>
                </a:solidFill>
              </a:rPr>
              <a:t>匹配</a:t>
            </a:r>
            <a:r>
              <a:rPr lang="zh-CN" altLang="en-US" dirty="0"/>
              <a:t>或进行</a:t>
            </a:r>
            <a:r>
              <a:rPr lang="zh-CN" altLang="en-US" dirty="0">
                <a:solidFill>
                  <a:srgbClr val="FF0000"/>
                </a:solidFill>
              </a:rPr>
              <a:t>归约</a:t>
            </a:r>
            <a:r>
              <a:rPr lang="zh-CN" altLang="en-US" dirty="0"/>
              <a:t>时，就调用该产生式所对应的语义子程序，以完成既定的翻译任务。</a:t>
            </a:r>
          </a:p>
          <a:p>
            <a:endParaRPr lang="en-US" dirty="0"/>
          </a:p>
        </p:txBody>
      </p:sp>
      <p:sp>
        <p:nvSpPr>
          <p:cNvPr id="6" name="标题 5"/>
          <p:cNvSpPr>
            <a:spLocks noGrp="1"/>
          </p:cNvSpPr>
          <p:nvPr>
            <p:ph type="title"/>
          </p:nvPr>
        </p:nvSpPr>
        <p:spPr/>
        <p:txBody>
          <a:bodyPr/>
          <a:lstStyle/>
          <a:p>
            <a:r>
              <a:rPr lang="zh-CN" altLang="en-US" dirty="0" smtClean="0"/>
              <a:t>语义分析</a:t>
            </a:r>
            <a:r>
              <a:rPr lang="en-US" altLang="zh-CN" dirty="0" smtClean="0"/>
              <a:t>--</a:t>
            </a:r>
            <a:r>
              <a:rPr lang="zh-CN" altLang="en-US" dirty="0" smtClean="0"/>
              <a:t>语义子程序</a:t>
            </a:r>
            <a:endParaRPr lang="en-US" dirty="0"/>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9499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语义子程序</a:t>
            </a:r>
            <a:endParaRPr lang="en-US" altLang="zh-CN" dirty="0" smtClean="0"/>
          </a:p>
          <a:p>
            <a:pPr marL="0" indent="0">
              <a:buNone/>
            </a:pPr>
            <a:r>
              <a:rPr lang="en-US" dirty="0"/>
              <a:t>	</a:t>
            </a:r>
            <a:r>
              <a:rPr lang="zh-CN" altLang="en-US" dirty="0" smtClean="0"/>
              <a:t>完成语义检查、进行语义处理</a:t>
            </a:r>
            <a:endParaRPr lang="en-US" altLang="zh-CN" dirty="0" smtClean="0"/>
          </a:p>
          <a:p>
            <a:pPr marL="0" indent="0">
              <a:buNone/>
            </a:pPr>
            <a:r>
              <a:rPr lang="en-US" dirty="0"/>
              <a:t>	</a:t>
            </a:r>
            <a:r>
              <a:rPr lang="en-US" dirty="0" smtClean="0"/>
              <a:t>	</a:t>
            </a:r>
            <a:r>
              <a:rPr lang="zh-CN" altLang="en-US" dirty="0" smtClean="0"/>
              <a:t>检查：类型、控制流、一致性</a:t>
            </a:r>
            <a:endParaRPr lang="en-US" altLang="zh-CN" dirty="0" smtClean="0"/>
          </a:p>
          <a:p>
            <a:pPr marL="0" indent="0">
              <a:buNone/>
            </a:pPr>
            <a:r>
              <a:rPr lang="en-US" dirty="0"/>
              <a:t>	</a:t>
            </a:r>
            <a:r>
              <a:rPr lang="en-US" dirty="0" smtClean="0"/>
              <a:t>	</a:t>
            </a:r>
            <a:r>
              <a:rPr lang="zh-CN" altLang="en-US" dirty="0" smtClean="0"/>
              <a:t>处理：记录信息、生成中间代码</a:t>
            </a:r>
            <a:endParaRPr lang="en-US" altLang="zh-CN" dirty="0" smtClean="0"/>
          </a:p>
          <a:p>
            <a:pPr marL="0" indent="0">
              <a:buNone/>
            </a:pPr>
            <a:endParaRPr lang="en-US" dirty="0"/>
          </a:p>
          <a:p>
            <a:pPr marL="0" indent="0">
              <a:buNone/>
            </a:pPr>
            <a:r>
              <a:rPr lang="zh-CN" altLang="en-US" dirty="0" smtClean="0">
                <a:solidFill>
                  <a:srgbClr val="FF0000"/>
                </a:solidFill>
              </a:rPr>
              <a:t>语义子程序的核心是生成中间代码</a:t>
            </a:r>
            <a:endParaRPr lang="en-US" dirty="0">
              <a:solidFill>
                <a:srgbClr val="FF0000"/>
              </a:solidFill>
            </a:endParaRPr>
          </a:p>
        </p:txBody>
      </p:sp>
      <p:sp>
        <p:nvSpPr>
          <p:cNvPr id="6" name="标题 5"/>
          <p:cNvSpPr>
            <a:spLocks noGrp="1"/>
          </p:cNvSpPr>
          <p:nvPr>
            <p:ph type="title"/>
          </p:nvPr>
        </p:nvSpPr>
        <p:spPr/>
        <p:txBody>
          <a:bodyPr/>
          <a:lstStyle/>
          <a:p>
            <a:r>
              <a:rPr lang="zh-CN" altLang="en-US" dirty="0" smtClean="0"/>
              <a:t>语义子程序</a:t>
            </a:r>
            <a:endParaRPr lang="en-US" dirty="0"/>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399861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smtClean="0"/>
              <a:t>以</a:t>
            </a:r>
            <a:r>
              <a:rPr lang="en-US" altLang="zh-CN" dirty="0" smtClean="0"/>
              <a:t>AST</a:t>
            </a:r>
            <a:r>
              <a:rPr lang="zh-CN" altLang="en-US" dirty="0" smtClean="0"/>
              <a:t>为基础的翻译  示例</a:t>
            </a:r>
            <a:endParaRPr lang="en-US" dirty="0"/>
          </a:p>
        </p:txBody>
      </p:sp>
      <p:sp>
        <p:nvSpPr>
          <p:cNvPr id="8" name="Rectangle 3"/>
          <p:cNvSpPr txBox="1">
            <a:spLocks noChangeArrowheads="1"/>
          </p:cNvSpPr>
          <p:nvPr/>
        </p:nvSpPr>
        <p:spPr bwMode="auto">
          <a:xfrm>
            <a:off x="97352" y="1556792"/>
            <a:ext cx="9070975"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2680"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spcBef>
                <a:spcPct val="20000"/>
              </a:spcBef>
            </a:pPr>
            <a:r>
              <a:rPr lang="en-US" altLang="zh-CN" sz="3200" b="1" dirty="0" smtClean="0">
                <a:solidFill>
                  <a:srgbClr val="FF0000"/>
                </a:solidFill>
                <a:latin typeface="Times New Roman" pitchFamily="18" charset="0"/>
                <a:ea typeface="宋体" pitchFamily="2" charset="-122"/>
              </a:rPr>
              <a:t>L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zh-CN" altLang="en-US" sz="2400" b="1" dirty="0">
                <a:latin typeface="Times New Roman" pitchFamily="18" charset="0"/>
                <a:ea typeface="宋体" pitchFamily="2" charset="-122"/>
                <a:sym typeface="Symbol" pitchFamily="18" charset="2"/>
              </a:rPr>
              <a:t> </a:t>
            </a:r>
            <a:r>
              <a:rPr lang="zh-CN" altLang="en-US" sz="2400" b="1" dirty="0">
                <a:solidFill>
                  <a:srgbClr val="FF0000"/>
                </a:solidFill>
                <a:latin typeface="Times New Roman" pitchFamily="18" charset="0"/>
                <a:ea typeface="宋体" pitchFamily="2" charset="-122"/>
                <a:sym typeface="Symbol" pitchFamily="18" charset="2"/>
              </a:rPr>
              <a:t>L</a:t>
            </a:r>
            <a:r>
              <a:rPr lang="zh-CN" altLang="en-US" sz="2800" b="1" dirty="0">
                <a:latin typeface="Times New Roman" pitchFamily="18" charset="0"/>
                <a:ea typeface="宋体" pitchFamily="2" charset="-122"/>
                <a:sym typeface="Symbol" pitchFamily="18" charset="2"/>
              </a:rPr>
              <a:t>.</a:t>
            </a:r>
            <a:r>
              <a:rPr lang="zh-CN" altLang="en-US" sz="2400" b="1" dirty="0">
                <a:latin typeface="Times New Roman" pitchFamily="18" charset="0"/>
                <a:ea typeface="宋体" pitchFamily="2" charset="-122"/>
                <a:sym typeface="Symbol" pitchFamily="18" charset="2"/>
              </a:rPr>
              <a:t>past = </a:t>
            </a:r>
            <a:r>
              <a:rPr lang="zh-CN" altLang="en-US" sz="2400" b="1" dirty="0">
                <a:solidFill>
                  <a:srgbClr val="FF0000"/>
                </a:solidFill>
                <a:latin typeface="Times New Roman" pitchFamily="18" charset="0"/>
                <a:ea typeface="宋体" pitchFamily="2" charset="-122"/>
                <a:sym typeface="Symbol" pitchFamily="18" charset="2"/>
              </a:rPr>
              <a:t>E</a:t>
            </a:r>
            <a:r>
              <a:rPr lang="zh-CN" altLang="en-US" sz="2400" b="1" dirty="0">
                <a:latin typeface="Times New Roman" pitchFamily="18" charset="0"/>
                <a:ea typeface="宋体" pitchFamily="2" charset="-122"/>
                <a:sym typeface="Symbol" pitchFamily="18" charset="2"/>
              </a:rPr>
              <a:t>.past; </a:t>
            </a:r>
            <a:r>
              <a:rPr lang="zh-CN" altLang="en-US" sz="3200" b="1" dirty="0">
                <a:latin typeface="Times New Roman" pitchFamily="18" charset="0"/>
                <a:ea typeface="宋体" pitchFamily="2" charset="-122"/>
                <a:sym typeface="Symbol" pitchFamily="18" charset="2"/>
              </a:rPr>
              <a:t>}</a:t>
            </a:r>
            <a:endParaRPr lang="en-US" altLang="zh-CN" sz="3200" b="1" dirty="0">
              <a:latin typeface="Times New Roman" pitchFamily="18" charset="0"/>
              <a:ea typeface="宋体" pitchFamily="2" charset="-122"/>
              <a:sym typeface="Symbol" pitchFamily="18" charset="2"/>
            </a:endParaRP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E </a:t>
            </a:r>
            <a:r>
              <a:rPr lang="en-US" altLang="zh-CN" sz="3200" b="1" dirty="0">
                <a:latin typeface="Times New Roman" pitchFamily="18" charset="0"/>
                <a:ea typeface="宋体" pitchFamily="2" charset="-122"/>
                <a:sym typeface="Symbol" pitchFamily="18" charset="2"/>
              </a:rPr>
              <a:t>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baseline="-25000" dirty="0">
                <a:solidFill>
                  <a:srgbClr val="FF0000"/>
                </a:solidFill>
                <a:latin typeface="Times New Roman" pitchFamily="18" charset="0"/>
                <a:ea typeface="宋体" pitchFamily="2" charset="-122"/>
                <a:sym typeface="Symbol" pitchFamily="18" charset="2"/>
              </a:rPr>
              <a:t>1</a:t>
            </a:r>
            <a:r>
              <a:rPr lang="en-US" altLang="zh-CN" sz="3200" b="1" dirty="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E</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zh-CN" altLang="en-US" sz="2400" b="1" dirty="0">
                <a:latin typeface="Times New Roman" pitchFamily="18" charset="0"/>
                <a:ea typeface="宋体" pitchFamily="2" charset="-122"/>
                <a:sym typeface="Symbol" pitchFamily="18" charset="2"/>
              </a:rPr>
              <a:t>newExpr('+', </a:t>
            </a:r>
            <a:r>
              <a:rPr lang="en-US" altLang="zh-CN" sz="2400" b="1" dirty="0">
                <a:solidFill>
                  <a:srgbClr val="FF0000"/>
                </a:solidFill>
                <a:latin typeface="Times New Roman" pitchFamily="18" charset="0"/>
                <a:ea typeface="宋体" pitchFamily="2" charset="-122"/>
                <a:sym typeface="Symbol" pitchFamily="18" charset="2"/>
              </a:rPr>
              <a:t>E</a:t>
            </a:r>
            <a:r>
              <a:rPr lang="en-US" altLang="zh-CN" sz="2400" b="1" baseline="-25000" dirty="0">
                <a:latin typeface="Times New Roman" pitchFamily="18" charset="0"/>
                <a:ea typeface="宋体" pitchFamily="2" charset="-122"/>
                <a:sym typeface="Symbol" pitchFamily="18" charset="2"/>
              </a:rPr>
              <a:t>1</a:t>
            </a:r>
            <a:r>
              <a:rPr lang="zh-CN" altLang="en-US" sz="2400" b="1" dirty="0">
                <a:latin typeface="Times New Roman" pitchFamily="18" charset="0"/>
                <a:ea typeface="宋体" pitchFamily="2" charset="-122"/>
                <a:sym typeface="Symbol" pitchFamily="18" charset="2"/>
              </a:rPr>
              <a:t>.past, </a:t>
            </a:r>
            <a:r>
              <a:rPr lang="en-US" altLang="zh-CN" sz="2400" b="1" dirty="0">
                <a:latin typeface="Times New Roman" pitchFamily="18" charset="0"/>
                <a:ea typeface="宋体" pitchFamily="2" charset="-122"/>
                <a:sym typeface="Symbol" pitchFamily="18" charset="2"/>
              </a:rPr>
              <a:t> </a:t>
            </a:r>
            <a:r>
              <a:rPr lang="en-US" altLang="zh-CN" sz="2400" b="1" dirty="0">
                <a:solidFill>
                  <a:srgbClr val="FF0000"/>
                </a:solidFill>
                <a:latin typeface="Times New Roman" pitchFamily="18" charset="0"/>
                <a:ea typeface="宋体" pitchFamily="2" charset="-122"/>
                <a:sym typeface="Symbol" pitchFamily="18" charset="2"/>
              </a:rPr>
              <a:t>T</a:t>
            </a:r>
            <a:r>
              <a:rPr lang="zh-CN" altLang="en-US" sz="2400" b="1" dirty="0">
                <a:latin typeface="Times New Roman" pitchFamily="18" charset="0"/>
                <a:ea typeface="宋体" pitchFamily="2" charset="-122"/>
                <a:sym typeface="Symbol" pitchFamily="18" charset="2"/>
              </a:rPr>
              <a:t>.past</a:t>
            </a:r>
            <a:r>
              <a:rPr lang="zh-CN" altLang="zh-CN" sz="2400" b="1" dirty="0">
                <a:latin typeface="Times New Roman" pitchFamily="18" charset="0"/>
                <a:ea typeface="宋体" pitchFamily="2" charset="-122"/>
                <a:sym typeface="Symbol" pitchFamily="18" charset="2"/>
              </a:rPr>
              <a:t>)</a:t>
            </a:r>
            <a:r>
              <a:rPr lang="zh-CN" altLang="en-US" sz="2400" b="1" dirty="0">
                <a:latin typeface="Times New Roman" pitchFamily="18" charset="0"/>
                <a:ea typeface="宋体" pitchFamily="2" charset="-122"/>
                <a:sym typeface="Symbol" pitchFamily="18" charset="2"/>
              </a:rPr>
              <a:t> ; }</a:t>
            </a: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E</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en-US" altLang="zh-CN" sz="2400" b="1" dirty="0">
                <a:solidFill>
                  <a:srgbClr val="FF0000"/>
                </a:solidFill>
                <a:latin typeface="Times New Roman" pitchFamily="18" charset="0"/>
                <a:ea typeface="宋体" pitchFamily="2" charset="-122"/>
                <a:sym typeface="Symbol" pitchFamily="18" charset="2"/>
              </a:rPr>
              <a:t>T</a:t>
            </a:r>
            <a:r>
              <a:rPr lang="zh-CN" altLang="en-US" sz="2400" b="1" dirty="0">
                <a:latin typeface="Times New Roman" pitchFamily="18" charset="0"/>
                <a:ea typeface="宋体" pitchFamily="2" charset="-122"/>
                <a:sym typeface="Symbol" pitchFamily="18" charset="2"/>
              </a:rPr>
              <a:t>.past ;</a:t>
            </a:r>
            <a:r>
              <a:rPr lang="zh-CN" altLang="en-US" sz="3200" b="1" dirty="0">
                <a:latin typeface="Times New Roman" pitchFamily="18" charset="0"/>
                <a:ea typeface="宋体" pitchFamily="2" charset="-122"/>
                <a:sym typeface="Symbol" pitchFamily="18" charset="2"/>
              </a:rPr>
              <a:t>}</a:t>
            </a: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baseline="-25000" dirty="0">
                <a:solidFill>
                  <a:srgbClr val="FF0000"/>
                </a:solidFill>
                <a:latin typeface="Times New Roman" pitchFamily="18" charset="0"/>
                <a:ea typeface="宋体" pitchFamily="2" charset="-122"/>
                <a:sym typeface="Symbol" pitchFamily="18" charset="2"/>
              </a:rPr>
              <a:t>1</a:t>
            </a:r>
            <a:r>
              <a:rPr lang="en-US" altLang="zh-CN" sz="3200" b="1" dirty="0">
                <a:latin typeface="Times New Roman" pitchFamily="18" charset="0"/>
                <a:ea typeface="宋体" pitchFamily="2" charset="-122"/>
                <a:sym typeface="Symbol" pitchFamily="18" charset="2"/>
              </a:rPr>
              <a:t>*</a:t>
            </a: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T</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zh-CN" altLang="en-US" sz="2400" b="1" dirty="0">
                <a:latin typeface="Times New Roman" pitchFamily="18" charset="0"/>
                <a:ea typeface="宋体" pitchFamily="2" charset="-122"/>
                <a:sym typeface="Symbol" pitchFamily="18" charset="2"/>
              </a:rPr>
              <a:t>newExpr('*', </a:t>
            </a:r>
            <a:r>
              <a:rPr lang="en-US" altLang="zh-CN" sz="2400" b="1" dirty="0">
                <a:solidFill>
                  <a:srgbClr val="FF0000"/>
                </a:solidFill>
                <a:latin typeface="Times New Roman" pitchFamily="18" charset="0"/>
                <a:ea typeface="宋体" pitchFamily="2" charset="-122"/>
                <a:sym typeface="Symbol" pitchFamily="18" charset="2"/>
              </a:rPr>
              <a:t>T</a:t>
            </a:r>
            <a:r>
              <a:rPr lang="en-US" altLang="zh-CN" sz="2400" b="1" baseline="-25000" dirty="0">
                <a:latin typeface="Times New Roman" pitchFamily="18" charset="0"/>
                <a:ea typeface="宋体" pitchFamily="2" charset="-122"/>
                <a:sym typeface="Symbol" pitchFamily="18" charset="2"/>
              </a:rPr>
              <a:t>1</a:t>
            </a:r>
            <a:r>
              <a:rPr lang="zh-CN" altLang="en-US" sz="2400" b="1" dirty="0">
                <a:latin typeface="Times New Roman" pitchFamily="18" charset="0"/>
                <a:ea typeface="宋体" pitchFamily="2" charset="-122"/>
                <a:sym typeface="Symbol" pitchFamily="18" charset="2"/>
              </a:rPr>
              <a:t>.past, </a:t>
            </a:r>
            <a:r>
              <a:rPr lang="en-US" altLang="zh-CN" sz="2400" b="1" dirty="0">
                <a:latin typeface="Times New Roman" pitchFamily="18" charset="0"/>
                <a:ea typeface="宋体" pitchFamily="2" charset="-122"/>
                <a:sym typeface="Symbol" pitchFamily="18" charset="2"/>
              </a:rPr>
              <a:t> </a:t>
            </a:r>
            <a:r>
              <a:rPr lang="en-US" altLang="zh-CN" sz="2400" b="1" dirty="0">
                <a:solidFill>
                  <a:srgbClr val="FF0000"/>
                </a:solidFill>
                <a:latin typeface="Times New Roman" pitchFamily="18" charset="0"/>
                <a:ea typeface="宋体" pitchFamily="2" charset="-122"/>
                <a:sym typeface="Symbol" pitchFamily="18" charset="2"/>
              </a:rPr>
              <a:t>F</a:t>
            </a:r>
            <a:r>
              <a:rPr lang="zh-CN" altLang="en-US" sz="2400" b="1" dirty="0">
                <a:latin typeface="Times New Roman" pitchFamily="18" charset="0"/>
                <a:ea typeface="宋体" pitchFamily="2" charset="-122"/>
                <a:sym typeface="Symbol" pitchFamily="18" charset="2"/>
              </a:rPr>
              <a:t>.past</a:t>
            </a:r>
            <a:r>
              <a:rPr lang="zh-CN" altLang="zh-CN" sz="2400" b="1" dirty="0">
                <a:latin typeface="Times New Roman" pitchFamily="18" charset="0"/>
                <a:ea typeface="宋体" pitchFamily="2" charset="-122"/>
                <a:sym typeface="Symbol" pitchFamily="18" charset="2"/>
              </a:rPr>
              <a:t>)</a:t>
            </a:r>
            <a:r>
              <a:rPr lang="zh-CN" altLang="en-US" sz="2400" b="1" dirty="0">
                <a:latin typeface="Times New Roman" pitchFamily="18" charset="0"/>
                <a:ea typeface="宋体" pitchFamily="2" charset="-122"/>
                <a:sym typeface="Symbol" pitchFamily="18" charset="2"/>
              </a:rPr>
              <a:t>  ;}</a:t>
            </a: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T</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T</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en-US" altLang="zh-CN" sz="2400" b="1" dirty="0">
                <a:solidFill>
                  <a:srgbClr val="FF0000"/>
                </a:solidFill>
                <a:latin typeface="Times New Roman" pitchFamily="18" charset="0"/>
                <a:ea typeface="宋体" pitchFamily="2" charset="-122"/>
                <a:sym typeface="Symbol" pitchFamily="18" charset="2"/>
              </a:rPr>
              <a:t>F</a:t>
            </a:r>
            <a:r>
              <a:rPr lang="zh-CN" altLang="en-US" sz="2400" b="1" dirty="0">
                <a:latin typeface="Times New Roman" pitchFamily="18" charset="0"/>
                <a:ea typeface="宋体" pitchFamily="2" charset="-122"/>
                <a:sym typeface="Symbol" pitchFamily="18" charset="2"/>
              </a:rPr>
              <a:t>.past   ;</a:t>
            </a:r>
            <a:r>
              <a:rPr lang="zh-CN" altLang="en-US" sz="3200" b="1" dirty="0">
                <a:latin typeface="Times New Roman" pitchFamily="18" charset="0"/>
                <a:ea typeface="宋体" pitchFamily="2" charset="-122"/>
                <a:sym typeface="Symbol" pitchFamily="18" charset="2"/>
              </a:rPr>
              <a:t>}</a:t>
            </a: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 (</a:t>
            </a:r>
            <a:r>
              <a:rPr lang="en-US" altLang="zh-CN" sz="3200" b="1" dirty="0">
                <a:solidFill>
                  <a:srgbClr val="FF0000"/>
                </a:solidFill>
                <a:latin typeface="Times New Roman" pitchFamily="18" charset="0"/>
                <a:ea typeface="宋体" pitchFamily="2" charset="-122"/>
                <a:sym typeface="Symbol" pitchFamily="18" charset="2"/>
              </a:rPr>
              <a:t>E</a:t>
            </a:r>
            <a:r>
              <a:rPr lang="en-US" altLang="zh-CN" sz="32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F</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en-US" altLang="zh-CN" sz="2400" b="1" dirty="0">
                <a:solidFill>
                  <a:srgbClr val="FF0000"/>
                </a:solidFill>
                <a:latin typeface="Times New Roman" pitchFamily="18" charset="0"/>
                <a:ea typeface="宋体" pitchFamily="2" charset="-122"/>
                <a:sym typeface="Symbol" pitchFamily="18" charset="2"/>
              </a:rPr>
              <a:t>E</a:t>
            </a:r>
            <a:r>
              <a:rPr lang="zh-CN" altLang="en-US" sz="2400" b="1" dirty="0">
                <a:latin typeface="Times New Roman" pitchFamily="18" charset="0"/>
                <a:ea typeface="宋体" pitchFamily="2" charset="-122"/>
                <a:sym typeface="Symbol" pitchFamily="18" charset="2"/>
              </a:rPr>
              <a:t>.past   ;</a:t>
            </a:r>
            <a:r>
              <a:rPr lang="zh-CN" altLang="en-US" sz="3200" b="1" dirty="0">
                <a:latin typeface="Times New Roman" pitchFamily="18" charset="0"/>
                <a:ea typeface="宋体" pitchFamily="2" charset="-122"/>
                <a:sym typeface="Symbol" pitchFamily="18" charset="2"/>
              </a:rPr>
              <a:t>}</a:t>
            </a:r>
          </a:p>
          <a:p>
            <a:pPr hangingPunct="0">
              <a:spcBef>
                <a:spcPct val="20000"/>
              </a:spcBef>
            </a:pPr>
            <a:r>
              <a:rPr lang="en-US" altLang="zh-CN" sz="3200" b="1" dirty="0">
                <a:solidFill>
                  <a:srgbClr val="FF0000"/>
                </a:solidFill>
                <a:latin typeface="Times New Roman" pitchFamily="18" charset="0"/>
                <a:ea typeface="宋体" pitchFamily="2" charset="-122"/>
                <a:sym typeface="Symbol" pitchFamily="18" charset="2"/>
              </a:rPr>
              <a:t>F</a:t>
            </a:r>
            <a:r>
              <a:rPr lang="en-US" altLang="zh-CN" sz="3200" b="1" dirty="0">
                <a:latin typeface="Times New Roman" pitchFamily="18" charset="0"/>
                <a:ea typeface="宋体" pitchFamily="2" charset="-122"/>
                <a:sym typeface="Symbol" pitchFamily="18" charset="2"/>
              </a:rPr>
              <a:t>  digit                 </a:t>
            </a:r>
            <a:r>
              <a:rPr lang="zh-CN" altLang="en-US" sz="3200" b="1" dirty="0">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sym typeface="Symbol" pitchFamily="18" charset="2"/>
              </a:rPr>
              <a:t>F</a:t>
            </a:r>
            <a:r>
              <a:rPr lang="zh-CN" altLang="en-US" sz="2400" b="1" dirty="0">
                <a:latin typeface="Times New Roman" pitchFamily="18" charset="0"/>
                <a:ea typeface="宋体" pitchFamily="2" charset="-122"/>
                <a:sym typeface="Symbol" pitchFamily="18" charset="2"/>
              </a:rPr>
              <a:t>.past</a:t>
            </a:r>
            <a:r>
              <a:rPr lang="en-US" altLang="zh-CN" sz="2400" b="1" dirty="0">
                <a:latin typeface="Times New Roman" pitchFamily="18" charset="0"/>
                <a:ea typeface="宋体" pitchFamily="2" charset="-122"/>
                <a:sym typeface="Symbol" pitchFamily="18" charset="2"/>
              </a:rPr>
              <a:t> = </a:t>
            </a:r>
            <a:r>
              <a:rPr lang="zh-CN" altLang="en-US" sz="2400" b="1" dirty="0">
                <a:latin typeface="Times New Roman" pitchFamily="18" charset="0"/>
                <a:ea typeface="宋体" pitchFamily="2" charset="-122"/>
                <a:sym typeface="Symbol" pitchFamily="18" charset="2"/>
              </a:rPr>
              <a:t>newNum(</a:t>
            </a:r>
            <a:r>
              <a:rPr lang="en-US" altLang="zh-CN" sz="2400" b="1" dirty="0">
                <a:latin typeface="Times New Roman" pitchFamily="18" charset="0"/>
                <a:ea typeface="宋体" pitchFamily="2" charset="-122"/>
                <a:sym typeface="Symbol" pitchFamily="18" charset="2"/>
              </a:rPr>
              <a:t>digit</a:t>
            </a:r>
            <a:r>
              <a:rPr lang="zh-CN" altLang="en-US" sz="2400" b="1" dirty="0">
                <a:latin typeface="Times New Roman" pitchFamily="18" charset="0"/>
                <a:ea typeface="宋体" pitchFamily="2" charset="-122"/>
                <a:sym typeface="Symbol" pitchFamily="18" charset="2"/>
              </a:rPr>
              <a:t>.</a:t>
            </a:r>
            <a:r>
              <a:rPr lang="en-US" altLang="zh-CN" sz="2400" b="1" dirty="0" err="1">
                <a:latin typeface="Times New Roman" pitchFamily="18" charset="0"/>
                <a:ea typeface="宋体" pitchFamily="2" charset="-122"/>
                <a:sym typeface="Symbol" pitchFamily="18" charset="2"/>
              </a:rPr>
              <a:t>lexval</a:t>
            </a:r>
            <a:r>
              <a:rPr lang="zh-CN" altLang="en-US" sz="2400" b="1" dirty="0">
                <a:latin typeface="Times New Roman" pitchFamily="18" charset="0"/>
                <a:ea typeface="宋体" pitchFamily="2" charset="-122"/>
                <a:sym typeface="Symbol" pitchFamily="18" charset="2"/>
              </a:rPr>
              <a:t>)   ;</a:t>
            </a:r>
            <a:r>
              <a:rPr lang="zh-CN" altLang="en-US" sz="3200" b="1" dirty="0">
                <a:latin typeface="Times New Roman" pitchFamily="18" charset="0"/>
                <a:ea typeface="宋体" pitchFamily="2" charset="-122"/>
                <a:sym typeface="Symbol" pitchFamily="18" charset="2"/>
              </a:rPr>
              <a:t>}</a:t>
            </a:r>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21403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blinds(horizontal)">
                                      <p:cBhvr>
                                        <p:cTn id="11" dur="50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blinds(horizontal)">
                                      <p:cBhvr>
                                        <p:cTn id="16" dur="500"/>
                                        <p:tgtEl>
                                          <p:spTgt spid="8">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linds(horizontal)">
                                      <p:cBhvr>
                                        <p:cTn id="21" dur="500"/>
                                        <p:tgtEl>
                                          <p:spTgt spid="8">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blinds(horizontal)">
                                      <p:cBhvr>
                                        <p:cTn id="26" dur="500"/>
                                        <p:tgtEl>
                                          <p:spTgt spid="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Effect transition="in" filter="blinds(horizontal)">
                                      <p:cBhvr>
                                        <p:cTn id="31" dur="500"/>
                                        <p:tgtEl>
                                          <p:spTgt spid="8">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
                                            <p:txEl>
                                              <p:pRg st="6" end="6"/>
                                            </p:txEl>
                                          </p:spTgt>
                                        </p:tgtEl>
                                        <p:attrNameLst>
                                          <p:attrName>style.visibility</p:attrName>
                                        </p:attrNameLst>
                                      </p:cBhvr>
                                      <p:to>
                                        <p:strVal val="visible"/>
                                      </p:to>
                                    </p:set>
                                    <p:animEffect transition="in" filter="blinds(horizontal)">
                                      <p:cBhvr>
                                        <p:cTn id="36"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xt Box 44"/>
          <p:cNvSpPr txBox="1">
            <a:spLocks noChangeArrowheads="1"/>
          </p:cNvSpPr>
          <p:nvPr/>
        </p:nvSpPr>
        <p:spPr bwMode="auto">
          <a:xfrm>
            <a:off x="5328668" y="5589309"/>
            <a:ext cx="3784600" cy="525401"/>
          </a:xfrm>
          <a:prstGeom prst="rect">
            <a:avLst/>
          </a:prstGeom>
          <a:solidFill>
            <a:srgbClr val="CCFFFF"/>
          </a:solidFill>
          <a:ln w="3175">
            <a:solidFill>
              <a:schemeClr val="tx1"/>
            </a:solidFill>
            <a:miter lim="800000"/>
            <a:headEnd/>
            <a:tailEnd/>
          </a:ln>
        </p:spPr>
        <p:txBody>
          <a:bodyPr lIns="90000" tIns="46800" rIns="90000" bIns="46800">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spcBef>
                <a:spcPct val="50000"/>
              </a:spcBef>
            </a:pPr>
            <a:r>
              <a:rPr lang="en-US" altLang="zh-CN" sz="2800" b="1">
                <a:latin typeface="Times New Roman" pitchFamily="18" charset="0"/>
                <a:ea typeface="楷体_GB2312" pitchFamily="1" charset="-122"/>
              </a:rPr>
              <a:t>3*5+4</a:t>
            </a:r>
            <a:r>
              <a:rPr lang="en-US" altLang="zh-CN" sz="2800">
                <a:latin typeface="楷体_GB2312" pitchFamily="1" charset="-122"/>
                <a:ea typeface="楷体_GB2312" pitchFamily="1" charset="-122"/>
              </a:rPr>
              <a:t> </a:t>
            </a:r>
            <a:r>
              <a:rPr lang="zh-CN" altLang="en-US" sz="2800" b="1">
                <a:latin typeface="Times New Roman" pitchFamily="18" charset="0"/>
                <a:ea typeface="楷体_GB2312" pitchFamily="1" charset="-122"/>
              </a:rPr>
              <a:t>AST</a:t>
            </a:r>
            <a:r>
              <a:rPr lang="zh-CN" altLang="en-US" sz="2800">
                <a:latin typeface="楷体_GB2312" pitchFamily="1" charset="-122"/>
                <a:ea typeface="楷体_GB2312" pitchFamily="1" charset="-122"/>
              </a:rPr>
              <a:t> </a:t>
            </a:r>
            <a:r>
              <a:rPr lang="zh-CN" altLang="en-US" sz="2800" b="1">
                <a:latin typeface="楷体_GB2312" pitchFamily="1" charset="-122"/>
                <a:ea typeface="楷体_GB2312" pitchFamily="1" charset="-122"/>
              </a:rPr>
              <a:t>建立过程</a:t>
            </a:r>
          </a:p>
        </p:txBody>
      </p:sp>
      <p:sp>
        <p:nvSpPr>
          <p:cNvPr id="259" name="TextBox 115"/>
          <p:cNvSpPr txBox="1">
            <a:spLocks noChangeArrowheads="1"/>
          </p:cNvSpPr>
          <p:nvPr/>
        </p:nvSpPr>
        <p:spPr bwMode="auto">
          <a:xfrm>
            <a:off x="-12700" y="16"/>
            <a:ext cx="6335965"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spcBef>
                <a:spcPct val="20000"/>
              </a:spcBef>
            </a:pPr>
            <a:r>
              <a:rPr lang="en-US" altLang="zh-CN" sz="2000" b="1">
                <a:solidFill>
                  <a:srgbClr val="FF0000"/>
                </a:solidFill>
                <a:latin typeface="Times New Roman" pitchFamily="18" charset="0"/>
                <a:ea typeface="宋体" pitchFamily="2" charset="-122"/>
                <a:sym typeface="Arial" pitchFamily="34" charset="0"/>
              </a:rPr>
              <a:t>L </a:t>
            </a:r>
            <a:r>
              <a:rPr lang="en-US" altLang="zh-CN" sz="2000" b="1">
                <a:latin typeface="Times New Roman" pitchFamily="18" charset="0"/>
                <a:ea typeface="宋体" pitchFamily="2" charset="-122"/>
                <a:sym typeface="Symbol" pitchFamily="18" charset="2"/>
              </a:rPr>
              <a:t> </a:t>
            </a:r>
            <a:r>
              <a:rPr lang="en-US" altLang="zh-CN" sz="2000" b="1">
                <a:solidFill>
                  <a:srgbClr val="FF0000"/>
                </a:solidFill>
                <a:latin typeface="Times New Roman" pitchFamily="18" charset="0"/>
                <a:ea typeface="宋体" pitchFamily="2" charset="-122"/>
                <a:sym typeface="Symbol" pitchFamily="18" charset="2"/>
              </a:rPr>
              <a:t>E</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 </a:t>
            </a:r>
            <a:r>
              <a:rPr lang="zh-CN" altLang="en-US" sz="2000" b="1">
                <a:solidFill>
                  <a:srgbClr val="FF0000"/>
                </a:solidFill>
                <a:latin typeface="Times New Roman" pitchFamily="18" charset="0"/>
                <a:ea typeface="宋体" pitchFamily="2" charset="-122"/>
                <a:sym typeface="Symbol" pitchFamily="18" charset="2"/>
              </a:rPr>
              <a:t>L</a:t>
            </a:r>
            <a:r>
              <a:rPr lang="zh-CN" altLang="en-US" sz="2000" b="1">
                <a:latin typeface="Times New Roman" pitchFamily="18" charset="0"/>
                <a:ea typeface="宋体" pitchFamily="2" charset="-122"/>
                <a:sym typeface="Symbol" pitchFamily="18" charset="2"/>
              </a:rPr>
              <a:t>.past = </a:t>
            </a:r>
            <a:r>
              <a:rPr lang="zh-CN" altLang="en-US" sz="2000" b="1">
                <a:solidFill>
                  <a:srgbClr val="FF0000"/>
                </a:solidFill>
                <a:latin typeface="Times New Roman" pitchFamily="18" charset="0"/>
                <a:ea typeface="宋体" pitchFamily="2" charset="-122"/>
                <a:sym typeface="Symbol" pitchFamily="18" charset="2"/>
              </a:rPr>
              <a:t>E</a:t>
            </a:r>
            <a:r>
              <a:rPr lang="zh-CN" altLang="en-US" sz="2000" b="1">
                <a:latin typeface="Times New Roman" pitchFamily="18" charset="0"/>
                <a:ea typeface="宋体" pitchFamily="2" charset="-122"/>
                <a:sym typeface="Symbol" pitchFamily="18" charset="2"/>
              </a:rPr>
              <a:t>.past; }</a:t>
            </a:r>
            <a:endParaRPr lang="en-US" altLang="zh-CN" sz="2000" b="1">
              <a:latin typeface="Times New Roman" pitchFamily="18" charset="0"/>
              <a:ea typeface="宋体" pitchFamily="2" charset="-122"/>
              <a:sym typeface="Symbol" pitchFamily="18" charset="2"/>
            </a:endParaRP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E </a:t>
            </a:r>
            <a:r>
              <a:rPr lang="en-US" altLang="zh-CN" sz="2000" b="1">
                <a:latin typeface="Times New Roman" pitchFamily="18" charset="0"/>
                <a:ea typeface="宋体" pitchFamily="2" charset="-122"/>
                <a:sym typeface="Symbol" pitchFamily="18" charset="2"/>
              </a:rPr>
              <a:t> </a:t>
            </a:r>
            <a:r>
              <a:rPr lang="en-US" altLang="zh-CN" sz="2000" b="1">
                <a:solidFill>
                  <a:srgbClr val="FF0000"/>
                </a:solidFill>
                <a:latin typeface="Times New Roman" pitchFamily="18" charset="0"/>
                <a:ea typeface="宋体" pitchFamily="2" charset="-122"/>
                <a:sym typeface="Symbol" pitchFamily="18" charset="2"/>
              </a:rPr>
              <a:t>E</a:t>
            </a:r>
            <a:r>
              <a:rPr lang="en-US" altLang="zh-CN" sz="2000" b="1" baseline="-25000">
                <a:solidFill>
                  <a:srgbClr val="FF0000"/>
                </a:solidFill>
                <a:latin typeface="Times New Roman" pitchFamily="18" charset="0"/>
                <a:ea typeface="宋体" pitchFamily="2" charset="-122"/>
                <a:sym typeface="Symbol" pitchFamily="18" charset="2"/>
              </a:rPr>
              <a:t>1</a:t>
            </a:r>
            <a:r>
              <a:rPr lang="en-US" altLang="zh-CN"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T</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E</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zh-CN" altLang="en-US" sz="2000" b="1">
                <a:latin typeface="Times New Roman" pitchFamily="18" charset="0"/>
                <a:ea typeface="宋体" pitchFamily="2" charset="-122"/>
                <a:sym typeface="Symbol" pitchFamily="18" charset="2"/>
              </a:rPr>
              <a:t>newExpr('+', </a:t>
            </a:r>
            <a:r>
              <a:rPr lang="en-US" altLang="zh-CN" sz="2000" b="1">
                <a:solidFill>
                  <a:srgbClr val="FF0000"/>
                </a:solidFill>
                <a:latin typeface="Times New Roman" pitchFamily="18" charset="0"/>
                <a:ea typeface="宋体" pitchFamily="2" charset="-122"/>
                <a:sym typeface="Symbol" pitchFamily="18" charset="2"/>
              </a:rPr>
              <a:t>E</a:t>
            </a:r>
            <a:r>
              <a:rPr lang="en-US" altLang="zh-CN" sz="2000" b="1" baseline="-25000">
                <a:latin typeface="Times New Roman" pitchFamily="18" charset="0"/>
                <a:ea typeface="宋体" pitchFamily="2" charset="-122"/>
                <a:sym typeface="Symbol" pitchFamily="18" charset="2"/>
              </a:rPr>
              <a:t>1</a:t>
            </a:r>
            <a:r>
              <a:rPr lang="zh-CN" altLang="en-US" sz="2000" b="1">
                <a:latin typeface="Times New Roman" pitchFamily="18" charset="0"/>
                <a:ea typeface="宋体" pitchFamily="2" charset="-122"/>
                <a:sym typeface="Symbol" pitchFamily="18" charset="2"/>
              </a:rPr>
              <a:t>.past, </a:t>
            </a:r>
            <a:r>
              <a:rPr lang="en-US" altLang="zh-CN" sz="2000" b="1">
                <a:latin typeface="Times New Roman" pitchFamily="18" charset="0"/>
                <a:ea typeface="宋体" pitchFamily="2" charset="-122"/>
                <a:sym typeface="Symbol" pitchFamily="18" charset="2"/>
              </a:rPr>
              <a:t> </a:t>
            </a:r>
            <a:r>
              <a:rPr lang="en-US" altLang="zh-CN" sz="2000" b="1">
                <a:solidFill>
                  <a:srgbClr val="FF0000"/>
                </a:solidFill>
                <a:latin typeface="Times New Roman" pitchFamily="18" charset="0"/>
                <a:ea typeface="宋体" pitchFamily="2" charset="-122"/>
                <a:sym typeface="Symbol" pitchFamily="18" charset="2"/>
              </a:rPr>
              <a:t>T</a:t>
            </a:r>
            <a:r>
              <a:rPr lang="zh-CN" altLang="en-US" sz="2000" b="1">
                <a:latin typeface="Times New Roman" pitchFamily="18" charset="0"/>
                <a:ea typeface="宋体" pitchFamily="2" charset="-122"/>
                <a:sym typeface="Symbol" pitchFamily="18" charset="2"/>
              </a:rPr>
              <a:t>.past)  ; }</a:t>
            </a: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E</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T</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E</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T</a:t>
            </a:r>
            <a:r>
              <a:rPr lang="zh-CN" altLang="en-US" sz="2000" b="1">
                <a:latin typeface="Times New Roman" pitchFamily="18" charset="0"/>
                <a:ea typeface="宋体" pitchFamily="2" charset="-122"/>
                <a:sym typeface="Symbol" pitchFamily="18" charset="2"/>
              </a:rPr>
              <a:t>.past ;}</a:t>
            </a: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T</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T</a:t>
            </a:r>
            <a:r>
              <a:rPr lang="en-US" altLang="zh-CN" sz="2000" b="1" baseline="-25000">
                <a:solidFill>
                  <a:srgbClr val="FF0000"/>
                </a:solidFill>
                <a:latin typeface="Times New Roman" pitchFamily="18" charset="0"/>
                <a:ea typeface="宋体" pitchFamily="2" charset="-122"/>
                <a:sym typeface="Symbol" pitchFamily="18" charset="2"/>
              </a:rPr>
              <a:t>1</a:t>
            </a:r>
            <a:r>
              <a:rPr lang="en-US" altLang="zh-CN"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F</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T</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zh-CN" altLang="en-US" sz="2000" b="1">
                <a:latin typeface="Times New Roman" pitchFamily="18" charset="0"/>
                <a:ea typeface="宋体" pitchFamily="2" charset="-122"/>
                <a:sym typeface="Symbol" pitchFamily="18" charset="2"/>
              </a:rPr>
              <a:t>newExpr('*', </a:t>
            </a:r>
            <a:r>
              <a:rPr lang="en-US" altLang="zh-CN" sz="2000" b="1">
                <a:solidFill>
                  <a:srgbClr val="FF0000"/>
                </a:solidFill>
                <a:latin typeface="Times New Roman" pitchFamily="18" charset="0"/>
                <a:ea typeface="宋体" pitchFamily="2" charset="-122"/>
                <a:sym typeface="Symbol" pitchFamily="18" charset="2"/>
              </a:rPr>
              <a:t>T</a:t>
            </a:r>
            <a:r>
              <a:rPr lang="en-US" altLang="zh-CN" sz="2000" b="1" baseline="-25000">
                <a:latin typeface="Times New Roman" pitchFamily="18" charset="0"/>
                <a:ea typeface="宋体" pitchFamily="2" charset="-122"/>
                <a:sym typeface="Symbol" pitchFamily="18" charset="2"/>
              </a:rPr>
              <a:t>1</a:t>
            </a:r>
            <a:r>
              <a:rPr lang="zh-CN" altLang="en-US" sz="2000" b="1">
                <a:latin typeface="Times New Roman" pitchFamily="18" charset="0"/>
                <a:ea typeface="宋体" pitchFamily="2" charset="-122"/>
                <a:sym typeface="Symbol" pitchFamily="18" charset="2"/>
              </a:rPr>
              <a:t>.past, </a:t>
            </a:r>
            <a:r>
              <a:rPr lang="en-US" altLang="zh-CN" sz="2000" b="1">
                <a:latin typeface="Times New Roman" pitchFamily="18" charset="0"/>
                <a:ea typeface="宋体" pitchFamily="2" charset="-122"/>
                <a:sym typeface="Symbol" pitchFamily="18" charset="2"/>
              </a:rPr>
              <a:t> </a:t>
            </a:r>
            <a:r>
              <a:rPr lang="en-US" altLang="zh-CN" sz="2000" b="1">
                <a:solidFill>
                  <a:srgbClr val="FF0000"/>
                </a:solidFill>
                <a:latin typeface="Times New Roman" pitchFamily="18" charset="0"/>
                <a:ea typeface="宋体" pitchFamily="2" charset="-122"/>
                <a:sym typeface="Symbol" pitchFamily="18" charset="2"/>
              </a:rPr>
              <a:t>F</a:t>
            </a:r>
            <a:r>
              <a:rPr lang="zh-CN" altLang="en-US" sz="2000" b="1">
                <a:latin typeface="Times New Roman" pitchFamily="18" charset="0"/>
                <a:ea typeface="宋体" pitchFamily="2" charset="-122"/>
                <a:sym typeface="Symbol" pitchFamily="18" charset="2"/>
              </a:rPr>
              <a:t>.past </a:t>
            </a:r>
            <a:r>
              <a:rPr lang="zh-CN" altLang="zh-CN" sz="2000" b="1">
                <a:latin typeface="Times New Roman" pitchFamily="18" charset="0"/>
                <a:ea typeface="宋体" pitchFamily="2" charset="-122"/>
                <a:sym typeface="Symbol" pitchFamily="18" charset="2"/>
              </a:rPr>
              <a:t>)</a:t>
            </a:r>
            <a:r>
              <a:rPr lang="zh-CN" altLang="en-US" sz="2000" b="1">
                <a:latin typeface="Times New Roman" pitchFamily="18" charset="0"/>
                <a:ea typeface="宋体" pitchFamily="2" charset="-122"/>
                <a:sym typeface="Symbol" pitchFamily="18" charset="2"/>
              </a:rPr>
              <a:t>  ;}</a:t>
            </a: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T</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F</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T</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F</a:t>
            </a:r>
            <a:r>
              <a:rPr lang="zh-CN" altLang="en-US" sz="2000" b="1">
                <a:latin typeface="Times New Roman" pitchFamily="18" charset="0"/>
                <a:ea typeface="宋体" pitchFamily="2" charset="-122"/>
                <a:sym typeface="Symbol" pitchFamily="18" charset="2"/>
              </a:rPr>
              <a:t>.past   ;}</a:t>
            </a: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F</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E</a:t>
            </a:r>
            <a:r>
              <a:rPr lang="en-US" altLang="zh-CN" sz="2000" b="1">
                <a:latin typeface="Times New Roman" pitchFamily="18" charset="0"/>
                <a:ea typeface="宋体" pitchFamily="2" charset="-122"/>
                <a:sym typeface="Symbol" pitchFamily="18" charset="2"/>
              </a:rPr>
              <a: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F</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en-US" altLang="zh-CN" sz="2000" b="1">
                <a:solidFill>
                  <a:srgbClr val="FF0000"/>
                </a:solidFill>
                <a:latin typeface="Times New Roman" pitchFamily="18" charset="0"/>
                <a:ea typeface="宋体" pitchFamily="2" charset="-122"/>
                <a:sym typeface="Symbol" pitchFamily="18" charset="2"/>
              </a:rPr>
              <a:t>E</a:t>
            </a:r>
            <a:r>
              <a:rPr lang="zh-CN" altLang="en-US" sz="2000" b="1">
                <a:latin typeface="Times New Roman" pitchFamily="18" charset="0"/>
                <a:ea typeface="宋体" pitchFamily="2" charset="-122"/>
                <a:sym typeface="Symbol" pitchFamily="18" charset="2"/>
              </a:rPr>
              <a:t>.past   ;}</a:t>
            </a:r>
          </a:p>
          <a:p>
            <a:pPr hangingPunct="0">
              <a:spcBef>
                <a:spcPct val="20000"/>
              </a:spcBef>
            </a:pPr>
            <a:r>
              <a:rPr lang="en-US" altLang="zh-CN" sz="2000" b="1">
                <a:solidFill>
                  <a:srgbClr val="FF0000"/>
                </a:solidFill>
                <a:latin typeface="Times New Roman" pitchFamily="18" charset="0"/>
                <a:ea typeface="宋体" pitchFamily="2" charset="-122"/>
                <a:sym typeface="Symbol" pitchFamily="18" charset="2"/>
              </a:rPr>
              <a:t>F</a:t>
            </a:r>
            <a:r>
              <a:rPr lang="en-US" altLang="zh-CN" sz="2000" b="1">
                <a:latin typeface="Times New Roman" pitchFamily="18" charset="0"/>
                <a:ea typeface="宋体" pitchFamily="2" charset="-122"/>
                <a:sym typeface="Symbol" pitchFamily="18" charset="2"/>
              </a:rPr>
              <a:t>  digit     </a:t>
            </a:r>
            <a:r>
              <a:rPr lang="zh-CN" altLang="en-US" sz="2000" b="1">
                <a:latin typeface="Times New Roman" pitchFamily="18" charset="0"/>
                <a:ea typeface="宋体" pitchFamily="2" charset="-122"/>
                <a:sym typeface="Symbol" pitchFamily="18" charset="2"/>
              </a:rPr>
              <a:t>{</a:t>
            </a:r>
            <a:r>
              <a:rPr lang="en-US" altLang="zh-CN" sz="2000" b="1">
                <a:solidFill>
                  <a:srgbClr val="FF0000"/>
                </a:solidFill>
                <a:latin typeface="Times New Roman" pitchFamily="18" charset="0"/>
                <a:ea typeface="宋体" pitchFamily="2" charset="-122"/>
                <a:sym typeface="Symbol" pitchFamily="18" charset="2"/>
              </a:rPr>
              <a:t>F</a:t>
            </a:r>
            <a:r>
              <a:rPr lang="zh-CN" altLang="en-US" sz="2000" b="1">
                <a:latin typeface="Times New Roman" pitchFamily="18" charset="0"/>
                <a:ea typeface="宋体" pitchFamily="2" charset="-122"/>
                <a:sym typeface="Symbol" pitchFamily="18" charset="2"/>
              </a:rPr>
              <a:t>.past</a:t>
            </a:r>
            <a:r>
              <a:rPr lang="en-US" altLang="zh-CN" sz="2000" b="1">
                <a:latin typeface="Times New Roman" pitchFamily="18" charset="0"/>
                <a:ea typeface="宋体" pitchFamily="2" charset="-122"/>
                <a:sym typeface="Symbol" pitchFamily="18" charset="2"/>
              </a:rPr>
              <a:t> = </a:t>
            </a:r>
            <a:r>
              <a:rPr lang="zh-CN" altLang="en-US" sz="2000" b="1">
                <a:latin typeface="Times New Roman" pitchFamily="18" charset="0"/>
                <a:ea typeface="宋体" pitchFamily="2" charset="-122"/>
                <a:sym typeface="Symbol" pitchFamily="18" charset="2"/>
              </a:rPr>
              <a:t>newNum(</a:t>
            </a:r>
            <a:r>
              <a:rPr lang="en-US" altLang="zh-CN" sz="2000" b="1">
                <a:latin typeface="Times New Roman" pitchFamily="18" charset="0"/>
                <a:ea typeface="宋体" pitchFamily="2" charset="-122"/>
                <a:sym typeface="Symbol" pitchFamily="18" charset="2"/>
              </a:rPr>
              <a:t>digit</a:t>
            </a:r>
            <a:r>
              <a:rPr lang="zh-CN" altLang="en-US" sz="2000" b="1">
                <a:latin typeface="Times New Roman" pitchFamily="18" charset="0"/>
                <a:ea typeface="宋体" pitchFamily="2" charset="-122"/>
                <a:sym typeface="Symbol" pitchFamily="18" charset="2"/>
              </a:rPr>
              <a:t>.</a:t>
            </a:r>
            <a:r>
              <a:rPr lang="en-US" altLang="zh-CN" sz="2000" b="1">
                <a:latin typeface="Times New Roman" pitchFamily="18" charset="0"/>
                <a:ea typeface="宋体" pitchFamily="2" charset="-122"/>
                <a:sym typeface="Symbol" pitchFamily="18" charset="2"/>
              </a:rPr>
              <a:t>lexval</a:t>
            </a:r>
            <a:r>
              <a:rPr lang="zh-CN" altLang="en-US" sz="2000" b="1">
                <a:latin typeface="Times New Roman" pitchFamily="18" charset="0"/>
                <a:ea typeface="宋体" pitchFamily="2" charset="-122"/>
                <a:sym typeface="Symbol" pitchFamily="18" charset="2"/>
              </a:rPr>
              <a:t>)   ;}</a:t>
            </a:r>
            <a:endParaRPr lang="en-US" altLang="zh-CN" sz="2000" b="1">
              <a:latin typeface="Times New Roman" pitchFamily="18" charset="0"/>
              <a:ea typeface="宋体" pitchFamily="2" charset="-122"/>
              <a:sym typeface="Symbol" pitchFamily="18" charset="2"/>
            </a:endParaRPr>
          </a:p>
        </p:txBody>
      </p:sp>
      <p:sp>
        <p:nvSpPr>
          <p:cNvPr id="260" name="Oval 2"/>
          <p:cNvSpPr>
            <a:spLocks noChangeArrowheads="1"/>
          </p:cNvSpPr>
          <p:nvPr/>
        </p:nvSpPr>
        <p:spPr bwMode="auto">
          <a:xfrm>
            <a:off x="5427662" y="4822999"/>
            <a:ext cx="719138"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3</a:t>
            </a:r>
          </a:p>
        </p:txBody>
      </p:sp>
      <p:sp>
        <p:nvSpPr>
          <p:cNvPr id="261" name="Oval 3"/>
          <p:cNvSpPr>
            <a:spLocks noChangeArrowheads="1"/>
          </p:cNvSpPr>
          <p:nvPr/>
        </p:nvSpPr>
        <p:spPr bwMode="auto">
          <a:xfrm>
            <a:off x="6345795" y="2878310"/>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a:t>
            </a:r>
          </a:p>
        </p:txBody>
      </p:sp>
      <p:sp>
        <p:nvSpPr>
          <p:cNvPr id="262" name="Oval 4"/>
          <p:cNvSpPr>
            <a:spLocks noChangeArrowheads="1"/>
          </p:cNvSpPr>
          <p:nvPr/>
        </p:nvSpPr>
        <p:spPr bwMode="auto">
          <a:xfrm>
            <a:off x="7308162" y="2878310"/>
            <a:ext cx="719138"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dirty="0">
                <a:latin typeface="Times New Roman" pitchFamily="18" charset="0"/>
                <a:ea typeface="宋体" pitchFamily="2" charset="-122"/>
              </a:rPr>
              <a:t>F</a:t>
            </a:r>
          </a:p>
        </p:txBody>
      </p:sp>
      <p:sp>
        <p:nvSpPr>
          <p:cNvPr id="263" name="Oval 5"/>
          <p:cNvSpPr>
            <a:spLocks noChangeArrowheads="1"/>
          </p:cNvSpPr>
          <p:nvPr/>
        </p:nvSpPr>
        <p:spPr bwMode="auto">
          <a:xfrm>
            <a:off x="7308849" y="3873674"/>
            <a:ext cx="719138"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5</a:t>
            </a:r>
          </a:p>
        </p:txBody>
      </p:sp>
      <p:sp>
        <p:nvSpPr>
          <p:cNvPr id="264" name="Oval 6"/>
          <p:cNvSpPr>
            <a:spLocks noChangeArrowheads="1"/>
          </p:cNvSpPr>
          <p:nvPr/>
        </p:nvSpPr>
        <p:spPr bwMode="auto">
          <a:xfrm>
            <a:off x="5427662" y="2878310"/>
            <a:ext cx="719138"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T</a:t>
            </a:r>
          </a:p>
        </p:txBody>
      </p:sp>
      <p:sp>
        <p:nvSpPr>
          <p:cNvPr id="265" name="Oval 7"/>
          <p:cNvSpPr>
            <a:spLocks noChangeArrowheads="1"/>
          </p:cNvSpPr>
          <p:nvPr/>
        </p:nvSpPr>
        <p:spPr bwMode="auto">
          <a:xfrm>
            <a:off x="5427662" y="3832332"/>
            <a:ext cx="719138"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F</a:t>
            </a:r>
          </a:p>
        </p:txBody>
      </p:sp>
      <p:sp>
        <p:nvSpPr>
          <p:cNvPr id="266" name="Oval 8"/>
          <p:cNvSpPr>
            <a:spLocks noChangeArrowheads="1"/>
          </p:cNvSpPr>
          <p:nvPr/>
        </p:nvSpPr>
        <p:spPr bwMode="auto">
          <a:xfrm>
            <a:off x="7424747" y="-111016"/>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E</a:t>
            </a:r>
          </a:p>
        </p:txBody>
      </p:sp>
      <p:sp>
        <p:nvSpPr>
          <p:cNvPr id="267" name="Oval 9"/>
          <p:cNvSpPr>
            <a:spLocks noChangeArrowheads="1"/>
          </p:cNvSpPr>
          <p:nvPr/>
        </p:nvSpPr>
        <p:spPr bwMode="auto">
          <a:xfrm>
            <a:off x="7424747" y="808210"/>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a:t>
            </a:r>
          </a:p>
        </p:txBody>
      </p:sp>
      <p:sp>
        <p:nvSpPr>
          <p:cNvPr id="268" name="Oval 10"/>
          <p:cNvSpPr>
            <a:spLocks noChangeArrowheads="1"/>
          </p:cNvSpPr>
          <p:nvPr/>
        </p:nvSpPr>
        <p:spPr bwMode="auto">
          <a:xfrm>
            <a:off x="8508725" y="837010"/>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T</a:t>
            </a:r>
          </a:p>
        </p:txBody>
      </p:sp>
      <p:sp>
        <p:nvSpPr>
          <p:cNvPr id="269" name="Oval 11"/>
          <p:cNvSpPr>
            <a:spLocks noChangeArrowheads="1"/>
          </p:cNvSpPr>
          <p:nvPr/>
        </p:nvSpPr>
        <p:spPr bwMode="auto">
          <a:xfrm>
            <a:off x="8508725" y="1753520"/>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F</a:t>
            </a:r>
          </a:p>
        </p:txBody>
      </p:sp>
      <p:sp>
        <p:nvSpPr>
          <p:cNvPr id="270" name="Oval 12"/>
          <p:cNvSpPr>
            <a:spLocks noChangeArrowheads="1"/>
          </p:cNvSpPr>
          <p:nvPr/>
        </p:nvSpPr>
        <p:spPr bwMode="auto">
          <a:xfrm>
            <a:off x="8508725" y="2931787"/>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4</a:t>
            </a:r>
          </a:p>
        </p:txBody>
      </p:sp>
      <p:sp>
        <p:nvSpPr>
          <p:cNvPr id="271" name="Oval 13"/>
          <p:cNvSpPr>
            <a:spLocks noChangeArrowheads="1"/>
          </p:cNvSpPr>
          <p:nvPr/>
        </p:nvSpPr>
        <p:spPr bwMode="auto">
          <a:xfrm>
            <a:off x="6292859" y="837010"/>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a:latin typeface="Times New Roman" pitchFamily="18" charset="0"/>
                <a:ea typeface="宋体" pitchFamily="2" charset="-122"/>
              </a:rPr>
              <a:t>E</a:t>
            </a:r>
          </a:p>
        </p:txBody>
      </p:sp>
      <p:sp>
        <p:nvSpPr>
          <p:cNvPr id="272" name="Oval 17"/>
          <p:cNvSpPr>
            <a:spLocks noChangeArrowheads="1"/>
          </p:cNvSpPr>
          <p:nvPr/>
        </p:nvSpPr>
        <p:spPr bwMode="auto">
          <a:xfrm>
            <a:off x="6307815" y="1825314"/>
            <a:ext cx="719137" cy="652255"/>
          </a:xfrm>
          <a:prstGeom prst="ellipse">
            <a:avLst/>
          </a:prstGeom>
          <a:solidFill>
            <a:schemeClr val="accent1"/>
          </a:solidFill>
          <a:ln w="9525">
            <a:solidFill>
              <a:schemeClr val="tx1"/>
            </a:solidFill>
            <a:round/>
            <a:headEnd/>
            <a:tailEnd/>
          </a:ln>
        </p:spPr>
        <p:txBody>
          <a:bodyPr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US" altLang="zh-CN" sz="2400" b="1" dirty="0">
                <a:latin typeface="Times New Roman" pitchFamily="18" charset="0"/>
                <a:ea typeface="宋体" pitchFamily="2" charset="-122"/>
              </a:rPr>
              <a:t>T</a:t>
            </a:r>
          </a:p>
        </p:txBody>
      </p:sp>
      <p:cxnSp>
        <p:nvCxnSpPr>
          <p:cNvPr id="273" name="Straight Arrow Connector 35"/>
          <p:cNvCxnSpPr>
            <a:cxnSpLocks noChangeShapeType="1"/>
            <a:stCxn id="267" idx="0"/>
            <a:endCxn id="266" idx="4"/>
          </p:cNvCxnSpPr>
          <p:nvPr/>
        </p:nvCxnSpPr>
        <p:spPr bwMode="auto">
          <a:xfrm flipV="1">
            <a:off x="7784316" y="541239"/>
            <a:ext cx="0" cy="26697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4" name="Straight Arrow Connector 36"/>
          <p:cNvCxnSpPr>
            <a:cxnSpLocks noChangeShapeType="1"/>
            <a:stCxn id="271" idx="0"/>
            <a:endCxn id="266" idx="4"/>
          </p:cNvCxnSpPr>
          <p:nvPr/>
        </p:nvCxnSpPr>
        <p:spPr bwMode="auto">
          <a:xfrm flipV="1">
            <a:off x="6652428" y="541239"/>
            <a:ext cx="1131888" cy="29577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5" name="Straight Arrow Connector 39"/>
          <p:cNvCxnSpPr>
            <a:cxnSpLocks noChangeShapeType="1"/>
            <a:stCxn id="268" idx="0"/>
            <a:endCxn id="266" idx="4"/>
          </p:cNvCxnSpPr>
          <p:nvPr/>
        </p:nvCxnSpPr>
        <p:spPr bwMode="auto">
          <a:xfrm flipH="1" flipV="1">
            <a:off x="7784316" y="541239"/>
            <a:ext cx="1083978" cy="29577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6" name="Straight Arrow Connector 42"/>
          <p:cNvCxnSpPr>
            <a:cxnSpLocks noChangeShapeType="1"/>
            <a:stCxn id="272" idx="0"/>
            <a:endCxn id="271" idx="4"/>
          </p:cNvCxnSpPr>
          <p:nvPr/>
        </p:nvCxnSpPr>
        <p:spPr bwMode="auto">
          <a:xfrm flipH="1" flipV="1">
            <a:off x="6652428" y="1489265"/>
            <a:ext cx="14956" cy="336049"/>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7" name="Straight Arrow Connector 45"/>
          <p:cNvCxnSpPr>
            <a:cxnSpLocks noChangeShapeType="1"/>
            <a:stCxn id="269" idx="0"/>
            <a:endCxn id="268" idx="4"/>
          </p:cNvCxnSpPr>
          <p:nvPr/>
        </p:nvCxnSpPr>
        <p:spPr bwMode="auto">
          <a:xfrm flipV="1">
            <a:off x="8868294" y="1489265"/>
            <a:ext cx="0" cy="264255"/>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8" name="Straight Arrow Connector 48"/>
          <p:cNvCxnSpPr>
            <a:cxnSpLocks noChangeShapeType="1"/>
            <a:stCxn id="270" idx="0"/>
            <a:endCxn id="269" idx="4"/>
          </p:cNvCxnSpPr>
          <p:nvPr/>
        </p:nvCxnSpPr>
        <p:spPr bwMode="auto">
          <a:xfrm flipV="1">
            <a:off x="8868294" y="2405775"/>
            <a:ext cx="0" cy="52601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79" name="Straight Arrow Connector 51"/>
          <p:cNvCxnSpPr>
            <a:cxnSpLocks noChangeShapeType="1"/>
            <a:stCxn id="264" idx="0"/>
            <a:endCxn id="272" idx="4"/>
          </p:cNvCxnSpPr>
          <p:nvPr/>
        </p:nvCxnSpPr>
        <p:spPr bwMode="auto">
          <a:xfrm flipV="1">
            <a:off x="5787231" y="2477569"/>
            <a:ext cx="880153" cy="40074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0" name="Straight Arrow Connector 54"/>
          <p:cNvCxnSpPr>
            <a:cxnSpLocks noChangeShapeType="1"/>
            <a:stCxn id="261" idx="0"/>
            <a:endCxn id="272" idx="4"/>
          </p:cNvCxnSpPr>
          <p:nvPr/>
        </p:nvCxnSpPr>
        <p:spPr bwMode="auto">
          <a:xfrm flipH="1" flipV="1">
            <a:off x="6667384" y="2477569"/>
            <a:ext cx="37980" cy="40074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1" name="Straight Arrow Connector 57"/>
          <p:cNvCxnSpPr>
            <a:cxnSpLocks noChangeShapeType="1"/>
            <a:stCxn id="262" idx="0"/>
            <a:endCxn id="272" idx="4"/>
          </p:cNvCxnSpPr>
          <p:nvPr/>
        </p:nvCxnSpPr>
        <p:spPr bwMode="auto">
          <a:xfrm flipH="1" flipV="1">
            <a:off x="6667384" y="2477569"/>
            <a:ext cx="1000347" cy="400741"/>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2" name="Straight Arrow Connector 60"/>
          <p:cNvCxnSpPr>
            <a:cxnSpLocks noChangeShapeType="1"/>
            <a:stCxn id="263" idx="0"/>
            <a:endCxn id="262" idx="4"/>
          </p:cNvCxnSpPr>
          <p:nvPr/>
        </p:nvCxnSpPr>
        <p:spPr bwMode="auto">
          <a:xfrm flipH="1" flipV="1">
            <a:off x="7667731" y="3530565"/>
            <a:ext cx="687" cy="343109"/>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3" name="Straight Arrow Connector 63"/>
          <p:cNvCxnSpPr>
            <a:cxnSpLocks noChangeShapeType="1"/>
            <a:stCxn id="265" idx="0"/>
            <a:endCxn id="264" idx="4"/>
          </p:cNvCxnSpPr>
          <p:nvPr/>
        </p:nvCxnSpPr>
        <p:spPr bwMode="auto">
          <a:xfrm flipV="1">
            <a:off x="5787231" y="3530565"/>
            <a:ext cx="0" cy="301767"/>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84" name="Straight Arrow Connector 66"/>
          <p:cNvCxnSpPr>
            <a:cxnSpLocks noChangeShapeType="1"/>
            <a:endCxn id="265" idx="4"/>
          </p:cNvCxnSpPr>
          <p:nvPr/>
        </p:nvCxnSpPr>
        <p:spPr bwMode="auto">
          <a:xfrm flipH="1" flipV="1">
            <a:off x="5787231" y="4484587"/>
            <a:ext cx="45244" cy="37177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285" name="Rectangle 2"/>
          <p:cNvSpPr>
            <a:spLocks noChangeArrowheads="1"/>
          </p:cNvSpPr>
          <p:nvPr/>
        </p:nvSpPr>
        <p:spPr bwMode="auto">
          <a:xfrm>
            <a:off x="657329" y="4407437"/>
            <a:ext cx="957611" cy="402291"/>
          </a:xfrm>
          <a:prstGeom prst="rect">
            <a:avLst/>
          </a:prstGeom>
          <a:solidFill>
            <a:schemeClr val="bg1"/>
          </a:solidFill>
          <a:ln w="9525">
            <a:solidFill>
              <a:schemeClr val="tx1"/>
            </a:solidFill>
            <a:miter lim="800000"/>
            <a:headEnd/>
            <a:tailEnd/>
          </a:ln>
        </p:spPr>
        <p:txBody>
          <a:bodyPr wrap="none"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000" b="1">
                <a:latin typeface="Times New Roman" pitchFamily="18" charset="0"/>
                <a:ea typeface="宋体" pitchFamily="2" charset="-122"/>
                <a:sym typeface="Symbol" pitchFamily="18" charset="2"/>
              </a:rPr>
              <a:t>num; </a:t>
            </a:r>
            <a:r>
              <a:rPr lang="en-US" altLang="zh-CN" sz="2000" b="1">
                <a:latin typeface="Times New Roman" pitchFamily="18" charset="0"/>
                <a:ea typeface="宋体" pitchFamily="2" charset="-122"/>
                <a:sym typeface="Symbol" pitchFamily="18" charset="2"/>
              </a:rPr>
              <a:t>3</a:t>
            </a:r>
          </a:p>
        </p:txBody>
      </p:sp>
      <p:sp>
        <p:nvSpPr>
          <p:cNvPr id="286" name="文本框 3"/>
          <p:cNvSpPr txBox="1">
            <a:spLocks noChangeArrowheads="1"/>
          </p:cNvSpPr>
          <p:nvPr/>
        </p:nvSpPr>
        <p:spPr bwMode="auto">
          <a:xfrm>
            <a:off x="-61913" y="5021332"/>
            <a:ext cx="903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F.past</a:t>
            </a:r>
          </a:p>
        </p:txBody>
      </p:sp>
      <p:cxnSp>
        <p:nvCxnSpPr>
          <p:cNvPr id="287" name="肘形连接符 286"/>
          <p:cNvCxnSpPr>
            <a:stCxn id="286" idx="3"/>
            <a:endCxn id="285" idx="2"/>
          </p:cNvCxnSpPr>
          <p:nvPr/>
        </p:nvCxnSpPr>
        <p:spPr>
          <a:xfrm flipV="1">
            <a:off x="841924" y="4809728"/>
            <a:ext cx="294211" cy="442437"/>
          </a:xfrm>
          <a:prstGeom prst="bentConnector2">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88" name="Rectangle 2"/>
          <p:cNvSpPr>
            <a:spLocks noChangeArrowheads="1"/>
          </p:cNvSpPr>
          <p:nvPr/>
        </p:nvSpPr>
        <p:spPr bwMode="auto">
          <a:xfrm>
            <a:off x="2251093" y="4401086"/>
            <a:ext cx="957611" cy="402291"/>
          </a:xfrm>
          <a:prstGeom prst="rect">
            <a:avLst/>
          </a:prstGeom>
          <a:solidFill>
            <a:schemeClr val="bg1"/>
          </a:solidFill>
          <a:ln w="9525">
            <a:solidFill>
              <a:schemeClr val="tx1"/>
            </a:solidFill>
            <a:miter lim="800000"/>
            <a:headEnd/>
            <a:tailEnd/>
          </a:ln>
        </p:spPr>
        <p:txBody>
          <a:bodyPr wrap="none"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000" b="1">
                <a:latin typeface="Times New Roman" pitchFamily="18" charset="0"/>
                <a:ea typeface="宋体" pitchFamily="2" charset="-122"/>
                <a:sym typeface="Symbol" pitchFamily="18" charset="2"/>
              </a:rPr>
              <a:t>num; 5</a:t>
            </a:r>
          </a:p>
        </p:txBody>
      </p:sp>
      <p:sp>
        <p:nvSpPr>
          <p:cNvPr id="289" name="文本框 6"/>
          <p:cNvSpPr txBox="1">
            <a:spLocks noChangeArrowheads="1"/>
          </p:cNvSpPr>
          <p:nvPr/>
        </p:nvSpPr>
        <p:spPr bwMode="auto">
          <a:xfrm>
            <a:off x="1443054" y="5014981"/>
            <a:ext cx="903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F.past</a:t>
            </a:r>
          </a:p>
        </p:txBody>
      </p:sp>
      <p:cxnSp>
        <p:nvCxnSpPr>
          <p:cNvPr id="290" name="肘形连接符 289"/>
          <p:cNvCxnSpPr>
            <a:stCxn id="289" idx="3"/>
            <a:endCxn id="288" idx="2"/>
          </p:cNvCxnSpPr>
          <p:nvPr/>
        </p:nvCxnSpPr>
        <p:spPr>
          <a:xfrm flipV="1">
            <a:off x="2346891" y="4803377"/>
            <a:ext cx="383008" cy="442437"/>
          </a:xfrm>
          <a:prstGeom prst="bentConnector2">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91" name="Rectangle 2"/>
          <p:cNvSpPr>
            <a:spLocks noChangeArrowheads="1"/>
          </p:cNvSpPr>
          <p:nvPr/>
        </p:nvSpPr>
        <p:spPr bwMode="auto">
          <a:xfrm>
            <a:off x="3800579" y="4394737"/>
            <a:ext cx="957611" cy="402291"/>
          </a:xfrm>
          <a:prstGeom prst="rect">
            <a:avLst/>
          </a:prstGeom>
          <a:solidFill>
            <a:schemeClr val="bg1"/>
          </a:solidFill>
          <a:ln w="9525">
            <a:solidFill>
              <a:schemeClr val="tx1"/>
            </a:solidFill>
            <a:miter lim="800000"/>
            <a:headEnd/>
            <a:tailEnd/>
          </a:ln>
        </p:spPr>
        <p:txBody>
          <a:bodyPr wrap="none"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000" b="1">
                <a:latin typeface="Times New Roman" pitchFamily="18" charset="0"/>
                <a:ea typeface="宋体" pitchFamily="2" charset="-122"/>
                <a:sym typeface="Symbol" pitchFamily="18" charset="2"/>
              </a:rPr>
              <a:t>num; 4</a:t>
            </a:r>
          </a:p>
        </p:txBody>
      </p:sp>
      <p:sp>
        <p:nvSpPr>
          <p:cNvPr id="292" name="文本框 9"/>
          <p:cNvSpPr txBox="1">
            <a:spLocks noChangeArrowheads="1"/>
          </p:cNvSpPr>
          <p:nvPr/>
        </p:nvSpPr>
        <p:spPr bwMode="auto">
          <a:xfrm>
            <a:off x="3214693" y="5008632"/>
            <a:ext cx="903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F.past</a:t>
            </a:r>
          </a:p>
        </p:txBody>
      </p:sp>
      <p:cxnSp>
        <p:nvCxnSpPr>
          <p:cNvPr id="293" name="肘形连接符 292"/>
          <p:cNvCxnSpPr>
            <a:stCxn id="292" idx="3"/>
            <a:endCxn id="291" idx="2"/>
          </p:cNvCxnSpPr>
          <p:nvPr/>
        </p:nvCxnSpPr>
        <p:spPr>
          <a:xfrm flipV="1">
            <a:off x="4118530" y="4797028"/>
            <a:ext cx="160855" cy="442437"/>
          </a:xfrm>
          <a:prstGeom prst="bentConnector2">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94" name="文本框 11"/>
          <p:cNvSpPr txBox="1">
            <a:spLocks noChangeArrowheads="1"/>
          </p:cNvSpPr>
          <p:nvPr/>
        </p:nvSpPr>
        <p:spPr bwMode="auto">
          <a:xfrm>
            <a:off x="31780" y="3687771"/>
            <a:ext cx="921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dirty="0">
                <a:latin typeface="Times New Roman" pitchFamily="18" charset="0"/>
              </a:rPr>
              <a:t>T.past</a:t>
            </a:r>
          </a:p>
        </p:txBody>
      </p:sp>
      <p:cxnSp>
        <p:nvCxnSpPr>
          <p:cNvPr id="295" name="肘形连接符 294"/>
          <p:cNvCxnSpPr>
            <a:stCxn id="294" idx="2"/>
            <a:endCxn id="285" idx="1"/>
          </p:cNvCxnSpPr>
          <p:nvPr/>
        </p:nvCxnSpPr>
        <p:spPr>
          <a:xfrm rot="16200000" flipH="1">
            <a:off x="345397" y="4296650"/>
            <a:ext cx="459147" cy="164717"/>
          </a:xfrm>
          <a:prstGeom prst="bentConnector2">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96" name="Rectangle 2"/>
          <p:cNvSpPr>
            <a:spLocks noChangeArrowheads="1"/>
          </p:cNvSpPr>
          <p:nvPr/>
        </p:nvSpPr>
        <p:spPr bwMode="auto">
          <a:xfrm>
            <a:off x="1470028" y="3496211"/>
            <a:ext cx="957611" cy="402291"/>
          </a:xfrm>
          <a:prstGeom prst="rect">
            <a:avLst/>
          </a:prstGeom>
          <a:solidFill>
            <a:schemeClr val="bg1"/>
          </a:solidFill>
          <a:ln w="9525">
            <a:solidFill>
              <a:schemeClr val="tx1"/>
            </a:solidFill>
            <a:miter lim="800000"/>
            <a:headEnd/>
            <a:tailEnd/>
          </a:ln>
        </p:spPr>
        <p:txBody>
          <a:bodyPr wrap="none"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000" b="1">
                <a:latin typeface="Times New Roman" pitchFamily="18" charset="0"/>
                <a:ea typeface="宋体" pitchFamily="2" charset="-122"/>
                <a:sym typeface="Symbol" pitchFamily="18" charset="2"/>
              </a:rPr>
              <a:t>expr; *</a:t>
            </a:r>
          </a:p>
        </p:txBody>
      </p:sp>
      <p:cxnSp>
        <p:nvCxnSpPr>
          <p:cNvPr id="297" name="Straight Arrow Connector 51"/>
          <p:cNvCxnSpPr>
            <a:cxnSpLocks noChangeShapeType="1"/>
            <a:stCxn id="296" idx="2"/>
            <a:endCxn id="285" idx="0"/>
          </p:cNvCxnSpPr>
          <p:nvPr/>
        </p:nvCxnSpPr>
        <p:spPr bwMode="auto">
          <a:xfrm flipH="1">
            <a:off x="1136135" y="3898502"/>
            <a:ext cx="812699" cy="508935"/>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98" name="Straight Arrow Connector 51"/>
          <p:cNvCxnSpPr>
            <a:cxnSpLocks noChangeShapeType="1"/>
            <a:stCxn id="296" idx="2"/>
            <a:endCxn id="288" idx="0"/>
          </p:cNvCxnSpPr>
          <p:nvPr/>
        </p:nvCxnSpPr>
        <p:spPr bwMode="auto">
          <a:xfrm>
            <a:off x="1948834" y="3898502"/>
            <a:ext cx="781065" cy="50258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299" name="文本框 16"/>
          <p:cNvSpPr txBox="1">
            <a:spLocks noChangeArrowheads="1"/>
          </p:cNvSpPr>
          <p:nvPr/>
        </p:nvSpPr>
        <p:spPr bwMode="auto">
          <a:xfrm>
            <a:off x="481014" y="2835344"/>
            <a:ext cx="944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E.past</a:t>
            </a:r>
          </a:p>
        </p:txBody>
      </p:sp>
      <p:cxnSp>
        <p:nvCxnSpPr>
          <p:cNvPr id="300" name="肘形连接符 299"/>
          <p:cNvCxnSpPr>
            <a:stCxn id="299" idx="2"/>
            <a:endCxn id="296" idx="1"/>
          </p:cNvCxnSpPr>
          <p:nvPr/>
        </p:nvCxnSpPr>
        <p:spPr>
          <a:xfrm rot="16200000" flipH="1">
            <a:off x="1011469" y="3238798"/>
            <a:ext cx="400348" cy="516769"/>
          </a:xfrm>
          <a:prstGeom prst="bentConnector2">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301" name="肘形连接符 300"/>
          <p:cNvCxnSpPr>
            <a:stCxn id="299" idx="2"/>
            <a:endCxn id="291" idx="3"/>
          </p:cNvCxnSpPr>
          <p:nvPr/>
        </p:nvCxnSpPr>
        <p:spPr>
          <a:xfrm rot="16200000" flipH="1">
            <a:off x="2206287" y="2043980"/>
            <a:ext cx="1298874" cy="3804931"/>
          </a:xfrm>
          <a:prstGeom prst="bentConnector4">
            <a:avLst>
              <a:gd name="adj1" fmla="val 42257"/>
              <a:gd name="adj2" fmla="val 106008"/>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02" name="文本框 19"/>
          <p:cNvSpPr txBox="1">
            <a:spLocks noChangeArrowheads="1"/>
          </p:cNvSpPr>
          <p:nvPr/>
        </p:nvSpPr>
        <p:spPr bwMode="auto">
          <a:xfrm>
            <a:off x="4497411" y="4913382"/>
            <a:ext cx="921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T.past</a:t>
            </a:r>
          </a:p>
        </p:txBody>
      </p:sp>
      <p:sp>
        <p:nvSpPr>
          <p:cNvPr id="303" name="Rectangle 2"/>
          <p:cNvSpPr>
            <a:spLocks noChangeArrowheads="1"/>
          </p:cNvSpPr>
          <p:nvPr/>
        </p:nvSpPr>
        <p:spPr bwMode="auto">
          <a:xfrm>
            <a:off x="3268692" y="2646898"/>
            <a:ext cx="975245" cy="402291"/>
          </a:xfrm>
          <a:prstGeom prst="rect">
            <a:avLst/>
          </a:prstGeom>
          <a:solidFill>
            <a:schemeClr val="bg1"/>
          </a:solidFill>
          <a:ln w="9525">
            <a:solidFill>
              <a:schemeClr val="tx1"/>
            </a:solidFill>
            <a:miter lim="800000"/>
            <a:headEnd/>
            <a:tailEnd/>
          </a:ln>
        </p:spPr>
        <p:txBody>
          <a:bodyPr wrap="none" lIns="90000" tIns="46800" rIns="90000" bIns="46800"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sz="2000" b="1">
                <a:latin typeface="Times New Roman" pitchFamily="18" charset="0"/>
                <a:ea typeface="宋体" pitchFamily="2" charset="-122"/>
                <a:sym typeface="Symbol" pitchFamily="18" charset="2"/>
              </a:rPr>
              <a:t>expr; +</a:t>
            </a:r>
          </a:p>
        </p:txBody>
      </p:sp>
      <p:cxnSp>
        <p:nvCxnSpPr>
          <p:cNvPr id="304" name="Straight Arrow Connector 51"/>
          <p:cNvCxnSpPr>
            <a:cxnSpLocks noChangeShapeType="1"/>
            <a:stCxn id="303" idx="2"/>
            <a:endCxn id="296" idx="0"/>
          </p:cNvCxnSpPr>
          <p:nvPr/>
        </p:nvCxnSpPr>
        <p:spPr bwMode="auto">
          <a:xfrm flipH="1">
            <a:off x="1948834" y="3049189"/>
            <a:ext cx="1807481" cy="447022"/>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05" name="Straight Arrow Connector 51"/>
          <p:cNvCxnSpPr>
            <a:cxnSpLocks noChangeShapeType="1"/>
            <a:stCxn id="303" idx="2"/>
            <a:endCxn id="291" idx="0"/>
          </p:cNvCxnSpPr>
          <p:nvPr/>
        </p:nvCxnSpPr>
        <p:spPr bwMode="auto">
          <a:xfrm>
            <a:off x="3756315" y="3049189"/>
            <a:ext cx="523070" cy="1345548"/>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306" name="文本框 23"/>
          <p:cNvSpPr txBox="1">
            <a:spLocks noChangeArrowheads="1"/>
          </p:cNvSpPr>
          <p:nvPr/>
        </p:nvSpPr>
        <p:spPr bwMode="auto">
          <a:xfrm>
            <a:off x="2887665" y="3482983"/>
            <a:ext cx="921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r>
              <a:rPr lang="zh-CN" altLang="zh-CN" sz="2400">
                <a:latin typeface="Times New Roman" pitchFamily="18" charset="0"/>
              </a:rPr>
              <a:t>T.past</a:t>
            </a:r>
          </a:p>
        </p:txBody>
      </p:sp>
      <p:cxnSp>
        <p:nvCxnSpPr>
          <p:cNvPr id="307" name="肘形连接符 306"/>
          <p:cNvCxnSpPr>
            <a:stCxn id="306" idx="1"/>
            <a:endCxn id="296" idx="3"/>
          </p:cNvCxnSpPr>
          <p:nvPr/>
        </p:nvCxnSpPr>
        <p:spPr>
          <a:xfrm rot="10800000">
            <a:off x="2427639" y="3697358"/>
            <a:ext cx="460026" cy="16459"/>
          </a:xfrm>
          <a:prstGeom prst="bentConnector3">
            <a:avLst>
              <a:gd name="adj1" fmla="val 5000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5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5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6718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blinds(horizontal)">
                                      <p:cBhvr>
                                        <p:cTn id="7" dur="500"/>
                                        <p:tgtEl>
                                          <p:spTgt spid="26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blinds(horizontal)">
                                      <p:cBhvr>
                                        <p:cTn id="10" dur="500"/>
                                        <p:tgtEl>
                                          <p:spTgt spid="265"/>
                                        </p:tgtEl>
                                      </p:cBhvr>
                                    </p:animEffect>
                                  </p:childTnLst>
                                </p:cTn>
                              </p:par>
                              <p:par>
                                <p:cTn id="11" presetID="3" presetClass="entr" presetSubtype="10" fill="hold" nodeType="withEffect">
                                  <p:stCondLst>
                                    <p:cond delay="0"/>
                                  </p:stCondLst>
                                  <p:childTnLst>
                                    <p:set>
                                      <p:cBhvr>
                                        <p:cTn id="12" dur="1" fill="hold">
                                          <p:stCondLst>
                                            <p:cond delay="0"/>
                                          </p:stCondLst>
                                        </p:cTn>
                                        <p:tgtEl>
                                          <p:spTgt spid="284"/>
                                        </p:tgtEl>
                                        <p:attrNameLst>
                                          <p:attrName>style.visibility</p:attrName>
                                        </p:attrNameLst>
                                      </p:cBhvr>
                                      <p:to>
                                        <p:strVal val="visible"/>
                                      </p:to>
                                    </p:set>
                                    <p:animEffect transition="in" filter="blinds(horizontal)">
                                      <p:cBhvr>
                                        <p:cTn id="13" dur="500"/>
                                        <p:tgtEl>
                                          <p:spTgt spid="28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85"/>
                                        </p:tgtEl>
                                        <p:attrNameLst>
                                          <p:attrName>style.visibility</p:attrName>
                                        </p:attrNameLst>
                                      </p:cBhvr>
                                      <p:to>
                                        <p:strVal val="visible"/>
                                      </p:to>
                                    </p:set>
                                    <p:animEffect transition="in" filter="blinds(horizontal)">
                                      <p:cBhvr>
                                        <p:cTn id="18" dur="500"/>
                                        <p:tgtEl>
                                          <p:spTgt spid="28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86"/>
                                        </p:tgtEl>
                                        <p:attrNameLst>
                                          <p:attrName>style.visibility</p:attrName>
                                        </p:attrNameLst>
                                      </p:cBhvr>
                                      <p:to>
                                        <p:strVal val="visible"/>
                                      </p:to>
                                    </p:set>
                                    <p:animEffect transition="in" filter="blinds(horizontal)">
                                      <p:cBhvr>
                                        <p:cTn id="21" dur="500"/>
                                        <p:tgtEl>
                                          <p:spTgt spid="286"/>
                                        </p:tgtEl>
                                      </p:cBhvr>
                                    </p:animEffect>
                                  </p:childTnLst>
                                </p:cTn>
                              </p:par>
                              <p:par>
                                <p:cTn id="22" presetID="3" presetClass="entr" presetSubtype="10" fill="hold" nodeType="withEffect">
                                  <p:stCondLst>
                                    <p:cond delay="0"/>
                                  </p:stCondLst>
                                  <p:childTnLst>
                                    <p:set>
                                      <p:cBhvr>
                                        <p:cTn id="23" dur="1" fill="hold">
                                          <p:stCondLst>
                                            <p:cond delay="0"/>
                                          </p:stCondLst>
                                        </p:cTn>
                                        <p:tgtEl>
                                          <p:spTgt spid="287"/>
                                        </p:tgtEl>
                                        <p:attrNameLst>
                                          <p:attrName>style.visibility</p:attrName>
                                        </p:attrNameLst>
                                      </p:cBhvr>
                                      <p:to>
                                        <p:strVal val="visible"/>
                                      </p:to>
                                    </p:set>
                                    <p:animEffect transition="in" filter="blinds(horizontal)">
                                      <p:cBhvr>
                                        <p:cTn id="24" dur="500"/>
                                        <p:tgtEl>
                                          <p:spTgt spid="28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64"/>
                                        </p:tgtEl>
                                        <p:attrNameLst>
                                          <p:attrName>style.visibility</p:attrName>
                                        </p:attrNameLst>
                                      </p:cBhvr>
                                      <p:to>
                                        <p:strVal val="visible"/>
                                      </p:to>
                                    </p:set>
                                    <p:animEffect transition="in" filter="blinds(horizontal)">
                                      <p:cBhvr>
                                        <p:cTn id="29" dur="500"/>
                                        <p:tgtEl>
                                          <p:spTgt spid="264"/>
                                        </p:tgtEl>
                                      </p:cBhvr>
                                    </p:animEffect>
                                  </p:childTnLst>
                                </p:cTn>
                              </p:par>
                              <p:par>
                                <p:cTn id="30" presetID="3" presetClass="entr" presetSubtype="10" fill="hold" nodeType="withEffect">
                                  <p:stCondLst>
                                    <p:cond delay="0"/>
                                  </p:stCondLst>
                                  <p:childTnLst>
                                    <p:set>
                                      <p:cBhvr>
                                        <p:cTn id="31" dur="1" fill="hold">
                                          <p:stCondLst>
                                            <p:cond delay="0"/>
                                          </p:stCondLst>
                                        </p:cTn>
                                        <p:tgtEl>
                                          <p:spTgt spid="283"/>
                                        </p:tgtEl>
                                        <p:attrNameLst>
                                          <p:attrName>style.visibility</p:attrName>
                                        </p:attrNameLst>
                                      </p:cBhvr>
                                      <p:to>
                                        <p:strVal val="visible"/>
                                      </p:to>
                                    </p:set>
                                    <p:animEffect transition="in" filter="blinds(horizontal)">
                                      <p:cBhvr>
                                        <p:cTn id="32" dur="500"/>
                                        <p:tgtEl>
                                          <p:spTgt spid="28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94"/>
                                        </p:tgtEl>
                                        <p:attrNameLst>
                                          <p:attrName>style.visibility</p:attrName>
                                        </p:attrNameLst>
                                      </p:cBhvr>
                                      <p:to>
                                        <p:strVal val="visible"/>
                                      </p:to>
                                    </p:set>
                                    <p:animEffect transition="in" filter="blinds(horizontal)">
                                      <p:cBhvr>
                                        <p:cTn id="37" dur="500"/>
                                        <p:tgtEl>
                                          <p:spTgt spid="294"/>
                                        </p:tgtEl>
                                      </p:cBhvr>
                                    </p:animEffect>
                                  </p:childTnLst>
                                </p:cTn>
                              </p:par>
                              <p:par>
                                <p:cTn id="38" presetID="3" presetClass="entr" presetSubtype="10" fill="hold" nodeType="withEffect">
                                  <p:stCondLst>
                                    <p:cond delay="0"/>
                                  </p:stCondLst>
                                  <p:childTnLst>
                                    <p:set>
                                      <p:cBhvr>
                                        <p:cTn id="39" dur="1" fill="hold">
                                          <p:stCondLst>
                                            <p:cond delay="0"/>
                                          </p:stCondLst>
                                        </p:cTn>
                                        <p:tgtEl>
                                          <p:spTgt spid="295"/>
                                        </p:tgtEl>
                                        <p:attrNameLst>
                                          <p:attrName>style.visibility</p:attrName>
                                        </p:attrNameLst>
                                      </p:cBhvr>
                                      <p:to>
                                        <p:strVal val="visible"/>
                                      </p:to>
                                    </p:set>
                                    <p:animEffect transition="in" filter="blinds(horizontal)">
                                      <p:cBhvr>
                                        <p:cTn id="40" dur="500"/>
                                        <p:tgtEl>
                                          <p:spTgt spid="295"/>
                                        </p:tgtEl>
                                      </p:cBhvr>
                                    </p:animEffect>
                                  </p:childTnLst>
                                </p:cTn>
                              </p:par>
                              <p:par>
                                <p:cTn id="41" presetID="3" presetClass="exit" presetSubtype="10" fill="hold" grpId="1" nodeType="withEffect">
                                  <p:stCondLst>
                                    <p:cond delay="0"/>
                                  </p:stCondLst>
                                  <p:childTnLst>
                                    <p:animEffect transition="out" filter="blinds(horizontal)">
                                      <p:cBhvr>
                                        <p:cTn id="42" dur="500"/>
                                        <p:tgtEl>
                                          <p:spTgt spid="286"/>
                                        </p:tgtEl>
                                      </p:cBhvr>
                                    </p:animEffect>
                                    <p:set>
                                      <p:cBhvr>
                                        <p:cTn id="43" dur="1" fill="hold">
                                          <p:stCondLst>
                                            <p:cond delay="499"/>
                                          </p:stCondLst>
                                        </p:cTn>
                                        <p:tgtEl>
                                          <p:spTgt spid="286"/>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287"/>
                                        </p:tgtEl>
                                      </p:cBhvr>
                                    </p:animEffect>
                                    <p:set>
                                      <p:cBhvr>
                                        <p:cTn id="46" dur="1" fill="hold">
                                          <p:stCondLst>
                                            <p:cond delay="499"/>
                                          </p:stCondLst>
                                        </p:cTn>
                                        <p:tgtEl>
                                          <p:spTgt spid="28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61"/>
                                        </p:tgtEl>
                                        <p:attrNameLst>
                                          <p:attrName>style.visibility</p:attrName>
                                        </p:attrNameLst>
                                      </p:cBhvr>
                                      <p:to>
                                        <p:strVal val="visible"/>
                                      </p:to>
                                    </p:set>
                                    <p:animEffect transition="in" filter="blinds(horizontal)">
                                      <p:cBhvr>
                                        <p:cTn id="51" dur="500"/>
                                        <p:tgtEl>
                                          <p:spTgt spid="261"/>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62"/>
                                        </p:tgtEl>
                                        <p:attrNameLst>
                                          <p:attrName>style.visibility</p:attrName>
                                        </p:attrNameLst>
                                      </p:cBhvr>
                                      <p:to>
                                        <p:strVal val="visible"/>
                                      </p:to>
                                    </p:set>
                                    <p:animEffect transition="in" filter="blinds(horizontal)">
                                      <p:cBhvr>
                                        <p:cTn id="56" dur="500"/>
                                        <p:tgtEl>
                                          <p:spTgt spid="26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63"/>
                                        </p:tgtEl>
                                        <p:attrNameLst>
                                          <p:attrName>style.visibility</p:attrName>
                                        </p:attrNameLst>
                                      </p:cBhvr>
                                      <p:to>
                                        <p:strVal val="visible"/>
                                      </p:to>
                                    </p:set>
                                    <p:animEffect transition="in" filter="blinds(horizontal)">
                                      <p:cBhvr>
                                        <p:cTn id="59" dur="500"/>
                                        <p:tgtEl>
                                          <p:spTgt spid="263"/>
                                        </p:tgtEl>
                                      </p:cBhvr>
                                    </p:animEffect>
                                  </p:childTnLst>
                                </p:cTn>
                              </p:par>
                              <p:par>
                                <p:cTn id="60" presetID="3" presetClass="entr" presetSubtype="10" fill="hold" nodeType="withEffect">
                                  <p:stCondLst>
                                    <p:cond delay="0"/>
                                  </p:stCondLst>
                                  <p:childTnLst>
                                    <p:set>
                                      <p:cBhvr>
                                        <p:cTn id="61" dur="1" fill="hold">
                                          <p:stCondLst>
                                            <p:cond delay="0"/>
                                          </p:stCondLst>
                                        </p:cTn>
                                        <p:tgtEl>
                                          <p:spTgt spid="282"/>
                                        </p:tgtEl>
                                        <p:attrNameLst>
                                          <p:attrName>style.visibility</p:attrName>
                                        </p:attrNameLst>
                                      </p:cBhvr>
                                      <p:to>
                                        <p:strVal val="visible"/>
                                      </p:to>
                                    </p:set>
                                    <p:animEffect transition="in" filter="blinds(horizontal)">
                                      <p:cBhvr>
                                        <p:cTn id="62" dur="500"/>
                                        <p:tgtEl>
                                          <p:spTgt spid="28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90"/>
                                        </p:tgtEl>
                                        <p:attrNameLst>
                                          <p:attrName>style.visibility</p:attrName>
                                        </p:attrNameLst>
                                      </p:cBhvr>
                                      <p:to>
                                        <p:strVal val="visible"/>
                                      </p:to>
                                    </p:set>
                                    <p:animEffect transition="in" filter="blinds(horizontal)">
                                      <p:cBhvr>
                                        <p:cTn id="67" dur="500"/>
                                        <p:tgtEl>
                                          <p:spTgt spid="290"/>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89"/>
                                        </p:tgtEl>
                                        <p:attrNameLst>
                                          <p:attrName>style.visibility</p:attrName>
                                        </p:attrNameLst>
                                      </p:cBhvr>
                                      <p:to>
                                        <p:strVal val="visible"/>
                                      </p:to>
                                    </p:set>
                                    <p:animEffect transition="in" filter="blinds(horizontal)">
                                      <p:cBhvr>
                                        <p:cTn id="70" dur="500"/>
                                        <p:tgtEl>
                                          <p:spTgt spid="289"/>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88"/>
                                        </p:tgtEl>
                                        <p:attrNameLst>
                                          <p:attrName>style.visibility</p:attrName>
                                        </p:attrNameLst>
                                      </p:cBhvr>
                                      <p:to>
                                        <p:strVal val="visible"/>
                                      </p:to>
                                    </p:set>
                                    <p:animEffect transition="in" filter="blinds(horizontal)">
                                      <p:cBhvr>
                                        <p:cTn id="73" dur="500"/>
                                        <p:tgtEl>
                                          <p:spTgt spid="288"/>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279"/>
                                        </p:tgtEl>
                                        <p:attrNameLst>
                                          <p:attrName>style.visibility</p:attrName>
                                        </p:attrNameLst>
                                      </p:cBhvr>
                                      <p:to>
                                        <p:strVal val="visible"/>
                                      </p:to>
                                    </p:set>
                                    <p:animEffect transition="in" filter="blinds(horizontal)">
                                      <p:cBhvr>
                                        <p:cTn id="78" dur="500"/>
                                        <p:tgtEl>
                                          <p:spTgt spid="279"/>
                                        </p:tgtEl>
                                      </p:cBhvr>
                                    </p:animEffect>
                                  </p:childTnLst>
                                </p:cTn>
                              </p:par>
                              <p:par>
                                <p:cTn id="79" presetID="3" presetClass="entr" presetSubtype="10" fill="hold" nodeType="withEffect">
                                  <p:stCondLst>
                                    <p:cond delay="0"/>
                                  </p:stCondLst>
                                  <p:childTnLst>
                                    <p:set>
                                      <p:cBhvr>
                                        <p:cTn id="80" dur="1" fill="hold">
                                          <p:stCondLst>
                                            <p:cond delay="0"/>
                                          </p:stCondLst>
                                        </p:cTn>
                                        <p:tgtEl>
                                          <p:spTgt spid="280"/>
                                        </p:tgtEl>
                                        <p:attrNameLst>
                                          <p:attrName>style.visibility</p:attrName>
                                        </p:attrNameLst>
                                      </p:cBhvr>
                                      <p:to>
                                        <p:strVal val="visible"/>
                                      </p:to>
                                    </p:set>
                                    <p:animEffect transition="in" filter="blinds(horizontal)">
                                      <p:cBhvr>
                                        <p:cTn id="81" dur="500"/>
                                        <p:tgtEl>
                                          <p:spTgt spid="280"/>
                                        </p:tgtEl>
                                      </p:cBhvr>
                                    </p:animEffect>
                                  </p:childTnLst>
                                </p:cTn>
                              </p:par>
                              <p:par>
                                <p:cTn id="82" presetID="3" presetClass="entr" presetSubtype="10" fill="hold" nodeType="withEffect">
                                  <p:stCondLst>
                                    <p:cond delay="0"/>
                                  </p:stCondLst>
                                  <p:childTnLst>
                                    <p:set>
                                      <p:cBhvr>
                                        <p:cTn id="83" dur="1" fill="hold">
                                          <p:stCondLst>
                                            <p:cond delay="0"/>
                                          </p:stCondLst>
                                        </p:cTn>
                                        <p:tgtEl>
                                          <p:spTgt spid="281"/>
                                        </p:tgtEl>
                                        <p:attrNameLst>
                                          <p:attrName>style.visibility</p:attrName>
                                        </p:attrNameLst>
                                      </p:cBhvr>
                                      <p:to>
                                        <p:strVal val="visible"/>
                                      </p:to>
                                    </p:set>
                                    <p:animEffect transition="in" filter="blinds(horizontal)">
                                      <p:cBhvr>
                                        <p:cTn id="84" dur="500"/>
                                        <p:tgtEl>
                                          <p:spTgt spid="28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272"/>
                                        </p:tgtEl>
                                        <p:attrNameLst>
                                          <p:attrName>style.visibility</p:attrName>
                                        </p:attrNameLst>
                                      </p:cBhvr>
                                      <p:to>
                                        <p:strVal val="visible"/>
                                      </p:to>
                                    </p:set>
                                    <p:animEffect transition="in" filter="blinds(horizontal)">
                                      <p:cBhvr>
                                        <p:cTn id="87" dur="500"/>
                                        <p:tgtEl>
                                          <p:spTgt spid="272"/>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96"/>
                                        </p:tgtEl>
                                        <p:attrNameLst>
                                          <p:attrName>style.visibility</p:attrName>
                                        </p:attrNameLst>
                                      </p:cBhvr>
                                      <p:to>
                                        <p:strVal val="visible"/>
                                      </p:to>
                                    </p:set>
                                    <p:animEffect transition="in" filter="blinds(horizontal)">
                                      <p:cBhvr>
                                        <p:cTn id="92" dur="500"/>
                                        <p:tgtEl>
                                          <p:spTgt spid="296"/>
                                        </p:tgtEl>
                                      </p:cBhvr>
                                    </p:animEffect>
                                  </p:childTnLst>
                                </p:cTn>
                              </p:par>
                              <p:par>
                                <p:cTn id="93" presetID="3" presetClass="entr" presetSubtype="10" fill="hold" nodeType="withEffect">
                                  <p:stCondLst>
                                    <p:cond delay="0"/>
                                  </p:stCondLst>
                                  <p:childTnLst>
                                    <p:set>
                                      <p:cBhvr>
                                        <p:cTn id="94" dur="1" fill="hold">
                                          <p:stCondLst>
                                            <p:cond delay="0"/>
                                          </p:stCondLst>
                                        </p:cTn>
                                        <p:tgtEl>
                                          <p:spTgt spid="297"/>
                                        </p:tgtEl>
                                        <p:attrNameLst>
                                          <p:attrName>style.visibility</p:attrName>
                                        </p:attrNameLst>
                                      </p:cBhvr>
                                      <p:to>
                                        <p:strVal val="visible"/>
                                      </p:to>
                                    </p:set>
                                    <p:animEffect transition="in" filter="blinds(horizontal)">
                                      <p:cBhvr>
                                        <p:cTn id="95" dur="500"/>
                                        <p:tgtEl>
                                          <p:spTgt spid="297"/>
                                        </p:tgtEl>
                                      </p:cBhvr>
                                    </p:animEffect>
                                  </p:childTnLst>
                                </p:cTn>
                              </p:par>
                              <p:par>
                                <p:cTn id="96" presetID="3" presetClass="entr" presetSubtype="10" fill="hold" nodeType="withEffect">
                                  <p:stCondLst>
                                    <p:cond delay="0"/>
                                  </p:stCondLst>
                                  <p:childTnLst>
                                    <p:set>
                                      <p:cBhvr>
                                        <p:cTn id="97" dur="1" fill="hold">
                                          <p:stCondLst>
                                            <p:cond delay="0"/>
                                          </p:stCondLst>
                                        </p:cTn>
                                        <p:tgtEl>
                                          <p:spTgt spid="298"/>
                                        </p:tgtEl>
                                        <p:attrNameLst>
                                          <p:attrName>style.visibility</p:attrName>
                                        </p:attrNameLst>
                                      </p:cBhvr>
                                      <p:to>
                                        <p:strVal val="visible"/>
                                      </p:to>
                                    </p:set>
                                    <p:animEffect transition="in" filter="blinds(horizontal)">
                                      <p:cBhvr>
                                        <p:cTn id="98" dur="500"/>
                                        <p:tgtEl>
                                          <p:spTgt spid="29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06"/>
                                        </p:tgtEl>
                                        <p:attrNameLst>
                                          <p:attrName>style.visibility</p:attrName>
                                        </p:attrNameLst>
                                      </p:cBhvr>
                                      <p:to>
                                        <p:strVal val="visible"/>
                                      </p:to>
                                    </p:set>
                                    <p:animEffect transition="in" filter="blinds(horizontal)">
                                      <p:cBhvr>
                                        <p:cTn id="101" dur="500"/>
                                        <p:tgtEl>
                                          <p:spTgt spid="306"/>
                                        </p:tgtEl>
                                      </p:cBhvr>
                                    </p:animEffect>
                                  </p:childTnLst>
                                </p:cTn>
                              </p:par>
                              <p:par>
                                <p:cTn id="102" presetID="3" presetClass="entr" presetSubtype="10" fill="hold" nodeType="withEffect">
                                  <p:stCondLst>
                                    <p:cond delay="0"/>
                                  </p:stCondLst>
                                  <p:childTnLst>
                                    <p:set>
                                      <p:cBhvr>
                                        <p:cTn id="103" dur="1" fill="hold">
                                          <p:stCondLst>
                                            <p:cond delay="0"/>
                                          </p:stCondLst>
                                        </p:cTn>
                                        <p:tgtEl>
                                          <p:spTgt spid="307"/>
                                        </p:tgtEl>
                                        <p:attrNameLst>
                                          <p:attrName>style.visibility</p:attrName>
                                        </p:attrNameLst>
                                      </p:cBhvr>
                                      <p:to>
                                        <p:strVal val="visible"/>
                                      </p:to>
                                    </p:set>
                                    <p:animEffect transition="in" filter="blinds(horizontal)">
                                      <p:cBhvr>
                                        <p:cTn id="104" dur="500"/>
                                        <p:tgtEl>
                                          <p:spTgt spid="307"/>
                                        </p:tgtEl>
                                      </p:cBhvr>
                                    </p:animEffect>
                                  </p:childTnLst>
                                </p:cTn>
                              </p:par>
                              <p:par>
                                <p:cTn id="105" presetID="3" presetClass="exit" presetSubtype="10" fill="hold" grpId="1" nodeType="withEffect">
                                  <p:stCondLst>
                                    <p:cond delay="0"/>
                                  </p:stCondLst>
                                  <p:childTnLst>
                                    <p:animEffect transition="out" filter="blinds(horizontal)">
                                      <p:cBhvr>
                                        <p:cTn id="106" dur="500"/>
                                        <p:tgtEl>
                                          <p:spTgt spid="294"/>
                                        </p:tgtEl>
                                      </p:cBhvr>
                                    </p:animEffect>
                                    <p:set>
                                      <p:cBhvr>
                                        <p:cTn id="107" dur="1" fill="hold">
                                          <p:stCondLst>
                                            <p:cond delay="499"/>
                                          </p:stCondLst>
                                        </p:cTn>
                                        <p:tgtEl>
                                          <p:spTgt spid="294"/>
                                        </p:tgtEl>
                                        <p:attrNameLst>
                                          <p:attrName>style.visibility</p:attrName>
                                        </p:attrNameLst>
                                      </p:cBhvr>
                                      <p:to>
                                        <p:strVal val="hidden"/>
                                      </p:to>
                                    </p:set>
                                  </p:childTnLst>
                                </p:cTn>
                              </p:par>
                              <p:par>
                                <p:cTn id="108" presetID="3" presetClass="exit" presetSubtype="10" fill="hold" nodeType="withEffect">
                                  <p:stCondLst>
                                    <p:cond delay="0"/>
                                  </p:stCondLst>
                                  <p:childTnLst>
                                    <p:animEffect transition="out" filter="blinds(horizontal)">
                                      <p:cBhvr>
                                        <p:cTn id="109" dur="500"/>
                                        <p:tgtEl>
                                          <p:spTgt spid="295"/>
                                        </p:tgtEl>
                                      </p:cBhvr>
                                    </p:animEffect>
                                    <p:set>
                                      <p:cBhvr>
                                        <p:cTn id="110" dur="1" fill="hold">
                                          <p:stCondLst>
                                            <p:cond delay="499"/>
                                          </p:stCondLst>
                                        </p:cTn>
                                        <p:tgtEl>
                                          <p:spTgt spid="295"/>
                                        </p:tgtEl>
                                        <p:attrNameLst>
                                          <p:attrName>style.visibility</p:attrName>
                                        </p:attrNameLst>
                                      </p:cBhvr>
                                      <p:to>
                                        <p:strVal val="hidden"/>
                                      </p:to>
                                    </p:set>
                                  </p:childTnLst>
                                </p:cTn>
                              </p:par>
                              <p:par>
                                <p:cTn id="111" presetID="3" presetClass="exit" presetSubtype="10" fill="hold" grpId="1" nodeType="withEffect">
                                  <p:stCondLst>
                                    <p:cond delay="0"/>
                                  </p:stCondLst>
                                  <p:childTnLst>
                                    <p:animEffect transition="out" filter="blinds(horizontal)">
                                      <p:cBhvr>
                                        <p:cTn id="112" dur="500"/>
                                        <p:tgtEl>
                                          <p:spTgt spid="289"/>
                                        </p:tgtEl>
                                      </p:cBhvr>
                                    </p:animEffect>
                                    <p:set>
                                      <p:cBhvr>
                                        <p:cTn id="113" dur="1" fill="hold">
                                          <p:stCondLst>
                                            <p:cond delay="499"/>
                                          </p:stCondLst>
                                        </p:cTn>
                                        <p:tgtEl>
                                          <p:spTgt spid="289"/>
                                        </p:tgtEl>
                                        <p:attrNameLst>
                                          <p:attrName>style.visibility</p:attrName>
                                        </p:attrNameLst>
                                      </p:cBhvr>
                                      <p:to>
                                        <p:strVal val="hidden"/>
                                      </p:to>
                                    </p:set>
                                  </p:childTnLst>
                                </p:cTn>
                              </p:par>
                              <p:par>
                                <p:cTn id="114" presetID="3" presetClass="exit" presetSubtype="10" fill="hold" nodeType="withEffect">
                                  <p:stCondLst>
                                    <p:cond delay="0"/>
                                  </p:stCondLst>
                                  <p:childTnLst>
                                    <p:animEffect transition="out" filter="blinds(horizontal)">
                                      <p:cBhvr>
                                        <p:cTn id="115" dur="500"/>
                                        <p:tgtEl>
                                          <p:spTgt spid="290"/>
                                        </p:tgtEl>
                                      </p:cBhvr>
                                    </p:animEffect>
                                    <p:set>
                                      <p:cBhvr>
                                        <p:cTn id="116" dur="1" fill="hold">
                                          <p:stCondLst>
                                            <p:cond delay="499"/>
                                          </p:stCondLst>
                                        </p:cTn>
                                        <p:tgtEl>
                                          <p:spTgt spid="290"/>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271"/>
                                        </p:tgtEl>
                                        <p:attrNameLst>
                                          <p:attrName>style.visibility</p:attrName>
                                        </p:attrNameLst>
                                      </p:cBhvr>
                                      <p:to>
                                        <p:strVal val="visible"/>
                                      </p:to>
                                    </p:set>
                                    <p:animEffect transition="in" filter="blinds(horizontal)">
                                      <p:cBhvr>
                                        <p:cTn id="121" dur="500"/>
                                        <p:tgtEl>
                                          <p:spTgt spid="271"/>
                                        </p:tgtEl>
                                      </p:cBhvr>
                                    </p:animEffect>
                                  </p:childTnLst>
                                </p:cTn>
                              </p:par>
                              <p:par>
                                <p:cTn id="122" presetID="3" presetClass="entr" presetSubtype="10" fill="hold" nodeType="withEffect">
                                  <p:stCondLst>
                                    <p:cond delay="0"/>
                                  </p:stCondLst>
                                  <p:childTnLst>
                                    <p:set>
                                      <p:cBhvr>
                                        <p:cTn id="123" dur="1" fill="hold">
                                          <p:stCondLst>
                                            <p:cond delay="0"/>
                                          </p:stCondLst>
                                        </p:cTn>
                                        <p:tgtEl>
                                          <p:spTgt spid="276"/>
                                        </p:tgtEl>
                                        <p:attrNameLst>
                                          <p:attrName>style.visibility</p:attrName>
                                        </p:attrNameLst>
                                      </p:cBhvr>
                                      <p:to>
                                        <p:strVal val="visible"/>
                                      </p:to>
                                    </p:set>
                                    <p:animEffect transition="in" filter="blinds(horizontal)">
                                      <p:cBhvr>
                                        <p:cTn id="124" dur="500"/>
                                        <p:tgtEl>
                                          <p:spTgt spid="27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99"/>
                                        </p:tgtEl>
                                        <p:attrNameLst>
                                          <p:attrName>style.visibility</p:attrName>
                                        </p:attrNameLst>
                                      </p:cBhvr>
                                      <p:to>
                                        <p:strVal val="visible"/>
                                      </p:to>
                                    </p:set>
                                    <p:animEffect transition="in" filter="blinds(horizontal)">
                                      <p:cBhvr>
                                        <p:cTn id="129" dur="500"/>
                                        <p:tgtEl>
                                          <p:spTgt spid="299"/>
                                        </p:tgtEl>
                                      </p:cBhvr>
                                    </p:animEffect>
                                  </p:childTnLst>
                                </p:cTn>
                              </p:par>
                              <p:par>
                                <p:cTn id="130" presetID="3" presetClass="entr" presetSubtype="10" fill="hold" nodeType="withEffect">
                                  <p:stCondLst>
                                    <p:cond delay="0"/>
                                  </p:stCondLst>
                                  <p:childTnLst>
                                    <p:set>
                                      <p:cBhvr>
                                        <p:cTn id="131" dur="1" fill="hold">
                                          <p:stCondLst>
                                            <p:cond delay="0"/>
                                          </p:stCondLst>
                                        </p:cTn>
                                        <p:tgtEl>
                                          <p:spTgt spid="300"/>
                                        </p:tgtEl>
                                        <p:attrNameLst>
                                          <p:attrName>style.visibility</p:attrName>
                                        </p:attrNameLst>
                                      </p:cBhvr>
                                      <p:to>
                                        <p:strVal val="visible"/>
                                      </p:to>
                                    </p:set>
                                    <p:animEffect transition="in" filter="blinds(horizontal)">
                                      <p:cBhvr>
                                        <p:cTn id="132" dur="500"/>
                                        <p:tgtEl>
                                          <p:spTgt spid="300"/>
                                        </p:tgtEl>
                                      </p:cBhvr>
                                    </p:animEffect>
                                  </p:childTnLst>
                                </p:cTn>
                              </p:par>
                              <p:par>
                                <p:cTn id="133" presetID="3" presetClass="exit" presetSubtype="10" fill="hold" nodeType="withEffect">
                                  <p:stCondLst>
                                    <p:cond delay="0"/>
                                  </p:stCondLst>
                                  <p:childTnLst>
                                    <p:animEffect transition="out" filter="blinds(horizontal)">
                                      <p:cBhvr>
                                        <p:cTn id="134" dur="500"/>
                                        <p:tgtEl>
                                          <p:spTgt spid="307"/>
                                        </p:tgtEl>
                                      </p:cBhvr>
                                    </p:animEffect>
                                    <p:set>
                                      <p:cBhvr>
                                        <p:cTn id="135" dur="1" fill="hold">
                                          <p:stCondLst>
                                            <p:cond delay="499"/>
                                          </p:stCondLst>
                                        </p:cTn>
                                        <p:tgtEl>
                                          <p:spTgt spid="307"/>
                                        </p:tgtEl>
                                        <p:attrNameLst>
                                          <p:attrName>style.visibility</p:attrName>
                                        </p:attrNameLst>
                                      </p:cBhvr>
                                      <p:to>
                                        <p:strVal val="hidden"/>
                                      </p:to>
                                    </p:set>
                                  </p:childTnLst>
                                </p:cTn>
                              </p:par>
                              <p:par>
                                <p:cTn id="136" presetID="3" presetClass="exit" presetSubtype="10" fill="hold" grpId="1" nodeType="withEffect">
                                  <p:stCondLst>
                                    <p:cond delay="0"/>
                                  </p:stCondLst>
                                  <p:childTnLst>
                                    <p:animEffect transition="out" filter="blinds(horizontal)">
                                      <p:cBhvr>
                                        <p:cTn id="137" dur="500"/>
                                        <p:tgtEl>
                                          <p:spTgt spid="306"/>
                                        </p:tgtEl>
                                      </p:cBhvr>
                                    </p:animEffect>
                                    <p:set>
                                      <p:cBhvr>
                                        <p:cTn id="138" dur="1" fill="hold">
                                          <p:stCondLst>
                                            <p:cond delay="499"/>
                                          </p:stCondLst>
                                        </p:cTn>
                                        <p:tgtEl>
                                          <p:spTgt spid="30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3" presetClass="entr" presetSubtype="10" fill="hold" grpId="0" nodeType="clickEffect">
                                  <p:stCondLst>
                                    <p:cond delay="0"/>
                                  </p:stCondLst>
                                  <p:childTnLst>
                                    <p:set>
                                      <p:cBhvr>
                                        <p:cTn id="142" dur="1" fill="hold">
                                          <p:stCondLst>
                                            <p:cond delay="0"/>
                                          </p:stCondLst>
                                        </p:cTn>
                                        <p:tgtEl>
                                          <p:spTgt spid="267"/>
                                        </p:tgtEl>
                                        <p:attrNameLst>
                                          <p:attrName>style.visibility</p:attrName>
                                        </p:attrNameLst>
                                      </p:cBhvr>
                                      <p:to>
                                        <p:strVal val="visible"/>
                                      </p:to>
                                    </p:set>
                                    <p:animEffect transition="in" filter="blinds(horizontal)">
                                      <p:cBhvr>
                                        <p:cTn id="143" dur="500"/>
                                        <p:tgtEl>
                                          <p:spTgt spid="267"/>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269"/>
                                        </p:tgtEl>
                                        <p:attrNameLst>
                                          <p:attrName>style.visibility</p:attrName>
                                        </p:attrNameLst>
                                      </p:cBhvr>
                                      <p:to>
                                        <p:strVal val="visible"/>
                                      </p:to>
                                    </p:set>
                                    <p:animEffect transition="in" filter="blinds(horizontal)">
                                      <p:cBhvr>
                                        <p:cTn id="148" dur="500"/>
                                        <p:tgtEl>
                                          <p:spTgt spid="26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270"/>
                                        </p:tgtEl>
                                        <p:attrNameLst>
                                          <p:attrName>style.visibility</p:attrName>
                                        </p:attrNameLst>
                                      </p:cBhvr>
                                      <p:to>
                                        <p:strVal val="visible"/>
                                      </p:to>
                                    </p:set>
                                    <p:animEffect transition="in" filter="blinds(horizontal)">
                                      <p:cBhvr>
                                        <p:cTn id="151" dur="500"/>
                                        <p:tgtEl>
                                          <p:spTgt spid="270"/>
                                        </p:tgtEl>
                                      </p:cBhvr>
                                    </p:animEffect>
                                  </p:childTnLst>
                                </p:cTn>
                              </p:par>
                              <p:par>
                                <p:cTn id="152" presetID="3" presetClass="entr" presetSubtype="10" fill="hold" nodeType="withEffect">
                                  <p:stCondLst>
                                    <p:cond delay="0"/>
                                  </p:stCondLst>
                                  <p:childTnLst>
                                    <p:set>
                                      <p:cBhvr>
                                        <p:cTn id="153" dur="1" fill="hold">
                                          <p:stCondLst>
                                            <p:cond delay="0"/>
                                          </p:stCondLst>
                                        </p:cTn>
                                        <p:tgtEl>
                                          <p:spTgt spid="278"/>
                                        </p:tgtEl>
                                        <p:attrNameLst>
                                          <p:attrName>style.visibility</p:attrName>
                                        </p:attrNameLst>
                                      </p:cBhvr>
                                      <p:to>
                                        <p:strVal val="visible"/>
                                      </p:to>
                                    </p:set>
                                    <p:animEffect transition="in" filter="blinds(horizontal)">
                                      <p:cBhvr>
                                        <p:cTn id="154" dur="500"/>
                                        <p:tgtEl>
                                          <p:spTgt spid="278"/>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grpId="0" nodeType="clickEffect">
                                  <p:stCondLst>
                                    <p:cond delay="0"/>
                                  </p:stCondLst>
                                  <p:childTnLst>
                                    <p:set>
                                      <p:cBhvr>
                                        <p:cTn id="158" dur="1" fill="hold">
                                          <p:stCondLst>
                                            <p:cond delay="0"/>
                                          </p:stCondLst>
                                        </p:cTn>
                                        <p:tgtEl>
                                          <p:spTgt spid="291"/>
                                        </p:tgtEl>
                                        <p:attrNameLst>
                                          <p:attrName>style.visibility</p:attrName>
                                        </p:attrNameLst>
                                      </p:cBhvr>
                                      <p:to>
                                        <p:strVal val="visible"/>
                                      </p:to>
                                    </p:set>
                                    <p:animEffect transition="in" filter="blinds(horizontal)">
                                      <p:cBhvr>
                                        <p:cTn id="159" dur="500"/>
                                        <p:tgtEl>
                                          <p:spTgt spid="291"/>
                                        </p:tgtEl>
                                      </p:cBhvr>
                                    </p:animEffect>
                                  </p:childTnLst>
                                </p:cTn>
                              </p:par>
                              <p:par>
                                <p:cTn id="160" presetID="3" presetClass="entr" presetSubtype="10" fill="hold" nodeType="withEffect">
                                  <p:stCondLst>
                                    <p:cond delay="0"/>
                                  </p:stCondLst>
                                  <p:childTnLst>
                                    <p:set>
                                      <p:cBhvr>
                                        <p:cTn id="161" dur="1" fill="hold">
                                          <p:stCondLst>
                                            <p:cond delay="0"/>
                                          </p:stCondLst>
                                        </p:cTn>
                                        <p:tgtEl>
                                          <p:spTgt spid="293"/>
                                        </p:tgtEl>
                                        <p:attrNameLst>
                                          <p:attrName>style.visibility</p:attrName>
                                        </p:attrNameLst>
                                      </p:cBhvr>
                                      <p:to>
                                        <p:strVal val="visible"/>
                                      </p:to>
                                    </p:set>
                                    <p:animEffect transition="in" filter="blinds(horizontal)">
                                      <p:cBhvr>
                                        <p:cTn id="162" dur="500"/>
                                        <p:tgtEl>
                                          <p:spTgt spid="293"/>
                                        </p:tgtEl>
                                      </p:cBhvr>
                                    </p:animEffect>
                                  </p:childTnLst>
                                </p:cTn>
                              </p:par>
                              <p:par>
                                <p:cTn id="163" presetID="3" presetClass="entr" presetSubtype="10" fill="hold" grpId="0" nodeType="withEffect">
                                  <p:stCondLst>
                                    <p:cond delay="0"/>
                                  </p:stCondLst>
                                  <p:childTnLst>
                                    <p:set>
                                      <p:cBhvr>
                                        <p:cTn id="164" dur="1" fill="hold">
                                          <p:stCondLst>
                                            <p:cond delay="0"/>
                                          </p:stCondLst>
                                        </p:cTn>
                                        <p:tgtEl>
                                          <p:spTgt spid="292"/>
                                        </p:tgtEl>
                                        <p:attrNameLst>
                                          <p:attrName>style.visibility</p:attrName>
                                        </p:attrNameLst>
                                      </p:cBhvr>
                                      <p:to>
                                        <p:strVal val="visible"/>
                                      </p:to>
                                    </p:set>
                                    <p:animEffect transition="in" filter="blinds(horizontal)">
                                      <p:cBhvr>
                                        <p:cTn id="165" dur="500"/>
                                        <p:tgtEl>
                                          <p:spTgt spid="292"/>
                                        </p:tgtEl>
                                      </p:cBhvr>
                                    </p:animEffect>
                                  </p:childTnLst>
                                </p:cTn>
                              </p:par>
                            </p:childTnLst>
                          </p:cTn>
                        </p:par>
                      </p:childTnLst>
                    </p:cTn>
                  </p:par>
                  <p:par>
                    <p:cTn id="166" fill="hold">
                      <p:stCondLst>
                        <p:cond delay="indefinite"/>
                      </p:stCondLst>
                      <p:childTnLst>
                        <p:par>
                          <p:cTn id="167" fill="hold">
                            <p:stCondLst>
                              <p:cond delay="0"/>
                            </p:stCondLst>
                            <p:childTnLst>
                              <p:par>
                                <p:cTn id="168" presetID="3" presetClass="entr" presetSubtype="10" fill="hold" grpId="0" nodeType="clickEffect">
                                  <p:stCondLst>
                                    <p:cond delay="0"/>
                                  </p:stCondLst>
                                  <p:childTnLst>
                                    <p:set>
                                      <p:cBhvr>
                                        <p:cTn id="169" dur="1" fill="hold">
                                          <p:stCondLst>
                                            <p:cond delay="0"/>
                                          </p:stCondLst>
                                        </p:cTn>
                                        <p:tgtEl>
                                          <p:spTgt spid="268"/>
                                        </p:tgtEl>
                                        <p:attrNameLst>
                                          <p:attrName>style.visibility</p:attrName>
                                        </p:attrNameLst>
                                      </p:cBhvr>
                                      <p:to>
                                        <p:strVal val="visible"/>
                                      </p:to>
                                    </p:set>
                                    <p:animEffect transition="in" filter="blinds(horizontal)">
                                      <p:cBhvr>
                                        <p:cTn id="170" dur="500"/>
                                        <p:tgtEl>
                                          <p:spTgt spid="268"/>
                                        </p:tgtEl>
                                      </p:cBhvr>
                                    </p:animEffect>
                                  </p:childTnLst>
                                </p:cTn>
                              </p:par>
                              <p:par>
                                <p:cTn id="171" presetID="3" presetClass="entr" presetSubtype="10" fill="hold" nodeType="withEffect">
                                  <p:stCondLst>
                                    <p:cond delay="0"/>
                                  </p:stCondLst>
                                  <p:childTnLst>
                                    <p:set>
                                      <p:cBhvr>
                                        <p:cTn id="172" dur="1" fill="hold">
                                          <p:stCondLst>
                                            <p:cond delay="0"/>
                                          </p:stCondLst>
                                        </p:cTn>
                                        <p:tgtEl>
                                          <p:spTgt spid="277"/>
                                        </p:tgtEl>
                                        <p:attrNameLst>
                                          <p:attrName>style.visibility</p:attrName>
                                        </p:attrNameLst>
                                      </p:cBhvr>
                                      <p:to>
                                        <p:strVal val="visible"/>
                                      </p:to>
                                    </p:set>
                                    <p:animEffect transition="in" filter="blinds(horizontal)">
                                      <p:cBhvr>
                                        <p:cTn id="173" dur="500"/>
                                        <p:tgtEl>
                                          <p:spTgt spid="277"/>
                                        </p:tgtEl>
                                      </p:cBhvr>
                                    </p:animEffect>
                                  </p:childTnLst>
                                </p:cTn>
                              </p:par>
                              <p:par>
                                <p:cTn id="174" presetID="3" presetClass="entr" presetSubtype="10" fill="hold" nodeType="withEffect">
                                  <p:stCondLst>
                                    <p:cond delay="0"/>
                                  </p:stCondLst>
                                  <p:childTnLst>
                                    <p:set>
                                      <p:cBhvr>
                                        <p:cTn id="175" dur="1" fill="hold">
                                          <p:stCondLst>
                                            <p:cond delay="0"/>
                                          </p:stCondLst>
                                        </p:cTn>
                                        <p:tgtEl>
                                          <p:spTgt spid="301"/>
                                        </p:tgtEl>
                                        <p:attrNameLst>
                                          <p:attrName>style.visibility</p:attrName>
                                        </p:attrNameLst>
                                      </p:cBhvr>
                                      <p:to>
                                        <p:strVal val="visible"/>
                                      </p:to>
                                    </p:set>
                                    <p:animEffect transition="in" filter="blinds(horizontal)">
                                      <p:cBhvr>
                                        <p:cTn id="176" dur="500"/>
                                        <p:tgtEl>
                                          <p:spTgt spid="301"/>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302"/>
                                        </p:tgtEl>
                                        <p:attrNameLst>
                                          <p:attrName>style.visibility</p:attrName>
                                        </p:attrNameLst>
                                      </p:cBhvr>
                                      <p:to>
                                        <p:strVal val="visible"/>
                                      </p:to>
                                    </p:set>
                                    <p:animEffect transition="in" filter="blinds(horizontal)">
                                      <p:cBhvr>
                                        <p:cTn id="179" dur="500"/>
                                        <p:tgtEl>
                                          <p:spTgt spid="302"/>
                                        </p:tgtEl>
                                      </p:cBhvr>
                                    </p:animEffect>
                                  </p:childTnLst>
                                </p:cTn>
                              </p:par>
                              <p:par>
                                <p:cTn id="180" presetID="3" presetClass="exit" presetSubtype="10" fill="hold" nodeType="withEffect">
                                  <p:stCondLst>
                                    <p:cond delay="0"/>
                                  </p:stCondLst>
                                  <p:childTnLst>
                                    <p:animEffect transition="out" filter="blinds(horizontal)">
                                      <p:cBhvr>
                                        <p:cTn id="181" dur="500"/>
                                        <p:tgtEl>
                                          <p:spTgt spid="293"/>
                                        </p:tgtEl>
                                      </p:cBhvr>
                                    </p:animEffect>
                                    <p:set>
                                      <p:cBhvr>
                                        <p:cTn id="182" dur="1" fill="hold">
                                          <p:stCondLst>
                                            <p:cond delay="499"/>
                                          </p:stCondLst>
                                        </p:cTn>
                                        <p:tgtEl>
                                          <p:spTgt spid="293"/>
                                        </p:tgtEl>
                                        <p:attrNameLst>
                                          <p:attrName>style.visibility</p:attrName>
                                        </p:attrNameLst>
                                      </p:cBhvr>
                                      <p:to>
                                        <p:strVal val="hidden"/>
                                      </p:to>
                                    </p:set>
                                  </p:childTnLst>
                                </p:cTn>
                              </p:par>
                              <p:par>
                                <p:cTn id="183" presetID="3" presetClass="exit" presetSubtype="10" fill="hold" grpId="1" nodeType="withEffect">
                                  <p:stCondLst>
                                    <p:cond delay="0"/>
                                  </p:stCondLst>
                                  <p:childTnLst>
                                    <p:animEffect transition="out" filter="blinds(horizontal)">
                                      <p:cBhvr>
                                        <p:cTn id="184" dur="500"/>
                                        <p:tgtEl>
                                          <p:spTgt spid="292"/>
                                        </p:tgtEl>
                                      </p:cBhvr>
                                    </p:animEffect>
                                    <p:set>
                                      <p:cBhvr>
                                        <p:cTn id="185" dur="1" fill="hold">
                                          <p:stCondLst>
                                            <p:cond delay="499"/>
                                          </p:stCondLst>
                                        </p:cTn>
                                        <p:tgtEl>
                                          <p:spTgt spid="292"/>
                                        </p:tgtEl>
                                        <p:attrNameLst>
                                          <p:attrName>style.visibility</p:attrName>
                                        </p:attrNameLst>
                                      </p:cBhvr>
                                      <p:to>
                                        <p:strVal val="hidden"/>
                                      </p:to>
                                    </p:se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grpId="0" nodeType="clickEffect">
                                  <p:stCondLst>
                                    <p:cond delay="0"/>
                                  </p:stCondLst>
                                  <p:childTnLst>
                                    <p:set>
                                      <p:cBhvr>
                                        <p:cTn id="189" dur="1" fill="hold">
                                          <p:stCondLst>
                                            <p:cond delay="0"/>
                                          </p:stCondLst>
                                        </p:cTn>
                                        <p:tgtEl>
                                          <p:spTgt spid="266"/>
                                        </p:tgtEl>
                                        <p:attrNameLst>
                                          <p:attrName>style.visibility</p:attrName>
                                        </p:attrNameLst>
                                      </p:cBhvr>
                                      <p:to>
                                        <p:strVal val="visible"/>
                                      </p:to>
                                    </p:set>
                                    <p:animEffect transition="in" filter="blinds(horizontal)">
                                      <p:cBhvr>
                                        <p:cTn id="190" dur="500"/>
                                        <p:tgtEl>
                                          <p:spTgt spid="266"/>
                                        </p:tgtEl>
                                      </p:cBhvr>
                                    </p:animEffect>
                                  </p:childTnLst>
                                </p:cTn>
                              </p:par>
                              <p:par>
                                <p:cTn id="191" presetID="3" presetClass="entr" presetSubtype="10" fill="hold" nodeType="withEffect">
                                  <p:stCondLst>
                                    <p:cond delay="0"/>
                                  </p:stCondLst>
                                  <p:childTnLst>
                                    <p:set>
                                      <p:cBhvr>
                                        <p:cTn id="192" dur="1" fill="hold">
                                          <p:stCondLst>
                                            <p:cond delay="0"/>
                                          </p:stCondLst>
                                        </p:cTn>
                                        <p:tgtEl>
                                          <p:spTgt spid="273"/>
                                        </p:tgtEl>
                                        <p:attrNameLst>
                                          <p:attrName>style.visibility</p:attrName>
                                        </p:attrNameLst>
                                      </p:cBhvr>
                                      <p:to>
                                        <p:strVal val="visible"/>
                                      </p:to>
                                    </p:set>
                                    <p:animEffect transition="in" filter="blinds(horizontal)">
                                      <p:cBhvr>
                                        <p:cTn id="193" dur="500"/>
                                        <p:tgtEl>
                                          <p:spTgt spid="273"/>
                                        </p:tgtEl>
                                      </p:cBhvr>
                                    </p:animEffect>
                                  </p:childTnLst>
                                </p:cTn>
                              </p:par>
                              <p:par>
                                <p:cTn id="194" presetID="3" presetClass="entr" presetSubtype="10" fill="hold" nodeType="withEffect">
                                  <p:stCondLst>
                                    <p:cond delay="0"/>
                                  </p:stCondLst>
                                  <p:childTnLst>
                                    <p:set>
                                      <p:cBhvr>
                                        <p:cTn id="195" dur="1" fill="hold">
                                          <p:stCondLst>
                                            <p:cond delay="0"/>
                                          </p:stCondLst>
                                        </p:cTn>
                                        <p:tgtEl>
                                          <p:spTgt spid="274"/>
                                        </p:tgtEl>
                                        <p:attrNameLst>
                                          <p:attrName>style.visibility</p:attrName>
                                        </p:attrNameLst>
                                      </p:cBhvr>
                                      <p:to>
                                        <p:strVal val="visible"/>
                                      </p:to>
                                    </p:set>
                                    <p:animEffect transition="in" filter="blinds(horizontal)">
                                      <p:cBhvr>
                                        <p:cTn id="196" dur="500"/>
                                        <p:tgtEl>
                                          <p:spTgt spid="274"/>
                                        </p:tgtEl>
                                      </p:cBhvr>
                                    </p:animEffect>
                                  </p:childTnLst>
                                </p:cTn>
                              </p:par>
                              <p:par>
                                <p:cTn id="197" presetID="3" presetClass="entr" presetSubtype="10" fill="hold" nodeType="withEffect">
                                  <p:stCondLst>
                                    <p:cond delay="0"/>
                                  </p:stCondLst>
                                  <p:childTnLst>
                                    <p:set>
                                      <p:cBhvr>
                                        <p:cTn id="198" dur="1" fill="hold">
                                          <p:stCondLst>
                                            <p:cond delay="0"/>
                                          </p:stCondLst>
                                        </p:cTn>
                                        <p:tgtEl>
                                          <p:spTgt spid="275"/>
                                        </p:tgtEl>
                                        <p:attrNameLst>
                                          <p:attrName>style.visibility</p:attrName>
                                        </p:attrNameLst>
                                      </p:cBhvr>
                                      <p:to>
                                        <p:strVal val="visible"/>
                                      </p:to>
                                    </p:set>
                                    <p:animEffect transition="in" filter="blinds(horizontal)">
                                      <p:cBhvr>
                                        <p:cTn id="199" dur="500"/>
                                        <p:tgtEl>
                                          <p:spTgt spid="275"/>
                                        </p:tgtEl>
                                      </p:cBhvr>
                                    </p:animEffect>
                                  </p:childTnLst>
                                </p:cTn>
                              </p:par>
                            </p:childTnLst>
                          </p:cTn>
                        </p:par>
                      </p:childTnLst>
                    </p:cTn>
                  </p:par>
                  <p:par>
                    <p:cTn id="200" fill="hold">
                      <p:stCondLst>
                        <p:cond delay="indefinite"/>
                      </p:stCondLst>
                      <p:childTnLst>
                        <p:par>
                          <p:cTn id="201" fill="hold">
                            <p:stCondLst>
                              <p:cond delay="0"/>
                            </p:stCondLst>
                            <p:childTnLst>
                              <p:par>
                                <p:cTn id="202" presetID="3" presetClass="entr" presetSubtype="10" fill="hold" grpId="0" nodeType="clickEffect">
                                  <p:stCondLst>
                                    <p:cond delay="0"/>
                                  </p:stCondLst>
                                  <p:childTnLst>
                                    <p:set>
                                      <p:cBhvr>
                                        <p:cTn id="203" dur="1" fill="hold">
                                          <p:stCondLst>
                                            <p:cond delay="0"/>
                                          </p:stCondLst>
                                        </p:cTn>
                                        <p:tgtEl>
                                          <p:spTgt spid="303"/>
                                        </p:tgtEl>
                                        <p:attrNameLst>
                                          <p:attrName>style.visibility</p:attrName>
                                        </p:attrNameLst>
                                      </p:cBhvr>
                                      <p:to>
                                        <p:strVal val="visible"/>
                                      </p:to>
                                    </p:set>
                                    <p:animEffect transition="in" filter="blinds(horizontal)">
                                      <p:cBhvr>
                                        <p:cTn id="204" dur="500"/>
                                        <p:tgtEl>
                                          <p:spTgt spid="303"/>
                                        </p:tgtEl>
                                      </p:cBhvr>
                                    </p:animEffect>
                                  </p:childTnLst>
                                </p:cTn>
                              </p:par>
                              <p:par>
                                <p:cTn id="205" presetID="3" presetClass="entr" presetSubtype="10" fill="hold" nodeType="withEffect">
                                  <p:stCondLst>
                                    <p:cond delay="0"/>
                                  </p:stCondLst>
                                  <p:childTnLst>
                                    <p:set>
                                      <p:cBhvr>
                                        <p:cTn id="206" dur="1" fill="hold">
                                          <p:stCondLst>
                                            <p:cond delay="0"/>
                                          </p:stCondLst>
                                        </p:cTn>
                                        <p:tgtEl>
                                          <p:spTgt spid="304"/>
                                        </p:tgtEl>
                                        <p:attrNameLst>
                                          <p:attrName>style.visibility</p:attrName>
                                        </p:attrNameLst>
                                      </p:cBhvr>
                                      <p:to>
                                        <p:strVal val="visible"/>
                                      </p:to>
                                    </p:set>
                                    <p:animEffect transition="in" filter="blinds(horizontal)">
                                      <p:cBhvr>
                                        <p:cTn id="207" dur="500"/>
                                        <p:tgtEl>
                                          <p:spTgt spid="304"/>
                                        </p:tgtEl>
                                      </p:cBhvr>
                                    </p:animEffect>
                                  </p:childTnLst>
                                </p:cTn>
                              </p:par>
                              <p:par>
                                <p:cTn id="208" presetID="3" presetClass="entr" presetSubtype="10" fill="hold" nodeType="withEffect">
                                  <p:stCondLst>
                                    <p:cond delay="0"/>
                                  </p:stCondLst>
                                  <p:childTnLst>
                                    <p:set>
                                      <p:cBhvr>
                                        <p:cTn id="209" dur="1" fill="hold">
                                          <p:stCondLst>
                                            <p:cond delay="0"/>
                                          </p:stCondLst>
                                        </p:cTn>
                                        <p:tgtEl>
                                          <p:spTgt spid="305"/>
                                        </p:tgtEl>
                                        <p:attrNameLst>
                                          <p:attrName>style.visibility</p:attrName>
                                        </p:attrNameLst>
                                      </p:cBhvr>
                                      <p:to>
                                        <p:strVal val="visible"/>
                                      </p:to>
                                    </p:set>
                                    <p:animEffect transition="in" filter="blinds(horizontal)">
                                      <p:cBhvr>
                                        <p:cTn id="210" dur="500"/>
                                        <p:tgtEl>
                                          <p:spTgt spid="305"/>
                                        </p:tgtEl>
                                      </p:cBhvr>
                                    </p:animEffect>
                                  </p:childTnLst>
                                </p:cTn>
                              </p:par>
                              <p:par>
                                <p:cTn id="211" presetID="3" presetClass="exit" presetSubtype="10" fill="hold" nodeType="withEffect">
                                  <p:stCondLst>
                                    <p:cond delay="0"/>
                                  </p:stCondLst>
                                  <p:childTnLst>
                                    <p:animEffect transition="out" filter="blinds(horizontal)">
                                      <p:cBhvr>
                                        <p:cTn id="212" dur="500"/>
                                        <p:tgtEl>
                                          <p:spTgt spid="301"/>
                                        </p:tgtEl>
                                      </p:cBhvr>
                                    </p:animEffect>
                                    <p:set>
                                      <p:cBhvr>
                                        <p:cTn id="213" dur="1" fill="hold">
                                          <p:stCondLst>
                                            <p:cond delay="499"/>
                                          </p:stCondLst>
                                        </p:cTn>
                                        <p:tgtEl>
                                          <p:spTgt spid="301"/>
                                        </p:tgtEl>
                                        <p:attrNameLst>
                                          <p:attrName>style.visibility</p:attrName>
                                        </p:attrNameLst>
                                      </p:cBhvr>
                                      <p:to>
                                        <p:strVal val="hidden"/>
                                      </p:to>
                                    </p:set>
                                  </p:childTnLst>
                                </p:cTn>
                              </p:par>
                              <p:par>
                                <p:cTn id="214" presetID="3" presetClass="exit" presetSubtype="10" fill="hold" grpId="1" nodeType="withEffect">
                                  <p:stCondLst>
                                    <p:cond delay="0"/>
                                  </p:stCondLst>
                                  <p:childTnLst>
                                    <p:animEffect transition="out" filter="blinds(horizontal)">
                                      <p:cBhvr>
                                        <p:cTn id="215" dur="500"/>
                                        <p:tgtEl>
                                          <p:spTgt spid="302"/>
                                        </p:tgtEl>
                                      </p:cBhvr>
                                    </p:animEffect>
                                    <p:set>
                                      <p:cBhvr>
                                        <p:cTn id="216" dur="1" fill="hold">
                                          <p:stCondLst>
                                            <p:cond delay="499"/>
                                          </p:stCondLst>
                                        </p:cTn>
                                        <p:tgtEl>
                                          <p:spTgt spid="302"/>
                                        </p:tgtEl>
                                        <p:attrNameLst>
                                          <p:attrName>style.visibility</p:attrName>
                                        </p:attrNameLst>
                                      </p:cBhvr>
                                      <p:to>
                                        <p:strVal val="hidden"/>
                                      </p:to>
                                    </p:set>
                                  </p:childTnLst>
                                </p:cTn>
                              </p:par>
                              <p:par>
                                <p:cTn id="217" presetID="3" presetClass="exit" presetSubtype="10" fill="hold" grpId="1" nodeType="withEffect">
                                  <p:stCondLst>
                                    <p:cond delay="0"/>
                                  </p:stCondLst>
                                  <p:childTnLst>
                                    <p:animEffect transition="out" filter="blinds(horizontal)">
                                      <p:cBhvr>
                                        <p:cTn id="218" dur="500"/>
                                        <p:tgtEl>
                                          <p:spTgt spid="299"/>
                                        </p:tgtEl>
                                      </p:cBhvr>
                                    </p:animEffect>
                                    <p:set>
                                      <p:cBhvr>
                                        <p:cTn id="219" dur="1" fill="hold">
                                          <p:stCondLst>
                                            <p:cond delay="499"/>
                                          </p:stCondLst>
                                        </p:cTn>
                                        <p:tgtEl>
                                          <p:spTgt spid="299"/>
                                        </p:tgtEl>
                                        <p:attrNameLst>
                                          <p:attrName>style.visibility</p:attrName>
                                        </p:attrNameLst>
                                      </p:cBhvr>
                                      <p:to>
                                        <p:strVal val="hidden"/>
                                      </p:to>
                                    </p:set>
                                  </p:childTnLst>
                                </p:cTn>
                              </p:par>
                              <p:par>
                                <p:cTn id="220" presetID="3" presetClass="exit" presetSubtype="10" fill="hold" nodeType="withEffect">
                                  <p:stCondLst>
                                    <p:cond delay="0"/>
                                  </p:stCondLst>
                                  <p:childTnLst>
                                    <p:animEffect transition="out" filter="blinds(horizontal)">
                                      <p:cBhvr>
                                        <p:cTn id="221" dur="500"/>
                                        <p:tgtEl>
                                          <p:spTgt spid="300"/>
                                        </p:tgtEl>
                                      </p:cBhvr>
                                    </p:animEffect>
                                    <p:set>
                                      <p:cBhvr>
                                        <p:cTn id="222" dur="1" fill="hold">
                                          <p:stCondLst>
                                            <p:cond delay="499"/>
                                          </p:stCondLst>
                                        </p:cTn>
                                        <p:tgtEl>
                                          <p:spTgt spid="3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p:bldP spid="261" grpId="0" animBg="1"/>
      <p:bldP spid="262" grpId="0" animBg="1"/>
      <p:bldP spid="263" grpId="0" animBg="1"/>
      <p:bldP spid="264" grpId="0" animBg="1"/>
      <p:bldP spid="265" grpId="0" animBg="1"/>
      <p:bldP spid="266" grpId="0" animBg="1"/>
      <p:bldP spid="267" grpId="0" animBg="1"/>
      <p:bldP spid="268" grpId="0" animBg="1"/>
      <p:bldP spid="269" grpId="0" animBg="1"/>
      <p:bldP spid="270" grpId="0" animBg="1"/>
      <p:bldP spid="271" grpId="0" animBg="1"/>
      <p:bldP spid="272" grpId="0" animBg="1"/>
      <p:bldP spid="285" grpId="0" bldLvl="0" animBg="1"/>
      <p:bldP spid="286" grpId="0"/>
      <p:bldP spid="286" grpId="1"/>
      <p:bldP spid="288" grpId="0" bldLvl="0" animBg="1"/>
      <p:bldP spid="289" grpId="0"/>
      <p:bldP spid="289" grpId="1"/>
      <p:bldP spid="291" grpId="0" animBg="1"/>
      <p:bldP spid="292" grpId="0"/>
      <p:bldP spid="292" grpId="1"/>
      <p:bldP spid="294" grpId="0"/>
      <p:bldP spid="294" grpId="1"/>
      <p:bldP spid="296" grpId="0" bldLvl="0" animBg="1"/>
      <p:bldP spid="299" grpId="0"/>
      <p:bldP spid="299" grpId="1"/>
      <p:bldP spid="302" grpId="0"/>
      <p:bldP spid="302" grpId="1"/>
      <p:bldP spid="303" grpId="0" bldLvl="0" animBg="1"/>
      <p:bldP spid="306" grpId="0"/>
      <p:bldP spid="30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dirty="0"/>
              <a:t>语义变量和语义函数</a:t>
            </a:r>
            <a:endParaRPr lang="zh-CN" altLang="en-US" dirty="0">
              <a:solidFill>
                <a:schemeClr val="tx1"/>
              </a:solidFill>
              <a:latin typeface="仿宋_GB2312" charset="0"/>
              <a:ea typeface="仿宋_GB2312" charset="0"/>
            </a:endParaRPr>
          </a:p>
        </p:txBody>
      </p:sp>
      <p:sp>
        <p:nvSpPr>
          <p:cNvPr id="8" name="Rectangle 3"/>
          <p:cNvSpPr txBox="1">
            <a:spLocks noChangeArrowheads="1"/>
          </p:cNvSpPr>
          <p:nvPr/>
        </p:nvSpPr>
        <p:spPr bwMode="auto">
          <a:xfrm>
            <a:off x="456481" y="1700871"/>
            <a:ext cx="8228160" cy="4177889"/>
          </a:xfrm>
          <a:prstGeom prst="rect">
            <a:avLst/>
          </a:prstGeom>
          <a:noFill/>
          <a:ln w="9525">
            <a:noFill/>
            <a:miter lim="800000"/>
            <a:headEnd/>
            <a:tailEnd/>
          </a:ln>
        </p:spPr>
        <p:txBody>
          <a:bodyPr lIns="0" tIns="20573" rIns="0" bIns="0"/>
          <a:lstStyle>
            <a:lvl1pPr marL="431800" indent="-323850"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5pPr>
            <a:lvl6pPr marL="25146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6pPr>
            <a:lvl7pPr marL="29718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7pPr>
            <a:lvl8pPr marL="34290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8pPr>
            <a:lvl9pPr marL="38862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9pPr>
          </a:lstStyle>
          <a:p>
            <a:pPr eaLnBrk="1">
              <a:lnSpc>
                <a:spcPct val="95000"/>
              </a:lnSpc>
              <a:spcAft>
                <a:spcPts val="1282"/>
              </a:spcAft>
              <a:buSzPct val="45000"/>
            </a:pPr>
            <a:r>
              <a:rPr lang="zh-CN" altLang="en-US" sz="3200" b="1" dirty="0">
                <a:solidFill>
                  <a:srgbClr val="FF0000"/>
                </a:solidFill>
                <a:latin typeface="+mn-ea"/>
                <a:ea typeface="+mn-ea"/>
                <a:cs typeface="Droid Sans Fallback" charset="0"/>
              </a:rPr>
              <a:t>语义值的表示</a:t>
            </a:r>
            <a:endParaRPr lang="en-US" altLang="zh-CN" sz="3200" b="1" dirty="0">
              <a:solidFill>
                <a:srgbClr val="FF0000"/>
              </a:solidFill>
              <a:latin typeface="+mn-ea"/>
              <a:ea typeface="+mn-ea"/>
              <a:cs typeface="Droid Sans Fallback" charset="0"/>
            </a:endParaRPr>
          </a:p>
          <a:p>
            <a:pPr eaLnBrk="1">
              <a:lnSpc>
                <a:spcPct val="95000"/>
              </a:lnSpc>
              <a:spcAft>
                <a:spcPts val="1282"/>
              </a:spcAft>
              <a:buSzPct val="45000"/>
            </a:pPr>
            <a:r>
              <a:rPr lang="en-US" altLang="zh-CN" sz="3200" b="1" dirty="0">
                <a:latin typeface="Times New Roman" panose="02020603050405020304" pitchFamily="18" charset="0"/>
                <a:ea typeface="+mn-ea"/>
                <a:cs typeface="Times New Roman" panose="02020603050405020304" pitchFamily="18" charset="0"/>
              </a:rPr>
              <a:t>      </a:t>
            </a:r>
            <a:r>
              <a:rPr lang="en-US" altLang="zh-CN" sz="3200" b="1" dirty="0" err="1">
                <a:latin typeface="Times New Roman" panose="02020603050405020304" pitchFamily="18" charset="0"/>
                <a:ea typeface="+mn-ea"/>
                <a:cs typeface="Times New Roman" panose="02020603050405020304" pitchFamily="18" charset="0"/>
              </a:rPr>
              <a:t>X</a:t>
            </a:r>
            <a:r>
              <a:rPr lang="en-US" altLang="zh-CN" sz="3200" b="1" dirty="0" err="1">
                <a:solidFill>
                  <a:srgbClr val="FF0000"/>
                </a:solidFill>
                <a:latin typeface="Times New Roman" panose="02020603050405020304" pitchFamily="18" charset="0"/>
                <a:ea typeface="+mn-ea"/>
                <a:cs typeface="Times New Roman" panose="02020603050405020304" pitchFamily="18" charset="0"/>
              </a:rPr>
              <a:t>.</a:t>
            </a:r>
            <a:r>
              <a:rPr lang="en-US" altLang="zh-CN" sz="3200" b="1" dirty="0" err="1">
                <a:latin typeface="Times New Roman" panose="02020603050405020304" pitchFamily="18" charset="0"/>
                <a:ea typeface="+mn-ea"/>
                <a:cs typeface="Times New Roman" panose="02020603050405020304" pitchFamily="18" charset="0"/>
              </a:rPr>
              <a:t>type</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err="1">
                <a:latin typeface="Times New Roman" panose="02020603050405020304" pitchFamily="18" charset="0"/>
                <a:ea typeface="+mn-ea"/>
                <a:cs typeface="Times New Roman" panose="02020603050405020304" pitchFamily="18" charset="0"/>
              </a:rPr>
              <a:t>X</a:t>
            </a:r>
            <a:r>
              <a:rPr lang="en-US" altLang="zh-CN" sz="3200" b="1" dirty="0" err="1">
                <a:solidFill>
                  <a:srgbClr val="FF0000"/>
                </a:solidFill>
                <a:latin typeface="Times New Roman" panose="02020603050405020304" pitchFamily="18" charset="0"/>
                <a:ea typeface="+mn-ea"/>
                <a:cs typeface="Times New Roman" panose="02020603050405020304" pitchFamily="18" charset="0"/>
              </a:rPr>
              <a:t>.</a:t>
            </a:r>
            <a:r>
              <a:rPr lang="en-US" altLang="zh-CN" sz="3200" b="1" dirty="0" err="1">
                <a:latin typeface="Times New Roman" panose="02020603050405020304" pitchFamily="18" charset="0"/>
                <a:ea typeface="+mn-ea"/>
                <a:cs typeface="Times New Roman" panose="02020603050405020304" pitchFamily="18" charset="0"/>
              </a:rPr>
              <a:t>category</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err="1">
                <a:latin typeface="Times New Roman" panose="02020603050405020304" pitchFamily="18" charset="0"/>
                <a:ea typeface="+mn-ea"/>
                <a:cs typeface="Times New Roman" panose="02020603050405020304" pitchFamily="18" charset="0"/>
              </a:rPr>
              <a:t>X</a:t>
            </a:r>
            <a:r>
              <a:rPr lang="en-US" altLang="zh-CN" sz="3200" b="1" dirty="0" err="1">
                <a:solidFill>
                  <a:srgbClr val="FF0000"/>
                </a:solidFill>
                <a:latin typeface="Times New Roman" panose="02020603050405020304" pitchFamily="18" charset="0"/>
                <a:ea typeface="+mn-ea"/>
                <a:cs typeface="Times New Roman" panose="02020603050405020304" pitchFamily="18" charset="0"/>
              </a:rPr>
              <a:t>.</a:t>
            </a:r>
            <a:r>
              <a:rPr lang="en-US" altLang="zh-CN" sz="3200" b="1" dirty="0" err="1">
                <a:latin typeface="Times New Roman" panose="02020603050405020304" pitchFamily="18" charset="0"/>
                <a:ea typeface="+mn-ea"/>
                <a:cs typeface="Times New Roman" panose="02020603050405020304" pitchFamily="18" charset="0"/>
              </a:rPr>
              <a:t>address</a:t>
            </a:r>
            <a:r>
              <a:rPr lang="zh-CN" altLang="en-US" sz="3200" b="1" dirty="0">
                <a:latin typeface="Times New Roman" panose="02020603050405020304" pitchFamily="18" charset="0"/>
                <a:ea typeface="+mn-ea"/>
                <a:cs typeface="Times New Roman" panose="02020603050405020304" pitchFamily="18" charset="0"/>
              </a:rPr>
              <a:t>、</a:t>
            </a:r>
            <a:r>
              <a:rPr lang="en-US" altLang="zh-CN" sz="3200" b="1" dirty="0">
                <a:latin typeface="Times New Roman" panose="02020603050405020304" pitchFamily="18" charset="0"/>
                <a:ea typeface="+mn-ea"/>
                <a:cs typeface="Times New Roman" panose="02020603050405020304" pitchFamily="18" charset="0"/>
              </a:rPr>
              <a:t>…</a:t>
            </a:r>
          </a:p>
          <a:p>
            <a:pPr eaLnBrk="1">
              <a:lnSpc>
                <a:spcPct val="95000"/>
              </a:lnSpc>
              <a:spcAft>
                <a:spcPts val="1282"/>
              </a:spcAft>
              <a:buSzPct val="45000"/>
            </a:pPr>
            <a:r>
              <a:rPr lang="zh-CN" altLang="en-US" sz="3200" b="1" dirty="0">
                <a:latin typeface="+mn-ea"/>
                <a:ea typeface="+mn-ea"/>
                <a:cs typeface="Droid Sans Fallback" charset="0"/>
              </a:rPr>
              <a:t>常用语义变量：</a:t>
            </a:r>
            <a:endParaRPr lang="en-US" altLang="zh-CN" sz="3200" b="1" dirty="0">
              <a:latin typeface="+mn-ea"/>
              <a:ea typeface="+mn-ea"/>
              <a:cs typeface="Droid Sans Fallback" charset="0"/>
            </a:endParaRPr>
          </a:p>
          <a:p>
            <a:pPr eaLnBrk="1">
              <a:lnSpc>
                <a:spcPct val="95000"/>
              </a:lnSpc>
              <a:spcAft>
                <a:spcPts val="1282"/>
              </a:spcAft>
              <a:buSzPct val="45000"/>
            </a:pPr>
            <a:r>
              <a:rPr lang="en-US" altLang="zh-CN" sz="3200" b="1" dirty="0">
                <a:latin typeface="+mn-ea"/>
                <a:ea typeface="+mn-ea"/>
                <a:cs typeface="Droid Sans Fallback" charset="0"/>
              </a:rPr>
              <a:t>1) </a:t>
            </a:r>
            <a:r>
              <a:rPr lang="en-US" altLang="zh-CN" sz="3200" b="1" dirty="0">
                <a:solidFill>
                  <a:srgbClr val="C00000"/>
                </a:solidFill>
                <a:latin typeface="Times New Roman" panose="02020603050405020304" pitchFamily="18" charset="0"/>
                <a:ea typeface="+mn-ea"/>
                <a:cs typeface="Times New Roman" panose="02020603050405020304" pitchFamily="18" charset="0"/>
              </a:rPr>
              <a:t>i</a:t>
            </a:r>
            <a:r>
              <a:rPr lang="en-US" altLang="zh-CN" sz="3200" b="1" dirty="0">
                <a:solidFill>
                  <a:schemeClr val="tx1"/>
                </a:solidFill>
                <a:latin typeface="Times New Roman" panose="02020603050405020304" pitchFamily="18" charset="0"/>
                <a:ea typeface="+mn-ea"/>
                <a:cs typeface="Times New Roman" panose="02020603050405020304" pitchFamily="18" charset="0"/>
              </a:rPr>
              <a:t>.</a:t>
            </a:r>
            <a:r>
              <a:rPr lang="en-US" altLang="zh-CN" sz="3200" b="1" dirty="0">
                <a:solidFill>
                  <a:schemeClr val="accent2"/>
                </a:solidFill>
                <a:latin typeface="Times New Roman" panose="02020603050405020304" pitchFamily="18" charset="0"/>
                <a:ea typeface="+mn-ea"/>
                <a:cs typeface="Times New Roman" panose="02020603050405020304" pitchFamily="18" charset="0"/>
              </a:rPr>
              <a:t>name</a:t>
            </a:r>
            <a:r>
              <a:rPr lang="en-US" altLang="zh-CN" sz="3200" b="1" dirty="0">
                <a:latin typeface="+mn-ea"/>
                <a:ea typeface="+mn-ea"/>
                <a:cs typeface="Droid Sans Fallback" charset="0"/>
              </a:rPr>
              <a:t>: </a:t>
            </a:r>
            <a:r>
              <a:rPr lang="zh-CN" altLang="en-US" sz="3200" b="1" dirty="0">
                <a:solidFill>
                  <a:srgbClr val="C00000"/>
                </a:solidFill>
                <a:latin typeface="+mn-ea"/>
                <a:ea typeface="+mn-ea"/>
                <a:cs typeface="Droid Sans Fallback" charset="0"/>
              </a:rPr>
              <a:t>语义变量</a:t>
            </a:r>
            <a:r>
              <a:rPr lang="zh-CN" altLang="en-US" sz="3200" b="1" dirty="0">
                <a:latin typeface="+mn-ea"/>
                <a:ea typeface="+mn-ea"/>
                <a:cs typeface="Droid Sans Fallback" charset="0"/>
              </a:rPr>
              <a:t>，与</a:t>
            </a:r>
            <a:r>
              <a:rPr lang="zh-CN" altLang="en-US" sz="3200" b="1" dirty="0">
                <a:solidFill>
                  <a:srgbClr val="C00000"/>
                </a:solidFill>
                <a:latin typeface="+mn-ea"/>
                <a:ea typeface="+mn-ea"/>
                <a:cs typeface="Droid Sans Fallback" charset="0"/>
              </a:rPr>
              <a:t>终结符</a:t>
            </a:r>
            <a:r>
              <a:rPr lang="zh-CN" altLang="en-US" sz="3200" b="1" dirty="0">
                <a:latin typeface="+mn-ea"/>
                <a:ea typeface="+mn-ea"/>
                <a:cs typeface="Droid Sans Fallback" charset="0"/>
              </a:rPr>
              <a:t> </a:t>
            </a:r>
            <a:r>
              <a:rPr lang="en-US" altLang="zh-CN" sz="3200" b="1" dirty="0" err="1">
                <a:solidFill>
                  <a:srgbClr val="C00000"/>
                </a:solidFill>
                <a:latin typeface="+mn-ea"/>
                <a:ea typeface="+mn-ea"/>
                <a:cs typeface="Droid Sans Fallback" charset="0"/>
              </a:rPr>
              <a:t>i</a:t>
            </a:r>
            <a:r>
              <a:rPr lang="zh-CN" altLang="en-US" sz="3200" b="1" dirty="0">
                <a:latin typeface="+mn-ea"/>
                <a:ea typeface="+mn-ea"/>
                <a:cs typeface="Droid Sans Fallback" charset="0"/>
              </a:rPr>
              <a:t> 相关联</a:t>
            </a:r>
          </a:p>
          <a:p>
            <a:pPr eaLnBrk="1">
              <a:lnSpc>
                <a:spcPct val="95000"/>
              </a:lnSpc>
              <a:spcAft>
                <a:spcPts val="1282"/>
              </a:spcAft>
              <a:buSzPct val="45000"/>
            </a:pPr>
            <a:r>
              <a:rPr lang="zh-CN" altLang="en-US" sz="3200" b="1" dirty="0">
                <a:latin typeface="+mn-ea"/>
                <a:ea typeface="+mn-ea"/>
                <a:cs typeface="Droid Sans Fallback" charset="0"/>
              </a:rPr>
              <a:t>   表示 </a:t>
            </a:r>
            <a:r>
              <a:rPr lang="en-US" altLang="zh-CN" sz="3200" b="1" dirty="0" err="1">
                <a:solidFill>
                  <a:srgbClr val="C00000"/>
                </a:solidFill>
                <a:latin typeface="+mn-ea"/>
                <a:ea typeface="+mn-ea"/>
                <a:cs typeface="Times New Roman" charset="0"/>
              </a:rPr>
              <a:t>i</a:t>
            </a:r>
            <a:r>
              <a:rPr lang="en-US" altLang="zh-CN" sz="3200" b="1" dirty="0">
                <a:solidFill>
                  <a:srgbClr val="C00000"/>
                </a:solidFill>
                <a:latin typeface="+mn-ea"/>
                <a:ea typeface="+mn-ea"/>
                <a:cs typeface="Times New Roman" charset="0"/>
              </a:rPr>
              <a:t> </a:t>
            </a:r>
            <a:r>
              <a:rPr lang="zh-CN" altLang="en-US" sz="3200" b="1" dirty="0">
                <a:latin typeface="+mn-ea"/>
                <a:ea typeface="+mn-ea"/>
                <a:cs typeface="Droid Sans Fallback" charset="0"/>
              </a:rPr>
              <a:t>对应的</a:t>
            </a:r>
            <a:r>
              <a:rPr lang="zh-CN" altLang="en-US" sz="3200" b="1" dirty="0">
                <a:solidFill>
                  <a:srgbClr val="C00000"/>
                </a:solidFill>
                <a:latin typeface="+mn-ea"/>
                <a:ea typeface="+mn-ea"/>
                <a:cs typeface="Droid Sans Fallback" charset="0"/>
              </a:rPr>
              <a:t>标识符字符串</a:t>
            </a:r>
            <a:endParaRPr lang="en-US" altLang="zh-CN" sz="3200" b="1" dirty="0">
              <a:solidFill>
                <a:srgbClr val="C00000"/>
              </a:solidFill>
              <a:latin typeface="+mn-ea"/>
              <a:ea typeface="+mn-ea"/>
              <a:cs typeface="Droid Sans Fallback" charset="0"/>
            </a:endParaRPr>
          </a:p>
          <a:p>
            <a:pPr eaLnBrk="1">
              <a:lnSpc>
                <a:spcPct val="95000"/>
              </a:lnSpc>
              <a:spcAft>
                <a:spcPts val="1282"/>
              </a:spcAft>
              <a:buSzPct val="45000"/>
            </a:pPr>
            <a:r>
              <a:rPr lang="en-US" altLang="zh-CN" sz="3300" b="1" dirty="0">
                <a:latin typeface="楷体_GB2312" charset="0"/>
                <a:ea typeface="楷体_GB2312" charset="0"/>
                <a:cs typeface="Droid Sans Fallback" charset="0"/>
              </a:rPr>
              <a:t>   </a:t>
            </a:r>
            <a:endParaRPr lang="en-US" altLang="zh-CN" sz="3300" b="1" dirty="0">
              <a:latin typeface="Times New Roman" charset="0"/>
              <a:ea typeface="楷体_GB2312" charset="0"/>
              <a:cs typeface="Times New Roman" charset="0"/>
            </a:endParaRPr>
          </a:p>
          <a:p>
            <a:pPr eaLnBrk="1">
              <a:lnSpc>
                <a:spcPct val="95000"/>
              </a:lnSpc>
              <a:spcAft>
                <a:spcPts val="1282"/>
              </a:spcAft>
              <a:buSzPct val="45000"/>
            </a:pPr>
            <a:endParaRPr lang="zh-CN" altLang="en-US" sz="3300" b="1" dirty="0">
              <a:latin typeface="Times New Roman" charset="0"/>
              <a:ea typeface="楷体_GB2312" charset="0"/>
              <a:cs typeface="Times New Roman"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39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9062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静态语义分析</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静态</a:t>
            </a:r>
            <a:r>
              <a:rPr lang="zh-CN" altLang="en-US" sz="2400" dirty="0">
                <a:latin typeface="Times New Roman" panose="02020603050405020304" pitchFamily="18" charset="0"/>
                <a:cs typeface="Times New Roman" panose="02020603050405020304" pitchFamily="18" charset="0"/>
              </a:rPr>
              <a:t>语义分析基本功能有</a:t>
            </a:r>
            <a:r>
              <a:rPr lang="zh-CN" altLang="en-US" sz="2400" dirty="0" smtClean="0">
                <a:latin typeface="Times New Roman" panose="02020603050405020304" pitchFamily="18" charset="0"/>
                <a:cs typeface="Times New Roman" panose="02020603050405020304" pitchFamily="18" charset="0"/>
              </a:rPr>
              <a:t>：</a:t>
            </a:r>
            <a:r>
              <a:rPr lang="zh-CN" altLang="en-US" sz="2400" dirty="0" smtClean="0">
                <a:solidFill>
                  <a:srgbClr val="FF0000"/>
                </a:solidFill>
                <a:latin typeface="Times New Roman" panose="02020603050405020304" pitchFamily="18" charset="0"/>
                <a:cs typeface="Times New Roman" panose="02020603050405020304" pitchFamily="18" charset="0"/>
              </a:rPr>
              <a:t>类型</a:t>
            </a:r>
            <a:r>
              <a:rPr lang="zh-CN" altLang="en-US" sz="2400" dirty="0">
                <a:solidFill>
                  <a:srgbClr val="FF0000"/>
                </a:solidFill>
                <a:latin typeface="Times New Roman" panose="02020603050405020304" pitchFamily="18" charset="0"/>
                <a:cs typeface="Times New Roman" panose="02020603050405020304" pitchFamily="18" charset="0"/>
              </a:rPr>
              <a:t>检查、控制流检查</a:t>
            </a:r>
            <a:r>
              <a:rPr lang="zh-CN" altLang="en-US" sz="2400" dirty="0" smtClean="0">
                <a:solidFill>
                  <a:srgbClr val="FF0000"/>
                </a:solidFill>
                <a:latin typeface="Times New Roman" panose="02020603050405020304" pitchFamily="18" charset="0"/>
                <a:cs typeface="Times New Roman" panose="02020603050405020304" pitchFamily="18" charset="0"/>
              </a:rPr>
              <a:t>、唯一性检查、关联名字</a:t>
            </a:r>
            <a:r>
              <a:rPr lang="zh-CN" altLang="en-US" sz="2400" dirty="0">
                <a:solidFill>
                  <a:srgbClr val="FF0000"/>
                </a:solidFill>
                <a:latin typeface="Times New Roman" panose="02020603050405020304" pitchFamily="18" charset="0"/>
                <a:cs typeface="Times New Roman" panose="02020603050405020304" pitchFamily="18" charset="0"/>
              </a:rPr>
              <a:t>检查</a:t>
            </a:r>
            <a:r>
              <a:rPr lang="zh-CN" altLang="en-US" sz="2400" dirty="0" smtClean="0">
                <a:solidFill>
                  <a:srgbClr val="FF0000"/>
                </a:solidFill>
                <a:latin typeface="Times New Roman" panose="02020603050405020304" pitchFamily="18" charset="0"/>
                <a:cs typeface="Times New Roman" panose="02020603050405020304" pitchFamily="18" charset="0"/>
              </a:rPr>
              <a:t>、名字的作用域分析</a:t>
            </a:r>
            <a:r>
              <a:rPr lang="zh-CN" altLang="en-US" sz="2400" dirty="0" smtClean="0">
                <a:latin typeface="Times New Roman" panose="02020603050405020304" pitchFamily="18" charset="0"/>
                <a:cs typeface="Times New Roman" panose="02020603050405020304" pitchFamily="18" charset="0"/>
              </a:rPr>
              <a:t>等等。</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solidFill>
                  <a:srgbClr val="FF0000"/>
                </a:solidFill>
                <a:latin typeface="Times New Roman" panose="02020603050405020304" pitchFamily="18" charset="0"/>
                <a:cs typeface="Times New Roman" panose="02020603050405020304" pitchFamily="18" charset="0"/>
              </a:rPr>
              <a:t>类型</a:t>
            </a:r>
            <a:r>
              <a:rPr lang="zh-CN" altLang="en-US" sz="2400" dirty="0">
                <a:solidFill>
                  <a:srgbClr val="FF0000"/>
                </a:solidFill>
                <a:latin typeface="Times New Roman" panose="02020603050405020304" pitchFamily="18" charset="0"/>
                <a:cs typeface="Times New Roman" panose="02020603050405020304" pitchFamily="18" charset="0"/>
              </a:rPr>
              <a:t>检查。</a:t>
            </a:r>
            <a:r>
              <a:rPr lang="zh-CN" altLang="en-US" sz="2400" dirty="0">
                <a:latin typeface="Times New Roman" panose="02020603050405020304" pitchFamily="18" charset="0"/>
                <a:cs typeface="Times New Roman" panose="02020603050405020304" pitchFamily="18" charset="0"/>
              </a:rPr>
              <a:t>验证程序中执行的每个操作是否遵守语言的类型规则，编译程序必须报告不符合类型规则的信息。必要时进行相应的类型转换。</a:t>
            </a:r>
          </a:p>
          <a:p>
            <a:pPr algn="l"/>
            <a:r>
              <a:rPr lang="zh-CN" altLang="en-US" sz="2400" dirty="0">
                <a:solidFill>
                  <a:srgbClr val="FF0000"/>
                </a:solidFill>
                <a:latin typeface="Times New Roman" panose="02020603050405020304" pitchFamily="18" charset="0"/>
                <a:cs typeface="Times New Roman" panose="02020603050405020304" pitchFamily="18" charset="0"/>
              </a:rPr>
              <a:t>控制流检查。</a:t>
            </a:r>
            <a:r>
              <a:rPr lang="zh-CN" altLang="en-US" sz="2400" dirty="0">
                <a:latin typeface="Times New Roman" panose="02020603050405020304" pitchFamily="18" charset="0"/>
                <a:cs typeface="Times New Roman" panose="02020603050405020304" pitchFamily="18" charset="0"/>
              </a:rPr>
              <a:t>控制流语句必须使控制转移到合法的地方。</a:t>
            </a:r>
            <a:br>
              <a:rPr lang="zh-CN" altLang="en-US" sz="2400" dirty="0">
                <a:latin typeface="Times New Roman" panose="02020603050405020304" pitchFamily="18" charset="0"/>
                <a:cs typeface="Times New Roman" panose="02020603050405020304" pitchFamily="18" charset="0"/>
              </a:rPr>
            </a:br>
            <a:r>
              <a:rPr lang="zh-CN" altLang="en-US" sz="2400" dirty="0">
                <a:latin typeface="Times New Roman" panose="02020603050405020304" pitchFamily="18" charset="0"/>
                <a:cs typeface="Times New Roman" panose="02020603050405020304" pitchFamily="18" charset="0"/>
              </a:rPr>
              <a:t>例如，在 </a:t>
            </a:r>
            <a:r>
              <a:rPr lang="en-US" altLang="zh-CN" sz="2400" dirty="0">
                <a:latin typeface="Times New Roman" panose="02020603050405020304" pitchFamily="18" charset="0"/>
                <a:cs typeface="Times New Roman" panose="02020603050405020304" pitchFamily="18" charset="0"/>
              </a:rPr>
              <a:t>C </a:t>
            </a:r>
            <a:r>
              <a:rPr lang="zh-CN" altLang="en-US" sz="2400" dirty="0">
                <a:latin typeface="Times New Roman" panose="02020603050405020304" pitchFamily="18" charset="0"/>
                <a:cs typeface="Times New Roman" panose="02020603050405020304" pitchFamily="18" charset="0"/>
              </a:rPr>
              <a:t>语言中 </a:t>
            </a:r>
            <a:r>
              <a:rPr lang="en-US" altLang="zh-CN" sz="2400" dirty="0">
                <a:latin typeface="Times New Roman" panose="02020603050405020304" pitchFamily="18" charset="0"/>
                <a:cs typeface="Times New Roman" panose="02020603050405020304" pitchFamily="18" charset="0"/>
              </a:rPr>
              <a:t>break </a:t>
            </a:r>
            <a:r>
              <a:rPr lang="zh-CN" altLang="en-US" sz="2400" dirty="0">
                <a:latin typeface="Times New Roman" panose="02020603050405020304" pitchFamily="18" charset="0"/>
                <a:cs typeface="Times New Roman" panose="02020603050405020304" pitchFamily="18" charset="0"/>
              </a:rPr>
              <a:t>语句使控制跳离包含该语句的</a:t>
            </a:r>
            <a:r>
              <a:rPr lang="en-US" altLang="zh-CN" sz="2400" dirty="0">
                <a:latin typeface="Times New Roman" panose="02020603050405020304" pitchFamily="18" charset="0"/>
                <a:cs typeface="Times New Roman" panose="02020603050405020304" pitchFamily="18" charset="0"/>
              </a:rPr>
              <a:t>while</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for </a:t>
            </a:r>
            <a:r>
              <a:rPr lang="zh-CN" altLang="en-US" sz="2400" dirty="0">
                <a:latin typeface="Times New Roman" panose="02020603050405020304" pitchFamily="18" charset="0"/>
                <a:cs typeface="Times New Roman" panose="02020603050405020304" pitchFamily="18" charset="0"/>
              </a:rPr>
              <a:t>或 </a:t>
            </a:r>
            <a:r>
              <a:rPr lang="en-US" altLang="zh-CN" sz="2400" dirty="0" smtClean="0">
                <a:latin typeface="Times New Roman" panose="02020603050405020304" pitchFamily="18" charset="0"/>
                <a:cs typeface="Times New Roman" panose="02020603050405020304" pitchFamily="18" charset="0"/>
              </a:rPr>
              <a:t>switch </a:t>
            </a:r>
            <a:r>
              <a:rPr lang="zh-CN" altLang="en-US" sz="2400" dirty="0">
                <a:latin typeface="Times New Roman" panose="02020603050405020304" pitchFamily="18" charset="0"/>
                <a:cs typeface="Times New Roman" panose="02020603050405020304" pitchFamily="18" charset="0"/>
              </a:rPr>
              <a:t>语句。如果不存在包含它的语句，则报错</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2048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dirty="0"/>
              <a:t>语义变量和语义函数</a:t>
            </a:r>
            <a:endParaRPr lang="zh-CN" altLang="en-US" dirty="0">
              <a:solidFill>
                <a:schemeClr val="tx1"/>
              </a:solidFill>
              <a:latin typeface="仿宋_GB2312" charset="0"/>
              <a:ea typeface="仿宋_GB2312" charset="0"/>
            </a:endParaRPr>
          </a:p>
        </p:txBody>
      </p:sp>
      <p:sp>
        <p:nvSpPr>
          <p:cNvPr id="8" name="Rectangle 3"/>
          <p:cNvSpPr txBox="1">
            <a:spLocks noChangeArrowheads="1"/>
          </p:cNvSpPr>
          <p:nvPr/>
        </p:nvSpPr>
        <p:spPr bwMode="auto">
          <a:xfrm>
            <a:off x="456481" y="1700809"/>
            <a:ext cx="8228160" cy="4136803"/>
          </a:xfrm>
          <a:prstGeom prst="rect">
            <a:avLst/>
          </a:prstGeom>
          <a:noFill/>
          <a:ln w="9525">
            <a:noFill/>
            <a:miter lim="800000"/>
            <a:headEnd/>
            <a:tailEnd/>
          </a:ln>
        </p:spPr>
        <p:txBody>
          <a:bodyPr lIns="0" tIns="20573" rIns="0" bIns="0"/>
          <a:lstStyle>
            <a:lvl1pPr marL="431800" indent="-323850"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5pPr>
            <a:lvl6pPr marL="25146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6pPr>
            <a:lvl7pPr marL="29718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7pPr>
            <a:lvl8pPr marL="34290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8pPr>
            <a:lvl9pPr marL="38862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9pPr>
          </a:lstStyle>
          <a:p>
            <a:pPr eaLnBrk="1">
              <a:lnSpc>
                <a:spcPct val="95000"/>
              </a:lnSpc>
              <a:spcAft>
                <a:spcPts val="1282"/>
              </a:spcAft>
              <a:buSzPct val="45000"/>
            </a:pPr>
            <a:r>
              <a:rPr lang="en-US" altLang="zh-CN" sz="3200" b="1" dirty="0">
                <a:latin typeface="+mn-ea"/>
                <a:ea typeface="+mn-ea"/>
                <a:cs typeface="Droid Sans Fallback" charset="0"/>
              </a:rPr>
              <a:t>2) </a:t>
            </a:r>
            <a:r>
              <a:rPr lang="en-US" altLang="zh-CN" sz="3200" b="1" dirty="0" err="1">
                <a:solidFill>
                  <a:srgbClr val="C00000"/>
                </a:solidFill>
                <a:latin typeface="Times New Roman" panose="02020603050405020304" pitchFamily="18" charset="0"/>
                <a:ea typeface="+mn-ea"/>
                <a:cs typeface="Times New Roman" panose="02020603050405020304" pitchFamily="18" charset="0"/>
              </a:rPr>
              <a:t>E</a:t>
            </a:r>
            <a:r>
              <a:rPr lang="en-US" altLang="zh-CN" sz="3200" b="1" dirty="0" err="1">
                <a:solidFill>
                  <a:schemeClr val="accent2"/>
                </a:solidFill>
                <a:latin typeface="Times New Roman" panose="02020603050405020304" pitchFamily="18" charset="0"/>
                <a:ea typeface="+mn-ea"/>
                <a:cs typeface="Times New Roman" panose="02020603050405020304" pitchFamily="18" charset="0"/>
              </a:rPr>
              <a:t>.place</a:t>
            </a:r>
            <a:r>
              <a:rPr lang="en-US" altLang="zh-CN" sz="3200" b="1" dirty="0">
                <a:latin typeface="+mn-ea"/>
                <a:ea typeface="+mn-ea"/>
                <a:cs typeface="Droid Sans Fallback" charset="0"/>
              </a:rPr>
              <a:t>: </a:t>
            </a:r>
            <a:r>
              <a:rPr lang="zh-CN" altLang="en-US" sz="3200" b="1" dirty="0">
                <a:solidFill>
                  <a:srgbClr val="C00000"/>
                </a:solidFill>
                <a:latin typeface="+mn-ea"/>
                <a:ea typeface="+mn-ea"/>
                <a:cs typeface="Droid Sans Fallback" charset="0"/>
              </a:rPr>
              <a:t>语义变量</a:t>
            </a:r>
            <a:r>
              <a:rPr lang="zh-CN" altLang="en-US" sz="3200" b="1" dirty="0">
                <a:latin typeface="+mn-ea"/>
                <a:ea typeface="+mn-ea"/>
                <a:cs typeface="Droid Sans Fallback" charset="0"/>
              </a:rPr>
              <a:t>，与</a:t>
            </a:r>
            <a:r>
              <a:rPr lang="zh-CN" altLang="en-US" sz="3200" b="1" dirty="0">
                <a:solidFill>
                  <a:srgbClr val="C00000"/>
                </a:solidFill>
                <a:latin typeface="+mn-ea"/>
                <a:ea typeface="+mn-ea"/>
                <a:cs typeface="Droid Sans Fallback" charset="0"/>
              </a:rPr>
              <a:t>非终结符</a:t>
            </a:r>
            <a:r>
              <a:rPr lang="en-US" altLang="zh-CN" sz="3200" b="1" dirty="0">
                <a:solidFill>
                  <a:srgbClr val="C00000"/>
                </a:solidFill>
                <a:latin typeface="Times New Roman" panose="02020603050405020304" pitchFamily="18" charset="0"/>
                <a:ea typeface="+mn-ea"/>
                <a:cs typeface="Times New Roman" panose="02020603050405020304" pitchFamily="18" charset="0"/>
              </a:rPr>
              <a:t>E</a:t>
            </a:r>
            <a:r>
              <a:rPr lang="zh-CN" altLang="en-US" sz="3200" b="1" dirty="0">
                <a:latin typeface="+mn-ea"/>
                <a:ea typeface="+mn-ea"/>
                <a:cs typeface="Droid Sans Fallback" charset="0"/>
              </a:rPr>
              <a:t>相关联</a:t>
            </a:r>
          </a:p>
          <a:p>
            <a:pPr eaLnBrk="1">
              <a:lnSpc>
                <a:spcPct val="95000"/>
              </a:lnSpc>
              <a:spcAft>
                <a:spcPts val="1282"/>
              </a:spcAft>
              <a:buSzPct val="45000"/>
            </a:pPr>
            <a:r>
              <a:rPr lang="zh-CN" altLang="en-US" sz="3200" b="1" dirty="0">
                <a:latin typeface="+mn-ea"/>
                <a:ea typeface="+mn-ea"/>
                <a:cs typeface="Droid Sans Fallback" charset="0"/>
              </a:rPr>
              <a:t>   表示</a:t>
            </a:r>
            <a:r>
              <a:rPr lang="en-US" altLang="zh-CN" sz="3200" b="1" dirty="0">
                <a:latin typeface="+mn-ea"/>
                <a:ea typeface="+mn-ea"/>
                <a:cs typeface="Droid Sans Fallback" charset="0"/>
              </a:rPr>
              <a:t>E</a:t>
            </a:r>
            <a:r>
              <a:rPr lang="zh-CN" altLang="en-US" sz="3200" b="1" dirty="0">
                <a:latin typeface="+mn-ea"/>
                <a:ea typeface="+mn-ea"/>
                <a:cs typeface="Droid Sans Fallback" charset="0"/>
              </a:rPr>
              <a:t>对应的变量</a:t>
            </a:r>
            <a:r>
              <a:rPr lang="zh-CN" altLang="en-US" sz="3200" b="1" dirty="0">
                <a:solidFill>
                  <a:schemeClr val="accent2"/>
                </a:solidFill>
                <a:latin typeface="+mn-ea"/>
                <a:ea typeface="+mn-ea"/>
                <a:cs typeface="Droid Sans Fallback" charset="0"/>
              </a:rPr>
              <a:t>在符号表的位置</a:t>
            </a:r>
            <a:endParaRPr lang="en-US" altLang="zh-CN" sz="3200" b="1" dirty="0">
              <a:solidFill>
                <a:schemeClr val="accent2"/>
              </a:solidFill>
              <a:latin typeface="+mn-ea"/>
              <a:ea typeface="+mn-ea"/>
              <a:cs typeface="Droid Sans Fallback" charset="0"/>
            </a:endParaRPr>
          </a:p>
          <a:p>
            <a:pPr eaLnBrk="1">
              <a:lnSpc>
                <a:spcPct val="95000"/>
              </a:lnSpc>
              <a:spcAft>
                <a:spcPts val="1282"/>
              </a:spcAft>
              <a:buSzPct val="45000"/>
            </a:pPr>
            <a:r>
              <a:rPr lang="en-US" altLang="zh-CN" sz="3200" b="1" dirty="0">
                <a:latin typeface="+mn-ea"/>
                <a:ea typeface="+mn-ea"/>
                <a:cs typeface="Droid Sans Fallback" charset="0"/>
              </a:rPr>
              <a:t>   </a:t>
            </a:r>
            <a:r>
              <a:rPr lang="zh-CN" altLang="en-US" sz="3200" b="1" dirty="0">
                <a:latin typeface="+mn-ea"/>
                <a:ea typeface="+mn-ea"/>
                <a:cs typeface="Droid Sans Fallback" charset="0"/>
              </a:rPr>
              <a:t>或</a:t>
            </a:r>
            <a:r>
              <a:rPr lang="zh-CN" altLang="en-US" sz="3200" b="1" dirty="0">
                <a:solidFill>
                  <a:schemeClr val="accent2"/>
                </a:solidFill>
                <a:latin typeface="+mn-ea"/>
                <a:ea typeface="+mn-ea"/>
                <a:cs typeface="Droid Sans Fallback" charset="0"/>
              </a:rPr>
              <a:t>整数编码</a:t>
            </a:r>
            <a:r>
              <a:rPr lang="en-US" altLang="zh-CN" sz="3200" b="1" dirty="0">
                <a:latin typeface="+mn-ea"/>
                <a:ea typeface="+mn-ea"/>
                <a:cs typeface="Droid Sans Fallback" charset="0"/>
              </a:rPr>
              <a:t>(</a:t>
            </a:r>
            <a:r>
              <a:rPr lang="zh-CN" altLang="en-US" sz="3200" b="1" dirty="0">
                <a:latin typeface="+mn-ea"/>
                <a:ea typeface="+mn-ea"/>
                <a:cs typeface="Droid Sans Fallback" charset="0"/>
              </a:rPr>
              <a:t>临时变量</a:t>
            </a:r>
            <a:r>
              <a:rPr lang="en-US" altLang="zh-CN" sz="3200" b="1" dirty="0">
                <a:latin typeface="+mn-ea"/>
                <a:ea typeface="+mn-ea"/>
                <a:cs typeface="Droid Sans Fallback" charset="0"/>
              </a:rPr>
              <a:t>)</a:t>
            </a:r>
          </a:p>
          <a:p>
            <a:pPr eaLnBrk="1">
              <a:lnSpc>
                <a:spcPct val="95000"/>
              </a:lnSpc>
              <a:spcAft>
                <a:spcPts val="1282"/>
              </a:spcAft>
              <a:buSzPct val="45000"/>
            </a:pPr>
            <a:r>
              <a:rPr lang="en-US" altLang="zh-CN" sz="3200" b="1" dirty="0">
                <a:latin typeface="+mn-ea"/>
                <a:ea typeface="+mn-ea"/>
                <a:cs typeface="Droid Sans Fallback" charset="0"/>
              </a:rPr>
              <a:t>   </a:t>
            </a:r>
            <a:r>
              <a:rPr lang="zh-CN" altLang="en-US" sz="3200" b="1" dirty="0">
                <a:latin typeface="+mn-ea"/>
                <a:ea typeface="+mn-ea"/>
                <a:cs typeface="Droid Sans Fallback" charset="0"/>
              </a:rPr>
              <a:t>采用</a:t>
            </a:r>
            <a:r>
              <a:rPr lang="zh-CN" altLang="en-US" sz="3200" b="1" dirty="0">
                <a:solidFill>
                  <a:schemeClr val="accent2"/>
                </a:solidFill>
                <a:latin typeface="+mn-ea"/>
                <a:ea typeface="+mn-ea"/>
                <a:cs typeface="Droid Sans Fallback" charset="0"/>
              </a:rPr>
              <a:t>变量名</a:t>
            </a:r>
            <a:r>
              <a:rPr lang="zh-CN" altLang="en-US" sz="3200" b="1" dirty="0">
                <a:latin typeface="+mn-ea"/>
                <a:ea typeface="+mn-ea"/>
                <a:cs typeface="Droid Sans Fallback" charset="0"/>
              </a:rPr>
              <a:t>或</a:t>
            </a:r>
            <a:r>
              <a:rPr lang="zh-CN" altLang="en-US" sz="3200" b="1" dirty="0">
                <a:solidFill>
                  <a:schemeClr val="accent2"/>
                </a:solidFill>
                <a:latin typeface="+mn-ea"/>
                <a:ea typeface="+mn-ea"/>
                <a:cs typeface="Droid Sans Fallback" charset="0"/>
              </a:rPr>
              <a:t>临时变量</a:t>
            </a:r>
            <a:r>
              <a:rPr lang="zh-CN" altLang="en-US" sz="3200" b="1" dirty="0">
                <a:latin typeface="+mn-ea"/>
                <a:ea typeface="+mn-ea"/>
                <a:cs typeface="Droid Sans Fallback" charset="0"/>
              </a:rPr>
              <a:t>名表示</a:t>
            </a:r>
            <a:endParaRPr lang="en-US" altLang="zh-CN" sz="3200" b="1" dirty="0">
              <a:latin typeface="+mn-ea"/>
              <a:ea typeface="+mn-ea"/>
              <a:cs typeface="Droid Sans Fallback" charset="0"/>
            </a:endParaRPr>
          </a:p>
          <a:p>
            <a:pPr eaLnBrk="1">
              <a:lnSpc>
                <a:spcPct val="95000"/>
              </a:lnSpc>
              <a:spcAft>
                <a:spcPts val="1282"/>
              </a:spcAft>
              <a:buSzPct val="45000"/>
            </a:pPr>
            <a:r>
              <a:rPr lang="zh-CN" altLang="en-US" sz="3200" b="1" dirty="0">
                <a:latin typeface="+mn-ea"/>
                <a:ea typeface="+mn-ea"/>
                <a:cs typeface="Times New Roman" charset="0"/>
              </a:rPr>
              <a:t>产生式：</a:t>
            </a:r>
            <a:r>
              <a:rPr lang="en-US" altLang="zh-CN" sz="3200" b="1" dirty="0">
                <a:latin typeface="Times New Roman" panose="02020603050405020304" pitchFamily="18" charset="0"/>
                <a:ea typeface="+mn-ea"/>
                <a:cs typeface="Times New Roman" panose="02020603050405020304" pitchFamily="18" charset="0"/>
              </a:rPr>
              <a:t>E→E</a:t>
            </a:r>
            <a:r>
              <a:rPr lang="en-US" altLang="zh-CN" sz="3200" b="1" baseline="-25000" dirty="0">
                <a:latin typeface="Times New Roman" panose="02020603050405020304" pitchFamily="18" charset="0"/>
                <a:ea typeface="+mn-ea"/>
                <a:cs typeface="Times New Roman" panose="02020603050405020304" pitchFamily="18" charset="0"/>
              </a:rPr>
              <a:t>1</a:t>
            </a:r>
            <a:r>
              <a:rPr lang="en-US" altLang="zh-CN" sz="3200" b="1" dirty="0">
                <a:latin typeface="Times New Roman" panose="02020603050405020304" pitchFamily="18" charset="0"/>
                <a:ea typeface="+mn-ea"/>
                <a:cs typeface="Times New Roman" panose="02020603050405020304" pitchFamily="18" charset="0"/>
              </a:rPr>
              <a:t>+E</a:t>
            </a:r>
            <a:r>
              <a:rPr lang="en-US" altLang="zh-CN" sz="3200" b="1" baseline="-25000" dirty="0">
                <a:latin typeface="Times New Roman" panose="02020603050405020304" pitchFamily="18" charset="0"/>
                <a:ea typeface="+mn-ea"/>
                <a:cs typeface="Times New Roman" panose="02020603050405020304" pitchFamily="18" charset="0"/>
              </a:rPr>
              <a:t>2 </a:t>
            </a:r>
            <a:r>
              <a:rPr lang="zh-CN" altLang="en-US" sz="3200" b="1" baseline="-25000" dirty="0">
                <a:latin typeface="Times New Roman" panose="02020603050405020304" pitchFamily="18" charset="0"/>
                <a:ea typeface="+mn-ea"/>
                <a:cs typeface="Times New Roman" panose="02020603050405020304" pitchFamily="18" charset="0"/>
              </a:rPr>
              <a:t> </a:t>
            </a:r>
            <a:endParaRPr lang="en-US" altLang="zh-CN" sz="3200" b="1" baseline="-25000" dirty="0">
              <a:latin typeface="Times New Roman" panose="02020603050405020304" pitchFamily="18" charset="0"/>
              <a:ea typeface="+mn-ea"/>
              <a:cs typeface="Times New Roman" panose="02020603050405020304" pitchFamily="18" charset="0"/>
            </a:endParaRPr>
          </a:p>
          <a:p>
            <a:pPr eaLnBrk="1">
              <a:lnSpc>
                <a:spcPct val="95000"/>
              </a:lnSpc>
              <a:spcAft>
                <a:spcPts val="1282"/>
              </a:spcAft>
              <a:buSzPct val="45000"/>
            </a:pPr>
            <a:r>
              <a:rPr lang="en-US" altLang="zh-CN" sz="3200" b="1" dirty="0">
                <a:latin typeface="+mn-ea"/>
                <a:ea typeface="+mn-ea"/>
                <a:cs typeface="Times New Roman" charset="0"/>
              </a:rPr>
              <a:t>      </a:t>
            </a:r>
            <a:r>
              <a:rPr lang="en-US" altLang="zh-CN" sz="3200" b="1" dirty="0">
                <a:latin typeface="Times New Roman" panose="02020603050405020304" pitchFamily="18" charset="0"/>
                <a:ea typeface="+mn-ea"/>
                <a:cs typeface="Times New Roman" panose="02020603050405020304" pitchFamily="18" charset="0"/>
              </a:rPr>
              <a:t>emit( </a:t>
            </a:r>
            <a:r>
              <a:rPr lang="en-US" altLang="zh-CN" sz="3200" b="1" dirty="0" err="1">
                <a:latin typeface="Times New Roman" panose="02020603050405020304" pitchFamily="18" charset="0"/>
                <a:ea typeface="+mn-ea"/>
                <a:cs typeface="Times New Roman" panose="02020603050405020304" pitchFamily="18" charset="0"/>
              </a:rPr>
              <a:t>E.place</a:t>
            </a:r>
            <a:r>
              <a:rPr lang="en-US" altLang="zh-CN" sz="3200" b="1" dirty="0">
                <a:latin typeface="Times New Roman" panose="02020603050405020304" pitchFamily="18" charset="0"/>
                <a:ea typeface="+mn-ea"/>
                <a:cs typeface="Times New Roman" panose="02020603050405020304" pitchFamily="18" charset="0"/>
              </a:rPr>
              <a:t>, E</a:t>
            </a:r>
            <a:r>
              <a:rPr lang="en-US" altLang="zh-CN" sz="3200" b="1" baseline="-25000" dirty="0">
                <a:latin typeface="Times New Roman" panose="02020603050405020304" pitchFamily="18" charset="0"/>
                <a:ea typeface="+mn-ea"/>
                <a:cs typeface="Times New Roman" panose="02020603050405020304" pitchFamily="18" charset="0"/>
              </a:rPr>
              <a:t>1</a:t>
            </a:r>
            <a:r>
              <a:rPr lang="en-US" altLang="zh-CN" sz="3200" b="1" dirty="0">
                <a:latin typeface="Times New Roman" panose="02020603050405020304" pitchFamily="18" charset="0"/>
                <a:ea typeface="+mn-ea"/>
                <a:cs typeface="Times New Roman" panose="02020603050405020304" pitchFamily="18" charset="0"/>
              </a:rPr>
              <a:t>.place, op, E</a:t>
            </a:r>
            <a:r>
              <a:rPr lang="en-US" altLang="zh-CN" sz="3200" b="1" baseline="-25000" dirty="0">
                <a:latin typeface="Times New Roman" panose="02020603050405020304" pitchFamily="18" charset="0"/>
                <a:ea typeface="+mn-ea"/>
                <a:cs typeface="Times New Roman" panose="02020603050405020304" pitchFamily="18" charset="0"/>
              </a:rPr>
              <a:t>2</a:t>
            </a:r>
            <a:r>
              <a:rPr lang="en-US" altLang="zh-CN" sz="3200" b="1" dirty="0">
                <a:latin typeface="Times New Roman" panose="02020603050405020304" pitchFamily="18" charset="0"/>
                <a:ea typeface="+mn-ea"/>
                <a:cs typeface="Times New Roman" panose="02020603050405020304" pitchFamily="18" charset="0"/>
              </a:rPr>
              <a:t>.place)</a:t>
            </a:r>
            <a:r>
              <a:rPr lang="en-US" altLang="zh-CN" sz="3200" b="1" baseline="-25000" dirty="0">
                <a:latin typeface="Times New Roman" panose="02020603050405020304" pitchFamily="18" charset="0"/>
                <a:ea typeface="+mn-ea"/>
                <a:cs typeface="Times New Roman" panose="02020603050405020304" pitchFamily="18" charset="0"/>
              </a:rPr>
              <a:t> </a:t>
            </a:r>
            <a:endParaRPr lang="zh-CN" altLang="en-US" sz="3200" b="1" dirty="0">
              <a:latin typeface="Times New Roman" panose="02020603050405020304" pitchFamily="18" charset="0"/>
              <a:ea typeface="+mn-ea"/>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txBox="1">
            <a:spLocks/>
          </p:cNvSpPr>
          <p:nvPr/>
        </p:nvSpPr>
        <p:spPr>
          <a:xfrm>
            <a:off x="4006296" y="6535473"/>
            <a:ext cx="1161826" cy="365125"/>
          </a:xfrm>
          <a:prstGeom prst="rect">
            <a:avLst/>
          </a:prstGeom>
        </p:spPr>
        <p:txBody>
          <a:bodyPr vert="horz" lIns="91440" tIns="45720" rIns="91440" bIns="45720" rtlCol="0" anchor="ctr"/>
          <a:lstStyle>
            <a:defPPr>
              <a:defRPr lang="zh-CN"/>
            </a:defPPr>
            <a:lvl1pPr marL="0" algn="ctr" defTabSz="914400" rtl="0" eaLnBrk="1" latinLnBrk="0" hangingPunct="1">
              <a:defRPr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03286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a:t>语义变量和语义函数</a:t>
            </a:r>
            <a:endParaRPr lang="zh-CN" altLang="en-US">
              <a:solidFill>
                <a:schemeClr val="tx1"/>
              </a:solidFill>
              <a:latin typeface="仿宋_GB2312" charset="0"/>
              <a:ea typeface="仿宋_GB2312" charset="0"/>
            </a:endParaRPr>
          </a:p>
        </p:txBody>
      </p:sp>
      <p:sp>
        <p:nvSpPr>
          <p:cNvPr id="8" name="Rectangle 3"/>
          <p:cNvSpPr txBox="1">
            <a:spLocks noChangeArrowheads="1"/>
          </p:cNvSpPr>
          <p:nvPr/>
        </p:nvSpPr>
        <p:spPr bwMode="auto">
          <a:xfrm>
            <a:off x="456481" y="1772819"/>
            <a:ext cx="8448304" cy="4105881"/>
          </a:xfrm>
          <a:prstGeom prst="rect">
            <a:avLst/>
          </a:prstGeom>
          <a:noFill/>
          <a:ln w="9525">
            <a:noFill/>
            <a:miter lim="800000"/>
            <a:headEnd/>
            <a:tailEnd/>
          </a:ln>
        </p:spPr>
        <p:txBody>
          <a:bodyPr lIns="0" tIns="20573" rIns="0" bIns="0"/>
          <a:lstStyle>
            <a:lvl1pPr marL="431800" indent="-323850"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5pPr>
            <a:lvl6pPr marL="25146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6pPr>
            <a:lvl7pPr marL="29718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7pPr>
            <a:lvl8pPr marL="34290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8pPr>
            <a:lvl9pPr marL="38862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9pPr>
          </a:lstStyle>
          <a:p>
            <a:pPr eaLnBrk="1">
              <a:lnSpc>
                <a:spcPct val="95000"/>
              </a:lnSpc>
              <a:spcAft>
                <a:spcPts val="1282"/>
              </a:spcAft>
              <a:buSzPct val="45000"/>
            </a:pPr>
            <a:r>
              <a:rPr lang="en-US" altLang="zh-CN" sz="3200" b="1" dirty="0">
                <a:latin typeface="+mn-ea"/>
                <a:ea typeface="+mn-ea"/>
                <a:cs typeface="Droid Sans Fallback" charset="0"/>
              </a:rPr>
              <a:t>3) </a:t>
            </a:r>
            <a:r>
              <a:rPr lang="en-US" altLang="zh-CN" sz="3200" b="1" dirty="0" err="1">
                <a:solidFill>
                  <a:schemeClr val="accent2"/>
                </a:solidFill>
                <a:latin typeface="Times New Roman" panose="02020603050405020304" pitchFamily="18" charset="0"/>
                <a:ea typeface="+mn-ea"/>
                <a:cs typeface="Times New Roman" panose="02020603050405020304" pitchFamily="18" charset="0"/>
              </a:rPr>
              <a:t>newtemp</a:t>
            </a:r>
            <a:r>
              <a:rPr lang="en-US" altLang="zh-CN" sz="3200" b="1" dirty="0">
                <a:solidFill>
                  <a:schemeClr val="accent2"/>
                </a:solidFill>
                <a:latin typeface="+mn-ea"/>
                <a:ea typeface="+mn-ea"/>
                <a:cs typeface="Times New Roman" charset="0"/>
              </a:rPr>
              <a:t>()</a:t>
            </a:r>
            <a:r>
              <a:rPr lang="en-US" altLang="zh-CN" sz="3200" b="1" dirty="0">
                <a:latin typeface="+mn-ea"/>
                <a:ea typeface="+mn-ea"/>
                <a:cs typeface="Droid Sans Fallback" charset="0"/>
              </a:rPr>
              <a:t>:</a:t>
            </a:r>
            <a:r>
              <a:rPr lang="zh-CN" altLang="en-US" sz="3200" b="1" dirty="0">
                <a:solidFill>
                  <a:srgbClr val="C00000"/>
                </a:solidFill>
                <a:latin typeface="+mn-ea"/>
                <a:ea typeface="+mn-ea"/>
                <a:cs typeface="Droid Sans Fallback" charset="0"/>
              </a:rPr>
              <a:t>语义函数</a:t>
            </a:r>
          </a:p>
          <a:p>
            <a:pPr eaLnBrk="1">
              <a:lnSpc>
                <a:spcPct val="95000"/>
              </a:lnSpc>
              <a:spcAft>
                <a:spcPts val="1282"/>
              </a:spcAft>
              <a:buSzPct val="45000"/>
            </a:pPr>
            <a:r>
              <a:rPr lang="zh-CN" altLang="en-US" sz="3200" b="1" dirty="0">
                <a:latin typeface="+mn-ea"/>
                <a:ea typeface="+mn-ea"/>
                <a:cs typeface="Droid Sans Fallback" charset="0"/>
              </a:rPr>
              <a:t>  产生一个</a:t>
            </a:r>
            <a:r>
              <a:rPr lang="zh-CN" altLang="en-US" sz="3200" b="1" dirty="0">
                <a:solidFill>
                  <a:srgbClr val="C00000"/>
                </a:solidFill>
                <a:latin typeface="+mn-ea"/>
                <a:ea typeface="+mn-ea"/>
                <a:cs typeface="Droid Sans Fallback" charset="0"/>
              </a:rPr>
              <a:t>新的临时变量</a:t>
            </a:r>
            <a:endParaRPr lang="en-US" altLang="zh-CN" sz="3200" b="1" dirty="0">
              <a:solidFill>
                <a:srgbClr val="C00000"/>
              </a:solidFill>
              <a:latin typeface="+mn-ea"/>
              <a:ea typeface="+mn-ea"/>
              <a:cs typeface="Droid Sans Fallback" charset="0"/>
            </a:endParaRPr>
          </a:p>
          <a:p>
            <a:pPr eaLnBrk="1">
              <a:lnSpc>
                <a:spcPct val="95000"/>
              </a:lnSpc>
              <a:spcAft>
                <a:spcPts val="1282"/>
              </a:spcAft>
              <a:buSzPct val="45000"/>
            </a:pPr>
            <a:r>
              <a:rPr lang="zh-CN" altLang="en-US" sz="3200" b="1" dirty="0">
                <a:latin typeface="+mn-ea"/>
                <a:ea typeface="+mn-ea"/>
                <a:cs typeface="Droid Sans Fallback" charset="0"/>
              </a:rPr>
              <a:t>  返回其地址</a:t>
            </a:r>
            <a:r>
              <a:rPr lang="en-US" altLang="zh-CN" sz="3200" b="1" dirty="0">
                <a:latin typeface="+mn-ea"/>
                <a:ea typeface="+mn-ea"/>
                <a:cs typeface="Droid Sans Fallback" charset="0"/>
              </a:rPr>
              <a:t>(</a:t>
            </a:r>
            <a:r>
              <a:rPr lang="zh-CN" altLang="en-US" sz="3200" b="1" dirty="0">
                <a:latin typeface="+mn-ea"/>
                <a:ea typeface="+mn-ea"/>
                <a:cs typeface="Droid Sans Fallback" charset="0"/>
              </a:rPr>
              <a:t>整数编码</a:t>
            </a:r>
            <a:r>
              <a:rPr lang="en-US" altLang="zh-CN" sz="3200" b="1" dirty="0">
                <a:latin typeface="+mn-ea"/>
                <a:ea typeface="+mn-ea"/>
                <a:cs typeface="Droid Sans Fallback" charset="0"/>
              </a:rPr>
              <a:t>)</a:t>
            </a:r>
          </a:p>
          <a:p>
            <a:pPr eaLnBrk="1">
              <a:lnSpc>
                <a:spcPct val="95000"/>
              </a:lnSpc>
              <a:spcAft>
                <a:spcPts val="1282"/>
              </a:spcAft>
              <a:buSzPct val="45000"/>
            </a:pPr>
            <a:r>
              <a:rPr lang="zh-CN" altLang="en-US" sz="3200" b="1" dirty="0">
                <a:solidFill>
                  <a:schemeClr val="accent2"/>
                </a:solidFill>
                <a:latin typeface="+mn-ea"/>
                <a:ea typeface="+mn-ea"/>
                <a:cs typeface="Droid Sans Fallback" charset="0"/>
              </a:rPr>
              <a:t>     符号表的位置</a:t>
            </a:r>
            <a:endParaRPr lang="zh-CN" altLang="en-US" sz="3200" b="1" dirty="0">
              <a:latin typeface="+mn-ea"/>
              <a:ea typeface="+mn-ea"/>
              <a:cs typeface="Droid Sans Fallback" charset="0"/>
            </a:endParaRPr>
          </a:p>
          <a:p>
            <a:pPr eaLnBrk="1">
              <a:lnSpc>
                <a:spcPct val="95000"/>
              </a:lnSpc>
              <a:spcAft>
                <a:spcPts val="1282"/>
              </a:spcAft>
              <a:buSzPct val="45000"/>
            </a:pPr>
            <a:r>
              <a:rPr lang="zh-CN" altLang="en-US" sz="3200" b="1" dirty="0">
                <a:latin typeface="+mn-ea"/>
                <a:ea typeface="+mn-ea"/>
                <a:cs typeface="Droid Sans Fallback" charset="0"/>
              </a:rPr>
              <a:t>  采用临时变量名表示：</a:t>
            </a:r>
            <a:r>
              <a:rPr lang="en-US" altLang="zh-CN" sz="3200" b="1" dirty="0">
                <a:latin typeface="+mn-ea"/>
                <a:ea typeface="+mn-ea"/>
                <a:cs typeface="Droid Sans Fallback" charset="0"/>
              </a:rPr>
              <a:t>t1, t2, …</a:t>
            </a:r>
          </a:p>
          <a:p>
            <a:pPr eaLnBrk="1">
              <a:lnSpc>
                <a:spcPct val="95000"/>
              </a:lnSpc>
              <a:spcAft>
                <a:spcPts val="1282"/>
              </a:spcAft>
              <a:buSzPct val="45000"/>
            </a:pPr>
            <a:r>
              <a:rPr lang="en-US" altLang="zh-CN" sz="3200" b="1" dirty="0">
                <a:latin typeface="+mn-ea"/>
                <a:ea typeface="+mn-ea"/>
              </a:rPr>
              <a:t>4) </a:t>
            </a:r>
            <a:r>
              <a:rPr lang="en-US" altLang="zh-CN" sz="3200" b="1" dirty="0">
                <a:solidFill>
                  <a:schemeClr val="accent2"/>
                </a:solidFill>
                <a:latin typeface="Times New Roman" panose="02020603050405020304" pitchFamily="18" charset="0"/>
                <a:ea typeface="+mn-ea"/>
                <a:cs typeface="Times New Roman" panose="02020603050405020304" pitchFamily="18" charset="0"/>
              </a:rPr>
              <a:t>entry( i.name )</a:t>
            </a:r>
            <a:r>
              <a:rPr lang="en-US" altLang="zh-CN" sz="3200" b="1" dirty="0">
                <a:latin typeface="+mn-ea"/>
                <a:ea typeface="+mn-ea"/>
              </a:rPr>
              <a:t>: </a:t>
            </a:r>
            <a:r>
              <a:rPr lang="zh-CN" altLang="en-US" sz="3200" b="1" dirty="0">
                <a:solidFill>
                  <a:srgbClr val="C00000"/>
                </a:solidFill>
                <a:latin typeface="+mn-ea"/>
                <a:ea typeface="+mn-ea"/>
              </a:rPr>
              <a:t>语义函数</a:t>
            </a:r>
          </a:p>
          <a:p>
            <a:pPr eaLnBrk="1">
              <a:lnSpc>
                <a:spcPct val="95000"/>
              </a:lnSpc>
              <a:spcAft>
                <a:spcPts val="1282"/>
              </a:spcAft>
              <a:buSzPct val="45000"/>
            </a:pPr>
            <a:r>
              <a:rPr lang="zh-CN" altLang="en-US" sz="3200" b="1" dirty="0">
                <a:latin typeface="+mn-ea"/>
                <a:ea typeface="+mn-ea"/>
              </a:rPr>
              <a:t>   对变量 </a:t>
            </a:r>
            <a:r>
              <a:rPr lang="en-US" altLang="zh-CN" sz="3200" b="1" dirty="0" err="1">
                <a:latin typeface="+mn-ea"/>
                <a:ea typeface="+mn-ea"/>
              </a:rPr>
              <a:t>i</a:t>
            </a:r>
            <a:r>
              <a:rPr lang="en-US" altLang="zh-CN" sz="3200" b="1" dirty="0">
                <a:latin typeface="+mn-ea"/>
                <a:ea typeface="+mn-ea"/>
              </a:rPr>
              <a:t> </a:t>
            </a:r>
            <a:r>
              <a:rPr lang="zh-CN" altLang="en-US" sz="3200" b="1" dirty="0">
                <a:latin typeface="+mn-ea"/>
                <a:ea typeface="+mn-ea"/>
              </a:rPr>
              <a:t>查符号表，返回</a:t>
            </a:r>
            <a:r>
              <a:rPr lang="en-US" altLang="zh-CN" sz="3200" b="1" dirty="0" err="1">
                <a:latin typeface="+mn-ea"/>
                <a:ea typeface="+mn-ea"/>
              </a:rPr>
              <a:t>i</a:t>
            </a:r>
            <a:r>
              <a:rPr lang="zh-CN" altLang="en-US" sz="3200" b="1" dirty="0">
                <a:latin typeface="+mn-ea"/>
                <a:ea typeface="+mn-ea"/>
              </a:rPr>
              <a:t>在</a:t>
            </a:r>
            <a:r>
              <a:rPr lang="zh-CN" altLang="en-US" sz="3200" b="1" dirty="0">
                <a:solidFill>
                  <a:schemeClr val="accent2"/>
                </a:solidFill>
                <a:latin typeface="+mn-ea"/>
                <a:ea typeface="+mn-ea"/>
              </a:rPr>
              <a:t>符号表中的位置</a:t>
            </a:r>
            <a:r>
              <a:rPr lang="zh-CN" altLang="en-GB" sz="3200" b="1" dirty="0">
                <a:latin typeface="+mn-ea"/>
                <a:ea typeface="+mn-ea"/>
              </a:rPr>
              <a:t>   </a:t>
            </a:r>
            <a:endParaRPr lang="en-US" altLang="zh-CN" sz="3200" b="1" dirty="0">
              <a:latin typeface="+mn-ea"/>
              <a:ea typeface="+mn-ea"/>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txBox="1">
            <a:spLocks/>
          </p:cNvSpPr>
          <p:nvPr/>
        </p:nvSpPr>
        <p:spPr>
          <a:xfrm>
            <a:off x="4006296" y="6535473"/>
            <a:ext cx="1161826" cy="365125"/>
          </a:xfrm>
          <a:prstGeom prst="rect">
            <a:avLst/>
          </a:prstGeom>
        </p:spPr>
        <p:txBody>
          <a:bodyPr vert="horz" lIns="91440" tIns="45720" rIns="91440" bIns="45720" rtlCol="0" anchor="ctr"/>
          <a:lstStyle>
            <a:defPPr>
              <a:defRPr lang="zh-CN"/>
            </a:defPPr>
            <a:lvl1pPr marL="0" algn="ctr" defTabSz="914400" rtl="0" eaLnBrk="1" latinLnBrk="0" hangingPunct="1">
              <a:defRPr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t>41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7041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a:t>语义变量和语义函数</a:t>
            </a:r>
            <a:endParaRPr lang="zh-CN" altLang="en-US">
              <a:solidFill>
                <a:schemeClr val="tx1"/>
              </a:solidFill>
              <a:latin typeface="仿宋_GB2312" charset="0"/>
              <a:ea typeface="仿宋_GB2312" charset="0"/>
            </a:endParaRPr>
          </a:p>
        </p:txBody>
      </p:sp>
      <p:sp>
        <p:nvSpPr>
          <p:cNvPr id="8" name="Rectangle 3"/>
          <p:cNvSpPr txBox="1">
            <a:spLocks noChangeArrowheads="1"/>
          </p:cNvSpPr>
          <p:nvPr/>
        </p:nvSpPr>
        <p:spPr bwMode="auto">
          <a:xfrm>
            <a:off x="456481" y="1700871"/>
            <a:ext cx="8228160" cy="4177889"/>
          </a:xfrm>
          <a:prstGeom prst="rect">
            <a:avLst/>
          </a:prstGeom>
          <a:noFill/>
          <a:ln w="9525">
            <a:noFill/>
            <a:miter lim="800000"/>
            <a:headEnd/>
            <a:tailEnd/>
          </a:ln>
        </p:spPr>
        <p:txBody>
          <a:bodyPr lIns="0" tIns="20573" rIns="0" bIns="0"/>
          <a:lstStyle>
            <a:lvl1pPr marL="431800" indent="-323850"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5pPr>
            <a:lvl6pPr marL="25146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6pPr>
            <a:lvl7pPr marL="29718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7pPr>
            <a:lvl8pPr marL="34290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8pPr>
            <a:lvl9pPr marL="3886200" indent="-228600" defTabSz="449263" eaLnBrk="0" fontAlgn="base" hangingPunct="0">
              <a:lnSpc>
                <a:spcPct val="93000"/>
              </a:lnSpc>
              <a:spcBef>
                <a:spcPct val="0"/>
              </a:spcBef>
              <a:spcAft>
                <a:spcPct val="0"/>
              </a:spcAft>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楷体" charset="-122"/>
              </a:defRPr>
            </a:lvl9pPr>
          </a:lstStyle>
          <a:p>
            <a:pPr eaLnBrk="1">
              <a:lnSpc>
                <a:spcPct val="95000"/>
              </a:lnSpc>
              <a:spcAft>
                <a:spcPts val="1282"/>
              </a:spcAft>
              <a:buSzPct val="45000"/>
            </a:pPr>
            <a:r>
              <a:rPr lang="en-US" altLang="zh-CN" sz="3200" b="1" dirty="0">
                <a:latin typeface="+mn-ea"/>
                <a:ea typeface="+mn-ea"/>
                <a:cs typeface="Droid Sans Fallback" charset="0"/>
              </a:rPr>
              <a:t>5) </a:t>
            </a:r>
            <a:r>
              <a:rPr lang="en-US" altLang="zh-CN" sz="3200" b="1" dirty="0">
                <a:solidFill>
                  <a:schemeClr val="accent2"/>
                </a:solidFill>
                <a:latin typeface="Times New Roman" panose="02020603050405020304" pitchFamily="18" charset="0"/>
                <a:ea typeface="+mn-ea"/>
                <a:cs typeface="Times New Roman" panose="02020603050405020304" pitchFamily="18" charset="0"/>
              </a:rPr>
              <a:t>emit(RESULT, ARG1, </a:t>
            </a:r>
            <a:r>
              <a:rPr lang="en-US" altLang="zh-CN" sz="3200" b="1" dirty="0" err="1">
                <a:solidFill>
                  <a:schemeClr val="accent2"/>
                </a:solidFill>
                <a:latin typeface="Times New Roman" panose="02020603050405020304" pitchFamily="18" charset="0"/>
                <a:ea typeface="+mn-ea"/>
                <a:cs typeface="Times New Roman" panose="02020603050405020304" pitchFamily="18" charset="0"/>
              </a:rPr>
              <a:t>oper</a:t>
            </a:r>
            <a:r>
              <a:rPr lang="en-US" altLang="zh-CN" sz="3200" b="1" dirty="0">
                <a:solidFill>
                  <a:schemeClr val="accent2"/>
                </a:solidFill>
                <a:latin typeface="Times New Roman" panose="02020603050405020304" pitchFamily="18" charset="0"/>
                <a:ea typeface="+mn-ea"/>
                <a:cs typeface="Times New Roman" panose="02020603050405020304" pitchFamily="18" charset="0"/>
              </a:rPr>
              <a:t>,  ARG2)</a:t>
            </a:r>
            <a:r>
              <a:rPr lang="en-US" altLang="zh-CN" sz="3200" b="1" dirty="0">
                <a:latin typeface="Times New Roman" panose="02020603050405020304" pitchFamily="18" charset="0"/>
                <a:ea typeface="+mn-ea"/>
                <a:cs typeface="Times New Roman" panose="02020603050405020304" pitchFamily="18" charset="0"/>
              </a:rPr>
              <a:t> </a:t>
            </a:r>
            <a:r>
              <a:rPr lang="zh-CN" altLang="en-US" sz="3200" b="1" dirty="0">
                <a:latin typeface="+mn-ea"/>
                <a:ea typeface="+mn-ea"/>
                <a:cs typeface="Droid Sans Fallback" charset="0"/>
              </a:rPr>
              <a:t>或</a:t>
            </a:r>
            <a:endParaRPr lang="en-US" altLang="zh-CN" sz="3200" b="1" dirty="0">
              <a:latin typeface="+mn-ea"/>
              <a:ea typeface="+mn-ea"/>
              <a:cs typeface="Droid Sans Fallback" charset="0"/>
            </a:endParaRPr>
          </a:p>
          <a:p>
            <a:pPr eaLnBrk="1">
              <a:lnSpc>
                <a:spcPct val="95000"/>
              </a:lnSpc>
              <a:spcAft>
                <a:spcPts val="1282"/>
              </a:spcAft>
              <a:buSzPct val="45000"/>
            </a:pPr>
            <a:r>
              <a:rPr lang="en-US" altLang="zh-CN" sz="3200" b="1" dirty="0">
                <a:solidFill>
                  <a:schemeClr val="accent2"/>
                </a:solidFill>
                <a:latin typeface="Times New Roman" panose="02020603050405020304" pitchFamily="18" charset="0"/>
                <a:ea typeface="+mn-ea"/>
                <a:cs typeface="Times New Roman" panose="02020603050405020304" pitchFamily="18" charset="0"/>
              </a:rPr>
              <a:t>   </a:t>
            </a:r>
            <a:r>
              <a:rPr lang="zh-CN" altLang="en-US" sz="3200" b="1" dirty="0">
                <a:solidFill>
                  <a:schemeClr val="accent2"/>
                </a:solidFill>
                <a:latin typeface="Times New Roman" panose="02020603050405020304" pitchFamily="18" charset="0"/>
                <a:ea typeface="+mn-ea"/>
                <a:cs typeface="Times New Roman" panose="02020603050405020304" pitchFamily="18" charset="0"/>
              </a:rPr>
              <a:t> </a:t>
            </a:r>
            <a:r>
              <a:rPr lang="en-US" altLang="zh-CN" sz="3200" b="1" dirty="0">
                <a:solidFill>
                  <a:schemeClr val="accent2"/>
                </a:solidFill>
                <a:latin typeface="Times New Roman" panose="02020603050405020304" pitchFamily="18" charset="0"/>
                <a:ea typeface="+mn-ea"/>
                <a:cs typeface="Times New Roman" panose="02020603050405020304" pitchFamily="18" charset="0"/>
              </a:rPr>
              <a:t>emit(</a:t>
            </a:r>
            <a:r>
              <a:rPr lang="en-US" altLang="zh-CN" sz="3200" b="1" dirty="0" err="1">
                <a:solidFill>
                  <a:schemeClr val="accent2"/>
                </a:solidFill>
                <a:latin typeface="Times New Roman" panose="02020603050405020304" pitchFamily="18" charset="0"/>
                <a:ea typeface="+mn-ea"/>
                <a:cs typeface="Times New Roman" panose="02020603050405020304" pitchFamily="18" charset="0"/>
              </a:rPr>
              <a:t>oper</a:t>
            </a:r>
            <a:r>
              <a:rPr lang="en-US" altLang="zh-CN" sz="3200" b="1" dirty="0">
                <a:solidFill>
                  <a:schemeClr val="accent2"/>
                </a:solidFill>
                <a:latin typeface="Times New Roman" panose="02020603050405020304" pitchFamily="18" charset="0"/>
                <a:ea typeface="+mn-ea"/>
                <a:cs typeface="Times New Roman" panose="02020603050405020304" pitchFamily="18" charset="0"/>
              </a:rPr>
              <a:t>, ARG1, ARG2, RESULT)</a:t>
            </a:r>
          </a:p>
          <a:p>
            <a:pPr eaLnBrk="1">
              <a:lnSpc>
                <a:spcPct val="95000"/>
              </a:lnSpc>
              <a:spcAft>
                <a:spcPts val="1282"/>
              </a:spcAft>
              <a:buSzPct val="45000"/>
            </a:pPr>
            <a:r>
              <a:rPr lang="en-US" altLang="zh-CN" sz="3200" b="1" dirty="0">
                <a:latin typeface="+mn-ea"/>
                <a:ea typeface="+mn-ea"/>
                <a:cs typeface="Droid Sans Fallback" charset="0"/>
              </a:rPr>
              <a:t>  </a:t>
            </a:r>
            <a:r>
              <a:rPr lang="zh-CN" altLang="en-US" sz="3200" b="1" dirty="0">
                <a:latin typeface="+mn-ea"/>
                <a:ea typeface="+mn-ea"/>
                <a:cs typeface="Droid Sans Fallback" charset="0"/>
              </a:rPr>
              <a:t>语义函数</a:t>
            </a:r>
          </a:p>
          <a:p>
            <a:pPr eaLnBrk="1">
              <a:lnSpc>
                <a:spcPct val="95000"/>
              </a:lnSpc>
              <a:spcAft>
                <a:spcPts val="1282"/>
              </a:spcAft>
              <a:buSzPct val="45000"/>
            </a:pPr>
            <a:r>
              <a:rPr lang="zh-CN" altLang="en-US" sz="3200" b="1" dirty="0">
                <a:latin typeface="+mn-ea"/>
                <a:ea typeface="+mn-ea"/>
                <a:cs typeface="Droid Sans Fallback" charset="0"/>
              </a:rPr>
              <a:t>     </a:t>
            </a:r>
            <a:r>
              <a:rPr lang="zh-CN" altLang="en-US" sz="3200" b="1" dirty="0">
                <a:solidFill>
                  <a:srgbClr val="C00000"/>
                </a:solidFill>
                <a:latin typeface="+mn-ea"/>
                <a:ea typeface="+mn-ea"/>
                <a:cs typeface="Droid Sans Fallback" charset="0"/>
              </a:rPr>
              <a:t>产生四元式并填入四元式表中</a:t>
            </a:r>
          </a:p>
          <a:p>
            <a:pPr eaLnBrk="1">
              <a:lnSpc>
                <a:spcPct val="95000"/>
              </a:lnSpc>
              <a:spcAft>
                <a:spcPts val="1282"/>
              </a:spcAft>
              <a:buSzPct val="45000"/>
            </a:pPr>
            <a:r>
              <a:rPr lang="zh-CN" altLang="en-US" sz="3200" b="1" dirty="0">
                <a:latin typeface="+mn-ea"/>
                <a:ea typeface="+mn-ea"/>
                <a:cs typeface="Droid Sans Fallback" charset="0"/>
              </a:rPr>
              <a:t>     同时四元式编号增加</a:t>
            </a:r>
            <a:r>
              <a:rPr lang="en-US" altLang="zh-CN" sz="3200" b="1" dirty="0">
                <a:latin typeface="+mn-ea"/>
                <a:ea typeface="+mn-ea"/>
                <a:cs typeface="Droid Sans Fallback" charset="0"/>
              </a:rPr>
              <a:t>1</a:t>
            </a:r>
          </a:p>
        </p:txBody>
      </p:sp>
      <p:sp>
        <p:nvSpPr>
          <p:cNvPr id="2" name="幻灯片编号占位符 1"/>
          <p:cNvSpPr>
            <a:spLocks noGrp="1"/>
          </p:cNvSpPr>
          <p:nvPr>
            <p:ph type="sldNum" idx="12"/>
          </p:nvPr>
        </p:nvSpPr>
        <p:spPr/>
        <p:txBody>
          <a:bodyPr/>
          <a:lstStyle/>
          <a:p>
            <a:pPr>
              <a:defRPr/>
            </a:pPr>
            <a:fld id="{C8D554F7-FB3E-428D-8115-CE7CD21373D1}" type="slidenum">
              <a:rPr lang="en-GB" altLang="zh-CN" smtClean="0"/>
              <a:pPr>
                <a:defRPr/>
              </a:pPr>
              <a:t>42</a:t>
            </a:fld>
            <a:endParaRPr lang="en-GB" altLang="zh-CN" dirty="0"/>
          </a:p>
        </p:txBody>
      </p:sp>
    </p:spTree>
    <p:extLst>
      <p:ext uri="{BB962C8B-B14F-4D97-AF65-F5344CB8AC3E}">
        <p14:creationId xmlns:p14="http://schemas.microsoft.com/office/powerpoint/2010/main" val="412296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中间代码</a:t>
            </a:r>
            <a:r>
              <a:rPr lang="en-US" altLang="zh-CN" sz="2400" dirty="0" smtClean="0">
                <a:latin typeface="Times New Roman" panose="02020603050405020304" pitchFamily="18" charset="0"/>
                <a:cs typeface="Times New Roman" panose="02020603050405020304" pitchFamily="18" charset="0"/>
              </a:rPr>
              <a:t>(Intermediate Code, Intermediate representation, Intermediate language)</a:t>
            </a:r>
            <a:r>
              <a:rPr lang="zh-CN" altLang="en-US" sz="2400" dirty="0">
                <a:latin typeface="Times New Roman" panose="02020603050405020304" pitchFamily="18" charset="0"/>
                <a:cs typeface="Times New Roman" panose="02020603050405020304" pitchFamily="18" charset="0"/>
              </a:rPr>
              <a:t> 是源程序的一种内部</a:t>
            </a:r>
            <a:r>
              <a:rPr lang="zh-CN" altLang="en-US" sz="2400" dirty="0" smtClean="0">
                <a:latin typeface="Times New Roman" panose="02020603050405020304" pitchFamily="18" charset="0"/>
                <a:cs typeface="Times New Roman" panose="02020603050405020304" pitchFamily="18" charset="0"/>
              </a:rPr>
              <a:t>表示，其复杂性</a:t>
            </a:r>
            <a:r>
              <a:rPr lang="zh-CN" altLang="en-US" sz="2400" dirty="0">
                <a:latin typeface="Times New Roman" panose="02020603050405020304" pitchFamily="18" charset="0"/>
                <a:cs typeface="Times New Roman" panose="02020603050405020304" pitchFamily="18" charset="0"/>
              </a:rPr>
              <a:t>介于源语言和目标机语言</a:t>
            </a:r>
            <a:r>
              <a:rPr lang="zh-CN" altLang="en-US" sz="2400" dirty="0" smtClean="0">
                <a:latin typeface="Times New Roman" panose="02020603050405020304" pitchFamily="18" charset="0"/>
                <a:cs typeface="Times New Roman" panose="02020603050405020304" pitchFamily="18" charset="0"/>
              </a:rPr>
              <a:t>之间。</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中间代码的作用：</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使</a:t>
            </a:r>
            <a:r>
              <a:rPr lang="zh-CN" altLang="en-US" sz="2400" dirty="0">
                <a:latin typeface="Times New Roman" panose="02020603050405020304" pitchFamily="18" charset="0"/>
                <a:cs typeface="Times New Roman" panose="02020603050405020304" pitchFamily="18" charset="0"/>
              </a:rPr>
              <a:t>编译程序的逻辑结构更加简单明确</a:t>
            </a:r>
          </a:p>
          <a:p>
            <a:pPr algn="l"/>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latin typeface="Times New Roman" panose="02020603050405020304" pitchFamily="18" charset="0"/>
                <a:cs typeface="Times New Roman" panose="02020603050405020304" pitchFamily="18" charset="0"/>
              </a:rPr>
              <a:t>利于</a:t>
            </a:r>
            <a:r>
              <a:rPr lang="zh-CN" altLang="en-US" sz="2400" dirty="0">
                <a:latin typeface="Times New Roman" panose="02020603050405020304" pitchFamily="18" charset="0"/>
                <a:cs typeface="Times New Roman" panose="02020603050405020304" pitchFamily="18" charset="0"/>
              </a:rPr>
              <a:t>进行与目标机无关的优化</a:t>
            </a:r>
          </a:p>
          <a:p>
            <a:pPr algn="l"/>
            <a:r>
              <a:rPr lang="en-US" altLang="zh-CN" sz="2400" dirty="0" smtClean="0">
                <a:latin typeface="Times New Roman" panose="02020603050405020304" pitchFamily="18" charset="0"/>
                <a:cs typeface="Times New Roman" panose="02020603050405020304" pitchFamily="18" charset="0"/>
              </a:rPr>
              <a:t>(3) </a:t>
            </a:r>
            <a:r>
              <a:rPr lang="zh-CN" altLang="en-US" sz="2400" dirty="0" smtClean="0">
                <a:latin typeface="Times New Roman" panose="02020603050405020304" pitchFamily="18" charset="0"/>
                <a:cs typeface="Times New Roman" panose="02020603050405020304" pitchFamily="18" charset="0"/>
              </a:rPr>
              <a:t>利于</a:t>
            </a:r>
            <a:r>
              <a:rPr lang="zh-CN" altLang="en-US" sz="2400" dirty="0">
                <a:latin typeface="Times New Roman" panose="02020603050405020304" pitchFamily="18" charset="0"/>
                <a:cs typeface="Times New Roman" panose="02020603050405020304" pitchFamily="18" charset="0"/>
              </a:rPr>
              <a:t>在不同目标机上实现同一种语言</a:t>
            </a:r>
          </a:p>
          <a:p>
            <a:pPr algn="l"/>
            <a:r>
              <a:rPr lang="zh-CN" altLang="en-US" sz="2400" dirty="0" smtClean="0">
                <a:latin typeface="Times New Roman" panose="02020603050405020304" pitchFamily="18" charset="0"/>
                <a:cs typeface="Times New Roman" panose="02020603050405020304" pitchFamily="18" charset="0"/>
              </a:rPr>
              <a:t>中间代码的形式：</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 逆波兰式、四元式、三元式、间接三元式、</a:t>
            </a:r>
            <a:r>
              <a:rPr lang="zh-CN" altLang="en-US" sz="2400" dirty="0" smtClean="0">
                <a:latin typeface="Times New Roman" panose="02020603050405020304" pitchFamily="18" charset="0"/>
                <a:cs typeface="Times New Roman" panose="02020603050405020304" pitchFamily="18" charset="0"/>
              </a:rPr>
              <a:t>树</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中间代码概述</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15178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中间代码</a:t>
            </a:r>
            <a:r>
              <a:rPr lang="zh-CN" altLang="en-US" sz="2400" dirty="0">
                <a:latin typeface="Times New Roman" panose="02020603050405020304" pitchFamily="18" charset="0"/>
                <a:cs typeface="Times New Roman" panose="02020603050405020304" pitchFamily="18" charset="0"/>
              </a:rPr>
              <a:t>按照其与高级语言和机器语言的接近程度，可以分成以下三个层次：</a:t>
            </a:r>
          </a:p>
          <a:p>
            <a:pPr algn="l">
              <a:lnSpc>
                <a:spcPct val="150000"/>
              </a:lnSpc>
            </a:pPr>
            <a:r>
              <a:rPr lang="zh-CN" altLang="en-US" sz="2400" b="1" dirty="0">
                <a:latin typeface="Times New Roman" panose="02020603050405020304" pitchFamily="18" charset="0"/>
                <a:cs typeface="Times New Roman" panose="02020603050405020304" pitchFamily="18" charset="0"/>
              </a:rPr>
              <a:t>高级</a:t>
            </a:r>
            <a:r>
              <a:rPr lang="zh-CN" altLang="en-US" sz="2400" dirty="0">
                <a:latin typeface="Times New Roman" panose="02020603050405020304" pitchFamily="18" charset="0"/>
                <a:cs typeface="Times New Roman" panose="02020603050405020304" pitchFamily="18" charset="0"/>
              </a:rPr>
              <a:t>：最接近高级语言，保留了大部分源语言的结构。</a:t>
            </a:r>
          </a:p>
          <a:p>
            <a:pPr algn="l">
              <a:lnSpc>
                <a:spcPct val="150000"/>
              </a:lnSpc>
            </a:pPr>
            <a:r>
              <a:rPr lang="zh-CN" altLang="en-US" sz="2400" b="1" dirty="0">
                <a:latin typeface="Times New Roman" panose="02020603050405020304" pitchFamily="18" charset="0"/>
                <a:cs typeface="Times New Roman" panose="02020603050405020304" pitchFamily="18" charset="0"/>
              </a:rPr>
              <a:t>中级</a:t>
            </a:r>
            <a:r>
              <a:rPr lang="zh-CN" altLang="en-US" sz="2400" dirty="0">
                <a:latin typeface="Times New Roman" panose="02020603050405020304" pitchFamily="18" charset="0"/>
                <a:cs typeface="Times New Roman" panose="02020603050405020304" pitchFamily="18" charset="0"/>
              </a:rPr>
              <a:t>：介于二者之间，与源语言和机器语言都有一定差异。</a:t>
            </a:r>
          </a:p>
          <a:p>
            <a:pPr marL="774000" indent="-864000" algn="l">
              <a:lnSpc>
                <a:spcPct val="150000"/>
              </a:lnSpc>
            </a:pPr>
            <a:r>
              <a:rPr lang="zh-CN" altLang="en-US" sz="2400" b="1" dirty="0">
                <a:latin typeface="Times New Roman" panose="02020603050405020304" pitchFamily="18" charset="0"/>
                <a:cs typeface="Times New Roman" panose="02020603050405020304" pitchFamily="18" charset="0"/>
              </a:rPr>
              <a:t>低级</a:t>
            </a:r>
            <a:r>
              <a:rPr lang="zh-CN" altLang="en-US" sz="2400" dirty="0">
                <a:latin typeface="Times New Roman" panose="02020603050405020304" pitchFamily="18" charset="0"/>
                <a:cs typeface="Times New Roman" panose="02020603050405020304" pitchFamily="18" charset="0"/>
              </a:rPr>
              <a:t>：最接近机器语言，能够反映目标机的系统结构，因而经常依赖于目标机。</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中间代码的层次</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5480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中间代码的层次</a:t>
            </a:r>
            <a:endParaRPr lang="zh-CN" altLang="en-US" kern="0" dirty="0">
              <a:solidFill>
                <a:srgbClr val="000000"/>
              </a:solidFill>
              <a:latin typeface="楷体" panose="02010609060101010101" pitchFamily="49" charset="-122"/>
              <a:ea typeface="楷体" panose="02010609060101010101" pitchFamily="49" charset="-122"/>
            </a:endParaRPr>
          </a:p>
        </p:txBody>
      </p:sp>
      <p:graphicFrame>
        <p:nvGraphicFramePr>
          <p:cNvPr id="5" name="Group 21"/>
          <p:cNvGraphicFramePr>
            <a:graphicFrameLocks noGrp="1"/>
          </p:cNvGraphicFramePr>
          <p:nvPr>
            <p:extLst>
              <p:ext uri="{D42A27DB-BD31-4B8C-83A1-F6EECF244321}">
                <p14:modId xmlns:p14="http://schemas.microsoft.com/office/powerpoint/2010/main" val="1809606658"/>
              </p:ext>
            </p:extLst>
          </p:nvPr>
        </p:nvGraphicFramePr>
        <p:xfrm>
          <a:off x="179512" y="1124744"/>
          <a:ext cx="8568954" cy="5328592"/>
        </p:xfrm>
        <a:graphic>
          <a:graphicData uri="http://schemas.openxmlformats.org/drawingml/2006/table">
            <a:tbl>
              <a:tblPr/>
              <a:tblGrid>
                <a:gridCol w="2265356"/>
                <a:gridCol w="2265356"/>
                <a:gridCol w="1969874"/>
                <a:gridCol w="2068368"/>
              </a:tblGrid>
              <a:tr h="1027176">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源语言</a:t>
                      </a: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（高级语言）</a:t>
                      </a:r>
                    </a:p>
                  </a:txBody>
                  <a:tcPr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中间代码（高级）</a:t>
                      </a:r>
                    </a:p>
                  </a:txBody>
                  <a:tcPr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中间代码（中级）</a:t>
                      </a:r>
                    </a:p>
                  </a:txBody>
                  <a:tcPr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700" b="1"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rPr>
                        <a:t>中间代码（低级）</a:t>
                      </a:r>
                    </a:p>
                  </a:txBody>
                  <a:tcPr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1416">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float a[10][20];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a[</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i</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][j+2];</a:t>
                      </a:r>
                    </a:p>
                  </a:txBody>
                  <a:tcPr marT="60960" marB="609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t1 = a[</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i</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j+2]</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endParaRPr>
                    </a:p>
                  </a:txBody>
                  <a:tcPr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t1 = j + 2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t2 = </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i</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 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t3 = t1 + t2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t4 = 4 * t3</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t5 = </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addr</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a</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t6 = t5 + t4</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t7 = *t6</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endParaRPr>
                    </a:p>
                  </a:txBody>
                  <a:tcPr marT="60960" marB="609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imes New Roman" pitchFamily="18" charset="0"/>
                          <a:ea typeface="宋体" pitchFamily="2" charset="-122"/>
                        </a:defRPr>
                      </a:lvl1pPr>
                      <a:lvl2pPr>
                        <a:spcBef>
                          <a:spcPct val="20000"/>
                        </a:spcBef>
                        <a:defRPr kumimoji="1" sz="2400">
                          <a:solidFill>
                            <a:schemeClr val="tx1"/>
                          </a:solidFill>
                          <a:latin typeface="Times New Roman" pitchFamily="18" charset="0"/>
                          <a:ea typeface="宋体" pitchFamily="2" charset="-122"/>
                        </a:defRPr>
                      </a:lvl2pPr>
                      <a:lvl3pPr>
                        <a:spcBef>
                          <a:spcPct val="20000"/>
                        </a:spcBef>
                        <a:defRPr kumimoji="1" sz="2000">
                          <a:solidFill>
                            <a:schemeClr val="tx1"/>
                          </a:solidFill>
                          <a:latin typeface="Times New Roman" pitchFamily="18" charset="0"/>
                          <a:ea typeface="宋体" pitchFamily="2" charset="-122"/>
                        </a:defRPr>
                      </a:lvl3pPr>
                      <a:lvl4pPr>
                        <a:spcBef>
                          <a:spcPct val="20000"/>
                        </a:spcBef>
                        <a:defRPr kumimoji="1">
                          <a:solidFill>
                            <a:schemeClr val="tx1"/>
                          </a:solidFill>
                          <a:latin typeface="Times New Roman" pitchFamily="18" charset="0"/>
                          <a:ea typeface="宋体" pitchFamily="2" charset="-122"/>
                        </a:defRPr>
                      </a:lvl4pPr>
                      <a:lvl5pPr>
                        <a:spcBef>
                          <a:spcPct val="20000"/>
                        </a:spcBef>
                        <a:defRPr kumimoji="1">
                          <a:solidFill>
                            <a:schemeClr val="tx1"/>
                          </a:solidFill>
                          <a:latin typeface="Times New Roman" pitchFamily="18" charset="0"/>
                          <a:ea typeface="宋体" pitchFamily="2" charset="-122"/>
                        </a:defRPr>
                      </a:lvl5pPr>
                      <a:lvl6pPr fontAlgn="base">
                        <a:spcBef>
                          <a:spcPct val="20000"/>
                        </a:spcBef>
                        <a:spcAft>
                          <a:spcPct val="0"/>
                        </a:spcAft>
                        <a:defRPr kumimoji="1">
                          <a:solidFill>
                            <a:schemeClr val="tx1"/>
                          </a:solidFill>
                          <a:latin typeface="Times New Roman" pitchFamily="18" charset="0"/>
                          <a:ea typeface="宋体" pitchFamily="2" charset="-122"/>
                        </a:defRPr>
                      </a:lvl6pPr>
                      <a:lvl7pPr fontAlgn="base">
                        <a:spcBef>
                          <a:spcPct val="20000"/>
                        </a:spcBef>
                        <a:spcAft>
                          <a:spcPct val="0"/>
                        </a:spcAft>
                        <a:defRPr kumimoji="1">
                          <a:solidFill>
                            <a:schemeClr val="tx1"/>
                          </a:solidFill>
                          <a:latin typeface="Times New Roman" pitchFamily="18" charset="0"/>
                          <a:ea typeface="宋体" pitchFamily="2" charset="-122"/>
                        </a:defRPr>
                      </a:lvl7pPr>
                      <a:lvl8pPr fontAlgn="base">
                        <a:spcBef>
                          <a:spcPct val="20000"/>
                        </a:spcBef>
                        <a:spcAft>
                          <a:spcPct val="0"/>
                        </a:spcAft>
                        <a:defRPr kumimoji="1">
                          <a:solidFill>
                            <a:schemeClr val="tx1"/>
                          </a:solidFill>
                          <a:latin typeface="Times New Roman" pitchFamily="18" charset="0"/>
                          <a:ea typeface="宋体" pitchFamily="2" charset="-122"/>
                        </a:defRPr>
                      </a:lvl8pPr>
                      <a:lvl9pPr fontAlgn="base">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r1 = [</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fp</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- 4]</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r2 = [r1 + 2]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r3 = [</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fp</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- 8]</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r4 = r3 * 20</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r5 = r4 + r2</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r6 = 4 * r5</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r7 = </a:t>
                      </a:r>
                      <a:r>
                        <a:rPr kumimoji="1"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Times New Roman" panose="02020603050405020304" pitchFamily="18" charset="0"/>
                        </a:rPr>
                        <a:t>fp</a:t>
                      </a: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 – 216</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rPr>
                        <a:t>f1 = [r7 + r6]</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anose="02020603050405020304" pitchFamily="18" charset="0"/>
                      </a:endParaRPr>
                    </a:p>
                  </a:txBody>
                  <a:tcPr marT="60960" marB="609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875895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逆波兰式</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也称为后缀式，由波兰逻辑学家</a:t>
            </a:r>
            <a:r>
              <a:rPr lang="en-US" altLang="zh-CN" sz="2400" dirty="0" smtClean="0">
                <a:latin typeface="Times New Roman" panose="02020603050405020304" pitchFamily="18" charset="0"/>
                <a:cs typeface="Times New Roman" panose="02020603050405020304" pitchFamily="18" charset="0"/>
              </a:rPr>
              <a:t>Lukasiewicz</a:t>
            </a:r>
            <a:r>
              <a:rPr lang="zh-CN" altLang="en-US" sz="2400" dirty="0" smtClean="0">
                <a:latin typeface="Times New Roman" panose="02020603050405020304" pitchFamily="18" charset="0"/>
                <a:cs typeface="Times New Roman" panose="02020603050405020304" pitchFamily="18" charset="0"/>
              </a:rPr>
              <a:t>提出的一种表示表达式的方法，该方法把操作数放在前面，把运算符放在后面。</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800" dirty="0" smtClean="0">
                <a:solidFill>
                  <a:srgbClr val="FF0000"/>
                </a:solidFill>
                <a:latin typeface="Times New Roman" panose="02020603050405020304" pitchFamily="18" charset="0"/>
                <a:cs typeface="Times New Roman" panose="02020603050405020304" pitchFamily="18" charset="0"/>
              </a:rPr>
              <a:t>图表示法</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主要包含抽象语法树和</a:t>
            </a:r>
            <a:r>
              <a:rPr lang="en-US" altLang="zh-CN" sz="2400" dirty="0" smtClean="0">
                <a:latin typeface="Times New Roman" panose="02020603050405020304" pitchFamily="18" charset="0"/>
                <a:cs typeface="Times New Roman" panose="02020603050405020304" pitchFamily="18" charset="0"/>
              </a:rPr>
              <a:t>DAG</a:t>
            </a:r>
            <a:r>
              <a:rPr lang="zh-CN" altLang="en-US" sz="2400" dirty="0" smtClean="0">
                <a:latin typeface="Times New Roman" panose="02020603050405020304" pitchFamily="18" charset="0"/>
                <a:cs typeface="Times New Roman" panose="02020603050405020304" pitchFamily="18" charset="0"/>
              </a:rPr>
              <a:t>两种</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TextBox 4"/>
          <p:cNvSpPr txBox="1"/>
          <p:nvPr/>
        </p:nvSpPr>
        <p:spPr>
          <a:xfrm>
            <a:off x="539552" y="2372937"/>
            <a:ext cx="647934" cy="461665"/>
          </a:xfrm>
          <a:prstGeom prst="rect">
            <a:avLst/>
          </a:prstGeom>
          <a:noFill/>
        </p:spPr>
        <p:txBody>
          <a:bodyPr wrap="none" rtlCol="0">
            <a:spAutoFit/>
          </a:bodyPr>
          <a:lstStyle/>
          <a:p>
            <a:r>
              <a:rPr lang="en-US" sz="2400"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b</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24847" y="2372937"/>
            <a:ext cx="1071127" cy="461665"/>
          </a:xfrm>
          <a:prstGeom prst="rect">
            <a:avLst/>
          </a:prstGeom>
          <a:noFill/>
        </p:spPr>
        <p:txBody>
          <a:bodyPr wrap="none" rtlCol="0">
            <a:spAutoFit/>
          </a:bodyPr>
          <a:lstStyle/>
          <a:p>
            <a:r>
              <a:rPr lang="en-US" sz="2400" dirty="0" smtClean="0">
                <a:solidFill>
                  <a:srgbClr val="000000"/>
                </a:solidFill>
                <a:latin typeface="Times New Roman" panose="02020603050405020304" pitchFamily="18" charset="0"/>
                <a:cs typeface="Times New Roman" panose="02020603050405020304" pitchFamily="18" charset="0"/>
              </a:rPr>
              <a:t>=&gt; ab+</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2411782" y="2372937"/>
            <a:ext cx="957313" cy="461665"/>
          </a:xfrm>
          <a:prstGeom prst="rect">
            <a:avLst/>
          </a:prstGeom>
          <a:noFill/>
        </p:spPr>
        <p:txBody>
          <a:bodyPr wrap="none" rtlCol="0">
            <a:spAutoFit/>
          </a:bodyPr>
          <a:lstStyle/>
          <a:p>
            <a:r>
              <a:rPr lang="en-US" sz="2400" dirty="0" err="1">
                <a:solidFill>
                  <a:srgbClr val="000000"/>
                </a:solidFill>
                <a:latin typeface="Times New Roman" panose="02020603050405020304" pitchFamily="18" charset="0"/>
                <a:cs typeface="Times New Roman" panose="02020603050405020304" pitchFamily="18" charset="0"/>
              </a:rPr>
              <a:t>a</a:t>
            </a:r>
            <a:r>
              <a:rPr lang="en-US" sz="2400" dirty="0" err="1" smtClean="0">
                <a:solidFill>
                  <a:srgbClr val="000000"/>
                </a:solidFill>
                <a:latin typeface="Times New Roman" panose="02020603050405020304" pitchFamily="18" charset="0"/>
                <a:cs typeface="Times New Roman" panose="02020603050405020304" pitchFamily="18" charset="0"/>
              </a:rPr>
              <a:t>+b+c</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3250174" y="2372937"/>
            <a:ext cx="1380506" cy="461665"/>
          </a:xfrm>
          <a:prstGeom prst="rect">
            <a:avLst/>
          </a:prstGeom>
          <a:noFill/>
        </p:spPr>
        <p:txBody>
          <a:bodyPr wrap="none" rtlCol="0">
            <a:spAutoFit/>
          </a:bodyPr>
          <a:lstStyle/>
          <a:p>
            <a:r>
              <a:rPr lang="en-US" sz="2400" dirty="0" smtClean="0">
                <a:solidFill>
                  <a:srgbClr val="000000"/>
                </a:solidFill>
                <a:latin typeface="Times New Roman" panose="02020603050405020304" pitchFamily="18" charset="0"/>
                <a:cs typeface="Times New Roman" panose="02020603050405020304" pitchFamily="18" charset="0"/>
              </a:rPr>
              <a:t>=&gt; </a:t>
            </a:r>
            <a:r>
              <a:rPr lang="en-US" sz="2400" dirty="0" err="1" smtClean="0">
                <a:solidFill>
                  <a:srgbClr val="000000"/>
                </a:solidFill>
                <a:latin typeface="Times New Roman" panose="02020603050405020304" pitchFamily="18" charset="0"/>
                <a:cs typeface="Times New Roman" panose="02020603050405020304" pitchFamily="18" charset="0"/>
              </a:rPr>
              <a:t>ab+c</a:t>
            </a:r>
            <a:r>
              <a:rPr lang="en-US" sz="2400" dirty="0" smtClean="0">
                <a:solidFill>
                  <a:srgbClr val="000000"/>
                </a:solidFill>
                <a:latin typeface="Times New Roman" panose="02020603050405020304" pitchFamily="18" charset="0"/>
                <a:cs typeface="Times New Roman" panose="02020603050405020304" pitchFamily="18" charset="0"/>
              </a:rPr>
              <a:t>+</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9" name="矩形 8"/>
          <p:cNvSpPr/>
          <p:nvPr/>
        </p:nvSpPr>
        <p:spPr>
          <a:xfrm>
            <a:off x="5004056" y="2372937"/>
            <a:ext cx="1920719" cy="461665"/>
          </a:xfrm>
          <a:prstGeom prst="rect">
            <a:avLst/>
          </a:prstGeom>
        </p:spPr>
        <p:txBody>
          <a:bodyPr wrap="none">
            <a:spAutoFit/>
          </a:bodyPr>
          <a:lstStyle/>
          <a:p>
            <a:r>
              <a:rPr lang="en-US" altLang="zh-CN" sz="2400" dirty="0">
                <a:solidFill>
                  <a:srgbClr val="000000"/>
                </a:solidFill>
                <a:latin typeface="Times New Roman" panose="02020603050405020304" pitchFamily="18" charset="0"/>
                <a:cs typeface="Times New Roman" panose="02020603050405020304" pitchFamily="18" charset="0"/>
              </a:rPr>
              <a:t>a * (b + c / d) </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10" name="矩形 9"/>
          <p:cNvSpPr/>
          <p:nvPr/>
        </p:nvSpPr>
        <p:spPr>
          <a:xfrm>
            <a:off x="7020272" y="2372937"/>
            <a:ext cx="1407758" cy="461665"/>
          </a:xfrm>
          <a:prstGeom prst="rect">
            <a:avLst/>
          </a:prstGeom>
        </p:spPr>
        <p:txBody>
          <a:bodyPr wrap="none">
            <a:spAutoFit/>
          </a:bodyPr>
          <a:lstStyle/>
          <a:p>
            <a:r>
              <a:rPr lang="en-US" altLang="zh-CN" sz="2400" dirty="0" err="1">
                <a:solidFill>
                  <a:srgbClr val="000000"/>
                </a:solidFill>
                <a:latin typeface="Times New Roman" panose="02020603050405020304" pitchFamily="18" charset="0"/>
                <a:cs typeface="Times New Roman" panose="02020603050405020304" pitchFamily="18" charset="0"/>
              </a:rPr>
              <a:t>abcd</a:t>
            </a:r>
            <a:r>
              <a:rPr lang="en-US" altLang="zh-CN" sz="2400" dirty="0">
                <a:solidFill>
                  <a:srgbClr val="000000"/>
                </a:solidFill>
                <a:latin typeface="Times New Roman" panose="02020603050405020304" pitchFamily="18" charset="0"/>
                <a:cs typeface="Times New Roman" panose="02020603050405020304" pitchFamily="18" charset="0"/>
              </a:rPr>
              <a:t> / + *</a:t>
            </a:r>
          </a:p>
        </p:txBody>
      </p:sp>
      <p:sp>
        <p:nvSpPr>
          <p:cNvPr id="11"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2"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3"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745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抽象语法树</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在语法树中去除了那些对翻译不必要的信息，从而获得更为高效的中间代码表示。</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抽象语法树构造原则：操作符和关键字都不作为叶子节点，而是作为内部节点出现。</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11" name="Text Box 11"/>
          <p:cNvSpPr txBox="1">
            <a:spLocks noChangeArrowheads="1"/>
          </p:cNvSpPr>
          <p:nvPr/>
        </p:nvSpPr>
        <p:spPr bwMode="auto">
          <a:xfrm>
            <a:off x="1827256" y="4484191"/>
            <a:ext cx="340634"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12" name="Text Box 12"/>
          <p:cNvSpPr txBox="1">
            <a:spLocks noChangeArrowheads="1"/>
          </p:cNvSpPr>
          <p:nvPr/>
        </p:nvSpPr>
        <p:spPr bwMode="auto">
          <a:xfrm>
            <a:off x="1391808" y="5661795"/>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a:t>
            </a:r>
          </a:p>
        </p:txBody>
      </p:sp>
      <p:cxnSp>
        <p:nvCxnSpPr>
          <p:cNvPr id="13" name="AutoShape 13"/>
          <p:cNvCxnSpPr>
            <a:cxnSpLocks noChangeShapeType="1"/>
          </p:cNvCxnSpPr>
          <p:nvPr/>
        </p:nvCxnSpPr>
        <p:spPr bwMode="auto">
          <a:xfrm flipV="1">
            <a:off x="1518189" y="5037209"/>
            <a:ext cx="476115" cy="624587"/>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 Box 14"/>
          <p:cNvSpPr txBox="1">
            <a:spLocks noChangeArrowheads="1"/>
          </p:cNvSpPr>
          <p:nvPr/>
        </p:nvSpPr>
        <p:spPr bwMode="auto">
          <a:xfrm>
            <a:off x="2404042" y="5721091"/>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b</a:t>
            </a:r>
          </a:p>
        </p:txBody>
      </p:sp>
      <p:cxnSp>
        <p:nvCxnSpPr>
          <p:cNvPr id="15" name="AutoShape 15"/>
          <p:cNvCxnSpPr>
            <a:cxnSpLocks noChangeShapeType="1"/>
          </p:cNvCxnSpPr>
          <p:nvPr/>
        </p:nvCxnSpPr>
        <p:spPr bwMode="auto">
          <a:xfrm flipH="1" flipV="1">
            <a:off x="1994295" y="5037264"/>
            <a:ext cx="461826" cy="624585"/>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Text Box 12"/>
          <p:cNvSpPr txBox="1">
            <a:spLocks noChangeArrowheads="1"/>
          </p:cNvSpPr>
          <p:nvPr/>
        </p:nvSpPr>
        <p:spPr bwMode="auto">
          <a:xfrm>
            <a:off x="5787195" y="3924859"/>
            <a:ext cx="340634"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spcBef>
                <a:spcPct val="0"/>
              </a:spcBef>
            </a:pP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7" name="Text Box 13"/>
          <p:cNvSpPr txBox="1">
            <a:spLocks noChangeArrowheads="1"/>
          </p:cNvSpPr>
          <p:nvPr/>
        </p:nvSpPr>
        <p:spPr bwMode="auto">
          <a:xfrm>
            <a:off x="5350783" y="4807167"/>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spcBef>
                <a:spcPct val="0"/>
              </a:spcBef>
            </a:pPr>
            <a:r>
              <a:rPr lang="en-US" altLang="zh-CN" sz="2400" dirty="0">
                <a:solidFill>
                  <a:srgbClr val="000000"/>
                </a:solidFill>
                <a:latin typeface="Times New Roman" panose="02020603050405020304" pitchFamily="18" charset="0"/>
                <a:cs typeface="Times New Roman" panose="02020603050405020304" pitchFamily="18" charset="0"/>
              </a:rPr>
              <a:t>a</a:t>
            </a:r>
          </a:p>
        </p:txBody>
      </p:sp>
      <p:cxnSp>
        <p:nvCxnSpPr>
          <p:cNvPr id="18" name="AutoShape 14"/>
          <p:cNvCxnSpPr>
            <a:cxnSpLocks noChangeShapeType="1"/>
            <a:stCxn id="17" idx="0"/>
            <a:endCxn id="16" idx="2"/>
          </p:cNvCxnSpPr>
          <p:nvPr/>
        </p:nvCxnSpPr>
        <p:spPr bwMode="auto">
          <a:xfrm flipV="1">
            <a:off x="5502666" y="4377947"/>
            <a:ext cx="454846" cy="429220"/>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9" name="AutoShape 15"/>
          <p:cNvCxnSpPr>
            <a:cxnSpLocks noChangeShapeType="1"/>
            <a:stCxn id="20" idx="0"/>
            <a:endCxn id="16" idx="2"/>
          </p:cNvCxnSpPr>
          <p:nvPr/>
        </p:nvCxnSpPr>
        <p:spPr bwMode="auto">
          <a:xfrm flipH="1" flipV="1">
            <a:off x="5957512" y="4377947"/>
            <a:ext cx="423140" cy="44951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Text Box 16"/>
          <p:cNvSpPr txBox="1">
            <a:spLocks noChangeArrowheads="1"/>
          </p:cNvSpPr>
          <p:nvPr/>
        </p:nvSpPr>
        <p:spPr bwMode="auto">
          <a:xfrm>
            <a:off x="6210335" y="4827459"/>
            <a:ext cx="340634"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spcBef>
                <a:spcPct val="0"/>
              </a:spcBef>
            </a:pP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21" name="Text Box 17"/>
          <p:cNvSpPr txBox="1">
            <a:spLocks noChangeArrowheads="1"/>
          </p:cNvSpPr>
          <p:nvPr/>
        </p:nvSpPr>
        <p:spPr bwMode="auto">
          <a:xfrm>
            <a:off x="5717265" y="5904651"/>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spcBef>
                <a:spcPct val="0"/>
              </a:spcBef>
            </a:pPr>
            <a:r>
              <a:rPr lang="en-US" altLang="zh-CN" sz="2400" dirty="0">
                <a:solidFill>
                  <a:srgbClr val="000000"/>
                </a:solidFill>
                <a:latin typeface="Times New Roman" panose="02020603050405020304" pitchFamily="18" charset="0"/>
                <a:cs typeface="Times New Roman" panose="02020603050405020304" pitchFamily="18" charset="0"/>
              </a:rPr>
              <a:t>b</a:t>
            </a:r>
          </a:p>
        </p:txBody>
      </p:sp>
      <p:cxnSp>
        <p:nvCxnSpPr>
          <p:cNvPr id="22" name="AutoShape 18"/>
          <p:cNvCxnSpPr>
            <a:cxnSpLocks noChangeShapeType="1"/>
          </p:cNvCxnSpPr>
          <p:nvPr/>
        </p:nvCxnSpPr>
        <p:spPr bwMode="auto">
          <a:xfrm flipV="1">
            <a:off x="5865140" y="5295193"/>
            <a:ext cx="475392" cy="609456"/>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Text Box 19"/>
          <p:cNvSpPr txBox="1">
            <a:spLocks noChangeArrowheads="1"/>
          </p:cNvSpPr>
          <p:nvPr/>
        </p:nvSpPr>
        <p:spPr bwMode="auto">
          <a:xfrm>
            <a:off x="6738948" y="5904651"/>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spcBef>
                <a:spcPct val="0"/>
              </a:spcBef>
            </a:pPr>
            <a:r>
              <a:rPr lang="en-US" altLang="zh-CN" sz="2400" dirty="0" smtClean="0">
                <a:solidFill>
                  <a:srgbClr val="000000"/>
                </a:solidFill>
                <a:latin typeface="Times New Roman" panose="02020603050405020304" pitchFamily="18" charset="0"/>
                <a:cs typeface="Times New Roman" panose="02020603050405020304" pitchFamily="18" charset="0"/>
              </a:rPr>
              <a:t>c</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cxnSp>
        <p:nvCxnSpPr>
          <p:cNvPr id="24" name="AutoShape 20"/>
          <p:cNvCxnSpPr>
            <a:cxnSpLocks noChangeShapeType="1"/>
            <a:stCxn id="23" idx="0"/>
          </p:cNvCxnSpPr>
          <p:nvPr/>
        </p:nvCxnSpPr>
        <p:spPr bwMode="auto">
          <a:xfrm flipH="1" flipV="1">
            <a:off x="6340557" y="5295203"/>
            <a:ext cx="550274" cy="609448"/>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TextBox 24"/>
          <p:cNvSpPr txBox="1"/>
          <p:nvPr/>
        </p:nvSpPr>
        <p:spPr>
          <a:xfrm>
            <a:off x="1305519" y="3652399"/>
            <a:ext cx="647934" cy="461665"/>
          </a:xfrm>
          <a:prstGeom prst="rect">
            <a:avLst/>
          </a:prstGeom>
          <a:noFill/>
        </p:spPr>
        <p:txBody>
          <a:bodyPr wrap="none" rtlCol="0">
            <a:spAutoFit/>
          </a:bodyPr>
          <a:lstStyle/>
          <a:p>
            <a:r>
              <a:rPr lang="en-US" sz="2400" dirty="0" err="1" smtClean="0">
                <a:solidFill>
                  <a:srgbClr val="000000"/>
                </a:solidFill>
                <a:latin typeface="Times New Roman" panose="02020603050405020304" pitchFamily="18" charset="0"/>
                <a:cs typeface="Times New Roman" panose="02020603050405020304" pitchFamily="18" charset="0"/>
              </a:rPr>
              <a:t>a+</a:t>
            </a:r>
            <a:r>
              <a:rPr lang="en-US" altLang="zh-CN" sz="2400" dirty="0" err="1" smtClean="0">
                <a:solidFill>
                  <a:srgbClr val="000000"/>
                </a:solidFill>
                <a:latin typeface="Times New Roman" panose="02020603050405020304" pitchFamily="18" charset="0"/>
                <a:cs typeface="Times New Roman" panose="02020603050405020304" pitchFamily="18" charset="0"/>
              </a:rPr>
              <a:t>b</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5260574" y="3652399"/>
            <a:ext cx="957313" cy="461665"/>
          </a:xfrm>
          <a:prstGeom prst="rect">
            <a:avLst/>
          </a:prstGeom>
          <a:noFill/>
        </p:spPr>
        <p:txBody>
          <a:bodyPr wrap="none" rtlCol="0">
            <a:spAutoFit/>
          </a:bodyPr>
          <a:lstStyle/>
          <a:p>
            <a:r>
              <a:rPr lang="en-US" sz="2400" dirty="0" err="1">
                <a:solidFill>
                  <a:srgbClr val="000000"/>
                </a:solidFill>
                <a:latin typeface="Times New Roman" panose="02020603050405020304" pitchFamily="18" charset="0"/>
                <a:cs typeface="Times New Roman" panose="02020603050405020304" pitchFamily="18" charset="0"/>
              </a:rPr>
              <a:t>a</a:t>
            </a:r>
            <a:r>
              <a:rPr lang="en-US" sz="2400" dirty="0" err="1" smtClean="0">
                <a:solidFill>
                  <a:srgbClr val="000000"/>
                </a:solidFill>
                <a:latin typeface="Times New Roman" panose="02020603050405020304" pitchFamily="18" charset="0"/>
                <a:cs typeface="Times New Roman" panose="02020603050405020304" pitchFamily="18" charset="0"/>
              </a:rPr>
              <a:t>+b+c</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2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2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2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1939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6" grpId="0"/>
      <p:bldP spid="17" grpId="0"/>
      <p:bldP spid="20" grpId="0"/>
      <p:bldP spid="21" grpId="0"/>
      <p:bldP spid="23" grpId="0"/>
      <p:bldP spid="25" grpId="0"/>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800" dirty="0" smtClean="0">
                <a:solidFill>
                  <a:srgbClr val="FF0000"/>
                </a:solidFill>
                <a:latin typeface="Times New Roman" panose="02020603050405020304" pitchFamily="18" charset="0"/>
                <a:cs typeface="Times New Roman" panose="02020603050405020304" pitchFamily="18" charset="0"/>
              </a:rPr>
              <a:t>DAG(Directed Acyclic Graph)</a:t>
            </a:r>
          </a:p>
          <a:p>
            <a:pPr algn="l"/>
            <a:r>
              <a:rPr lang="zh-CN" altLang="en-US" sz="2400" dirty="0" smtClean="0">
                <a:latin typeface="Times New Roman" panose="02020603050405020304" pitchFamily="18" charset="0"/>
                <a:cs typeface="Times New Roman" panose="02020603050405020304" pitchFamily="18" charset="0"/>
              </a:rPr>
              <a:t>无循环有限图，对于表达式中的每一个子表达式，</a:t>
            </a:r>
            <a:r>
              <a:rPr lang="en-US" altLang="zh-CN" sz="2400" dirty="0" smtClean="0">
                <a:latin typeface="Times New Roman" panose="02020603050405020304" pitchFamily="18" charset="0"/>
                <a:cs typeface="Times New Roman" panose="02020603050405020304" pitchFamily="18" charset="0"/>
              </a:rPr>
              <a:t>DAG</a:t>
            </a:r>
            <a:r>
              <a:rPr lang="zh-CN" altLang="en-US" sz="2400" dirty="0" smtClean="0">
                <a:latin typeface="Times New Roman" panose="02020603050405020304" pitchFamily="18" charset="0"/>
                <a:cs typeface="Times New Roman" panose="02020603050405020304" pitchFamily="18" charset="0"/>
              </a:rPr>
              <a:t>中都有一个相应的节点，一个内部节点代表一个操作符，其子节点代表操作数。与抽象语法树不同的是，</a:t>
            </a:r>
            <a:r>
              <a:rPr lang="en-US" altLang="zh-CN" sz="2400" dirty="0" smtClean="0">
                <a:latin typeface="Times New Roman" panose="02020603050405020304" pitchFamily="18" charset="0"/>
                <a:cs typeface="Times New Roman" panose="02020603050405020304" pitchFamily="18" charset="0"/>
              </a:rPr>
              <a:t>DAG</a:t>
            </a:r>
            <a:r>
              <a:rPr lang="zh-CN" altLang="en-US" sz="2400" dirty="0" smtClean="0">
                <a:latin typeface="Times New Roman" panose="02020603050405020304" pitchFamily="18" charset="0"/>
                <a:cs typeface="Times New Roman" panose="02020603050405020304" pitchFamily="18" charset="0"/>
              </a:rPr>
              <a:t>中代表公共子表达式的节点具有多个父节点。</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例：</a:t>
            </a:r>
            <a:r>
              <a:rPr lang="en-US" altLang="zh-CN" sz="2400" dirty="0" smtClean="0">
                <a:latin typeface="Times New Roman" panose="02020603050405020304" pitchFamily="18" charset="0"/>
                <a:cs typeface="Times New Roman" panose="02020603050405020304" pitchFamily="18" charset="0"/>
              </a:rPr>
              <a:t>a = b * -c + b * -c</a:t>
            </a:r>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6" name="Text Box 11"/>
          <p:cNvSpPr txBox="1">
            <a:spLocks noChangeArrowheads="1"/>
          </p:cNvSpPr>
          <p:nvPr/>
        </p:nvSpPr>
        <p:spPr bwMode="auto">
          <a:xfrm>
            <a:off x="1611711" y="3618875"/>
            <a:ext cx="936951"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smtClean="0">
                <a:solidFill>
                  <a:srgbClr val="000000"/>
                </a:solidFill>
                <a:latin typeface="Times New Roman" panose="02020603050405020304" pitchFamily="18" charset="0"/>
                <a:cs typeface="Times New Roman" panose="02020603050405020304" pitchFamily="18" charset="0"/>
              </a:rPr>
              <a:t>assign</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28" name="Text Box 12"/>
          <p:cNvSpPr txBox="1">
            <a:spLocks noChangeArrowheads="1"/>
          </p:cNvSpPr>
          <p:nvPr/>
        </p:nvSpPr>
        <p:spPr bwMode="auto">
          <a:xfrm>
            <a:off x="1362914" y="4293099"/>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a:t>
            </a:r>
          </a:p>
        </p:txBody>
      </p:sp>
      <p:cxnSp>
        <p:nvCxnSpPr>
          <p:cNvPr id="29" name="AutoShape 13"/>
          <p:cNvCxnSpPr>
            <a:cxnSpLocks noChangeShapeType="1"/>
            <a:endCxn id="26" idx="2"/>
          </p:cNvCxnSpPr>
          <p:nvPr/>
        </p:nvCxnSpPr>
        <p:spPr bwMode="auto">
          <a:xfrm flipV="1">
            <a:off x="1503587" y="4071963"/>
            <a:ext cx="576600" cy="41330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Text Box 14"/>
          <p:cNvSpPr txBox="1">
            <a:spLocks noChangeArrowheads="1"/>
          </p:cNvSpPr>
          <p:nvPr/>
        </p:nvSpPr>
        <p:spPr bwMode="auto">
          <a:xfrm>
            <a:off x="2267744" y="4293099"/>
            <a:ext cx="340634"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cxnSp>
        <p:nvCxnSpPr>
          <p:cNvPr id="31" name="AutoShape 15"/>
          <p:cNvCxnSpPr>
            <a:cxnSpLocks noChangeShapeType="1"/>
            <a:endCxn id="26" idx="2"/>
          </p:cNvCxnSpPr>
          <p:nvPr/>
        </p:nvCxnSpPr>
        <p:spPr bwMode="auto">
          <a:xfrm flipH="1" flipV="1">
            <a:off x="2080187" y="4071963"/>
            <a:ext cx="301510" cy="41330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2" name="AutoShape 13"/>
          <p:cNvCxnSpPr>
            <a:cxnSpLocks noChangeShapeType="1"/>
          </p:cNvCxnSpPr>
          <p:nvPr/>
        </p:nvCxnSpPr>
        <p:spPr bwMode="auto">
          <a:xfrm flipV="1">
            <a:off x="1913221" y="4677139"/>
            <a:ext cx="511678" cy="344200"/>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AutoShape 15"/>
          <p:cNvCxnSpPr>
            <a:cxnSpLocks noChangeShapeType="1"/>
          </p:cNvCxnSpPr>
          <p:nvPr/>
        </p:nvCxnSpPr>
        <p:spPr bwMode="auto">
          <a:xfrm flipH="1" flipV="1">
            <a:off x="2424899" y="4677194"/>
            <a:ext cx="480388" cy="344201"/>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3"/>
          <p:cNvCxnSpPr>
            <a:cxnSpLocks noChangeShapeType="1"/>
          </p:cNvCxnSpPr>
          <p:nvPr/>
        </p:nvCxnSpPr>
        <p:spPr bwMode="auto">
          <a:xfrm flipV="1">
            <a:off x="1355999" y="5253203"/>
            <a:ext cx="511678" cy="344200"/>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5" name="AutoShape 15"/>
          <p:cNvCxnSpPr>
            <a:cxnSpLocks noChangeShapeType="1"/>
          </p:cNvCxnSpPr>
          <p:nvPr/>
        </p:nvCxnSpPr>
        <p:spPr bwMode="auto">
          <a:xfrm flipH="1" flipV="1">
            <a:off x="1867677" y="5253258"/>
            <a:ext cx="480388" cy="344201"/>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6" name="AutoShape 13"/>
          <p:cNvCxnSpPr>
            <a:cxnSpLocks noChangeShapeType="1"/>
          </p:cNvCxnSpPr>
          <p:nvPr/>
        </p:nvCxnSpPr>
        <p:spPr bwMode="auto">
          <a:xfrm flipV="1">
            <a:off x="2567256" y="5261215"/>
            <a:ext cx="511678" cy="344200"/>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AutoShape 15"/>
          <p:cNvCxnSpPr>
            <a:cxnSpLocks noChangeShapeType="1"/>
          </p:cNvCxnSpPr>
          <p:nvPr/>
        </p:nvCxnSpPr>
        <p:spPr bwMode="auto">
          <a:xfrm flipH="1" flipV="1">
            <a:off x="3078934" y="5261270"/>
            <a:ext cx="480388" cy="344201"/>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8" name="Text Box 14"/>
          <p:cNvSpPr txBox="1">
            <a:spLocks noChangeArrowheads="1"/>
          </p:cNvSpPr>
          <p:nvPr/>
        </p:nvSpPr>
        <p:spPr bwMode="auto">
          <a:xfrm>
            <a:off x="1711787" y="4952647"/>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sp>
        <p:nvSpPr>
          <p:cNvPr id="39" name="Text Box 14"/>
          <p:cNvSpPr txBox="1">
            <a:spLocks noChangeArrowheads="1"/>
          </p:cNvSpPr>
          <p:nvPr/>
        </p:nvSpPr>
        <p:spPr bwMode="auto">
          <a:xfrm>
            <a:off x="2889240" y="4952647"/>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sp>
        <p:nvSpPr>
          <p:cNvPr id="40" name="Text Box 12"/>
          <p:cNvSpPr txBox="1">
            <a:spLocks noChangeArrowheads="1"/>
          </p:cNvSpPr>
          <p:nvPr/>
        </p:nvSpPr>
        <p:spPr bwMode="auto">
          <a:xfrm>
            <a:off x="1259632" y="5445227"/>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b</a:t>
            </a:r>
          </a:p>
        </p:txBody>
      </p:sp>
      <p:sp>
        <p:nvSpPr>
          <p:cNvPr id="41" name="Text Box 12"/>
          <p:cNvSpPr txBox="1">
            <a:spLocks noChangeArrowheads="1"/>
          </p:cNvSpPr>
          <p:nvPr/>
        </p:nvSpPr>
        <p:spPr bwMode="auto">
          <a:xfrm>
            <a:off x="2123728" y="5445227"/>
            <a:ext cx="270102"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smtClean="0">
                <a:solidFill>
                  <a:srgbClr val="000000"/>
                </a:solidFill>
                <a:latin typeface="Times New Roman" panose="02020603050405020304" pitchFamily="18" charset="0"/>
                <a:cs typeface="Times New Roman" panose="02020603050405020304" pitchFamily="18" charset="0"/>
              </a:rPr>
              <a:t>-</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42" name="Text Box 12"/>
          <p:cNvSpPr txBox="1">
            <a:spLocks noChangeArrowheads="1"/>
          </p:cNvSpPr>
          <p:nvPr/>
        </p:nvSpPr>
        <p:spPr bwMode="auto">
          <a:xfrm>
            <a:off x="2461840" y="5444423"/>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b</a:t>
            </a:r>
          </a:p>
        </p:txBody>
      </p:sp>
      <p:sp>
        <p:nvSpPr>
          <p:cNvPr id="43" name="Text Box 12"/>
          <p:cNvSpPr txBox="1">
            <a:spLocks noChangeArrowheads="1"/>
          </p:cNvSpPr>
          <p:nvPr/>
        </p:nvSpPr>
        <p:spPr bwMode="auto">
          <a:xfrm>
            <a:off x="3418660" y="5445227"/>
            <a:ext cx="270102"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sp>
        <p:nvSpPr>
          <p:cNvPr id="50" name="Text Box 12"/>
          <p:cNvSpPr txBox="1">
            <a:spLocks noChangeArrowheads="1"/>
          </p:cNvSpPr>
          <p:nvPr/>
        </p:nvSpPr>
        <p:spPr bwMode="auto">
          <a:xfrm>
            <a:off x="2129149" y="6078915"/>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c</a:t>
            </a:r>
          </a:p>
        </p:txBody>
      </p:sp>
      <p:sp>
        <p:nvSpPr>
          <p:cNvPr id="51" name="Text Box 12"/>
          <p:cNvSpPr txBox="1">
            <a:spLocks noChangeArrowheads="1"/>
          </p:cNvSpPr>
          <p:nvPr/>
        </p:nvSpPr>
        <p:spPr bwMode="auto">
          <a:xfrm>
            <a:off x="3411447" y="6083931"/>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c</a:t>
            </a:r>
          </a:p>
        </p:txBody>
      </p:sp>
      <p:cxnSp>
        <p:nvCxnSpPr>
          <p:cNvPr id="52" name="AutoShape 15"/>
          <p:cNvCxnSpPr>
            <a:cxnSpLocks noChangeShapeType="1"/>
          </p:cNvCxnSpPr>
          <p:nvPr/>
        </p:nvCxnSpPr>
        <p:spPr bwMode="auto">
          <a:xfrm>
            <a:off x="3559322" y="5824539"/>
            <a:ext cx="0" cy="33441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AutoShape 15"/>
          <p:cNvCxnSpPr>
            <a:cxnSpLocks noChangeShapeType="1"/>
          </p:cNvCxnSpPr>
          <p:nvPr/>
        </p:nvCxnSpPr>
        <p:spPr bwMode="auto">
          <a:xfrm>
            <a:off x="2267744" y="5813947"/>
            <a:ext cx="0" cy="33441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2" name="Text Box 11"/>
          <p:cNvSpPr txBox="1">
            <a:spLocks noChangeArrowheads="1"/>
          </p:cNvSpPr>
          <p:nvPr/>
        </p:nvSpPr>
        <p:spPr bwMode="auto">
          <a:xfrm>
            <a:off x="4864531" y="3376513"/>
            <a:ext cx="936951"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smtClean="0">
                <a:solidFill>
                  <a:srgbClr val="000000"/>
                </a:solidFill>
                <a:latin typeface="Times New Roman" panose="02020603050405020304" pitchFamily="18" charset="0"/>
                <a:cs typeface="Times New Roman" panose="02020603050405020304" pitchFamily="18" charset="0"/>
              </a:rPr>
              <a:t>assign</a:t>
            </a:r>
            <a:endParaRPr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63" name="Text Box 12"/>
          <p:cNvSpPr txBox="1">
            <a:spLocks noChangeArrowheads="1"/>
          </p:cNvSpPr>
          <p:nvPr/>
        </p:nvSpPr>
        <p:spPr bwMode="auto">
          <a:xfrm>
            <a:off x="4794732" y="4101075"/>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a:t>
            </a:r>
          </a:p>
        </p:txBody>
      </p:sp>
      <p:cxnSp>
        <p:nvCxnSpPr>
          <p:cNvPr id="64" name="AutoShape 13"/>
          <p:cNvCxnSpPr>
            <a:cxnSpLocks noChangeShapeType="1"/>
          </p:cNvCxnSpPr>
          <p:nvPr/>
        </p:nvCxnSpPr>
        <p:spPr bwMode="auto">
          <a:xfrm flipV="1">
            <a:off x="4956632" y="3929532"/>
            <a:ext cx="335453" cy="363565"/>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5" name="Text Box 14"/>
          <p:cNvSpPr txBox="1">
            <a:spLocks noChangeArrowheads="1"/>
          </p:cNvSpPr>
          <p:nvPr/>
        </p:nvSpPr>
        <p:spPr bwMode="auto">
          <a:xfrm>
            <a:off x="5484356" y="4169774"/>
            <a:ext cx="340634"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cxnSp>
        <p:nvCxnSpPr>
          <p:cNvPr id="66" name="AutoShape 15"/>
          <p:cNvCxnSpPr>
            <a:cxnSpLocks noChangeShapeType="1"/>
          </p:cNvCxnSpPr>
          <p:nvPr/>
        </p:nvCxnSpPr>
        <p:spPr bwMode="auto">
          <a:xfrm flipH="1" flipV="1">
            <a:off x="5292080" y="3929533"/>
            <a:ext cx="326482" cy="383483"/>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7" name="Text Box 14"/>
          <p:cNvSpPr txBox="1">
            <a:spLocks noChangeArrowheads="1"/>
          </p:cNvSpPr>
          <p:nvPr/>
        </p:nvSpPr>
        <p:spPr bwMode="auto">
          <a:xfrm>
            <a:off x="5517223" y="4903263"/>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sp>
        <p:nvSpPr>
          <p:cNvPr id="70" name="弧形 69"/>
          <p:cNvSpPr/>
          <p:nvPr/>
        </p:nvSpPr>
        <p:spPr>
          <a:xfrm>
            <a:off x="5573320" y="4440248"/>
            <a:ext cx="382810" cy="645025"/>
          </a:xfrm>
          <a:prstGeom prst="arc">
            <a:avLst>
              <a:gd name="adj1" fmla="val 16200000"/>
              <a:gd name="adj2" fmla="val 498992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71" name="弧形 70"/>
          <p:cNvSpPr/>
          <p:nvPr/>
        </p:nvSpPr>
        <p:spPr>
          <a:xfrm>
            <a:off x="5310437" y="4430795"/>
            <a:ext cx="413572" cy="621972"/>
          </a:xfrm>
          <a:prstGeom prst="arc">
            <a:avLst>
              <a:gd name="adj1" fmla="val 5713012"/>
              <a:gd name="adj2" fmla="val 160215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cxnSp>
        <p:nvCxnSpPr>
          <p:cNvPr id="72" name="AutoShape 13"/>
          <p:cNvCxnSpPr>
            <a:cxnSpLocks noChangeShapeType="1"/>
          </p:cNvCxnSpPr>
          <p:nvPr/>
        </p:nvCxnSpPr>
        <p:spPr bwMode="auto">
          <a:xfrm flipV="1">
            <a:off x="5336191" y="5252676"/>
            <a:ext cx="335453" cy="363565"/>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3" name="AutoShape 15"/>
          <p:cNvCxnSpPr>
            <a:cxnSpLocks noChangeShapeType="1"/>
          </p:cNvCxnSpPr>
          <p:nvPr/>
        </p:nvCxnSpPr>
        <p:spPr bwMode="auto">
          <a:xfrm flipH="1" flipV="1">
            <a:off x="5671621" y="5252681"/>
            <a:ext cx="326482" cy="383483"/>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4" name="Text Box 12"/>
          <p:cNvSpPr txBox="1">
            <a:spLocks noChangeArrowheads="1"/>
          </p:cNvSpPr>
          <p:nvPr/>
        </p:nvSpPr>
        <p:spPr bwMode="auto">
          <a:xfrm>
            <a:off x="5188127" y="5705443"/>
            <a:ext cx="321398"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b</a:t>
            </a:r>
          </a:p>
        </p:txBody>
      </p:sp>
      <p:sp>
        <p:nvSpPr>
          <p:cNvPr id="75" name="Text Box 12"/>
          <p:cNvSpPr txBox="1">
            <a:spLocks noChangeArrowheads="1"/>
          </p:cNvSpPr>
          <p:nvPr/>
        </p:nvSpPr>
        <p:spPr bwMode="auto">
          <a:xfrm>
            <a:off x="5856176" y="5474691"/>
            <a:ext cx="270102"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a:t>
            </a:r>
          </a:p>
        </p:txBody>
      </p:sp>
      <p:sp>
        <p:nvSpPr>
          <p:cNvPr id="76" name="Text Box 12"/>
          <p:cNvSpPr txBox="1">
            <a:spLocks noChangeArrowheads="1"/>
          </p:cNvSpPr>
          <p:nvPr/>
        </p:nvSpPr>
        <p:spPr bwMode="auto">
          <a:xfrm>
            <a:off x="5848963" y="6113395"/>
            <a:ext cx="303766" cy="45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2945" tIns="41473" rIns="82945" bIns="41473">
            <a:spAutoFit/>
          </a:bodyPr>
          <a:lstStyle/>
          <a:p>
            <a:pPr>
              <a:defRPr/>
            </a:pPr>
            <a:r>
              <a:rPr lang="en-US" altLang="zh-CN" sz="2400" dirty="0">
                <a:solidFill>
                  <a:srgbClr val="000000"/>
                </a:solidFill>
                <a:latin typeface="Times New Roman" panose="02020603050405020304" pitchFamily="18" charset="0"/>
                <a:cs typeface="Times New Roman" panose="02020603050405020304" pitchFamily="18" charset="0"/>
              </a:rPr>
              <a:t>c</a:t>
            </a:r>
          </a:p>
        </p:txBody>
      </p:sp>
      <p:cxnSp>
        <p:nvCxnSpPr>
          <p:cNvPr id="77" name="AutoShape 15"/>
          <p:cNvCxnSpPr>
            <a:cxnSpLocks noChangeShapeType="1"/>
          </p:cNvCxnSpPr>
          <p:nvPr/>
        </p:nvCxnSpPr>
        <p:spPr bwMode="auto">
          <a:xfrm>
            <a:off x="5996838" y="5854003"/>
            <a:ext cx="0" cy="334412"/>
          </a:xfrm>
          <a:prstGeom prst="straightConnector1">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4"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5"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6"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9271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0" grpId="0"/>
      <p:bldP spid="38" grpId="0"/>
      <p:bldP spid="39" grpId="0"/>
      <p:bldP spid="40" grpId="0"/>
      <p:bldP spid="41" grpId="0"/>
      <p:bldP spid="42" grpId="0"/>
      <p:bldP spid="43" grpId="0"/>
      <p:bldP spid="50" grpId="0"/>
      <p:bldP spid="51" grpId="0"/>
      <p:bldP spid="62" grpId="0"/>
      <p:bldP spid="63" grpId="0"/>
      <p:bldP spid="65" grpId="0"/>
      <p:bldP spid="67" grpId="0"/>
      <p:bldP spid="74" grpId="0"/>
      <p:bldP spid="75" grpId="0"/>
      <p:bldP spid="7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三地址代码</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三</a:t>
            </a:r>
            <a:r>
              <a:rPr lang="zh-CN" altLang="en-US" sz="2400" dirty="0" smtClean="0">
                <a:latin typeface="Times New Roman" panose="02020603050405020304" pitchFamily="18" charset="0"/>
                <a:cs typeface="Times New Roman" panose="02020603050405020304" pitchFamily="18" charset="0"/>
              </a:rPr>
              <a:t>地址代码形式最多包含</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个地址，两个用来表示操作数，一个用来存放结果。一般形式为：</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x := y op z</a:t>
            </a:r>
          </a:p>
          <a:p>
            <a:pPr algn="l"/>
            <a:r>
              <a:rPr lang="zh-CN" altLang="en-US" sz="2400" dirty="0" smtClean="0">
                <a:latin typeface="Times New Roman" panose="02020603050405020304" pitchFamily="18" charset="0"/>
                <a:cs typeface="Times New Roman" panose="02020603050405020304" pitchFamily="18" charset="0"/>
              </a:rPr>
              <a:t>其中，</a:t>
            </a:r>
            <a:r>
              <a:rPr lang="en-US" altLang="zh-CN" sz="2400" dirty="0" smtClean="0">
                <a:latin typeface="Times New Roman" panose="02020603050405020304" pitchFamily="18" charset="0"/>
                <a:cs typeface="Times New Roman" panose="02020603050405020304" pitchFamily="18" charset="0"/>
              </a:rPr>
              <a:t>y</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z</a:t>
            </a:r>
            <a:r>
              <a:rPr lang="zh-CN" altLang="en-US" sz="2400" dirty="0" smtClean="0">
                <a:latin typeface="Times New Roman" panose="02020603050405020304" pitchFamily="18" charset="0"/>
                <a:cs typeface="Times New Roman" panose="02020603050405020304" pitchFamily="18" charset="0"/>
              </a:rPr>
              <a:t>表示名字、常数或编译过程中产生的临时变量。</a:t>
            </a:r>
            <a:r>
              <a:rPr lang="en-US" altLang="zh-CN" sz="2400" dirty="0">
                <a:latin typeface="Times New Roman" panose="02020603050405020304" pitchFamily="18" charset="0"/>
                <a:cs typeface="Times New Roman" panose="02020603050405020304" pitchFamily="18" charset="0"/>
              </a:rPr>
              <a:t>x</a:t>
            </a:r>
            <a:r>
              <a:rPr lang="zh-CN" altLang="en-US" sz="2400" dirty="0" smtClean="0">
                <a:latin typeface="Times New Roman" panose="02020603050405020304" pitchFamily="18" charset="0"/>
                <a:cs typeface="Times New Roman" panose="02020603050405020304" pitchFamily="18" charset="0"/>
              </a:rPr>
              <a:t>表示名字或临时变量，</a:t>
            </a:r>
            <a:r>
              <a:rPr lang="en-US" altLang="zh-CN" sz="2400" dirty="0" smtClean="0">
                <a:latin typeface="Times New Roman" panose="02020603050405020304" pitchFamily="18" charset="0"/>
                <a:cs typeface="Times New Roman" panose="02020603050405020304" pitchFamily="18" charset="0"/>
              </a:rPr>
              <a:t>op</a:t>
            </a:r>
            <a:r>
              <a:rPr lang="zh-CN" altLang="en-US" sz="2400" dirty="0" smtClean="0">
                <a:latin typeface="Times New Roman" panose="02020603050405020304" pitchFamily="18" charset="0"/>
                <a:cs typeface="Times New Roman" panose="02020603050405020304" pitchFamily="18" charset="0"/>
              </a:rPr>
              <a:t>表示各种运算符。每个语句的右边只能有一个运算符。</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由于每个语句右边只能有一个运算符，因此需要用多条语句来表示一个抽象语法树或者</a:t>
            </a:r>
            <a:r>
              <a:rPr lang="en-US" altLang="zh-CN" sz="2400" dirty="0" smtClean="0">
                <a:latin typeface="Times New Roman" panose="02020603050405020304" pitchFamily="18" charset="0"/>
                <a:cs typeface="Times New Roman" panose="02020603050405020304" pitchFamily="18" charset="0"/>
              </a:rPr>
              <a:t>DAG</a:t>
            </a:r>
            <a:r>
              <a:rPr lang="zh-CN" altLang="en-US" sz="2400" dirty="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49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3296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静态语义分析</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静态</a:t>
            </a:r>
            <a:r>
              <a:rPr lang="zh-CN" altLang="en-US" sz="2400" dirty="0">
                <a:latin typeface="Times New Roman" panose="02020603050405020304" pitchFamily="18" charset="0"/>
                <a:cs typeface="Times New Roman" panose="02020603050405020304" pitchFamily="18" charset="0"/>
              </a:rPr>
              <a:t>语义分析基本功能有：</a:t>
            </a:r>
            <a:r>
              <a:rPr lang="zh-CN" altLang="en-US" sz="2400" dirty="0">
                <a:solidFill>
                  <a:srgbClr val="FF0000"/>
                </a:solidFill>
                <a:latin typeface="Times New Roman" panose="02020603050405020304" pitchFamily="18" charset="0"/>
                <a:cs typeface="Times New Roman" panose="02020603050405020304" pitchFamily="18" charset="0"/>
              </a:rPr>
              <a:t>确定类型、类型检查、控制流检查、唯一性检查、关联名字检查、识别</a:t>
            </a:r>
            <a:r>
              <a:rPr lang="zh-CN" altLang="en-US" sz="2400" dirty="0" smtClean="0">
                <a:solidFill>
                  <a:srgbClr val="FF0000"/>
                </a:solidFill>
                <a:latin typeface="Times New Roman" panose="02020603050405020304" pitchFamily="18" charset="0"/>
                <a:cs typeface="Times New Roman" panose="02020603050405020304" pitchFamily="18" charset="0"/>
              </a:rPr>
              <a:t>含义</a:t>
            </a:r>
            <a:r>
              <a:rPr lang="zh-CN" altLang="en-US" sz="2400" dirty="0">
                <a:latin typeface="Times New Roman" panose="02020603050405020304" pitchFamily="18" charset="0"/>
                <a:cs typeface="Times New Roman" panose="02020603050405020304" pitchFamily="18" charset="0"/>
              </a:rPr>
              <a:t>等等</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solidFill>
                  <a:srgbClr val="FF0000"/>
                </a:solidFill>
                <a:latin typeface="Times New Roman" panose="02020603050405020304" pitchFamily="18" charset="0"/>
                <a:cs typeface="Times New Roman" panose="02020603050405020304" pitchFamily="18" charset="0"/>
              </a:rPr>
              <a:t>一致性检查。</a:t>
            </a:r>
            <a:r>
              <a:rPr lang="zh-CN" altLang="en-US" sz="2400" dirty="0" smtClean="0">
                <a:latin typeface="Times New Roman" panose="02020603050405020304" pitchFamily="18" charset="0"/>
                <a:cs typeface="Times New Roman" panose="02020603050405020304" pitchFamily="18" charset="0"/>
              </a:rPr>
              <a:t>在很多场合要求对象只能被定义一次。例如 </a:t>
            </a:r>
            <a:r>
              <a:rPr lang="en-US" altLang="zh-CN" sz="2400" dirty="0" smtClean="0">
                <a:latin typeface="Times New Roman" panose="02020603050405020304" pitchFamily="18" charset="0"/>
                <a:cs typeface="Times New Roman" panose="02020603050405020304" pitchFamily="18" charset="0"/>
              </a:rPr>
              <a:t>Pascal</a:t>
            </a:r>
            <a:r>
              <a:rPr lang="zh-CN" altLang="en-US" sz="2400" dirty="0" smtClean="0">
                <a:latin typeface="Times New Roman" panose="02020603050405020304" pitchFamily="18" charset="0"/>
                <a:cs typeface="Times New Roman" panose="02020603050405020304" pitchFamily="18" charset="0"/>
              </a:rPr>
              <a:t>语言规定同一标识符在一个分程序中只能被说明一次，同一</a:t>
            </a:r>
            <a:r>
              <a:rPr lang="en-US" altLang="zh-CN" sz="2400" dirty="0" smtClean="0">
                <a:latin typeface="Times New Roman" panose="02020603050405020304" pitchFamily="18" charset="0"/>
                <a:cs typeface="Times New Roman" panose="02020603050405020304" pitchFamily="18" charset="0"/>
              </a:rPr>
              <a:t>case</a:t>
            </a:r>
            <a:r>
              <a:rPr lang="zh-CN" altLang="en-US" sz="2400" dirty="0" smtClean="0">
                <a:latin typeface="Times New Roman" panose="02020603050405020304" pitchFamily="18" charset="0"/>
                <a:cs typeface="Times New Roman" panose="02020603050405020304" pitchFamily="18" charset="0"/>
              </a:rPr>
              <a:t>语句的标号不能相同，枚举类型的元素不能重复出现等等。</a:t>
            </a:r>
          </a:p>
          <a:p>
            <a:pPr algn="l"/>
            <a:r>
              <a:rPr lang="zh-CN" altLang="en-US" sz="2400" dirty="0" smtClean="0">
                <a:solidFill>
                  <a:srgbClr val="FF0000"/>
                </a:solidFill>
                <a:latin typeface="Times New Roman" panose="02020603050405020304" pitchFamily="18" charset="0"/>
                <a:cs typeface="Times New Roman" panose="02020603050405020304" pitchFamily="18" charset="0"/>
              </a:rPr>
              <a:t>关联</a:t>
            </a:r>
            <a:r>
              <a:rPr lang="zh-CN" altLang="en-US" sz="2400" dirty="0">
                <a:solidFill>
                  <a:srgbClr val="FF0000"/>
                </a:solidFill>
                <a:latin typeface="Times New Roman" panose="02020603050405020304" pitchFamily="18" charset="0"/>
                <a:cs typeface="Times New Roman" panose="02020603050405020304" pitchFamily="18" charset="0"/>
              </a:rPr>
              <a:t>名字检查。</a:t>
            </a:r>
            <a:r>
              <a:rPr lang="zh-CN" altLang="en-US" sz="2400" dirty="0">
                <a:latin typeface="Times New Roman" panose="02020603050405020304" pitchFamily="18" charset="0"/>
                <a:cs typeface="Times New Roman" panose="02020603050405020304" pitchFamily="18" charset="0"/>
              </a:rPr>
              <a:t>有时，同一名字必须出现两次或多次。例如，</a:t>
            </a:r>
            <a:r>
              <a:rPr lang="en-US" altLang="zh-CN" sz="2400" dirty="0">
                <a:latin typeface="Times New Roman" panose="02020603050405020304" pitchFamily="18" charset="0"/>
                <a:cs typeface="Times New Roman" panose="02020603050405020304" pitchFamily="18" charset="0"/>
              </a:rPr>
              <a:t>Ada </a:t>
            </a:r>
            <a:r>
              <a:rPr lang="zh-CN" altLang="en-US" sz="2400" dirty="0">
                <a:latin typeface="Times New Roman" panose="02020603050405020304" pitchFamily="18" charset="0"/>
                <a:cs typeface="Times New Roman" panose="02020603050405020304" pitchFamily="18" charset="0"/>
              </a:rPr>
              <a:t>语言程序中，循环或程序块可以有一个名字，出现在这些结构的开头和结尾，编译程序必须检查这两个地方用的名字是相同的。</a:t>
            </a:r>
          </a:p>
          <a:p>
            <a:pPr algn="l"/>
            <a:r>
              <a:rPr lang="zh-CN" altLang="en-US" sz="2400" dirty="0" smtClean="0">
                <a:solidFill>
                  <a:srgbClr val="FF0000"/>
                </a:solidFill>
                <a:latin typeface="Times New Roman" panose="02020603050405020304" pitchFamily="18" charset="0"/>
                <a:cs typeface="Times New Roman" panose="02020603050405020304" pitchFamily="18" charset="0"/>
              </a:rPr>
              <a:t>名字的作用域分析。</a:t>
            </a:r>
            <a:r>
              <a:rPr lang="zh-CN" altLang="en-US" sz="2400" dirty="0">
                <a:latin typeface="Times New Roman" panose="02020603050405020304" pitchFamily="18" charset="0"/>
                <a:cs typeface="Times New Roman" panose="02020603050405020304" pitchFamily="18" charset="0"/>
              </a:rPr>
              <a:t>分析</a:t>
            </a:r>
            <a:r>
              <a:rPr lang="zh-CN" altLang="en-US" sz="2400" dirty="0" smtClean="0">
                <a:latin typeface="Times New Roman" panose="02020603050405020304" pitchFamily="18" charset="0"/>
                <a:cs typeface="Times New Roman" panose="02020603050405020304" pitchFamily="18" charset="0"/>
              </a:rPr>
              <a:t>某个变量或者子程序的作用域。</a:t>
            </a:r>
            <a:endParaRPr lang="en-US" altLang="zh-CN" sz="2400"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17092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三地址代码</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a = b * -c + b * -c</a:t>
            </a: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中间代码的形式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TextBox 4"/>
          <p:cNvSpPr txBox="1"/>
          <p:nvPr/>
        </p:nvSpPr>
        <p:spPr>
          <a:xfrm>
            <a:off x="755575" y="2852936"/>
            <a:ext cx="1851854" cy="2308324"/>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 = -c</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2 = b * </a:t>
            </a:r>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3 = -c</a:t>
            </a:r>
          </a:p>
          <a:p>
            <a:r>
              <a:rPr lang="en-US" sz="2400" dirty="0" smtClean="0">
                <a:solidFill>
                  <a:srgbClr val="000000"/>
                </a:solidFill>
                <a:latin typeface="Times New Roman" panose="02020603050405020304" pitchFamily="18" charset="0"/>
                <a:cs typeface="Times New Roman" panose="02020603050405020304" pitchFamily="18" charset="0"/>
              </a:rPr>
              <a:t>T4 = b*T3</a:t>
            </a:r>
          </a:p>
          <a:p>
            <a:r>
              <a:rPr lang="en-US" sz="2400" dirty="0" smtClean="0">
                <a:solidFill>
                  <a:srgbClr val="000000"/>
                </a:solidFill>
                <a:latin typeface="Times New Roman" panose="02020603050405020304" pitchFamily="18" charset="0"/>
                <a:cs typeface="Times New Roman" panose="02020603050405020304" pitchFamily="18" charset="0"/>
              </a:rPr>
              <a:t>T5 = T2 + T4</a:t>
            </a:r>
          </a:p>
          <a:p>
            <a:r>
              <a:rPr lang="en-US" sz="2400" dirty="0">
                <a:solidFill>
                  <a:srgbClr val="000000"/>
                </a:solidFill>
                <a:latin typeface="Times New Roman" panose="02020603050405020304" pitchFamily="18" charset="0"/>
                <a:cs typeface="Times New Roman" panose="02020603050405020304" pitchFamily="18" charset="0"/>
              </a:rPr>
              <a:t>a</a:t>
            </a:r>
            <a:r>
              <a:rPr lang="en-US" sz="2400" dirty="0" smtClean="0">
                <a:solidFill>
                  <a:srgbClr val="000000"/>
                </a:solidFill>
                <a:latin typeface="Times New Roman" panose="02020603050405020304" pitchFamily="18" charset="0"/>
                <a:cs typeface="Times New Roman" panose="02020603050405020304" pitchFamily="18" charset="0"/>
              </a:rPr>
              <a:t> = T5</a:t>
            </a:r>
          </a:p>
        </p:txBody>
      </p:sp>
      <p:sp>
        <p:nvSpPr>
          <p:cNvPr id="6" name="TextBox 5"/>
          <p:cNvSpPr txBox="1"/>
          <p:nvPr/>
        </p:nvSpPr>
        <p:spPr>
          <a:xfrm>
            <a:off x="4427987" y="2861075"/>
            <a:ext cx="1851854" cy="1569660"/>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 = -c</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2 = b * </a:t>
            </a:r>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a:t>
            </a:r>
          </a:p>
          <a:p>
            <a:r>
              <a:rPr lang="en-US" sz="2400" dirty="0" smtClean="0">
                <a:solidFill>
                  <a:srgbClr val="000000"/>
                </a:solidFill>
                <a:latin typeface="Times New Roman" panose="02020603050405020304" pitchFamily="18" charset="0"/>
                <a:cs typeface="Times New Roman" panose="02020603050405020304" pitchFamily="18" charset="0"/>
              </a:rPr>
              <a:t>T</a:t>
            </a:r>
            <a:r>
              <a:rPr lang="en-US" sz="2400" dirty="0">
                <a:solidFill>
                  <a:srgbClr val="000000"/>
                </a:solidFill>
                <a:latin typeface="Times New Roman" panose="02020603050405020304" pitchFamily="18" charset="0"/>
                <a:cs typeface="Times New Roman" panose="02020603050405020304" pitchFamily="18" charset="0"/>
              </a:rPr>
              <a:t>5</a:t>
            </a:r>
            <a:r>
              <a:rPr lang="en-US" sz="2400" dirty="0" smtClean="0">
                <a:solidFill>
                  <a:srgbClr val="000000"/>
                </a:solidFill>
                <a:latin typeface="Times New Roman" panose="02020603050405020304" pitchFamily="18" charset="0"/>
                <a:cs typeface="Times New Roman" panose="02020603050405020304" pitchFamily="18" charset="0"/>
              </a:rPr>
              <a:t> = T2 + T2</a:t>
            </a:r>
          </a:p>
          <a:p>
            <a:r>
              <a:rPr lang="en-US" sz="2400" dirty="0" smtClean="0">
                <a:solidFill>
                  <a:srgbClr val="000000"/>
                </a:solidFill>
                <a:latin typeface="Times New Roman" panose="02020603050405020304" pitchFamily="18" charset="0"/>
                <a:cs typeface="Times New Roman" panose="02020603050405020304" pitchFamily="18" charset="0"/>
              </a:rPr>
              <a:t>a = T5</a:t>
            </a:r>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7249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三地址代码</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en-US" sz="2800" dirty="0" smtClean="0">
                <a:solidFill>
                  <a:srgbClr val="FF0000"/>
                </a:solidFill>
                <a:latin typeface="Times New Roman" panose="02020603050405020304" pitchFamily="18" charset="0"/>
                <a:cs typeface="Times New Roman" panose="02020603050405020304" pitchFamily="18" charset="0"/>
              </a:rPr>
              <a:t>四元式</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一般有</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种方式来表示三地址语句：四元式、三元式、间接三元式。</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一个四</a:t>
            </a:r>
            <a:r>
              <a:rPr lang="zh-CN" altLang="en-US" sz="2400" dirty="0">
                <a:latin typeface="Times New Roman" panose="02020603050405020304" pitchFamily="18" charset="0"/>
                <a:cs typeface="Times New Roman" panose="02020603050405020304" pitchFamily="18" charset="0"/>
              </a:rPr>
              <a:t>元</a:t>
            </a:r>
            <a:r>
              <a:rPr lang="zh-CN" altLang="en-US" sz="2400" dirty="0" smtClean="0">
                <a:latin typeface="Times New Roman" panose="02020603050405020304" pitchFamily="18" charset="0"/>
                <a:cs typeface="Times New Roman" panose="02020603050405020304" pitchFamily="18" charset="0"/>
              </a:rPr>
              <a:t>式是具有四个域的记录结构，一般形式为：</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序号</a:t>
            </a:r>
            <a:r>
              <a:rPr lang="en-US" altLang="zh-CN" sz="2400" dirty="0" smtClean="0">
                <a:latin typeface="Times New Roman" panose="02020603050405020304" pitchFamily="18" charset="0"/>
                <a:cs typeface="Times New Roman" panose="02020603050405020304" pitchFamily="18" charset="0"/>
              </a:rPr>
              <a:t>) (op, arg1, arg2, result)</a:t>
            </a:r>
          </a:p>
          <a:p>
            <a:pPr algn="l"/>
            <a:r>
              <a:rPr lang="zh-CN" altLang="en-US" sz="2400" dirty="0" smtClean="0">
                <a:latin typeface="Times New Roman" panose="02020603050405020304" pitchFamily="18" charset="0"/>
                <a:cs typeface="Times New Roman" panose="02020603050405020304" pitchFamily="18" charset="0"/>
              </a:rPr>
              <a:t>表示对</a:t>
            </a:r>
            <a:r>
              <a:rPr lang="en-US" altLang="zh-CN" sz="2400" dirty="0" smtClean="0">
                <a:latin typeface="Times New Roman" panose="02020603050405020304" pitchFamily="18" charset="0"/>
                <a:cs typeface="Times New Roman" panose="02020603050405020304" pitchFamily="18" charset="0"/>
              </a:rPr>
              <a:t>arg1</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arg2</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op</a:t>
            </a:r>
            <a:r>
              <a:rPr lang="zh-CN" altLang="en-US" sz="2400" dirty="0" smtClean="0">
                <a:latin typeface="Times New Roman" panose="02020603050405020304" pitchFamily="18" charset="0"/>
                <a:cs typeface="Times New Roman" panose="02020603050405020304" pitchFamily="18" charset="0"/>
              </a:rPr>
              <a:t>所指定的运算并将结果放到</a:t>
            </a:r>
            <a:r>
              <a:rPr lang="en-US" altLang="zh-CN" sz="2400" dirty="0" smtClean="0">
                <a:latin typeface="Times New Roman" panose="02020603050405020304" pitchFamily="18" charset="0"/>
                <a:cs typeface="Times New Roman" panose="02020603050405020304" pitchFamily="18" charset="0"/>
              </a:rPr>
              <a:t>result</a:t>
            </a:r>
            <a:r>
              <a:rPr lang="zh-CN" altLang="en-US" sz="2400" dirty="0" smtClean="0">
                <a:latin typeface="Times New Roman" panose="02020603050405020304" pitchFamily="18" charset="0"/>
                <a:cs typeface="Times New Roman" panose="02020603050405020304" pitchFamily="18" charset="0"/>
              </a:rPr>
              <a:t>中。</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三地址代码</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7" name="TextBox 6"/>
          <p:cNvSpPr txBox="1"/>
          <p:nvPr/>
        </p:nvSpPr>
        <p:spPr>
          <a:xfrm>
            <a:off x="467547" y="3909055"/>
            <a:ext cx="1851854" cy="2308324"/>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 = -c</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2 = b * </a:t>
            </a:r>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3 = -c</a:t>
            </a:r>
          </a:p>
          <a:p>
            <a:r>
              <a:rPr lang="en-US" sz="2400" dirty="0" smtClean="0">
                <a:solidFill>
                  <a:srgbClr val="000000"/>
                </a:solidFill>
                <a:latin typeface="Times New Roman" panose="02020603050405020304" pitchFamily="18" charset="0"/>
                <a:cs typeface="Times New Roman" panose="02020603050405020304" pitchFamily="18" charset="0"/>
              </a:rPr>
              <a:t>T4 = b*T3</a:t>
            </a:r>
          </a:p>
          <a:p>
            <a:r>
              <a:rPr lang="en-US" sz="2400" dirty="0" smtClean="0">
                <a:solidFill>
                  <a:srgbClr val="000000"/>
                </a:solidFill>
                <a:latin typeface="Times New Roman" panose="02020603050405020304" pitchFamily="18" charset="0"/>
                <a:cs typeface="Times New Roman" panose="02020603050405020304" pitchFamily="18" charset="0"/>
              </a:rPr>
              <a:t>T5 = T2 + T4</a:t>
            </a:r>
          </a:p>
          <a:p>
            <a:r>
              <a:rPr lang="en-US" sz="2400" dirty="0">
                <a:solidFill>
                  <a:srgbClr val="000000"/>
                </a:solidFill>
                <a:latin typeface="Times New Roman" panose="02020603050405020304" pitchFamily="18" charset="0"/>
                <a:cs typeface="Times New Roman" panose="02020603050405020304" pitchFamily="18" charset="0"/>
              </a:rPr>
              <a:t>a</a:t>
            </a:r>
            <a:r>
              <a:rPr lang="en-US" sz="2400" dirty="0" smtClean="0">
                <a:solidFill>
                  <a:srgbClr val="000000"/>
                </a:solidFill>
                <a:latin typeface="Times New Roman" panose="02020603050405020304" pitchFamily="18" charset="0"/>
                <a:cs typeface="Times New Roman" panose="02020603050405020304" pitchFamily="18" charset="0"/>
              </a:rPr>
              <a:t> = T5</a:t>
            </a:r>
          </a:p>
        </p:txBody>
      </p:sp>
      <p:sp>
        <p:nvSpPr>
          <p:cNvPr id="8" name="TextBox 7"/>
          <p:cNvSpPr txBox="1"/>
          <p:nvPr/>
        </p:nvSpPr>
        <p:spPr>
          <a:xfrm>
            <a:off x="3419874" y="3910051"/>
            <a:ext cx="2767937" cy="2308324"/>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(1) (</a:t>
            </a:r>
            <a:r>
              <a:rPr lang="en-US" altLang="zh-CN" sz="2400" dirty="0" err="1" smtClean="0">
                <a:solidFill>
                  <a:srgbClr val="000000"/>
                </a:solidFill>
                <a:latin typeface="Times New Roman" panose="02020603050405020304" pitchFamily="18" charset="0"/>
                <a:cs typeface="Times New Roman" panose="02020603050405020304" pitchFamily="18" charset="0"/>
              </a:rPr>
              <a:t>uminus</a:t>
            </a:r>
            <a:r>
              <a:rPr lang="en-US" altLang="zh-CN" sz="2400" dirty="0" smtClean="0">
                <a:solidFill>
                  <a:srgbClr val="000000"/>
                </a:solidFill>
                <a:latin typeface="Times New Roman" panose="02020603050405020304" pitchFamily="18" charset="0"/>
                <a:cs typeface="Times New Roman" panose="02020603050405020304" pitchFamily="18" charset="0"/>
              </a:rPr>
              <a:t>, c, -, T1)</a:t>
            </a:r>
            <a:endParaRPr lang="en-US" sz="2400" dirty="0" smtClean="0">
              <a:solidFill>
                <a:srgbClr val="000000"/>
              </a:solidFill>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(2) (*, b, T1, T2)</a:t>
            </a:r>
          </a:p>
          <a:p>
            <a:r>
              <a:rPr lang="en-US" sz="2400" dirty="0" smtClean="0">
                <a:solidFill>
                  <a:srgbClr val="000000"/>
                </a:solidFill>
                <a:latin typeface="Times New Roman" panose="02020603050405020304" pitchFamily="18" charset="0"/>
                <a:cs typeface="Times New Roman" panose="02020603050405020304" pitchFamily="18" charset="0"/>
              </a:rPr>
              <a:t>(3) (</a:t>
            </a:r>
            <a:r>
              <a:rPr lang="en-US" sz="2400" dirty="0" err="1" smtClean="0">
                <a:solidFill>
                  <a:srgbClr val="000000"/>
                </a:solidFill>
                <a:latin typeface="Times New Roman" panose="02020603050405020304" pitchFamily="18" charset="0"/>
                <a:cs typeface="Times New Roman" panose="02020603050405020304" pitchFamily="18" charset="0"/>
              </a:rPr>
              <a:t>uminus</a:t>
            </a:r>
            <a:r>
              <a:rPr lang="en-US" sz="2400" dirty="0" smtClean="0">
                <a:solidFill>
                  <a:srgbClr val="000000"/>
                </a:solidFill>
                <a:latin typeface="Times New Roman" panose="02020603050405020304" pitchFamily="18" charset="0"/>
                <a:cs typeface="Times New Roman" panose="02020603050405020304" pitchFamily="18" charset="0"/>
              </a:rPr>
              <a:t>, c, -, T2)</a:t>
            </a:r>
          </a:p>
          <a:p>
            <a:r>
              <a:rPr lang="en-US" sz="2400" dirty="0" smtClean="0">
                <a:solidFill>
                  <a:srgbClr val="000000"/>
                </a:solidFill>
                <a:latin typeface="Times New Roman" panose="02020603050405020304" pitchFamily="18" charset="0"/>
                <a:cs typeface="Times New Roman" panose="02020603050405020304" pitchFamily="18" charset="0"/>
              </a:rPr>
              <a:t>(4) (*, b, T3, T4)</a:t>
            </a:r>
          </a:p>
          <a:p>
            <a:r>
              <a:rPr lang="en-US" sz="2400" dirty="0" smtClean="0">
                <a:solidFill>
                  <a:srgbClr val="000000"/>
                </a:solidFill>
                <a:latin typeface="Times New Roman" panose="02020603050405020304" pitchFamily="18" charset="0"/>
                <a:cs typeface="Times New Roman" panose="02020603050405020304" pitchFamily="18" charset="0"/>
              </a:rPr>
              <a:t>(5) (+, T2, T4, T5)</a:t>
            </a:r>
          </a:p>
          <a:p>
            <a:r>
              <a:rPr lang="en-US" sz="2400" dirty="0" smtClean="0">
                <a:solidFill>
                  <a:srgbClr val="000000"/>
                </a:solidFill>
                <a:latin typeface="Times New Roman" panose="02020603050405020304" pitchFamily="18" charset="0"/>
                <a:cs typeface="Times New Roman" panose="02020603050405020304" pitchFamily="18" charset="0"/>
              </a:rPr>
              <a:t>(6) (=, T5, -, a)</a:t>
            </a:r>
          </a:p>
        </p:txBody>
      </p:sp>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256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solidFill>
                  <a:srgbClr val="FF0000"/>
                </a:solidFill>
                <a:latin typeface="Times New Roman" panose="02020603050405020304" pitchFamily="18" charset="0"/>
                <a:cs typeface="Times New Roman" panose="02020603050405020304" pitchFamily="18" charset="0"/>
              </a:rPr>
              <a:t>三地址代码</a:t>
            </a:r>
            <a:r>
              <a:rPr lang="en-US" altLang="zh-CN" sz="2800" dirty="0" smtClean="0">
                <a:solidFill>
                  <a:srgbClr val="FF0000"/>
                </a:solidFill>
                <a:latin typeface="Times New Roman" panose="02020603050405020304" pitchFamily="18" charset="0"/>
                <a:cs typeface="Times New Roman" panose="02020603050405020304" pitchFamily="18" charset="0"/>
              </a:rPr>
              <a:t>-</a:t>
            </a:r>
            <a:r>
              <a:rPr lang="zh-CN" altLang="en-US" sz="2800" dirty="0" smtClean="0">
                <a:solidFill>
                  <a:srgbClr val="FF0000"/>
                </a:solidFill>
                <a:latin typeface="Times New Roman" panose="02020603050405020304" pitchFamily="18" charset="0"/>
                <a:cs typeface="Times New Roman" panose="02020603050405020304" pitchFamily="18" charset="0"/>
              </a:rPr>
              <a:t>三元式</a:t>
            </a:r>
            <a:endParaRPr lang="en-US" altLang="zh-CN" sz="2800" dirty="0" smtClean="0">
              <a:solidFill>
                <a:srgbClr val="FF0000"/>
              </a:solidFill>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一个三元式是具有三个域的记录结构，一般形式为：</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序号</a:t>
            </a:r>
            <a:r>
              <a:rPr lang="en-US" altLang="zh-CN" sz="2400" dirty="0" smtClean="0">
                <a:latin typeface="Times New Roman" panose="02020603050405020304" pitchFamily="18" charset="0"/>
                <a:cs typeface="Times New Roman" panose="02020603050405020304" pitchFamily="18" charset="0"/>
              </a:rPr>
              <a:t>) (op, arg1, arg2)</a:t>
            </a:r>
          </a:p>
          <a:p>
            <a:pPr algn="l"/>
            <a:r>
              <a:rPr lang="zh-CN" altLang="en-US" sz="2400" dirty="0" smtClean="0">
                <a:latin typeface="Times New Roman" panose="02020603050405020304" pitchFamily="18" charset="0"/>
                <a:cs typeface="Times New Roman" panose="02020603050405020304" pitchFamily="18" charset="0"/>
              </a:rPr>
              <a:t>表示对</a:t>
            </a:r>
            <a:r>
              <a:rPr lang="en-US" altLang="zh-CN" sz="2400" dirty="0" smtClean="0">
                <a:latin typeface="Times New Roman" panose="02020603050405020304" pitchFamily="18" charset="0"/>
                <a:cs typeface="Times New Roman" panose="02020603050405020304" pitchFamily="18" charset="0"/>
              </a:rPr>
              <a:t>arg1</a:t>
            </a:r>
            <a:r>
              <a:rPr lang="zh-CN" altLang="en-US" sz="2400" dirty="0" smtClean="0">
                <a:latin typeface="Times New Roman" panose="02020603050405020304" pitchFamily="18" charset="0"/>
                <a:cs typeface="Times New Roman" panose="02020603050405020304" pitchFamily="18" charset="0"/>
              </a:rPr>
              <a:t>和</a:t>
            </a:r>
            <a:r>
              <a:rPr lang="en-US" altLang="zh-CN" sz="2400" dirty="0" smtClean="0">
                <a:latin typeface="Times New Roman" panose="02020603050405020304" pitchFamily="18" charset="0"/>
                <a:cs typeface="Times New Roman" panose="02020603050405020304" pitchFamily="18" charset="0"/>
              </a:rPr>
              <a:t>arg2</a:t>
            </a:r>
            <a:r>
              <a:rPr lang="zh-CN" altLang="en-US" sz="2400" dirty="0" smtClean="0">
                <a:latin typeface="Times New Roman" panose="02020603050405020304" pitchFamily="18" charset="0"/>
                <a:cs typeface="Times New Roman" panose="02020603050405020304" pitchFamily="18" charset="0"/>
              </a:rPr>
              <a:t>执行</a:t>
            </a:r>
            <a:r>
              <a:rPr lang="en-US" altLang="zh-CN" sz="2400" dirty="0" smtClean="0">
                <a:latin typeface="Times New Roman" panose="02020603050405020304" pitchFamily="18" charset="0"/>
                <a:cs typeface="Times New Roman" panose="02020603050405020304" pitchFamily="18" charset="0"/>
              </a:rPr>
              <a:t>op</a:t>
            </a:r>
            <a:r>
              <a:rPr lang="zh-CN" altLang="en-US" sz="2400" dirty="0" smtClean="0">
                <a:latin typeface="Times New Roman" panose="02020603050405020304" pitchFamily="18" charset="0"/>
                <a:cs typeface="Times New Roman" panose="02020603050405020304" pitchFamily="18" charset="0"/>
              </a:rPr>
              <a:t>所指定的运算，通过计算临时变量值的代码位置来引用该临时变量，从而减少临时变量带来的时空开销。</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三地址代码</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7" name="TextBox 6"/>
          <p:cNvSpPr txBox="1"/>
          <p:nvPr/>
        </p:nvSpPr>
        <p:spPr>
          <a:xfrm>
            <a:off x="467547" y="3909055"/>
            <a:ext cx="1851854" cy="2308324"/>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 = -c</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2 = b * </a:t>
            </a:r>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1</a:t>
            </a:r>
          </a:p>
          <a:p>
            <a:r>
              <a:rPr lang="en-US" sz="2400" dirty="0">
                <a:solidFill>
                  <a:srgbClr val="000000"/>
                </a:solidFill>
                <a:latin typeface="Times New Roman" panose="02020603050405020304" pitchFamily="18" charset="0"/>
                <a:cs typeface="Times New Roman" panose="02020603050405020304" pitchFamily="18" charset="0"/>
              </a:rPr>
              <a:t>T</a:t>
            </a:r>
            <a:r>
              <a:rPr lang="en-US" sz="2400" dirty="0" smtClean="0">
                <a:solidFill>
                  <a:srgbClr val="000000"/>
                </a:solidFill>
                <a:latin typeface="Times New Roman" panose="02020603050405020304" pitchFamily="18" charset="0"/>
                <a:cs typeface="Times New Roman" panose="02020603050405020304" pitchFamily="18" charset="0"/>
              </a:rPr>
              <a:t>3 = -c</a:t>
            </a:r>
          </a:p>
          <a:p>
            <a:r>
              <a:rPr lang="en-US" sz="2400" dirty="0" smtClean="0">
                <a:solidFill>
                  <a:srgbClr val="000000"/>
                </a:solidFill>
                <a:latin typeface="Times New Roman" panose="02020603050405020304" pitchFamily="18" charset="0"/>
                <a:cs typeface="Times New Roman" panose="02020603050405020304" pitchFamily="18" charset="0"/>
              </a:rPr>
              <a:t>T4 = b*T3</a:t>
            </a:r>
          </a:p>
          <a:p>
            <a:r>
              <a:rPr lang="en-US" sz="2400" dirty="0" smtClean="0">
                <a:solidFill>
                  <a:srgbClr val="000000"/>
                </a:solidFill>
                <a:latin typeface="Times New Roman" panose="02020603050405020304" pitchFamily="18" charset="0"/>
                <a:cs typeface="Times New Roman" panose="02020603050405020304" pitchFamily="18" charset="0"/>
              </a:rPr>
              <a:t>T5 = T2 + T4</a:t>
            </a:r>
          </a:p>
          <a:p>
            <a:r>
              <a:rPr lang="en-US" sz="2400" dirty="0">
                <a:solidFill>
                  <a:srgbClr val="000000"/>
                </a:solidFill>
                <a:latin typeface="Times New Roman" panose="02020603050405020304" pitchFamily="18" charset="0"/>
                <a:cs typeface="Times New Roman" panose="02020603050405020304" pitchFamily="18" charset="0"/>
              </a:rPr>
              <a:t>a</a:t>
            </a:r>
            <a:r>
              <a:rPr lang="en-US" sz="2400" dirty="0" smtClean="0">
                <a:solidFill>
                  <a:srgbClr val="000000"/>
                </a:solidFill>
                <a:latin typeface="Times New Roman" panose="02020603050405020304" pitchFamily="18" charset="0"/>
                <a:cs typeface="Times New Roman" panose="02020603050405020304" pitchFamily="18" charset="0"/>
              </a:rPr>
              <a:t> = T5</a:t>
            </a:r>
          </a:p>
        </p:txBody>
      </p:sp>
      <p:sp>
        <p:nvSpPr>
          <p:cNvPr id="8" name="TextBox 7"/>
          <p:cNvSpPr txBox="1"/>
          <p:nvPr/>
        </p:nvSpPr>
        <p:spPr>
          <a:xfrm>
            <a:off x="3419875" y="3910051"/>
            <a:ext cx="2278188" cy="2308324"/>
          </a:xfrm>
          <a:prstGeom prst="rect">
            <a:avLst/>
          </a:prstGeom>
          <a:noFill/>
        </p:spPr>
        <p:txBody>
          <a:bodyPr wrap="none" rtlCol="0">
            <a:spAutoFit/>
          </a:bodyPr>
          <a:lstStyle/>
          <a:p>
            <a:r>
              <a:rPr lang="en-US" altLang="zh-CN" sz="2400" dirty="0" smtClean="0">
                <a:solidFill>
                  <a:srgbClr val="000000"/>
                </a:solidFill>
                <a:latin typeface="Times New Roman" panose="02020603050405020304" pitchFamily="18" charset="0"/>
                <a:cs typeface="Times New Roman" panose="02020603050405020304" pitchFamily="18" charset="0"/>
              </a:rPr>
              <a:t>(1) (</a:t>
            </a:r>
            <a:r>
              <a:rPr lang="en-US" altLang="zh-CN" sz="2400" dirty="0" err="1" smtClean="0">
                <a:solidFill>
                  <a:srgbClr val="000000"/>
                </a:solidFill>
                <a:latin typeface="Times New Roman" panose="02020603050405020304" pitchFamily="18" charset="0"/>
                <a:cs typeface="Times New Roman" panose="02020603050405020304" pitchFamily="18" charset="0"/>
              </a:rPr>
              <a:t>uminus</a:t>
            </a:r>
            <a:r>
              <a:rPr lang="en-US" altLang="zh-CN" sz="2400" dirty="0" smtClean="0">
                <a:solidFill>
                  <a:srgbClr val="000000"/>
                </a:solidFill>
                <a:latin typeface="Times New Roman" panose="02020603050405020304" pitchFamily="18" charset="0"/>
                <a:cs typeface="Times New Roman" panose="02020603050405020304" pitchFamily="18" charset="0"/>
              </a:rPr>
              <a:t>, c, -)</a:t>
            </a:r>
            <a:endParaRPr lang="en-US" sz="2400" dirty="0" smtClean="0">
              <a:solidFill>
                <a:srgbClr val="000000"/>
              </a:solidFill>
              <a:latin typeface="Times New Roman" panose="02020603050405020304" pitchFamily="18" charset="0"/>
              <a:cs typeface="Times New Roman" panose="02020603050405020304" pitchFamily="18" charset="0"/>
            </a:endParaRPr>
          </a:p>
          <a:p>
            <a:r>
              <a:rPr lang="en-US" sz="2400" dirty="0" smtClean="0">
                <a:solidFill>
                  <a:srgbClr val="000000"/>
                </a:solidFill>
                <a:latin typeface="Times New Roman" panose="02020603050405020304" pitchFamily="18" charset="0"/>
                <a:cs typeface="Times New Roman" panose="02020603050405020304" pitchFamily="18" charset="0"/>
              </a:rPr>
              <a:t>(2) (*, b, (1))</a:t>
            </a:r>
          </a:p>
          <a:p>
            <a:r>
              <a:rPr lang="en-US" sz="2400" dirty="0" smtClean="0">
                <a:solidFill>
                  <a:srgbClr val="000000"/>
                </a:solidFill>
                <a:latin typeface="Times New Roman" panose="02020603050405020304" pitchFamily="18" charset="0"/>
                <a:cs typeface="Times New Roman" panose="02020603050405020304" pitchFamily="18" charset="0"/>
              </a:rPr>
              <a:t>(3) (</a:t>
            </a:r>
            <a:r>
              <a:rPr lang="en-US" sz="2400" dirty="0" err="1" smtClean="0">
                <a:solidFill>
                  <a:srgbClr val="000000"/>
                </a:solidFill>
                <a:latin typeface="Times New Roman" panose="02020603050405020304" pitchFamily="18" charset="0"/>
                <a:cs typeface="Times New Roman" panose="02020603050405020304" pitchFamily="18" charset="0"/>
              </a:rPr>
              <a:t>uminus</a:t>
            </a:r>
            <a:r>
              <a:rPr lang="en-US" sz="2400" dirty="0" smtClean="0">
                <a:solidFill>
                  <a:srgbClr val="000000"/>
                </a:solidFill>
                <a:latin typeface="Times New Roman" panose="02020603050405020304" pitchFamily="18" charset="0"/>
                <a:cs typeface="Times New Roman" panose="02020603050405020304" pitchFamily="18" charset="0"/>
              </a:rPr>
              <a:t>, c, -)</a:t>
            </a:r>
          </a:p>
          <a:p>
            <a:r>
              <a:rPr lang="en-US" sz="2400" dirty="0" smtClean="0">
                <a:solidFill>
                  <a:srgbClr val="000000"/>
                </a:solidFill>
                <a:latin typeface="Times New Roman" panose="02020603050405020304" pitchFamily="18" charset="0"/>
                <a:cs typeface="Times New Roman" panose="02020603050405020304" pitchFamily="18" charset="0"/>
              </a:rPr>
              <a:t>(4) (*, b, (3))</a:t>
            </a:r>
          </a:p>
          <a:p>
            <a:r>
              <a:rPr lang="en-US" sz="2400" dirty="0" smtClean="0">
                <a:solidFill>
                  <a:srgbClr val="000000"/>
                </a:solidFill>
                <a:latin typeface="Times New Roman" panose="02020603050405020304" pitchFamily="18" charset="0"/>
                <a:cs typeface="Times New Roman" panose="02020603050405020304" pitchFamily="18" charset="0"/>
              </a:rPr>
              <a:t>(5) (+, (2), (4))</a:t>
            </a:r>
          </a:p>
          <a:p>
            <a:r>
              <a:rPr lang="en-US" sz="2400" dirty="0" smtClean="0">
                <a:solidFill>
                  <a:srgbClr val="000000"/>
                </a:solidFill>
                <a:latin typeface="Times New Roman" panose="02020603050405020304" pitchFamily="18" charset="0"/>
                <a:cs typeface="Times New Roman" panose="02020603050405020304" pitchFamily="18" charset="0"/>
              </a:rPr>
              <a:t>(6) (=, a, (5))</a:t>
            </a:r>
          </a:p>
        </p:txBody>
      </p:sp>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237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关键字：表示语句性质，反映语句结构；</a:t>
            </a:r>
            <a:endParaRPr lang="en-US" altLang="zh-CN" sz="2400" dirty="0" smtClean="0">
              <a:latin typeface="Times New Roman" panose="02020603050405020304" pitchFamily="18" charset="0"/>
              <a:cs typeface="Times New Roman" panose="02020603050405020304" pitchFamily="18" charset="0"/>
            </a:endParaRPr>
          </a:p>
          <a:p>
            <a:pPr marL="1018800" indent="-1018800" algn="l"/>
            <a:r>
              <a:rPr lang="zh-CN" altLang="en-US" sz="2400" dirty="0" smtClean="0">
                <a:latin typeface="Times New Roman" panose="02020603050405020304" pitchFamily="18" charset="0"/>
                <a:cs typeface="Times New Roman" panose="02020603050405020304" pitchFamily="18" charset="0"/>
              </a:rPr>
              <a:t>标识符：表示程序中的各种实体；如变量名、常量名、过程名、函数型，文件名，数组名等</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标识符的类型反映了标识符的语义特征属性，是翻译的语句。因此需要记录与符号表</a:t>
            </a:r>
            <a:r>
              <a:rPr lang="en-US" altLang="zh-CN" sz="2400" dirty="0" smtClean="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n</a:t>
            </a:r>
            <a:r>
              <a:rPr lang="en-US" altLang="zh-CN" sz="2400" dirty="0" err="1" smtClean="0">
                <a:latin typeface="Times New Roman" panose="02020603050405020304" pitchFamily="18" charset="0"/>
                <a:cs typeface="Times New Roman" panose="02020603050405020304" pitchFamily="18" charset="0"/>
              </a:rPr>
              <a:t>amelist</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中。</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solidFill>
                  <a:srgbClr val="FF0000"/>
                </a:solidFill>
                <a:latin typeface="Times New Roman" panose="02020603050405020304" pitchFamily="18" charset="0"/>
                <a:cs typeface="Times New Roman" panose="02020603050405020304" pitchFamily="18" charset="0"/>
              </a:rPr>
              <a:t>在整个编译过程中动态地采集、记录、变更、引用。</a:t>
            </a:r>
            <a:endParaRPr lang="en-US" altLang="zh-CN" sz="2400" dirty="0">
              <a:solidFill>
                <a:srgbClr val="FF0000"/>
              </a:solidFill>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源程序的基本组成单位</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841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lnSpc>
                <a:spcPct val="150000"/>
              </a:lnSpc>
            </a:pP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、确定语句的目标结构；</a:t>
            </a:r>
            <a:endParaRPr lang="en-US" altLang="zh-CN" sz="2400" dirty="0" smtClean="0">
              <a:latin typeface="Times New Roman" panose="02020603050405020304" pitchFamily="18" charset="0"/>
              <a:cs typeface="Times New Roman" panose="02020603050405020304" pitchFamily="18" charset="0"/>
            </a:endParaRPr>
          </a:p>
          <a:p>
            <a:pPr algn="l">
              <a:lnSpc>
                <a:spcPct val="150000"/>
              </a:lnSpc>
            </a:pP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、确定中间代码；</a:t>
            </a:r>
            <a:endParaRPr lang="en-US" altLang="zh-CN" sz="2400" dirty="0" smtClean="0">
              <a:latin typeface="Times New Roman" panose="02020603050405020304" pitchFamily="18" charset="0"/>
              <a:cs typeface="Times New Roman" panose="02020603050405020304" pitchFamily="18" charset="0"/>
            </a:endParaRPr>
          </a:p>
          <a:p>
            <a:pPr algn="l">
              <a:lnSpc>
                <a:spcPct val="150000"/>
              </a:lnSpc>
            </a:pP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、根据目标结构和语义规则，构造语义子程序</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转换翻译程序</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l">
              <a:lnSpc>
                <a:spcPct val="150000"/>
              </a:lnSpc>
            </a:pP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、涉及的具体实现技术。</a:t>
            </a:r>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语句翻译的设计要点</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144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确定语句的目标结构；</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语句翻译的设计要点</a:t>
            </a:r>
          </a:p>
        </p:txBody>
      </p:sp>
      <p:sp>
        <p:nvSpPr>
          <p:cNvPr id="2" name="左大括号 1"/>
          <p:cNvSpPr/>
          <p:nvPr/>
        </p:nvSpPr>
        <p:spPr>
          <a:xfrm>
            <a:off x="3059832" y="1892832"/>
            <a:ext cx="432048" cy="4224469"/>
          </a:xfrm>
          <a:prstGeom prst="leftBrace">
            <a:avLst>
              <a:gd name="adj1" fmla="val 52630"/>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rgbClr val="000000"/>
              </a:solidFill>
            </a:endParaRPr>
          </a:p>
        </p:txBody>
      </p:sp>
      <p:sp>
        <p:nvSpPr>
          <p:cNvPr id="5" name="TextBox 4"/>
          <p:cNvSpPr txBox="1"/>
          <p:nvPr/>
        </p:nvSpPr>
        <p:spPr>
          <a:xfrm>
            <a:off x="827617" y="3697289"/>
            <a:ext cx="1649811" cy="523220"/>
          </a:xfrm>
          <a:prstGeom prst="rect">
            <a:avLst/>
          </a:prstGeom>
          <a:noFill/>
        </p:spPr>
        <p:txBody>
          <a:bodyPr wrap="none" rtlCol="0">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i</a:t>
            </a:r>
            <a:r>
              <a:rPr lang="en-US" altLang="zh-CN" sz="2800" dirty="0" smtClean="0">
                <a:solidFill>
                  <a:srgbClr val="000000"/>
                </a:solidFill>
                <a:latin typeface="Times New Roman" panose="02020603050405020304" pitchFamily="18" charset="0"/>
                <a:cs typeface="Times New Roman" panose="02020603050405020304" pitchFamily="18" charset="0"/>
              </a:rPr>
              <a:t>f </a:t>
            </a:r>
            <a:r>
              <a:rPr lang="en-US" altLang="zh-CN" sz="2800" dirty="0" smtClean="0">
                <a:solidFill>
                  <a:srgbClr val="FF0000"/>
                </a:solidFill>
                <a:latin typeface="Times New Roman" panose="02020603050405020304" pitchFamily="18" charset="0"/>
                <a:cs typeface="Times New Roman" panose="02020603050405020304" pitchFamily="18" charset="0"/>
              </a:rPr>
              <a:t>e</a:t>
            </a:r>
            <a:r>
              <a:rPr lang="en-US" altLang="zh-CN" sz="2800" dirty="0" smtClean="0">
                <a:solidFill>
                  <a:srgbClr val="000000"/>
                </a:solidFill>
                <a:latin typeface="Times New Roman" panose="02020603050405020304" pitchFamily="18" charset="0"/>
                <a:cs typeface="Times New Roman" panose="02020603050405020304" pitchFamily="18" charset="0"/>
              </a:rPr>
              <a:t> then </a:t>
            </a:r>
            <a:r>
              <a:rPr lang="en-US" altLang="zh-CN" sz="2800" dirty="0" smtClean="0">
                <a:solidFill>
                  <a:srgbClr val="FF0000"/>
                </a:solidFill>
                <a:latin typeface="Times New Roman" panose="02020603050405020304" pitchFamily="18" charset="0"/>
                <a:cs typeface="Times New Roman" panose="02020603050405020304" pitchFamily="18" charset="0"/>
              </a:rPr>
              <a:t>S</a:t>
            </a:r>
            <a:endParaRPr lang="en-US" sz="2800" dirty="0">
              <a:solidFill>
                <a:srgbClr val="FF0000"/>
              </a:solidFill>
              <a:latin typeface="Times New Roman" panose="02020603050405020304" pitchFamily="18" charset="0"/>
              <a:cs typeface="Times New Roman" panose="02020603050405020304" pitchFamily="18" charset="0"/>
            </a:endParaRPr>
          </a:p>
        </p:txBody>
      </p:sp>
      <p:cxnSp>
        <p:nvCxnSpPr>
          <p:cNvPr id="7" name="直接连接符 6"/>
          <p:cNvCxnSpPr/>
          <p:nvPr/>
        </p:nvCxnSpPr>
        <p:spPr>
          <a:xfrm>
            <a:off x="3667944" y="1892829"/>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667944" y="2737723"/>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667944" y="3582616"/>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667944" y="4427509"/>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667944" y="5272403"/>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667944" y="6117299"/>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667944" y="1892832"/>
            <a:ext cx="0" cy="4224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8244408" y="1892828"/>
            <a:ext cx="0" cy="4224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4860032" y="1892832"/>
            <a:ext cx="0" cy="4224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67944" y="2276872"/>
            <a:ext cx="11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667944" y="1892832"/>
            <a:ext cx="1192088" cy="338554"/>
          </a:xfrm>
          <a:prstGeom prst="rect">
            <a:avLst/>
          </a:prstGeom>
          <a:noFill/>
        </p:spPr>
        <p:txBody>
          <a:bodyPr wrap="square" rtlCol="0">
            <a:spAutoFit/>
          </a:bodyPr>
          <a:lstStyle/>
          <a:p>
            <a:pPr algn="ctr"/>
            <a:r>
              <a:rPr lang="en-US" sz="1600" dirty="0" smtClean="0">
                <a:solidFill>
                  <a:srgbClr val="000000"/>
                </a:solidFill>
                <a:latin typeface="Times New Roman" panose="02020603050405020304" pitchFamily="18" charset="0"/>
                <a:cs typeface="Times New Roman" panose="02020603050405020304" pitchFamily="18" charset="0"/>
              </a:rPr>
              <a:t>1</a:t>
            </a:r>
            <a:endParaRPr lang="en-US" sz="1600" dirty="0">
              <a:solidFill>
                <a:srgbClr val="000000"/>
              </a:solidFill>
              <a:latin typeface="Times New Roman" panose="02020603050405020304" pitchFamily="18" charset="0"/>
              <a:cs typeface="Times New Roman" panose="02020603050405020304" pitchFamily="18" charset="0"/>
            </a:endParaRPr>
          </a:p>
        </p:txBody>
      </p:sp>
      <p:cxnSp>
        <p:nvCxnSpPr>
          <p:cNvPr id="25" name="直接连接符 24"/>
          <p:cNvCxnSpPr/>
          <p:nvPr/>
        </p:nvCxnSpPr>
        <p:spPr>
          <a:xfrm>
            <a:off x="3670364" y="4837879"/>
            <a:ext cx="11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67944" y="2948950"/>
            <a:ext cx="1192088" cy="338554"/>
          </a:xfrm>
          <a:prstGeom prst="rect">
            <a:avLst/>
          </a:prstGeom>
          <a:noFill/>
        </p:spPr>
        <p:txBody>
          <a:bodyPr wrap="square" rtlCol="0">
            <a:spAutoFit/>
          </a:bodyPr>
          <a:lstStyle/>
          <a:p>
            <a:pPr algn="ctr"/>
            <a:r>
              <a:rPr lang="en-US" sz="1600" dirty="0">
                <a:solidFill>
                  <a:srgbClr val="000000"/>
                </a:solidFill>
                <a:latin typeface="Times New Roman" panose="02020603050405020304" pitchFamily="18" charset="0"/>
                <a:cs typeface="Times New Roman" panose="02020603050405020304" pitchFamily="18" charset="0"/>
              </a:rPr>
              <a:t>i</a:t>
            </a:r>
          </a:p>
        </p:txBody>
      </p:sp>
      <p:sp>
        <p:nvSpPr>
          <p:cNvPr id="27" name="TextBox 26"/>
          <p:cNvSpPr txBox="1"/>
          <p:nvPr/>
        </p:nvSpPr>
        <p:spPr>
          <a:xfrm>
            <a:off x="3667944" y="3881014"/>
            <a:ext cx="1192088" cy="338554"/>
          </a:xfrm>
          <a:prstGeom prst="rect">
            <a:avLst/>
          </a:prstGeom>
          <a:noFill/>
        </p:spPr>
        <p:txBody>
          <a:bodyPr wrap="square" rtlCol="0">
            <a:spAutoFit/>
          </a:bodyPr>
          <a:lstStyle/>
          <a:p>
            <a:pPr algn="ctr"/>
            <a:r>
              <a:rPr lang="en-US" sz="1600" dirty="0" smtClean="0">
                <a:solidFill>
                  <a:srgbClr val="000000"/>
                </a:solidFill>
                <a:latin typeface="Times New Roman" panose="02020603050405020304" pitchFamily="18" charset="0"/>
                <a:cs typeface="Times New Roman" panose="02020603050405020304" pitchFamily="18" charset="0"/>
              </a:rPr>
              <a:t>i+1</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3670364" y="4427512"/>
            <a:ext cx="1192088" cy="338554"/>
          </a:xfrm>
          <a:prstGeom prst="rect">
            <a:avLst/>
          </a:prstGeom>
          <a:noFill/>
        </p:spPr>
        <p:txBody>
          <a:bodyPr wrap="square" rtlCol="0">
            <a:spAutoFit/>
          </a:bodyPr>
          <a:lstStyle/>
          <a:p>
            <a:pPr algn="ctr"/>
            <a:r>
              <a:rPr lang="en-US" sz="1600" dirty="0" smtClean="0">
                <a:solidFill>
                  <a:srgbClr val="000000"/>
                </a:solidFill>
                <a:latin typeface="Times New Roman" panose="02020603050405020304" pitchFamily="18" charset="0"/>
                <a:cs typeface="Times New Roman" panose="02020603050405020304" pitchFamily="18" charset="0"/>
              </a:rPr>
              <a:t>i+2</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3676157" y="2310136"/>
            <a:ext cx="1192088" cy="338554"/>
          </a:xfrm>
          <a:prstGeom prst="rect">
            <a:avLst/>
          </a:prstGeom>
          <a:noFill/>
        </p:spPr>
        <p:txBody>
          <a:bodyPr wrap="square" rtlCol="0">
            <a:spAutoFit/>
          </a:bodyPr>
          <a:lstStyle/>
          <a:p>
            <a:pPr algn="ctr"/>
            <a:r>
              <a:rPr lang="zh-CN" altLang="en-US" sz="1600" dirty="0" smtClean="0">
                <a:solidFill>
                  <a:srgbClr val="000000"/>
                </a:solidFill>
                <a:latin typeface="Times New Roman" panose="02020603050405020304" pitchFamily="18" charset="0"/>
                <a:cs typeface="Times New Roman" panose="02020603050405020304" pitchFamily="18" charset="0"/>
              </a:rPr>
              <a:t>• </a:t>
            </a:r>
            <a:r>
              <a:rPr lang="en-US" altLang="zh-CN" sz="1600" dirty="0" smtClean="0">
                <a:solidFill>
                  <a:srgbClr val="000000"/>
                </a:solidFill>
                <a:latin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3676157" y="4862036"/>
            <a:ext cx="1192088" cy="338554"/>
          </a:xfrm>
          <a:prstGeom prst="rect">
            <a:avLst/>
          </a:prstGeom>
          <a:noFill/>
        </p:spPr>
        <p:txBody>
          <a:bodyPr wrap="square" rtlCol="0">
            <a:spAutoFit/>
          </a:bodyPr>
          <a:lstStyle/>
          <a:p>
            <a:pPr algn="ctr"/>
            <a:r>
              <a:rPr lang="zh-CN" altLang="en-US" sz="1600" dirty="0" smtClean="0">
                <a:solidFill>
                  <a:srgbClr val="000000"/>
                </a:solidFill>
                <a:latin typeface="Times New Roman" panose="02020603050405020304" pitchFamily="18" charset="0"/>
                <a:cs typeface="Times New Roman" panose="02020603050405020304" pitchFamily="18" charset="0"/>
              </a:rPr>
              <a:t>• </a:t>
            </a:r>
            <a:r>
              <a:rPr lang="en-US" altLang="zh-CN" sz="1600" dirty="0" smtClean="0">
                <a:solidFill>
                  <a:srgbClr val="000000"/>
                </a:solidFill>
                <a:latin typeface="Times New Roman" panose="02020603050405020304" pitchFamily="18" charset="0"/>
                <a:cs typeface="Times New Roman" panose="02020603050405020304" pitchFamily="18" charset="0"/>
              </a:rPr>
              <a:t>• •</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3667944" y="5445226"/>
            <a:ext cx="1192088" cy="338554"/>
          </a:xfrm>
          <a:prstGeom prst="rect">
            <a:avLst/>
          </a:prstGeom>
          <a:noFill/>
        </p:spPr>
        <p:txBody>
          <a:bodyPr wrap="square" rtlCol="0">
            <a:spAutoFit/>
          </a:bodyPr>
          <a:lstStyle/>
          <a:p>
            <a:pPr algn="ctr"/>
            <a:r>
              <a:rPr lang="en-US" altLang="zh-CN" sz="1600" dirty="0">
                <a:solidFill>
                  <a:srgbClr val="000000"/>
                </a:solidFill>
                <a:latin typeface="Times New Roman" panose="02020603050405020304" pitchFamily="18" charset="0"/>
                <a:cs typeface="Times New Roman" panose="02020603050405020304" pitchFamily="18" charset="0"/>
              </a:rPr>
              <a:t>n</a:t>
            </a:r>
            <a:endParaRPr lang="en-US" sz="1600" dirty="0">
              <a:solidFill>
                <a:srgbClr val="000000"/>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4862452" y="2104949"/>
            <a:ext cx="3381956" cy="400110"/>
          </a:xfrm>
          <a:prstGeom prst="rect">
            <a:avLst/>
          </a:prstGeom>
          <a:noFill/>
        </p:spPr>
        <p:txBody>
          <a:bodyPr wrap="square" rtlCol="0">
            <a:spAutoFit/>
          </a:bodyPr>
          <a:lstStyle/>
          <a:p>
            <a:pPr algn="ctr"/>
            <a:r>
              <a:rPr lang="en-US" altLang="zh-CN" sz="2000" dirty="0" err="1" smtClean="0">
                <a:solidFill>
                  <a:srgbClr val="FF0000"/>
                </a:solidFill>
                <a:latin typeface="Times New Roman" panose="02020603050405020304" pitchFamily="18" charset="0"/>
                <a:cs typeface="Times New Roman" panose="02020603050405020304" pitchFamily="18" charset="0"/>
              </a:rPr>
              <a:t>e</a:t>
            </a:r>
            <a:r>
              <a:rPr lang="en-US" altLang="zh-CN" sz="2000" dirty="0" err="1" smtClean="0">
                <a:solidFill>
                  <a:srgbClr val="000000"/>
                </a:solidFill>
                <a:latin typeface="Times New Roman" panose="02020603050405020304" pitchFamily="18" charset="0"/>
                <a:cs typeface="Times New Roman" panose="02020603050405020304" pitchFamily="18" charset="0"/>
              </a:rPr>
              <a:t>.code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4868245" y="2948947"/>
            <a:ext cx="3381956" cy="400110"/>
          </a:xfrm>
          <a:prstGeom prst="rect">
            <a:avLst/>
          </a:prstGeom>
          <a:noFill/>
        </p:spPr>
        <p:txBody>
          <a:bodyPr wrap="square" rtlCol="0">
            <a:spAutoFit/>
          </a:bodyPr>
          <a:lstStyle/>
          <a:p>
            <a:pPr algn="ctr"/>
            <a:r>
              <a:rPr lang="zh-CN" altLang="en-US" sz="2000" dirty="0">
                <a:solidFill>
                  <a:srgbClr val="000000"/>
                </a:solidFill>
                <a:latin typeface="楷体" panose="02010609060101010101" pitchFamily="49" charset="-122"/>
                <a:ea typeface="楷体" panose="02010609060101010101" pitchFamily="49" charset="-122"/>
                <a:cs typeface="Times New Roman" panose="02020603050405020304" pitchFamily="18" charset="0"/>
              </a:rPr>
              <a:t>测</a:t>
            </a:r>
            <a:r>
              <a:rPr lang="en-US" altLang="zh-CN" sz="2000" dirty="0" err="1" smtClean="0">
                <a:solidFill>
                  <a:srgbClr val="FF0000"/>
                </a:solidFill>
                <a:latin typeface="Times New Roman" panose="02020603050405020304" pitchFamily="18" charset="0"/>
                <a:cs typeface="Times New Roman" panose="02020603050405020304" pitchFamily="18" charset="0"/>
              </a:rPr>
              <a:t>e</a:t>
            </a:r>
            <a:r>
              <a:rPr lang="en-US" altLang="zh-CN" sz="2000" dirty="0" err="1" smtClean="0">
                <a:solidFill>
                  <a:srgbClr val="000000"/>
                </a:solidFill>
                <a:latin typeface="Times New Roman" panose="02020603050405020304" pitchFamily="18" charset="0"/>
                <a:cs typeface="Times New Roman" panose="02020603050405020304" pitchFamily="18" charset="0"/>
              </a:rPr>
              <a:t>.code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4845877" y="3758843"/>
            <a:ext cx="3381956" cy="400110"/>
          </a:xfrm>
          <a:prstGeom prst="rect">
            <a:avLst/>
          </a:prstGeom>
          <a:noFill/>
        </p:spPr>
        <p:txBody>
          <a:bodyPr wrap="square" rtlCol="0">
            <a:spAutoFit/>
          </a:bodyP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J</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F</a:t>
            </a:r>
            <a:r>
              <a:rPr lang="en-US" altLang="zh-CN" sz="2000" dirty="0" smtClean="0">
                <a:solidFill>
                  <a:srgbClr val="000000"/>
                </a:solidFill>
                <a:latin typeface="Times New Roman" panose="02020603050405020304" pitchFamily="18" charset="0"/>
                <a:cs typeface="Times New Roman" panose="02020603050405020304" pitchFamily="18" charset="0"/>
              </a:rPr>
              <a:t>,    ,     ,    m</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4845877" y="4591657"/>
            <a:ext cx="3381956" cy="400110"/>
          </a:xfrm>
          <a:prstGeom prst="rect">
            <a:avLst/>
          </a:prstGeom>
          <a:noFill/>
        </p:spPr>
        <p:txBody>
          <a:bodyPr wrap="square" rtlCol="0">
            <a:spAutoFit/>
          </a:bodyPr>
          <a:lstStyle/>
          <a:p>
            <a:pPr algn="ctr"/>
            <a:r>
              <a:rPr lang="en-US" altLang="zh-CN" sz="2000" dirty="0" err="1" smtClean="0">
                <a:solidFill>
                  <a:srgbClr val="FF0000"/>
                </a:solidFill>
                <a:latin typeface="Times New Roman" panose="02020603050405020304" pitchFamily="18" charset="0"/>
                <a:cs typeface="Times New Roman" panose="02020603050405020304" pitchFamily="18" charset="0"/>
              </a:rPr>
              <a:t>S</a:t>
            </a:r>
            <a:r>
              <a:rPr lang="en-US" altLang="zh-CN" sz="2000" dirty="0" err="1" smtClean="0">
                <a:solidFill>
                  <a:srgbClr val="000000"/>
                </a:solidFill>
                <a:latin typeface="Times New Roman" panose="02020603050405020304" pitchFamily="18" charset="0"/>
                <a:cs typeface="Times New Roman" panose="02020603050405020304" pitchFamily="18" charset="0"/>
              </a:rPr>
              <a:t>.code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6" name="右箭头 35"/>
          <p:cNvSpPr/>
          <p:nvPr/>
        </p:nvSpPr>
        <p:spPr>
          <a:xfrm>
            <a:off x="827584" y="4427557"/>
            <a:ext cx="2016224" cy="410369"/>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38" name="右箭头 37"/>
          <p:cNvSpPr/>
          <p:nvPr/>
        </p:nvSpPr>
        <p:spPr>
          <a:xfrm rot="5400000">
            <a:off x="6962429" y="3763279"/>
            <a:ext cx="3140161" cy="307777"/>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3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653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23" grpId="0"/>
      <p:bldP spid="26" grpId="0"/>
      <p:bldP spid="27" grpId="0"/>
      <p:bldP spid="28" grpId="0"/>
      <p:bldP spid="29" grpId="0"/>
      <p:bldP spid="30" grpId="0"/>
      <p:bldP spid="31" grpId="0"/>
      <p:bldP spid="32" grpId="0"/>
      <p:bldP spid="33" grpId="0"/>
      <p:bldP spid="34" grpId="0"/>
      <p:bldP spid="35" grpId="0"/>
      <p:bldP spid="36" grpId="0" animBg="1"/>
      <p:bldP spid="3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solidFill>
                  <a:srgbClr val="FF0000"/>
                </a:solidFill>
                <a:latin typeface="Times New Roman" panose="02020603050405020304" pitchFamily="18" charset="0"/>
                <a:cs typeface="Times New Roman" panose="02020603050405020304" pitchFamily="18" charset="0"/>
              </a:rPr>
              <a:t>说明语句</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定义各类名字的属性</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说明语句翻译：将所定义的名字的各种属性登记到符号表中</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solidFill>
                  <a:srgbClr val="FF0000"/>
                </a:solidFill>
                <a:latin typeface="Times New Roman" panose="02020603050405020304" pitchFamily="18" charset="0"/>
                <a:cs typeface="Times New Roman" panose="02020603050405020304" pitchFamily="18" charset="0"/>
              </a:rPr>
              <a:t>可执行语句</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用于完成指定的功能，涉及到指令代码</a:t>
            </a:r>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可执行语句翻译：首先应根据各源语句的语法结构和语义设计出它的目标代码结构，找出源与目标的对应关系，给出对信息</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数据表示</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描述和从源到目标的变换算法。语义子程序则根据变换方法进行翻译。</a:t>
            </a:r>
          </a:p>
          <a:p>
            <a:pPr algn="l"/>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高级</a:t>
            </a:r>
            <a:r>
              <a:rPr lang="zh-CN" altLang="en-US" kern="0" dirty="0">
                <a:solidFill>
                  <a:srgbClr val="000000"/>
                </a:solidFill>
                <a:latin typeface="楷体" panose="02010609060101010101" pitchFamily="49" charset="-122"/>
                <a:ea typeface="楷体" panose="02010609060101010101" pitchFamily="49" charset="-122"/>
              </a:rPr>
              <a:t>语言</a:t>
            </a:r>
            <a:r>
              <a:rPr lang="zh-CN" altLang="en-US" kern="0" dirty="0" smtClean="0">
                <a:solidFill>
                  <a:srgbClr val="000000"/>
                </a:solidFill>
                <a:latin typeface="楷体" panose="02010609060101010101" pitchFamily="49" charset="-122"/>
                <a:ea typeface="楷体" panose="02010609060101010101" pitchFamily="49" charset="-122"/>
              </a:rPr>
              <a:t>的</a:t>
            </a:r>
            <a:r>
              <a:rPr lang="zh-CN" altLang="en-US" kern="0" dirty="0">
                <a:solidFill>
                  <a:srgbClr val="000000"/>
                </a:solidFill>
                <a:latin typeface="楷体" panose="02010609060101010101" pitchFamily="49" charset="-122"/>
                <a:ea typeface="楷体" panose="02010609060101010101" pitchFamily="49" charset="-122"/>
              </a:rPr>
              <a:t>语句分类</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1316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说明</a:t>
            </a:r>
            <a:r>
              <a:rPr lang="zh-CN" altLang="en-US" sz="2400" dirty="0">
                <a:latin typeface="Times New Roman" panose="02020603050405020304" pitchFamily="18" charset="0"/>
                <a:cs typeface="Times New Roman" panose="02020603050405020304" pitchFamily="18" charset="0"/>
              </a:rPr>
              <a:t>语句用于定义变量，大多数高级语言都要求变量先定义后使用</a:t>
            </a:r>
            <a:r>
              <a:rPr lang="zh-CN" altLang="en-US" sz="2400" dirty="0" smtClean="0">
                <a:latin typeface="Times New Roman" panose="02020603050405020304" pitchFamily="18" charset="0"/>
                <a:cs typeface="Times New Roman" panose="02020603050405020304" pitchFamily="18" charset="0"/>
              </a:rPr>
              <a:t>。说明语句主要说明类型等属性信息。在翻译时主要动作是查看</a:t>
            </a:r>
            <a:r>
              <a:rPr lang="en-US"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填写符号表</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对</a:t>
            </a:r>
            <a:r>
              <a:rPr lang="zh-CN" altLang="en-US" sz="2400" dirty="0">
                <a:latin typeface="Times New Roman" panose="02020603050405020304" pitchFamily="18" charset="0"/>
                <a:cs typeface="Times New Roman" panose="02020603050405020304" pitchFamily="18" charset="0"/>
              </a:rPr>
              <a:t>每个局部名字，我们都将在符号表中建立相应的表项，并填入有关的信息如类型、在存储器中的相对地址等。相对地址是指对静态数据区基址或活动记录中局部数据区基址的一个偏移量</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a:latin typeface="Times New Roman" panose="02020603050405020304" pitchFamily="18" charset="0"/>
                <a:cs typeface="Times New Roman" panose="02020603050405020304" pitchFamily="18" charset="0"/>
              </a:rPr>
              <a:t>当产生中间代码地址时，对目标机一些情况做到心中有数是有好处的。例如，假定在一个以字节编址的目标机上，整数必须存放在</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的倍数的地址单元，那么，计算地址时就应以</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的倍数增加。</a:t>
            </a:r>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说明语句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9203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3"/>
            <a:ext cx="8280920" cy="5568619"/>
          </a:xfrm>
        </p:spPr>
        <p:txBody>
          <a:bodyPr/>
          <a:lstStyle/>
          <a:p>
            <a:pPr algn="l"/>
            <a:r>
              <a:rPr lang="zh-CN" altLang="en-US" sz="2400" dirty="0" smtClean="0">
                <a:latin typeface="Times New Roman" panose="02020603050405020304" pitchFamily="18" charset="0"/>
                <a:cs typeface="Times New Roman" panose="02020603050405020304" pitchFamily="18" charset="0"/>
              </a:rPr>
              <a:t>一般形式： </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define </a:t>
            </a:r>
            <a:r>
              <a:rPr lang="zh-CN" altLang="en-US" sz="2400" dirty="0">
                <a:latin typeface="Times New Roman" panose="02020603050405020304" pitchFamily="18" charset="0"/>
                <a:cs typeface="Times New Roman" panose="02020603050405020304" pitchFamily="18" charset="0"/>
              </a:rPr>
              <a:t>标识符 常量</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CONST pi = 3.14; true = 1;</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常量说明语句的翻译</a:t>
            </a:r>
            <a:endParaRPr lang="zh-CN" altLang="en-US" kern="0" dirty="0">
              <a:solidFill>
                <a:srgbClr val="000000"/>
              </a:solidFill>
              <a:latin typeface="楷体" panose="02010609060101010101" pitchFamily="49" charset="-122"/>
              <a:ea typeface="楷体" panose="02010609060101010101" pitchFamily="49" charset="-122"/>
            </a:endParaRPr>
          </a:p>
        </p:txBody>
      </p:sp>
      <p:cxnSp>
        <p:nvCxnSpPr>
          <p:cNvPr id="6" name="直接连接符 5"/>
          <p:cNvCxnSpPr/>
          <p:nvPr/>
        </p:nvCxnSpPr>
        <p:spPr>
          <a:xfrm>
            <a:off x="401768" y="2942095"/>
            <a:ext cx="518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01768" y="3786988"/>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1768" y="4631881"/>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01768" y="5476775"/>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01768" y="6321716"/>
            <a:ext cx="518413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01768" y="2942096"/>
            <a:ext cx="0" cy="3379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978233" y="2942141"/>
            <a:ext cx="5792" cy="337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40940" y="2942096"/>
            <a:ext cx="8213" cy="3379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01768" y="3158205"/>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name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401768" y="3998212"/>
            <a:ext cx="1192088" cy="369332"/>
          </a:xfrm>
          <a:prstGeom prst="rect">
            <a:avLst/>
          </a:prstGeom>
          <a:noFill/>
        </p:spPr>
        <p:txBody>
          <a:bodyPr wrap="square" rtlCol="0">
            <a:spAutoFit/>
          </a:bodyPr>
          <a:lstStyle/>
          <a:p>
            <a:pPr algn="ctr"/>
            <a:r>
              <a:rPr lang="en-US" dirty="0" smtClean="0">
                <a:solidFill>
                  <a:srgbClr val="000000"/>
                </a:solidFill>
                <a:latin typeface="Times New Roman" panose="02020603050405020304" pitchFamily="18" charset="0"/>
                <a:cs typeface="Times New Roman" panose="02020603050405020304" pitchFamily="18" charset="0"/>
              </a:rPr>
              <a:t>pi</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19" name="TextBox 18"/>
          <p:cNvSpPr txBox="1"/>
          <p:nvPr/>
        </p:nvSpPr>
        <p:spPr>
          <a:xfrm>
            <a:off x="401768" y="4870831"/>
            <a:ext cx="1192088" cy="369332"/>
          </a:xfrm>
          <a:prstGeom prst="rect">
            <a:avLst/>
          </a:prstGeom>
          <a:noFill/>
        </p:spPr>
        <p:txBody>
          <a:bodyPr wrap="square" rtlCol="0">
            <a:spAutoFit/>
          </a:bodyPr>
          <a:lstStyle/>
          <a:p>
            <a:pPr algn="ctr"/>
            <a:r>
              <a:rPr lang="en-US" dirty="0" smtClean="0">
                <a:solidFill>
                  <a:srgbClr val="000000"/>
                </a:solidFill>
                <a:latin typeface="Times New Roman" panose="02020603050405020304" pitchFamily="18" charset="0"/>
                <a:cs typeface="Times New Roman" panose="02020603050405020304" pitchFamily="18" charset="0"/>
              </a:rPr>
              <a:t>true</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31" name="直接连接符 30"/>
          <p:cNvCxnSpPr/>
          <p:nvPr/>
        </p:nvCxnSpPr>
        <p:spPr>
          <a:xfrm>
            <a:off x="2688315" y="2942142"/>
            <a:ext cx="5792" cy="337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833274" y="2942139"/>
            <a:ext cx="5792" cy="337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544013" y="3158205"/>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kind</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2674635" y="3158205"/>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type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3828724" y="3158205"/>
            <a:ext cx="1192088" cy="400110"/>
          </a:xfrm>
          <a:prstGeom prst="rect">
            <a:avLst/>
          </a:prstGeom>
          <a:noFill/>
        </p:spPr>
        <p:txBody>
          <a:bodyPr wrap="square" rtlCol="0">
            <a:spAutoFit/>
          </a:bodyPr>
          <a:lstStyle/>
          <a:p>
            <a:pPr algn="ctr"/>
            <a:r>
              <a:rPr lang="en-US" sz="2000" b="1" dirty="0" err="1" smtClean="0">
                <a:solidFill>
                  <a:srgbClr val="000000"/>
                </a:solidFill>
                <a:latin typeface="Times New Roman" panose="02020603050405020304" pitchFamily="18" charset="0"/>
                <a:cs typeface="Times New Roman" panose="02020603050405020304" pitchFamily="18" charset="0"/>
              </a:rPr>
              <a:t>addr</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540935" y="3977693"/>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CONST</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1539104" y="4850312"/>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CONST</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2694107" y="3977693"/>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R</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2708880" y="4850312"/>
            <a:ext cx="1192088"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B</a:t>
            </a:r>
          </a:p>
        </p:txBody>
      </p:sp>
      <p:cxnSp>
        <p:nvCxnSpPr>
          <p:cNvPr id="40" name="直接连接符 39"/>
          <p:cNvCxnSpPr/>
          <p:nvPr/>
        </p:nvCxnSpPr>
        <p:spPr>
          <a:xfrm>
            <a:off x="5580112" y="2942142"/>
            <a:ext cx="5792" cy="3379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978232" y="4016394"/>
            <a:ext cx="601879" cy="1015663"/>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a:t>
            </a:r>
          </a:p>
          <a:p>
            <a:pPr algn="ctr"/>
            <a:r>
              <a:rPr lang="en-US" sz="2000" b="1" dirty="0" smtClean="0">
                <a:solidFill>
                  <a:srgbClr val="000000"/>
                </a:solidFill>
                <a:latin typeface="Times New Roman" panose="02020603050405020304" pitchFamily="18" charset="0"/>
                <a:cs typeface="Times New Roman" panose="02020603050405020304" pitchFamily="18" charset="0"/>
              </a:rPr>
              <a:t>•</a:t>
            </a:r>
          </a:p>
          <a:p>
            <a:pPr algn="ctr"/>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46" name="TextBox 45"/>
          <p:cNvSpPr txBox="1"/>
          <p:nvPr/>
        </p:nvSpPr>
        <p:spPr>
          <a:xfrm>
            <a:off x="401768" y="5638588"/>
            <a:ext cx="1137336"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  •  •</a:t>
            </a:r>
            <a:endParaRPr lang="en-US" sz="2000" b="1" dirty="0">
              <a:solidFill>
                <a:srgbClr val="000000"/>
              </a:solidFill>
              <a:latin typeface="Times New Roman" panose="02020603050405020304" pitchFamily="18" charset="0"/>
              <a:cs typeface="Times New Roman" panose="02020603050405020304" pitchFamily="18" charset="0"/>
            </a:endParaRPr>
          </a:p>
        </p:txBody>
      </p:sp>
      <p:cxnSp>
        <p:nvCxnSpPr>
          <p:cNvPr id="47" name="直接连接符 46"/>
          <p:cNvCxnSpPr/>
          <p:nvPr/>
        </p:nvCxnSpPr>
        <p:spPr>
          <a:xfrm>
            <a:off x="7236296" y="3404427"/>
            <a:ext cx="1439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7236296" y="4028040"/>
            <a:ext cx="1439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236296" y="4651653"/>
            <a:ext cx="1439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7236296" y="5898880"/>
            <a:ext cx="1439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236296" y="3404428"/>
            <a:ext cx="0" cy="2494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676016" y="3384652"/>
            <a:ext cx="0" cy="2494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812360" y="3404428"/>
            <a:ext cx="0" cy="2494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236296" y="5275267"/>
            <a:ext cx="14397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812360" y="3485251"/>
            <a:ext cx="863656"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v</a:t>
            </a:r>
            <a:r>
              <a:rPr lang="en-US" sz="2000" b="1" dirty="0" smtClean="0">
                <a:solidFill>
                  <a:srgbClr val="000000"/>
                </a:solidFill>
                <a:latin typeface="Times New Roman" panose="02020603050405020304" pitchFamily="18" charset="0"/>
                <a:cs typeface="Times New Roman" panose="02020603050405020304" pitchFamily="18" charset="0"/>
              </a:rPr>
              <a:t>alue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7249051" y="4144272"/>
            <a:ext cx="565583"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1</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7236299" y="4740848"/>
            <a:ext cx="565583"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2</a:t>
            </a:r>
          </a:p>
        </p:txBody>
      </p:sp>
      <p:cxnSp>
        <p:nvCxnSpPr>
          <p:cNvPr id="63" name="直接箭头连接符 62"/>
          <p:cNvCxnSpPr>
            <a:endCxn id="59" idx="1"/>
          </p:cNvCxnSpPr>
          <p:nvPr/>
        </p:nvCxnSpPr>
        <p:spPr>
          <a:xfrm>
            <a:off x="4644013" y="4144273"/>
            <a:ext cx="2605038" cy="200054"/>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60" idx="1"/>
          </p:cNvCxnSpPr>
          <p:nvPr/>
        </p:nvCxnSpPr>
        <p:spPr>
          <a:xfrm flipV="1">
            <a:off x="4644011" y="4940903"/>
            <a:ext cx="2592288" cy="91110"/>
          </a:xfrm>
          <a:prstGeom prst="straightConnector1">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2"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3"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6267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33" grpId="0"/>
      <p:bldP spid="34" grpId="0"/>
      <p:bldP spid="35" grpId="0"/>
      <p:bldP spid="36" grpId="0"/>
      <p:bldP spid="37" grpId="0"/>
      <p:bldP spid="38" grpId="0"/>
      <p:bldP spid="39" grpId="0"/>
      <p:bldP spid="45" grpId="0"/>
      <p:bldP spid="46" grpId="0"/>
      <p:bldP spid="58" grpId="0"/>
      <p:bldP spid="59" grpId="0"/>
      <p:bldP spid="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常量说明语句的语义子程序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113372" y="1028735"/>
            <a:ext cx="3672408" cy="1631216"/>
          </a:xfrm>
          <a:prstGeom prst="rect">
            <a:avLst/>
          </a:prstGeom>
        </p:spPr>
        <p:txBody>
          <a:bodyPr wrap="square">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CONST_DEF </a:t>
            </a:r>
            <a:r>
              <a:rPr lang="en-US" sz="2000" dirty="0">
                <a:solidFill>
                  <a:srgbClr val="000000"/>
                </a:solidFill>
                <a:latin typeface="Times New Roman" panose="02020603050405020304" pitchFamily="18" charset="0"/>
                <a:cs typeface="Times New Roman" panose="02020603050405020304" pitchFamily="18" charset="0"/>
              </a:rPr>
              <a:t>→CONST &lt;</a:t>
            </a:r>
            <a:r>
              <a:rPr lang="en-US" sz="2000" dirty="0" err="1">
                <a:solidFill>
                  <a:srgbClr val="000000"/>
                </a:solidFill>
                <a:latin typeface="Times New Roman" panose="02020603050405020304" pitchFamily="18" charset="0"/>
                <a:cs typeface="Times New Roman" panose="02020603050405020304" pitchFamily="18" charset="0"/>
              </a:rPr>
              <a:t>con_list</a:t>
            </a:r>
            <a:r>
              <a:rPr lang="en-US" sz="2000" dirty="0">
                <a:solidFill>
                  <a:srgbClr val="000000"/>
                </a:solidFill>
                <a:latin typeface="Times New Roman" panose="02020603050405020304" pitchFamily="18" charset="0"/>
                <a:cs typeface="Times New Roman" panose="02020603050405020304" pitchFamily="18" charset="0"/>
              </a:rPr>
              <a:t>&gt;;</a:t>
            </a:r>
          </a:p>
          <a:p>
            <a:r>
              <a:rPr lang="en-US" sz="2000" dirty="0" smtClean="0">
                <a:solidFill>
                  <a:srgbClr val="000000"/>
                </a:solidFill>
                <a:latin typeface="Times New Roman" panose="02020603050405020304" pitchFamily="18" charset="0"/>
                <a:cs typeface="Times New Roman" panose="02020603050405020304" pitchFamily="18" charset="0"/>
              </a:rPr>
              <a:t>      &lt;</a:t>
            </a:r>
            <a:r>
              <a:rPr lang="en-US" sz="2000" dirty="0" err="1">
                <a:solidFill>
                  <a:srgbClr val="000000"/>
                </a:solidFill>
                <a:latin typeface="Times New Roman" panose="02020603050405020304" pitchFamily="18" charset="0"/>
                <a:cs typeface="Times New Roman" panose="02020603050405020304" pitchFamily="18" charset="0"/>
              </a:rPr>
              <a:t>con_list</a:t>
            </a:r>
            <a:r>
              <a:rPr lang="en-US" sz="2000" dirty="0">
                <a:solidFill>
                  <a:srgbClr val="000000"/>
                </a:solidFill>
                <a:latin typeface="Times New Roman" panose="02020603050405020304" pitchFamily="18" charset="0"/>
                <a:cs typeface="Times New Roman" panose="02020603050405020304" pitchFamily="18" charset="0"/>
              </a:rPr>
              <a:t>&gt; →&lt;</a:t>
            </a:r>
            <a:r>
              <a:rPr lang="en-US" sz="2000" dirty="0" err="1">
                <a:solidFill>
                  <a:srgbClr val="000000"/>
                </a:solidFill>
                <a:latin typeface="Times New Roman" panose="02020603050405020304" pitchFamily="18" charset="0"/>
                <a:cs typeface="Times New Roman" panose="02020603050405020304" pitchFamily="18" charset="0"/>
              </a:rPr>
              <a:t>con_list</a:t>
            </a:r>
            <a:r>
              <a:rPr lang="en-US" sz="2000" dirty="0">
                <a:solidFill>
                  <a:srgbClr val="000000"/>
                </a:solidFill>
                <a:latin typeface="Times New Roman" panose="02020603050405020304" pitchFamily="18" charset="0"/>
                <a:cs typeface="Times New Roman" panose="02020603050405020304" pitchFamily="18" charset="0"/>
              </a:rPr>
              <a:t>&gt;;CD</a:t>
            </a:r>
          </a:p>
          <a:p>
            <a:r>
              <a:rPr lang="en-US" sz="2000" dirty="0" smtClean="0">
                <a:solidFill>
                  <a:srgbClr val="000000"/>
                </a:solidFill>
                <a:latin typeface="Times New Roman" panose="02020603050405020304" pitchFamily="18" charset="0"/>
                <a:cs typeface="Times New Roman" panose="02020603050405020304" pitchFamily="18" charset="0"/>
              </a:rPr>
              <a:t>      &lt;</a:t>
            </a:r>
            <a:r>
              <a:rPr lang="en-US" sz="2000" dirty="0" err="1">
                <a:solidFill>
                  <a:srgbClr val="000000"/>
                </a:solidFill>
                <a:latin typeface="Times New Roman" panose="02020603050405020304" pitchFamily="18" charset="0"/>
                <a:cs typeface="Times New Roman" panose="02020603050405020304" pitchFamily="18" charset="0"/>
              </a:rPr>
              <a:t>con_list</a:t>
            </a:r>
            <a:r>
              <a:rPr lang="en-US" sz="2000" dirty="0">
                <a:solidFill>
                  <a:srgbClr val="000000"/>
                </a:solidFill>
                <a:latin typeface="Times New Roman" panose="02020603050405020304" pitchFamily="18" charset="0"/>
                <a:cs typeface="Times New Roman" panose="02020603050405020304" pitchFamily="18" charset="0"/>
              </a:rPr>
              <a:t>&gt; →CD</a:t>
            </a:r>
          </a:p>
          <a:p>
            <a:r>
              <a:rPr lang="en-US" sz="2000" dirty="0" smtClean="0">
                <a:solidFill>
                  <a:srgbClr val="000000"/>
                </a:solidFill>
                <a:latin typeface="Times New Roman" panose="02020603050405020304" pitchFamily="18" charset="0"/>
                <a:cs typeface="Times New Roman" panose="02020603050405020304" pitchFamily="18" charset="0"/>
              </a:rPr>
              <a:t>                  CD →id=</a:t>
            </a:r>
            <a:r>
              <a:rPr lang="en-US" sz="2000" dirty="0" err="1" smtClean="0">
                <a:solidFill>
                  <a:srgbClr val="000000"/>
                </a:solidFill>
                <a:latin typeface="Times New Roman" panose="02020603050405020304" pitchFamily="18" charset="0"/>
                <a:cs typeface="Times New Roman" panose="02020603050405020304" pitchFamily="18" charset="0"/>
              </a:rPr>
              <a:t>num</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3203848" y="3621119"/>
            <a:ext cx="5704468" cy="1938992"/>
          </a:xfrm>
          <a:prstGeom prst="rect">
            <a:avLst/>
          </a:prstGeom>
          <a:solidFill>
            <a:srgbClr val="FFFF00"/>
          </a:solidFill>
        </p:spPr>
        <p:txBody>
          <a:bodyPr wrap="square">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num</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rgbClr val="000000"/>
                </a:solidFill>
                <a:latin typeface="Times New Roman" panose="02020603050405020304" pitchFamily="18" charset="0"/>
                <a:cs typeface="Times New Roman" panose="02020603050405020304" pitchFamily="18" charset="0"/>
              </a:rPr>
              <a:t>     	        </a:t>
            </a: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err="1" smtClean="0">
                <a:solidFill>
                  <a:srgbClr val="000000"/>
                </a:solidFill>
                <a:latin typeface="Times New Roman" panose="02020603050405020304" pitchFamily="18" charset="0"/>
                <a:cs typeface="Times New Roman" panose="02020603050405020304" pitchFamily="18" charset="0"/>
              </a:rPr>
              <a:t>n</a:t>
            </a:r>
            <a:r>
              <a:rPr lang="en-US" sz="2000" dirty="0" err="1" smtClean="0">
                <a:solidFill>
                  <a:srgbClr val="000000"/>
                </a:solidFill>
                <a:latin typeface="Times New Roman" panose="02020603050405020304" pitchFamily="18" charset="0"/>
                <a:cs typeface="Times New Roman" panose="02020603050405020304" pitchFamily="18" charset="0"/>
              </a:rPr>
              <a:t>um.ord</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look_con_table</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num.lexval</a:t>
            </a:r>
            <a:r>
              <a:rPr lang="en-US" sz="2000" dirty="0" smtClean="0">
                <a:solidFill>
                  <a:srgbClr val="000000"/>
                </a:solidFill>
                <a:latin typeface="Times New Roman" panose="02020603050405020304" pitchFamily="18" charset="0"/>
                <a:cs typeface="Times New Roman" panose="02020603050405020304" pitchFamily="18" charset="0"/>
              </a:rPr>
              <a:t>);</a:t>
            </a: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id.ord</a:t>
            </a:r>
            <a:r>
              <a:rPr lang="en-US" sz="2000" dirty="0" smtClean="0">
                <a:solidFill>
                  <a:srgbClr val="000000"/>
                </a:solidFill>
                <a:latin typeface="Times New Roman" panose="02020603050405020304" pitchFamily="18" charset="0"/>
                <a:cs typeface="Times New Roman" panose="02020603050405020304" pitchFamily="18" charset="0"/>
              </a:rPr>
              <a:t>=</a:t>
            </a:r>
            <a:r>
              <a:rPr lang="en-US" sz="2000" dirty="0" err="1" smtClean="0">
                <a:solidFill>
                  <a:srgbClr val="000000"/>
                </a:solidFill>
                <a:latin typeface="Times New Roman" panose="02020603050405020304" pitchFamily="18" charset="0"/>
                <a:cs typeface="Times New Roman" panose="02020603050405020304" pitchFamily="18" charset="0"/>
              </a:rPr>
              <a:t>num.ord</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id.type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num.type</a:t>
            </a:r>
            <a:r>
              <a:rPr lang="en-US" sz="2000" dirty="0">
                <a:solidFill>
                  <a:srgbClr val="000000"/>
                </a:solidFill>
                <a:latin typeface="Times New Roman" panose="02020603050405020304" pitchFamily="18" charset="0"/>
                <a:cs typeface="Times New Roman" panose="02020603050405020304" pitchFamily="18" charset="0"/>
              </a:rPr>
              <a:t>; </a:t>
            </a:r>
            <a:endParaRPr lang="en-US" sz="2000" dirty="0" smtClean="0">
              <a:solidFill>
                <a:srgbClr val="000000"/>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id.kind</a:t>
            </a:r>
            <a:r>
              <a:rPr lang="en-US" sz="2000" dirty="0" smtClean="0">
                <a:solidFill>
                  <a:srgbClr val="000000"/>
                </a:solidFill>
                <a:latin typeface="Times New Roman" panose="02020603050405020304" pitchFamily="18" charset="0"/>
                <a:cs typeface="Times New Roman" panose="02020603050405020304" pitchFamily="18" charset="0"/>
              </a:rPr>
              <a:t>=constant;</a:t>
            </a:r>
          </a:p>
          <a:p>
            <a:r>
              <a:rPr lang="en-US" sz="2000" dirty="0" smtClean="0">
                <a:solidFill>
                  <a:srgbClr val="000000"/>
                </a:solidFill>
                <a:latin typeface="Times New Roman" panose="02020603050405020304" pitchFamily="18" charset="0"/>
                <a:cs typeface="Times New Roman" panose="02020603050405020304" pitchFamily="18" charset="0"/>
              </a:rPr>
              <a:t>            add(</a:t>
            </a:r>
            <a:r>
              <a:rPr lang="en-US" sz="2000" dirty="0" err="1" smtClean="0">
                <a:solidFill>
                  <a:srgbClr val="000000"/>
                </a:solidFill>
                <a:latin typeface="Times New Roman" panose="02020603050405020304" pitchFamily="18" charset="0"/>
                <a:cs typeface="Times New Roman" panose="02020603050405020304" pitchFamily="18" charset="0"/>
              </a:rPr>
              <a:t>id.entry</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id.ord</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id.type</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id.kind</a:t>
            </a:r>
            <a:r>
              <a:rPr lang="en-US" sz="2000" dirty="0">
                <a:solidFill>
                  <a:srgbClr val="000000"/>
                </a:solidFill>
                <a:latin typeface="Times New Roman" panose="02020603050405020304" pitchFamily="18" charset="0"/>
                <a:cs typeface="Times New Roman" panose="02020603050405020304" pitchFamily="18" charset="0"/>
              </a:rPr>
              <a:t>) }</a:t>
            </a:r>
          </a:p>
        </p:txBody>
      </p:sp>
      <p:cxnSp>
        <p:nvCxnSpPr>
          <p:cNvPr id="15" name="直接连接符 14"/>
          <p:cNvCxnSpPr/>
          <p:nvPr/>
        </p:nvCxnSpPr>
        <p:spPr>
          <a:xfrm>
            <a:off x="4937857" y="4293096"/>
            <a:ext cx="17922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4068318" y="5458639"/>
            <a:ext cx="392088"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59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806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数据类型</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marL="360000" lvl="1">
              <a:lnSpc>
                <a:spcPct val="150000"/>
              </a:lnSpc>
              <a:buFontTx/>
              <a:buChar char="•"/>
            </a:pPr>
            <a:r>
              <a:rPr lang="zh-CN" altLang="en-US" sz="2400" dirty="0" smtClean="0"/>
              <a:t>基本</a:t>
            </a:r>
            <a:r>
              <a:rPr lang="en-US" altLang="zh-CN" sz="2400" dirty="0"/>
              <a:t>(</a:t>
            </a:r>
            <a:r>
              <a:rPr lang="zh-CN" altLang="en-US" sz="2400" dirty="0"/>
              <a:t>初等</a:t>
            </a:r>
            <a:r>
              <a:rPr lang="en-US" altLang="zh-CN" sz="2400" dirty="0"/>
              <a:t>)</a:t>
            </a:r>
            <a:r>
              <a:rPr lang="zh-CN" altLang="en-US" sz="2400" dirty="0"/>
              <a:t>数据类型：数值数据</a:t>
            </a:r>
            <a:r>
              <a:rPr lang="en-US" altLang="zh-CN" sz="2400" dirty="0"/>
              <a:t>,</a:t>
            </a:r>
            <a:r>
              <a:rPr lang="zh-CN" altLang="en-US" sz="2400" dirty="0"/>
              <a:t>逻辑数据</a:t>
            </a:r>
            <a:r>
              <a:rPr lang="en-US" altLang="zh-CN" sz="2400" dirty="0"/>
              <a:t>,</a:t>
            </a:r>
            <a:r>
              <a:rPr lang="zh-CN" altLang="en-US" sz="2400" dirty="0"/>
              <a:t>字符数据</a:t>
            </a:r>
            <a:r>
              <a:rPr lang="en-US" altLang="zh-CN" sz="2400" dirty="0"/>
              <a:t>,</a:t>
            </a:r>
            <a:r>
              <a:rPr lang="zh-CN" altLang="en-US" sz="2400" dirty="0"/>
              <a:t>指针类型等。 </a:t>
            </a:r>
          </a:p>
          <a:p>
            <a:pPr marL="360000" lvl="1">
              <a:lnSpc>
                <a:spcPct val="150000"/>
              </a:lnSpc>
              <a:buFontTx/>
              <a:buChar char="•"/>
            </a:pPr>
            <a:r>
              <a:rPr lang="zh-CN" altLang="en-US" sz="2400" dirty="0"/>
              <a:t>复合数据类型：数组、结构、表、栈、树等。</a:t>
            </a:r>
          </a:p>
          <a:p>
            <a:pPr marL="360000" lvl="1">
              <a:lnSpc>
                <a:spcPct val="150000"/>
              </a:lnSpc>
              <a:buFontTx/>
              <a:buChar char="•"/>
            </a:pPr>
            <a:r>
              <a:rPr lang="zh-CN" altLang="en-US" sz="2400" dirty="0">
                <a:latin typeface="Times New Roman" panose="02020603050405020304" pitchFamily="18" charset="0"/>
                <a:cs typeface="Times New Roman" panose="02020603050405020304" pitchFamily="18" charset="0"/>
              </a:rPr>
              <a:t>抽象数据类型</a:t>
            </a:r>
            <a:r>
              <a:rPr lang="en-US" altLang="zh-CN" sz="2400" dirty="0">
                <a:latin typeface="Times New Roman" panose="02020603050405020304" pitchFamily="18" charset="0"/>
                <a:cs typeface="Times New Roman" panose="02020603050405020304" pitchFamily="18" charset="0"/>
              </a:rPr>
              <a:t>:Ada</a:t>
            </a:r>
            <a:r>
              <a:rPr lang="zh-CN" altLang="en-US" sz="2400" dirty="0">
                <a:latin typeface="Times New Roman" panose="02020603050405020304" pitchFamily="18" charset="0"/>
                <a:cs typeface="Times New Roman" panose="02020603050405020304" pitchFamily="18" charset="0"/>
              </a:rPr>
              <a:t>的包</a:t>
            </a:r>
            <a:r>
              <a:rPr lang="en-US" altLang="zh-CN" sz="2400" dirty="0">
                <a:latin typeface="Times New Roman" panose="02020603050405020304" pitchFamily="18" charset="0"/>
                <a:cs typeface="Times New Roman" panose="02020603050405020304" pitchFamily="18" charset="0"/>
              </a:rPr>
              <a:t>(Package),C++</a:t>
            </a:r>
            <a:r>
              <a:rPr lang="zh-CN" altLang="en-US" sz="2400" dirty="0">
                <a:latin typeface="Times New Roman" panose="02020603050405020304" pitchFamily="18" charset="0"/>
                <a:cs typeface="Times New Roman" panose="02020603050405020304" pitchFamily="18" charset="0"/>
              </a:rPr>
              <a:t>的类</a:t>
            </a:r>
            <a:r>
              <a:rPr lang="en-US" altLang="zh-CN" sz="2400" dirty="0">
                <a:latin typeface="Times New Roman" panose="02020603050405020304" pitchFamily="18" charset="0"/>
                <a:cs typeface="Times New Roman" panose="02020603050405020304" pitchFamily="18" charset="0"/>
              </a:rPr>
              <a:t>(Class)</a:t>
            </a:r>
            <a:r>
              <a:rPr lang="zh-CN" altLang="en-US" sz="2400" dirty="0">
                <a:latin typeface="Times New Roman" panose="02020603050405020304" pitchFamily="18" charset="0"/>
                <a:cs typeface="Times New Roman" panose="02020603050405020304" pitchFamily="18" charset="0"/>
              </a:rPr>
              <a:t>等。</a:t>
            </a:r>
          </a:p>
          <a:p>
            <a:pPr algn="l"/>
            <a:endParaRPr lang="en-US" altLang="zh-CN" sz="2800" dirty="0" smtClean="0">
              <a:latin typeface="Times New Roman" panose="02020603050405020304" pitchFamily="18" charset="0"/>
              <a:cs typeface="Times New Roman" panose="02020603050405020304" pitchFamily="18" charset="0"/>
            </a:endParaRPr>
          </a:p>
          <a:p>
            <a:pPr algn="l"/>
            <a:endParaRPr lang="zh-CN" altLang="en-US" sz="24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628811"/>
            <a:ext cx="6435658" cy="46664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536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62845"/>
            <a:ext cx="8280920" cy="5568619"/>
          </a:xfrm>
        </p:spPr>
        <p:txBody>
          <a:bodyPr/>
          <a:lstStyle/>
          <a:p>
            <a:pPr algn="l"/>
            <a:endParaRPr lang="en-US" altLang="zh-CN" dirty="0" smtClean="0">
              <a:latin typeface="Times New Roman" panose="02020603050405020304" pitchFamily="18" charset="0"/>
              <a:cs typeface="Times New Roman" panose="02020603050405020304" pitchFamily="18" charset="0"/>
            </a:endParaRPr>
          </a:p>
          <a:p>
            <a:pPr algn="l"/>
            <a:r>
              <a:rPr lang="en-US" altLang="zh-CN" dirty="0" err="1" smtClean="0">
                <a:latin typeface="Times New Roman" panose="02020603050405020304" pitchFamily="18" charset="0"/>
                <a:cs typeface="Times New Roman" panose="02020603050405020304" pitchFamily="18" charset="0"/>
              </a:rPr>
              <a:t>int</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i</a:t>
            </a:r>
            <a:r>
              <a:rPr lang="en-US" altLang="zh-CN" dirty="0" smtClean="0">
                <a:latin typeface="Times New Roman" panose="02020603050405020304" pitchFamily="18" charset="0"/>
                <a:cs typeface="Times New Roman" panose="02020603050405020304" pitchFamily="18" charset="0"/>
              </a:rPr>
              <a:t>, j;</a:t>
            </a:r>
          </a:p>
          <a:p>
            <a:pPr algn="l"/>
            <a:r>
              <a:rPr lang="en-US" altLang="zh-CN"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loat 	a, b;</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简单说明语句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 name="矩形 5"/>
          <p:cNvSpPr/>
          <p:nvPr/>
        </p:nvSpPr>
        <p:spPr>
          <a:xfrm>
            <a:off x="251520" y="1524764"/>
            <a:ext cx="936104" cy="1248139"/>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9" name="矩形 8"/>
          <p:cNvSpPr/>
          <p:nvPr/>
        </p:nvSpPr>
        <p:spPr>
          <a:xfrm>
            <a:off x="1306121" y="1528705"/>
            <a:ext cx="855712" cy="1248139"/>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cxnSp>
        <p:nvCxnSpPr>
          <p:cNvPr id="8" name="直接箭头连接符 7"/>
          <p:cNvCxnSpPr>
            <a:stCxn id="6" idx="2"/>
          </p:cNvCxnSpPr>
          <p:nvPr/>
        </p:nvCxnSpPr>
        <p:spPr>
          <a:xfrm>
            <a:off x="719572" y="2772903"/>
            <a:ext cx="0" cy="1017804"/>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8206" y="3840434"/>
            <a:ext cx="902811" cy="523220"/>
          </a:xfrm>
          <a:prstGeom prst="rect">
            <a:avLst/>
          </a:prstGeom>
          <a:noFill/>
        </p:spPr>
        <p:txBody>
          <a:bodyPr wrap="none" rtlCol="0">
            <a:spAutoFit/>
          </a:bodyPr>
          <a:lstStyle/>
          <a:p>
            <a:r>
              <a:rPr lang="zh-CN" altLang="en-US" sz="2800" dirty="0">
                <a:solidFill>
                  <a:srgbClr val="000000"/>
                </a:solidFill>
                <a:latin typeface="楷体" panose="02010609060101010101" pitchFamily="49" charset="-122"/>
                <a:ea typeface="楷体" panose="02010609060101010101" pitchFamily="49" charset="-122"/>
              </a:rPr>
              <a:t>类型</a:t>
            </a:r>
            <a:endParaRPr lang="en-US" sz="2800" dirty="0">
              <a:solidFill>
                <a:srgbClr val="000000"/>
              </a:solidFill>
              <a:latin typeface="楷体" panose="02010609060101010101" pitchFamily="49" charset="-122"/>
              <a:ea typeface="楷体" panose="02010609060101010101" pitchFamily="49" charset="-122"/>
            </a:endParaRPr>
          </a:p>
        </p:txBody>
      </p:sp>
      <p:cxnSp>
        <p:nvCxnSpPr>
          <p:cNvPr id="13" name="直接箭头连接符 12"/>
          <p:cNvCxnSpPr>
            <a:stCxn id="9" idx="2"/>
            <a:endCxn id="14" idx="0"/>
          </p:cNvCxnSpPr>
          <p:nvPr/>
        </p:nvCxnSpPr>
        <p:spPr>
          <a:xfrm>
            <a:off x="1733977" y="2776844"/>
            <a:ext cx="23" cy="1025078"/>
          </a:xfrm>
          <a:prstGeom prst="straightConnector1">
            <a:avLst/>
          </a:prstGeom>
          <a:ln w="38100">
            <a:solidFill>
              <a:srgbClr val="00B0F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82594" y="3801922"/>
            <a:ext cx="902811" cy="523220"/>
          </a:xfrm>
          <a:prstGeom prst="rect">
            <a:avLst/>
          </a:prstGeom>
          <a:noFill/>
        </p:spPr>
        <p:txBody>
          <a:bodyPr wrap="none" rtlCol="0">
            <a:spAutoFit/>
          </a:bodyPr>
          <a:lstStyle/>
          <a:p>
            <a:r>
              <a:rPr lang="zh-CN" altLang="en-US" sz="2800" dirty="0" smtClean="0">
                <a:solidFill>
                  <a:srgbClr val="000000"/>
                </a:solidFill>
                <a:latin typeface="楷体" panose="02010609060101010101" pitchFamily="49" charset="-122"/>
                <a:ea typeface="楷体" panose="02010609060101010101" pitchFamily="49" charset="-122"/>
              </a:rPr>
              <a:t>变量</a:t>
            </a:r>
            <a:endParaRPr lang="en-US" sz="2800" dirty="0">
              <a:solidFill>
                <a:srgbClr val="000000"/>
              </a:solidFill>
              <a:latin typeface="楷体" panose="02010609060101010101" pitchFamily="49" charset="-122"/>
              <a:ea typeface="楷体" panose="02010609060101010101" pitchFamily="49" charset="-122"/>
            </a:endParaRPr>
          </a:p>
        </p:txBody>
      </p:sp>
      <p:cxnSp>
        <p:nvCxnSpPr>
          <p:cNvPr id="16" name="直接连接符 15"/>
          <p:cNvCxnSpPr/>
          <p:nvPr/>
        </p:nvCxnSpPr>
        <p:spPr>
          <a:xfrm>
            <a:off x="3652472" y="1700811"/>
            <a:ext cx="518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652472" y="2545704"/>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652472" y="3390597"/>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3652472" y="4235491"/>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652472" y="5080432"/>
            <a:ext cx="518413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42" idx="1"/>
          </p:cNvCxnSpPr>
          <p:nvPr/>
        </p:nvCxnSpPr>
        <p:spPr>
          <a:xfrm>
            <a:off x="3652472" y="1700812"/>
            <a:ext cx="0" cy="4438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228937" y="1700819"/>
            <a:ext cx="5792" cy="44844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42" idx="3"/>
          </p:cNvCxnSpPr>
          <p:nvPr/>
        </p:nvCxnSpPr>
        <p:spPr>
          <a:xfrm flipH="1">
            <a:off x="4789808" y="1700812"/>
            <a:ext cx="1832" cy="44382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652472" y="1916921"/>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name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3652472" y="2756928"/>
            <a:ext cx="1192088" cy="369332"/>
          </a:xfrm>
          <a:prstGeom prst="rect">
            <a:avLst/>
          </a:prstGeom>
          <a:noFill/>
        </p:spPr>
        <p:txBody>
          <a:bodyPr wrap="square" rtlCol="0">
            <a:spAutoFit/>
          </a:bodyPr>
          <a:lstStyle/>
          <a:p>
            <a:pPr algn="ctr"/>
            <a:r>
              <a:rPr lang="en-US" altLang="zh-CN" dirty="0" err="1">
                <a:solidFill>
                  <a:srgbClr val="000000"/>
                </a:solidFill>
                <a:latin typeface="Times New Roman" panose="02020603050405020304" pitchFamily="18" charset="0"/>
                <a:cs typeface="Times New Roman" panose="02020603050405020304" pitchFamily="18" charset="0"/>
              </a:rPr>
              <a:t>i</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652472" y="3629547"/>
            <a:ext cx="1192088" cy="369332"/>
          </a:xfrm>
          <a:prstGeom prst="rect">
            <a:avLst/>
          </a:prstGeom>
          <a:noFill/>
        </p:spPr>
        <p:txBody>
          <a:bodyPr wrap="square" rtlCol="0">
            <a:spAutoFit/>
          </a:bodyPr>
          <a:lstStyle/>
          <a:p>
            <a:pPr algn="ctr"/>
            <a:r>
              <a:rPr lang="en-US" dirty="0" smtClean="0">
                <a:solidFill>
                  <a:srgbClr val="000000"/>
                </a:solidFill>
                <a:latin typeface="Times New Roman" panose="02020603050405020304" pitchFamily="18" charset="0"/>
                <a:cs typeface="Times New Roman" panose="02020603050405020304" pitchFamily="18" charset="0"/>
              </a:rPr>
              <a:t>j</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a:off x="5939026" y="1700811"/>
            <a:ext cx="20565" cy="448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7083978" y="1700808"/>
            <a:ext cx="5792" cy="44844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794717" y="1916921"/>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kind</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5925339" y="1916921"/>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type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7079428" y="1916921"/>
            <a:ext cx="1192088" cy="400110"/>
          </a:xfrm>
          <a:prstGeom prst="rect">
            <a:avLst/>
          </a:prstGeom>
          <a:noFill/>
        </p:spPr>
        <p:txBody>
          <a:bodyPr wrap="square" rtlCol="0">
            <a:spAutoFit/>
          </a:bodyPr>
          <a:lstStyle/>
          <a:p>
            <a:pPr algn="ctr"/>
            <a:r>
              <a:rPr lang="en-US" sz="2000" b="1" dirty="0" err="1" smtClean="0">
                <a:solidFill>
                  <a:srgbClr val="000000"/>
                </a:solidFill>
                <a:latin typeface="Times New Roman" panose="02020603050405020304" pitchFamily="18" charset="0"/>
                <a:cs typeface="Times New Roman" panose="02020603050405020304" pitchFamily="18" charset="0"/>
              </a:rPr>
              <a:t>addr</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4789808" y="2736409"/>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V</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4789808" y="3609028"/>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V</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5944811" y="2736409"/>
            <a:ext cx="1192088" cy="400110"/>
          </a:xfrm>
          <a:prstGeom prst="rect">
            <a:avLst/>
          </a:prstGeom>
          <a:noFill/>
        </p:spPr>
        <p:txBody>
          <a:bodyPr wrap="square" rtlCol="0">
            <a:spAutoFit/>
          </a:bodyPr>
          <a:lstStyle/>
          <a:p>
            <a:pPr algn="ctr"/>
            <a:r>
              <a:rPr lang="en-US" altLang="zh-CN" sz="2000" b="1" dirty="0">
                <a:solidFill>
                  <a:srgbClr val="000000"/>
                </a:solidFill>
                <a:latin typeface="Times New Roman" panose="02020603050405020304" pitchFamily="18" charset="0"/>
                <a:cs typeface="Times New Roman" panose="02020603050405020304" pitchFamily="18" charset="0"/>
              </a:rPr>
              <a:t>I</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5944811" y="3609028"/>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I</a:t>
            </a:r>
            <a:endParaRPr lang="en-US" sz="2000" b="1" dirty="0">
              <a:solidFill>
                <a:srgbClr val="000000"/>
              </a:solidFill>
              <a:latin typeface="Times New Roman" panose="02020603050405020304" pitchFamily="18" charset="0"/>
              <a:cs typeface="Times New Roman" panose="02020603050405020304" pitchFamily="18" charset="0"/>
            </a:endParaRPr>
          </a:p>
        </p:txBody>
      </p:sp>
      <p:cxnSp>
        <p:nvCxnSpPr>
          <p:cNvPr id="36" name="直接连接符 35"/>
          <p:cNvCxnSpPr/>
          <p:nvPr/>
        </p:nvCxnSpPr>
        <p:spPr>
          <a:xfrm flipH="1">
            <a:off x="8830886" y="1700811"/>
            <a:ext cx="1" cy="4484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229007" y="2775106"/>
            <a:ext cx="601879" cy="1015663"/>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a:t>
            </a:r>
          </a:p>
          <a:p>
            <a:pPr algn="ctr"/>
            <a:r>
              <a:rPr lang="en-US" sz="2000" b="1" dirty="0" smtClean="0">
                <a:solidFill>
                  <a:srgbClr val="000000"/>
                </a:solidFill>
                <a:latin typeface="Times New Roman" panose="02020603050405020304" pitchFamily="18" charset="0"/>
                <a:cs typeface="Times New Roman" panose="02020603050405020304" pitchFamily="18" charset="0"/>
              </a:rPr>
              <a:t>•</a:t>
            </a:r>
          </a:p>
          <a:p>
            <a:pPr algn="ctr"/>
            <a:r>
              <a:rPr lang="en-US" sz="2000" b="1" dirty="0">
                <a:solidFill>
                  <a:srgbClr val="000000"/>
                </a:solidFill>
                <a:latin typeface="Times New Roman" panose="02020603050405020304" pitchFamily="18" charset="0"/>
                <a:cs typeface="Times New Roman" panose="02020603050405020304" pitchFamily="18" charset="0"/>
              </a:rPr>
              <a:t>•</a:t>
            </a:r>
          </a:p>
        </p:txBody>
      </p:sp>
      <p:sp>
        <p:nvSpPr>
          <p:cNvPr id="39" name="TextBox 38"/>
          <p:cNvSpPr txBox="1"/>
          <p:nvPr/>
        </p:nvSpPr>
        <p:spPr>
          <a:xfrm>
            <a:off x="7079428" y="2812445"/>
            <a:ext cx="1142062"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0</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7079428" y="3609028"/>
            <a:ext cx="1142062"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4</a:t>
            </a:r>
          </a:p>
        </p:txBody>
      </p:sp>
      <p:cxnSp>
        <p:nvCxnSpPr>
          <p:cNvPr id="41" name="直接连接符 40"/>
          <p:cNvCxnSpPr/>
          <p:nvPr/>
        </p:nvCxnSpPr>
        <p:spPr>
          <a:xfrm>
            <a:off x="3667944" y="5829314"/>
            <a:ext cx="518413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652472" y="5939021"/>
            <a:ext cx="1137336"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  •  •</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3652472" y="4505636"/>
            <a:ext cx="1192088" cy="369332"/>
          </a:xfrm>
          <a:prstGeom prst="rect">
            <a:avLst/>
          </a:prstGeom>
          <a:noFill/>
        </p:spPr>
        <p:txBody>
          <a:bodyPr wrap="square" rtlCol="0">
            <a:spAutoFit/>
          </a:bodyPr>
          <a:lstStyle/>
          <a:p>
            <a:pPr algn="ctr"/>
            <a:r>
              <a:rPr lang="en-US" dirty="0">
                <a:solidFill>
                  <a:srgbClr val="000000"/>
                </a:solidFill>
                <a:latin typeface="Times New Roman" panose="02020603050405020304" pitchFamily="18" charset="0"/>
                <a:cs typeface="Times New Roman" panose="02020603050405020304" pitchFamily="18" charset="0"/>
              </a:rPr>
              <a:t>a</a:t>
            </a:r>
          </a:p>
        </p:txBody>
      </p:sp>
      <p:sp>
        <p:nvSpPr>
          <p:cNvPr id="62" name="TextBox 61"/>
          <p:cNvSpPr txBox="1"/>
          <p:nvPr/>
        </p:nvSpPr>
        <p:spPr>
          <a:xfrm>
            <a:off x="4789808" y="4485117"/>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V</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3" name="TextBox 62"/>
          <p:cNvSpPr txBox="1"/>
          <p:nvPr/>
        </p:nvSpPr>
        <p:spPr>
          <a:xfrm>
            <a:off x="5944811" y="4485117"/>
            <a:ext cx="1192088"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R</a:t>
            </a:r>
          </a:p>
        </p:txBody>
      </p:sp>
      <p:sp>
        <p:nvSpPr>
          <p:cNvPr id="64" name="TextBox 63"/>
          <p:cNvSpPr txBox="1"/>
          <p:nvPr/>
        </p:nvSpPr>
        <p:spPr>
          <a:xfrm>
            <a:off x="7079428" y="4485117"/>
            <a:ext cx="1142062"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8</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3652472" y="5273723"/>
            <a:ext cx="1192088" cy="369332"/>
          </a:xfrm>
          <a:prstGeom prst="rect">
            <a:avLst/>
          </a:prstGeom>
          <a:noFill/>
        </p:spPr>
        <p:txBody>
          <a:bodyPr wrap="square" rtlCol="0">
            <a:spAutoFit/>
          </a:bodyPr>
          <a:lstStyle/>
          <a:p>
            <a:pPr algn="ctr"/>
            <a:r>
              <a:rPr lang="en-US" dirty="0" smtClean="0">
                <a:solidFill>
                  <a:srgbClr val="000000"/>
                </a:solidFill>
                <a:latin typeface="Times New Roman" panose="02020603050405020304" pitchFamily="18" charset="0"/>
                <a:cs typeface="Times New Roman" panose="02020603050405020304" pitchFamily="18" charset="0"/>
              </a:rPr>
              <a:t>b</a:t>
            </a:r>
            <a:endParaRPr lang="en-US" dirty="0">
              <a:solidFill>
                <a:srgbClr val="000000"/>
              </a:solidFill>
              <a:latin typeface="Times New Roman" panose="02020603050405020304" pitchFamily="18" charset="0"/>
              <a:cs typeface="Times New Roman" panose="02020603050405020304" pitchFamily="18" charset="0"/>
            </a:endParaRPr>
          </a:p>
        </p:txBody>
      </p:sp>
      <p:sp>
        <p:nvSpPr>
          <p:cNvPr id="66" name="TextBox 65"/>
          <p:cNvSpPr txBox="1"/>
          <p:nvPr/>
        </p:nvSpPr>
        <p:spPr>
          <a:xfrm>
            <a:off x="4789808" y="5253203"/>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V</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5944811" y="5253203"/>
            <a:ext cx="1192088" cy="400110"/>
          </a:xfrm>
          <a:prstGeom prst="rect">
            <a:avLst/>
          </a:prstGeom>
          <a:noFill/>
        </p:spPr>
        <p:txBody>
          <a:bodyPr wrap="square" rtlCol="0">
            <a:spAutoFit/>
          </a:bodyPr>
          <a:lstStyle/>
          <a:p>
            <a:pPr algn="ctr"/>
            <a:r>
              <a:rPr lang="en-US" sz="2000" b="1" dirty="0">
                <a:solidFill>
                  <a:srgbClr val="000000"/>
                </a:solidFill>
                <a:latin typeface="Times New Roman" panose="02020603050405020304" pitchFamily="18" charset="0"/>
                <a:cs typeface="Times New Roman" panose="02020603050405020304" pitchFamily="18" charset="0"/>
              </a:rPr>
              <a:t>R</a:t>
            </a:r>
          </a:p>
        </p:txBody>
      </p:sp>
      <p:sp>
        <p:nvSpPr>
          <p:cNvPr id="68" name="TextBox 67"/>
          <p:cNvSpPr txBox="1"/>
          <p:nvPr/>
        </p:nvSpPr>
        <p:spPr>
          <a:xfrm>
            <a:off x="7079428" y="5253203"/>
            <a:ext cx="1142062"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16</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72" name="右箭头 71"/>
          <p:cNvSpPr/>
          <p:nvPr/>
        </p:nvSpPr>
        <p:spPr>
          <a:xfrm>
            <a:off x="2339752" y="2163187"/>
            <a:ext cx="1152128" cy="649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endParaRPr>
          </a:p>
        </p:txBody>
      </p:sp>
      <p:sp>
        <p:nvSpPr>
          <p:cNvPr id="73" name="TextBox 72"/>
          <p:cNvSpPr txBox="1"/>
          <p:nvPr/>
        </p:nvSpPr>
        <p:spPr>
          <a:xfrm>
            <a:off x="2997026" y="3409593"/>
            <a:ext cx="543739" cy="1384995"/>
          </a:xfrm>
          <a:prstGeom prst="rect">
            <a:avLst/>
          </a:prstGeom>
          <a:noFill/>
        </p:spPr>
        <p:txBody>
          <a:bodyPr wrap="none" rtlCol="0">
            <a:spAutoFit/>
          </a:bodyPr>
          <a:lstStyle/>
          <a:p>
            <a:r>
              <a:rPr lang="zh-CN" altLang="en-US" sz="2800" dirty="0" smtClean="0">
                <a:solidFill>
                  <a:srgbClr val="000000"/>
                </a:solidFill>
                <a:latin typeface="楷体" panose="02010609060101010101" pitchFamily="49" charset="-122"/>
                <a:ea typeface="楷体" panose="02010609060101010101" pitchFamily="49" charset="-122"/>
              </a:rPr>
              <a:t>符</a:t>
            </a:r>
            <a:endParaRPr lang="en-US" altLang="zh-CN" sz="2800" dirty="0" smtClean="0">
              <a:solidFill>
                <a:srgbClr val="000000"/>
              </a:solidFill>
              <a:latin typeface="楷体" panose="02010609060101010101" pitchFamily="49" charset="-122"/>
              <a:ea typeface="楷体" panose="02010609060101010101" pitchFamily="49" charset="-122"/>
            </a:endParaRPr>
          </a:p>
          <a:p>
            <a:r>
              <a:rPr lang="zh-CN" altLang="en-US" sz="2800" dirty="0" smtClean="0">
                <a:solidFill>
                  <a:srgbClr val="000000"/>
                </a:solidFill>
                <a:latin typeface="楷体" panose="02010609060101010101" pitchFamily="49" charset="-122"/>
                <a:ea typeface="楷体" panose="02010609060101010101" pitchFamily="49" charset="-122"/>
              </a:rPr>
              <a:t>号</a:t>
            </a:r>
            <a:endParaRPr lang="en-US" altLang="zh-CN" sz="2800" dirty="0" smtClean="0">
              <a:solidFill>
                <a:srgbClr val="000000"/>
              </a:solidFill>
              <a:latin typeface="楷体" panose="02010609060101010101" pitchFamily="49" charset="-122"/>
              <a:ea typeface="楷体" panose="02010609060101010101" pitchFamily="49" charset="-122"/>
            </a:endParaRPr>
          </a:p>
          <a:p>
            <a:r>
              <a:rPr lang="zh-CN" altLang="en-US" sz="2800" dirty="0">
                <a:solidFill>
                  <a:srgbClr val="000000"/>
                </a:solidFill>
                <a:latin typeface="楷体" panose="02010609060101010101" pitchFamily="49" charset="-122"/>
                <a:ea typeface="楷体" panose="02010609060101010101" pitchFamily="49" charset="-122"/>
              </a:rPr>
              <a:t>表</a:t>
            </a:r>
            <a:endParaRPr lang="en-US" sz="2800" dirty="0">
              <a:solidFill>
                <a:srgbClr val="000000"/>
              </a:solidFill>
              <a:latin typeface="楷体" panose="02010609060101010101" pitchFamily="49" charset="-122"/>
              <a:ea typeface="楷体" panose="02010609060101010101" pitchFamily="49" charset="-122"/>
            </a:endParaRPr>
          </a:p>
        </p:txBody>
      </p:sp>
      <p:sp>
        <p:nvSpPr>
          <p:cNvPr id="78" name="TextBox 77"/>
          <p:cNvSpPr txBox="1"/>
          <p:nvPr/>
        </p:nvSpPr>
        <p:spPr>
          <a:xfrm>
            <a:off x="466747" y="4669830"/>
            <a:ext cx="2008883" cy="1384995"/>
          </a:xfrm>
          <a:prstGeom prst="rect">
            <a:avLst/>
          </a:prstGeom>
          <a:noFill/>
        </p:spPr>
        <p:txBody>
          <a:bodyPr wrap="none" rtlCol="0">
            <a:spAutoFit/>
          </a:bodyPr>
          <a:lstStyle/>
          <a:p>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id</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float id</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D, id;</a:t>
            </a:r>
            <a:endParaRPr lang="en-US"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29977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p:bldP spid="14" grpId="0"/>
      <p:bldP spid="24" grpId="0"/>
      <p:bldP spid="25" grpId="0"/>
      <p:bldP spid="26" grpId="0"/>
      <p:bldP spid="29" grpId="0"/>
      <p:bldP spid="30" grpId="0"/>
      <p:bldP spid="31" grpId="0"/>
      <p:bldP spid="32" grpId="0"/>
      <p:bldP spid="33" grpId="0"/>
      <p:bldP spid="34" grpId="0"/>
      <p:bldP spid="35" grpId="0"/>
      <p:bldP spid="37" grpId="0"/>
      <p:bldP spid="39" grpId="0"/>
      <p:bldP spid="40" grpId="0"/>
      <p:bldP spid="42" grpId="0"/>
      <p:bldP spid="61" grpId="0"/>
      <p:bldP spid="62" grpId="0"/>
      <p:bldP spid="63" grpId="0"/>
      <p:bldP spid="64" grpId="0"/>
      <p:bldP spid="65" grpId="0"/>
      <p:bldP spid="66" grpId="0"/>
      <p:bldP spid="67" grpId="0"/>
      <p:bldP spid="68" grpId="0"/>
      <p:bldP spid="72" grpId="0" animBg="1"/>
      <p:bldP spid="73" grpId="0"/>
      <p:bldP spid="7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endParaRPr lang="en-US" altLang="zh-CN" sz="2800" dirty="0" smtClean="0">
              <a:latin typeface="Times New Roman" panose="02020603050405020304" pitchFamily="18" charset="0"/>
              <a:cs typeface="Times New Roman" panose="02020603050405020304" pitchFamily="18" charset="0"/>
            </a:endParaRPr>
          </a:p>
          <a:p>
            <a:pPr algn="l"/>
            <a:endParaRPr lang="en-US" altLang="zh-CN" sz="2800" dirty="0">
              <a:latin typeface="Times New Roman" panose="02020603050405020304" pitchFamily="18" charset="0"/>
              <a:cs typeface="Times New Roman" panose="02020603050405020304" pitchFamily="18" charset="0"/>
            </a:endParaRPr>
          </a:p>
          <a:p>
            <a:pPr algn="l"/>
            <a:endParaRPr lang="en-US" altLang="zh-CN" sz="2800" dirty="0" smtClean="0">
              <a:latin typeface="Times New Roman" panose="02020603050405020304" pitchFamily="18" charset="0"/>
              <a:cs typeface="Times New Roman" panose="02020603050405020304" pitchFamily="18" charset="0"/>
            </a:endParaRPr>
          </a:p>
          <a:p>
            <a:pPr algn="l"/>
            <a:endParaRPr lang="en-US" altLang="zh-CN" sz="28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其中</a:t>
            </a:r>
            <a:r>
              <a:rPr lang="zh-CN" altLang="en-US" sz="2400" dirty="0">
                <a:latin typeface="Times New Roman" panose="02020603050405020304" pitchFamily="18" charset="0"/>
                <a:cs typeface="Times New Roman" panose="02020603050405020304" pitchFamily="18" charset="0"/>
              </a:rPr>
              <a:t>：</a:t>
            </a:r>
          </a:p>
          <a:p>
            <a:pPr algn="l"/>
            <a:r>
              <a:rPr lang="en-US" altLang="zh-CN" sz="2400" dirty="0">
                <a:latin typeface="Times New Roman" panose="02020603050405020304" pitchFamily="18" charset="0"/>
                <a:cs typeface="Times New Roman" panose="02020603050405020304" pitchFamily="18" charset="0"/>
              </a:rPr>
              <a:t>D.AT</a:t>
            </a:r>
            <a:r>
              <a:rPr lang="zh-CN" altLang="en-US" sz="2400" dirty="0">
                <a:latin typeface="Times New Roman" panose="02020603050405020304" pitchFamily="18" charset="0"/>
                <a:cs typeface="Times New Roman" panose="02020603050405020304" pitchFamily="18" charset="0"/>
              </a:rPr>
              <a:t>：设为非终结符</a:t>
            </a:r>
            <a:r>
              <a:rPr lang="en-US" altLang="zh-CN" sz="2400" dirty="0">
                <a:latin typeface="Times New Roman" panose="02020603050405020304" pitchFamily="18" charset="0"/>
                <a:cs typeface="Times New Roman" panose="02020603050405020304" pitchFamily="18" charset="0"/>
              </a:rPr>
              <a:t>D</a:t>
            </a:r>
            <a:r>
              <a:rPr lang="zh-CN" altLang="en-US" sz="2400" dirty="0">
                <a:latin typeface="Times New Roman" panose="02020603050405020304" pitchFamily="18" charset="0"/>
                <a:cs typeface="Times New Roman" panose="02020603050405020304" pitchFamily="18" charset="0"/>
              </a:rPr>
              <a:t>的语义变量</a:t>
            </a:r>
            <a:r>
              <a:rPr lang="zh-CN" altLang="en-US" sz="2400" dirty="0" smtClean="0">
                <a:latin typeface="Times New Roman" panose="02020603050405020304" pitchFamily="18" charset="0"/>
                <a:cs typeface="Times New Roman" panose="02020603050405020304" pitchFamily="18" charset="0"/>
              </a:rPr>
              <a:t>，记录说明语句规定</a:t>
            </a:r>
            <a:r>
              <a:rPr lang="zh-CN" altLang="en-US" sz="2400" dirty="0">
                <a:latin typeface="Times New Roman" panose="02020603050405020304" pitchFamily="18" charset="0"/>
                <a:cs typeface="Times New Roman" panose="02020603050405020304" pitchFamily="18" charset="0"/>
              </a:rPr>
              <a:t>的量的</a:t>
            </a:r>
            <a:r>
              <a:rPr lang="zh-CN" altLang="en-US" sz="2400" dirty="0" smtClean="0">
                <a:latin typeface="Times New Roman" panose="02020603050405020304" pitchFamily="18" charset="0"/>
                <a:cs typeface="Times New Roman" panose="02020603050405020304" pitchFamily="18" charset="0"/>
              </a:rPr>
              <a:t>某种</a:t>
            </a:r>
            <a:r>
              <a:rPr lang="zh-CN" altLang="en-US" sz="2400" dirty="0">
                <a:latin typeface="Times New Roman" panose="02020603050405020304" pitchFamily="18" charset="0"/>
                <a:cs typeface="Times New Roman" panose="02020603050405020304" pitchFamily="18" charset="0"/>
              </a:rPr>
              <a:t>属性</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gn="l"/>
            <a:r>
              <a:rPr lang="en-US" sz="2400" dirty="0">
                <a:latin typeface="Times New Roman" panose="02020603050405020304" pitchFamily="18" charset="0"/>
                <a:cs typeface="Times New Roman" panose="02020603050405020304" pitchFamily="18" charset="0"/>
              </a:rPr>
              <a:t>fill(P, A</a:t>
            </a:r>
            <a:r>
              <a:rPr lang="en-US"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函数。把属性</a:t>
            </a:r>
            <a:r>
              <a:rPr lang="en-US" sz="2400" dirty="0" smtClean="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填入</a:t>
            </a:r>
            <a:r>
              <a:rPr lang="en-US" sz="2400"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所指的</a:t>
            </a:r>
            <a:r>
              <a:rPr lang="zh-CN" altLang="en-US" sz="2400" dirty="0" smtClean="0">
                <a:latin typeface="Times New Roman" panose="02020603050405020304" pitchFamily="18" charset="0"/>
                <a:cs typeface="Times New Roman" panose="02020603050405020304" pitchFamily="18" charset="0"/>
              </a:rPr>
              <a:t>符号表</a:t>
            </a:r>
            <a:r>
              <a:rPr lang="zh-CN" altLang="en-US" sz="2400" dirty="0">
                <a:latin typeface="Times New Roman" panose="02020603050405020304" pitchFamily="18" charset="0"/>
                <a:cs typeface="Times New Roman" panose="02020603050405020304" pitchFamily="18" charset="0"/>
              </a:rPr>
              <a:t>入口的相应数据项中。</a:t>
            </a:r>
          </a:p>
          <a:p>
            <a:pPr algn="l"/>
            <a:r>
              <a:rPr lang="en-US" sz="2400" dirty="0">
                <a:latin typeface="Times New Roman" panose="02020603050405020304" pitchFamily="18" charset="0"/>
                <a:cs typeface="Times New Roman" panose="02020603050405020304" pitchFamily="18" charset="0"/>
              </a:rPr>
              <a:t>ENTRY(</a:t>
            </a:r>
            <a:r>
              <a:rPr lang="en-US" sz="2400" dirty="0" err="1">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函数</a:t>
            </a:r>
            <a:r>
              <a:rPr lang="zh-CN" altLang="en-US" sz="2400" dirty="0">
                <a:latin typeface="Times New Roman" panose="02020603050405020304" pitchFamily="18" charset="0"/>
                <a:cs typeface="Times New Roman" panose="02020603050405020304" pitchFamily="18" charset="0"/>
              </a:rPr>
              <a:t>。给出</a:t>
            </a:r>
            <a:r>
              <a:rPr lang="en-US"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所代表的量在符号表中的入口。</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简单</a:t>
            </a:r>
            <a:r>
              <a:rPr lang="zh-CN" altLang="en-US" kern="0" dirty="0" smtClean="0">
                <a:solidFill>
                  <a:srgbClr val="000000"/>
                </a:solidFill>
                <a:latin typeface="楷体" panose="02010609060101010101" pitchFamily="49" charset="-122"/>
                <a:ea typeface="楷体" panose="02010609060101010101" pitchFamily="49" charset="-122"/>
              </a:rPr>
              <a:t>说明语句的翻译方案</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TextBox 4"/>
          <p:cNvSpPr txBox="1"/>
          <p:nvPr/>
        </p:nvSpPr>
        <p:spPr>
          <a:xfrm>
            <a:off x="539562" y="1412823"/>
            <a:ext cx="2008883" cy="1384995"/>
          </a:xfrm>
          <a:prstGeom prst="rect">
            <a:avLst/>
          </a:prstGeom>
          <a:noFill/>
        </p:spPr>
        <p:txBody>
          <a:bodyPr wrap="none" rtlCol="0">
            <a:spAutoFit/>
          </a:bodyPr>
          <a:lstStyle/>
          <a:p>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id</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float id</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 → D, id;</a:t>
            </a:r>
            <a:endParaRPr lang="en-US"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Box 5"/>
          <p:cNvSpPr txBox="1"/>
          <p:nvPr/>
        </p:nvSpPr>
        <p:spPr>
          <a:xfrm>
            <a:off x="2469426" y="1426780"/>
            <a:ext cx="5558958" cy="1815882"/>
          </a:xfrm>
          <a:prstGeom prst="rect">
            <a:avLst/>
          </a:prstGeom>
          <a:noFill/>
        </p:spPr>
        <p:txBody>
          <a:bodyPr wrap="none" rtlCol="0">
            <a:spAutoFit/>
          </a:bodyPr>
          <a:lstStyle/>
          <a:p>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{fill(ENTRY(id),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D.AT = </a:t>
            </a:r>
            <a:r>
              <a:rPr lang="en-US" altLang="zh-CN" sz="28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fill(ENTRY(id), float); D.at = float}</a:t>
            </a:r>
          </a:p>
          <a:p>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{fill(ENTRY(id), D1.AT);</a:t>
            </a:r>
          </a:p>
          <a:p>
            <a:r>
              <a:rPr lang="en-US"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sz="28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D.AT = D1.AT}</a:t>
            </a:r>
            <a:endParaRPr lang="en-US" sz="28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4481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语义处理包含：</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(1) </a:t>
            </a:r>
            <a:r>
              <a:rPr lang="zh-CN" altLang="en-US" sz="2400" dirty="0" smtClean="0">
                <a:latin typeface="Times New Roman" panose="02020603050405020304" pitchFamily="18" charset="0"/>
                <a:cs typeface="Times New Roman" panose="02020603050405020304" pitchFamily="18" charset="0"/>
              </a:rPr>
              <a:t>结构成员与该结构相关</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(2) </a:t>
            </a:r>
            <a:r>
              <a:rPr lang="zh-CN" altLang="en-US" sz="2400" dirty="0" smtClean="0">
                <a:latin typeface="Times New Roman" panose="02020603050405020304" pitchFamily="18" charset="0"/>
                <a:cs typeface="Times New Roman" panose="02020603050405020304" pitchFamily="18" charset="0"/>
              </a:rPr>
              <a:t>结构的存储方式：一个结构的所有成员项连续存放</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(3) </a:t>
            </a:r>
            <a:r>
              <a:rPr lang="zh-CN" altLang="en-US" sz="2400" dirty="0" smtClean="0">
                <a:latin typeface="Times New Roman" panose="02020603050405020304" pitchFamily="18" charset="0"/>
                <a:cs typeface="Times New Roman" panose="02020603050405020304" pitchFamily="18" charset="0"/>
              </a:rPr>
              <a:t>结构的引用是结构成员的引用，不能整体引用；</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(4) </a:t>
            </a:r>
            <a:r>
              <a:rPr lang="zh-CN" altLang="en-US" sz="2400" dirty="0" smtClean="0">
                <a:latin typeface="Times New Roman" panose="02020603050405020304" pitchFamily="18" charset="0"/>
                <a:cs typeface="Times New Roman" panose="02020603050405020304" pitchFamily="18" charset="0"/>
              </a:rPr>
              <a:t>所有成员信息单独记录</a:t>
            </a:r>
            <a:r>
              <a:rPr lang="en-US" altLang="zh-CN" sz="2400" dirty="0" smtClean="0">
                <a:latin typeface="Times New Roman" panose="02020603050405020304" pitchFamily="18" charset="0"/>
                <a:cs typeface="Times New Roman" panose="02020603050405020304" pitchFamily="18" charset="0"/>
              </a:rPr>
              <a:t>;</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复合类型说明语句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427434" y="3639727"/>
            <a:ext cx="2016224" cy="2246769"/>
          </a:xfrm>
          <a:prstGeom prst="rect">
            <a:avLst/>
          </a:prstGeom>
        </p:spPr>
        <p:txBody>
          <a:bodyPr wrap="square">
            <a:spAutoFit/>
          </a:bodyPr>
          <a:lstStyle/>
          <a:p>
            <a:r>
              <a:rPr lang="en-US" altLang="zh-CN" sz="2000" dirty="0" err="1" smtClean="0">
                <a:solidFill>
                  <a:srgbClr val="000000"/>
                </a:solidFill>
                <a:latin typeface="Times New Roman" panose="02020603050405020304" pitchFamily="18" charset="0"/>
                <a:cs typeface="Times New Roman" panose="02020603050405020304" pitchFamily="18" charset="0"/>
              </a:rPr>
              <a:t>struct</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data{</a:t>
            </a: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year;</a:t>
            </a: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month;</a:t>
            </a: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day</a:t>
            </a:r>
            <a:r>
              <a:rPr lang="en-US" altLang="zh-CN" sz="2000" dirty="0" smtClean="0">
                <a:solidFill>
                  <a:srgbClr val="000000"/>
                </a:solidFill>
                <a:latin typeface="Times New Roman" panose="02020603050405020304" pitchFamily="18" charset="0"/>
                <a:cs typeface="Times New Roman" panose="02020603050405020304" pitchFamily="18" charset="0"/>
              </a:rPr>
              <a:t>;</a:t>
            </a:r>
          </a:p>
          <a:p>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int</a:t>
            </a:r>
            <a:r>
              <a:rPr lang="en-US" altLang="zh-CN" sz="2000" dirty="0">
                <a:solidFill>
                  <a:srgbClr val="000000"/>
                </a:solidFill>
                <a:latin typeface="Times New Roman" panose="02020603050405020304" pitchFamily="18" charset="0"/>
                <a:cs typeface="Times New Roman" panose="02020603050405020304" pitchFamily="18" charset="0"/>
              </a:rPr>
              <a:t> c[10];</a:t>
            </a:r>
          </a:p>
          <a:p>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today, yesterday;</a:t>
            </a: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0094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405141" y="870232"/>
            <a:ext cx="8280920" cy="5664629"/>
          </a:xfrm>
        </p:spPr>
        <p:txBody>
          <a:bodyPr/>
          <a:lstStyle/>
          <a:p>
            <a:pPr algn="l"/>
            <a:r>
              <a:rPr lang="en-US" altLang="zh-CN" sz="2400" dirty="0" err="1" smtClean="0">
                <a:latin typeface="Times New Roman" panose="02020603050405020304" pitchFamily="18" charset="0"/>
                <a:cs typeface="Times New Roman" panose="02020603050405020304" pitchFamily="18" charset="0"/>
              </a:rPr>
              <a:t>struct</a:t>
            </a:r>
            <a:r>
              <a:rPr lang="en-US" altLang="zh-CN" sz="2400" dirty="0" smtClean="0">
                <a:latin typeface="Times New Roman" panose="02020603050405020304" pitchFamily="18" charset="0"/>
                <a:cs typeface="Times New Roman" panose="02020603050405020304" pitchFamily="18" charset="0"/>
              </a:rPr>
              <a:t> date{</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year;</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month;</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day;</a:t>
            </a:r>
          </a:p>
          <a:p>
            <a:pPr algn="l"/>
            <a:r>
              <a:rPr lang="en-US" altLang="zh-CN" sz="2400" dirty="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int</a:t>
            </a:r>
            <a:r>
              <a:rPr lang="en-US" altLang="zh-CN" sz="2400" dirty="0" smtClean="0">
                <a:latin typeface="Times New Roman" panose="02020603050405020304" pitchFamily="18" charset="0"/>
                <a:cs typeface="Times New Roman" panose="02020603050405020304" pitchFamily="18" charset="0"/>
              </a:rPr>
              <a:t> c[10];</a:t>
            </a:r>
          </a:p>
          <a:p>
            <a:pPr algn="l"/>
            <a:r>
              <a:rPr lang="en-US" altLang="zh-CN" sz="2400" dirty="0" smtClean="0">
                <a:latin typeface="Times New Roman" panose="02020603050405020304" pitchFamily="18" charset="0"/>
                <a:cs typeface="Times New Roman" panose="02020603050405020304" pitchFamily="18" charset="0"/>
              </a:rPr>
              <a:t>} today, yesterday;</a:t>
            </a:r>
            <a:endParaRPr lang="en-US" altLang="zh-CN" sz="2400" dirty="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				</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复合类型说明语句</a:t>
            </a:r>
            <a:endParaRPr lang="zh-CN" altLang="en-US" kern="0" dirty="0">
              <a:solidFill>
                <a:srgbClr val="000000"/>
              </a:solidFill>
              <a:latin typeface="楷体" panose="02010609060101010101" pitchFamily="49" charset="-122"/>
              <a:ea typeface="楷体" panose="02010609060101010101" pitchFamily="49" charset="-122"/>
            </a:endParaRPr>
          </a:p>
        </p:txBody>
      </p:sp>
      <p:cxnSp>
        <p:nvCxnSpPr>
          <p:cNvPr id="7" name="直接连接符 6"/>
          <p:cNvCxnSpPr/>
          <p:nvPr/>
        </p:nvCxnSpPr>
        <p:spPr>
          <a:xfrm flipV="1">
            <a:off x="395390" y="4750581"/>
            <a:ext cx="4576464" cy="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5434" y="5265917"/>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95390" y="5738144"/>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83954" y="6246117"/>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95390" y="4750581"/>
            <a:ext cx="0" cy="14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971854" y="4750628"/>
            <a:ext cx="2" cy="1495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34557" y="4750581"/>
            <a:ext cx="0" cy="14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5434" y="4773475"/>
            <a:ext cx="1137336"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name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383954" y="5286739"/>
            <a:ext cx="1192088" cy="369332"/>
          </a:xfrm>
          <a:prstGeom prst="rect">
            <a:avLst/>
          </a:prstGeom>
          <a:noFill/>
        </p:spPr>
        <p:txBody>
          <a:bodyPr wrap="square" rtlCol="0">
            <a:spAutoFit/>
          </a:bodyPr>
          <a:lstStyle/>
          <a:p>
            <a:pPr algn="ctr"/>
            <a:r>
              <a:rPr lang="en-US" altLang="zh-CN" dirty="0" smtClean="0">
                <a:solidFill>
                  <a:srgbClr val="000000"/>
                </a:solidFill>
                <a:latin typeface="Times New Roman" panose="02020603050405020304" pitchFamily="18" charset="0"/>
                <a:cs typeface="Times New Roman" panose="02020603050405020304" pitchFamily="18" charset="0"/>
              </a:rPr>
              <a:t>date</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8" name="直接连接符 17"/>
          <p:cNvCxnSpPr/>
          <p:nvPr/>
        </p:nvCxnSpPr>
        <p:spPr>
          <a:xfrm flipH="1">
            <a:off x="2681980" y="4750581"/>
            <a:ext cx="1" cy="14955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826902" y="4750581"/>
            <a:ext cx="1" cy="14955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42840" y="4773475"/>
            <a:ext cx="1139167"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kind</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2681937" y="4773475"/>
            <a:ext cx="1144960"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type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3826897" y="4773475"/>
            <a:ext cx="1144958" cy="400110"/>
          </a:xfrm>
          <a:prstGeom prst="rect">
            <a:avLst/>
          </a:prstGeom>
          <a:noFill/>
        </p:spPr>
        <p:txBody>
          <a:bodyPr wrap="square" rtlCol="0">
            <a:spAutoFit/>
          </a:bodyPr>
          <a:lstStyle/>
          <a:p>
            <a:pPr algn="ctr"/>
            <a:r>
              <a:rPr lang="en-US" sz="2000" b="1" dirty="0" err="1" smtClean="0">
                <a:solidFill>
                  <a:srgbClr val="000000"/>
                </a:solidFill>
                <a:latin typeface="Times New Roman" panose="02020603050405020304" pitchFamily="18" charset="0"/>
                <a:cs typeface="Times New Roman" panose="02020603050405020304" pitchFamily="18" charset="0"/>
              </a:rPr>
              <a:t>addr</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1523121" y="5245701"/>
            <a:ext cx="1192088" cy="400110"/>
          </a:xfrm>
          <a:prstGeom prst="rect">
            <a:avLst/>
          </a:prstGeom>
          <a:noFill/>
        </p:spPr>
        <p:txBody>
          <a:bodyPr wrap="square" rtlCol="0">
            <a:spAutoFit/>
          </a:bodyPr>
          <a:lstStyle/>
          <a:p>
            <a:pPr algn="ctr"/>
            <a:r>
              <a:rPr lang="en-US" sz="2000" b="1" dirty="0" err="1" smtClean="0">
                <a:solidFill>
                  <a:srgbClr val="000000"/>
                </a:solidFill>
                <a:latin typeface="Times New Roman" panose="02020603050405020304" pitchFamily="18" charset="0"/>
                <a:cs typeface="Times New Roman" panose="02020603050405020304" pitchFamily="18" charset="0"/>
              </a:rPr>
              <a:t>struct</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2676293" y="5245701"/>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 • •</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405433" y="5738144"/>
            <a:ext cx="1137336"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  •  •</a:t>
            </a:r>
            <a:endParaRPr lang="en-US" sz="2000" b="1" dirty="0">
              <a:solidFill>
                <a:srgbClr val="000000"/>
              </a:solidFill>
              <a:latin typeface="Times New Roman" panose="02020603050405020304" pitchFamily="18" charset="0"/>
              <a:cs typeface="Times New Roman" panose="02020603050405020304" pitchFamily="18" charset="0"/>
            </a:endParaRPr>
          </a:p>
        </p:txBody>
      </p:sp>
      <p:cxnSp>
        <p:nvCxnSpPr>
          <p:cNvPr id="50" name="直接连接符 49"/>
          <p:cNvCxnSpPr/>
          <p:nvPr/>
        </p:nvCxnSpPr>
        <p:spPr>
          <a:xfrm>
            <a:off x="3319627" y="1013052"/>
            <a:ext cx="568561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319627" y="1505495"/>
            <a:ext cx="45764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327250" y="1501599"/>
            <a:ext cx="5677990" cy="20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312181" y="1999081"/>
            <a:ext cx="5693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312182" y="2509357"/>
            <a:ext cx="569305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3319648" y="1013100"/>
            <a:ext cx="7621" cy="2914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a:off x="7896091" y="1013053"/>
            <a:ext cx="1" cy="2914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H="1">
            <a:off x="4457879" y="1013053"/>
            <a:ext cx="916" cy="2914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3335099" y="1013052"/>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name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59" name="TextBox 58"/>
          <p:cNvSpPr txBox="1"/>
          <p:nvPr/>
        </p:nvSpPr>
        <p:spPr>
          <a:xfrm>
            <a:off x="3327250" y="1522071"/>
            <a:ext cx="1192088" cy="369332"/>
          </a:xfrm>
          <a:prstGeom prst="rect">
            <a:avLst/>
          </a:prstGeom>
          <a:noFill/>
        </p:spPr>
        <p:txBody>
          <a:bodyPr wrap="square" rtlCol="0">
            <a:spAutoFit/>
          </a:bodyPr>
          <a:lstStyle/>
          <a:p>
            <a:pPr algn="ctr"/>
            <a:r>
              <a:rPr lang="en-US" b="1" dirty="0" smtClean="0">
                <a:solidFill>
                  <a:srgbClr val="000000"/>
                </a:solidFill>
                <a:latin typeface="Times New Roman" panose="02020603050405020304" pitchFamily="18" charset="0"/>
                <a:cs typeface="Times New Roman" panose="02020603050405020304" pitchFamily="18" charset="0"/>
              </a:rPr>
              <a:t>year</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60" name="TextBox 59"/>
          <p:cNvSpPr txBox="1"/>
          <p:nvPr/>
        </p:nvSpPr>
        <p:spPr>
          <a:xfrm>
            <a:off x="3327250" y="2016915"/>
            <a:ext cx="1192088" cy="369332"/>
          </a:xfrm>
          <a:prstGeom prst="rect">
            <a:avLst/>
          </a:prstGeom>
          <a:noFill/>
        </p:spPr>
        <p:txBody>
          <a:bodyPr wrap="square" rtlCol="0">
            <a:spAutoFit/>
          </a:bodyPr>
          <a:lstStyle/>
          <a:p>
            <a:pPr algn="ctr"/>
            <a:r>
              <a:rPr lang="en-US" b="1" dirty="0" smtClean="0">
                <a:solidFill>
                  <a:srgbClr val="000000"/>
                </a:solidFill>
                <a:latin typeface="Times New Roman" panose="02020603050405020304" pitchFamily="18" charset="0"/>
                <a:cs typeface="Times New Roman" panose="02020603050405020304" pitchFamily="18" charset="0"/>
              </a:rPr>
              <a:t>month</a:t>
            </a:r>
            <a:endParaRPr lang="en-US" b="1" dirty="0">
              <a:solidFill>
                <a:srgbClr val="000000"/>
              </a:solidFill>
              <a:latin typeface="Times New Roman" panose="02020603050405020304" pitchFamily="18" charset="0"/>
              <a:cs typeface="Times New Roman" panose="02020603050405020304" pitchFamily="18" charset="0"/>
            </a:endParaRPr>
          </a:p>
        </p:txBody>
      </p:sp>
      <p:cxnSp>
        <p:nvCxnSpPr>
          <p:cNvPr id="61" name="直接连接符 60"/>
          <p:cNvCxnSpPr/>
          <p:nvPr/>
        </p:nvCxnSpPr>
        <p:spPr>
          <a:xfrm>
            <a:off x="5606174" y="1013053"/>
            <a:ext cx="10282" cy="29149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6751133" y="1013052"/>
            <a:ext cx="5792" cy="29149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4461872" y="1013052"/>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kind</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4" name="TextBox 63"/>
          <p:cNvSpPr txBox="1"/>
          <p:nvPr/>
        </p:nvSpPr>
        <p:spPr>
          <a:xfrm>
            <a:off x="5592494" y="1013052"/>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type</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5" name="TextBox 64"/>
          <p:cNvSpPr txBox="1"/>
          <p:nvPr/>
        </p:nvSpPr>
        <p:spPr>
          <a:xfrm>
            <a:off x="6746583" y="1013052"/>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length</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66" name="TextBox 65"/>
          <p:cNvSpPr txBox="1"/>
          <p:nvPr/>
        </p:nvSpPr>
        <p:spPr>
          <a:xfrm>
            <a:off x="4461804" y="1522071"/>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V</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7" name="TextBox 66"/>
          <p:cNvSpPr txBox="1"/>
          <p:nvPr/>
        </p:nvSpPr>
        <p:spPr>
          <a:xfrm>
            <a:off x="4461804" y="2016915"/>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V</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8" name="TextBox 67"/>
          <p:cNvSpPr txBox="1"/>
          <p:nvPr/>
        </p:nvSpPr>
        <p:spPr>
          <a:xfrm>
            <a:off x="5604510" y="1522071"/>
            <a:ext cx="1192088" cy="400110"/>
          </a:xfrm>
          <a:prstGeom prst="rect">
            <a:avLst/>
          </a:prstGeom>
          <a:noFill/>
        </p:spPr>
        <p:txBody>
          <a:bodyPr wrap="square" rtlCol="0">
            <a:spAutoFit/>
          </a:bodyPr>
          <a:lstStyle/>
          <a:p>
            <a:pPr algn="ctr"/>
            <a:r>
              <a:rPr lang="en-US" altLang="zh-CN" sz="2000" dirty="0">
                <a:solidFill>
                  <a:srgbClr val="000000"/>
                </a:solidFill>
                <a:latin typeface="Times New Roman" panose="02020603050405020304" pitchFamily="18" charset="0"/>
                <a:cs typeface="Times New Roman" panose="02020603050405020304" pitchFamily="18" charset="0"/>
              </a:rPr>
              <a:t>I</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9" name="TextBox 68"/>
          <p:cNvSpPr txBox="1"/>
          <p:nvPr/>
        </p:nvSpPr>
        <p:spPr>
          <a:xfrm>
            <a:off x="5604510" y="2016915"/>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I</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70" name="直接连接符 69"/>
          <p:cNvCxnSpPr/>
          <p:nvPr/>
        </p:nvCxnSpPr>
        <p:spPr>
          <a:xfrm flipH="1">
            <a:off x="9005312" y="994076"/>
            <a:ext cx="1" cy="29339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6739127" y="1522071"/>
            <a:ext cx="1142062" cy="400110"/>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4</a:t>
            </a:r>
          </a:p>
        </p:txBody>
      </p:sp>
      <p:sp>
        <p:nvSpPr>
          <p:cNvPr id="73" name="TextBox 72"/>
          <p:cNvSpPr txBox="1"/>
          <p:nvPr/>
        </p:nvSpPr>
        <p:spPr>
          <a:xfrm>
            <a:off x="6739127" y="2016915"/>
            <a:ext cx="1142062"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4</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74" name="直接连接符 73"/>
          <p:cNvCxnSpPr/>
          <p:nvPr/>
        </p:nvCxnSpPr>
        <p:spPr>
          <a:xfrm>
            <a:off x="3326812" y="2960341"/>
            <a:ext cx="56784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327250" y="2508891"/>
            <a:ext cx="1192088" cy="369332"/>
          </a:xfrm>
          <a:prstGeom prst="rect">
            <a:avLst/>
          </a:prstGeom>
          <a:noFill/>
        </p:spPr>
        <p:txBody>
          <a:bodyPr wrap="square" rtlCol="0">
            <a:spAutoFit/>
          </a:bodyPr>
          <a:lstStyle/>
          <a:p>
            <a:pPr algn="ctr"/>
            <a:r>
              <a:rPr lang="en-US" b="1" dirty="0" smtClean="0">
                <a:solidFill>
                  <a:srgbClr val="000000"/>
                </a:solidFill>
                <a:latin typeface="Times New Roman" panose="02020603050405020304" pitchFamily="18" charset="0"/>
                <a:cs typeface="Times New Roman" panose="02020603050405020304" pitchFamily="18" charset="0"/>
              </a:rPr>
              <a:t>day</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77" name="TextBox 76"/>
          <p:cNvSpPr txBox="1"/>
          <p:nvPr/>
        </p:nvSpPr>
        <p:spPr>
          <a:xfrm>
            <a:off x="4461804" y="2508889"/>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V</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5604510" y="2508889"/>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I</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6739127" y="2508889"/>
            <a:ext cx="1142062" cy="400110"/>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4</a:t>
            </a:r>
          </a:p>
        </p:txBody>
      </p:sp>
      <p:sp>
        <p:nvSpPr>
          <p:cNvPr id="80" name="TextBox 79"/>
          <p:cNvSpPr txBox="1"/>
          <p:nvPr/>
        </p:nvSpPr>
        <p:spPr>
          <a:xfrm>
            <a:off x="3327250" y="2960295"/>
            <a:ext cx="1192088" cy="369332"/>
          </a:xfrm>
          <a:prstGeom prst="rect">
            <a:avLst/>
          </a:prstGeom>
          <a:noFill/>
        </p:spPr>
        <p:txBody>
          <a:bodyPr wrap="square" rtlCol="0">
            <a:spAutoFit/>
          </a:bodyPr>
          <a:lstStyle/>
          <a:p>
            <a:pPr algn="ctr"/>
            <a:r>
              <a:rPr lang="en-US" b="1" dirty="0" smtClean="0">
                <a:solidFill>
                  <a:srgbClr val="000000"/>
                </a:solidFill>
                <a:latin typeface="Times New Roman" panose="02020603050405020304" pitchFamily="18" charset="0"/>
                <a:cs typeface="Times New Roman" panose="02020603050405020304" pitchFamily="18" charset="0"/>
              </a:rPr>
              <a:t>c</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82" name="TextBox 81"/>
          <p:cNvSpPr txBox="1"/>
          <p:nvPr/>
        </p:nvSpPr>
        <p:spPr>
          <a:xfrm>
            <a:off x="5604510" y="2960295"/>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I</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3" name="TextBox 82"/>
          <p:cNvSpPr txBox="1"/>
          <p:nvPr/>
        </p:nvSpPr>
        <p:spPr>
          <a:xfrm>
            <a:off x="6739127" y="2960295"/>
            <a:ext cx="1142062"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40</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85" name="TextBox 84"/>
          <p:cNvSpPr txBox="1"/>
          <p:nvPr/>
        </p:nvSpPr>
        <p:spPr>
          <a:xfrm>
            <a:off x="4461804" y="2960295"/>
            <a:ext cx="1192088"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array</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86" name="直接连接符 85"/>
          <p:cNvCxnSpPr/>
          <p:nvPr/>
        </p:nvCxnSpPr>
        <p:spPr>
          <a:xfrm>
            <a:off x="3319629" y="3411746"/>
            <a:ext cx="568561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3326812" y="3928039"/>
            <a:ext cx="56784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7896091" y="1501552"/>
            <a:ext cx="1142062"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0</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18" name="TextBox 117"/>
          <p:cNvSpPr txBox="1"/>
          <p:nvPr/>
        </p:nvSpPr>
        <p:spPr>
          <a:xfrm>
            <a:off x="7831583" y="1019368"/>
            <a:ext cx="1192088"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offset</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119" name="TextBox 118"/>
          <p:cNvSpPr txBox="1"/>
          <p:nvPr/>
        </p:nvSpPr>
        <p:spPr>
          <a:xfrm>
            <a:off x="3327250" y="3411699"/>
            <a:ext cx="1137336" cy="400110"/>
          </a:xfrm>
          <a:prstGeom prst="rect">
            <a:avLst/>
          </a:prstGeom>
          <a:noFill/>
        </p:spPr>
        <p:txBody>
          <a:bodyPr wrap="square" rtlCol="0">
            <a:spAutoFit/>
          </a:bodyPr>
          <a:lstStyle/>
          <a:p>
            <a:pPr algn="ctr"/>
            <a:r>
              <a:rPr lang="en-US" sz="2000" b="1" dirty="0" smtClean="0">
                <a:solidFill>
                  <a:srgbClr val="000000"/>
                </a:solidFill>
                <a:latin typeface="Times New Roman" panose="02020603050405020304" pitchFamily="18" charset="0"/>
                <a:cs typeface="Times New Roman" panose="02020603050405020304" pitchFamily="18" charset="0"/>
              </a:rPr>
              <a:t>•  •  •</a:t>
            </a:r>
            <a:endParaRPr lang="en-US" sz="2000" b="1" dirty="0">
              <a:solidFill>
                <a:srgbClr val="000000"/>
              </a:solidFill>
              <a:latin typeface="Times New Roman" panose="02020603050405020304" pitchFamily="18" charset="0"/>
              <a:cs typeface="Times New Roman" panose="02020603050405020304" pitchFamily="18" charset="0"/>
            </a:endParaRPr>
          </a:p>
        </p:txBody>
      </p:sp>
      <p:sp>
        <p:nvSpPr>
          <p:cNvPr id="120" name="TextBox 119"/>
          <p:cNvSpPr txBox="1"/>
          <p:nvPr/>
        </p:nvSpPr>
        <p:spPr>
          <a:xfrm>
            <a:off x="7885270" y="2016915"/>
            <a:ext cx="1142062" cy="400110"/>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4</a:t>
            </a:r>
          </a:p>
        </p:txBody>
      </p:sp>
      <p:sp>
        <p:nvSpPr>
          <p:cNvPr id="121" name="TextBox 120"/>
          <p:cNvSpPr txBox="1"/>
          <p:nvPr/>
        </p:nvSpPr>
        <p:spPr>
          <a:xfrm>
            <a:off x="7896092" y="2509357"/>
            <a:ext cx="1142062"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8</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22" name="TextBox 121"/>
          <p:cNvSpPr txBox="1"/>
          <p:nvPr/>
        </p:nvSpPr>
        <p:spPr>
          <a:xfrm>
            <a:off x="7856596" y="2939776"/>
            <a:ext cx="1142062" cy="400110"/>
          </a:xfrm>
          <a:prstGeom prst="rect">
            <a:avLst/>
          </a:prstGeom>
          <a:noFill/>
        </p:spPr>
        <p:txBody>
          <a:bodyPr wrap="squar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12</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23" name="TextBox 122"/>
          <p:cNvSpPr txBox="1"/>
          <p:nvPr/>
        </p:nvSpPr>
        <p:spPr>
          <a:xfrm>
            <a:off x="7881609" y="3432219"/>
            <a:ext cx="1142062" cy="400110"/>
          </a:xfrm>
          <a:prstGeom prst="rect">
            <a:avLst/>
          </a:prstGeom>
          <a:noFill/>
        </p:spPr>
        <p:txBody>
          <a:bodyPr wrap="square" rtlCol="0">
            <a:spAutoFit/>
          </a:bodyPr>
          <a:lstStyle/>
          <a:p>
            <a:pPr algn="ctr"/>
            <a:r>
              <a:rPr lang="en-US" sz="2000" dirty="0">
                <a:solidFill>
                  <a:srgbClr val="000000"/>
                </a:solidFill>
                <a:latin typeface="Times New Roman" panose="02020603050405020304" pitchFamily="18" charset="0"/>
                <a:cs typeface="Times New Roman" panose="02020603050405020304" pitchFamily="18" charset="0"/>
              </a:rPr>
              <a:t>5</a:t>
            </a:r>
            <a:r>
              <a:rPr lang="en-US" sz="2000" dirty="0" smtClean="0">
                <a:solidFill>
                  <a:srgbClr val="000000"/>
                </a:solidFill>
                <a:latin typeface="Times New Roman" panose="02020603050405020304" pitchFamily="18" charset="0"/>
                <a:cs typeface="Times New Roman" panose="02020603050405020304" pitchFamily="18" charset="0"/>
              </a:rPr>
              <a:t>2</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136" name="直接箭头连接符 135"/>
          <p:cNvCxnSpPr/>
          <p:nvPr/>
        </p:nvCxnSpPr>
        <p:spPr>
          <a:xfrm flipH="1" flipV="1">
            <a:off x="3335099" y="1522073"/>
            <a:ext cx="1064277" cy="3990371"/>
          </a:xfrm>
          <a:prstGeom prst="straightConnector1">
            <a:avLst/>
          </a:prstGeom>
          <a:ln w="381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5"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1"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2137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11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2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P spid="21" grpId="0"/>
      <p:bldP spid="22" grpId="0"/>
      <p:bldP spid="23" grpId="0"/>
      <p:bldP spid="25" grpId="0"/>
      <p:bldP spid="29" grpId="0"/>
      <p:bldP spid="58" grpId="0"/>
      <p:bldP spid="59" grpId="0"/>
      <p:bldP spid="60" grpId="0"/>
      <p:bldP spid="63" grpId="0"/>
      <p:bldP spid="64" grpId="0"/>
      <p:bldP spid="65" grpId="0"/>
      <p:bldP spid="66" grpId="0"/>
      <p:bldP spid="67" grpId="0"/>
      <p:bldP spid="68" grpId="0"/>
      <p:bldP spid="69" grpId="0"/>
      <p:bldP spid="72" grpId="0"/>
      <p:bldP spid="73" grpId="0"/>
      <p:bldP spid="76" grpId="0"/>
      <p:bldP spid="77" grpId="0"/>
      <p:bldP spid="78" grpId="0"/>
      <p:bldP spid="79" grpId="0"/>
      <p:bldP spid="80" grpId="0"/>
      <p:bldP spid="82" grpId="0"/>
      <p:bldP spid="83" grpId="0"/>
      <p:bldP spid="85" grpId="0"/>
      <p:bldP spid="101" grpId="0"/>
      <p:bldP spid="118" grpId="0"/>
      <p:bldP spid="119" grpId="0"/>
      <p:bldP spid="120" grpId="0"/>
      <p:bldP spid="121" grpId="0"/>
      <p:bldP spid="122" grpId="0"/>
      <p:bldP spid="12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C</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Pascal</a:t>
            </a:r>
            <a:r>
              <a:rPr lang="zh-CN" altLang="en-US" sz="2400" dirty="0">
                <a:latin typeface="Times New Roman" panose="02020603050405020304" pitchFamily="18" charset="0"/>
                <a:cs typeface="Times New Roman" panose="02020603050405020304" pitchFamily="18" charset="0"/>
              </a:rPr>
              <a:t>及</a:t>
            </a:r>
            <a:r>
              <a:rPr lang="en-US" altLang="zh-CN" sz="2400" dirty="0">
                <a:latin typeface="Times New Roman" panose="02020603050405020304" pitchFamily="18" charset="0"/>
                <a:cs typeface="Times New Roman" panose="02020603050405020304" pitchFamily="18" charset="0"/>
              </a:rPr>
              <a:t>FORTRAN</a:t>
            </a:r>
            <a:r>
              <a:rPr lang="zh-CN" altLang="en-US" sz="2400" dirty="0">
                <a:latin typeface="Times New Roman" panose="02020603050405020304" pitchFamily="18" charset="0"/>
                <a:cs typeface="Times New Roman" panose="02020603050405020304" pitchFamily="18" charset="0"/>
              </a:rPr>
              <a:t>等语言的语法中，允许在一个过程中的所有说明语句作为一个组来处理，把它们安排在一组数据区中。从而我们需要一个全程变量如</a:t>
            </a:r>
            <a:r>
              <a:rPr lang="en-US" altLang="zh-CN" sz="2400" dirty="0">
                <a:latin typeface="Times New Roman" panose="02020603050405020304" pitchFamily="18" charset="0"/>
                <a:cs typeface="Times New Roman" panose="02020603050405020304" pitchFamily="18" charset="0"/>
              </a:rPr>
              <a:t>offset</a:t>
            </a:r>
            <a:r>
              <a:rPr lang="zh-CN" altLang="en-US" sz="2400" dirty="0">
                <a:latin typeface="Times New Roman" panose="02020603050405020304" pitchFamily="18" charset="0"/>
                <a:cs typeface="Times New Roman" panose="02020603050405020304" pitchFamily="18" charset="0"/>
              </a:rPr>
              <a:t>来跟踪下一个可用的相对地址的位置。</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过程中的说明语句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1293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过程中说明语句的翻译</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1259632" y="1316767"/>
            <a:ext cx="7416824" cy="3785652"/>
          </a:xfrm>
          <a:prstGeom prst="rect">
            <a:avLst/>
          </a:prstGeom>
        </p:spPr>
        <p:txBody>
          <a:bodyPr wrap="square">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P→D               </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offset 0}</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a:solidFill>
                  <a:srgbClr val="000000"/>
                </a:solidFill>
                <a:latin typeface="Times New Roman" panose="02020603050405020304" pitchFamily="18" charset="0"/>
                <a:cs typeface="Times New Roman" panose="02020603050405020304" pitchFamily="18" charset="0"/>
              </a:rPr>
              <a:t>D→D</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latin typeface="Times New Roman" panose="02020603050405020304" pitchFamily="18" charset="0"/>
                <a:cs typeface="Times New Roman" panose="02020603050405020304" pitchFamily="18" charset="0"/>
              </a:rPr>
              <a:t>D </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err="1">
                <a:solidFill>
                  <a:srgbClr val="000000"/>
                </a:solidFill>
                <a:latin typeface="Times New Roman" panose="02020603050405020304" pitchFamily="18" charset="0"/>
                <a:cs typeface="Times New Roman" panose="02020603050405020304" pitchFamily="18" charset="0"/>
              </a:rPr>
              <a:t>D→id</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enter(</a:t>
            </a:r>
            <a:r>
              <a:rPr lang="en-US" altLang="zh-CN" sz="2000" dirty="0" err="1">
                <a:solidFill>
                  <a:srgbClr val="000000"/>
                </a:solidFill>
                <a:latin typeface="Times New Roman" panose="02020603050405020304" pitchFamily="18" charset="0"/>
                <a:cs typeface="Times New Roman" panose="02020603050405020304" pitchFamily="18" charset="0"/>
              </a:rPr>
              <a:t>id</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name,T</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type,offset</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b="1"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smtClean="0">
                <a:solidFill>
                  <a:srgbClr val="000000"/>
                </a:solidFill>
                <a:latin typeface="Times New Roman" panose="02020603050405020304" pitchFamily="18" charset="0"/>
                <a:cs typeface="Times New Roman" panose="02020603050405020304" pitchFamily="18" charset="0"/>
              </a:rPr>
              <a:t>	                                   offset </a:t>
            </a:r>
            <a:r>
              <a:rPr lang="en-US" altLang="zh-CN" sz="2000" dirty="0" err="1">
                <a:solidFill>
                  <a:srgbClr val="000000"/>
                </a:solidFill>
                <a:latin typeface="Times New Roman" panose="02020603050405020304" pitchFamily="18" charset="0"/>
                <a:cs typeface="Times New Roman" panose="02020603050405020304" pitchFamily="18" charset="0"/>
              </a:rPr>
              <a:t>offset+T</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width</a:t>
            </a:r>
            <a:r>
              <a:rPr lang="en-US" altLang="zh-CN" sz="2000"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de-DE" altLang="zh-CN" sz="2000" dirty="0">
                <a:solidFill>
                  <a:srgbClr val="000000"/>
                </a:solidFill>
                <a:latin typeface="Times New Roman" panose="02020603050405020304" pitchFamily="18" charset="0"/>
                <a:cs typeface="Times New Roman" panose="02020603050405020304" pitchFamily="18" charset="0"/>
              </a:rPr>
              <a:t>T→integer           </a:t>
            </a:r>
            <a:r>
              <a:rPr lang="de-DE" altLang="zh-CN" sz="2000" baseline="-25000" dirty="0">
                <a:solidFill>
                  <a:srgbClr val="000000"/>
                </a:solidFill>
                <a:latin typeface="Times New Roman" panose="02020603050405020304" pitchFamily="18" charset="0"/>
                <a:cs typeface="Times New Roman" panose="02020603050405020304" pitchFamily="18" charset="0"/>
              </a:rPr>
              <a:t> </a:t>
            </a:r>
            <a:r>
              <a:rPr lang="de-DE" altLang="zh-CN" sz="2000" baseline="-25000" dirty="0" smtClean="0">
                <a:solidFill>
                  <a:srgbClr val="000000"/>
                </a:solidFill>
                <a:latin typeface="Times New Roman" panose="02020603050405020304" pitchFamily="18" charset="0"/>
                <a:cs typeface="Times New Roman" panose="02020603050405020304" pitchFamily="18" charset="0"/>
              </a:rPr>
              <a:t>	</a:t>
            </a:r>
            <a:r>
              <a:rPr lang="de-DE" altLang="zh-CN" sz="2000" dirty="0" smtClean="0">
                <a:solidFill>
                  <a:srgbClr val="000000"/>
                </a:solidFill>
                <a:latin typeface="Times New Roman" panose="02020603050405020304" pitchFamily="18" charset="0"/>
                <a:cs typeface="Times New Roman" panose="02020603050405020304" pitchFamily="18" charset="0"/>
              </a:rPr>
              <a:t>{</a:t>
            </a:r>
            <a:r>
              <a:rPr lang="de-DE" altLang="zh-CN" sz="2000" dirty="0">
                <a:solidFill>
                  <a:srgbClr val="000000"/>
                </a:solidFill>
                <a:latin typeface="Times New Roman" panose="02020603050405020304" pitchFamily="18" charset="0"/>
                <a:cs typeface="Times New Roman" panose="02020603050405020304" pitchFamily="18" charset="0"/>
              </a:rPr>
              <a:t>T</a:t>
            </a:r>
            <a:r>
              <a:rPr lang="de-DE" altLang="zh-CN" sz="2000" b="1" dirty="0">
                <a:solidFill>
                  <a:srgbClr val="000000"/>
                </a:solidFill>
                <a:latin typeface="Times New Roman" panose="02020603050405020304" pitchFamily="18" charset="0"/>
                <a:cs typeface="Times New Roman" panose="02020603050405020304" pitchFamily="18" charset="0"/>
              </a:rPr>
              <a:t>.</a:t>
            </a:r>
            <a:r>
              <a:rPr lang="de-DE" altLang="zh-CN" sz="2000" dirty="0">
                <a:solidFill>
                  <a:srgbClr val="000000"/>
                </a:solidFill>
                <a:latin typeface="Times New Roman" panose="02020603050405020304" pitchFamily="18" charset="0"/>
                <a:cs typeface="Times New Roman" panose="02020603050405020304" pitchFamily="18" charset="0"/>
              </a:rPr>
              <a:t>type</a:t>
            </a:r>
            <a:r>
              <a:rPr lang="en-US" altLang="zh-CN" sz="2000" dirty="0">
                <a:solidFill>
                  <a:srgbClr val="000000"/>
                </a:solidFill>
                <a:latin typeface="Times New Roman" panose="02020603050405020304" pitchFamily="18" charset="0"/>
                <a:cs typeface="Times New Roman" panose="02020603050405020304" pitchFamily="18" charset="0"/>
              </a:rPr>
              <a:t> </a:t>
            </a:r>
            <a:r>
              <a:rPr lang="de-DE" altLang="zh-CN" sz="2000" dirty="0">
                <a:solidFill>
                  <a:srgbClr val="000000"/>
                </a:solidFill>
                <a:latin typeface="Times New Roman" panose="02020603050405020304" pitchFamily="18" charset="0"/>
                <a:cs typeface="Times New Roman" panose="02020603050405020304" pitchFamily="18" charset="0"/>
              </a:rPr>
              <a:t>integer</a:t>
            </a:r>
            <a:r>
              <a:rPr lang="de-DE" altLang="zh-CN" sz="2000" b="1"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err="1" smtClean="0">
                <a:solidFill>
                  <a:srgbClr val="000000"/>
                </a:solidFill>
                <a:latin typeface="Times New Roman" panose="02020603050405020304" pitchFamily="18" charset="0"/>
                <a:cs typeface="Times New Roman" panose="02020603050405020304" pitchFamily="18" charset="0"/>
              </a:rPr>
              <a:t>T</a:t>
            </a:r>
            <a:r>
              <a:rPr lang="en-US" altLang="zh-CN" sz="2000" b="1" dirty="0" err="1" smtClean="0">
                <a:solidFill>
                  <a:srgbClr val="000000"/>
                </a:solidFill>
                <a:latin typeface="Times New Roman" panose="02020603050405020304" pitchFamily="18" charset="0"/>
                <a:cs typeface="Times New Roman" panose="02020603050405020304" pitchFamily="18" charset="0"/>
              </a:rPr>
              <a:t>.</a:t>
            </a:r>
            <a:r>
              <a:rPr lang="en-US" altLang="zh-CN" sz="2000" dirty="0" err="1" smtClean="0">
                <a:solidFill>
                  <a:srgbClr val="000000"/>
                </a:solidFill>
                <a:latin typeface="Times New Roman" panose="02020603050405020304" pitchFamily="18" charset="0"/>
                <a:cs typeface="Times New Roman" panose="02020603050405020304" pitchFamily="18" charset="0"/>
              </a:rPr>
              <a:t>width</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4}</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err="1">
                <a:solidFill>
                  <a:srgbClr val="000000"/>
                </a:solidFill>
                <a:latin typeface="Times New Roman" panose="02020603050405020304" pitchFamily="18" charset="0"/>
                <a:cs typeface="Times New Roman" panose="02020603050405020304" pitchFamily="18" charset="0"/>
              </a:rPr>
              <a:t>T→real</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type</a:t>
            </a:r>
            <a:r>
              <a:rPr lang="en-US" altLang="zh-CN" sz="2000" dirty="0">
                <a:solidFill>
                  <a:srgbClr val="000000"/>
                </a:solidFill>
                <a:latin typeface="Times New Roman" panose="02020603050405020304" pitchFamily="18" charset="0"/>
                <a:cs typeface="Times New Roman" panose="02020603050405020304" pitchFamily="18" charset="0"/>
              </a:rPr>
              <a:t> real</a:t>
            </a:r>
            <a:r>
              <a:rPr lang="en-US" altLang="zh-CN" sz="2000" b="1"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err="1" smtClean="0">
                <a:solidFill>
                  <a:srgbClr val="000000"/>
                </a:solidFill>
                <a:latin typeface="Times New Roman" panose="02020603050405020304" pitchFamily="18" charset="0"/>
                <a:cs typeface="Times New Roman" panose="02020603050405020304" pitchFamily="18" charset="0"/>
              </a:rPr>
              <a:t>T</a:t>
            </a:r>
            <a:r>
              <a:rPr lang="en-US" altLang="zh-CN" sz="2000" b="1" dirty="0" err="1" smtClean="0">
                <a:solidFill>
                  <a:srgbClr val="000000"/>
                </a:solidFill>
                <a:latin typeface="Times New Roman" panose="02020603050405020304" pitchFamily="18" charset="0"/>
                <a:cs typeface="Times New Roman" panose="02020603050405020304" pitchFamily="18" charset="0"/>
              </a:rPr>
              <a:t>.</a:t>
            </a:r>
            <a:r>
              <a:rPr lang="en-US" altLang="zh-CN" sz="2000" dirty="0" err="1" smtClean="0">
                <a:solidFill>
                  <a:srgbClr val="000000"/>
                </a:solidFill>
                <a:latin typeface="Times New Roman" panose="02020603050405020304" pitchFamily="18" charset="0"/>
                <a:cs typeface="Times New Roman" panose="02020603050405020304" pitchFamily="18" charset="0"/>
              </a:rPr>
              <a:t>width</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8}</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err="1">
                <a:solidFill>
                  <a:srgbClr val="000000"/>
                </a:solidFill>
                <a:latin typeface="Times New Roman" panose="02020603050405020304" pitchFamily="18" charset="0"/>
                <a:cs typeface="Times New Roman" panose="02020603050405020304" pitchFamily="18" charset="0"/>
              </a:rPr>
              <a:t>T→array</a:t>
            </a:r>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num</a:t>
            </a:r>
            <a:r>
              <a:rPr lang="en-US" altLang="zh-CN" sz="2000" dirty="0">
                <a:solidFill>
                  <a:srgbClr val="000000"/>
                </a:solidFill>
                <a:latin typeface="Times New Roman" panose="02020603050405020304" pitchFamily="18" charset="0"/>
                <a:cs typeface="Times New Roman" panose="02020603050405020304" pitchFamily="18" charset="0"/>
              </a:rPr>
              <a:t>]of T</a:t>
            </a:r>
            <a:r>
              <a:rPr lang="en-US" altLang="zh-CN" sz="2000" baseline="-25000" dirty="0">
                <a:solidFill>
                  <a:srgbClr val="000000"/>
                </a:solidFill>
                <a:latin typeface="Times New Roman" panose="02020603050405020304" pitchFamily="18" charset="0"/>
                <a:cs typeface="Times New Roman" panose="02020603050405020304" pitchFamily="18" charset="0"/>
              </a:rPr>
              <a:t>1</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err="1">
                <a:solidFill>
                  <a:srgbClr val="000000"/>
                </a:solidFill>
                <a:latin typeface="Times New Roman" panose="02020603050405020304" pitchFamily="18" charset="0"/>
                <a:cs typeface="Times New Roman" panose="02020603050405020304" pitchFamily="18" charset="0"/>
              </a:rPr>
              <a:t>T</a:t>
            </a:r>
            <a:r>
              <a:rPr lang="en-US" altLang="zh-CN" sz="2000" b="1" dirty="0" err="1">
                <a:solidFill>
                  <a:srgbClr val="000000"/>
                </a:solidFill>
                <a:latin typeface="Times New Roman" panose="02020603050405020304" pitchFamily="18" charset="0"/>
                <a:cs typeface="Times New Roman" panose="02020603050405020304" pitchFamily="18" charset="0"/>
              </a:rPr>
              <a:t>.</a:t>
            </a:r>
            <a:r>
              <a:rPr lang="en-US" altLang="zh-CN" sz="2000" dirty="0" err="1">
                <a:solidFill>
                  <a:srgbClr val="000000"/>
                </a:solidFill>
                <a:latin typeface="Times New Roman" panose="02020603050405020304" pitchFamily="18" charset="0"/>
                <a:cs typeface="Times New Roman" panose="02020603050405020304" pitchFamily="18" charset="0"/>
              </a:rPr>
              <a:t>type</a:t>
            </a:r>
            <a:r>
              <a:rPr lang="en-US" altLang="zh-CN" sz="2000" dirty="0">
                <a:solidFill>
                  <a:srgbClr val="000000"/>
                </a:solidFill>
                <a:latin typeface="Times New Roman" panose="02020603050405020304" pitchFamily="18" charset="0"/>
                <a:cs typeface="Times New Roman" panose="02020603050405020304" pitchFamily="18" charset="0"/>
              </a:rPr>
              <a:t> array(num</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latin typeface="Times New Roman" panose="02020603050405020304" pitchFamily="18" charset="0"/>
                <a:cs typeface="Times New Roman" panose="02020603050405020304" pitchFamily="18" charset="0"/>
              </a:rPr>
              <a:t>val,T</a:t>
            </a:r>
            <a:r>
              <a:rPr lang="en-US" altLang="zh-CN" sz="2000" baseline="-25000" dirty="0">
                <a:solidFill>
                  <a:srgbClr val="000000"/>
                </a:solidFill>
                <a:latin typeface="Times New Roman" panose="02020603050405020304" pitchFamily="18" charset="0"/>
                <a:cs typeface="Times New Roman" panose="02020603050405020304" pitchFamily="18" charset="0"/>
              </a:rPr>
              <a:t>1</a:t>
            </a:r>
            <a:r>
              <a:rPr lang="en-US" altLang="zh-CN" sz="2000" b="1" dirty="0">
                <a:solidFill>
                  <a:srgbClr val="000000"/>
                </a:solidFill>
                <a:latin typeface="Times New Roman" panose="02020603050405020304" pitchFamily="18" charset="0"/>
                <a:cs typeface="Times New Roman" panose="02020603050405020304" pitchFamily="18" charset="0"/>
              </a:rPr>
              <a:t>.</a:t>
            </a:r>
            <a:r>
              <a:rPr lang="en-US" altLang="zh-CN" sz="2000" dirty="0">
                <a:solidFill>
                  <a:srgbClr val="000000"/>
                </a:solidFill>
                <a:latin typeface="Times New Roman" panose="02020603050405020304" pitchFamily="18" charset="0"/>
                <a:cs typeface="Times New Roman" panose="02020603050405020304" pitchFamily="18" charset="0"/>
              </a:rPr>
              <a:t>type)</a:t>
            </a:r>
            <a:r>
              <a:rPr lang="en-US" altLang="zh-CN" sz="2000" b="1"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de-DE" altLang="zh-CN" sz="2000" dirty="0" smtClean="0">
                <a:solidFill>
                  <a:srgbClr val="000000"/>
                </a:solidFill>
                <a:latin typeface="Times New Roman" panose="02020603050405020304" pitchFamily="18" charset="0"/>
                <a:cs typeface="Times New Roman" panose="02020603050405020304" pitchFamily="18" charset="0"/>
              </a:rPr>
              <a:t>                                                  T</a:t>
            </a:r>
            <a:r>
              <a:rPr lang="de-DE" altLang="zh-CN" sz="2000" b="1" dirty="0" smtClean="0">
                <a:solidFill>
                  <a:srgbClr val="000000"/>
                </a:solidFill>
                <a:latin typeface="Times New Roman" panose="02020603050405020304" pitchFamily="18" charset="0"/>
                <a:cs typeface="Times New Roman" panose="02020603050405020304" pitchFamily="18" charset="0"/>
              </a:rPr>
              <a:t>.</a:t>
            </a:r>
            <a:r>
              <a:rPr lang="de-DE" altLang="zh-CN" sz="2000" dirty="0" smtClean="0">
                <a:solidFill>
                  <a:srgbClr val="000000"/>
                </a:solidFill>
                <a:latin typeface="Times New Roman" panose="02020603050405020304" pitchFamily="18" charset="0"/>
                <a:cs typeface="Times New Roman" panose="02020603050405020304" pitchFamily="18" charset="0"/>
              </a:rPr>
              <a:t>width</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de-DE" altLang="zh-CN" sz="2000" dirty="0" smtClean="0">
                <a:solidFill>
                  <a:srgbClr val="000000"/>
                </a:solidFill>
                <a:latin typeface="Times New Roman" panose="02020603050405020304" pitchFamily="18" charset="0"/>
                <a:cs typeface="Times New Roman" panose="02020603050405020304" pitchFamily="18" charset="0"/>
              </a:rPr>
              <a:t>um</a:t>
            </a:r>
            <a:r>
              <a:rPr lang="de-DE" altLang="zh-CN" sz="2000" b="1" dirty="0" smtClean="0">
                <a:solidFill>
                  <a:srgbClr val="000000"/>
                </a:solidFill>
                <a:latin typeface="Times New Roman" panose="02020603050405020304" pitchFamily="18" charset="0"/>
                <a:cs typeface="Times New Roman" panose="02020603050405020304" pitchFamily="18" charset="0"/>
              </a:rPr>
              <a:t>.</a:t>
            </a:r>
            <a:r>
              <a:rPr lang="de-DE" altLang="zh-CN" sz="2000" dirty="0" smtClean="0">
                <a:solidFill>
                  <a:srgbClr val="000000"/>
                </a:solidFill>
                <a:latin typeface="Times New Roman" panose="02020603050405020304" pitchFamily="18" charset="0"/>
                <a:cs typeface="Times New Roman" panose="02020603050405020304" pitchFamily="18" charset="0"/>
              </a:rPr>
              <a:t>val×T</a:t>
            </a:r>
            <a:r>
              <a:rPr lang="de-DE" altLang="zh-CN" sz="2000" baseline="-25000" dirty="0" smtClean="0">
                <a:solidFill>
                  <a:srgbClr val="000000"/>
                </a:solidFill>
                <a:latin typeface="Times New Roman" panose="02020603050405020304" pitchFamily="18" charset="0"/>
                <a:cs typeface="Times New Roman" panose="02020603050405020304" pitchFamily="18" charset="0"/>
              </a:rPr>
              <a:t>1</a:t>
            </a:r>
            <a:r>
              <a:rPr lang="de-DE" altLang="zh-CN" sz="2000" b="1" dirty="0" smtClean="0">
                <a:solidFill>
                  <a:srgbClr val="000000"/>
                </a:solidFill>
                <a:latin typeface="Times New Roman" panose="02020603050405020304" pitchFamily="18" charset="0"/>
                <a:cs typeface="Times New Roman" panose="02020603050405020304" pitchFamily="18" charset="0"/>
              </a:rPr>
              <a:t>.</a:t>
            </a:r>
            <a:r>
              <a:rPr lang="de-DE" altLang="zh-CN" sz="2000" dirty="0" smtClean="0">
                <a:solidFill>
                  <a:srgbClr val="000000"/>
                </a:solidFill>
                <a:latin typeface="Times New Roman" panose="02020603050405020304" pitchFamily="18" charset="0"/>
                <a:cs typeface="Times New Roman" panose="02020603050405020304" pitchFamily="18" charset="0"/>
              </a:rPr>
              <a:t>width</a:t>
            </a:r>
            <a:r>
              <a:rPr lang="de-DE" altLang="zh-CN" sz="2000"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de-DE" altLang="zh-CN" sz="2000" dirty="0">
                <a:solidFill>
                  <a:srgbClr val="000000"/>
                </a:solidFill>
                <a:latin typeface="Times New Roman" panose="02020603050405020304" pitchFamily="18" charset="0"/>
                <a:cs typeface="Times New Roman" panose="02020603050405020304" pitchFamily="18" charset="0"/>
              </a:rPr>
              <a:t>T→↑T</a:t>
            </a:r>
            <a:r>
              <a:rPr lang="de-DE" altLang="zh-CN" sz="2000" baseline="-25000" dirty="0">
                <a:solidFill>
                  <a:srgbClr val="000000"/>
                </a:solidFill>
                <a:latin typeface="Times New Roman" panose="02020603050405020304" pitchFamily="18" charset="0"/>
                <a:cs typeface="Times New Roman" panose="02020603050405020304" pitchFamily="18" charset="0"/>
              </a:rPr>
              <a:t>1</a:t>
            </a:r>
            <a:r>
              <a:rPr lang="de-DE" altLang="zh-CN" sz="2000" dirty="0">
                <a:solidFill>
                  <a:srgbClr val="000000"/>
                </a:solidFill>
                <a:latin typeface="Times New Roman" panose="02020603050405020304" pitchFamily="18" charset="0"/>
                <a:cs typeface="Times New Roman" panose="02020603050405020304" pitchFamily="18" charset="0"/>
              </a:rPr>
              <a:t>              </a:t>
            </a:r>
            <a:r>
              <a:rPr lang="de-DE" altLang="zh-CN" sz="2000" dirty="0" smtClean="0">
                <a:solidFill>
                  <a:srgbClr val="000000"/>
                </a:solidFill>
                <a:latin typeface="Times New Roman" panose="02020603050405020304" pitchFamily="18" charset="0"/>
                <a:cs typeface="Times New Roman" panose="02020603050405020304" pitchFamily="18" charset="0"/>
              </a:rPr>
              <a:t>		{</a:t>
            </a:r>
            <a:r>
              <a:rPr lang="de-DE" altLang="zh-CN" sz="2000" dirty="0">
                <a:solidFill>
                  <a:srgbClr val="000000"/>
                </a:solidFill>
                <a:latin typeface="Times New Roman" panose="02020603050405020304" pitchFamily="18" charset="0"/>
                <a:cs typeface="Times New Roman" panose="02020603050405020304" pitchFamily="18" charset="0"/>
              </a:rPr>
              <a:t>T</a:t>
            </a:r>
            <a:r>
              <a:rPr lang="de-DE" altLang="zh-CN" sz="2000" b="1" dirty="0">
                <a:solidFill>
                  <a:srgbClr val="000000"/>
                </a:solidFill>
                <a:latin typeface="Times New Roman" panose="02020603050405020304" pitchFamily="18" charset="0"/>
                <a:cs typeface="Times New Roman" panose="02020603050405020304" pitchFamily="18" charset="0"/>
              </a:rPr>
              <a:t>.</a:t>
            </a:r>
            <a:r>
              <a:rPr lang="de-DE" altLang="zh-CN" sz="2000" dirty="0">
                <a:solidFill>
                  <a:srgbClr val="000000"/>
                </a:solidFill>
                <a:latin typeface="Times New Roman" panose="02020603050405020304" pitchFamily="18" charset="0"/>
                <a:cs typeface="Times New Roman" panose="02020603050405020304" pitchFamily="18" charset="0"/>
              </a:rPr>
              <a:t>type</a:t>
            </a:r>
            <a:r>
              <a:rPr lang="en-US" altLang="zh-CN" sz="2000" dirty="0">
                <a:solidFill>
                  <a:srgbClr val="000000"/>
                </a:solidFill>
                <a:latin typeface="Times New Roman" panose="02020603050405020304" pitchFamily="18" charset="0"/>
                <a:cs typeface="Times New Roman" panose="02020603050405020304" pitchFamily="18" charset="0"/>
              </a:rPr>
              <a:t> </a:t>
            </a:r>
            <a:r>
              <a:rPr lang="de-DE" altLang="zh-CN" sz="2000" dirty="0">
                <a:solidFill>
                  <a:srgbClr val="000000"/>
                </a:solidFill>
                <a:latin typeface="Times New Roman" panose="02020603050405020304" pitchFamily="18" charset="0"/>
                <a:cs typeface="Times New Roman" panose="02020603050405020304" pitchFamily="18" charset="0"/>
              </a:rPr>
              <a:t>pointer(T</a:t>
            </a:r>
            <a:r>
              <a:rPr lang="de-DE" altLang="zh-CN" sz="2000" baseline="-25000" dirty="0">
                <a:solidFill>
                  <a:srgbClr val="000000"/>
                </a:solidFill>
                <a:latin typeface="Times New Roman" panose="02020603050405020304" pitchFamily="18" charset="0"/>
                <a:cs typeface="Times New Roman" panose="02020603050405020304" pitchFamily="18" charset="0"/>
              </a:rPr>
              <a:t>1</a:t>
            </a:r>
            <a:r>
              <a:rPr lang="de-DE" altLang="zh-CN" sz="2000" b="1" dirty="0">
                <a:solidFill>
                  <a:srgbClr val="000000"/>
                </a:solidFill>
                <a:latin typeface="Times New Roman" panose="02020603050405020304" pitchFamily="18" charset="0"/>
                <a:cs typeface="Times New Roman" panose="02020603050405020304" pitchFamily="18" charset="0"/>
              </a:rPr>
              <a:t>.</a:t>
            </a:r>
            <a:r>
              <a:rPr lang="de-DE" altLang="zh-CN" sz="2000" dirty="0">
                <a:solidFill>
                  <a:srgbClr val="000000"/>
                </a:solidFill>
                <a:latin typeface="Times New Roman" panose="02020603050405020304" pitchFamily="18" charset="0"/>
                <a:cs typeface="Times New Roman" panose="02020603050405020304" pitchFamily="18" charset="0"/>
              </a:rPr>
              <a:t>type)</a:t>
            </a:r>
            <a:r>
              <a:rPr lang="de-DE" altLang="zh-CN" sz="2000" b="1" dirty="0">
                <a:solidFill>
                  <a:srgbClr val="000000"/>
                </a:solidFill>
                <a:latin typeface="Times New Roman" panose="02020603050405020304" pitchFamily="18" charset="0"/>
                <a:cs typeface="Times New Roman" panose="02020603050405020304" pitchFamily="18" charset="0"/>
              </a:rPr>
              <a:t>;</a:t>
            </a:r>
            <a:endParaRPr lang="zh-CN" altLang="zh-CN" sz="2000" dirty="0">
              <a:solidFill>
                <a:srgbClr val="000000"/>
              </a:solidFill>
              <a:latin typeface="Times New Roman" panose="02020603050405020304" pitchFamily="18" charset="0"/>
              <a:cs typeface="Times New Roman" panose="02020603050405020304" pitchFamily="18" charset="0"/>
            </a:endParaRPr>
          </a:p>
          <a:p>
            <a:r>
              <a:rPr lang="de-DE" altLang="zh-CN" sz="2000" dirty="0" smtClean="0">
                <a:solidFill>
                  <a:srgbClr val="000000"/>
                </a:solidFill>
                <a:latin typeface="Times New Roman" panose="02020603050405020304" pitchFamily="18" charset="0"/>
                <a:cs typeface="Times New Roman" panose="02020603050405020304" pitchFamily="18" charset="0"/>
              </a:rPr>
              <a:t>			  T</a:t>
            </a:r>
            <a:r>
              <a:rPr lang="de-DE" altLang="zh-CN" sz="2000" b="1" dirty="0" smtClean="0">
                <a:solidFill>
                  <a:srgbClr val="000000"/>
                </a:solidFill>
                <a:latin typeface="Times New Roman" panose="02020603050405020304" pitchFamily="18" charset="0"/>
                <a:cs typeface="Times New Roman" panose="02020603050405020304" pitchFamily="18" charset="0"/>
              </a:rPr>
              <a:t>.</a:t>
            </a:r>
            <a:r>
              <a:rPr lang="de-DE" altLang="zh-CN" sz="2000" dirty="0" smtClean="0">
                <a:solidFill>
                  <a:srgbClr val="000000"/>
                </a:solidFill>
                <a:latin typeface="Times New Roman" panose="02020603050405020304" pitchFamily="18" charset="0"/>
                <a:cs typeface="Times New Roman" panose="02020603050405020304" pitchFamily="18" charset="0"/>
              </a:rPr>
              <a:t>width</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de-DE" altLang="zh-CN" sz="2000" dirty="0">
                <a:solidFill>
                  <a:srgbClr val="000000"/>
                </a:solidFill>
                <a:latin typeface="Times New Roman" panose="02020603050405020304" pitchFamily="18" charset="0"/>
                <a:cs typeface="Times New Roman" panose="02020603050405020304" pitchFamily="18" charset="0"/>
              </a:rPr>
              <a:t>4}</a:t>
            </a:r>
            <a:endParaRPr lang="zh-CN" altLang="zh-CN" sz="2000" dirty="0">
              <a:solidFill>
                <a:srgbClr val="000000"/>
              </a:solidFill>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3176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latin typeface="Times New Roman" panose="02020603050405020304" pitchFamily="18" charset="0"/>
                <a:cs typeface="Times New Roman" panose="02020603050405020304" pitchFamily="18" charset="0"/>
              </a:rPr>
              <a:t>赋值</a:t>
            </a:r>
            <a:r>
              <a:rPr lang="zh-CN" altLang="en-US" sz="2800" dirty="0">
                <a:latin typeface="Times New Roman" panose="02020603050405020304" pitchFamily="18" charset="0"/>
                <a:cs typeface="Times New Roman" panose="02020603050405020304" pitchFamily="18" charset="0"/>
              </a:rPr>
              <a:t>语句是用来赋给某变量一个具体值的语句。</a:t>
            </a:r>
            <a:r>
              <a:rPr lang="zh-CN" altLang="en-US" sz="2800" dirty="0" smtClean="0">
                <a:latin typeface="Times New Roman" panose="02020603050405020304" pitchFamily="18" charset="0"/>
                <a:cs typeface="Times New Roman" panose="02020603050405020304" pitchFamily="18" charset="0"/>
              </a:rPr>
              <a:t>在</a:t>
            </a:r>
            <a:r>
              <a:rPr lang="zh-CN" altLang="en-US" sz="2800" dirty="0">
                <a:latin typeface="Times New Roman" panose="02020603050405020304" pitchFamily="18" charset="0"/>
                <a:cs typeface="Times New Roman" panose="02020603050405020304" pitchFamily="18" charset="0"/>
              </a:rPr>
              <a:t>程序</a:t>
            </a:r>
            <a:r>
              <a:rPr lang="zh-CN" altLang="en-US" sz="2800" dirty="0" smtClean="0">
                <a:latin typeface="Times New Roman" panose="02020603050405020304" pitchFamily="18" charset="0"/>
                <a:cs typeface="Times New Roman" panose="02020603050405020304" pitchFamily="18" charset="0"/>
              </a:rPr>
              <a:t>中</a:t>
            </a:r>
            <a:r>
              <a:rPr lang="zh-CN" altLang="en-US" sz="2800" dirty="0">
                <a:latin typeface="Times New Roman" panose="02020603050405020304" pitchFamily="18" charset="0"/>
                <a:cs typeface="Times New Roman" panose="02020603050405020304" pitchFamily="18" charset="0"/>
              </a:rPr>
              <a:t>，赋值语句是最基本的</a:t>
            </a:r>
            <a:r>
              <a:rPr lang="zh-CN" altLang="en-US" sz="2800" dirty="0" smtClean="0">
                <a:latin typeface="Times New Roman" panose="02020603050405020304" pitchFamily="18" charset="0"/>
                <a:cs typeface="Times New Roman" panose="02020603050405020304" pitchFamily="18" charset="0"/>
              </a:rPr>
              <a:t>语句。</a:t>
            </a:r>
            <a:endParaRPr lang="en-US" altLang="zh-CN" sz="2800" dirty="0" smtClean="0">
              <a:latin typeface="Times New Roman" panose="02020603050405020304" pitchFamily="18" charset="0"/>
              <a:cs typeface="Times New Roman" panose="02020603050405020304" pitchFamily="18" charset="0"/>
            </a:endParaRPr>
          </a:p>
          <a:p>
            <a:pPr algn="l"/>
            <a:endParaRPr lang="en-US" altLang="zh-CN" sz="2800" dirty="0" smtClean="0">
              <a:latin typeface="Times New Roman" panose="02020603050405020304" pitchFamily="18" charset="0"/>
              <a:cs typeface="Times New Roman" panose="02020603050405020304" pitchFamily="18" charset="0"/>
            </a:endParaRPr>
          </a:p>
          <a:p>
            <a:pPr algn="l"/>
            <a:r>
              <a:rPr lang="zh-CN" altLang="en-US" sz="2800" dirty="0" smtClean="0">
                <a:latin typeface="Times New Roman" panose="02020603050405020304" pitchFamily="18" charset="0"/>
                <a:cs typeface="Times New Roman" panose="02020603050405020304" pitchFamily="18" charset="0"/>
              </a:rPr>
              <a:t>赋值语句的</a:t>
            </a:r>
            <a:r>
              <a:rPr lang="zh-CN" altLang="en-US" sz="2800" dirty="0">
                <a:latin typeface="Times New Roman" panose="02020603050405020304" pitchFamily="18" charset="0"/>
                <a:cs typeface="Times New Roman" panose="02020603050405020304" pitchFamily="18" charset="0"/>
              </a:rPr>
              <a:t>功能是完成等号右端的表达式所规定的运算，并将计算结果赋给左端的变量</a:t>
            </a:r>
            <a:r>
              <a:rPr lang="zh-CN" altLang="en-US" sz="2800" dirty="0" smtClean="0">
                <a:latin typeface="Times New Roman" panose="02020603050405020304" pitchFamily="18" charset="0"/>
                <a:cs typeface="Times New Roman" panose="02020603050405020304" pitchFamily="18" charset="0"/>
              </a:rPr>
              <a:t>。</a:t>
            </a:r>
            <a:endParaRPr lang="en-US" altLang="zh-CN" sz="2800" dirty="0" smtClean="0">
              <a:latin typeface="Times New Roman" panose="02020603050405020304" pitchFamily="18" charset="0"/>
              <a:cs typeface="Times New Roman" panose="02020603050405020304" pitchFamily="18" charset="0"/>
            </a:endParaRPr>
          </a:p>
          <a:p>
            <a:pPr algn="l"/>
            <a:endParaRPr lang="en-US" altLang="zh-CN" sz="2800" dirty="0" smtClean="0">
              <a:latin typeface="Times New Roman" panose="02020603050405020304" pitchFamily="18" charset="0"/>
              <a:cs typeface="Times New Roman" panose="02020603050405020304" pitchFamily="18" charset="0"/>
            </a:endParaRPr>
          </a:p>
          <a:p>
            <a:pPr algn="l"/>
            <a:r>
              <a:rPr lang="zh-CN" altLang="en-US" sz="2800" dirty="0">
                <a:latin typeface="Times New Roman" panose="02020603050405020304" pitchFamily="18" charset="0"/>
                <a:cs typeface="Times New Roman" panose="02020603050405020304" pitchFamily="18" charset="0"/>
              </a:rPr>
              <a:t>赋值语句中的表达式的类型可以是整型、实型、数组和记录</a:t>
            </a:r>
            <a:r>
              <a:rPr lang="zh-CN" altLang="en-US" sz="2800" dirty="0" smtClean="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赋值</a:t>
            </a:r>
            <a:r>
              <a:rPr lang="zh-CN" altLang="en-US" kern="0" dirty="0" smtClean="0">
                <a:solidFill>
                  <a:srgbClr val="000000"/>
                </a:solidFill>
                <a:latin typeface="楷体" panose="02010609060101010101" pitchFamily="49" charset="-122"/>
                <a:ea typeface="楷体" panose="02010609060101010101" pitchFamily="49" charset="-122"/>
              </a:rPr>
              <a:t>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443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a:latin typeface="Times New Roman" panose="02020603050405020304" pitchFamily="18" charset="0"/>
                <a:cs typeface="Times New Roman" panose="02020603050405020304" pitchFamily="18" charset="0"/>
              </a:rPr>
              <a:t>定义的一些语义变量和</a:t>
            </a:r>
            <a:r>
              <a:rPr lang="zh-CN" altLang="en-US" sz="2800" dirty="0" smtClean="0">
                <a:latin typeface="Times New Roman" panose="02020603050405020304" pitchFamily="18" charset="0"/>
                <a:cs typeface="Times New Roman" panose="02020603050405020304" pitchFamily="18" charset="0"/>
              </a:rPr>
              <a:t>过程：</a:t>
            </a:r>
            <a:endParaRPr lang="zh-CN" altLang="en-US" sz="2800" dirty="0">
              <a:latin typeface="Times New Roman" panose="02020603050405020304" pitchFamily="18" charset="0"/>
              <a:cs typeface="Times New Roman" panose="02020603050405020304" pitchFamily="18" charset="0"/>
            </a:endParaRPr>
          </a:p>
          <a:p>
            <a:pPr algn="l"/>
            <a:r>
              <a:rPr lang="en-US" altLang="zh-CN" sz="2000" b="1" dirty="0">
                <a:latin typeface="Times New Roman" panose="02020603050405020304" pitchFamily="18" charset="0"/>
                <a:cs typeface="Times New Roman" panose="02020603050405020304" pitchFamily="18" charset="0"/>
              </a:rPr>
              <a:t>GENCODE(OP,ARG1,ARG2,RESULT)</a:t>
            </a:r>
            <a:r>
              <a:rPr lang="zh-CN" altLang="en-US"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语义过程，产生一个四元式，并填入四元式表，编号自动增</a:t>
            </a:r>
            <a:r>
              <a:rPr lang="en-US" altLang="zh-CN" sz="2000" dirty="0">
                <a:latin typeface="Times New Roman" panose="02020603050405020304" pitchFamily="18" charset="0"/>
                <a:cs typeface="Times New Roman" panose="02020603050405020304" pitchFamily="18" charset="0"/>
              </a:rPr>
              <a:t>1 </a:t>
            </a:r>
            <a:r>
              <a:rPr lang="zh-CN" altLang="en-US" sz="2000" dirty="0">
                <a:latin typeface="Times New Roman" panose="02020603050405020304" pitchFamily="18" charset="0"/>
                <a:cs typeface="Times New Roman" panose="02020603050405020304" pitchFamily="18" charset="0"/>
              </a:rPr>
              <a:t>。</a:t>
            </a:r>
          </a:p>
          <a:p>
            <a:pPr algn="l"/>
            <a:r>
              <a:rPr lang="en-US" altLang="zh-CN" sz="2000" b="1" dirty="0">
                <a:latin typeface="Times New Roman" panose="02020603050405020304" pitchFamily="18" charset="0"/>
                <a:cs typeface="Times New Roman" panose="02020603050405020304" pitchFamily="18" charset="0"/>
              </a:rPr>
              <a:t>NEWT</a:t>
            </a:r>
            <a:r>
              <a:rPr lang="zh-CN" altLang="en-US" sz="2000" dirty="0">
                <a:latin typeface="Times New Roman" panose="02020603050405020304" pitchFamily="18" charset="0"/>
                <a:cs typeface="Times New Roman" panose="02020603050405020304" pitchFamily="18" charset="0"/>
              </a:rPr>
              <a:t>：函数，返回一个临时变量序号。在翻译可执行语句的过程中，可能需要使用临时变量，假定用</a:t>
            </a:r>
            <a:r>
              <a:rPr lang="en-US" altLang="zh-CN" sz="2000" dirty="0">
                <a:latin typeface="Times New Roman" panose="02020603050405020304" pitchFamily="18" charset="0"/>
                <a:cs typeface="Times New Roman" panose="02020603050405020304" pitchFamily="18" charset="0"/>
              </a:rPr>
              <a:t>NEWT</a:t>
            </a:r>
            <a:r>
              <a:rPr lang="zh-CN" altLang="en-US" sz="2000" dirty="0">
                <a:latin typeface="Times New Roman" panose="02020603050405020304" pitchFamily="18" charset="0"/>
                <a:cs typeface="Times New Roman" panose="02020603050405020304" pitchFamily="18" charset="0"/>
              </a:rPr>
              <a:t>过程来申请临时变量</a:t>
            </a:r>
            <a:r>
              <a:rPr lang="en-US" altLang="zh-CN" sz="2000"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，每申请一次，</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p>
          <a:p>
            <a:pPr algn="l"/>
            <a:r>
              <a:rPr lang="en-US" altLang="zh-CN" sz="2000" b="1" dirty="0">
                <a:latin typeface="Times New Roman" panose="02020603050405020304" pitchFamily="18" charset="0"/>
                <a:cs typeface="Times New Roman" panose="02020603050405020304" pitchFamily="18" charset="0"/>
              </a:rPr>
              <a:t>ENTRY(</a:t>
            </a:r>
            <a:r>
              <a:rPr lang="en-US" altLang="zh-CN" sz="2000" b="1" dirty="0" err="1">
                <a:latin typeface="Times New Roman" panose="02020603050405020304" pitchFamily="18" charset="0"/>
                <a:cs typeface="Times New Roman" panose="02020603050405020304" pitchFamily="18" charset="0"/>
              </a:rPr>
              <a:t>i</a:t>
            </a:r>
            <a:r>
              <a:rPr lang="en-US" altLang="zh-CN"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：函数，查找变量</a:t>
            </a:r>
            <a:r>
              <a:rPr lang="en-US" altLang="zh-CN" sz="2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的入口地址；检查</a:t>
            </a:r>
            <a:r>
              <a:rPr lang="en-US" altLang="zh-CN" sz="2000" dirty="0">
                <a:latin typeface="Times New Roman" panose="02020603050405020304" pitchFamily="18" charset="0"/>
                <a:cs typeface="Times New Roman" panose="02020603050405020304" pitchFamily="18" charset="0"/>
              </a:rPr>
              <a:t>id.name</a:t>
            </a:r>
            <a:r>
              <a:rPr lang="zh-CN" altLang="en-US" sz="2000" dirty="0">
                <a:latin typeface="Times New Roman" panose="02020603050405020304" pitchFamily="18" charset="0"/>
                <a:cs typeface="Times New Roman" panose="02020603050405020304" pitchFamily="18" charset="0"/>
              </a:rPr>
              <a:t>是否在符号表中，如在则返回一指向该登陆项的指针，否则返回</a:t>
            </a:r>
            <a:r>
              <a:rPr lang="en-US" altLang="zh-CN" sz="2000" dirty="0">
                <a:latin typeface="Times New Roman" panose="02020603050405020304" pitchFamily="18" charset="0"/>
                <a:cs typeface="Times New Roman" panose="02020603050405020304" pitchFamily="18" charset="0"/>
              </a:rPr>
              <a:t>NULL</a:t>
            </a:r>
          </a:p>
          <a:p>
            <a:pPr algn="l"/>
            <a:r>
              <a:rPr lang="en-US" altLang="zh-CN" sz="2000" b="1" dirty="0">
                <a:latin typeface="Times New Roman" panose="02020603050405020304" pitchFamily="18" charset="0"/>
                <a:cs typeface="Times New Roman" panose="02020603050405020304" pitchFamily="18" charset="0"/>
              </a:rPr>
              <a:t>E.PLACE</a:t>
            </a:r>
            <a:r>
              <a:rPr lang="zh-CN" altLang="en-US" sz="2000" dirty="0">
                <a:latin typeface="Times New Roman" panose="02020603050405020304" pitchFamily="18" charset="0"/>
                <a:cs typeface="Times New Roman" panose="02020603050405020304" pitchFamily="18" charset="0"/>
              </a:rPr>
              <a:t>：与给终结符</a:t>
            </a:r>
            <a:r>
              <a:rPr lang="en-US" altLang="zh-CN" sz="2000" dirty="0">
                <a:latin typeface="Times New Roman" panose="02020603050405020304" pitchFamily="18" charset="0"/>
                <a:cs typeface="Times New Roman" panose="02020603050405020304" pitchFamily="18" charset="0"/>
              </a:rPr>
              <a:t>E</a:t>
            </a:r>
            <a:r>
              <a:rPr lang="zh-CN" altLang="en-US" sz="2000" dirty="0">
                <a:latin typeface="Times New Roman" panose="02020603050405020304" pitchFamily="18" charset="0"/>
                <a:cs typeface="Times New Roman" panose="02020603050405020304" pitchFamily="18" charset="0"/>
              </a:rPr>
              <a:t>相联系的语义变量，可能是某变量的入口地址，或者为临时变量序号。</a:t>
            </a:r>
          </a:p>
          <a:p>
            <a:pPr algn="l"/>
            <a:r>
              <a:rPr lang="en-US" altLang="zh-CN" sz="2000" b="1" dirty="0">
                <a:latin typeface="Times New Roman" panose="02020603050405020304" pitchFamily="18" charset="0"/>
                <a:cs typeface="Times New Roman" panose="02020603050405020304" pitchFamily="18" charset="0"/>
              </a:rPr>
              <a:t>NXQ</a:t>
            </a:r>
            <a:r>
              <a:rPr lang="zh-CN" altLang="en-US" sz="2000" dirty="0">
                <a:latin typeface="Times New Roman" panose="02020603050405020304" pitchFamily="18" charset="0"/>
                <a:cs typeface="Times New Roman" panose="02020603050405020304" pitchFamily="18" charset="0"/>
              </a:rPr>
              <a:t>：即将要生成的四元式的编号</a:t>
            </a:r>
            <a:r>
              <a:rPr lang="zh-CN" altLang="en-US" sz="2000" dirty="0" smtClean="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语义变量及函数定义</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3919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latin typeface="Times New Roman" panose="02020603050405020304" pitchFamily="18" charset="0"/>
                <a:cs typeface="Times New Roman" panose="02020603050405020304" pitchFamily="18" charset="0"/>
              </a:rPr>
              <a:t>简单赋值语句：只有简单变量，且变量类型相同</a:t>
            </a:r>
            <a:endParaRPr lang="en-US" altLang="zh-CN" sz="2800" dirty="0" smtClean="0">
              <a:latin typeface="Times New Roman" panose="02020603050405020304" pitchFamily="18" charset="0"/>
              <a:cs typeface="Times New Roman" panose="02020603050405020304" pitchFamily="18" charset="0"/>
            </a:endParaRPr>
          </a:p>
          <a:p>
            <a:pPr algn="l"/>
            <a:r>
              <a:rPr lang="zh-CN" altLang="en-US" sz="2800" dirty="0" smtClean="0">
                <a:latin typeface="Times New Roman" panose="02020603050405020304" pitchFamily="18" charset="0"/>
                <a:cs typeface="Times New Roman" panose="02020603050405020304" pitchFamily="18" charset="0"/>
              </a:rPr>
              <a:t>例如： </a:t>
            </a:r>
            <a:r>
              <a:rPr lang="en-US" altLang="zh-CN" sz="2800" dirty="0" smtClean="0">
                <a:latin typeface="Times New Roman" panose="02020603050405020304" pitchFamily="18" charset="0"/>
                <a:cs typeface="Times New Roman" panose="02020603050405020304" pitchFamily="18" charset="0"/>
              </a:rPr>
              <a:t>x = 2;</a:t>
            </a:r>
          </a:p>
          <a:p>
            <a:pPr algn="l"/>
            <a:r>
              <a:rPr lang="zh-CN" altLang="en-US" sz="2800" dirty="0" smtClean="0">
                <a:latin typeface="Times New Roman" panose="02020603050405020304" pitchFamily="18" charset="0"/>
                <a:cs typeface="Times New Roman" panose="02020603050405020304" pitchFamily="18" charset="0"/>
              </a:rPr>
              <a:t>简单赋值语句的代码结构</a:t>
            </a:r>
            <a:endParaRPr lang="en-US" altLang="zh-CN" sz="2800" dirty="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id = value; </a:t>
            </a:r>
          </a:p>
          <a:p>
            <a:pPr algn="l"/>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左右部需要做类型检查和转换</a:t>
            </a:r>
            <a:endParaRPr lang="en-US" altLang="zh-CN" sz="2800" dirty="0">
              <a:latin typeface="Times New Roman" panose="02020603050405020304" pitchFamily="18" charset="0"/>
              <a:cs typeface="Times New Roman" panose="02020603050405020304" pitchFamily="18" charset="0"/>
            </a:endParaRPr>
          </a:p>
          <a:p>
            <a:pPr algn="l"/>
            <a:r>
              <a:rPr lang="en-US" altLang="zh-CN" sz="2800" dirty="0" err="1" smtClean="0">
                <a:latin typeface="Times New Roman" panose="02020603050405020304" pitchFamily="18" charset="0"/>
                <a:cs typeface="Times New Roman" panose="02020603050405020304" pitchFamily="18" charset="0"/>
              </a:rPr>
              <a:t>inttoreal</a:t>
            </a:r>
            <a:r>
              <a:rPr lang="en-US" altLang="zh-CN" sz="2800" dirty="0" smtClean="0">
                <a:latin typeface="Times New Roman" panose="02020603050405020304" pitchFamily="18" charset="0"/>
                <a:cs typeface="Times New Roman" panose="02020603050405020304" pitchFamily="18" charset="0"/>
              </a:rPr>
              <a:t>(); </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简单</a:t>
            </a:r>
            <a:r>
              <a:rPr lang="zh-CN" altLang="en-US" kern="0" dirty="0" smtClean="0">
                <a:solidFill>
                  <a:srgbClr val="000000"/>
                </a:solidFill>
                <a:latin typeface="楷体" panose="02010609060101010101" pitchFamily="49" charset="-122"/>
                <a:ea typeface="楷体" panose="02010609060101010101" pitchFamily="49" charset="-122"/>
              </a:rPr>
              <a:t>赋值语句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0634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800" dirty="0" smtClean="0">
                <a:latin typeface="Times New Roman" panose="02020603050405020304" pitchFamily="18" charset="0"/>
                <a:cs typeface="Times New Roman" panose="02020603050405020304" pitchFamily="18" charset="0"/>
              </a:rPr>
              <a:t>赋值语句的一般形式：</a:t>
            </a:r>
            <a:endParaRPr lang="en-US" altLang="zh-CN" sz="2800" dirty="0" smtClean="0">
              <a:latin typeface="Times New Roman" panose="02020603050405020304" pitchFamily="18" charset="0"/>
              <a:cs typeface="Times New Roman" panose="02020603050405020304" pitchFamily="18" charset="0"/>
            </a:endParaRPr>
          </a:p>
          <a:p>
            <a:pPr algn="l"/>
            <a:r>
              <a:rPr lang="en-US" altLang="zh-CN" sz="2800" dirty="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d = </a:t>
            </a:r>
            <a:r>
              <a:rPr lang="en-US" altLang="zh-CN" sz="2800" dirty="0" err="1" smtClean="0">
                <a:latin typeface="Times New Roman" panose="02020603050405020304" pitchFamily="18" charset="0"/>
                <a:cs typeface="Times New Roman" panose="02020603050405020304" pitchFamily="18" charset="0"/>
              </a:rPr>
              <a:t>aexpr</a:t>
            </a:r>
            <a:r>
              <a:rPr lang="en-US" altLang="zh-CN" sz="2800" dirty="0" smtClean="0">
                <a:latin typeface="Times New Roman" panose="02020603050405020304" pitchFamily="18" charset="0"/>
                <a:cs typeface="Times New Roman" panose="02020603050405020304" pitchFamily="18" charset="0"/>
              </a:rPr>
              <a:t>;</a:t>
            </a:r>
          </a:p>
          <a:p>
            <a:pPr algn="l"/>
            <a:r>
              <a:rPr lang="en-US" altLang="zh-CN" sz="2800" dirty="0">
                <a:latin typeface="Times New Roman" panose="02020603050405020304" pitchFamily="18" charset="0"/>
                <a:cs typeface="Times New Roman" panose="02020603050405020304" pitchFamily="18" charset="0"/>
              </a:rPr>
              <a:t>x</a:t>
            </a:r>
            <a:r>
              <a:rPr lang="en-US" altLang="zh-CN" sz="2800" dirty="0" smtClean="0">
                <a:latin typeface="Times New Roman" panose="02020603050405020304" pitchFamily="18" charset="0"/>
                <a:cs typeface="Times New Roman" panose="02020603050405020304" pitchFamily="18" charset="0"/>
              </a:rPr>
              <a:t> = a * b + c;</a:t>
            </a:r>
          </a:p>
          <a:p>
            <a:pPr algn="l"/>
            <a:endParaRPr lang="en-US" altLang="zh-CN" sz="2800" dirty="0" smtClean="0">
              <a:latin typeface="Times New Roman" panose="02020603050405020304" pitchFamily="18" charset="0"/>
              <a:cs typeface="Times New Roman" panose="02020603050405020304" pitchFamily="18" charset="0"/>
            </a:endParaRPr>
          </a:p>
          <a:p>
            <a:pPr algn="l"/>
            <a:r>
              <a:rPr lang="zh-CN" altLang="en-US" sz="2800" dirty="0" smtClean="0">
                <a:solidFill>
                  <a:srgbClr val="FF0000"/>
                </a:solidFill>
                <a:latin typeface="Times New Roman" panose="02020603050405020304" pitchFamily="18" charset="0"/>
                <a:cs typeface="Times New Roman" panose="02020603050405020304" pitchFamily="18" charset="0"/>
              </a:rPr>
              <a:t>赋值语句的处理集中在表达式的处理上！</a:t>
            </a:r>
            <a:endParaRPr lang="en-US" altLang="zh-CN" sz="2400" dirty="0" smtClean="0">
              <a:solidFill>
                <a:srgbClr val="FF0000"/>
              </a:solidFill>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简单</a:t>
            </a:r>
            <a:r>
              <a:rPr lang="zh-CN" altLang="en-US" kern="0" dirty="0" smtClean="0">
                <a:solidFill>
                  <a:srgbClr val="000000"/>
                </a:solidFill>
                <a:latin typeface="楷体" panose="02010609060101010101" pitchFamily="49" charset="-122"/>
                <a:ea typeface="楷体" panose="02010609060101010101" pitchFamily="49" charset="-122"/>
              </a:rPr>
              <a:t>赋值语句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6940352" y="1700808"/>
            <a:ext cx="1853952" cy="1446550"/>
          </a:xfrm>
          <a:prstGeom prst="rect">
            <a:avLst/>
          </a:prstGeom>
          <a:solidFill>
            <a:srgbClr val="FFFF00"/>
          </a:solidFill>
        </p:spPr>
        <p:txBody>
          <a:bodyPr wrap="square">
            <a:spAutoFit/>
          </a:bodyPr>
          <a:lstStyle/>
          <a:p>
            <a:pPr>
              <a:lnSpc>
                <a:spcPct val="110000"/>
              </a:lnSpc>
            </a:pPr>
            <a:r>
              <a:rPr lang="en-US" altLang="zh-CN" sz="2000" dirty="0" smtClean="0">
                <a:solidFill>
                  <a:srgbClr val="000000"/>
                </a:solidFill>
                <a:latin typeface="Times New Roman" panose="02020603050405020304" pitchFamily="18" charset="0"/>
                <a:cs typeface="Times New Roman" panose="02020603050405020304" pitchFamily="18" charset="0"/>
              </a:rPr>
              <a:t> S </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id=E</a:t>
            </a:r>
            <a:endParaRPr lang="en-US" altLang="zh-CN" sz="2000"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2000" dirty="0" smtClean="0">
                <a:solidFill>
                  <a:srgbClr val="000000"/>
                </a:solidFill>
                <a:latin typeface="Times New Roman" panose="02020603050405020304" pitchFamily="18" charset="0"/>
                <a:cs typeface="Times New Roman" panose="02020603050405020304" pitchFamily="18" charset="0"/>
              </a:rPr>
              <a:t> E </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E</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 T | T</a:t>
            </a:r>
            <a:endParaRPr lang="en-US" altLang="zh-CN" sz="2000"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2000" dirty="0" smtClean="0">
                <a:solidFill>
                  <a:srgbClr val="000000"/>
                </a:solidFill>
                <a:latin typeface="Times New Roman" panose="02020603050405020304" pitchFamily="18" charset="0"/>
                <a:cs typeface="Times New Roman" panose="02020603050405020304" pitchFamily="18" charset="0"/>
              </a:rPr>
              <a:t> T </a:t>
            </a:r>
            <a:r>
              <a:rPr lang="en-US" altLang="zh-CN" sz="2000" dirty="0">
                <a:solidFill>
                  <a:srgbClr val="000000"/>
                </a:solidFill>
                <a:latin typeface="Times New Roman" panose="02020603050405020304" pitchFamily="18" charset="0"/>
                <a:cs typeface="Times New Roman" panose="02020603050405020304" pitchFamily="18" charset="0"/>
              </a:rPr>
              <a:t>→ T</a:t>
            </a:r>
            <a:r>
              <a:rPr lang="en-US" altLang="zh-CN" sz="2000" baseline="-25000" dirty="0" smtClean="0">
                <a:solidFill>
                  <a:srgbClr val="000000"/>
                </a:solidFill>
                <a:latin typeface="Times New Roman" panose="02020603050405020304" pitchFamily="18" charset="0"/>
                <a:cs typeface="Times New Roman" panose="02020603050405020304" pitchFamily="18" charset="0"/>
              </a:rPr>
              <a:t>1</a:t>
            </a:r>
            <a:r>
              <a:rPr lang="en-US" altLang="zh-CN" sz="2000" dirty="0" smtClean="0">
                <a:solidFill>
                  <a:srgbClr val="000000"/>
                </a:solidFill>
                <a:latin typeface="Times New Roman" panose="02020603050405020304" pitchFamily="18" charset="0"/>
                <a:cs typeface="Times New Roman" panose="02020603050405020304" pitchFamily="18" charset="0"/>
              </a:rPr>
              <a:t> * F | F</a:t>
            </a:r>
            <a:endParaRPr lang="en-US" altLang="zh-CN" sz="2000" dirty="0">
              <a:solidFill>
                <a:srgbClr val="000000"/>
              </a:solidFill>
              <a:latin typeface="Times New Roman" panose="02020603050405020304" pitchFamily="18" charset="0"/>
              <a:cs typeface="Times New Roman" panose="02020603050405020304" pitchFamily="18" charset="0"/>
            </a:endParaRPr>
          </a:p>
          <a:p>
            <a:pPr>
              <a:lnSpc>
                <a:spcPct val="110000"/>
              </a:lnSpc>
            </a:pP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F</a:t>
            </a:r>
            <a:r>
              <a:rPr lang="en-US" altLang="zh-CN" sz="2000" dirty="0" smtClean="0">
                <a:solidFill>
                  <a:srgbClr val="000000"/>
                </a:solidFill>
                <a:latin typeface="Times New Roman" panose="02020603050405020304" pitchFamily="18" charset="0"/>
                <a:cs typeface="Times New Roman" panose="02020603050405020304" pitchFamily="18" charset="0"/>
              </a:rPr>
              <a:t> </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-F | id | (E)</a:t>
            </a:r>
            <a:endParaRPr lang="en-US" altLang="zh-CN" sz="2000" baseline="-25000" dirty="0">
              <a:solidFill>
                <a:srgbClr val="000000"/>
              </a:solidFill>
              <a:latin typeface="Times New Roman" panose="02020603050405020304" pitchFamily="18" charset="0"/>
              <a:cs typeface="Times New Roman" panose="02020603050405020304" pitchFamily="18" charset="0"/>
            </a:endParaRPr>
          </a:p>
        </p:txBody>
      </p:sp>
      <p:sp>
        <p:nvSpPr>
          <p:cNvPr id="6" name="矩形 5"/>
          <p:cNvSpPr/>
          <p:nvPr/>
        </p:nvSpPr>
        <p:spPr>
          <a:xfrm>
            <a:off x="5913984" y="3909053"/>
            <a:ext cx="288032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chemeClr val="tx1"/>
                </a:solidFill>
              </a:rPr>
              <a:t>a</a:t>
            </a:r>
            <a:r>
              <a:rPr lang="en-US" sz="2400" dirty="0" err="1" smtClean="0">
                <a:solidFill>
                  <a:schemeClr val="tx1"/>
                </a:solidFill>
              </a:rPr>
              <a:t>expr</a:t>
            </a:r>
            <a:r>
              <a:rPr lang="en-US" sz="2400" dirty="0" smtClean="0">
                <a:solidFill>
                  <a:schemeClr val="tx1"/>
                </a:solidFill>
              </a:rPr>
              <a:t> </a:t>
            </a:r>
            <a:r>
              <a:rPr lang="zh-CN" altLang="en-US" sz="2400" dirty="0" smtClean="0">
                <a:solidFill>
                  <a:schemeClr val="tx1"/>
                </a:solidFill>
              </a:rPr>
              <a:t>的代码</a:t>
            </a:r>
            <a:endParaRPr lang="en-US" sz="2400" dirty="0">
              <a:solidFill>
                <a:schemeClr val="tx1"/>
              </a:solidFill>
            </a:endParaRPr>
          </a:p>
        </p:txBody>
      </p:sp>
      <p:sp>
        <p:nvSpPr>
          <p:cNvPr id="7" name="矩形 6"/>
          <p:cNvSpPr/>
          <p:nvPr/>
        </p:nvSpPr>
        <p:spPr>
          <a:xfrm>
            <a:off x="5913984" y="5128253"/>
            <a:ext cx="288032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id = </a:t>
            </a:r>
            <a:r>
              <a:rPr lang="en-US" sz="2400" dirty="0" err="1" smtClean="0">
                <a:solidFill>
                  <a:schemeClr val="tx1"/>
                </a:solidFill>
              </a:rPr>
              <a:t>aexpr.place</a:t>
            </a:r>
            <a:endParaRPr lang="en-US" sz="2400" dirty="0">
              <a:solidFill>
                <a:schemeClr val="tx1"/>
              </a:solidFill>
            </a:endParaRPr>
          </a:p>
        </p:txBody>
      </p:sp>
      <p:sp>
        <p:nvSpPr>
          <p:cNvPr id="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9"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0"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69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3681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作用域</a:t>
            </a:r>
          </a:p>
        </p:txBody>
      </p:sp>
      <p:sp>
        <p:nvSpPr>
          <p:cNvPr id="63" name="副标题 2"/>
          <p:cNvSpPr>
            <a:spLocks noGrp="1"/>
          </p:cNvSpPr>
          <p:nvPr>
            <p:ph type="subTitle" idx="1"/>
          </p:nvPr>
        </p:nvSpPr>
        <p:spPr>
          <a:xfrm>
            <a:off x="395536" y="836712"/>
            <a:ext cx="8280920" cy="5664629"/>
          </a:xfrm>
        </p:spPr>
        <p:txBody>
          <a:bodyPr/>
          <a:lstStyle/>
          <a:p>
            <a:pPr algn="l"/>
            <a:endParaRPr lang="en-US" altLang="zh-CN" sz="2800" dirty="0" smtClean="0">
              <a:latin typeface="Times New Roman" panose="02020603050405020304" pitchFamily="18" charset="0"/>
              <a:cs typeface="Times New Roman" panose="02020603050405020304" pitchFamily="18" charset="0"/>
            </a:endParaRPr>
          </a:p>
          <a:p>
            <a:pPr algn="l">
              <a:lnSpc>
                <a:spcPct val="80000"/>
              </a:lnSpc>
            </a:pPr>
            <a:r>
              <a:rPr lang="en-US" altLang="zh-CN" sz="2400" dirty="0">
                <a:latin typeface="Times New Roman" panose="02020603050405020304" pitchFamily="18" charset="0"/>
                <a:cs typeface="Times New Roman" panose="02020603050405020304" pitchFamily="18" charset="0"/>
              </a:rPr>
              <a:t>Global scope</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在任何函数和类定义之外的区域。</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所声明的标识符具有全局作用域。</a:t>
            </a:r>
          </a:p>
          <a:p>
            <a:pPr algn="l">
              <a:lnSpc>
                <a:spcPct val="80000"/>
              </a:lnSpc>
            </a:pPr>
            <a:r>
              <a:rPr lang="en-US" altLang="zh-CN" sz="2400" dirty="0">
                <a:latin typeface="Times New Roman" panose="02020603050405020304" pitchFamily="18" charset="0"/>
                <a:cs typeface="Times New Roman" panose="02020603050405020304" pitchFamily="18" charset="0"/>
              </a:rPr>
              <a:t>Class scope</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特指类定义的作用域。</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所声明的类类型具有全局作用域。</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所声明的类成员具有类作用域。</a:t>
            </a: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zh-CN" altLang="en-US" sz="2400"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9298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赋值语句的翻译</a:t>
            </a:r>
            <a:endParaRPr lang="zh-CN" altLang="en-US" kern="0" dirty="0">
              <a:solidFill>
                <a:srgbClr val="000000"/>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2737711047"/>
              </p:ext>
            </p:extLst>
          </p:nvPr>
        </p:nvGraphicFramePr>
        <p:xfrm>
          <a:off x="179512" y="1340805"/>
          <a:ext cx="8784976" cy="4088863"/>
        </p:xfrm>
        <a:graphic>
          <a:graphicData uri="http://schemas.openxmlformats.org/drawingml/2006/table">
            <a:tbl>
              <a:tblPr firstRow="1" bandRow="1">
                <a:tableStyleId>{5C22544A-7EE6-4342-B048-85BDC9FD1C3A}</a:tableStyleId>
              </a:tblPr>
              <a:tblGrid>
                <a:gridCol w="936104"/>
                <a:gridCol w="1656184"/>
                <a:gridCol w="6192688"/>
              </a:tblGrid>
              <a:tr h="504056">
                <a:tc>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编号</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tc>
                <a:tc>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产生式</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tc>
                <a:tc>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语义规则</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tc>
              </a:tr>
              <a:tr h="658727">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 S → id=E</a:t>
                      </a:r>
                    </a:p>
                  </a:txBody>
                  <a:tcPr marT="60960" marB="60960"/>
                </a:tc>
                <a:tc>
                  <a:txBody>
                    <a:bodyPr/>
                    <a:lstStyle/>
                    <a:p>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gencode</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E.place</a:t>
                      </a:r>
                      <a:r>
                        <a:rPr lang="en-US" altLang="zh-CN" sz="2400" dirty="0" smtClean="0">
                          <a:latin typeface="Times New Roman" panose="02020603050405020304" pitchFamily="18" charset="0"/>
                          <a:cs typeface="Times New Roman" panose="02020603050405020304" pitchFamily="18" charset="0"/>
                        </a:rPr>
                        <a:t>,</a:t>
                      </a:r>
                      <a:r>
                        <a:rPr lang="en-US" altLang="zh-CN" sz="2400" baseline="0" dirty="0" smtClean="0">
                          <a:latin typeface="Times New Roman" panose="02020603050405020304" pitchFamily="18" charset="0"/>
                          <a:cs typeface="Times New Roman" panose="02020603050405020304" pitchFamily="18" charset="0"/>
                        </a:rPr>
                        <a:t> _, entry(id</a:t>
                      </a:r>
                      <a:r>
                        <a:rPr lang="en-US" altLang="zh-C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cs typeface="Times New Roman" panose="02020603050405020304" pitchFamily="18" charset="0"/>
                        </a:rPr>
                        <a:t>E → E</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 T </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E.place</a:t>
                      </a:r>
                      <a:r>
                        <a:rPr lang="en-US" sz="2400" baseline="0" dirty="0" smtClean="0">
                          <a:latin typeface="Times New Roman" panose="02020603050405020304" pitchFamily="18" charset="0"/>
                          <a:cs typeface="Times New Roman" panose="02020603050405020304" pitchFamily="18" charset="0"/>
                        </a:rPr>
                        <a:t> = </a:t>
                      </a:r>
                      <a:r>
                        <a:rPr lang="en-US" sz="2400" baseline="0" dirty="0" err="1" smtClean="0">
                          <a:latin typeface="Times New Roman" panose="02020603050405020304" pitchFamily="18" charset="0"/>
                          <a:cs typeface="Times New Roman" panose="02020603050405020304" pitchFamily="18" charset="0"/>
                        </a:rPr>
                        <a:t>newtemp</a:t>
                      </a:r>
                      <a:r>
                        <a:rPr lang="en-US" sz="2400" baseline="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gencode</a:t>
                      </a:r>
                      <a:r>
                        <a:rPr lang="en-US" sz="2400" baseline="0" dirty="0" smtClean="0">
                          <a:latin typeface="Times New Roman" panose="02020603050405020304" pitchFamily="18" charset="0"/>
                          <a:cs typeface="Times New Roman" panose="02020603050405020304" pitchFamily="18" charset="0"/>
                        </a:rPr>
                        <a:t>(+, E1.palce, </a:t>
                      </a:r>
                      <a:r>
                        <a:rPr lang="en-US" sz="2400" baseline="0" dirty="0" err="1" smtClean="0">
                          <a:latin typeface="Times New Roman" panose="02020603050405020304" pitchFamily="18" charset="0"/>
                          <a:cs typeface="Times New Roman" panose="02020603050405020304" pitchFamily="18" charset="0"/>
                        </a:rPr>
                        <a:t>T.place</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E.place</a:t>
                      </a:r>
                      <a:r>
                        <a:rPr lang="en-US" sz="2400" baseline="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E → 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E.place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newtemp</a:t>
                      </a:r>
                      <a:r>
                        <a:rPr lang="en-US" sz="240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E.place</a:t>
                      </a:r>
                      <a:r>
                        <a:rPr lang="en-US" sz="2400" baseline="0" dirty="0" smtClean="0">
                          <a:latin typeface="Times New Roman" panose="02020603050405020304" pitchFamily="18" charset="0"/>
                          <a:cs typeface="Times New Roman" panose="02020603050405020304" pitchFamily="18" charset="0"/>
                        </a:rPr>
                        <a:t> = </a:t>
                      </a:r>
                      <a:r>
                        <a:rPr lang="en-US" sz="2400" baseline="0" dirty="0" err="1" smtClean="0">
                          <a:latin typeface="Times New Roman" panose="02020603050405020304" pitchFamily="18" charset="0"/>
                          <a:cs typeface="Times New Roman" panose="02020603050405020304" pitchFamily="18" charset="0"/>
                        </a:rPr>
                        <a:t>T.place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121920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4</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T → T</a:t>
                      </a:r>
                      <a:r>
                        <a:rPr lang="en-US" altLang="zh-CN" sz="2400" baseline="-25000" dirty="0" smtClean="0">
                          <a:latin typeface="Times New Roman" panose="02020603050405020304" pitchFamily="18" charset="0"/>
                          <a:cs typeface="Times New Roman" panose="02020603050405020304" pitchFamily="18" charset="0"/>
                        </a:rPr>
                        <a:t>1</a:t>
                      </a:r>
                      <a:r>
                        <a:rPr lang="en-US" altLang="zh-CN" sz="2400" dirty="0" smtClean="0">
                          <a:latin typeface="Times New Roman" panose="02020603050405020304" pitchFamily="18" charset="0"/>
                          <a:cs typeface="Times New Roman" panose="02020603050405020304" pitchFamily="18" charset="0"/>
                        </a:rPr>
                        <a:t> * F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T.place</a:t>
                      </a:r>
                      <a:r>
                        <a:rPr lang="en-US" sz="2400" baseline="0" dirty="0" smtClean="0">
                          <a:latin typeface="Times New Roman" panose="02020603050405020304" pitchFamily="18" charset="0"/>
                          <a:cs typeface="Times New Roman" panose="02020603050405020304" pitchFamily="18" charset="0"/>
                        </a:rPr>
                        <a:t> = </a:t>
                      </a:r>
                      <a:r>
                        <a:rPr lang="en-US" sz="2400" baseline="0" dirty="0" err="1" smtClean="0">
                          <a:latin typeface="Times New Roman" panose="02020603050405020304" pitchFamily="18" charset="0"/>
                          <a:cs typeface="Times New Roman" panose="02020603050405020304" pitchFamily="18" charset="0"/>
                        </a:rPr>
                        <a:t>newtemp</a:t>
                      </a:r>
                      <a:r>
                        <a:rPr lang="en-US" sz="2400" baseline="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gencode</a:t>
                      </a:r>
                      <a:r>
                        <a:rPr lang="en-US" sz="2400" baseline="0" dirty="0" smtClean="0">
                          <a:latin typeface="Times New Roman" panose="02020603050405020304" pitchFamily="18" charset="0"/>
                          <a:cs typeface="Times New Roman" panose="02020603050405020304" pitchFamily="18" charset="0"/>
                        </a:rPr>
                        <a:t>(*, T1.palce, </a:t>
                      </a:r>
                      <a:r>
                        <a:rPr lang="en-US" sz="2400" baseline="0" dirty="0" err="1" smtClean="0">
                          <a:latin typeface="Times New Roman" panose="02020603050405020304" pitchFamily="18" charset="0"/>
                          <a:cs typeface="Times New Roman" panose="02020603050405020304" pitchFamily="18" charset="0"/>
                        </a:rPr>
                        <a:t>F.place</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T.place</a:t>
                      </a:r>
                      <a:r>
                        <a:rPr lang="en-US" sz="2400" baseline="0" dirty="0" smtClean="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t>
                      </a:r>
                    </a:p>
                  </a:txBody>
                  <a:tcPr marT="60960" marB="60960"/>
                </a:tc>
              </a:tr>
            </a:tbl>
          </a:graphicData>
        </a:graphic>
      </p:graphicFrame>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259808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赋值语句的翻译</a:t>
            </a:r>
            <a:endParaRPr lang="zh-CN" altLang="en-US" kern="0" dirty="0">
              <a:solidFill>
                <a:srgbClr val="000000"/>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68028294"/>
              </p:ext>
            </p:extLst>
          </p:nvPr>
        </p:nvGraphicFramePr>
        <p:xfrm>
          <a:off x="251520" y="1196752"/>
          <a:ext cx="8424936" cy="4061832"/>
        </p:xfrm>
        <a:graphic>
          <a:graphicData uri="http://schemas.openxmlformats.org/drawingml/2006/table">
            <a:tbl>
              <a:tblPr firstRow="1" bandRow="1">
                <a:tableStyleId>{5C22544A-7EE6-4342-B048-85BDC9FD1C3A}</a:tableStyleId>
              </a:tblPr>
              <a:tblGrid>
                <a:gridCol w="864096"/>
                <a:gridCol w="1440161"/>
                <a:gridCol w="6120679"/>
              </a:tblGrid>
              <a:tr h="648072">
                <a:tc>
                  <a:txBody>
                    <a:bodyPr/>
                    <a:lstStyle/>
                    <a:p>
                      <a:pPr algn="ctr"/>
                      <a:r>
                        <a:rPr lang="zh-CN" altLang="en-US" sz="2400" dirty="0" smtClean="0">
                          <a:latin typeface="楷体" panose="02010609060101010101" pitchFamily="49" charset="-122"/>
                          <a:ea typeface="楷体" panose="02010609060101010101" pitchFamily="49" charset="-122"/>
                        </a:rPr>
                        <a:t>编号</a:t>
                      </a:r>
                      <a:endParaRPr lang="en-US" sz="2400" dirty="0">
                        <a:latin typeface="楷体" panose="02010609060101010101" pitchFamily="49" charset="-122"/>
                        <a:ea typeface="楷体" panose="02010609060101010101" pitchFamily="49" charset="-122"/>
                      </a:endParaRPr>
                    </a:p>
                  </a:txBody>
                  <a:tcPr marT="60960" marB="60960"/>
                </a:tc>
                <a:tc>
                  <a:txBody>
                    <a:bodyPr/>
                    <a:lstStyle/>
                    <a:p>
                      <a:pPr algn="ctr"/>
                      <a:r>
                        <a:rPr lang="zh-CN" altLang="en-US" sz="2400" dirty="0" smtClean="0">
                          <a:latin typeface="楷体" panose="02010609060101010101" pitchFamily="49" charset="-122"/>
                          <a:ea typeface="楷体" panose="02010609060101010101" pitchFamily="49" charset="-122"/>
                        </a:rPr>
                        <a:t>产生式</a:t>
                      </a:r>
                      <a:endParaRPr lang="en-US" sz="2400" dirty="0">
                        <a:latin typeface="楷体" panose="02010609060101010101" pitchFamily="49" charset="-122"/>
                        <a:ea typeface="楷体" panose="02010609060101010101" pitchFamily="49" charset="-122"/>
                      </a:endParaRPr>
                    </a:p>
                  </a:txBody>
                  <a:tcPr marT="60960" marB="60960"/>
                </a:tc>
                <a:tc>
                  <a:txBody>
                    <a:bodyPr/>
                    <a:lstStyle/>
                    <a:p>
                      <a:pPr algn="ctr"/>
                      <a:r>
                        <a:rPr lang="zh-CN" altLang="en-US" sz="2400" dirty="0" smtClean="0">
                          <a:latin typeface="楷体" panose="02010609060101010101" pitchFamily="49" charset="-122"/>
                          <a:ea typeface="楷体" panose="02010609060101010101" pitchFamily="49" charset="-122"/>
                        </a:rPr>
                        <a:t>语义规则</a:t>
                      </a:r>
                      <a:endParaRPr lang="en-US" sz="2400" dirty="0">
                        <a:latin typeface="楷体" panose="02010609060101010101" pitchFamily="49" charset="-122"/>
                        <a:ea typeface="楷体" panose="02010609060101010101" pitchFamily="49" charset="-122"/>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5</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T → F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T.place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newtemp</a:t>
                      </a:r>
                      <a:r>
                        <a:rPr lang="en-US" sz="240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T.place</a:t>
                      </a:r>
                      <a:r>
                        <a:rPr lang="en-US" sz="2400" baseline="0" dirty="0" smtClean="0">
                          <a:latin typeface="Times New Roman" panose="02020603050405020304" pitchFamily="18" charset="0"/>
                          <a:cs typeface="Times New Roman" panose="02020603050405020304" pitchFamily="18" charset="0"/>
                        </a:rPr>
                        <a:t> = </a:t>
                      </a:r>
                      <a:r>
                        <a:rPr lang="en-US" sz="2400" baseline="0" dirty="0" err="1" smtClean="0">
                          <a:latin typeface="Times New Roman" panose="02020603050405020304" pitchFamily="18" charset="0"/>
                          <a:cs typeface="Times New Roman" panose="02020603050405020304" pitchFamily="18" charset="0"/>
                        </a:rPr>
                        <a:t>F.place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6</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F → -F </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F.place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newtemp</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gencode</a:t>
                      </a:r>
                      <a:r>
                        <a:rPr lang="en-US" sz="2400" dirty="0" smtClean="0">
                          <a:latin typeface="Times New Roman" panose="02020603050405020304" pitchFamily="18" charset="0"/>
                          <a:cs typeface="Times New Roman" panose="02020603050405020304" pitchFamily="18" charset="0"/>
                        </a:rPr>
                        <a:t>(@,</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F.place</a:t>
                      </a:r>
                      <a:r>
                        <a:rPr lang="en-US" sz="2400" baseline="0" dirty="0" smtClean="0">
                          <a:latin typeface="Times New Roman" panose="02020603050405020304" pitchFamily="18" charset="0"/>
                          <a:cs typeface="Times New Roman" panose="02020603050405020304" pitchFamily="18" charset="0"/>
                        </a:rPr>
                        <a:t>, _, F1.place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7</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F → id</a:t>
                      </a:r>
                      <a:endParaRPr lang="en-US" sz="2400" dirty="0" smtClean="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F.place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newtemp</a:t>
                      </a:r>
                      <a:r>
                        <a:rPr lang="en-US" sz="240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F.place</a:t>
                      </a:r>
                      <a:r>
                        <a:rPr lang="en-US" sz="2400" baseline="0" dirty="0" smtClean="0">
                          <a:latin typeface="Times New Roman" panose="02020603050405020304" pitchFamily="18" charset="0"/>
                          <a:cs typeface="Times New Roman" panose="02020603050405020304" pitchFamily="18" charset="0"/>
                        </a:rPr>
                        <a:t> = entry(id)</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r>
              <a:tr h="853440">
                <a:tc>
                  <a:txBody>
                    <a:bodyPr/>
                    <a:lstStyle/>
                    <a:p>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8</a:t>
                      </a:r>
                      <a:r>
                        <a:rPr lang="zh-CN" alt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Times New Roman" panose="02020603050405020304" pitchFamily="18" charset="0"/>
                          <a:cs typeface="Times New Roman" panose="02020603050405020304" pitchFamily="18" charset="0"/>
                        </a:rPr>
                        <a:t>F → (E)</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F.place</a:t>
                      </a:r>
                      <a:r>
                        <a:rPr lang="en-US" sz="2400" dirty="0" smtClean="0">
                          <a:latin typeface="Times New Roman" panose="02020603050405020304" pitchFamily="18" charset="0"/>
                          <a:cs typeface="Times New Roman" panose="02020603050405020304" pitchFamily="18" charset="0"/>
                        </a:rPr>
                        <a:t> = </a:t>
                      </a:r>
                      <a:r>
                        <a:rPr lang="en-US" sz="2400" dirty="0" err="1" smtClean="0">
                          <a:latin typeface="Times New Roman" panose="02020603050405020304" pitchFamily="18" charset="0"/>
                          <a:cs typeface="Times New Roman" panose="02020603050405020304" pitchFamily="18" charset="0"/>
                        </a:rPr>
                        <a:t>newtemp</a:t>
                      </a:r>
                      <a:r>
                        <a:rPr lang="en-US" sz="2400" dirty="0" smtClean="0">
                          <a:latin typeface="Times New Roman" panose="02020603050405020304" pitchFamily="18" charset="0"/>
                          <a:cs typeface="Times New Roman" panose="02020603050405020304" pitchFamily="18" charset="0"/>
                        </a:rPr>
                        <a:t>;</a:t>
                      </a:r>
                    </a:p>
                    <a:p>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F.place</a:t>
                      </a:r>
                      <a:r>
                        <a:rPr lang="en-US" sz="2400" baseline="0" dirty="0" smtClean="0">
                          <a:latin typeface="Times New Roman" panose="02020603050405020304" pitchFamily="18" charset="0"/>
                          <a:cs typeface="Times New Roman" panose="02020603050405020304" pitchFamily="18" charset="0"/>
                        </a:rPr>
                        <a:t> = </a:t>
                      </a:r>
                      <a:r>
                        <a:rPr lang="en-US" sz="2400" baseline="0" dirty="0" err="1" smtClean="0">
                          <a:latin typeface="Times New Roman" panose="02020603050405020304" pitchFamily="18" charset="0"/>
                          <a:cs typeface="Times New Roman" panose="02020603050405020304" pitchFamily="18" charset="0"/>
                        </a:rPr>
                        <a:t>E.place</a:t>
                      </a:r>
                      <a:r>
                        <a:rPr lang="en-US" sz="2400" dirty="0" smtClean="0">
                          <a:latin typeface="Times New Roman" panose="02020603050405020304" pitchFamily="18" charset="0"/>
                          <a:cs typeface="Times New Roman" panose="02020603050405020304" pitchFamily="18" charset="0"/>
                        </a:rPr>
                        <a:t>}</a:t>
                      </a:r>
                    </a:p>
                  </a:txBody>
                  <a:tcPr marT="60960" marB="60960"/>
                </a:tc>
              </a:tr>
            </a:tbl>
          </a:graphicData>
        </a:graphic>
      </p:graphicFrame>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235068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布尔表达式的作用</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）用作控制语句中的条件表达式</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）用在逻辑赋值语句中</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布尔表达式的形式</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）单个布尔量（布尔变量或关系表达式）</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）布尔量的运算：</a:t>
            </a:r>
            <a:r>
              <a:rPr lang="en-US" altLang="zh-CN" sz="2400" dirty="0" smtClean="0">
                <a:latin typeface="Times New Roman" panose="02020603050405020304" pitchFamily="18" charset="0"/>
                <a:cs typeface="Times New Roman" panose="02020603050405020304" pitchFamily="18" charset="0"/>
              </a:rPr>
              <a:t>not, and, or</a:t>
            </a:r>
            <a:r>
              <a:rPr lang="zh-CN" altLang="en-US" sz="2400" dirty="0" smtClean="0">
                <a:latin typeface="Times New Roman" panose="02020603050405020304" pitchFamily="18" charset="0"/>
                <a:cs typeface="Times New Roman" panose="02020603050405020304" pitchFamily="18" charset="0"/>
              </a:rPr>
              <a:t>，优先级比关系运算高</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3</a:t>
            </a:r>
            <a:r>
              <a:rPr lang="zh-CN" altLang="en-US" sz="2400" dirty="0" smtClean="0">
                <a:latin typeface="Times New Roman" panose="02020603050405020304" pitchFamily="18" charset="0"/>
                <a:cs typeface="Times New Roman" panose="02020603050405020304" pitchFamily="18" charset="0"/>
              </a:rPr>
              <a:t>）关系运算：</a:t>
            </a:r>
            <a:r>
              <a:rPr lang="en-US" altLang="zh-CN" sz="2400" dirty="0" smtClean="0">
                <a:latin typeface="Times New Roman" panose="02020603050405020304" pitchFamily="18" charset="0"/>
                <a:cs typeface="Times New Roman" panose="02020603050405020304" pitchFamily="18" charset="0"/>
              </a:rPr>
              <a:t>&gt;, &lt;, ==, &lt;=, &gt;=</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布尔表达式的作用及形式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453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000" dirty="0" smtClean="0">
                <a:latin typeface="Times New Roman" panose="02020603050405020304" pitchFamily="18" charset="0"/>
                <a:cs typeface="Times New Roman" panose="02020603050405020304" pitchFamily="18" charset="0"/>
              </a:rPr>
              <a:t>(1) &lt;BE&gt; </a:t>
            </a:r>
            <a:r>
              <a:rPr lang="en-US" altLang="zh-CN" sz="2000" dirty="0" smtClean="0">
                <a:latin typeface="Times New Roman"/>
                <a:cs typeface="Times New Roman"/>
              </a:rPr>
              <a:t>→ &lt;BE&gt; </a:t>
            </a:r>
            <a:r>
              <a:rPr lang="en-US" altLang="zh-CN" sz="2000" baseline="30000" dirty="0" smtClean="0">
                <a:latin typeface="Times New Roman"/>
                <a:cs typeface="Times New Roman"/>
              </a:rPr>
              <a:t>or </a:t>
            </a:r>
            <a:r>
              <a:rPr lang="en-US" altLang="zh-CN" sz="2000" dirty="0" smtClean="0">
                <a:latin typeface="Times New Roman"/>
                <a:cs typeface="Times New Roman"/>
              </a:rPr>
              <a:t>&lt;BT&gt;</a:t>
            </a:r>
          </a:p>
          <a:p>
            <a:pPr algn="l"/>
            <a:r>
              <a:rPr lang="en-US" altLang="zh-CN" sz="2000" dirty="0" smtClean="0">
                <a:latin typeface="Times New Roman"/>
                <a:cs typeface="Times New Roman"/>
              </a:rPr>
              <a:t>(2) &lt;BE&gt;</a:t>
            </a:r>
            <a:r>
              <a:rPr lang="en-US" altLang="zh-CN" sz="2000" baseline="30000" dirty="0" smtClean="0">
                <a:latin typeface="Times New Roman"/>
                <a:cs typeface="Times New Roman"/>
              </a:rPr>
              <a:t>or </a:t>
            </a:r>
            <a:r>
              <a:rPr lang="en-US" altLang="zh-CN" sz="2000" dirty="0" smtClean="0">
                <a:latin typeface="Times New Roman"/>
                <a:cs typeface="Times New Roman"/>
              </a:rPr>
              <a:t>→ &lt;BE&gt; or</a:t>
            </a:r>
          </a:p>
          <a:p>
            <a:pPr algn="l"/>
            <a:r>
              <a:rPr lang="en-US" altLang="zh-CN" sz="2000" dirty="0" smtClean="0">
                <a:latin typeface="Times New Roman"/>
                <a:cs typeface="Times New Roman"/>
              </a:rPr>
              <a:t>(3) &lt;BE&gt; → &lt;BT&gt;</a:t>
            </a:r>
          </a:p>
          <a:p>
            <a:pPr algn="l"/>
            <a:r>
              <a:rPr lang="en-US" altLang="zh-CN" sz="2000" dirty="0" smtClean="0">
                <a:latin typeface="Times New Roman"/>
                <a:cs typeface="Times New Roman"/>
              </a:rPr>
              <a:t>(4) &lt;BT&gt; → &lt;BT&gt; </a:t>
            </a:r>
            <a:r>
              <a:rPr lang="en-US" altLang="zh-CN" sz="2000" baseline="30000" dirty="0" smtClean="0">
                <a:latin typeface="Times New Roman"/>
                <a:cs typeface="Times New Roman"/>
              </a:rPr>
              <a:t>and</a:t>
            </a:r>
            <a:r>
              <a:rPr lang="en-US" altLang="zh-CN" sz="2000" dirty="0" smtClean="0">
                <a:latin typeface="Times New Roman"/>
                <a:cs typeface="Times New Roman"/>
              </a:rPr>
              <a:t> &lt;BF&gt;</a:t>
            </a:r>
          </a:p>
          <a:p>
            <a:pPr algn="l"/>
            <a:r>
              <a:rPr lang="en-US" altLang="zh-CN" sz="2000" dirty="0" smtClean="0">
                <a:latin typeface="Times New Roman"/>
                <a:cs typeface="Times New Roman"/>
              </a:rPr>
              <a:t>(5) </a:t>
            </a:r>
            <a:r>
              <a:rPr lang="en-US" altLang="zh-CN" sz="2000" dirty="0">
                <a:latin typeface="Times New Roman"/>
                <a:cs typeface="Times New Roman"/>
              </a:rPr>
              <a:t>&lt;BT&gt; </a:t>
            </a:r>
            <a:r>
              <a:rPr lang="en-US" altLang="zh-CN" sz="2000" baseline="30000" dirty="0">
                <a:latin typeface="Times New Roman"/>
                <a:cs typeface="Times New Roman"/>
              </a:rPr>
              <a:t>and</a:t>
            </a:r>
            <a:r>
              <a:rPr lang="en-US" altLang="zh-CN" sz="2000" dirty="0">
                <a:latin typeface="Times New Roman"/>
                <a:cs typeface="Times New Roman"/>
              </a:rPr>
              <a:t> </a:t>
            </a:r>
            <a:r>
              <a:rPr lang="en-US" altLang="zh-CN" sz="2000" dirty="0" smtClean="0">
                <a:latin typeface="Times New Roman"/>
                <a:cs typeface="Times New Roman"/>
              </a:rPr>
              <a:t>→ </a:t>
            </a:r>
            <a:r>
              <a:rPr lang="en-US" altLang="zh-CN" sz="2000" dirty="0">
                <a:latin typeface="Times New Roman"/>
                <a:cs typeface="Times New Roman"/>
              </a:rPr>
              <a:t>&lt;BT&gt; and </a:t>
            </a:r>
            <a:endParaRPr lang="en-US" altLang="zh-CN" sz="2000" dirty="0" smtClean="0">
              <a:latin typeface="Times New Roman"/>
              <a:cs typeface="Times New Roman"/>
            </a:endParaRPr>
          </a:p>
          <a:p>
            <a:pPr algn="l"/>
            <a:r>
              <a:rPr lang="en-US" altLang="zh-CN" sz="2000" dirty="0" smtClean="0">
                <a:latin typeface="Times New Roman"/>
                <a:cs typeface="Times New Roman"/>
              </a:rPr>
              <a:t>(6) </a:t>
            </a:r>
            <a:r>
              <a:rPr lang="en-US" altLang="zh-CN" sz="2000" dirty="0">
                <a:latin typeface="Times New Roman"/>
                <a:cs typeface="Times New Roman"/>
              </a:rPr>
              <a:t>&lt;BT&gt; </a:t>
            </a:r>
            <a:r>
              <a:rPr lang="en-US" altLang="zh-CN" sz="2000" dirty="0" smtClean="0">
                <a:latin typeface="Times New Roman"/>
                <a:cs typeface="Times New Roman"/>
              </a:rPr>
              <a:t>→ &lt;BF&gt;</a:t>
            </a:r>
          </a:p>
          <a:p>
            <a:pPr algn="l"/>
            <a:r>
              <a:rPr lang="en-US" altLang="zh-CN" sz="2000" dirty="0" smtClean="0">
                <a:latin typeface="Times New Roman"/>
                <a:cs typeface="Times New Roman"/>
              </a:rPr>
              <a:t>(7) </a:t>
            </a:r>
            <a:r>
              <a:rPr lang="en-US" altLang="zh-CN" sz="2000" dirty="0">
                <a:latin typeface="Times New Roman"/>
                <a:cs typeface="Times New Roman"/>
              </a:rPr>
              <a:t>&lt;BF&gt; </a:t>
            </a:r>
            <a:r>
              <a:rPr lang="en-US" altLang="zh-CN" sz="2000" dirty="0" smtClean="0">
                <a:latin typeface="Times New Roman"/>
                <a:cs typeface="Times New Roman"/>
              </a:rPr>
              <a:t>→ not &lt;BF&gt;</a:t>
            </a:r>
          </a:p>
          <a:p>
            <a:pPr algn="l"/>
            <a:r>
              <a:rPr lang="en-US" altLang="zh-CN" sz="2000" dirty="0" smtClean="0">
                <a:latin typeface="Times New Roman"/>
                <a:cs typeface="Times New Roman"/>
              </a:rPr>
              <a:t>(8) </a:t>
            </a:r>
            <a:r>
              <a:rPr lang="en-US" altLang="zh-CN" sz="2000" dirty="0">
                <a:latin typeface="Times New Roman"/>
                <a:cs typeface="Times New Roman"/>
              </a:rPr>
              <a:t>&lt;BF&gt; </a:t>
            </a:r>
            <a:r>
              <a:rPr lang="en-US" altLang="zh-CN" sz="2000" dirty="0" smtClean="0">
                <a:latin typeface="Times New Roman"/>
                <a:cs typeface="Times New Roman"/>
              </a:rPr>
              <a:t>→ (&lt;BE&gt;)</a:t>
            </a:r>
          </a:p>
          <a:p>
            <a:pPr algn="l"/>
            <a:r>
              <a:rPr lang="en-US" altLang="zh-CN" sz="2000" dirty="0" smtClean="0">
                <a:latin typeface="Times New Roman"/>
                <a:cs typeface="Times New Roman"/>
              </a:rPr>
              <a:t>(9) </a:t>
            </a:r>
            <a:r>
              <a:rPr lang="en-US" altLang="zh-CN" sz="2000" dirty="0">
                <a:latin typeface="Times New Roman"/>
                <a:cs typeface="Times New Roman"/>
              </a:rPr>
              <a:t>&lt;BF&gt; </a:t>
            </a:r>
            <a:r>
              <a:rPr lang="en-US" altLang="zh-CN" sz="2000" dirty="0" smtClean="0">
                <a:latin typeface="Times New Roman"/>
                <a:cs typeface="Times New Roman"/>
              </a:rPr>
              <a:t>→ &lt;AE&gt; </a:t>
            </a:r>
            <a:r>
              <a:rPr lang="en-US" altLang="zh-CN" sz="2000" dirty="0" err="1" smtClean="0">
                <a:latin typeface="Times New Roman"/>
                <a:cs typeface="Times New Roman"/>
              </a:rPr>
              <a:t>rop</a:t>
            </a:r>
            <a:r>
              <a:rPr lang="en-US" altLang="zh-CN" sz="2000" dirty="0" smtClean="0">
                <a:latin typeface="Times New Roman"/>
                <a:cs typeface="Times New Roman"/>
              </a:rPr>
              <a:t> &lt;AE&gt;</a:t>
            </a:r>
          </a:p>
          <a:p>
            <a:pPr algn="l"/>
            <a:r>
              <a:rPr lang="en-US" altLang="zh-CN" sz="2000" dirty="0" smtClean="0">
                <a:latin typeface="Times New Roman"/>
                <a:cs typeface="Times New Roman"/>
              </a:rPr>
              <a:t>(10) </a:t>
            </a:r>
            <a:r>
              <a:rPr lang="en-US" altLang="zh-CN" sz="2000" dirty="0">
                <a:latin typeface="Times New Roman"/>
                <a:cs typeface="Times New Roman"/>
              </a:rPr>
              <a:t>&lt;BF&gt; </a:t>
            </a:r>
            <a:r>
              <a:rPr lang="en-US" altLang="zh-CN" sz="2000" dirty="0" smtClean="0">
                <a:latin typeface="Times New Roman"/>
                <a:cs typeface="Times New Roman"/>
              </a:rPr>
              <a:t>→ id </a:t>
            </a:r>
            <a:r>
              <a:rPr lang="en-US" altLang="zh-CN" sz="2000" dirty="0" err="1" smtClean="0">
                <a:latin typeface="Times New Roman"/>
                <a:cs typeface="Times New Roman"/>
              </a:rPr>
              <a:t>rop</a:t>
            </a:r>
            <a:r>
              <a:rPr lang="en-US" altLang="zh-CN" sz="2000" dirty="0" smtClean="0">
                <a:latin typeface="Times New Roman"/>
                <a:cs typeface="Times New Roman"/>
              </a:rPr>
              <a:t> id</a:t>
            </a:r>
          </a:p>
          <a:p>
            <a:pPr algn="l"/>
            <a:r>
              <a:rPr lang="en-US" altLang="zh-CN" sz="2000" dirty="0" smtClean="0">
                <a:latin typeface="Times New Roman"/>
                <a:cs typeface="Times New Roman"/>
              </a:rPr>
              <a:t>(11) </a:t>
            </a:r>
            <a:r>
              <a:rPr lang="en-US" altLang="zh-CN" sz="2000" dirty="0">
                <a:latin typeface="Times New Roman"/>
                <a:cs typeface="Times New Roman"/>
              </a:rPr>
              <a:t>&lt;BF&gt; </a:t>
            </a:r>
            <a:r>
              <a:rPr lang="en-US" altLang="zh-CN" sz="2000" dirty="0" smtClean="0">
                <a:latin typeface="Times New Roman"/>
                <a:cs typeface="Times New Roman"/>
              </a:rPr>
              <a:t>→ id</a:t>
            </a:r>
            <a:endParaRPr lang="en-US" altLang="zh-CN" sz="20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布尔表达式的文法描述</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6552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6048672" cy="5664629"/>
          </a:xfrm>
        </p:spPr>
        <p:txBody>
          <a:bodyPr/>
          <a:lstStyle/>
          <a:p>
            <a:pPr algn="l"/>
            <a:r>
              <a:rPr lang="zh-CN" altLang="en-US" sz="2400" dirty="0">
                <a:latin typeface="Times New Roman" panose="02020603050405020304" pitchFamily="18" charset="0"/>
                <a:cs typeface="Times New Roman" panose="02020603050405020304" pitchFamily="18" charset="0"/>
              </a:rPr>
              <a:t>每个布尔量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布尔变量或关系表达式</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的目标结构有两个</a:t>
            </a:r>
            <a:r>
              <a:rPr lang="zh-CN" altLang="en-US" sz="2400" dirty="0" smtClean="0">
                <a:latin typeface="Times New Roman" panose="02020603050405020304" pitchFamily="18" charset="0"/>
                <a:cs typeface="Times New Roman" panose="02020603050405020304" pitchFamily="18" charset="0"/>
              </a:rPr>
              <a:t>出口：</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真</a:t>
            </a:r>
            <a:r>
              <a:rPr lang="zh-CN" altLang="en-US" sz="2400" dirty="0">
                <a:latin typeface="Times New Roman" panose="02020603050405020304" pitchFamily="18" charset="0"/>
                <a:cs typeface="Times New Roman" panose="02020603050405020304" pitchFamily="18" charset="0"/>
              </a:rPr>
              <a:t>出口指向为真时应跳转的位置</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假</a:t>
            </a:r>
            <a:r>
              <a:rPr lang="zh-CN" altLang="en-US" sz="2400" dirty="0">
                <a:latin typeface="Times New Roman" panose="02020603050405020304" pitchFamily="18" charset="0"/>
                <a:cs typeface="Times New Roman" panose="02020603050405020304" pitchFamily="18" charset="0"/>
              </a:rPr>
              <a:t>出口指向为假时应跳转的</a:t>
            </a:r>
            <a:r>
              <a:rPr lang="zh-CN" altLang="en-US" sz="2400" dirty="0" smtClean="0">
                <a:latin typeface="Times New Roman" panose="02020603050405020304" pitchFamily="18" charset="0"/>
                <a:cs typeface="Times New Roman" panose="02020603050405020304" pitchFamily="18" charset="0"/>
              </a:rPr>
              <a:t>位置。</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布尔量翻译为两条四元式：</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jnz</a:t>
            </a:r>
            <a:r>
              <a:rPr lang="en-US" altLang="zh-CN" sz="2400" dirty="0" smtClean="0">
                <a:latin typeface="Times New Roman" panose="02020603050405020304" pitchFamily="18" charset="0"/>
                <a:cs typeface="Times New Roman" panose="02020603050405020304" pitchFamily="18" charset="0"/>
              </a:rPr>
              <a:t>, A, _, P)</a:t>
            </a:r>
            <a:r>
              <a:rPr lang="zh-CN" altLang="en-US" sz="2400" dirty="0" smtClean="0">
                <a:latin typeface="Times New Roman" panose="02020603050405020304" pitchFamily="18" charset="0"/>
                <a:cs typeface="Times New Roman" panose="02020603050405020304" pitchFamily="18" charset="0"/>
              </a:rPr>
              <a:t>：真出口，当</a:t>
            </a:r>
            <a:r>
              <a:rPr lang="en-US" altLang="zh-CN" sz="2400" dirty="0" smtClean="0">
                <a:latin typeface="Times New Roman" panose="02020603050405020304" pitchFamily="18" charset="0"/>
                <a:cs typeface="Times New Roman" panose="02020603050405020304" pitchFamily="18" charset="0"/>
              </a:rPr>
              <a:t>A</a:t>
            </a:r>
            <a:r>
              <a:rPr lang="zh-CN" altLang="en-US" sz="2400" dirty="0" smtClean="0">
                <a:latin typeface="Times New Roman" panose="02020603050405020304" pitchFamily="18" charset="0"/>
                <a:cs typeface="Times New Roman" panose="02020603050405020304" pitchFamily="18" charset="0"/>
              </a:rPr>
              <a:t>为真时跳转到四元式</a:t>
            </a:r>
            <a:r>
              <a:rPr lang="en-US" altLang="zh-CN" sz="2400" dirty="0" smtClean="0">
                <a:latin typeface="Times New Roman" panose="02020603050405020304" pitchFamily="18" charset="0"/>
                <a:cs typeface="Times New Roman" panose="02020603050405020304" pitchFamily="18" charset="0"/>
              </a:rPr>
              <a:t>P</a:t>
            </a:r>
          </a:p>
          <a:p>
            <a:pPr algn="l"/>
            <a:r>
              <a:rPr lang="en-US" altLang="zh-CN" sz="2400" dirty="0" smtClean="0">
                <a:latin typeface="Times New Roman" panose="02020603050405020304" pitchFamily="18" charset="0"/>
                <a:cs typeface="Times New Roman" panose="02020603050405020304" pitchFamily="18" charset="0"/>
              </a:rPr>
              <a:t>(j, _, _, q)</a:t>
            </a:r>
            <a:r>
              <a:rPr lang="zh-CN" altLang="en-US" sz="2400" dirty="0" smtClean="0">
                <a:latin typeface="Times New Roman" panose="02020603050405020304" pitchFamily="18" charset="0"/>
                <a:cs typeface="Times New Roman" panose="02020603050405020304" pitchFamily="18" charset="0"/>
              </a:rPr>
              <a:t>：假出口，无条件跳转到四元式</a:t>
            </a:r>
            <a:r>
              <a:rPr lang="en-US" altLang="zh-CN" sz="2400" dirty="0" smtClean="0">
                <a:latin typeface="Times New Roman" panose="02020603050405020304" pitchFamily="18" charset="0"/>
                <a:cs typeface="Times New Roman" panose="02020603050405020304" pitchFamily="18" charset="0"/>
              </a:rPr>
              <a:t>q</a:t>
            </a:r>
          </a:p>
          <a:p>
            <a:pPr algn="l"/>
            <a:endParaRPr lang="en-US" altLang="zh-CN" sz="240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关系表达式也翻译为两条四元式：</a:t>
            </a:r>
            <a:endParaRPr lang="en-US" altLang="zh-CN" sz="2400" dirty="0" smtClean="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jrop</a:t>
            </a:r>
            <a:r>
              <a:rPr lang="en-US" altLang="zh-CN" sz="2400" dirty="0" smtClean="0">
                <a:latin typeface="Times New Roman" panose="02020603050405020304" pitchFamily="18" charset="0"/>
                <a:cs typeface="Times New Roman" panose="02020603050405020304" pitchFamily="18" charset="0"/>
              </a:rPr>
              <a:t>, i1, i2, P)</a:t>
            </a:r>
            <a:r>
              <a:rPr lang="zh-CN" altLang="en-US" sz="2400" dirty="0" smtClean="0">
                <a:latin typeface="Times New Roman" panose="02020603050405020304" pitchFamily="18" charset="0"/>
                <a:cs typeface="Times New Roman" panose="02020603050405020304" pitchFamily="18" charset="0"/>
              </a:rPr>
              <a:t>：真出口，当</a:t>
            </a:r>
            <a:r>
              <a:rPr lang="en-US" altLang="zh-CN" sz="2400" dirty="0" smtClean="0">
                <a:latin typeface="Times New Roman" panose="02020603050405020304" pitchFamily="18" charset="0"/>
                <a:cs typeface="Times New Roman" panose="02020603050405020304" pitchFamily="18" charset="0"/>
              </a:rPr>
              <a:t>i1 </a:t>
            </a:r>
            <a:r>
              <a:rPr lang="en-US" altLang="zh-CN" sz="2400" dirty="0" err="1" smtClean="0">
                <a:latin typeface="Times New Roman" panose="02020603050405020304" pitchFamily="18" charset="0"/>
                <a:cs typeface="Times New Roman" panose="02020603050405020304" pitchFamily="18" charset="0"/>
              </a:rPr>
              <a:t>rop</a:t>
            </a:r>
            <a:r>
              <a:rPr lang="en-US" altLang="zh-CN" sz="2400" dirty="0" smtClean="0">
                <a:latin typeface="Times New Roman" panose="02020603050405020304" pitchFamily="18" charset="0"/>
                <a:cs typeface="Times New Roman" panose="02020603050405020304" pitchFamily="18" charset="0"/>
              </a:rPr>
              <a:t> i2</a:t>
            </a:r>
            <a:r>
              <a:rPr lang="zh-CN" altLang="en-US" sz="2400" dirty="0" smtClean="0">
                <a:latin typeface="Times New Roman" panose="02020603050405020304" pitchFamily="18" charset="0"/>
                <a:cs typeface="Times New Roman" panose="02020603050405020304" pitchFamily="18" charset="0"/>
              </a:rPr>
              <a:t>为真时跳转到</a:t>
            </a:r>
            <a:r>
              <a:rPr lang="en-US" altLang="zh-CN" sz="2400" dirty="0" smtClean="0">
                <a:latin typeface="Times New Roman" panose="02020603050405020304" pitchFamily="18" charset="0"/>
                <a:cs typeface="Times New Roman" panose="02020603050405020304" pitchFamily="18" charset="0"/>
              </a:rPr>
              <a:t>P</a:t>
            </a:r>
          </a:p>
          <a:p>
            <a:pPr algn="l"/>
            <a:r>
              <a:rPr lang="en-US" altLang="zh-CN" sz="2400" dirty="0" smtClean="0">
                <a:latin typeface="Times New Roman" panose="02020603050405020304" pitchFamily="18" charset="0"/>
                <a:cs typeface="Times New Roman" panose="02020603050405020304" pitchFamily="18" charset="0"/>
              </a:rPr>
              <a:t>(j, _, _, q)</a:t>
            </a:r>
            <a:r>
              <a:rPr lang="zh-CN" altLang="en-US" sz="2400" dirty="0" smtClean="0">
                <a:latin typeface="Times New Roman" panose="02020603050405020304" pitchFamily="18" charset="0"/>
                <a:cs typeface="Times New Roman" panose="02020603050405020304" pitchFamily="18" charset="0"/>
              </a:rPr>
              <a:t>：假出口，无条件跳转到四元式</a:t>
            </a:r>
            <a:r>
              <a:rPr lang="en-US" altLang="zh-CN" sz="2400" dirty="0" smtClean="0">
                <a:latin typeface="Times New Roman" panose="02020603050405020304" pitchFamily="18" charset="0"/>
                <a:cs typeface="Times New Roman" panose="02020603050405020304" pitchFamily="18" charset="0"/>
              </a:rPr>
              <a:t>q</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a:t>
            </a:r>
            <a:r>
              <a:rPr lang="zh-CN" altLang="en-US" kern="0" dirty="0">
                <a:solidFill>
                  <a:srgbClr val="000000"/>
                </a:solidFill>
                <a:latin typeface="楷体" panose="02010609060101010101" pitchFamily="49" charset="-122"/>
                <a:ea typeface="楷体" panose="02010609060101010101" pitchFamily="49" charset="-122"/>
              </a:rPr>
              <a:t>量</a:t>
            </a:r>
            <a:r>
              <a:rPr lang="zh-CN" altLang="en-US" kern="0" dirty="0" smtClean="0">
                <a:solidFill>
                  <a:srgbClr val="000000"/>
                </a:solidFill>
                <a:latin typeface="楷体" panose="02010609060101010101" pitchFamily="49" charset="-122"/>
                <a:ea typeface="楷体" panose="02010609060101010101" pitchFamily="49" charset="-122"/>
              </a:rPr>
              <a:t>的代码结构</a:t>
            </a:r>
            <a:endParaRPr lang="zh-CN" altLang="en-US" kern="0" dirty="0">
              <a:solidFill>
                <a:srgbClr val="000000"/>
              </a:solidFill>
              <a:latin typeface="楷体" panose="02010609060101010101" pitchFamily="49" charset="-122"/>
              <a:ea typeface="楷体" panose="02010609060101010101" pitchFamily="49" charset="-122"/>
            </a:endParaRPr>
          </a:p>
        </p:txBody>
      </p:sp>
      <p:grpSp>
        <p:nvGrpSpPr>
          <p:cNvPr id="5" name="Group 14"/>
          <p:cNvGrpSpPr>
            <a:grpSpLocks/>
          </p:cNvGrpSpPr>
          <p:nvPr/>
        </p:nvGrpSpPr>
        <p:grpSpPr bwMode="auto">
          <a:xfrm>
            <a:off x="6551966" y="1520564"/>
            <a:ext cx="1981030" cy="2657708"/>
            <a:chOff x="3061" y="2432"/>
            <a:chExt cx="1616" cy="1318"/>
          </a:xfrm>
        </p:grpSpPr>
        <p:sp>
          <p:nvSpPr>
            <p:cNvPr id="6" name="Text Box 7"/>
            <p:cNvSpPr txBox="1">
              <a:spLocks noChangeArrowheads="1"/>
            </p:cNvSpPr>
            <p:nvPr/>
          </p:nvSpPr>
          <p:spPr bwMode="auto">
            <a:xfrm>
              <a:off x="3061" y="2432"/>
              <a:ext cx="771" cy="351"/>
            </a:xfrm>
            <a:prstGeom prst="rect">
              <a:avLst/>
            </a:prstGeom>
            <a:noFill/>
            <a:ln w="285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spcBef>
                  <a:spcPct val="50000"/>
                </a:spcBef>
              </a:pPr>
              <a:r>
                <a:rPr lang="en-US" altLang="zh-CN" sz="4000" b="1">
                  <a:solidFill>
                    <a:srgbClr val="000000"/>
                  </a:solidFill>
                </a:rPr>
                <a:t>A</a:t>
              </a:r>
            </a:p>
          </p:txBody>
        </p:sp>
        <p:sp>
          <p:nvSpPr>
            <p:cNvPr id="7" name="Line 9"/>
            <p:cNvSpPr>
              <a:spLocks noChangeShapeType="1"/>
            </p:cNvSpPr>
            <p:nvPr/>
          </p:nvSpPr>
          <p:spPr bwMode="auto">
            <a:xfrm>
              <a:off x="3833" y="2659"/>
              <a:ext cx="40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8" name="Line 10"/>
            <p:cNvSpPr>
              <a:spLocks noChangeShapeType="1"/>
            </p:cNvSpPr>
            <p:nvPr/>
          </p:nvSpPr>
          <p:spPr bwMode="auto">
            <a:xfrm>
              <a:off x="4241" y="2659"/>
              <a:ext cx="0" cy="86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9" name="Line 11"/>
            <p:cNvSpPr>
              <a:spLocks noChangeShapeType="1"/>
            </p:cNvSpPr>
            <p:nvPr/>
          </p:nvSpPr>
          <p:spPr bwMode="auto">
            <a:xfrm>
              <a:off x="3424" y="2840"/>
              <a:ext cx="0" cy="31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sz="2000">
                <a:solidFill>
                  <a:srgbClr val="000000"/>
                </a:solidFill>
              </a:endParaRPr>
            </a:p>
          </p:txBody>
        </p:sp>
        <p:sp>
          <p:nvSpPr>
            <p:cNvPr id="10" name="Text Box 12"/>
            <p:cNvSpPr txBox="1">
              <a:spLocks noChangeArrowheads="1"/>
            </p:cNvSpPr>
            <p:nvPr/>
          </p:nvSpPr>
          <p:spPr bwMode="auto">
            <a:xfrm>
              <a:off x="3152" y="3158"/>
              <a:ext cx="771"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b="1" dirty="0">
                  <a:solidFill>
                    <a:srgbClr val="000000"/>
                  </a:solidFill>
                </a:rPr>
                <a:t>A.TC</a:t>
              </a:r>
            </a:p>
          </p:txBody>
        </p:sp>
        <p:sp>
          <p:nvSpPr>
            <p:cNvPr id="11" name="Text Box 13"/>
            <p:cNvSpPr txBox="1">
              <a:spLocks noChangeArrowheads="1"/>
            </p:cNvSpPr>
            <p:nvPr/>
          </p:nvSpPr>
          <p:spPr bwMode="auto">
            <a:xfrm>
              <a:off x="3923" y="3521"/>
              <a:ext cx="75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en-US" altLang="zh-CN" b="1" dirty="0">
                  <a:solidFill>
                    <a:srgbClr val="000000"/>
                  </a:solidFill>
                </a:rPr>
                <a:t>A.FC</a:t>
              </a:r>
            </a:p>
          </p:txBody>
        </p:sp>
      </p:grpSp>
      <p:sp>
        <p:nvSpPr>
          <p:cNvPr id="12"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3"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4"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9028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在翻译布尔表达式时，后面的语句还未确定，那么</a:t>
            </a:r>
            <a:r>
              <a:rPr lang="en-US" altLang="zh-CN" sz="2400" dirty="0" smtClean="0">
                <a:latin typeface="Times New Roman" panose="02020603050405020304" pitchFamily="18" charset="0"/>
                <a:cs typeface="Times New Roman" panose="02020603050405020304" pitchFamily="18" charset="0"/>
              </a:rPr>
              <a:t>P </a:t>
            </a:r>
            <a:r>
              <a:rPr lang="zh-CN" altLang="en-US" sz="2400" dirty="0" smtClean="0">
                <a:latin typeface="Times New Roman" panose="02020603050405020304" pitchFamily="18" charset="0"/>
                <a:cs typeface="Times New Roman" panose="02020603050405020304" pitchFamily="18" charset="0"/>
              </a:rPr>
              <a:t>和 </a:t>
            </a:r>
            <a:r>
              <a:rPr lang="en-US" altLang="zh-CN" sz="2400" dirty="0" smtClean="0">
                <a:latin typeface="Times New Roman" panose="02020603050405020304" pitchFamily="18" charset="0"/>
                <a:cs typeface="Times New Roman" panose="02020603050405020304" pitchFamily="18" charset="0"/>
              </a:rPr>
              <a:t>q</a:t>
            </a:r>
            <a:r>
              <a:rPr lang="zh-CN" altLang="en-US" sz="2400" dirty="0" smtClean="0">
                <a:latin typeface="Times New Roman" panose="02020603050405020304" pitchFamily="18" charset="0"/>
                <a:cs typeface="Times New Roman" panose="02020603050405020304" pitchFamily="18" charset="0"/>
              </a:rPr>
              <a:t>如何确定？</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解决办法：回填技术</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）已知的就直接填入；不知时填</a:t>
            </a:r>
            <a:r>
              <a:rPr lang="en-US" altLang="zh-CN" sz="2400" dirty="0" smtClean="0">
                <a:latin typeface="Times New Roman" panose="02020603050405020304" pitchFamily="18" charset="0"/>
                <a:cs typeface="Times New Roman" panose="02020603050405020304" pitchFamily="18" charset="0"/>
              </a:rPr>
              <a:t>0</a:t>
            </a:r>
            <a:r>
              <a:rPr lang="zh-CN" altLang="en-US" sz="2400" dirty="0" smtClean="0">
                <a:latin typeface="Times New Roman" panose="02020603050405020304" pitchFamily="18" charset="0"/>
                <a:cs typeface="Times New Roman" panose="02020603050405020304" pitchFamily="18" charset="0"/>
              </a:rPr>
              <a:t>，一旦知道直接返填；</a:t>
            </a:r>
            <a:endParaRPr lang="en-US" altLang="zh-CN" sz="240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2</a:t>
            </a:r>
            <a:r>
              <a:rPr lang="zh-CN" altLang="en-US" sz="2400" dirty="0" smtClean="0">
                <a:latin typeface="Times New Roman" panose="02020603050405020304" pitchFamily="18" charset="0"/>
                <a:cs typeface="Times New Roman" panose="02020603050405020304" pitchFamily="18" charset="0"/>
              </a:rPr>
              <a:t>）若多个因子的转移去向相同，但又不知道具体位置，应该用链将这些未知且出口相同的四元式连接在一起。</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 and B and C &gt; D:</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a:t>
            </a:r>
            <a:r>
              <a:rPr lang="zh-CN" altLang="en-US" kern="0" dirty="0">
                <a:solidFill>
                  <a:srgbClr val="000000"/>
                </a:solidFill>
                <a:latin typeface="楷体" panose="02010609060101010101" pitchFamily="49" charset="-122"/>
                <a:ea typeface="楷体" panose="02010609060101010101" pitchFamily="49" charset="-122"/>
              </a:rPr>
              <a:t>量</a:t>
            </a:r>
            <a:r>
              <a:rPr lang="zh-CN" altLang="en-US" kern="0" dirty="0" smtClean="0">
                <a:solidFill>
                  <a:srgbClr val="000000"/>
                </a:solidFill>
                <a:latin typeface="楷体" panose="02010609060101010101" pitchFamily="49" charset="-122"/>
                <a:ea typeface="楷体" panose="02010609060101010101" pitchFamily="49" charset="-122"/>
              </a:rPr>
              <a:t>的代码结构</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TextBox 1"/>
          <p:cNvSpPr txBox="1"/>
          <p:nvPr/>
        </p:nvSpPr>
        <p:spPr>
          <a:xfrm>
            <a:off x="2987825" y="3140968"/>
            <a:ext cx="2561920" cy="2677656"/>
          </a:xfrm>
          <a:prstGeom prst="rect">
            <a:avLst/>
          </a:prstGeom>
          <a:noFill/>
        </p:spPr>
        <p:txBody>
          <a:bodyPr wrap="none" rtlCol="0">
            <a:spAutoFit/>
          </a:bodyPr>
          <a:lstStyle/>
          <a:p>
            <a:pPr marL="342900" indent="-342900">
              <a:buFontTx/>
              <a:buAutoNum type="arabicParenBoth"/>
            </a:pPr>
            <a:r>
              <a:rPr lang="en-US" sz="2800" dirty="0" smtClean="0">
                <a:solidFill>
                  <a:srgbClr val="000000"/>
                </a:solidFill>
              </a:rPr>
              <a:t>(</a:t>
            </a:r>
            <a:r>
              <a:rPr lang="en-US" sz="2800" dirty="0" err="1" smtClean="0">
                <a:solidFill>
                  <a:srgbClr val="000000"/>
                </a:solidFill>
              </a:rPr>
              <a:t>jnz</a:t>
            </a:r>
            <a:r>
              <a:rPr lang="en-US" sz="2800" dirty="0" smtClean="0">
                <a:solidFill>
                  <a:srgbClr val="000000"/>
                </a:solidFill>
              </a:rPr>
              <a:t>, A, _, 3)</a:t>
            </a:r>
          </a:p>
          <a:p>
            <a:pPr marL="342900" indent="-342900">
              <a:buFontTx/>
              <a:buAutoNum type="arabicParenBoth"/>
            </a:pPr>
            <a:r>
              <a:rPr lang="en-US" sz="2800" dirty="0" smtClean="0">
                <a:solidFill>
                  <a:srgbClr val="000000"/>
                </a:solidFill>
              </a:rPr>
              <a:t>(j, _, _, 0)</a:t>
            </a:r>
          </a:p>
          <a:p>
            <a:pPr marL="342900" indent="-342900">
              <a:buFontTx/>
              <a:buAutoNum type="arabicParenBoth"/>
            </a:pPr>
            <a:r>
              <a:rPr lang="en-US" sz="2800" dirty="0" smtClean="0">
                <a:solidFill>
                  <a:srgbClr val="000000"/>
                </a:solidFill>
              </a:rPr>
              <a:t>(</a:t>
            </a:r>
            <a:r>
              <a:rPr lang="en-US" sz="2800" dirty="0" err="1" smtClean="0">
                <a:solidFill>
                  <a:srgbClr val="000000"/>
                </a:solidFill>
              </a:rPr>
              <a:t>jnz</a:t>
            </a:r>
            <a:r>
              <a:rPr lang="en-US" sz="2800" dirty="0" smtClean="0">
                <a:solidFill>
                  <a:srgbClr val="000000"/>
                </a:solidFill>
              </a:rPr>
              <a:t>, B, _, 5)</a:t>
            </a:r>
          </a:p>
          <a:p>
            <a:pPr marL="342900" indent="-342900">
              <a:buFontTx/>
              <a:buAutoNum type="arabicParenBoth"/>
            </a:pPr>
            <a:r>
              <a:rPr lang="en-US" sz="2800" dirty="0" smtClean="0">
                <a:solidFill>
                  <a:srgbClr val="000000"/>
                </a:solidFill>
              </a:rPr>
              <a:t>(j, _, _, 2)</a:t>
            </a:r>
          </a:p>
          <a:p>
            <a:pPr marL="342900" indent="-342900">
              <a:buFontTx/>
              <a:buAutoNum type="arabicParenBoth"/>
            </a:pPr>
            <a:r>
              <a:rPr lang="en-US" sz="2800" dirty="0" smtClean="0">
                <a:solidFill>
                  <a:srgbClr val="000000"/>
                </a:solidFill>
              </a:rPr>
              <a:t>(j&gt;, C, D, 0)</a:t>
            </a:r>
          </a:p>
          <a:p>
            <a:pPr marL="342900" indent="-342900">
              <a:buFontTx/>
              <a:buAutoNum type="arabicParenBoth"/>
            </a:pPr>
            <a:r>
              <a:rPr lang="en-US" sz="2800" dirty="0" smtClean="0">
                <a:solidFill>
                  <a:srgbClr val="000000"/>
                </a:solidFill>
              </a:rPr>
              <a:t>(j, _, _, 4)</a:t>
            </a:r>
            <a:endParaRPr lang="en-US" sz="2800" dirty="0">
              <a:solidFill>
                <a:srgbClr val="000000"/>
              </a:solidFill>
            </a:endParaRPr>
          </a:p>
        </p:txBody>
      </p:sp>
      <p:sp>
        <p:nvSpPr>
          <p:cNvPr id="19" name="AutoShape 8"/>
          <p:cNvSpPr>
            <a:spLocks noChangeArrowheads="1"/>
          </p:cNvSpPr>
          <p:nvPr/>
        </p:nvSpPr>
        <p:spPr bwMode="auto">
          <a:xfrm>
            <a:off x="5644211" y="1124745"/>
            <a:ext cx="3104253" cy="1512168"/>
          </a:xfrm>
          <a:prstGeom prst="wedgeRoundRectCallout">
            <a:avLst>
              <a:gd name="adj1" fmla="val -69666"/>
              <a:gd name="adj2" fmla="val 105184"/>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当扫描到</a:t>
            </a:r>
            <a:r>
              <a:rPr kumimoji="1" lang="en-US" altLang="zh-CN" sz="2000" b="1" dirty="0">
                <a:solidFill>
                  <a:srgbClr val="CC0000"/>
                </a:solidFill>
                <a:latin typeface="Times New Roman" pitchFamily="18" charset="0"/>
              </a:rPr>
              <a:t>and</a:t>
            </a:r>
            <a:r>
              <a:rPr kumimoji="1" lang="zh-CN" altLang="en-US" sz="2000" b="1" dirty="0">
                <a:solidFill>
                  <a:srgbClr val="CC0000"/>
                </a:solidFill>
                <a:latin typeface="Times New Roman" pitchFamily="18" charset="0"/>
              </a:rPr>
              <a:t>时，对</a:t>
            </a:r>
            <a:r>
              <a:rPr kumimoji="1" lang="en-US" altLang="zh-CN" sz="2000" b="1" dirty="0">
                <a:solidFill>
                  <a:srgbClr val="CC0000"/>
                </a:solidFill>
                <a:latin typeface="Times New Roman" pitchFamily="18" charset="0"/>
              </a:rPr>
              <a:t>A</a:t>
            </a:r>
            <a:r>
              <a:rPr kumimoji="1" lang="zh-CN" altLang="en-US" sz="2000" b="1" dirty="0">
                <a:solidFill>
                  <a:srgbClr val="CC0000"/>
                </a:solidFill>
                <a:latin typeface="Times New Roman" pitchFamily="18" charset="0"/>
              </a:rPr>
              <a:t>进行归约，产生两个四元式</a:t>
            </a:r>
            <a:r>
              <a:rPr kumimoji="1" lang="en-US" altLang="zh-CN" sz="2000" b="1" dirty="0">
                <a:solidFill>
                  <a:srgbClr val="CC0000"/>
                </a:solidFill>
                <a:latin typeface="Times New Roman" pitchFamily="18" charset="0"/>
              </a:rPr>
              <a:t>1</a:t>
            </a:r>
            <a:r>
              <a:rPr kumimoji="1" lang="zh-CN" altLang="en-US" sz="2000" b="1" dirty="0">
                <a:solidFill>
                  <a:srgbClr val="CC0000"/>
                </a:solidFill>
                <a:latin typeface="Times New Roman" pitchFamily="18" charset="0"/>
              </a:rPr>
              <a:t>，</a:t>
            </a:r>
            <a:r>
              <a:rPr kumimoji="1" lang="en-US" altLang="zh-CN" sz="2000" b="1" dirty="0">
                <a:solidFill>
                  <a:srgbClr val="CC0000"/>
                </a:solidFill>
                <a:latin typeface="Times New Roman" pitchFamily="18" charset="0"/>
              </a:rPr>
              <a:t>2</a:t>
            </a:r>
            <a:r>
              <a:rPr kumimoji="1" lang="zh-CN" altLang="en-US" sz="2000" b="1" dirty="0">
                <a:solidFill>
                  <a:srgbClr val="CC0000"/>
                </a:solidFill>
                <a:latin typeface="Times New Roman" pitchFamily="18" charset="0"/>
              </a:rPr>
              <a:t>，其中真出口已知，为</a:t>
            </a:r>
            <a:r>
              <a:rPr kumimoji="1" lang="en-US" altLang="zh-CN" sz="2000" b="1" dirty="0">
                <a:solidFill>
                  <a:srgbClr val="CC0000"/>
                </a:solidFill>
                <a:latin typeface="Times New Roman" pitchFamily="18" charset="0"/>
              </a:rPr>
              <a:t>3</a:t>
            </a:r>
          </a:p>
        </p:txBody>
      </p:sp>
      <p:sp>
        <p:nvSpPr>
          <p:cNvPr id="20" name="AutoShape 7"/>
          <p:cNvSpPr>
            <a:spLocks noChangeArrowheads="1"/>
          </p:cNvSpPr>
          <p:nvPr/>
        </p:nvSpPr>
        <p:spPr bwMode="auto">
          <a:xfrm>
            <a:off x="5644211" y="2854064"/>
            <a:ext cx="3104253" cy="575733"/>
          </a:xfrm>
          <a:prstGeom prst="wedgeRoundRectCallout">
            <a:avLst>
              <a:gd name="adj1" fmla="val -77287"/>
              <a:gd name="adj2" fmla="val 129046"/>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假出口未知，填入</a:t>
            </a:r>
            <a:r>
              <a:rPr kumimoji="1" lang="en-US" altLang="zh-CN" sz="2000" b="1" dirty="0">
                <a:solidFill>
                  <a:srgbClr val="CC0000"/>
                </a:solidFill>
                <a:latin typeface="Times New Roman" pitchFamily="18" charset="0"/>
              </a:rPr>
              <a:t>0</a:t>
            </a:r>
          </a:p>
        </p:txBody>
      </p:sp>
      <p:sp>
        <p:nvSpPr>
          <p:cNvPr id="21" name="AutoShape 9"/>
          <p:cNvSpPr>
            <a:spLocks noChangeArrowheads="1"/>
          </p:cNvSpPr>
          <p:nvPr/>
        </p:nvSpPr>
        <p:spPr bwMode="auto">
          <a:xfrm>
            <a:off x="5724131" y="3623661"/>
            <a:ext cx="3024332" cy="2112433"/>
          </a:xfrm>
          <a:prstGeom prst="wedgeRoundRectCallout">
            <a:avLst>
              <a:gd name="adj1" fmla="val -74592"/>
              <a:gd name="adj2" fmla="val -8659"/>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当扫描到</a:t>
            </a:r>
            <a:r>
              <a:rPr kumimoji="1" lang="en-US" altLang="zh-CN" sz="2000" b="1" dirty="0">
                <a:solidFill>
                  <a:srgbClr val="CC0000"/>
                </a:solidFill>
                <a:latin typeface="Times New Roman" pitchFamily="18" charset="0"/>
              </a:rPr>
              <a:t>B</a:t>
            </a:r>
            <a:r>
              <a:rPr kumimoji="1" lang="zh-CN" altLang="en-US" sz="2000" b="1" dirty="0">
                <a:solidFill>
                  <a:srgbClr val="CC0000"/>
                </a:solidFill>
                <a:latin typeface="Times New Roman" pitchFamily="18" charset="0"/>
              </a:rPr>
              <a:t>后的</a:t>
            </a:r>
            <a:r>
              <a:rPr kumimoji="1" lang="en-US" altLang="zh-CN" sz="2000" b="1" dirty="0">
                <a:solidFill>
                  <a:srgbClr val="CC0000"/>
                </a:solidFill>
                <a:latin typeface="Times New Roman" pitchFamily="18" charset="0"/>
              </a:rPr>
              <a:t>and</a:t>
            </a:r>
            <a:r>
              <a:rPr kumimoji="1" lang="zh-CN" altLang="en-US" sz="2000" b="1" dirty="0">
                <a:solidFill>
                  <a:srgbClr val="CC0000"/>
                </a:solidFill>
                <a:latin typeface="Times New Roman" pitchFamily="18" charset="0"/>
              </a:rPr>
              <a:t>时，对</a:t>
            </a:r>
            <a:r>
              <a:rPr kumimoji="1" lang="en-US" altLang="zh-CN" sz="2000" b="1" dirty="0">
                <a:solidFill>
                  <a:srgbClr val="CC0000"/>
                </a:solidFill>
                <a:latin typeface="Times New Roman" pitchFamily="18" charset="0"/>
              </a:rPr>
              <a:t>B</a:t>
            </a:r>
            <a:r>
              <a:rPr kumimoji="1" lang="zh-CN" altLang="en-US" sz="2000" b="1" dirty="0">
                <a:solidFill>
                  <a:srgbClr val="CC0000"/>
                </a:solidFill>
                <a:latin typeface="Times New Roman" pitchFamily="18" charset="0"/>
              </a:rPr>
              <a:t>进行归约，又产生两个四元式</a:t>
            </a:r>
            <a:r>
              <a:rPr kumimoji="1" lang="en-US" altLang="zh-CN" sz="2000" b="1" dirty="0">
                <a:solidFill>
                  <a:srgbClr val="CC0000"/>
                </a:solidFill>
                <a:latin typeface="Times New Roman" pitchFamily="18" charset="0"/>
              </a:rPr>
              <a:t>3</a:t>
            </a:r>
            <a:r>
              <a:rPr kumimoji="1" lang="zh-CN" altLang="en-US" sz="2000" b="1" dirty="0">
                <a:solidFill>
                  <a:srgbClr val="CC0000"/>
                </a:solidFill>
                <a:latin typeface="Times New Roman" pitchFamily="18" charset="0"/>
              </a:rPr>
              <a:t>，</a:t>
            </a:r>
            <a:r>
              <a:rPr kumimoji="1" lang="en-US" altLang="zh-CN" sz="2000" b="1" dirty="0">
                <a:solidFill>
                  <a:srgbClr val="CC0000"/>
                </a:solidFill>
                <a:latin typeface="Times New Roman" pitchFamily="18" charset="0"/>
              </a:rPr>
              <a:t>4</a:t>
            </a:r>
            <a:r>
              <a:rPr kumimoji="1" lang="zh-CN" altLang="en-US" sz="2000" b="1" dirty="0">
                <a:solidFill>
                  <a:srgbClr val="CC0000"/>
                </a:solidFill>
                <a:latin typeface="Times New Roman" pitchFamily="18" charset="0"/>
              </a:rPr>
              <a:t>，其中真出口已知，为</a:t>
            </a:r>
            <a:r>
              <a:rPr kumimoji="1" lang="en-US" altLang="zh-CN" sz="2000" b="1" dirty="0">
                <a:solidFill>
                  <a:srgbClr val="CC0000"/>
                </a:solidFill>
                <a:latin typeface="Times New Roman" pitchFamily="18" charset="0"/>
              </a:rPr>
              <a:t>5</a:t>
            </a:r>
          </a:p>
        </p:txBody>
      </p:sp>
      <p:sp>
        <p:nvSpPr>
          <p:cNvPr id="22" name="AutoShape 10"/>
          <p:cNvSpPr>
            <a:spLocks noChangeArrowheads="1"/>
          </p:cNvSpPr>
          <p:nvPr/>
        </p:nvSpPr>
        <p:spPr bwMode="auto">
          <a:xfrm>
            <a:off x="5749795" y="4022852"/>
            <a:ext cx="2998668" cy="1806416"/>
          </a:xfrm>
          <a:prstGeom prst="wedgeRoundRectCallout">
            <a:avLst>
              <a:gd name="adj1" fmla="val -89804"/>
              <a:gd name="adj2" fmla="val 1846"/>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假出口仍未知，但它与</a:t>
            </a:r>
            <a:r>
              <a:rPr kumimoji="1" lang="en-US" altLang="zh-CN" sz="2000" b="1" dirty="0">
                <a:solidFill>
                  <a:srgbClr val="CC0000"/>
                </a:solidFill>
                <a:latin typeface="Times New Roman" pitchFamily="18" charset="0"/>
              </a:rPr>
              <a:t>A</a:t>
            </a:r>
            <a:r>
              <a:rPr kumimoji="1" lang="zh-CN" altLang="en-US" sz="2000" b="1" dirty="0">
                <a:solidFill>
                  <a:srgbClr val="CC0000"/>
                </a:solidFill>
                <a:latin typeface="Times New Roman" pitchFamily="18" charset="0"/>
              </a:rPr>
              <a:t>的假出口相同，则链接起来，填</a:t>
            </a:r>
            <a:r>
              <a:rPr kumimoji="1" lang="en-US" altLang="zh-CN" sz="2000" b="1" dirty="0">
                <a:solidFill>
                  <a:srgbClr val="CC0000"/>
                </a:solidFill>
                <a:latin typeface="Times New Roman" pitchFamily="18" charset="0"/>
              </a:rPr>
              <a:t>2</a:t>
            </a:r>
          </a:p>
        </p:txBody>
      </p:sp>
      <p:sp>
        <p:nvSpPr>
          <p:cNvPr id="23" name="AutoShape 11"/>
          <p:cNvSpPr>
            <a:spLocks noChangeArrowheads="1"/>
          </p:cNvSpPr>
          <p:nvPr/>
        </p:nvSpPr>
        <p:spPr bwMode="auto">
          <a:xfrm>
            <a:off x="5644211" y="4882578"/>
            <a:ext cx="3104253" cy="1642791"/>
          </a:xfrm>
          <a:prstGeom prst="wedgeRoundRectCallout">
            <a:avLst>
              <a:gd name="adj1" fmla="val -77016"/>
              <a:gd name="adj2" fmla="val -21284"/>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当扫描到最后，对</a:t>
            </a:r>
            <a:r>
              <a:rPr kumimoji="1" lang="en-US" altLang="zh-CN" sz="2000" b="1" dirty="0">
                <a:solidFill>
                  <a:srgbClr val="CC0000"/>
                </a:solidFill>
                <a:latin typeface="Times New Roman" pitchFamily="18" charset="0"/>
              </a:rPr>
              <a:t>C&gt;D</a:t>
            </a:r>
            <a:r>
              <a:rPr kumimoji="1" lang="zh-CN" altLang="en-US" sz="2000" b="1" dirty="0">
                <a:solidFill>
                  <a:srgbClr val="CC0000"/>
                </a:solidFill>
                <a:latin typeface="Times New Roman" pitchFamily="18" charset="0"/>
              </a:rPr>
              <a:t>进行归约，又产生两个四元式</a:t>
            </a:r>
            <a:r>
              <a:rPr kumimoji="1" lang="en-US" altLang="zh-CN" sz="2000" b="1" dirty="0">
                <a:solidFill>
                  <a:srgbClr val="CC0000"/>
                </a:solidFill>
                <a:latin typeface="Times New Roman" pitchFamily="18" charset="0"/>
              </a:rPr>
              <a:t>5</a:t>
            </a:r>
            <a:r>
              <a:rPr kumimoji="1" lang="zh-CN" altLang="en-US" sz="2000" b="1" dirty="0">
                <a:solidFill>
                  <a:srgbClr val="CC0000"/>
                </a:solidFill>
                <a:latin typeface="Times New Roman" pitchFamily="18" charset="0"/>
              </a:rPr>
              <a:t>，</a:t>
            </a:r>
            <a:r>
              <a:rPr kumimoji="1" lang="en-US" altLang="zh-CN" sz="2000" b="1" dirty="0">
                <a:solidFill>
                  <a:srgbClr val="CC0000"/>
                </a:solidFill>
                <a:latin typeface="Times New Roman" pitchFamily="18" charset="0"/>
              </a:rPr>
              <a:t>6</a:t>
            </a:r>
            <a:r>
              <a:rPr kumimoji="1" lang="zh-CN" altLang="en-US" sz="2000" b="1" dirty="0">
                <a:solidFill>
                  <a:srgbClr val="CC0000"/>
                </a:solidFill>
                <a:latin typeface="Times New Roman" pitchFamily="18" charset="0"/>
              </a:rPr>
              <a:t>，此时真出口未知，填</a:t>
            </a:r>
            <a:r>
              <a:rPr kumimoji="1" lang="en-US" altLang="zh-CN" sz="2000" b="1" dirty="0">
                <a:solidFill>
                  <a:srgbClr val="CC0000"/>
                </a:solidFill>
                <a:latin typeface="Times New Roman" pitchFamily="18" charset="0"/>
              </a:rPr>
              <a:t>0</a:t>
            </a:r>
          </a:p>
        </p:txBody>
      </p:sp>
      <p:sp>
        <p:nvSpPr>
          <p:cNvPr id="24" name="AutoShape 12"/>
          <p:cNvSpPr>
            <a:spLocks noChangeArrowheads="1"/>
          </p:cNvSpPr>
          <p:nvPr/>
        </p:nvSpPr>
        <p:spPr bwMode="auto">
          <a:xfrm>
            <a:off x="5628868" y="4926060"/>
            <a:ext cx="3104253" cy="1269429"/>
          </a:xfrm>
          <a:prstGeom prst="wedgeRoundRectCallout">
            <a:avLst>
              <a:gd name="adj1" fmla="val -94213"/>
              <a:gd name="adj2" fmla="val 6495"/>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sz="2000" b="1" dirty="0">
                <a:solidFill>
                  <a:srgbClr val="CC0000"/>
                </a:solidFill>
                <a:latin typeface="Times New Roman" pitchFamily="18" charset="0"/>
              </a:rPr>
              <a:t>假出口仍未知，但它与上两个布尔量的假出口相同，则链接起来，填</a:t>
            </a:r>
            <a:r>
              <a:rPr kumimoji="1" lang="en-US" altLang="zh-CN" sz="2000" b="1" dirty="0">
                <a:solidFill>
                  <a:srgbClr val="CC0000"/>
                </a:solidFill>
                <a:latin typeface="Times New Roman" pitchFamily="18" charset="0"/>
              </a:rPr>
              <a:t>4</a:t>
            </a:r>
          </a:p>
        </p:txBody>
      </p:sp>
      <p:sp>
        <p:nvSpPr>
          <p:cNvPr id="25" name="Text Box 13"/>
          <p:cNvSpPr txBox="1">
            <a:spLocks noChangeArrowheads="1"/>
          </p:cNvSpPr>
          <p:nvPr/>
        </p:nvSpPr>
        <p:spPr bwMode="auto">
          <a:xfrm>
            <a:off x="330870" y="2067629"/>
            <a:ext cx="2624336" cy="3539430"/>
          </a:xfrm>
          <a:prstGeom prst="rect">
            <a:avLst/>
          </a:prstGeom>
          <a:solidFill>
            <a:schemeClr val="accent5"/>
          </a:solidFill>
          <a:ln>
            <a:noFill/>
          </a:ln>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3200" b="1" dirty="0">
                <a:solidFill>
                  <a:srgbClr val="333399"/>
                </a:solidFill>
                <a:latin typeface="楷体" panose="02010609060101010101" pitchFamily="49" charset="-122"/>
                <a:ea typeface="楷体" panose="02010609060101010101" pitchFamily="49" charset="-122"/>
              </a:rPr>
              <a:t>生成了真、假出口两个链，两个</a:t>
            </a:r>
            <a:r>
              <a:rPr lang="en-US" altLang="zh-CN" sz="3200" b="1" dirty="0">
                <a:solidFill>
                  <a:srgbClr val="333399"/>
                </a:solidFill>
                <a:latin typeface="楷体" panose="02010609060101010101" pitchFamily="49" charset="-122"/>
                <a:ea typeface="楷体" panose="02010609060101010101" pitchFamily="49" charset="-122"/>
              </a:rPr>
              <a:t>0</a:t>
            </a:r>
            <a:r>
              <a:rPr lang="zh-CN" altLang="en-US" sz="3200" b="1" dirty="0">
                <a:solidFill>
                  <a:srgbClr val="333399"/>
                </a:solidFill>
                <a:latin typeface="楷体" panose="02010609060101010101" pitchFamily="49" charset="-122"/>
                <a:ea typeface="楷体" panose="02010609060101010101" pitchFamily="49" charset="-122"/>
              </a:rPr>
              <a:t>就是待填部分。等到以后翻译到后面再填入。</a:t>
            </a:r>
          </a:p>
        </p:txBody>
      </p:sp>
      <p:sp>
        <p:nvSpPr>
          <p:cNvPr id="12"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3"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4"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7241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slide(fromBottom)">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r>
              <a:rPr lang="en-US" altLang="zh-CN" sz="2400" dirty="0" smtClean="0">
                <a:latin typeface="Times New Roman" panose="02020603050405020304" pitchFamily="18" charset="0"/>
                <a:cs typeface="Times New Roman" panose="02020603050405020304" pitchFamily="18" charset="0"/>
              </a:rPr>
              <a:t>A and B and C &gt; D:</a:t>
            </a: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a:t>
            </a:r>
            <a:r>
              <a:rPr lang="zh-CN" altLang="en-US" kern="0" dirty="0">
                <a:solidFill>
                  <a:srgbClr val="000000"/>
                </a:solidFill>
                <a:latin typeface="楷体" panose="02010609060101010101" pitchFamily="49" charset="-122"/>
                <a:ea typeface="楷体" panose="02010609060101010101" pitchFamily="49" charset="-122"/>
              </a:rPr>
              <a:t>量</a:t>
            </a:r>
            <a:r>
              <a:rPr lang="zh-CN" altLang="en-US" kern="0" dirty="0" smtClean="0">
                <a:solidFill>
                  <a:srgbClr val="000000"/>
                </a:solidFill>
                <a:latin typeface="楷体" panose="02010609060101010101" pitchFamily="49" charset="-122"/>
                <a:ea typeface="楷体" panose="02010609060101010101" pitchFamily="49" charset="-122"/>
              </a:rPr>
              <a:t>的代码结构</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2" name="TextBox 1"/>
          <p:cNvSpPr txBox="1"/>
          <p:nvPr/>
        </p:nvSpPr>
        <p:spPr>
          <a:xfrm>
            <a:off x="2871802" y="1996196"/>
            <a:ext cx="2420278" cy="2677656"/>
          </a:xfrm>
          <a:prstGeom prst="rect">
            <a:avLst/>
          </a:prstGeom>
          <a:noFill/>
        </p:spPr>
        <p:txBody>
          <a:bodyPr wrap="none" rtlCol="0">
            <a:spAutoFit/>
          </a:bodyPr>
          <a:lstStyle/>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a:t>
            </a:r>
            <a:r>
              <a:rPr lang="en-US" sz="2800" dirty="0" err="1" smtClean="0">
                <a:solidFill>
                  <a:srgbClr val="000000"/>
                </a:solidFill>
                <a:latin typeface="Times New Roman" panose="02020603050405020304" pitchFamily="18" charset="0"/>
                <a:cs typeface="Times New Roman" panose="02020603050405020304" pitchFamily="18" charset="0"/>
              </a:rPr>
              <a:t>jnz</a:t>
            </a:r>
            <a:r>
              <a:rPr lang="en-US" sz="2800" dirty="0" smtClean="0">
                <a:solidFill>
                  <a:srgbClr val="000000"/>
                </a:solidFill>
                <a:latin typeface="Times New Roman" panose="02020603050405020304" pitchFamily="18" charset="0"/>
                <a:cs typeface="Times New Roman" panose="02020603050405020304" pitchFamily="18" charset="0"/>
              </a:rPr>
              <a:t>, A, _, 3)</a:t>
            </a:r>
          </a:p>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(j, _, _, 0)</a:t>
            </a:r>
          </a:p>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a:t>
            </a:r>
            <a:r>
              <a:rPr lang="en-US" sz="2800" dirty="0" err="1" smtClean="0">
                <a:solidFill>
                  <a:srgbClr val="000000"/>
                </a:solidFill>
                <a:latin typeface="Times New Roman" panose="02020603050405020304" pitchFamily="18" charset="0"/>
                <a:cs typeface="Times New Roman" panose="02020603050405020304" pitchFamily="18" charset="0"/>
              </a:rPr>
              <a:t>jnz</a:t>
            </a:r>
            <a:r>
              <a:rPr lang="en-US" sz="2800" dirty="0" smtClean="0">
                <a:solidFill>
                  <a:srgbClr val="000000"/>
                </a:solidFill>
                <a:latin typeface="Times New Roman" panose="02020603050405020304" pitchFamily="18" charset="0"/>
                <a:cs typeface="Times New Roman" panose="02020603050405020304" pitchFamily="18" charset="0"/>
              </a:rPr>
              <a:t>, B, _, 5)</a:t>
            </a:r>
          </a:p>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(j, _, _, 2)</a:t>
            </a:r>
          </a:p>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(j&gt;, C, D, 0)</a:t>
            </a:r>
          </a:p>
          <a:p>
            <a:pPr marL="342900" indent="-342900">
              <a:buFontTx/>
              <a:buAutoNum type="arabicParenBoth"/>
            </a:pPr>
            <a:r>
              <a:rPr lang="en-US" sz="2800" dirty="0" smtClean="0">
                <a:solidFill>
                  <a:srgbClr val="000000"/>
                </a:solidFill>
                <a:latin typeface="Times New Roman" panose="02020603050405020304" pitchFamily="18" charset="0"/>
                <a:cs typeface="Times New Roman" panose="02020603050405020304" pitchFamily="18" charset="0"/>
              </a:rPr>
              <a:t>(j, _, _, 4)</a:t>
            </a:r>
            <a:endParaRPr lang="en-US" sz="2800" dirty="0">
              <a:solidFill>
                <a:srgbClr val="000000"/>
              </a:solidFill>
              <a:latin typeface="Times New Roman" panose="02020603050405020304" pitchFamily="18" charset="0"/>
              <a:cs typeface="Times New Roman" panose="02020603050405020304" pitchFamily="18" charset="0"/>
            </a:endParaRPr>
          </a:p>
        </p:txBody>
      </p:sp>
      <p:sp>
        <p:nvSpPr>
          <p:cNvPr id="25" name="Text Box 13"/>
          <p:cNvSpPr txBox="1">
            <a:spLocks noChangeArrowheads="1"/>
          </p:cNvSpPr>
          <p:nvPr/>
        </p:nvSpPr>
        <p:spPr bwMode="auto">
          <a:xfrm>
            <a:off x="5652120" y="1742871"/>
            <a:ext cx="3384376" cy="1569660"/>
          </a:xfrm>
          <a:prstGeom prst="rect">
            <a:avLst/>
          </a:prstGeom>
          <a:solidFill>
            <a:schemeClr val="accent5"/>
          </a:solidFill>
          <a:ln>
            <a:noFill/>
          </a:ln>
        </p:spPr>
        <p:txBody>
          <a:bodyPr wrap="squar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b="1" dirty="0">
                <a:solidFill>
                  <a:srgbClr val="333399"/>
                </a:solidFill>
                <a:latin typeface="楷体" panose="02010609060101010101" pitchFamily="49" charset="-122"/>
                <a:ea typeface="楷体" panose="02010609060101010101" pitchFamily="49" charset="-122"/>
              </a:rPr>
              <a:t>生成了真、假出口两个链，两个</a:t>
            </a:r>
            <a:r>
              <a:rPr lang="en-US" altLang="zh-CN" b="1" dirty="0">
                <a:solidFill>
                  <a:srgbClr val="333399"/>
                </a:solidFill>
                <a:latin typeface="楷体" panose="02010609060101010101" pitchFamily="49" charset="-122"/>
                <a:ea typeface="楷体" panose="02010609060101010101" pitchFamily="49" charset="-122"/>
              </a:rPr>
              <a:t>0</a:t>
            </a:r>
            <a:r>
              <a:rPr lang="zh-CN" altLang="en-US" b="1" dirty="0">
                <a:solidFill>
                  <a:srgbClr val="333399"/>
                </a:solidFill>
                <a:latin typeface="楷体" panose="02010609060101010101" pitchFamily="49" charset="-122"/>
                <a:ea typeface="楷体" panose="02010609060101010101" pitchFamily="49" charset="-122"/>
              </a:rPr>
              <a:t>就是待填部分。等到以后翻译到后面再填入。</a:t>
            </a:r>
          </a:p>
        </p:txBody>
      </p:sp>
      <p:sp>
        <p:nvSpPr>
          <p:cNvPr id="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22669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lide(fromBottom)">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72388"/>
            <a:ext cx="8568952" cy="5664629"/>
          </a:xfrm>
        </p:spPr>
        <p:txBody>
          <a:bodyPr/>
          <a:lstStyle/>
          <a:p>
            <a:pPr algn="l"/>
            <a:r>
              <a:rPr lang="zh-CN" altLang="en-US" sz="2400" b="1" dirty="0">
                <a:solidFill>
                  <a:srgbClr val="0033CC"/>
                </a:solidFill>
              </a:rPr>
              <a:t>将</a:t>
            </a:r>
            <a:r>
              <a:rPr lang="en-US" altLang="zh-CN" sz="2400" b="1" dirty="0">
                <a:solidFill>
                  <a:srgbClr val="0033CC"/>
                </a:solidFill>
                <a:latin typeface="Times New Roman" panose="02020603050405020304" pitchFamily="18" charset="0"/>
                <a:cs typeface="Times New Roman" panose="02020603050405020304" pitchFamily="18" charset="0"/>
              </a:rPr>
              <a:t>P1,P2</a:t>
            </a:r>
            <a:r>
              <a:rPr lang="zh-CN" altLang="en-US" sz="2400" b="1" dirty="0">
                <a:solidFill>
                  <a:srgbClr val="0033CC"/>
                </a:solidFill>
              </a:rPr>
              <a:t>为链首两个四元式链合并在一起，可以用</a:t>
            </a:r>
            <a:r>
              <a:rPr lang="zh-CN" altLang="en-US" sz="2400" b="1" dirty="0" smtClean="0">
                <a:solidFill>
                  <a:srgbClr val="0033CC"/>
                </a:solidFill>
              </a:rPr>
              <a:t>下述</a:t>
            </a:r>
            <a:r>
              <a:rPr lang="zh-CN" altLang="en-US" sz="2400" b="1" dirty="0">
                <a:solidFill>
                  <a:srgbClr val="0033CC"/>
                </a:solidFill>
              </a:rPr>
              <a:t>函数</a:t>
            </a:r>
            <a:r>
              <a:rPr lang="zh-CN" altLang="en-US" sz="2400" b="1" dirty="0" smtClean="0">
                <a:solidFill>
                  <a:srgbClr val="0033CC"/>
                </a:solidFill>
              </a:rPr>
              <a:t>返回</a:t>
            </a:r>
            <a:r>
              <a:rPr lang="zh-CN" altLang="en-US" sz="2400" b="1" dirty="0">
                <a:solidFill>
                  <a:srgbClr val="0033CC"/>
                </a:solidFill>
              </a:rPr>
              <a:t>合并后的四元式链首：</a:t>
            </a:r>
          </a:p>
          <a:p>
            <a:pPr algn="l"/>
            <a:r>
              <a:rPr lang="en-US" altLang="zh-CN" sz="2000" dirty="0">
                <a:latin typeface="Times New Roman" panose="02020603050405020304" pitchFamily="18" charset="0"/>
                <a:cs typeface="Times New Roman" panose="02020603050405020304" pitchFamily="18" charset="0"/>
              </a:rPr>
              <a:t>merge(P1</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P2)</a:t>
            </a:r>
          </a:p>
          <a:p>
            <a:pPr algn="l"/>
            <a:r>
              <a:rPr lang="en-US" altLang="zh-CN" sz="2000" dirty="0">
                <a:latin typeface="Times New Roman" panose="02020603050405020304" pitchFamily="18" charset="0"/>
                <a:cs typeface="Times New Roman" panose="02020603050405020304" pitchFamily="18" charset="0"/>
              </a:rPr>
              <a:t>{</a:t>
            </a:r>
          </a:p>
          <a:p>
            <a:pPr algn="l"/>
            <a:r>
              <a:rPr lang="en-US" altLang="zh-CN" sz="2000" dirty="0">
                <a:latin typeface="Times New Roman" panose="02020603050405020304" pitchFamily="18" charset="0"/>
                <a:cs typeface="Times New Roman" panose="02020603050405020304" pitchFamily="18" charset="0"/>
              </a:rPr>
              <a:t>   if P2 == 0)  return (P1);</a:t>
            </a:r>
          </a:p>
          <a:p>
            <a:pPr algn="l"/>
            <a:r>
              <a:rPr lang="en-US" altLang="zh-CN" sz="2000" dirty="0">
                <a:latin typeface="Times New Roman" panose="02020603050405020304" pitchFamily="18" charset="0"/>
                <a:cs typeface="Times New Roman" panose="02020603050405020304" pitchFamily="18" charset="0"/>
              </a:rPr>
              <a:t>   else  {</a:t>
            </a:r>
          </a:p>
          <a:p>
            <a:pPr algn="l"/>
            <a:r>
              <a:rPr lang="en-US" altLang="zh-CN" sz="2000" dirty="0">
                <a:latin typeface="Times New Roman" panose="02020603050405020304" pitchFamily="18" charset="0"/>
                <a:cs typeface="Times New Roman" panose="02020603050405020304" pitchFamily="18" charset="0"/>
              </a:rPr>
              <a:t>         P := P2;</a:t>
            </a:r>
          </a:p>
          <a:p>
            <a:pPr algn="l"/>
            <a:r>
              <a:rPr lang="en-US" altLang="zh-CN" sz="2000" dirty="0">
                <a:latin typeface="Times New Roman" panose="02020603050405020304" pitchFamily="18" charset="0"/>
                <a:cs typeface="Times New Roman" panose="02020603050405020304" pitchFamily="18" charset="0"/>
              </a:rPr>
              <a:t>         while (</a:t>
            </a:r>
            <a:r>
              <a:rPr lang="zh-CN" altLang="en-US" sz="2000" dirty="0">
                <a:latin typeface="Times New Roman" panose="02020603050405020304" pitchFamily="18" charset="0"/>
                <a:cs typeface="Times New Roman" panose="02020603050405020304" pitchFamily="18" charset="0"/>
              </a:rPr>
              <a:t>四元式</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的第</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分量内容不为</a:t>
            </a:r>
            <a:r>
              <a:rPr lang="en-US" altLang="zh-CN" sz="2000" dirty="0">
                <a:latin typeface="Times New Roman" panose="02020603050405020304" pitchFamily="18" charset="0"/>
                <a:cs typeface="Times New Roman" panose="02020603050405020304" pitchFamily="18" charset="0"/>
              </a:rPr>
              <a:t>0) do</a:t>
            </a:r>
          </a:p>
          <a:p>
            <a:pPr algn="l"/>
            <a:r>
              <a:rPr lang="en-US" altLang="zh-CN" sz="2000" dirty="0">
                <a:latin typeface="Times New Roman" panose="02020603050405020304" pitchFamily="18" charset="0"/>
                <a:cs typeface="Times New Roman" panose="02020603050405020304" pitchFamily="18" charset="0"/>
              </a:rPr>
              <a:t>         P = </a:t>
            </a:r>
            <a:r>
              <a:rPr lang="zh-CN" altLang="en-US" sz="2000" dirty="0">
                <a:latin typeface="Times New Roman" panose="02020603050405020304" pitchFamily="18" charset="0"/>
                <a:cs typeface="Times New Roman" panose="02020603050405020304" pitchFamily="18" charset="0"/>
              </a:rPr>
              <a:t>四元式</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的第</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分量内容；</a:t>
            </a:r>
          </a:p>
          <a:p>
            <a:pPr algn="l"/>
            <a:r>
              <a:rPr lang="zh-CN" altLang="en-US" sz="2000" dirty="0">
                <a:latin typeface="Times New Roman" panose="02020603050405020304" pitchFamily="18" charset="0"/>
                <a:cs typeface="Times New Roman" panose="02020603050405020304" pitchFamily="18" charset="0"/>
              </a:rPr>
              <a:t>         把</a:t>
            </a:r>
            <a:r>
              <a:rPr lang="en-US" altLang="zh-CN" sz="2000" dirty="0">
                <a:latin typeface="Times New Roman" panose="02020603050405020304" pitchFamily="18" charset="0"/>
                <a:cs typeface="Times New Roman" panose="02020603050405020304" pitchFamily="18" charset="0"/>
              </a:rPr>
              <a:t>P1</a:t>
            </a:r>
            <a:r>
              <a:rPr lang="zh-CN" altLang="en-US" sz="2000" dirty="0">
                <a:latin typeface="Times New Roman" panose="02020603050405020304" pitchFamily="18" charset="0"/>
                <a:cs typeface="Times New Roman" panose="02020603050405020304" pitchFamily="18" charset="0"/>
              </a:rPr>
              <a:t>填进四元式</a:t>
            </a:r>
            <a:r>
              <a:rPr lang="en-US" altLang="zh-CN" sz="2000"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的第</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分量；</a:t>
            </a:r>
          </a:p>
          <a:p>
            <a:pPr algn="l"/>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return (P2);</a:t>
            </a:r>
          </a:p>
          <a:p>
            <a:pPr algn="l"/>
            <a:r>
              <a:rPr lang="en-US" altLang="zh-CN" sz="2000" dirty="0">
                <a:latin typeface="Times New Roman" panose="02020603050405020304" pitchFamily="18" charset="0"/>
                <a:cs typeface="Times New Roman" panose="02020603050405020304" pitchFamily="18" charset="0"/>
              </a:rPr>
              <a:t>    }</a:t>
            </a:r>
          </a:p>
          <a:p>
            <a:pPr algn="l"/>
            <a:r>
              <a:rPr lang="en-US" altLang="zh-CN" sz="2000" dirty="0">
                <a:latin typeface="Times New Roman" panose="02020603050405020304" pitchFamily="18" charset="0"/>
                <a:cs typeface="Times New Roman" panose="02020603050405020304" pitchFamily="18" charset="0"/>
              </a:rPr>
              <a:t>} </a:t>
            </a: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a:t>
            </a:r>
            <a:r>
              <a:rPr lang="zh-CN" altLang="en-US" kern="0" dirty="0">
                <a:solidFill>
                  <a:srgbClr val="000000"/>
                </a:solidFill>
                <a:latin typeface="楷体" panose="02010609060101010101" pitchFamily="49" charset="-122"/>
                <a:ea typeface="楷体" panose="02010609060101010101" pitchFamily="49" charset="-122"/>
              </a:rPr>
              <a:t>量</a:t>
            </a:r>
            <a:r>
              <a:rPr lang="zh-CN" altLang="en-US" kern="0" dirty="0" smtClean="0">
                <a:solidFill>
                  <a:srgbClr val="000000"/>
                </a:solidFill>
                <a:latin typeface="楷体" panose="02010609060101010101" pitchFamily="49" charset="-122"/>
                <a:ea typeface="楷体" panose="02010609060101010101" pitchFamily="49" charset="-122"/>
              </a:rPr>
              <a:t>的代码结构</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4592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lnSpc>
                <a:spcPct val="90000"/>
              </a:lnSpc>
            </a:pPr>
            <a:r>
              <a:rPr lang="zh-CN" altLang="en-US" sz="2400" b="1" dirty="0">
                <a:solidFill>
                  <a:schemeClr val="accent2"/>
                </a:solidFill>
              </a:rPr>
              <a:t>假出口链上的四元式应转向相同的位置，所以一旦知道转向的真实位置，就应返填，返填是将已知位置填入链上的所有四元式的第四个分量。</a:t>
            </a:r>
          </a:p>
          <a:p>
            <a:pPr algn="l">
              <a:lnSpc>
                <a:spcPct val="90000"/>
              </a:lnSpc>
            </a:pPr>
            <a:r>
              <a:rPr lang="zh-CN" altLang="en-US" sz="2400" b="1" dirty="0">
                <a:solidFill>
                  <a:schemeClr val="accent2"/>
                </a:solidFill>
              </a:rPr>
              <a:t>用</a:t>
            </a:r>
            <a:r>
              <a:rPr lang="en-US" altLang="zh-CN" sz="2400" b="1" dirty="0" err="1">
                <a:solidFill>
                  <a:schemeClr val="accent2"/>
                </a:solidFill>
                <a:latin typeface="Times New Roman" panose="02020603050405020304" pitchFamily="18" charset="0"/>
                <a:cs typeface="Times New Roman" panose="02020603050405020304" pitchFamily="18" charset="0"/>
              </a:rPr>
              <a:t>backpatch</a:t>
            </a:r>
            <a:r>
              <a:rPr lang="zh-CN" altLang="en-US" sz="2400" b="1" dirty="0">
                <a:solidFill>
                  <a:schemeClr val="accent2"/>
                </a:solidFill>
              </a:rPr>
              <a:t>，把已知位置</a:t>
            </a:r>
            <a:r>
              <a:rPr lang="en-US" altLang="zh-CN" sz="2400" b="1" dirty="0">
                <a:solidFill>
                  <a:schemeClr val="accent2"/>
                </a:solidFill>
                <a:latin typeface="Times New Roman" panose="02020603050405020304" pitchFamily="18" charset="0"/>
                <a:cs typeface="Times New Roman" panose="02020603050405020304" pitchFamily="18" charset="0"/>
              </a:rPr>
              <a:t>t</a:t>
            </a:r>
            <a:r>
              <a:rPr lang="zh-CN" altLang="en-US" sz="2400" b="1" dirty="0">
                <a:solidFill>
                  <a:schemeClr val="accent2"/>
                </a:solidFill>
              </a:rPr>
              <a:t>填入以</a:t>
            </a:r>
            <a:r>
              <a:rPr lang="en-US" altLang="zh-CN" sz="2400" b="1" dirty="0">
                <a:solidFill>
                  <a:schemeClr val="accent2"/>
                </a:solidFill>
                <a:latin typeface="Times New Roman" panose="02020603050405020304" pitchFamily="18" charset="0"/>
                <a:cs typeface="Times New Roman" panose="02020603050405020304" pitchFamily="18" charset="0"/>
              </a:rPr>
              <a:t>P</a:t>
            </a:r>
            <a:r>
              <a:rPr lang="zh-CN" altLang="en-US" sz="2400" b="1" dirty="0">
                <a:solidFill>
                  <a:schemeClr val="accent2"/>
                </a:solidFill>
              </a:rPr>
              <a:t>为链首的四元式中：</a:t>
            </a:r>
          </a:p>
          <a:p>
            <a:pPr algn="l"/>
            <a:r>
              <a:rPr lang="en-US" altLang="zh-CN" sz="2000" dirty="0" smtClean="0">
                <a:latin typeface="Times New Roman" panose="02020603050405020304" pitchFamily="18" charset="0"/>
                <a:cs typeface="Times New Roman" panose="02020603050405020304" pitchFamily="18" charset="0"/>
              </a:rPr>
              <a:t>BACKPATCH(P</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p>
          <a:p>
            <a:pPr algn="l"/>
            <a:r>
              <a:rPr lang="en-US" altLang="zh-CN" sz="2000" dirty="0">
                <a:latin typeface="Times New Roman" panose="02020603050405020304" pitchFamily="18" charset="0"/>
                <a:cs typeface="Times New Roman" panose="02020603050405020304" pitchFamily="18" charset="0"/>
              </a:rPr>
              <a:t>{</a:t>
            </a:r>
          </a:p>
          <a:p>
            <a:pPr algn="l"/>
            <a:r>
              <a:rPr lang="en-US" altLang="zh-CN" sz="2000" dirty="0">
                <a:latin typeface="Times New Roman" panose="02020603050405020304" pitchFamily="18" charset="0"/>
                <a:cs typeface="Times New Roman" panose="02020603050405020304" pitchFamily="18" charset="0"/>
              </a:rPr>
              <a:t>   Q=P;</a:t>
            </a:r>
          </a:p>
          <a:p>
            <a:pPr algn="l"/>
            <a:r>
              <a:rPr lang="en-US" altLang="zh-CN" sz="2000" dirty="0">
                <a:latin typeface="Times New Roman" panose="02020603050405020304" pitchFamily="18" charset="0"/>
                <a:cs typeface="Times New Roman" panose="02020603050405020304" pitchFamily="18" charset="0"/>
              </a:rPr>
              <a:t>   while (Q!=0) do {</a:t>
            </a:r>
          </a:p>
          <a:p>
            <a:pPr algn="l"/>
            <a:r>
              <a:rPr lang="en-US" altLang="zh-CN" sz="2000" dirty="0">
                <a:latin typeface="Times New Roman" panose="02020603050405020304" pitchFamily="18" charset="0"/>
                <a:cs typeface="Times New Roman" panose="02020603050405020304" pitchFamily="18" charset="0"/>
              </a:rPr>
              <a:t>       m = </a:t>
            </a:r>
            <a:r>
              <a:rPr lang="zh-CN" altLang="en-US" sz="2000" dirty="0">
                <a:latin typeface="Times New Roman" panose="02020603050405020304" pitchFamily="18" charset="0"/>
                <a:cs typeface="Times New Roman" panose="02020603050405020304" pitchFamily="18" charset="0"/>
              </a:rPr>
              <a:t>四元式</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的第</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分量内容；</a:t>
            </a:r>
          </a:p>
          <a:p>
            <a:pPr algn="l"/>
            <a:r>
              <a:rPr lang="zh-CN" altLang="en-US" sz="2000" dirty="0">
                <a:latin typeface="Times New Roman" panose="02020603050405020304" pitchFamily="18" charset="0"/>
                <a:cs typeface="Times New Roman" panose="02020603050405020304" pitchFamily="18" charset="0"/>
              </a:rPr>
              <a:t>       把</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填进四元式</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的第</a:t>
            </a:r>
            <a:r>
              <a:rPr lang="en-US" altLang="zh-CN" sz="2000" dirty="0">
                <a:latin typeface="Times New Roman" panose="02020603050405020304" pitchFamily="18" charset="0"/>
                <a:cs typeface="Times New Roman" panose="02020603050405020304" pitchFamily="18" charset="0"/>
              </a:rPr>
              <a:t>4</a:t>
            </a:r>
            <a:r>
              <a:rPr lang="zh-CN" altLang="en-US" sz="2000" dirty="0">
                <a:latin typeface="Times New Roman" panose="02020603050405020304" pitchFamily="18" charset="0"/>
                <a:cs typeface="Times New Roman" panose="02020603050405020304" pitchFamily="18" charset="0"/>
              </a:rPr>
              <a:t>分量；</a:t>
            </a:r>
          </a:p>
          <a:p>
            <a:pPr algn="l"/>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 = m;</a:t>
            </a:r>
          </a:p>
          <a:p>
            <a:pPr algn="l"/>
            <a:r>
              <a:rPr lang="en-US" altLang="zh-CN" sz="2000" dirty="0">
                <a:latin typeface="Times New Roman" panose="02020603050405020304" pitchFamily="18" charset="0"/>
                <a:cs typeface="Times New Roman" panose="02020603050405020304" pitchFamily="18" charset="0"/>
              </a:rPr>
              <a:t>     }</a:t>
            </a:r>
          </a:p>
          <a:p>
            <a:pPr algn="l"/>
            <a:r>
              <a:rPr lang="en-US" altLang="zh-CN"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a:t>
            </a:r>
            <a:r>
              <a:rPr lang="zh-CN" altLang="en-US" kern="0" dirty="0">
                <a:solidFill>
                  <a:srgbClr val="000000"/>
                </a:solidFill>
                <a:latin typeface="楷体" panose="02010609060101010101" pitchFamily="49" charset="-122"/>
                <a:ea typeface="楷体" panose="02010609060101010101" pitchFamily="49" charset="-122"/>
              </a:rPr>
              <a:t>量</a:t>
            </a:r>
            <a:r>
              <a:rPr lang="zh-CN" altLang="en-US" kern="0" dirty="0" smtClean="0">
                <a:solidFill>
                  <a:srgbClr val="000000"/>
                </a:solidFill>
                <a:latin typeface="楷体" panose="02010609060101010101" pitchFamily="49" charset="-122"/>
                <a:ea typeface="楷体" panose="02010609060101010101" pitchFamily="49" charset="-122"/>
              </a:rPr>
              <a:t>的代码结构</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0644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lnSpc>
                <a:spcPct val="90000"/>
              </a:lnSpc>
            </a:pPr>
            <a:endParaRPr lang="en-US" altLang="zh-CN" sz="16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布尔</a:t>
            </a:r>
            <a:r>
              <a:rPr lang="zh-CN" altLang="en-US" sz="2800" kern="0" dirty="0">
                <a:solidFill>
                  <a:srgbClr val="000000"/>
                </a:solidFill>
                <a:latin typeface="楷体" panose="02010609060101010101" pitchFamily="49" charset="-122"/>
                <a:ea typeface="楷体" panose="02010609060101010101" pitchFamily="49" charset="-122"/>
              </a:rPr>
              <a:t>量</a:t>
            </a:r>
            <a:r>
              <a:rPr lang="zh-CN" altLang="en-US" sz="2800" kern="0" dirty="0" smtClean="0">
                <a:solidFill>
                  <a:srgbClr val="000000"/>
                </a:solidFill>
                <a:latin typeface="楷体" panose="02010609060101010101" pitchFamily="49" charset="-122"/>
                <a:ea typeface="楷体" panose="02010609060101010101" pitchFamily="49" charset="-122"/>
              </a:rPr>
              <a:t>的翻译方案</a:t>
            </a:r>
            <a:endParaRPr lang="zh-CN" altLang="en-US" sz="2800" kern="0" dirty="0">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739604257"/>
              </p:ext>
            </p:extLst>
          </p:nvPr>
        </p:nvGraphicFramePr>
        <p:xfrm>
          <a:off x="179523" y="836712"/>
          <a:ext cx="8784979" cy="5696704"/>
        </p:xfrm>
        <a:graphic>
          <a:graphicData uri="http://schemas.openxmlformats.org/drawingml/2006/table">
            <a:tbl>
              <a:tblPr firstRow="1" bandRow="1">
                <a:tableStyleId>{5C22544A-7EE6-4342-B048-85BDC9FD1C3A}</a:tableStyleId>
              </a:tblPr>
              <a:tblGrid>
                <a:gridCol w="812057"/>
                <a:gridCol w="2212268"/>
                <a:gridCol w="5760654"/>
              </a:tblGrid>
              <a:tr h="576064">
                <a:tc>
                  <a:txBody>
                    <a:bodyPr/>
                    <a:lstStyle/>
                    <a:p>
                      <a:r>
                        <a:rPr lang="zh-CN" altLang="en-US" sz="2000" dirty="0" smtClean="0"/>
                        <a:t>编号</a:t>
                      </a:r>
                      <a:endParaRPr lang="en-US" sz="2000" dirty="0"/>
                    </a:p>
                  </a:txBody>
                  <a:tcPr marT="60960" marB="60960"/>
                </a:tc>
                <a:tc>
                  <a:txBody>
                    <a:bodyPr/>
                    <a:lstStyle/>
                    <a:p>
                      <a:r>
                        <a:rPr lang="zh-CN" altLang="en-US" sz="2000" dirty="0" smtClean="0"/>
                        <a:t>产生式</a:t>
                      </a:r>
                      <a:endParaRPr lang="en-US" sz="2000" dirty="0"/>
                    </a:p>
                  </a:txBody>
                  <a:tcPr marT="60960" marB="60960"/>
                </a:tc>
                <a:tc>
                  <a:txBody>
                    <a:bodyPr/>
                    <a:lstStyle/>
                    <a:p>
                      <a:r>
                        <a:rPr lang="zh-CN" altLang="en-US" sz="2000" dirty="0" smtClean="0"/>
                        <a:t>语义规则</a:t>
                      </a:r>
                      <a:endParaRPr lang="en-US" sz="2000" dirty="0"/>
                    </a:p>
                  </a:txBody>
                  <a:tcPr marT="60960" marB="60960"/>
                </a:tc>
              </a:tr>
              <a:tr h="1584960">
                <a:tc>
                  <a:txBody>
                    <a:bodyPr/>
                    <a:lstStyle/>
                    <a:p>
                      <a:r>
                        <a:rPr lang="zh-CN" altLang="en-US" sz="2000" dirty="0" smtClean="0"/>
                        <a:t>（</a:t>
                      </a:r>
                      <a:r>
                        <a:rPr lang="en-US" altLang="zh-CN" sz="2000" dirty="0" smtClean="0"/>
                        <a:t>11</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&lt;BF&gt; → id</a:t>
                      </a:r>
                      <a:endParaRPr lang="en-US" altLang="zh-CN" sz="2000" dirty="0" smtClean="0">
                        <a:latin typeface="Times New Roman" panose="02020603050405020304" pitchFamily="18" charset="0"/>
                        <a:cs typeface="Times New Roman" panose="02020603050405020304" pitchFamily="18" charset="0"/>
                      </a:endParaRPr>
                    </a:p>
                  </a:txBody>
                  <a:tcPr marT="60960" marB="60960"/>
                </a:tc>
                <a:tc>
                  <a:txBody>
                    <a:bodyPr/>
                    <a:lstStyle/>
                    <a:p>
                      <a:pPr algn="just">
                        <a:spcAft>
                          <a:spcPts val="0"/>
                        </a:spcAft>
                      </a:pPr>
                      <a:r>
                        <a:rPr lang="en-US" sz="2000" kern="100" dirty="0" smtClean="0">
                          <a:latin typeface="Times New Roman"/>
                          <a:ea typeface="+mn-ea"/>
                          <a:cs typeface="Times New Roman"/>
                        </a:rPr>
                        <a:t>{ &lt;BF&gt;.TC=NXQ;</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&lt;BF&gt;.FC=NXQ+1;</a:t>
                      </a:r>
                      <a:endParaRPr lang="zh-CN" altLang="en-US" sz="2000" kern="100" dirty="0" smtClean="0">
                        <a:latin typeface="Times New Roman"/>
                        <a:ea typeface="+mn-ea"/>
                        <a:cs typeface="Times New Roman"/>
                      </a:endParaRPr>
                    </a:p>
                    <a:p>
                      <a:pPr indent="171450" algn="just">
                        <a:spcAft>
                          <a:spcPts val="0"/>
                        </a:spcAft>
                      </a:pPr>
                      <a:r>
                        <a:rPr lang="en-US" sz="2000" kern="100" dirty="0" err="1" smtClean="0">
                          <a:latin typeface="Times New Roman"/>
                          <a:ea typeface="+mn-ea"/>
                          <a:cs typeface="Times New Roman"/>
                        </a:rPr>
                        <a:t>gencode</a:t>
                      </a:r>
                      <a:r>
                        <a:rPr lang="en-US" sz="2000" kern="100" dirty="0" smtClean="0">
                          <a:latin typeface="Times New Roman"/>
                          <a:ea typeface="+mn-ea"/>
                          <a:cs typeface="Times New Roman"/>
                        </a:rPr>
                        <a:t>(</a:t>
                      </a:r>
                      <a:r>
                        <a:rPr lang="en-US" sz="2000" kern="100" dirty="0" err="1" smtClean="0">
                          <a:latin typeface="Times New Roman"/>
                          <a:ea typeface="+mn-ea"/>
                          <a:cs typeface="Times New Roman"/>
                        </a:rPr>
                        <a:t>jnz</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entry(</a:t>
                      </a:r>
                      <a:r>
                        <a:rPr lang="en-US" sz="2000" kern="100" dirty="0" err="1" smtClean="0">
                          <a:latin typeface="Times New Roman"/>
                          <a:ea typeface="+mn-ea"/>
                          <a:cs typeface="Times New Roman"/>
                        </a:rPr>
                        <a:t>i</a:t>
                      </a:r>
                      <a:r>
                        <a:rPr lang="en-US" sz="2000" kern="100" dirty="0" smtClean="0">
                          <a:latin typeface="Times New Roman"/>
                          <a:ea typeface="+mn-ea"/>
                          <a:cs typeface="Times New Roman"/>
                        </a:rPr>
                        <a:t>)</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0);</a:t>
                      </a:r>
                      <a:endParaRPr lang="zh-CN" altLang="en-US" sz="2000" kern="100" dirty="0" smtClean="0">
                        <a:latin typeface="Times New Roman"/>
                        <a:ea typeface="+mn-ea"/>
                        <a:cs typeface="Times New Roman"/>
                      </a:endParaRPr>
                    </a:p>
                    <a:p>
                      <a:pPr indent="171450" algn="just">
                        <a:spcAft>
                          <a:spcPts val="0"/>
                        </a:spcAft>
                      </a:pPr>
                      <a:r>
                        <a:rPr lang="fr-FR" sz="2000" kern="100" dirty="0" smtClean="0">
                          <a:latin typeface="Times New Roman"/>
                          <a:ea typeface="+mn-ea"/>
                          <a:cs typeface="Times New Roman"/>
                        </a:rPr>
                        <a:t>gencode(j</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0) }</a:t>
                      </a:r>
                      <a:endParaRPr lang="zh-CN" altLang="en-US" sz="2000" kern="100" dirty="0" smtClean="0">
                        <a:latin typeface="Times New Roman"/>
                        <a:ea typeface="+mn-ea"/>
                        <a:cs typeface="Times New Roman"/>
                      </a:endParaRPr>
                    </a:p>
                  </a:txBody>
                  <a:tcPr marT="60960" marB="60960"/>
                </a:tc>
              </a:tr>
              <a:tr h="1584960">
                <a:tc>
                  <a:txBody>
                    <a:bodyPr/>
                    <a:lstStyle/>
                    <a:p>
                      <a:r>
                        <a:rPr lang="zh-CN" altLang="en-US" sz="2000" dirty="0" smtClean="0"/>
                        <a:t>（</a:t>
                      </a:r>
                      <a:r>
                        <a:rPr lang="en-US" altLang="zh-CN" sz="2000" dirty="0" smtClean="0"/>
                        <a:t>10</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&lt;BF&gt; → id </a:t>
                      </a:r>
                      <a:r>
                        <a:rPr lang="en-US" altLang="zh-CN" sz="2000" dirty="0" err="1" smtClean="0">
                          <a:latin typeface="Times New Roman"/>
                          <a:cs typeface="Times New Roman"/>
                        </a:rPr>
                        <a:t>rop</a:t>
                      </a:r>
                      <a:r>
                        <a:rPr lang="en-US" altLang="zh-CN" sz="2000" dirty="0" smtClean="0">
                          <a:latin typeface="Times New Roman"/>
                          <a:cs typeface="Times New Roman"/>
                        </a:rPr>
                        <a:t> id</a:t>
                      </a:r>
                    </a:p>
                  </a:txBody>
                  <a:tcPr marT="60960" marB="60960"/>
                </a:tc>
                <a:tc>
                  <a:txBody>
                    <a:bodyPr/>
                    <a:lstStyle/>
                    <a:p>
                      <a:pPr algn="just">
                        <a:spcAft>
                          <a:spcPts val="0"/>
                        </a:spcAft>
                      </a:pPr>
                      <a:r>
                        <a:rPr lang="en-US" sz="2000" kern="100" dirty="0" smtClean="0">
                          <a:latin typeface="Times New Roman"/>
                          <a:ea typeface="+mn-ea"/>
                          <a:cs typeface="Times New Roman"/>
                        </a:rPr>
                        <a:t>{  &lt;BF&gt;.TC=NXQ;</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&lt;BF&gt;.FC=NXQ+1;</a:t>
                      </a:r>
                      <a:endParaRPr lang="zh-CN" altLang="en-US" sz="2000" kern="100" dirty="0" smtClean="0">
                        <a:latin typeface="Times New Roman"/>
                        <a:ea typeface="+mn-ea"/>
                        <a:cs typeface="Times New Roman"/>
                      </a:endParaRPr>
                    </a:p>
                    <a:p>
                      <a:pPr indent="171450" algn="just">
                        <a:spcAft>
                          <a:spcPts val="0"/>
                        </a:spcAft>
                      </a:pPr>
                      <a:r>
                        <a:rPr lang="fr-FR" sz="2000" kern="100" dirty="0" smtClean="0">
                          <a:latin typeface="Times New Roman"/>
                          <a:ea typeface="+mn-ea"/>
                          <a:cs typeface="Times New Roman"/>
                        </a:rPr>
                        <a:t>gencode(jrop,i</a:t>
                      </a:r>
                      <a:r>
                        <a:rPr lang="fr-FR" sz="2000" kern="100" baseline="30000" dirty="0" smtClean="0">
                          <a:latin typeface="Times New Roman"/>
                          <a:ea typeface="+mn-ea"/>
                          <a:cs typeface="Times New Roman"/>
                        </a:rPr>
                        <a:t>(1)</a:t>
                      </a:r>
                      <a:r>
                        <a:rPr lang="fr-FR" sz="2000" kern="100" dirty="0" smtClean="0">
                          <a:latin typeface="Times New Roman"/>
                          <a:ea typeface="+mn-ea"/>
                          <a:cs typeface="Times New Roman"/>
                        </a:rPr>
                        <a:t>.PLACE,i</a:t>
                      </a:r>
                      <a:r>
                        <a:rPr lang="fr-FR" sz="2000" kern="100" baseline="30000" dirty="0" smtClean="0">
                          <a:latin typeface="Times New Roman"/>
                          <a:ea typeface="+mn-ea"/>
                          <a:cs typeface="Times New Roman"/>
                        </a:rPr>
                        <a:t>(2)</a:t>
                      </a:r>
                      <a:r>
                        <a:rPr lang="fr-FR" sz="2000" kern="100" dirty="0" smtClean="0">
                          <a:latin typeface="Times New Roman"/>
                          <a:ea typeface="+mn-ea"/>
                          <a:cs typeface="Times New Roman"/>
                        </a:rPr>
                        <a:t>.PLACE,0)</a:t>
                      </a:r>
                      <a:endParaRPr lang="zh-CN" altLang="en-US" sz="2000" kern="100" dirty="0" smtClean="0">
                        <a:latin typeface="Times New Roman"/>
                        <a:ea typeface="+mn-ea"/>
                        <a:cs typeface="Times New Roman"/>
                      </a:endParaRPr>
                    </a:p>
                    <a:p>
                      <a:pPr indent="171450" algn="just">
                        <a:spcAft>
                          <a:spcPts val="0"/>
                        </a:spcAft>
                      </a:pPr>
                      <a:r>
                        <a:rPr lang="fr-FR" sz="2000" kern="100" dirty="0" smtClean="0">
                          <a:latin typeface="Times New Roman"/>
                          <a:ea typeface="+mn-ea"/>
                          <a:cs typeface="Times New Roman"/>
                        </a:rPr>
                        <a:t>gencode(j</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0)   }</a:t>
                      </a:r>
                      <a:endParaRPr lang="zh-CN" altLang="en-US" sz="2000" kern="100" dirty="0" smtClean="0">
                        <a:latin typeface="Times New Roman"/>
                        <a:ea typeface="+mn-ea"/>
                        <a:cs typeface="Times New Roman"/>
                      </a:endParaRPr>
                    </a:p>
                  </a:txBody>
                  <a:tcPr marT="60960" marB="60960"/>
                </a:tc>
              </a:tr>
              <a:tr h="1950720">
                <a:tc>
                  <a:txBody>
                    <a:bodyPr/>
                    <a:lstStyle/>
                    <a:p>
                      <a:r>
                        <a:rPr lang="zh-CN" altLang="en-US" sz="2000" dirty="0" smtClean="0"/>
                        <a:t>（</a:t>
                      </a:r>
                      <a:r>
                        <a:rPr lang="en-US" altLang="zh-CN" sz="2000" dirty="0" smtClean="0"/>
                        <a:t>9</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&lt;BF&gt; → &lt;AE&gt; </a:t>
                      </a:r>
                      <a:r>
                        <a:rPr lang="en-US" altLang="zh-CN" sz="2000" dirty="0" err="1" smtClean="0">
                          <a:latin typeface="Times New Roman"/>
                          <a:cs typeface="Times New Roman"/>
                        </a:rPr>
                        <a:t>rop</a:t>
                      </a:r>
                      <a:r>
                        <a:rPr lang="en-US" altLang="zh-CN" sz="2000" dirty="0" smtClean="0">
                          <a:latin typeface="Times New Roman"/>
                          <a:cs typeface="Times New Roman"/>
                        </a:rPr>
                        <a:t> &lt;AE&gt;</a:t>
                      </a:r>
                    </a:p>
                  </a:txBody>
                  <a:tcPr marT="60960" marB="60960"/>
                </a:tc>
                <a:tc>
                  <a:txBody>
                    <a:bodyPr/>
                    <a:lstStyle/>
                    <a:p>
                      <a:pPr algn="just">
                        <a:spcAft>
                          <a:spcPts val="0"/>
                        </a:spcAft>
                      </a:pPr>
                      <a:r>
                        <a:rPr lang="en-US" sz="2000" kern="100" dirty="0" smtClean="0">
                          <a:latin typeface="Times New Roman"/>
                          <a:ea typeface="+mn-ea"/>
                          <a:cs typeface="Times New Roman"/>
                        </a:rPr>
                        <a:t>{  &lt;BF&gt;.TC=NXQ;</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&lt;BF&gt;.FC=NXQ+1;</a:t>
                      </a:r>
                      <a:endParaRPr lang="zh-CN" altLang="en-US" sz="2000" kern="100" dirty="0" smtClean="0">
                        <a:latin typeface="Times New Roman"/>
                        <a:ea typeface="+mn-ea"/>
                        <a:cs typeface="Times New Roman"/>
                      </a:endParaRPr>
                    </a:p>
                    <a:p>
                      <a:pPr indent="171450" algn="just">
                        <a:spcAft>
                          <a:spcPts val="0"/>
                        </a:spcAft>
                      </a:pPr>
                      <a:r>
                        <a:rPr lang="fr-FR" sz="2000" kern="100" dirty="0" smtClean="0">
                          <a:latin typeface="Times New Roman"/>
                          <a:ea typeface="+mn-ea"/>
                          <a:cs typeface="Times New Roman"/>
                        </a:rPr>
                        <a:t>gencode(jrop,&lt;AE&gt;</a:t>
                      </a:r>
                      <a:r>
                        <a:rPr lang="fr-FR" sz="2000" kern="100" baseline="30000" dirty="0" smtClean="0">
                          <a:latin typeface="Times New Roman"/>
                          <a:ea typeface="+mn-ea"/>
                          <a:cs typeface="Times New Roman"/>
                        </a:rPr>
                        <a:t>(1)</a:t>
                      </a:r>
                      <a:r>
                        <a:rPr lang="fr-FR" sz="2000" kern="100" dirty="0" smtClean="0">
                          <a:latin typeface="Times New Roman"/>
                          <a:ea typeface="+mn-ea"/>
                          <a:cs typeface="Times New Roman"/>
                        </a:rPr>
                        <a:t>.PLACE,&lt;AE&gt;</a:t>
                      </a:r>
                      <a:r>
                        <a:rPr lang="fr-FR" sz="2000" kern="100" baseline="30000" dirty="0" smtClean="0">
                          <a:latin typeface="Times New Roman"/>
                          <a:ea typeface="+mn-ea"/>
                          <a:cs typeface="Times New Roman"/>
                        </a:rPr>
                        <a:t>(2)</a:t>
                      </a:r>
                      <a:r>
                        <a:rPr lang="fr-FR" sz="2000" kern="100" dirty="0" smtClean="0">
                          <a:latin typeface="Times New Roman"/>
                          <a:ea typeface="+mn-ea"/>
                          <a:cs typeface="Times New Roman"/>
                        </a:rPr>
                        <a:t>.PLACE,0)</a:t>
                      </a:r>
                      <a:endParaRPr lang="zh-CN" altLang="en-US" sz="2000" kern="100" dirty="0" smtClean="0">
                        <a:latin typeface="Times New Roman"/>
                        <a:ea typeface="+mn-ea"/>
                        <a:cs typeface="Times New Roman"/>
                      </a:endParaRPr>
                    </a:p>
                    <a:p>
                      <a:pPr indent="171450" algn="just">
                        <a:spcAft>
                          <a:spcPts val="0"/>
                        </a:spcAft>
                      </a:pPr>
                      <a:r>
                        <a:rPr lang="fr-FR" sz="2000" kern="100" dirty="0" smtClean="0">
                          <a:latin typeface="Times New Roman"/>
                          <a:ea typeface="+mn-ea"/>
                          <a:cs typeface="Times New Roman"/>
                        </a:rPr>
                        <a:t>gencode(j</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_</a:t>
                      </a:r>
                      <a:r>
                        <a:rPr lang="zh-CN" altLang="en-US" sz="2000" kern="100" dirty="0" smtClean="0">
                          <a:latin typeface="Times New Roman"/>
                          <a:ea typeface="+mn-ea"/>
                          <a:cs typeface="Times New Roman"/>
                        </a:rPr>
                        <a:t>，</a:t>
                      </a:r>
                      <a:r>
                        <a:rPr lang="fr-FR" sz="2000" kern="100" dirty="0" smtClean="0">
                          <a:latin typeface="Times New Roman"/>
                          <a:ea typeface="+mn-ea"/>
                          <a:cs typeface="Times New Roman"/>
                        </a:rPr>
                        <a:t>0)  }</a:t>
                      </a:r>
                      <a:endParaRPr lang="zh-CN" altLang="en-US" sz="2000" kern="100" dirty="0" smtClean="0">
                        <a:latin typeface="Times New Roman"/>
                        <a:ea typeface="+mn-ea"/>
                        <a:cs typeface="Times New Roman"/>
                      </a:endParaRPr>
                    </a:p>
                  </a:txBody>
                  <a:tcPr marT="60960" marB="60960"/>
                </a:tc>
              </a:tr>
            </a:tbl>
          </a:graphicData>
        </a:graphic>
      </p:graphicFrame>
      <p:sp>
        <p:nvSpPr>
          <p:cNvPr id="5" name="AutoShape 8"/>
          <p:cNvSpPr>
            <a:spLocks noChangeArrowheads="1"/>
          </p:cNvSpPr>
          <p:nvPr/>
        </p:nvSpPr>
        <p:spPr bwMode="auto">
          <a:xfrm>
            <a:off x="5148064" y="79605"/>
            <a:ext cx="2952750" cy="1248833"/>
          </a:xfrm>
          <a:prstGeom prst="wedgeRoundRectCallout">
            <a:avLst>
              <a:gd name="adj1" fmla="val -57616"/>
              <a:gd name="adj2" fmla="val 75222"/>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en-US" altLang="zh-CN" b="1" dirty="0">
                <a:solidFill>
                  <a:srgbClr val="CC0000"/>
                </a:solidFill>
                <a:latin typeface="Times New Roman" pitchFamily="18" charset="0"/>
              </a:rPr>
              <a:t>NXQ</a:t>
            </a:r>
            <a:r>
              <a:rPr kumimoji="1" lang="zh-CN" altLang="en-US" b="1" dirty="0">
                <a:solidFill>
                  <a:srgbClr val="CC0000"/>
                </a:solidFill>
                <a:latin typeface="Times New Roman" pitchFamily="18" charset="0"/>
              </a:rPr>
              <a:t>表示当前产生的四元式的编号</a:t>
            </a:r>
          </a:p>
        </p:txBody>
      </p:sp>
      <p:sp>
        <p:nvSpPr>
          <p:cNvPr id="6" name="AutoShape 11"/>
          <p:cNvSpPr>
            <a:spLocks noChangeArrowheads="1"/>
          </p:cNvSpPr>
          <p:nvPr/>
        </p:nvSpPr>
        <p:spPr bwMode="auto">
          <a:xfrm>
            <a:off x="179512" y="2202221"/>
            <a:ext cx="2495550" cy="711200"/>
          </a:xfrm>
          <a:prstGeom prst="wedgeRoundRectCallout">
            <a:avLst>
              <a:gd name="adj1" fmla="val 33762"/>
              <a:gd name="adj2" fmla="val -112466"/>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b="1">
                <a:solidFill>
                  <a:srgbClr val="CC0000"/>
                </a:solidFill>
                <a:latin typeface="Times New Roman" pitchFamily="18" charset="0"/>
              </a:rPr>
              <a:t>单个的布尔量</a:t>
            </a:r>
          </a:p>
        </p:txBody>
      </p:sp>
      <p:sp>
        <p:nvSpPr>
          <p:cNvPr id="7" name="AutoShape 13"/>
          <p:cNvSpPr>
            <a:spLocks noChangeArrowheads="1"/>
          </p:cNvSpPr>
          <p:nvPr/>
        </p:nvSpPr>
        <p:spPr bwMode="auto">
          <a:xfrm>
            <a:off x="179523" y="3717032"/>
            <a:ext cx="1657351" cy="711200"/>
          </a:xfrm>
          <a:prstGeom prst="wedgeRoundRectCallout">
            <a:avLst>
              <a:gd name="adj1" fmla="val 90704"/>
              <a:gd name="adj2" fmla="val -104610"/>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b="1" dirty="0">
                <a:solidFill>
                  <a:srgbClr val="CC0000"/>
                </a:solidFill>
                <a:latin typeface="Times New Roman" pitchFamily="18" charset="0"/>
              </a:rPr>
              <a:t>关系运算</a:t>
            </a:r>
          </a:p>
        </p:txBody>
      </p:sp>
      <p:sp>
        <p:nvSpPr>
          <p:cNvPr id="8" name="AutoShape 15"/>
          <p:cNvSpPr>
            <a:spLocks noChangeArrowheads="1"/>
          </p:cNvSpPr>
          <p:nvPr/>
        </p:nvSpPr>
        <p:spPr bwMode="auto">
          <a:xfrm>
            <a:off x="179512" y="5541235"/>
            <a:ext cx="3505200" cy="711200"/>
          </a:xfrm>
          <a:prstGeom prst="wedgeRoundRectCallout">
            <a:avLst>
              <a:gd name="adj1" fmla="val -14694"/>
              <a:gd name="adj2" fmla="val -98125"/>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zh-CN" altLang="en-US" b="1" dirty="0">
                <a:solidFill>
                  <a:srgbClr val="CC0000"/>
                </a:solidFill>
                <a:latin typeface="Times New Roman" pitchFamily="18" charset="0"/>
              </a:rPr>
              <a:t>带算术运算的关系运算</a:t>
            </a:r>
          </a:p>
        </p:txBody>
      </p:sp>
      <p:sp>
        <p:nvSpPr>
          <p:cNvPr id="9"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0"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1"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79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638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作用域类型</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endParaRPr lang="en-US" altLang="zh-CN" sz="2800" dirty="0" smtClean="0">
              <a:latin typeface="Times New Roman" panose="02020603050405020304" pitchFamily="18" charset="0"/>
              <a:cs typeface="Times New Roman" panose="02020603050405020304" pitchFamily="18" charset="0"/>
            </a:endParaRPr>
          </a:p>
          <a:p>
            <a:pPr algn="l">
              <a:lnSpc>
                <a:spcPct val="80000"/>
              </a:lnSpc>
            </a:pPr>
            <a:r>
              <a:rPr lang="en-US" altLang="zh-CN" sz="2400" dirty="0" smtClean="0">
                <a:latin typeface="Times New Roman" panose="02020603050405020304" pitchFamily="18" charset="0"/>
                <a:cs typeface="Times New Roman" panose="02020603050405020304" pitchFamily="18" charset="0"/>
              </a:rPr>
              <a:t>Function </a:t>
            </a:r>
            <a:r>
              <a:rPr lang="en-US" altLang="zh-CN" sz="2400" dirty="0">
                <a:latin typeface="Times New Roman" panose="02020603050405020304" pitchFamily="18" charset="0"/>
                <a:cs typeface="Times New Roman" panose="02020603050405020304" pitchFamily="18" charset="0"/>
              </a:rPr>
              <a:t>scope</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特指函数形参表中参数的作用域。</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所声明的函数具有全局作用域</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或类作用域</a:t>
            </a:r>
            <a:r>
              <a:rPr lang="en-US" altLang="zh-CN" sz="20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或其它局部作用域</a:t>
            </a:r>
            <a:r>
              <a:rPr lang="zh-CN" altLang="en-US" sz="2000" dirty="0">
                <a:latin typeface="Times New Roman" panose="02020603050405020304" pitchFamily="18" charset="0"/>
                <a:cs typeface="Times New Roman" panose="02020603050405020304" pitchFamily="18" charset="0"/>
              </a:rPr>
              <a:t>。</a:t>
            </a:r>
          </a:p>
          <a:p>
            <a:pPr lvl="1">
              <a:lnSpc>
                <a:spcPct val="80000"/>
              </a:lnSpc>
              <a:buFontTx/>
              <a:buNone/>
            </a:pPr>
            <a:r>
              <a:rPr lang="zh-CN" altLang="en-US" sz="2000" dirty="0">
                <a:latin typeface="Times New Roman" panose="02020603050405020304" pitchFamily="18" charset="0"/>
                <a:cs typeface="Times New Roman" panose="02020603050405020304" pitchFamily="18" charset="0"/>
              </a:rPr>
              <a:t>所声明的形参具有函数作用域。</a:t>
            </a:r>
          </a:p>
          <a:p>
            <a:pPr algn="l">
              <a:lnSpc>
                <a:spcPct val="80000"/>
              </a:lnSpc>
            </a:pPr>
            <a:r>
              <a:rPr lang="en-US" altLang="zh-CN" sz="2400" dirty="0">
                <a:latin typeface="Times New Roman" panose="02020603050405020304" pitchFamily="18" charset="0"/>
                <a:cs typeface="Times New Roman" panose="02020603050405020304" pitchFamily="18" charset="0"/>
              </a:rPr>
              <a:t>Local </a:t>
            </a:r>
            <a:r>
              <a:rPr lang="en-US" altLang="zh-CN" sz="2400" dirty="0" smtClean="0">
                <a:latin typeface="Times New Roman" panose="02020603050405020304" pitchFamily="18" charset="0"/>
                <a:cs typeface="Times New Roman" panose="02020603050405020304" pitchFamily="18" charset="0"/>
              </a:rPr>
              <a:t>scope</a:t>
            </a:r>
          </a:p>
          <a:p>
            <a:pPr algn="l">
              <a:lnSpc>
                <a:spcPct val="80000"/>
              </a:lnSpc>
            </a:pP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由</a:t>
            </a:r>
            <a:r>
              <a:rPr lang="zh-CN" altLang="en-US" sz="2000" dirty="0">
                <a:latin typeface="Times New Roman" panose="02020603050405020304" pitchFamily="18" charset="0"/>
                <a:cs typeface="Times New Roman" panose="02020603050405020304" pitchFamily="18" charset="0"/>
              </a:rPr>
              <a:t>定界符</a:t>
            </a:r>
            <a:r>
              <a:rPr lang="en-US" altLang="zh-CN" sz="2000" dirty="0">
                <a:latin typeface="Times New Roman" panose="02020603050405020304" pitchFamily="18" charset="0"/>
                <a:cs typeface="Times New Roman" panose="02020603050405020304" pitchFamily="18" charset="0"/>
              </a:rPr>
              <a:t>{ }/begin end</a:t>
            </a:r>
            <a:r>
              <a:rPr lang="zh-CN" altLang="en-US" sz="2000" dirty="0">
                <a:latin typeface="Times New Roman" panose="02020603050405020304" pitchFamily="18" charset="0"/>
                <a:cs typeface="Times New Roman" panose="02020603050405020304" pitchFamily="18" charset="0"/>
              </a:rPr>
              <a:t>分隔，定义在过程</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函数</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体或其它局部作用域</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分程序</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内。</a:t>
            </a:r>
          </a:p>
          <a:p>
            <a:pPr algn="l">
              <a:lnSpc>
                <a:spcPct val="80000"/>
              </a:lnSpc>
            </a:pPr>
            <a:r>
              <a:rPr lang="zh-CN" altLang="en-US" sz="2000"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    所</a:t>
            </a:r>
            <a:r>
              <a:rPr lang="zh-CN" altLang="en-US" sz="2000" dirty="0">
                <a:latin typeface="Times New Roman" panose="02020603050405020304" pitchFamily="18" charset="0"/>
                <a:cs typeface="Times New Roman" panose="02020603050405020304" pitchFamily="18" charset="0"/>
              </a:rPr>
              <a:t>声明的标识符具有局部作用域。</a:t>
            </a: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zh-CN" altLang="en-US" sz="2400"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07498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lnSpc>
                <a:spcPct val="90000"/>
              </a:lnSpc>
            </a:pPr>
            <a:endParaRPr lang="en-US" altLang="zh-CN" sz="16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布尔</a:t>
            </a:r>
            <a:r>
              <a:rPr lang="zh-CN" altLang="en-US" sz="2800" kern="0" dirty="0">
                <a:solidFill>
                  <a:srgbClr val="000000"/>
                </a:solidFill>
                <a:latin typeface="楷体" panose="02010609060101010101" pitchFamily="49" charset="-122"/>
                <a:ea typeface="楷体" panose="02010609060101010101" pitchFamily="49" charset="-122"/>
              </a:rPr>
              <a:t>量</a:t>
            </a:r>
            <a:r>
              <a:rPr lang="zh-CN" altLang="en-US" sz="2800" kern="0" dirty="0" smtClean="0">
                <a:solidFill>
                  <a:srgbClr val="000000"/>
                </a:solidFill>
                <a:latin typeface="楷体" panose="02010609060101010101" pitchFamily="49" charset="-122"/>
                <a:ea typeface="楷体" panose="02010609060101010101" pitchFamily="49" charset="-122"/>
              </a:rPr>
              <a:t>的翻译方案</a:t>
            </a:r>
            <a:endParaRPr lang="zh-CN" altLang="en-US" sz="2800" kern="0" dirty="0">
              <a:solidFill>
                <a:srgbClr val="000000"/>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705767431"/>
              </p:ext>
            </p:extLst>
          </p:nvPr>
        </p:nvGraphicFramePr>
        <p:xfrm>
          <a:off x="208058" y="1010840"/>
          <a:ext cx="8784978" cy="5410045"/>
        </p:xfrm>
        <a:graphic>
          <a:graphicData uri="http://schemas.openxmlformats.org/drawingml/2006/table">
            <a:tbl>
              <a:tblPr firstRow="1" bandRow="1">
                <a:tableStyleId>{5C22544A-7EE6-4342-B048-85BDC9FD1C3A}</a:tableStyleId>
              </a:tblPr>
              <a:tblGrid>
                <a:gridCol w="864095"/>
                <a:gridCol w="1941192"/>
                <a:gridCol w="5979691"/>
              </a:tblGrid>
              <a:tr h="467149">
                <a:tc>
                  <a:txBody>
                    <a:bodyPr/>
                    <a:lstStyle/>
                    <a:p>
                      <a:r>
                        <a:rPr lang="zh-CN" altLang="en-US" sz="2000" dirty="0" smtClean="0"/>
                        <a:t>编号</a:t>
                      </a:r>
                      <a:endParaRPr lang="en-US" sz="2000" dirty="0"/>
                    </a:p>
                  </a:txBody>
                  <a:tcPr marT="60960" marB="60960"/>
                </a:tc>
                <a:tc>
                  <a:txBody>
                    <a:bodyPr/>
                    <a:lstStyle/>
                    <a:p>
                      <a:r>
                        <a:rPr lang="zh-CN" altLang="en-US" sz="2000" dirty="0" smtClean="0"/>
                        <a:t>产生式</a:t>
                      </a:r>
                      <a:endParaRPr lang="en-US" sz="2000" dirty="0"/>
                    </a:p>
                  </a:txBody>
                  <a:tcPr marT="60960" marB="60960"/>
                </a:tc>
                <a:tc>
                  <a:txBody>
                    <a:bodyPr/>
                    <a:lstStyle/>
                    <a:p>
                      <a:r>
                        <a:rPr lang="zh-CN" altLang="en-US" sz="2000" dirty="0" smtClean="0"/>
                        <a:t>语义规则</a:t>
                      </a:r>
                      <a:endParaRPr lang="en-US" sz="2000" dirty="0"/>
                    </a:p>
                  </a:txBody>
                  <a:tcPr marT="60960" marB="60960"/>
                </a:tc>
              </a:tr>
              <a:tr h="731520">
                <a:tc>
                  <a:txBody>
                    <a:bodyPr/>
                    <a:lstStyle/>
                    <a:p>
                      <a:r>
                        <a:rPr lang="zh-CN" altLang="en-US" sz="2000" dirty="0" smtClean="0"/>
                        <a:t>（</a:t>
                      </a:r>
                      <a:r>
                        <a:rPr lang="en-US" altLang="zh-CN" sz="2000" dirty="0" smtClean="0"/>
                        <a:t>8</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&lt;BF&gt; → not&lt;BF&gt;</a:t>
                      </a:r>
                      <a:endParaRPr lang="en-US" altLang="zh-CN" sz="2000" dirty="0" smtClean="0">
                        <a:latin typeface="Times New Roman" panose="02020603050405020304" pitchFamily="18" charset="0"/>
                        <a:cs typeface="Times New Roman" panose="02020603050405020304" pitchFamily="18" charset="0"/>
                      </a:endParaRPr>
                    </a:p>
                  </a:txBody>
                  <a:tcPr marT="60960" marB="60960"/>
                </a:tc>
                <a:tc>
                  <a:txBody>
                    <a:bodyPr/>
                    <a:lstStyle/>
                    <a:p>
                      <a:pPr algn="just">
                        <a:spcAft>
                          <a:spcPts val="0"/>
                        </a:spcAft>
                      </a:pPr>
                      <a:r>
                        <a:rPr lang="en-US" sz="2000" kern="100" dirty="0" smtClean="0">
                          <a:latin typeface="Times New Roman"/>
                          <a:ea typeface="+mn-ea"/>
                          <a:cs typeface="Times New Roman"/>
                        </a:rPr>
                        <a:t>{  &lt;BF&gt;.TC=&lt;BF&gt;(1).FC;</a:t>
                      </a:r>
                    </a:p>
                    <a:p>
                      <a:pPr indent="171450" algn="just">
                        <a:spcAft>
                          <a:spcPts val="0"/>
                        </a:spcAft>
                      </a:pPr>
                      <a:r>
                        <a:rPr lang="en-US" sz="2000" kern="100" dirty="0" smtClean="0">
                          <a:latin typeface="Times New Roman"/>
                          <a:ea typeface="+mn-ea"/>
                          <a:cs typeface="Times New Roman"/>
                        </a:rPr>
                        <a:t>&lt;BF&gt;.FC=&lt;BF&gt;</a:t>
                      </a:r>
                      <a:r>
                        <a:rPr lang="en-US" sz="2000" kern="100" baseline="30000" dirty="0" smtClean="0">
                          <a:latin typeface="Times New Roman"/>
                          <a:ea typeface="+mn-ea"/>
                          <a:cs typeface="Times New Roman"/>
                        </a:rPr>
                        <a:t>(1)</a:t>
                      </a:r>
                      <a:r>
                        <a:rPr lang="en-US" sz="2000" kern="100" dirty="0" smtClean="0">
                          <a:latin typeface="Times New Roman"/>
                          <a:ea typeface="+mn-ea"/>
                          <a:cs typeface="Times New Roman"/>
                        </a:rPr>
                        <a:t>.TC   }</a:t>
                      </a:r>
                      <a:endParaRPr lang="zh-CN" altLang="en-US" sz="2000" kern="100" dirty="0">
                        <a:latin typeface="Times New Roman"/>
                        <a:ea typeface="+mn-ea"/>
                        <a:cs typeface="Times New Roman"/>
                      </a:endParaRPr>
                    </a:p>
                  </a:txBody>
                  <a:tcPr marT="60960" marB="60960"/>
                </a:tc>
              </a:tr>
              <a:tr h="731520">
                <a:tc>
                  <a:txBody>
                    <a:bodyPr/>
                    <a:lstStyle/>
                    <a:p>
                      <a:r>
                        <a:rPr lang="zh-CN" altLang="en-US" sz="2000" dirty="0" smtClean="0"/>
                        <a:t>（</a:t>
                      </a:r>
                      <a:r>
                        <a:rPr lang="en-US" altLang="zh-CN" sz="2000" dirty="0" smtClean="0"/>
                        <a:t>7</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&lt;BF&gt; → (&lt;BE&gt;)</a:t>
                      </a:r>
                    </a:p>
                  </a:txBody>
                  <a:tcPr marT="60960" marB="60960"/>
                </a:tc>
                <a:tc>
                  <a:txBody>
                    <a:bodyPr/>
                    <a:lstStyle/>
                    <a:p>
                      <a:pPr algn="just">
                        <a:spcAft>
                          <a:spcPts val="0"/>
                        </a:spcAft>
                      </a:pPr>
                      <a:r>
                        <a:rPr lang="en-US" sz="2000" kern="100" dirty="0" smtClean="0">
                          <a:latin typeface="Times New Roman"/>
                          <a:ea typeface="+mn-ea"/>
                          <a:cs typeface="Times New Roman"/>
                        </a:rPr>
                        <a:t>{  &lt;BF&gt;.TC=&lt;BE&gt;.TC;</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&lt;BF&gt;.FC=&lt;BE&gt;.FC   }</a:t>
                      </a:r>
                      <a:endParaRPr lang="zh-CN" altLang="en-US" sz="2000" kern="100" dirty="0">
                        <a:latin typeface="Times New Roman"/>
                        <a:ea typeface="+mn-ea"/>
                        <a:cs typeface="Times New Roman"/>
                      </a:endParaRPr>
                    </a:p>
                  </a:txBody>
                  <a:tcPr marT="60960" marB="60960"/>
                </a:tc>
              </a:tr>
              <a:tr h="731520">
                <a:tc>
                  <a:txBody>
                    <a:bodyPr/>
                    <a:lstStyle/>
                    <a:p>
                      <a:pPr algn="l"/>
                      <a:r>
                        <a:rPr lang="zh-CN" altLang="en-US" sz="2000" dirty="0" smtClean="0"/>
                        <a:t>（</a:t>
                      </a:r>
                      <a:r>
                        <a:rPr lang="en-US" altLang="zh-CN" sz="2000" dirty="0" smtClean="0"/>
                        <a:t>5</a:t>
                      </a:r>
                      <a:r>
                        <a:rPr lang="zh-CN" altLang="en-US" sz="2000" dirty="0" smtClean="0"/>
                        <a:t>）</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Times New Roman"/>
                          <a:cs typeface="Times New Roman"/>
                        </a:rPr>
                        <a:t>&lt;BT&gt;</a:t>
                      </a:r>
                      <a:r>
                        <a:rPr lang="en-US" altLang="zh-CN" sz="2000" baseline="30000" dirty="0" smtClean="0">
                          <a:latin typeface="Times New Roman"/>
                          <a:cs typeface="Times New Roman"/>
                        </a:rPr>
                        <a:t>and</a:t>
                      </a:r>
                      <a:r>
                        <a:rPr lang="en-US" altLang="zh-CN" sz="2000" dirty="0" smtClean="0">
                          <a:latin typeface="Times New Roman"/>
                          <a:cs typeface="Times New Roman"/>
                        </a:rPr>
                        <a:t> → &lt;BT&gt; and</a:t>
                      </a:r>
                    </a:p>
                  </a:txBody>
                  <a:tcPr marT="60960" marB="60960"/>
                </a:tc>
                <a:tc>
                  <a:txBody>
                    <a:bodyPr/>
                    <a:lstStyle/>
                    <a:p>
                      <a:pPr algn="just">
                        <a:spcAft>
                          <a:spcPts val="0"/>
                        </a:spcAft>
                      </a:pPr>
                      <a:r>
                        <a:rPr lang="en-US" sz="2000" kern="100" dirty="0" smtClean="0">
                          <a:latin typeface="Times New Roman"/>
                          <a:ea typeface="+mn-ea"/>
                          <a:cs typeface="Times New Roman"/>
                        </a:rPr>
                        <a:t>{  </a:t>
                      </a:r>
                      <a:r>
                        <a:rPr lang="en-US" sz="2000" kern="100" dirty="0" err="1" smtClean="0">
                          <a:latin typeface="Times New Roman"/>
                          <a:ea typeface="+mn-ea"/>
                          <a:cs typeface="Times New Roman"/>
                        </a:rPr>
                        <a:t>backpatch</a:t>
                      </a:r>
                      <a:r>
                        <a:rPr lang="en-US" sz="2000" kern="100" dirty="0" smtClean="0">
                          <a:latin typeface="Times New Roman"/>
                          <a:ea typeface="+mn-ea"/>
                          <a:cs typeface="Times New Roman"/>
                        </a:rPr>
                        <a:t>(&lt;BT&gt;.TC</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NXQ);</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&lt;BT&gt;</a:t>
                      </a:r>
                      <a:r>
                        <a:rPr lang="en-US" sz="2000" kern="100" baseline="30000" dirty="0" err="1" smtClean="0">
                          <a:latin typeface="Times New Roman"/>
                          <a:ea typeface="+mn-ea"/>
                          <a:cs typeface="Times New Roman"/>
                        </a:rPr>
                        <a:t>and</a:t>
                      </a:r>
                      <a:r>
                        <a:rPr lang="en-US" sz="2000" kern="100" dirty="0" err="1" smtClean="0">
                          <a:latin typeface="Times New Roman"/>
                          <a:ea typeface="+mn-ea"/>
                          <a:cs typeface="Times New Roman"/>
                        </a:rPr>
                        <a:t>.FC</a:t>
                      </a:r>
                      <a:r>
                        <a:rPr lang="en-US" sz="2000" kern="100" dirty="0" smtClean="0">
                          <a:latin typeface="Times New Roman"/>
                          <a:ea typeface="+mn-ea"/>
                          <a:cs typeface="Times New Roman"/>
                        </a:rPr>
                        <a:t>=&lt;BT&gt;.FC   }</a:t>
                      </a:r>
                      <a:endParaRPr lang="zh-CN" altLang="en-US" sz="2000" kern="100" dirty="0">
                        <a:latin typeface="Times New Roman"/>
                        <a:ea typeface="+mn-ea"/>
                        <a:cs typeface="Times New Roman"/>
                      </a:endParaRPr>
                    </a:p>
                  </a:txBody>
                  <a:tcPr marT="60960" marB="60960"/>
                </a:tc>
              </a:tr>
              <a:tr h="731520">
                <a:tc>
                  <a:txBody>
                    <a:bodyPr/>
                    <a:lstStyle/>
                    <a:p>
                      <a:pPr algn="ctr"/>
                      <a:r>
                        <a:rPr lang="en-US" sz="2000" dirty="0" smtClean="0"/>
                        <a:t>(4)</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00" dirty="0" smtClean="0">
                          <a:latin typeface="Times New Roman"/>
                          <a:ea typeface="+mn-ea"/>
                          <a:cs typeface="Times New Roman"/>
                        </a:rPr>
                        <a:t>&lt;BT&gt;→&lt;BT&gt;</a:t>
                      </a:r>
                      <a:r>
                        <a:rPr lang="en-US" sz="2000" kern="100" baseline="30000" dirty="0" smtClean="0">
                          <a:latin typeface="Times New Roman"/>
                          <a:ea typeface="+mn-ea"/>
                          <a:cs typeface="Times New Roman"/>
                        </a:rPr>
                        <a:t>and  </a:t>
                      </a:r>
                      <a:r>
                        <a:rPr lang="en-US" sz="2000" kern="100" dirty="0" smtClean="0">
                          <a:latin typeface="Times New Roman"/>
                          <a:ea typeface="+mn-ea"/>
                          <a:cs typeface="Times New Roman"/>
                        </a:rPr>
                        <a:t>&lt;BF&gt;</a:t>
                      </a:r>
                      <a:endParaRPr lang="zh-CN" altLang="en-US" sz="2000" kern="100" dirty="0" smtClean="0">
                        <a:latin typeface="Times New Roman"/>
                        <a:ea typeface="+mn-ea"/>
                        <a:cs typeface="Times New Roman"/>
                      </a:endParaRPr>
                    </a:p>
                  </a:txBody>
                  <a:tcPr marT="60960" marB="60960"/>
                </a:tc>
                <a:tc>
                  <a:txBody>
                    <a:bodyPr/>
                    <a:lstStyle/>
                    <a:p>
                      <a:pPr algn="just">
                        <a:spcAft>
                          <a:spcPts val="0"/>
                        </a:spcAft>
                      </a:pPr>
                      <a:r>
                        <a:rPr lang="en-US" sz="2000" kern="100" dirty="0" smtClean="0">
                          <a:latin typeface="Times New Roman"/>
                          <a:ea typeface="+mn-ea"/>
                          <a:cs typeface="Times New Roman"/>
                        </a:rPr>
                        <a:t>{  &lt;BT&gt;.TC=&lt;BF&gt;.TC;</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&lt;BT&gt;.FC=merge(&lt;BT&gt;</a:t>
                      </a:r>
                      <a:r>
                        <a:rPr lang="en-US" sz="2000" kern="100" baseline="30000" dirty="0" err="1" smtClean="0">
                          <a:latin typeface="Times New Roman"/>
                          <a:ea typeface="+mn-ea"/>
                          <a:cs typeface="Times New Roman"/>
                        </a:rPr>
                        <a:t>and</a:t>
                      </a:r>
                      <a:r>
                        <a:rPr lang="en-US" sz="2000" kern="100" dirty="0" err="1" smtClean="0">
                          <a:latin typeface="Times New Roman"/>
                          <a:ea typeface="+mn-ea"/>
                          <a:cs typeface="Times New Roman"/>
                        </a:rPr>
                        <a:t>.FC</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&lt;BF&gt;.FC) }</a:t>
                      </a:r>
                      <a:endParaRPr lang="zh-CN" altLang="en-US" sz="2000" kern="100" dirty="0" smtClean="0">
                        <a:latin typeface="Times New Roman"/>
                        <a:ea typeface="+mn-ea"/>
                        <a:cs typeface="Times New Roman"/>
                      </a:endParaRPr>
                    </a:p>
                  </a:txBody>
                  <a:tcPr marT="60960" marB="60960"/>
                </a:tc>
              </a:tr>
              <a:tr h="731520">
                <a:tc>
                  <a:txBody>
                    <a:bodyPr/>
                    <a:lstStyle/>
                    <a:p>
                      <a:pPr algn="ctr"/>
                      <a:r>
                        <a:rPr lang="en-US" sz="2000" dirty="0" smtClean="0"/>
                        <a:t>(2)</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00" dirty="0" smtClean="0">
                          <a:latin typeface="Times New Roman"/>
                          <a:ea typeface="+mn-ea"/>
                          <a:cs typeface="Times New Roman"/>
                        </a:rPr>
                        <a:t>&lt;BE&gt;</a:t>
                      </a:r>
                      <a:r>
                        <a:rPr lang="en-US" sz="2000" kern="100" baseline="30000" dirty="0" smtClean="0">
                          <a:latin typeface="Times New Roman"/>
                          <a:ea typeface="+mn-ea"/>
                          <a:cs typeface="Times New Roman"/>
                        </a:rPr>
                        <a:t>or</a:t>
                      </a:r>
                      <a:r>
                        <a:rPr lang="en-US" sz="2000" kern="100" dirty="0" smtClean="0">
                          <a:latin typeface="Times New Roman"/>
                          <a:ea typeface="+mn-ea"/>
                          <a:cs typeface="Times New Roman"/>
                        </a:rPr>
                        <a:t>→&lt;BE&gt; or</a:t>
                      </a:r>
                      <a:endParaRPr lang="zh-CN" altLang="en-US" sz="2000" kern="100" dirty="0" smtClean="0">
                        <a:latin typeface="Times New Roman"/>
                        <a:ea typeface="+mn-ea"/>
                        <a:cs typeface="Times New Roman"/>
                      </a:endParaRPr>
                    </a:p>
                  </a:txBody>
                  <a:tcPr marT="60960" marB="60960"/>
                </a:tc>
                <a:tc>
                  <a:txBody>
                    <a:bodyPr/>
                    <a:lstStyle/>
                    <a:p>
                      <a:pPr marL="0" marR="0" indent="171450" algn="just" defTabSz="914400" rtl="0" eaLnBrk="1" fontAlgn="auto" latinLnBrk="0" hangingPunct="1">
                        <a:lnSpc>
                          <a:spcPct val="100000"/>
                        </a:lnSpc>
                        <a:spcBef>
                          <a:spcPts val="0"/>
                        </a:spcBef>
                        <a:spcAft>
                          <a:spcPts val="0"/>
                        </a:spcAft>
                        <a:buClrTx/>
                        <a:buSzTx/>
                        <a:buFontTx/>
                        <a:buNone/>
                        <a:tabLst/>
                        <a:defRPr/>
                      </a:pPr>
                      <a:r>
                        <a:rPr lang="en-US" sz="2000" kern="100" dirty="0" smtClean="0">
                          <a:latin typeface="Times New Roman"/>
                          <a:ea typeface="+mn-ea"/>
                          <a:cs typeface="Times New Roman"/>
                        </a:rPr>
                        <a:t>{  </a:t>
                      </a:r>
                      <a:r>
                        <a:rPr lang="en-US" sz="2000" kern="100" dirty="0" err="1" smtClean="0">
                          <a:latin typeface="Times New Roman"/>
                          <a:ea typeface="+mn-ea"/>
                          <a:cs typeface="Times New Roman"/>
                        </a:rPr>
                        <a:t>backpatch</a:t>
                      </a:r>
                      <a:r>
                        <a:rPr lang="en-US" sz="2000" kern="100" dirty="0" smtClean="0">
                          <a:latin typeface="Times New Roman"/>
                          <a:ea typeface="+mn-ea"/>
                          <a:cs typeface="Times New Roman"/>
                        </a:rPr>
                        <a:t>(&lt;BE&gt;.FC</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NXQ);</a:t>
                      </a:r>
                      <a:endParaRPr lang="zh-CN" altLang="en-US" sz="2000" kern="100" dirty="0" smtClean="0">
                        <a:latin typeface="Times New Roman"/>
                        <a:ea typeface="+mn-ea"/>
                        <a:cs typeface="Times New Roman"/>
                      </a:endParaRPr>
                    </a:p>
                    <a:p>
                      <a:pPr marL="0" marR="0" indent="171450" algn="just" defTabSz="914400" rtl="0" eaLnBrk="1" fontAlgn="auto" latinLnBrk="0" hangingPunct="1">
                        <a:lnSpc>
                          <a:spcPct val="100000"/>
                        </a:lnSpc>
                        <a:spcBef>
                          <a:spcPts val="0"/>
                        </a:spcBef>
                        <a:spcAft>
                          <a:spcPts val="0"/>
                        </a:spcAft>
                        <a:buClrTx/>
                        <a:buSzTx/>
                        <a:buFontTx/>
                        <a:buNone/>
                        <a:tabLst/>
                        <a:defRPr/>
                      </a:pPr>
                      <a:r>
                        <a:rPr lang="en-US" sz="2000" kern="100" dirty="0" smtClean="0">
                          <a:latin typeface="Times New Roman"/>
                          <a:ea typeface="+mn-ea"/>
                          <a:cs typeface="Times New Roman"/>
                        </a:rPr>
                        <a:t>&lt;BE&gt;</a:t>
                      </a:r>
                      <a:r>
                        <a:rPr lang="en-US" sz="2000" kern="100" baseline="30000" dirty="0" smtClean="0">
                          <a:latin typeface="Times New Roman"/>
                          <a:ea typeface="+mn-ea"/>
                          <a:cs typeface="Times New Roman"/>
                        </a:rPr>
                        <a:t>or</a:t>
                      </a:r>
                      <a:r>
                        <a:rPr lang="en-US" sz="2000" kern="100" dirty="0" smtClean="0">
                          <a:latin typeface="Times New Roman"/>
                          <a:ea typeface="+mn-ea"/>
                          <a:cs typeface="Times New Roman"/>
                        </a:rPr>
                        <a:t>.TC=&lt;BE&gt;.TC   }</a:t>
                      </a:r>
                      <a:endParaRPr lang="zh-CN" altLang="en-US" sz="2000" kern="100" dirty="0" smtClean="0">
                        <a:latin typeface="Times New Roman"/>
                        <a:ea typeface="+mn-ea"/>
                        <a:cs typeface="Times New Roman"/>
                      </a:endParaRPr>
                    </a:p>
                  </a:txBody>
                  <a:tcPr marT="60960" marB="60960"/>
                </a:tc>
              </a:tr>
              <a:tr h="1285296">
                <a:tc>
                  <a:txBody>
                    <a:bodyPr/>
                    <a:lstStyle/>
                    <a:p>
                      <a:pPr algn="ctr"/>
                      <a:r>
                        <a:rPr lang="en-US" sz="2000" dirty="0" smtClean="0"/>
                        <a:t>(1)</a:t>
                      </a:r>
                      <a:endParaRPr lang="en-US" sz="2000" dirty="0"/>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kern="100" dirty="0" smtClean="0">
                          <a:latin typeface="Times New Roman"/>
                          <a:ea typeface="+mn-ea"/>
                          <a:cs typeface="Times New Roman"/>
                        </a:rPr>
                        <a:t>&lt;BE&gt;→&lt;BE&gt;</a:t>
                      </a:r>
                      <a:r>
                        <a:rPr lang="en-US" sz="2000" kern="100" baseline="30000" dirty="0" smtClean="0">
                          <a:latin typeface="Times New Roman"/>
                          <a:ea typeface="+mn-ea"/>
                          <a:cs typeface="Times New Roman"/>
                        </a:rPr>
                        <a:t>or  </a:t>
                      </a:r>
                      <a:r>
                        <a:rPr lang="en-US" sz="2000" kern="100" dirty="0" smtClean="0">
                          <a:latin typeface="Times New Roman"/>
                          <a:ea typeface="+mn-ea"/>
                          <a:cs typeface="Times New Roman"/>
                        </a:rPr>
                        <a:t>&lt;BT&gt;</a:t>
                      </a:r>
                      <a:endParaRPr lang="zh-CN" altLang="en-US" sz="2000" kern="100" dirty="0" smtClean="0">
                        <a:latin typeface="Times New Roman"/>
                        <a:ea typeface="+mn-ea"/>
                        <a:cs typeface="Times New Roman"/>
                      </a:endParaRPr>
                    </a:p>
                  </a:txBody>
                  <a:tcPr marT="60960" marB="60960"/>
                </a:tc>
                <a:tc>
                  <a:txBody>
                    <a:bodyPr/>
                    <a:lstStyle/>
                    <a:p>
                      <a:pPr algn="just">
                        <a:spcAft>
                          <a:spcPts val="0"/>
                        </a:spcAft>
                      </a:pPr>
                      <a:r>
                        <a:rPr lang="en-US" sz="2000" kern="100" dirty="0" smtClean="0">
                          <a:latin typeface="Times New Roman"/>
                          <a:ea typeface="+mn-ea"/>
                          <a:cs typeface="Times New Roman"/>
                        </a:rPr>
                        <a:t>{  &lt;BE&gt;.FC=&lt;BT&gt;.FC;</a:t>
                      </a:r>
                      <a:endParaRPr lang="zh-CN" altLang="en-US" sz="2000" kern="100" dirty="0" smtClean="0">
                        <a:latin typeface="Times New Roman"/>
                        <a:ea typeface="+mn-ea"/>
                        <a:cs typeface="Times New Roman"/>
                      </a:endParaRPr>
                    </a:p>
                    <a:p>
                      <a:pPr indent="171450" algn="just">
                        <a:spcAft>
                          <a:spcPts val="0"/>
                        </a:spcAft>
                      </a:pPr>
                      <a:r>
                        <a:rPr lang="en-US" sz="2000" kern="100" dirty="0" smtClean="0">
                          <a:latin typeface="Times New Roman"/>
                          <a:ea typeface="+mn-ea"/>
                          <a:cs typeface="Times New Roman"/>
                        </a:rPr>
                        <a:t>&lt;BE&gt;.TC=merge(&lt;BE&gt;</a:t>
                      </a:r>
                      <a:r>
                        <a:rPr lang="en-US" sz="2000" kern="100" baseline="30000" dirty="0" smtClean="0">
                          <a:latin typeface="Times New Roman"/>
                          <a:ea typeface="+mn-ea"/>
                          <a:cs typeface="Times New Roman"/>
                        </a:rPr>
                        <a:t>or</a:t>
                      </a:r>
                      <a:r>
                        <a:rPr lang="en-US" sz="2000" kern="100" dirty="0" smtClean="0">
                          <a:latin typeface="Times New Roman"/>
                          <a:ea typeface="+mn-ea"/>
                          <a:cs typeface="Times New Roman"/>
                        </a:rPr>
                        <a:t>.TC</a:t>
                      </a:r>
                      <a:r>
                        <a:rPr lang="zh-CN" altLang="en-US" sz="2000" kern="100" dirty="0" smtClean="0">
                          <a:latin typeface="Times New Roman"/>
                          <a:ea typeface="+mn-ea"/>
                          <a:cs typeface="Times New Roman"/>
                        </a:rPr>
                        <a:t>，</a:t>
                      </a:r>
                      <a:r>
                        <a:rPr lang="en-US" sz="2000" kern="100" dirty="0" smtClean="0">
                          <a:latin typeface="Times New Roman"/>
                          <a:ea typeface="+mn-ea"/>
                          <a:cs typeface="Times New Roman"/>
                        </a:rPr>
                        <a:t>&lt;BT&gt;.TC)  }</a:t>
                      </a:r>
                      <a:endParaRPr lang="zh-CN" altLang="en-US" sz="2000" kern="100" dirty="0" smtClean="0">
                        <a:latin typeface="Times New Roman"/>
                        <a:ea typeface="+mn-ea"/>
                        <a:cs typeface="Times New Roman"/>
                      </a:endParaRPr>
                    </a:p>
                  </a:txBody>
                  <a:tcPr marT="60960" marB="60960"/>
                </a:tc>
              </a:tr>
            </a:tbl>
          </a:graphicData>
        </a:graphic>
      </p:graphicFrame>
      <p:sp>
        <p:nvSpPr>
          <p:cNvPr id="5" name="AutoShape 14"/>
          <p:cNvSpPr>
            <a:spLocks noChangeArrowheads="1"/>
          </p:cNvSpPr>
          <p:nvPr/>
        </p:nvSpPr>
        <p:spPr bwMode="auto">
          <a:xfrm>
            <a:off x="5940152" y="1502021"/>
            <a:ext cx="2209800" cy="711200"/>
          </a:xfrm>
          <a:prstGeom prst="wedgeRoundRectCallout">
            <a:avLst>
              <a:gd name="adj1" fmla="val -219096"/>
              <a:gd name="adj2" fmla="val -38739"/>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en-US" altLang="zh-CN" b="1" dirty="0" smtClean="0">
                <a:solidFill>
                  <a:srgbClr val="CC0000"/>
                </a:solidFill>
                <a:latin typeface="Times New Roman" pitchFamily="18" charset="0"/>
              </a:rPr>
              <a:t>not</a:t>
            </a:r>
            <a:r>
              <a:rPr kumimoji="1" lang="zh-CN" altLang="en-US" b="1" dirty="0">
                <a:solidFill>
                  <a:srgbClr val="CC0000"/>
                </a:solidFill>
                <a:latin typeface="Times New Roman" pitchFamily="18" charset="0"/>
              </a:rPr>
              <a:t>逻辑运算</a:t>
            </a:r>
          </a:p>
        </p:txBody>
      </p:sp>
      <p:sp>
        <p:nvSpPr>
          <p:cNvPr id="6" name="AutoShape 8"/>
          <p:cNvSpPr>
            <a:spLocks noChangeArrowheads="1"/>
          </p:cNvSpPr>
          <p:nvPr/>
        </p:nvSpPr>
        <p:spPr bwMode="auto">
          <a:xfrm>
            <a:off x="5082902" y="1174997"/>
            <a:ext cx="3924300" cy="2076451"/>
          </a:xfrm>
          <a:prstGeom prst="wedgeRoundRectCallout">
            <a:avLst>
              <a:gd name="adj1" fmla="val -152650"/>
              <a:gd name="adj2" fmla="val 35096"/>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kumimoji="1" lang="zh-CN" altLang="en-US" b="1" dirty="0">
                <a:solidFill>
                  <a:srgbClr val="CC0000"/>
                </a:solidFill>
                <a:latin typeface="Times New Roman" pitchFamily="18" charset="0"/>
              </a:rPr>
              <a:t>产生式</a:t>
            </a:r>
            <a:r>
              <a:rPr kumimoji="1" lang="en-US" altLang="zh-CN" b="1" dirty="0">
                <a:solidFill>
                  <a:srgbClr val="CC0000"/>
                </a:solidFill>
                <a:latin typeface="Times New Roman" pitchFamily="18" charset="0"/>
              </a:rPr>
              <a:t>6: &lt;BT&gt;</a:t>
            </a:r>
            <a:r>
              <a:rPr kumimoji="1" lang="en-US" altLang="zh-CN" b="1" dirty="0">
                <a:solidFill>
                  <a:srgbClr val="CC0000"/>
                </a:solidFill>
                <a:latin typeface="Times New Roman" pitchFamily="18" charset="0"/>
                <a:cs typeface="Times New Roman" pitchFamily="18" charset="0"/>
              </a:rPr>
              <a:t>→&lt;BF&gt;</a:t>
            </a:r>
            <a:r>
              <a:rPr kumimoji="1" lang="zh-CN" altLang="en-US" b="1" dirty="0">
                <a:solidFill>
                  <a:srgbClr val="CC0000"/>
                </a:solidFill>
                <a:latin typeface="Times New Roman" pitchFamily="18" charset="0"/>
              </a:rPr>
              <a:t>，</a:t>
            </a:r>
            <a:r>
              <a:rPr kumimoji="1" lang="en-US" altLang="zh-CN" b="1" dirty="0">
                <a:solidFill>
                  <a:srgbClr val="CC0000"/>
                </a:solidFill>
                <a:latin typeface="Times New Roman" pitchFamily="18" charset="0"/>
              </a:rPr>
              <a:t>3: </a:t>
            </a:r>
            <a:r>
              <a:rPr kumimoji="1" lang="en-US" altLang="zh-CN" b="1" dirty="0">
                <a:solidFill>
                  <a:srgbClr val="CC0000"/>
                </a:solidFill>
              </a:rPr>
              <a:t>&lt;</a:t>
            </a:r>
            <a:r>
              <a:rPr kumimoji="1" lang="en-US" altLang="zh-CN" b="1" dirty="0">
                <a:solidFill>
                  <a:srgbClr val="CC0000"/>
                </a:solidFill>
                <a:latin typeface="Times New Roman" pitchFamily="18" charset="0"/>
              </a:rPr>
              <a:t>BE&gt;→&lt;BT&gt;</a:t>
            </a:r>
            <a:r>
              <a:rPr kumimoji="1" lang="zh-CN" altLang="en-US" b="1" dirty="0">
                <a:solidFill>
                  <a:srgbClr val="CC0000"/>
                </a:solidFill>
                <a:latin typeface="Times New Roman" pitchFamily="18" charset="0"/>
              </a:rPr>
              <a:t>的翻译与</a:t>
            </a:r>
            <a:r>
              <a:rPr kumimoji="1" lang="en-US" altLang="zh-CN" b="1" dirty="0">
                <a:solidFill>
                  <a:srgbClr val="CC0000"/>
                </a:solidFill>
                <a:latin typeface="Times New Roman" pitchFamily="18" charset="0"/>
              </a:rPr>
              <a:t>7</a:t>
            </a:r>
            <a:r>
              <a:rPr kumimoji="1" lang="zh-CN" altLang="en-US" b="1" dirty="0">
                <a:solidFill>
                  <a:srgbClr val="CC0000"/>
                </a:solidFill>
                <a:latin typeface="Times New Roman" pitchFamily="18" charset="0"/>
              </a:rPr>
              <a:t>相似，都是将右边的真假出口直接赋值到左边</a:t>
            </a:r>
          </a:p>
        </p:txBody>
      </p:sp>
      <p:sp>
        <p:nvSpPr>
          <p:cNvPr id="7" name="AutoShape 9"/>
          <p:cNvSpPr>
            <a:spLocks noChangeArrowheads="1"/>
          </p:cNvSpPr>
          <p:nvPr/>
        </p:nvSpPr>
        <p:spPr bwMode="auto">
          <a:xfrm>
            <a:off x="4499992" y="4005064"/>
            <a:ext cx="3505200" cy="711200"/>
          </a:xfrm>
          <a:prstGeom prst="wedgeRoundRectCallout">
            <a:avLst>
              <a:gd name="adj1" fmla="val -93293"/>
              <a:gd name="adj2" fmla="val -131522"/>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en-US" altLang="zh-CN" b="1" dirty="0">
                <a:solidFill>
                  <a:srgbClr val="CC0000"/>
                </a:solidFill>
                <a:latin typeface="Times New Roman" pitchFamily="18" charset="0"/>
              </a:rPr>
              <a:t>(5)(4)</a:t>
            </a:r>
            <a:r>
              <a:rPr kumimoji="1" lang="zh-CN" altLang="en-US" b="1" dirty="0">
                <a:solidFill>
                  <a:srgbClr val="CC0000"/>
                </a:solidFill>
                <a:latin typeface="Times New Roman" pitchFamily="18" charset="0"/>
              </a:rPr>
              <a:t>构成</a:t>
            </a:r>
            <a:r>
              <a:rPr kumimoji="1" lang="en-US" altLang="zh-CN" b="1" dirty="0">
                <a:solidFill>
                  <a:srgbClr val="CC0000"/>
                </a:solidFill>
                <a:latin typeface="Times New Roman" pitchFamily="18" charset="0"/>
              </a:rPr>
              <a:t>and</a:t>
            </a:r>
            <a:r>
              <a:rPr kumimoji="1" lang="zh-CN" altLang="en-US" b="1" dirty="0">
                <a:solidFill>
                  <a:srgbClr val="CC0000"/>
                </a:solidFill>
                <a:latin typeface="Times New Roman" pitchFamily="18" charset="0"/>
              </a:rPr>
              <a:t>逻辑运算</a:t>
            </a:r>
          </a:p>
        </p:txBody>
      </p:sp>
      <p:sp>
        <p:nvSpPr>
          <p:cNvPr id="8" name="AutoShape 10"/>
          <p:cNvSpPr>
            <a:spLocks noChangeArrowheads="1"/>
          </p:cNvSpPr>
          <p:nvPr/>
        </p:nvSpPr>
        <p:spPr bwMode="auto">
          <a:xfrm>
            <a:off x="4644752" y="5637245"/>
            <a:ext cx="3505200" cy="711200"/>
          </a:xfrm>
          <a:prstGeom prst="wedgeRoundRectCallout">
            <a:avLst>
              <a:gd name="adj1" fmla="val -94552"/>
              <a:gd name="adj2" fmla="val -171598"/>
              <a:gd name="adj3" fmla="val 16667"/>
            </a:avLst>
          </a:prstGeom>
          <a:solidFill>
            <a:srgbClr val="00CC99"/>
          </a:solidFill>
          <a:ln w="9525">
            <a:solidFill>
              <a:schemeClr val="accent1"/>
            </a:solidFill>
            <a:miter lim="800000"/>
            <a:headEnd/>
            <a:tailEnd/>
          </a:ln>
        </p:spPr>
        <p:txBody>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algn="ctr" eaLnBrk="1" hangingPunct="1"/>
            <a:r>
              <a:rPr kumimoji="1" lang="en-US" altLang="zh-CN" b="1">
                <a:solidFill>
                  <a:srgbClr val="CC0000"/>
                </a:solidFill>
                <a:latin typeface="Times New Roman" pitchFamily="18" charset="0"/>
              </a:rPr>
              <a:t>(2)(1)</a:t>
            </a:r>
            <a:r>
              <a:rPr kumimoji="1" lang="zh-CN" altLang="en-US" b="1">
                <a:solidFill>
                  <a:srgbClr val="CC0000"/>
                </a:solidFill>
                <a:latin typeface="Times New Roman" pitchFamily="18" charset="0"/>
              </a:rPr>
              <a:t>构成</a:t>
            </a:r>
            <a:r>
              <a:rPr kumimoji="1" lang="en-US" altLang="zh-CN" b="1">
                <a:solidFill>
                  <a:srgbClr val="CC0000"/>
                </a:solidFill>
                <a:latin typeface="Times New Roman" pitchFamily="18" charset="0"/>
              </a:rPr>
              <a:t>or</a:t>
            </a:r>
            <a:r>
              <a:rPr kumimoji="1" lang="zh-CN" altLang="en-US" b="1">
                <a:solidFill>
                  <a:srgbClr val="CC0000"/>
                </a:solidFill>
                <a:latin typeface="Times New Roman" pitchFamily="18" charset="0"/>
              </a:rPr>
              <a:t>逻辑运算</a:t>
            </a:r>
          </a:p>
        </p:txBody>
      </p:sp>
      <p:sp>
        <p:nvSpPr>
          <p:cNvPr id="9"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0"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1"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6217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P spid="7" grpId="0" animBg="1" autoUpdateAnimBg="0"/>
      <p:bldP spid="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568952" cy="5664629"/>
          </a:xfrm>
        </p:spPr>
        <p:txBody>
          <a:bodyPr/>
          <a:lstStyle/>
          <a:p>
            <a:pPr algn="l">
              <a:lnSpc>
                <a:spcPct val="90000"/>
              </a:lnSpc>
            </a:pPr>
            <a:r>
              <a:rPr lang="zh-CN" altLang="en-US" sz="2800" dirty="0" smtClean="0">
                <a:latin typeface="Times New Roman" panose="02020603050405020304" pitchFamily="18" charset="0"/>
                <a:cs typeface="Times New Roman" panose="02020603050405020304" pitchFamily="18" charset="0"/>
              </a:rPr>
              <a:t>举例：</a:t>
            </a:r>
            <a:r>
              <a:rPr lang="en-US" altLang="zh-CN" sz="2800" dirty="0" smtClean="0">
                <a:latin typeface="Times New Roman" panose="02020603050405020304" pitchFamily="18" charset="0"/>
                <a:cs typeface="Times New Roman" panose="02020603050405020304" pitchFamily="18" charset="0"/>
              </a:rPr>
              <a:t>a &gt; b and c &gt; d or e &lt; f</a:t>
            </a:r>
          </a:p>
          <a:p>
            <a:pPr algn="l">
              <a:lnSpc>
                <a:spcPct val="90000"/>
              </a:lnSpc>
            </a:pPr>
            <a:endParaRPr lang="en-US" altLang="zh-CN" sz="2800" dirty="0">
              <a:latin typeface="Times New Roman" panose="02020603050405020304" pitchFamily="18" charset="0"/>
              <a:cs typeface="Times New Roman" panose="02020603050405020304" pitchFamily="18" charset="0"/>
            </a:endParaRPr>
          </a:p>
          <a:p>
            <a:pPr algn="l">
              <a:lnSpc>
                <a:spcPct val="90000"/>
              </a:lnSpc>
            </a:pPr>
            <a:endParaRPr lang="en-US" altLang="zh-CN" sz="28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布尔表达式的中间代码</a:t>
            </a:r>
            <a:endParaRPr lang="zh-CN" altLang="en-US" kern="0" dirty="0">
              <a:solidFill>
                <a:srgbClr val="000000"/>
              </a:solidFill>
              <a:latin typeface="楷体" panose="02010609060101010101" pitchFamily="49" charset="-122"/>
              <a:ea typeface="楷体" panose="02010609060101010101" pitchFamily="49" charset="-122"/>
            </a:endParaRPr>
          </a:p>
        </p:txBody>
      </p:sp>
      <p:cxnSp>
        <p:nvCxnSpPr>
          <p:cNvPr id="5" name="直接连接符 4"/>
          <p:cNvCxnSpPr/>
          <p:nvPr/>
        </p:nvCxnSpPr>
        <p:spPr>
          <a:xfrm flipV="1">
            <a:off x="1403648" y="1412604"/>
            <a:ext cx="792088" cy="1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2915831" y="1412604"/>
            <a:ext cx="752125" cy="17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421522" y="1700808"/>
            <a:ext cx="2246422"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139952" y="1351595"/>
            <a:ext cx="7200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403648" y="2084851"/>
            <a:ext cx="345638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42337" y="2428529"/>
            <a:ext cx="2071401" cy="3170099"/>
          </a:xfrm>
          <a:prstGeom prst="rect">
            <a:avLst/>
          </a:prstGeom>
          <a:noFill/>
        </p:spPr>
        <p:txBody>
          <a:bodyPr wrap="none" rtlCol="0">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100: if a &gt; b </a:t>
            </a:r>
            <a:r>
              <a:rPr lang="en-US" altLang="zh-CN" sz="2000" dirty="0" err="1">
                <a:solidFill>
                  <a:srgbClr val="000000"/>
                </a:solidFill>
                <a:latin typeface="Times New Roman" panose="02020603050405020304" pitchFamily="18" charset="0"/>
                <a:cs typeface="Times New Roman" panose="02020603050405020304" pitchFamily="18" charset="0"/>
              </a:rPr>
              <a:t>goto</a:t>
            </a:r>
            <a:r>
              <a:rPr lang="en-US" altLang="zh-CN" sz="2000" dirty="0">
                <a:solidFill>
                  <a:srgbClr val="000000"/>
                </a:solidFill>
                <a:latin typeface="Times New Roman" panose="02020603050405020304" pitchFamily="18" charset="0"/>
                <a:cs typeface="Times New Roman" panose="02020603050405020304" pitchFamily="18" charset="0"/>
              </a:rPr>
              <a:t> </a:t>
            </a:r>
          </a:p>
          <a:p>
            <a:r>
              <a:rPr lang="en-US" altLang="zh-CN" sz="2000" dirty="0">
                <a:solidFill>
                  <a:srgbClr val="000000"/>
                </a:solidFill>
                <a:latin typeface="Times New Roman" panose="02020603050405020304" pitchFamily="18" charset="0"/>
                <a:cs typeface="Times New Roman" panose="02020603050405020304" pitchFamily="18" charset="0"/>
              </a:rPr>
              <a:t>101: t1 = 0</a:t>
            </a:r>
          </a:p>
          <a:p>
            <a:r>
              <a:rPr lang="en-US" altLang="zh-CN" sz="2000" dirty="0">
                <a:solidFill>
                  <a:srgbClr val="000000"/>
                </a:solidFill>
                <a:latin typeface="Times New Roman" panose="02020603050405020304" pitchFamily="18" charset="0"/>
                <a:cs typeface="Times New Roman" panose="02020603050405020304" pitchFamily="18" charset="0"/>
              </a:rPr>
              <a:t>102: </a:t>
            </a:r>
            <a:r>
              <a:rPr lang="en-US" altLang="zh-CN" sz="2000" dirty="0" err="1">
                <a:solidFill>
                  <a:srgbClr val="000000"/>
                </a:solidFill>
                <a:latin typeface="Times New Roman" panose="02020603050405020304" pitchFamily="18" charset="0"/>
                <a:cs typeface="Times New Roman" panose="02020603050405020304" pitchFamily="18" charset="0"/>
              </a:rPr>
              <a:t>goto</a:t>
            </a:r>
            <a:r>
              <a:rPr lang="en-US" altLang="zh-CN" sz="2000" dirty="0">
                <a:solidFill>
                  <a:srgbClr val="000000"/>
                </a:solidFill>
                <a:latin typeface="Times New Roman" panose="02020603050405020304" pitchFamily="18" charset="0"/>
                <a:cs typeface="Times New Roman" panose="02020603050405020304" pitchFamily="18" charset="0"/>
              </a:rPr>
              <a:t> </a:t>
            </a:r>
          </a:p>
          <a:p>
            <a:r>
              <a:rPr lang="en-US" altLang="zh-CN" sz="2000" dirty="0">
                <a:solidFill>
                  <a:srgbClr val="000000"/>
                </a:solidFill>
                <a:latin typeface="Times New Roman" panose="02020603050405020304" pitchFamily="18" charset="0"/>
                <a:cs typeface="Times New Roman" panose="02020603050405020304" pitchFamily="18" charset="0"/>
              </a:rPr>
              <a:t>103: t1 = 1</a:t>
            </a:r>
          </a:p>
          <a:p>
            <a:r>
              <a:rPr lang="en-US" altLang="zh-CN" sz="2000" dirty="0">
                <a:solidFill>
                  <a:srgbClr val="000000"/>
                </a:solidFill>
                <a:latin typeface="Times New Roman" panose="02020603050405020304" pitchFamily="18" charset="0"/>
                <a:cs typeface="Times New Roman" panose="02020603050405020304" pitchFamily="18" charset="0"/>
              </a:rPr>
              <a:t>104: if c &gt; d </a:t>
            </a:r>
            <a:r>
              <a:rPr lang="en-US" altLang="zh-CN" sz="2000" dirty="0" err="1">
                <a:solidFill>
                  <a:srgbClr val="000000"/>
                </a:solidFill>
                <a:latin typeface="Times New Roman" panose="02020603050405020304" pitchFamily="18" charset="0"/>
                <a:cs typeface="Times New Roman" panose="02020603050405020304" pitchFamily="18" charset="0"/>
              </a:rPr>
              <a:t>goto</a:t>
            </a:r>
            <a:r>
              <a:rPr lang="en-US" altLang="zh-CN" sz="2000" dirty="0">
                <a:solidFill>
                  <a:srgbClr val="000000"/>
                </a:solidFill>
                <a:latin typeface="Times New Roman" panose="02020603050405020304" pitchFamily="18" charset="0"/>
                <a:cs typeface="Times New Roman" panose="02020603050405020304" pitchFamily="18" charset="0"/>
              </a:rPr>
              <a:t> </a:t>
            </a:r>
          </a:p>
          <a:p>
            <a:r>
              <a:rPr lang="en-US" altLang="zh-CN" sz="2000" dirty="0">
                <a:solidFill>
                  <a:srgbClr val="000000"/>
                </a:solidFill>
                <a:latin typeface="Times New Roman" panose="02020603050405020304" pitchFamily="18" charset="0"/>
                <a:cs typeface="Times New Roman" panose="02020603050405020304" pitchFamily="18" charset="0"/>
              </a:rPr>
              <a:t>105: t2 = 0</a:t>
            </a:r>
          </a:p>
          <a:p>
            <a:r>
              <a:rPr lang="en-US" altLang="zh-CN" sz="2000" dirty="0">
                <a:solidFill>
                  <a:srgbClr val="000000"/>
                </a:solidFill>
                <a:latin typeface="Times New Roman" panose="02020603050405020304" pitchFamily="18" charset="0"/>
                <a:cs typeface="Times New Roman" panose="02020603050405020304" pitchFamily="18" charset="0"/>
              </a:rPr>
              <a:t>106: </a:t>
            </a:r>
            <a:r>
              <a:rPr lang="en-US" altLang="zh-CN" sz="2000" dirty="0" err="1">
                <a:solidFill>
                  <a:srgbClr val="000000"/>
                </a:solidFill>
                <a:latin typeface="Times New Roman" panose="02020603050405020304" pitchFamily="18" charset="0"/>
                <a:cs typeface="Times New Roman" panose="02020603050405020304" pitchFamily="18" charset="0"/>
              </a:rPr>
              <a:t>goto</a:t>
            </a:r>
            <a:r>
              <a:rPr lang="en-US" altLang="zh-CN" sz="2000" dirty="0">
                <a:solidFill>
                  <a:srgbClr val="000000"/>
                </a:solidFill>
                <a:latin typeface="Times New Roman" panose="02020603050405020304" pitchFamily="18" charset="0"/>
                <a:cs typeface="Times New Roman" panose="02020603050405020304" pitchFamily="18" charset="0"/>
              </a:rPr>
              <a:t> </a:t>
            </a:r>
          </a:p>
          <a:p>
            <a:r>
              <a:rPr lang="en-US" altLang="zh-CN" sz="2000" dirty="0">
                <a:solidFill>
                  <a:srgbClr val="000000"/>
                </a:solidFill>
                <a:latin typeface="Times New Roman" panose="02020603050405020304" pitchFamily="18" charset="0"/>
                <a:cs typeface="Times New Roman" panose="02020603050405020304" pitchFamily="18" charset="0"/>
              </a:rPr>
              <a:t>107: t2 = 1</a:t>
            </a:r>
          </a:p>
          <a:p>
            <a:r>
              <a:rPr lang="en-US" altLang="zh-CN" sz="2000" dirty="0">
                <a:solidFill>
                  <a:srgbClr val="000000"/>
                </a:solidFill>
                <a:latin typeface="Times New Roman" panose="02020603050405020304" pitchFamily="18" charset="0"/>
                <a:cs typeface="Times New Roman" panose="02020603050405020304" pitchFamily="18" charset="0"/>
              </a:rPr>
              <a:t>108: t3 = t1 and t2</a:t>
            </a:r>
          </a:p>
          <a:p>
            <a:endParaRPr lang="en-US" sz="2000" dirty="0">
              <a:solidFill>
                <a:srgbClr val="000000"/>
              </a:solidFill>
            </a:endParaRPr>
          </a:p>
        </p:txBody>
      </p:sp>
      <p:sp>
        <p:nvSpPr>
          <p:cNvPr id="13" name="TextBox 12"/>
          <p:cNvSpPr txBox="1"/>
          <p:nvPr/>
        </p:nvSpPr>
        <p:spPr>
          <a:xfrm>
            <a:off x="6072475" y="2432783"/>
            <a:ext cx="1978427" cy="1631216"/>
          </a:xfrm>
          <a:prstGeom prst="rect">
            <a:avLst/>
          </a:prstGeom>
          <a:noFill/>
        </p:spPr>
        <p:txBody>
          <a:bodyPr wrap="none" rtlCol="0">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109: if e &lt; f </a:t>
            </a:r>
            <a:r>
              <a:rPr lang="en-US" altLang="zh-CN" sz="2000" dirty="0" err="1">
                <a:solidFill>
                  <a:srgbClr val="000000"/>
                </a:solidFill>
                <a:latin typeface="Times New Roman" panose="02020603050405020304" pitchFamily="18" charset="0"/>
                <a:cs typeface="Times New Roman" panose="02020603050405020304" pitchFamily="18" charset="0"/>
              </a:rPr>
              <a:t>goto</a:t>
            </a:r>
            <a:r>
              <a:rPr lang="en-US" altLang="zh-CN" sz="2000" dirty="0">
                <a:solidFill>
                  <a:srgbClr val="000000"/>
                </a:solidFill>
                <a:latin typeface="Times New Roman" panose="02020603050405020304" pitchFamily="18" charset="0"/>
                <a:cs typeface="Times New Roman" panose="02020603050405020304" pitchFamily="18" charset="0"/>
              </a:rPr>
              <a:t> </a:t>
            </a:r>
          </a:p>
          <a:p>
            <a:r>
              <a:rPr lang="en-US" altLang="zh-CN" sz="2000" dirty="0" smtClean="0">
                <a:solidFill>
                  <a:srgbClr val="000000"/>
                </a:solidFill>
                <a:latin typeface="Times New Roman" panose="02020603050405020304" pitchFamily="18" charset="0"/>
                <a:cs typeface="Times New Roman" panose="02020603050405020304" pitchFamily="18" charset="0"/>
              </a:rPr>
              <a:t>110</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t4 = 0 </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smtClean="0">
                <a:solidFill>
                  <a:srgbClr val="000000"/>
                </a:solidFill>
                <a:latin typeface="Times New Roman" panose="02020603050405020304" pitchFamily="18" charset="0"/>
                <a:cs typeface="Times New Roman" panose="02020603050405020304" pitchFamily="18" charset="0"/>
              </a:rPr>
              <a:t>111</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err="1" smtClean="0">
                <a:solidFill>
                  <a:srgbClr val="000000"/>
                </a:solidFill>
                <a:latin typeface="Times New Roman" panose="02020603050405020304" pitchFamily="18" charset="0"/>
                <a:cs typeface="Times New Roman" panose="02020603050405020304" pitchFamily="18" charset="0"/>
              </a:rPr>
              <a:t>goto</a:t>
            </a:r>
            <a:r>
              <a:rPr lang="en-US" altLang="zh-CN" sz="2000" dirty="0" smtClean="0">
                <a:solidFill>
                  <a:srgbClr val="000000"/>
                </a:solidFill>
                <a:latin typeface="Times New Roman" panose="02020603050405020304" pitchFamily="18" charset="0"/>
                <a:cs typeface="Times New Roman" panose="02020603050405020304" pitchFamily="18" charset="0"/>
              </a:rPr>
              <a:t> </a:t>
            </a:r>
          </a:p>
          <a:p>
            <a:r>
              <a:rPr lang="en-US" altLang="zh-CN" sz="2000" dirty="0" smtClean="0">
                <a:solidFill>
                  <a:srgbClr val="000000"/>
                </a:solidFill>
                <a:latin typeface="Times New Roman" panose="02020603050405020304" pitchFamily="18" charset="0"/>
                <a:cs typeface="Times New Roman" panose="02020603050405020304" pitchFamily="18" charset="0"/>
              </a:rPr>
              <a:t>112</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t4 = 1 </a:t>
            </a:r>
            <a:endParaRPr lang="en-US" altLang="zh-CN" sz="2000" dirty="0">
              <a:solidFill>
                <a:srgbClr val="000000"/>
              </a:solidFill>
              <a:latin typeface="Times New Roman" panose="02020603050405020304" pitchFamily="18" charset="0"/>
              <a:cs typeface="Times New Roman" panose="02020603050405020304" pitchFamily="18" charset="0"/>
            </a:endParaRPr>
          </a:p>
          <a:p>
            <a:r>
              <a:rPr lang="en-US" altLang="zh-CN" sz="2000" dirty="0" smtClean="0">
                <a:solidFill>
                  <a:srgbClr val="000000"/>
                </a:solidFill>
                <a:latin typeface="Times New Roman" panose="02020603050405020304" pitchFamily="18" charset="0"/>
                <a:cs typeface="Times New Roman" panose="02020603050405020304" pitchFamily="18" charset="0"/>
              </a:rPr>
              <a:t>113</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t5 </a:t>
            </a:r>
            <a:r>
              <a:rPr lang="en-US" altLang="zh-CN" sz="2000" dirty="0">
                <a:solidFill>
                  <a:srgbClr val="000000"/>
                </a:solidFill>
                <a:latin typeface="Times New Roman" panose="02020603050405020304" pitchFamily="18" charset="0"/>
                <a:cs typeface="Times New Roman" panose="02020603050405020304" pitchFamily="18" charset="0"/>
              </a:rPr>
              <a:t>= </a:t>
            </a:r>
            <a:r>
              <a:rPr lang="en-US" altLang="zh-CN" sz="2000" dirty="0" smtClean="0">
                <a:solidFill>
                  <a:srgbClr val="000000"/>
                </a:solidFill>
                <a:latin typeface="Times New Roman" panose="02020603050405020304" pitchFamily="18" charset="0"/>
                <a:cs typeface="Times New Roman" panose="02020603050405020304" pitchFamily="18" charset="0"/>
              </a:rPr>
              <a:t>t3 or t4</a:t>
            </a:r>
            <a:endParaRPr lang="en-US" altLang="zh-CN" sz="2000" dirty="0">
              <a:solidFill>
                <a:srgbClr val="00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499102" y="2437063"/>
            <a:ext cx="612668" cy="400110"/>
          </a:xfrm>
          <a:prstGeom prst="rect">
            <a:avLst/>
          </a:prstGeom>
          <a:noFill/>
        </p:spPr>
        <p:txBody>
          <a:bodyPr wrap="none" rtlCol="0">
            <a:spAutoFit/>
          </a:bodyPr>
          <a:lstStyle/>
          <a:p>
            <a:r>
              <a:rPr lang="en-US" sz="2000" dirty="0" smtClean="0">
                <a:solidFill>
                  <a:srgbClr val="000000"/>
                </a:solidFill>
              </a:rPr>
              <a:t>103</a:t>
            </a:r>
            <a:endParaRPr lang="en-US" sz="2000" dirty="0">
              <a:solidFill>
                <a:srgbClr val="000000"/>
              </a:solidFill>
            </a:endParaRPr>
          </a:p>
        </p:txBody>
      </p:sp>
      <p:sp>
        <p:nvSpPr>
          <p:cNvPr id="15" name="TextBox 14"/>
          <p:cNvSpPr txBox="1"/>
          <p:nvPr/>
        </p:nvSpPr>
        <p:spPr>
          <a:xfrm>
            <a:off x="1825434" y="3048336"/>
            <a:ext cx="612668" cy="400110"/>
          </a:xfrm>
          <a:prstGeom prst="rect">
            <a:avLst/>
          </a:prstGeom>
          <a:noFill/>
        </p:spPr>
        <p:txBody>
          <a:bodyPr wrap="none" rtlCol="0">
            <a:spAutoFit/>
          </a:bodyPr>
          <a:lstStyle/>
          <a:p>
            <a:r>
              <a:rPr lang="en-US" sz="2000" dirty="0" smtClean="0">
                <a:solidFill>
                  <a:srgbClr val="000000"/>
                </a:solidFill>
              </a:rPr>
              <a:t>104</a:t>
            </a:r>
            <a:endParaRPr lang="en-US" sz="2000" dirty="0">
              <a:solidFill>
                <a:srgbClr val="000000"/>
              </a:solidFill>
            </a:endParaRPr>
          </a:p>
        </p:txBody>
      </p:sp>
      <p:sp>
        <p:nvSpPr>
          <p:cNvPr id="16" name="TextBox 15"/>
          <p:cNvSpPr txBox="1"/>
          <p:nvPr/>
        </p:nvSpPr>
        <p:spPr>
          <a:xfrm>
            <a:off x="2679213" y="3663889"/>
            <a:ext cx="612668" cy="400110"/>
          </a:xfrm>
          <a:prstGeom prst="rect">
            <a:avLst/>
          </a:prstGeom>
          <a:noFill/>
        </p:spPr>
        <p:txBody>
          <a:bodyPr wrap="none" rtlCol="0">
            <a:spAutoFit/>
          </a:bodyPr>
          <a:lstStyle/>
          <a:p>
            <a:r>
              <a:rPr lang="en-US" sz="2000" dirty="0" smtClean="0">
                <a:solidFill>
                  <a:srgbClr val="000000"/>
                </a:solidFill>
              </a:rPr>
              <a:t>107</a:t>
            </a:r>
            <a:endParaRPr lang="en-US" sz="2000" dirty="0">
              <a:solidFill>
                <a:srgbClr val="000000"/>
              </a:solidFill>
            </a:endParaRPr>
          </a:p>
        </p:txBody>
      </p:sp>
      <p:sp>
        <p:nvSpPr>
          <p:cNvPr id="17" name="TextBox 16"/>
          <p:cNvSpPr txBox="1"/>
          <p:nvPr/>
        </p:nvSpPr>
        <p:spPr>
          <a:xfrm>
            <a:off x="1889402" y="4211673"/>
            <a:ext cx="612668" cy="400110"/>
          </a:xfrm>
          <a:prstGeom prst="rect">
            <a:avLst/>
          </a:prstGeom>
          <a:noFill/>
        </p:spPr>
        <p:txBody>
          <a:bodyPr wrap="none" rtlCol="0">
            <a:spAutoFit/>
          </a:bodyPr>
          <a:lstStyle/>
          <a:p>
            <a:r>
              <a:rPr lang="en-US" sz="2000" dirty="0" smtClean="0">
                <a:solidFill>
                  <a:srgbClr val="000000"/>
                </a:solidFill>
              </a:rPr>
              <a:t>108</a:t>
            </a:r>
            <a:endParaRPr lang="en-US" sz="2000" dirty="0">
              <a:solidFill>
                <a:srgbClr val="000000"/>
              </a:solidFill>
            </a:endParaRPr>
          </a:p>
        </p:txBody>
      </p:sp>
      <p:sp>
        <p:nvSpPr>
          <p:cNvPr id="19" name="TextBox 18"/>
          <p:cNvSpPr txBox="1"/>
          <p:nvPr/>
        </p:nvSpPr>
        <p:spPr>
          <a:xfrm>
            <a:off x="7857463" y="2478556"/>
            <a:ext cx="593624" cy="400110"/>
          </a:xfrm>
          <a:prstGeom prst="rect">
            <a:avLst/>
          </a:prstGeom>
          <a:noFill/>
        </p:spPr>
        <p:txBody>
          <a:bodyPr wrap="none" rtlCol="0">
            <a:spAutoFit/>
          </a:bodyPr>
          <a:lstStyle/>
          <a:p>
            <a:r>
              <a:rPr lang="en-US" sz="2000" dirty="0" smtClean="0">
                <a:solidFill>
                  <a:srgbClr val="000000"/>
                </a:solidFill>
              </a:rPr>
              <a:t>112</a:t>
            </a:r>
            <a:endParaRPr lang="en-US" sz="2000" dirty="0">
              <a:solidFill>
                <a:srgbClr val="000000"/>
              </a:solidFill>
            </a:endParaRPr>
          </a:p>
        </p:txBody>
      </p:sp>
      <p:sp>
        <p:nvSpPr>
          <p:cNvPr id="20" name="TextBox 19"/>
          <p:cNvSpPr txBox="1"/>
          <p:nvPr/>
        </p:nvSpPr>
        <p:spPr>
          <a:xfrm>
            <a:off x="7173961" y="3048336"/>
            <a:ext cx="593624" cy="400110"/>
          </a:xfrm>
          <a:prstGeom prst="rect">
            <a:avLst/>
          </a:prstGeom>
          <a:noFill/>
        </p:spPr>
        <p:txBody>
          <a:bodyPr wrap="none" rtlCol="0">
            <a:spAutoFit/>
          </a:bodyPr>
          <a:lstStyle/>
          <a:p>
            <a:r>
              <a:rPr lang="en-US" sz="2000" dirty="0" smtClean="0">
                <a:solidFill>
                  <a:srgbClr val="000000"/>
                </a:solidFill>
              </a:rPr>
              <a:t>113</a:t>
            </a:r>
            <a:endParaRPr lang="en-US" sz="2000" dirty="0">
              <a:solidFill>
                <a:srgbClr val="000000"/>
              </a:solidFill>
            </a:endParaRPr>
          </a:p>
        </p:txBody>
      </p:sp>
      <p:sp>
        <p:nvSpPr>
          <p:cNvPr id="1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21"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22"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80959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9" grpId="0"/>
      <p:bldP spid="2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a:latin typeface="Times New Roman" panose="02020603050405020304" pitchFamily="18" charset="0"/>
                <a:cs typeface="Times New Roman" panose="02020603050405020304" pitchFamily="18" charset="0"/>
              </a:rPr>
              <a:t>控制流语句：改变程序执行顺序，引起</a:t>
            </a:r>
            <a:r>
              <a:rPr lang="zh-CN" altLang="en-US" sz="2400" dirty="0" smtClean="0">
                <a:latin typeface="Times New Roman" panose="02020603050405020304" pitchFamily="18" charset="0"/>
                <a:cs typeface="Times New Roman" panose="02020603050405020304" pitchFamily="18" charset="0"/>
              </a:rPr>
              <a:t>程序</a:t>
            </a:r>
            <a:r>
              <a:rPr lang="zh-CN" altLang="en-US" sz="2400" dirty="0">
                <a:latin typeface="Times New Roman" panose="02020603050405020304" pitchFamily="18" charset="0"/>
                <a:cs typeface="Times New Roman" panose="02020603050405020304" pitchFamily="18" charset="0"/>
              </a:rPr>
              <a:t>执行发生跳转的语句</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algn="l"/>
            <a:endParaRPr lang="en-US" altLang="zh-CN"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zh-CN" altLang="en-US" sz="2400" dirty="0">
                <a:latin typeface="Times New Roman" panose="02020603050405020304" pitchFamily="18" charset="0"/>
                <a:cs typeface="Times New Roman" panose="02020603050405020304" pitchFamily="18" charset="0"/>
              </a:rPr>
              <a:t>程序设计语言中出现频繁的语句；</a:t>
            </a:r>
          </a:p>
          <a:p>
            <a:pPr marL="342900" indent="-342900" algn="l">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为</a:t>
            </a:r>
            <a:r>
              <a:rPr lang="zh-CN" altLang="en-US" sz="2400" dirty="0">
                <a:latin typeface="Times New Roman" panose="02020603050405020304" pitchFamily="18" charset="0"/>
                <a:cs typeface="Times New Roman" panose="02020603050405020304" pitchFamily="18" charset="0"/>
              </a:rPr>
              <a:t>可执行语句，要产生相应的目标代码；</a:t>
            </a:r>
          </a:p>
          <a:p>
            <a:pPr marL="342900" indent="-342900" algn="l">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控制</a:t>
            </a:r>
            <a:r>
              <a:rPr lang="zh-CN" altLang="en-US" sz="2400" dirty="0">
                <a:latin typeface="Times New Roman" panose="02020603050405020304" pitchFamily="18" charset="0"/>
                <a:cs typeface="Times New Roman" panose="02020603050405020304" pitchFamily="18" charset="0"/>
              </a:rPr>
              <a:t>流程的变换，</a:t>
            </a:r>
            <a:r>
              <a:rPr lang="zh-CN" altLang="en-US" sz="2400" dirty="0" smtClean="0">
                <a:latin typeface="Times New Roman" panose="02020603050405020304" pitchFamily="18" charset="0"/>
                <a:cs typeface="Times New Roman" panose="02020603050405020304" pitchFamily="18" charset="0"/>
              </a:rPr>
              <a:t>依靠</a:t>
            </a:r>
            <a:r>
              <a:rPr lang="zh-CN" altLang="en-US" sz="2400" dirty="0">
                <a:latin typeface="Times New Roman" panose="02020603050405020304" pitchFamily="18" charset="0"/>
                <a:cs typeface="Times New Roman" panose="02020603050405020304" pitchFamily="18" charset="0"/>
              </a:rPr>
              <a:t>代码中的跳转</a:t>
            </a:r>
            <a:r>
              <a:rPr lang="zh-CN" altLang="en-US" sz="2400" dirty="0" smtClean="0">
                <a:latin typeface="Times New Roman" panose="02020603050405020304" pitchFamily="18" charset="0"/>
                <a:cs typeface="Times New Roman" panose="02020603050405020304" pitchFamily="18" charset="0"/>
              </a:rPr>
              <a:t>指令</a:t>
            </a:r>
            <a:r>
              <a:rPr lang="zh-CN" altLang="en-US" sz="2400" dirty="0">
                <a:latin typeface="Times New Roman" panose="02020603050405020304" pitchFamily="18" charset="0"/>
                <a:cs typeface="Times New Roman" panose="02020603050405020304" pitchFamily="18" charset="0"/>
              </a:rPr>
              <a:t>与对应跳转的语句标号</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altLang="zh-CN" sz="2400" dirty="0">
              <a:latin typeface="Times New Roman" panose="02020603050405020304" pitchFamily="18" charset="0"/>
              <a:cs typeface="Times New Roman" panose="02020603050405020304" pitchFamily="18" charset="0"/>
            </a:endParaRPr>
          </a:p>
          <a:p>
            <a:pPr algn="l"/>
            <a:r>
              <a:rPr lang="zh-CN" altLang="en-US" sz="2800" dirty="0" smtClean="0">
                <a:solidFill>
                  <a:srgbClr val="FF0000"/>
                </a:solidFill>
                <a:latin typeface="Times New Roman" panose="02020603050405020304" pitchFamily="18" charset="0"/>
                <a:cs typeface="Times New Roman" panose="02020603050405020304" pitchFamily="18" charset="0"/>
              </a:rPr>
              <a:t>条件语句</a:t>
            </a:r>
            <a:r>
              <a:rPr lang="zh-CN" altLang="en-US" sz="2800" dirty="0" smtClean="0">
                <a:latin typeface="Times New Roman" panose="02020603050405020304" pitchFamily="18" charset="0"/>
                <a:cs typeface="Times New Roman" panose="02020603050405020304" pitchFamily="18" charset="0"/>
              </a:rPr>
              <a:t>和</a:t>
            </a:r>
            <a:r>
              <a:rPr lang="zh-CN" altLang="en-US" sz="2800" dirty="0" smtClean="0">
                <a:solidFill>
                  <a:srgbClr val="FF0000"/>
                </a:solidFill>
                <a:latin typeface="Times New Roman" panose="02020603050405020304" pitchFamily="18" charset="0"/>
                <a:cs typeface="Times New Roman" panose="02020603050405020304" pitchFamily="18" charset="0"/>
              </a:rPr>
              <a:t>循环语句</a:t>
            </a:r>
            <a:endParaRPr lang="en-US" altLang="zh-CN" sz="2800" dirty="0" smtClean="0">
              <a:solidFill>
                <a:srgbClr val="FF0000"/>
              </a:solidFill>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控制流语句</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1692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sz="2400" dirty="0" smtClean="0">
                <a:latin typeface="Times New Roman" panose="02020603050405020304" pitchFamily="18" charset="0"/>
                <a:cs typeface="Times New Roman" panose="02020603050405020304" pitchFamily="18" charset="0"/>
              </a:rPr>
              <a:t>IF STATEMENT G:</a:t>
            </a:r>
          </a:p>
          <a:p>
            <a:pPr algn="l"/>
            <a:r>
              <a:rPr lang="en-US" altLang="zh-CN" sz="2400" dirty="0" smtClean="0">
                <a:latin typeface="Times New Roman" panose="02020603050405020304" pitchFamily="18" charset="0"/>
                <a:cs typeface="Times New Roman" panose="02020603050405020304" pitchFamily="18" charset="0"/>
              </a:rPr>
              <a:t>S </a:t>
            </a:r>
            <a:r>
              <a:rPr lang="en-US" altLang="zh-CN" sz="2400" dirty="0" smtClean="0">
                <a:latin typeface="Times New Roman"/>
                <a:cs typeface="Times New Roman"/>
              </a:rPr>
              <a:t>→ if (</a:t>
            </a:r>
            <a:r>
              <a:rPr lang="en-US" altLang="zh-CN" sz="2400" dirty="0" err="1" smtClean="0">
                <a:latin typeface="Times New Roman"/>
                <a:cs typeface="Times New Roman"/>
              </a:rPr>
              <a:t>Er</a:t>
            </a:r>
            <a:r>
              <a:rPr lang="en-US" altLang="zh-CN" sz="2400" dirty="0" smtClean="0">
                <a:latin typeface="Times New Roman"/>
                <a:cs typeface="Times New Roman"/>
              </a:rPr>
              <a:t>) S1 |</a:t>
            </a:r>
          </a:p>
          <a:p>
            <a:pPr algn="l"/>
            <a:r>
              <a:rPr lang="en-US" altLang="zh-CN" sz="2400" dirty="0">
                <a:latin typeface="Times New Roman"/>
                <a:cs typeface="Times New Roman"/>
              </a:rPr>
              <a:t> </a:t>
            </a:r>
            <a:r>
              <a:rPr lang="en-US" altLang="zh-CN" sz="2400" dirty="0" smtClean="0">
                <a:latin typeface="Times New Roman"/>
                <a:cs typeface="Times New Roman"/>
              </a:rPr>
              <a:t>       if (</a:t>
            </a:r>
            <a:r>
              <a:rPr lang="en-US" altLang="zh-CN" sz="2400" dirty="0" err="1" smtClean="0">
                <a:latin typeface="Times New Roman"/>
                <a:cs typeface="Times New Roman"/>
              </a:rPr>
              <a:t>Er</a:t>
            </a:r>
            <a:r>
              <a:rPr lang="en-US" altLang="zh-CN" sz="2400" dirty="0" smtClean="0">
                <a:latin typeface="Times New Roman"/>
                <a:cs typeface="Times New Roman"/>
              </a:rPr>
              <a:t>) S1 else S2 |</a:t>
            </a:r>
          </a:p>
          <a:p>
            <a:pPr algn="l"/>
            <a:r>
              <a:rPr lang="en-US" altLang="zh-CN" sz="2400" dirty="0">
                <a:latin typeface="Times New Roman"/>
                <a:cs typeface="Times New Roman"/>
              </a:rPr>
              <a:t> </a:t>
            </a:r>
            <a:r>
              <a:rPr lang="en-US" altLang="zh-CN" sz="2400" dirty="0" smtClean="0">
                <a:latin typeface="Times New Roman"/>
                <a:cs typeface="Times New Roman"/>
              </a:rPr>
              <a:t>       while (</a:t>
            </a:r>
            <a:r>
              <a:rPr lang="en-US" altLang="zh-CN" sz="2400" dirty="0" err="1" smtClean="0">
                <a:latin typeface="Times New Roman"/>
                <a:cs typeface="Times New Roman"/>
              </a:rPr>
              <a:t>Er</a:t>
            </a:r>
            <a:r>
              <a:rPr lang="en-US" altLang="zh-CN" sz="2400" dirty="0" smtClean="0">
                <a:latin typeface="Times New Roman"/>
                <a:cs typeface="Times New Roman"/>
              </a:rPr>
              <a:t>) S1</a:t>
            </a:r>
          </a:p>
          <a:p>
            <a:pPr algn="l"/>
            <a:endParaRPr lang="en-US" altLang="zh-CN" sz="2400" dirty="0">
              <a:latin typeface="Times New Roman"/>
              <a:cs typeface="Times New Roman"/>
            </a:endParaRPr>
          </a:p>
          <a:p>
            <a:pPr algn="l"/>
            <a:r>
              <a:rPr lang="zh-CN" altLang="en-US" sz="2400" dirty="0" smtClean="0">
                <a:latin typeface="Times New Roman"/>
                <a:cs typeface="Times New Roman"/>
              </a:rPr>
              <a:t>其中：</a:t>
            </a:r>
            <a:r>
              <a:rPr lang="en-US" altLang="zh-CN" sz="2400" dirty="0" err="1" smtClean="0">
                <a:latin typeface="Times New Roman"/>
                <a:cs typeface="Times New Roman"/>
              </a:rPr>
              <a:t>Er</a:t>
            </a:r>
            <a:r>
              <a:rPr lang="en-US" altLang="zh-CN" sz="2400" dirty="0">
                <a:latin typeface="Times New Roman"/>
                <a:cs typeface="Times New Roman"/>
              </a:rPr>
              <a:t> </a:t>
            </a:r>
            <a:r>
              <a:rPr lang="zh-CN" altLang="en-US" sz="2400" dirty="0" smtClean="0">
                <a:latin typeface="Times New Roman"/>
                <a:cs typeface="Times New Roman"/>
              </a:rPr>
              <a:t>是条件表达式（有语义值</a:t>
            </a:r>
            <a:r>
              <a:rPr lang="en-US" altLang="zh-CN" sz="2400" dirty="0" err="1" smtClean="0">
                <a:latin typeface="Times New Roman"/>
                <a:cs typeface="Times New Roman"/>
              </a:rPr>
              <a:t>Er.true</a:t>
            </a:r>
            <a:r>
              <a:rPr lang="en-US" altLang="zh-CN" sz="2400" dirty="0" smtClean="0">
                <a:latin typeface="Times New Roman"/>
                <a:cs typeface="Times New Roman"/>
              </a:rPr>
              <a:t> </a:t>
            </a:r>
            <a:r>
              <a:rPr lang="zh-CN" altLang="en-US" sz="2400" dirty="0" smtClean="0">
                <a:latin typeface="Times New Roman"/>
                <a:cs typeface="Times New Roman"/>
              </a:rPr>
              <a:t>和 </a:t>
            </a:r>
            <a:r>
              <a:rPr lang="en-US" altLang="zh-CN" sz="2400" dirty="0" err="1" smtClean="0">
                <a:latin typeface="Times New Roman"/>
                <a:cs typeface="Times New Roman"/>
              </a:rPr>
              <a:t>Er.false</a:t>
            </a:r>
            <a:r>
              <a:rPr lang="zh-CN" altLang="en-US" sz="2400" dirty="0" smtClean="0">
                <a:latin typeface="Times New Roman"/>
                <a:cs typeface="Times New Roman"/>
              </a:rPr>
              <a:t>）</a:t>
            </a:r>
            <a:endParaRPr lang="en-US" altLang="zh-CN" sz="2400" dirty="0" smtClean="0">
              <a:latin typeface="Times New Roman"/>
              <a:cs typeface="Times New Roman"/>
            </a:endParaRPr>
          </a:p>
          <a:p>
            <a:pPr algn="l"/>
            <a:r>
              <a:rPr lang="en-US" altLang="zh-CN" sz="2400" dirty="0" smtClean="0">
                <a:latin typeface="Times New Roman"/>
                <a:cs typeface="Times New Roman"/>
              </a:rPr>
              <a:t>            S1, S2: </a:t>
            </a:r>
            <a:r>
              <a:rPr lang="zh-CN" altLang="en-US" sz="2400" dirty="0" smtClean="0">
                <a:latin typeface="Times New Roman"/>
                <a:cs typeface="Times New Roman"/>
              </a:rPr>
              <a:t>语句</a:t>
            </a:r>
            <a:endParaRPr lang="en-US" altLang="zh-CN" sz="2400" dirty="0" smtClean="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条件</a:t>
            </a:r>
            <a:r>
              <a:rPr lang="zh-CN" altLang="en-US" kern="0" dirty="0" smtClean="0">
                <a:solidFill>
                  <a:srgbClr val="000000"/>
                </a:solidFill>
                <a:latin typeface="楷体" panose="02010609060101010101" pitchFamily="49" charset="-122"/>
                <a:ea typeface="楷体" panose="02010609060101010101" pitchFamily="49" charset="-122"/>
              </a:rPr>
              <a:t>语句的一般形式</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0729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条件</a:t>
            </a: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语句的计算流程</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742654" y="1805205"/>
            <a:ext cx="1660330" cy="697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Calculate </a:t>
            </a:r>
            <a:r>
              <a:rPr lang="en-US" altLang="zh-CN" sz="24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Er</a:t>
            </a:r>
            <a:endParaRPr 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 name="直接箭头连接符 5"/>
          <p:cNvCxnSpPr>
            <a:endCxn id="2" idx="0"/>
          </p:cNvCxnSpPr>
          <p:nvPr/>
        </p:nvCxnSpPr>
        <p:spPr>
          <a:xfrm>
            <a:off x="1572816" y="1412777"/>
            <a:ext cx="3" cy="3924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1115616" y="3231980"/>
            <a:ext cx="914400" cy="816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cs typeface="Times New Roman" panose="02020603050405020304" pitchFamily="18" charset="0"/>
              </a:rPr>
              <a:t>Er</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27784" y="3640419"/>
            <a:ext cx="0" cy="8447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p:cNvCxnSpPr>
          <p:nvPr/>
        </p:nvCxnSpPr>
        <p:spPr>
          <a:xfrm>
            <a:off x="2030016" y="3640412"/>
            <a:ext cx="59776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262318" y="4487157"/>
            <a:ext cx="730932"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S1</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18" name="直接箭头连接符 17"/>
          <p:cNvCxnSpPr>
            <a:stCxn id="2" idx="2"/>
            <a:endCxn id="9" idx="0"/>
          </p:cNvCxnSpPr>
          <p:nvPr/>
        </p:nvCxnSpPr>
        <p:spPr>
          <a:xfrm flipH="1">
            <a:off x="1572816" y="2502432"/>
            <a:ext cx="3" cy="729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2"/>
          </p:cNvCxnSpPr>
          <p:nvPr/>
        </p:nvCxnSpPr>
        <p:spPr>
          <a:xfrm>
            <a:off x="1572816" y="4048847"/>
            <a:ext cx="0" cy="197244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27784" y="5159233"/>
            <a:ext cx="0" cy="3820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572816" y="5541235"/>
            <a:ext cx="105496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50228" y="3816543"/>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Er.true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708430" y="5295013"/>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Er.false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2084067" y="3245347"/>
            <a:ext cx="453970" cy="400110"/>
          </a:xfrm>
          <a:prstGeom prst="rect">
            <a:avLst/>
          </a:prstGeom>
          <a:noFill/>
        </p:spPr>
        <p:txBody>
          <a:bodyPr wrap="none" rtlCol="0">
            <a:spAutoFit/>
          </a:bodyPr>
          <a:lstStyle/>
          <a:p>
            <a:r>
              <a:rPr lang="zh-CN" altLang="en-US" sz="2000" dirty="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0</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029077" y="4240936"/>
            <a:ext cx="457176" cy="400110"/>
          </a:xfrm>
          <a:prstGeom prst="rect">
            <a:avLst/>
          </a:prstGeom>
          <a:noFill/>
        </p:spPr>
        <p:txBody>
          <a:bodyPr wrap="none" rtlCol="0">
            <a:spAutoFit/>
          </a:bodyPr>
          <a:lstStyle/>
          <a:p>
            <a:r>
              <a:rPr lang="en-US" altLang="zh-CN" sz="2000" dirty="0">
                <a:solidFill>
                  <a:srgbClr val="000000"/>
                </a:solidFill>
                <a:latin typeface="Times New Roman" panose="02020603050405020304" pitchFamily="18" charset="0"/>
                <a:cs typeface="Times New Roman" panose="02020603050405020304" pitchFamily="18" charset="0"/>
              </a:rPr>
              <a:t>=</a:t>
            </a:r>
            <a:r>
              <a:rPr lang="en-US" altLang="zh-CN" sz="2000" dirty="0" smtClean="0">
                <a:solidFill>
                  <a:srgbClr val="000000"/>
                </a:solidFill>
                <a:latin typeface="Times New Roman" panose="02020603050405020304" pitchFamily="18" charset="0"/>
                <a:cs typeface="Times New Roman" panose="02020603050405020304" pitchFamily="18" charset="0"/>
              </a:rPr>
              <a:t>0</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29" name="矩形 28"/>
          <p:cNvSpPr/>
          <p:nvPr/>
        </p:nvSpPr>
        <p:spPr>
          <a:xfrm>
            <a:off x="4313809" y="1412776"/>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Times New Roman" panose="02020603050405020304" pitchFamily="18" charset="0"/>
                <a:cs typeface="Times New Roman" panose="02020603050405020304" pitchFamily="18" charset="0"/>
              </a:rPr>
              <a:t>Er.code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0" name="矩形 29"/>
          <p:cNvSpPr/>
          <p:nvPr/>
        </p:nvSpPr>
        <p:spPr>
          <a:xfrm>
            <a:off x="4313809" y="2197632"/>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cs typeface="Times New Roman" panose="02020603050405020304" pitchFamily="18" charset="0"/>
              </a:rPr>
              <a:t>S1.code</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1" name="矩形 30"/>
          <p:cNvSpPr/>
          <p:nvPr/>
        </p:nvSpPr>
        <p:spPr>
          <a:xfrm>
            <a:off x="4313809" y="2957248"/>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3398001" y="2197629"/>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Er.true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3355522" y="2982485"/>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Er.false</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35" name="直接箭头连接符 34"/>
          <p:cNvCxnSpPr/>
          <p:nvPr/>
        </p:nvCxnSpPr>
        <p:spPr>
          <a:xfrm>
            <a:off x="5970007" y="1554083"/>
            <a:ext cx="474215"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44227" y="1307861"/>
            <a:ext cx="1393587" cy="400110"/>
          </a:xfrm>
          <a:prstGeom prst="rect">
            <a:avLst/>
          </a:prstGeom>
          <a:noFill/>
        </p:spPr>
        <p:txBody>
          <a:bodyPr wrap="none" rtlCol="0">
            <a:spAutoFit/>
          </a:bodyPr>
          <a:lstStyle/>
          <a:p>
            <a:r>
              <a:rPr lang="en-US" sz="2000" dirty="0" err="1">
                <a:solidFill>
                  <a:srgbClr val="000000"/>
                </a:solidFill>
                <a:latin typeface="Times New Roman" panose="02020603050405020304" pitchFamily="18" charset="0"/>
                <a:cs typeface="Times New Roman" panose="02020603050405020304" pitchFamily="18" charset="0"/>
              </a:rPr>
              <a:t>g</a:t>
            </a:r>
            <a:r>
              <a:rPr lang="en-US" sz="2000" dirty="0" err="1" smtClean="0">
                <a:solidFill>
                  <a:srgbClr val="000000"/>
                </a:solidFill>
                <a:latin typeface="Times New Roman" panose="02020603050405020304" pitchFamily="18" charset="0"/>
                <a:cs typeface="Times New Roman" panose="02020603050405020304" pitchFamily="18" charset="0"/>
              </a:rPr>
              <a:t>oto</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Er.true</a:t>
            </a:r>
            <a:endParaRPr lang="en-US" sz="2000" dirty="0">
              <a:solidFill>
                <a:srgbClr val="000000"/>
              </a:solidFill>
              <a:latin typeface="Times New Roman" panose="02020603050405020304" pitchFamily="18" charset="0"/>
              <a:cs typeface="Times New Roman" panose="02020603050405020304" pitchFamily="18" charset="0"/>
            </a:endParaRPr>
          </a:p>
        </p:txBody>
      </p:sp>
      <p:cxnSp>
        <p:nvCxnSpPr>
          <p:cNvPr id="37" name="直接箭头连接符 36"/>
          <p:cNvCxnSpPr/>
          <p:nvPr/>
        </p:nvCxnSpPr>
        <p:spPr>
          <a:xfrm>
            <a:off x="5969993" y="1993304"/>
            <a:ext cx="58444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96610" y="1747083"/>
            <a:ext cx="1478546" cy="400110"/>
          </a:xfrm>
          <a:prstGeom prst="rect">
            <a:avLst/>
          </a:prstGeom>
          <a:noFill/>
        </p:spPr>
        <p:txBody>
          <a:bodyPr wrap="none" rtlCol="0">
            <a:spAutoFit/>
          </a:bodyPr>
          <a:lstStyle/>
          <a:p>
            <a:r>
              <a:rPr lang="en-US" sz="2000" dirty="0" err="1">
                <a:solidFill>
                  <a:srgbClr val="000000"/>
                </a:solidFill>
                <a:latin typeface="Times New Roman" panose="02020603050405020304" pitchFamily="18" charset="0"/>
                <a:cs typeface="Times New Roman" panose="02020603050405020304" pitchFamily="18" charset="0"/>
              </a:rPr>
              <a:t>g</a:t>
            </a:r>
            <a:r>
              <a:rPr lang="en-US" sz="2000" dirty="0" err="1" smtClean="0">
                <a:solidFill>
                  <a:srgbClr val="000000"/>
                </a:solidFill>
                <a:latin typeface="Times New Roman" panose="02020603050405020304" pitchFamily="18" charset="0"/>
                <a:cs typeface="Times New Roman" panose="02020603050405020304" pitchFamily="18" charset="0"/>
              </a:rPr>
              <a:t>oto</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err="1" smtClean="0">
                <a:solidFill>
                  <a:srgbClr val="000000"/>
                </a:solidFill>
                <a:latin typeface="Times New Roman" panose="02020603050405020304" pitchFamily="18" charset="0"/>
                <a:cs typeface="Times New Roman" panose="02020603050405020304" pitchFamily="18" charset="0"/>
              </a:rPr>
              <a:t>Er.false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4261613" y="5295015"/>
            <a:ext cx="3179075" cy="707886"/>
          </a:xfrm>
          <a:prstGeom prst="rect">
            <a:avLst/>
          </a:prstGeom>
          <a:noFill/>
        </p:spPr>
        <p:txBody>
          <a:bodyPr wrap="none" rtlCol="0">
            <a:spAutoFit/>
          </a:bodyPr>
          <a:lstStyle/>
          <a:p>
            <a:r>
              <a:rPr lang="en-US" sz="4000" dirty="0" smtClean="0">
                <a:solidFill>
                  <a:srgbClr val="000000"/>
                </a:solidFill>
                <a:latin typeface="Times New Roman" panose="02020603050405020304" pitchFamily="18" charset="0"/>
                <a:cs typeface="Times New Roman" panose="02020603050405020304" pitchFamily="18" charset="0"/>
              </a:rPr>
              <a:t>S → if (</a:t>
            </a:r>
            <a:r>
              <a:rPr lang="en-US" sz="4000" dirty="0" err="1" smtClean="0">
                <a:solidFill>
                  <a:srgbClr val="000000"/>
                </a:solidFill>
                <a:latin typeface="Times New Roman" panose="02020603050405020304" pitchFamily="18" charset="0"/>
                <a:cs typeface="Times New Roman" panose="02020603050405020304" pitchFamily="18" charset="0"/>
              </a:rPr>
              <a:t>Er</a:t>
            </a:r>
            <a:r>
              <a:rPr lang="en-US" sz="4000" dirty="0" smtClean="0">
                <a:solidFill>
                  <a:srgbClr val="000000"/>
                </a:solidFill>
                <a:latin typeface="Times New Roman" panose="02020603050405020304" pitchFamily="18" charset="0"/>
                <a:cs typeface="Times New Roman" panose="02020603050405020304" pitchFamily="18" charset="0"/>
              </a:rPr>
              <a:t>) S1</a:t>
            </a: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6578106" y="4365104"/>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Er.true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7357245" y="4365104"/>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cs typeface="Times New Roman" panose="02020603050405020304" pitchFamily="18" charset="0"/>
              </a:rPr>
              <a:t>Er.false</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5" name="等腰三角形 44"/>
          <p:cNvSpPr/>
          <p:nvPr/>
        </p:nvSpPr>
        <p:spPr>
          <a:xfrm flipV="1">
            <a:off x="6866138" y="4941169"/>
            <a:ext cx="356002" cy="492443"/>
          </a:xfrm>
          <a:prstGeom prst="triangle">
            <a:avLst>
              <a:gd name="adj" fmla="val 514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46" name="等腰三角形 45"/>
          <p:cNvSpPr/>
          <p:nvPr/>
        </p:nvSpPr>
        <p:spPr>
          <a:xfrm flipV="1">
            <a:off x="7647941" y="4921425"/>
            <a:ext cx="356002" cy="492443"/>
          </a:xfrm>
          <a:prstGeom prst="triangle">
            <a:avLst>
              <a:gd name="adj" fmla="val 514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34"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1"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3"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7420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6" grpId="0" animBg="1"/>
      <p:bldP spid="25" grpId="0"/>
      <p:bldP spid="26" grpId="0"/>
      <p:bldP spid="27" grpId="0"/>
      <p:bldP spid="28" grpId="0"/>
      <p:bldP spid="29" grpId="0" animBg="1"/>
      <p:bldP spid="30" grpId="0" animBg="1"/>
      <p:bldP spid="31" grpId="0" animBg="1"/>
      <p:bldP spid="32" grpId="0"/>
      <p:bldP spid="33" grpId="0"/>
      <p:bldP spid="36" grpId="0"/>
      <p:bldP spid="3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条件</a:t>
            </a: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语句的计算流程</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1115616" y="1892829"/>
            <a:ext cx="914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计算</a:t>
            </a:r>
            <a:r>
              <a:rPr lang="en-US" altLang="zh-CN" sz="2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Er</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 name="直接箭头连接符 5"/>
          <p:cNvCxnSpPr>
            <a:endCxn id="2" idx="0"/>
          </p:cNvCxnSpPr>
          <p:nvPr/>
        </p:nvCxnSpPr>
        <p:spPr>
          <a:xfrm>
            <a:off x="1572816" y="1412776"/>
            <a:ext cx="0" cy="4800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流程图: 决策 8"/>
          <p:cNvSpPr/>
          <p:nvPr/>
        </p:nvSpPr>
        <p:spPr>
          <a:xfrm>
            <a:off x="1115616" y="3231980"/>
            <a:ext cx="914400" cy="81686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Er</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1" name="直接箭头连接符 10"/>
          <p:cNvCxnSpPr/>
          <p:nvPr/>
        </p:nvCxnSpPr>
        <p:spPr>
          <a:xfrm>
            <a:off x="2627784" y="3640419"/>
            <a:ext cx="0" cy="8447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3"/>
          </p:cNvCxnSpPr>
          <p:nvPr/>
        </p:nvCxnSpPr>
        <p:spPr>
          <a:xfrm>
            <a:off x="2030016" y="3640412"/>
            <a:ext cx="59776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262318" y="4487157"/>
            <a:ext cx="730932"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S1</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8" name="直接箭头连接符 17"/>
          <p:cNvCxnSpPr>
            <a:stCxn id="2" idx="2"/>
            <a:endCxn id="9" idx="0"/>
          </p:cNvCxnSpPr>
          <p:nvPr/>
        </p:nvCxnSpPr>
        <p:spPr>
          <a:xfrm>
            <a:off x="1572816" y="2502445"/>
            <a:ext cx="0" cy="7295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627784" y="5159233"/>
            <a:ext cx="0" cy="3820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650228" y="3934475"/>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Er.true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TextBox 25"/>
          <p:cNvSpPr txBox="1"/>
          <p:nvPr/>
        </p:nvSpPr>
        <p:spPr>
          <a:xfrm>
            <a:off x="-59581" y="3822144"/>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Er.false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Box 26"/>
          <p:cNvSpPr txBox="1"/>
          <p:nvPr/>
        </p:nvSpPr>
        <p:spPr>
          <a:xfrm>
            <a:off x="2057033" y="3103453"/>
            <a:ext cx="569387" cy="400110"/>
          </a:xfrm>
          <a:prstGeom prst="rect">
            <a:avLst/>
          </a:prstGeom>
          <a:noFill/>
        </p:spPr>
        <p:txBody>
          <a:bodyPr wrap="none" rtlCol="0">
            <a:spAutoFit/>
          </a:bodyPr>
          <a:lstStyle/>
          <a:p>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非</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TextBox 27"/>
          <p:cNvSpPr txBox="1"/>
          <p:nvPr/>
        </p:nvSpPr>
        <p:spPr>
          <a:xfrm>
            <a:off x="484633" y="3010091"/>
            <a:ext cx="457176" cy="400110"/>
          </a:xfrm>
          <a:prstGeom prst="rect">
            <a:avLst/>
          </a:prstGeom>
          <a:noFill/>
        </p:spPr>
        <p:txBody>
          <a:bodyPr wrap="none" rtlCol="0">
            <a:spAutoFit/>
          </a:bodyPr>
          <a:lstStyle/>
          <a:p>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p:cNvSpPr/>
          <p:nvPr/>
        </p:nvSpPr>
        <p:spPr>
          <a:xfrm>
            <a:off x="4313809" y="1412776"/>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Er.code</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矩形 29"/>
          <p:cNvSpPr/>
          <p:nvPr/>
        </p:nvSpPr>
        <p:spPr>
          <a:xfrm>
            <a:off x="4313809" y="2197632"/>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S1.code</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4313809" y="2957248"/>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sz="2000" dirty="0" err="1"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oto</a:t>
            </a: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next</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TextBox 31"/>
          <p:cNvSpPr txBox="1"/>
          <p:nvPr/>
        </p:nvSpPr>
        <p:spPr>
          <a:xfrm>
            <a:off x="3398001" y="2197629"/>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Er.true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TextBox 32"/>
          <p:cNvSpPr txBox="1"/>
          <p:nvPr/>
        </p:nvSpPr>
        <p:spPr>
          <a:xfrm>
            <a:off x="3328617" y="3734420"/>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Er.false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5" name="直接箭头连接符 34"/>
          <p:cNvCxnSpPr/>
          <p:nvPr/>
        </p:nvCxnSpPr>
        <p:spPr>
          <a:xfrm>
            <a:off x="5970007" y="1554083"/>
            <a:ext cx="4742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444227" y="1307861"/>
            <a:ext cx="1393587" cy="400110"/>
          </a:xfrm>
          <a:prstGeom prst="rect">
            <a:avLst/>
          </a:prstGeom>
          <a:noFill/>
        </p:spPr>
        <p:txBody>
          <a:bodyPr wrap="none" rtlCol="0">
            <a:spAutoFit/>
          </a:bodyPr>
          <a:lstStyle/>
          <a:p>
            <a:r>
              <a:rPr lang="en-US"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a:t>
            </a:r>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oto</a:t>
            </a:r>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Er.true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7" name="直接箭头连接符 36"/>
          <p:cNvCxnSpPr/>
          <p:nvPr/>
        </p:nvCxnSpPr>
        <p:spPr>
          <a:xfrm>
            <a:off x="5970016" y="1993304"/>
            <a:ext cx="626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596610" y="1747083"/>
            <a:ext cx="1478546" cy="400110"/>
          </a:xfrm>
          <a:prstGeom prst="rect">
            <a:avLst/>
          </a:prstGeom>
          <a:noFill/>
        </p:spPr>
        <p:txBody>
          <a:bodyPr wrap="none" rtlCol="0">
            <a:spAutoFit/>
          </a:bodyPr>
          <a:lstStyle/>
          <a:p>
            <a:r>
              <a:rPr lang="en-US" sz="200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a:t>
            </a:r>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oto</a:t>
            </a:r>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Er.false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9" name="TextBox 38"/>
          <p:cNvSpPr txBox="1"/>
          <p:nvPr/>
        </p:nvSpPr>
        <p:spPr>
          <a:xfrm>
            <a:off x="4068309" y="5295015"/>
            <a:ext cx="4775666" cy="707886"/>
          </a:xfrm>
          <a:prstGeom prst="rect">
            <a:avLst/>
          </a:prstGeom>
          <a:noFill/>
        </p:spPr>
        <p:txBody>
          <a:bodyPr wrap="none" rtlCol="0">
            <a:spAutoFit/>
          </a:bodyPr>
          <a:lstStyle/>
          <a:p>
            <a:r>
              <a:rPr lang="en-US" sz="4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 → if (</a:t>
            </a:r>
            <a:r>
              <a:rPr lang="en-US" sz="4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a:t>
            </a:r>
            <a:r>
              <a:rPr lang="en-US" sz="4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S1 else S2</a:t>
            </a:r>
            <a:endParaRPr lang="en-US" sz="4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TextBox 39"/>
          <p:cNvSpPr txBox="1"/>
          <p:nvPr/>
        </p:nvSpPr>
        <p:spPr>
          <a:xfrm>
            <a:off x="6280903" y="4437112"/>
            <a:ext cx="874214"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Er.true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TextBox 41"/>
          <p:cNvSpPr txBox="1"/>
          <p:nvPr/>
        </p:nvSpPr>
        <p:spPr>
          <a:xfrm>
            <a:off x="7702996" y="4437112"/>
            <a:ext cx="959173" cy="400110"/>
          </a:xfrm>
          <a:prstGeom prst="rect">
            <a:avLst/>
          </a:prstGeom>
          <a:noFill/>
        </p:spPr>
        <p:txBody>
          <a:bodyPr wrap="none" rtlCol="0">
            <a:spAutoFit/>
          </a:bodyPr>
          <a:lstStyle/>
          <a:p>
            <a:r>
              <a:rPr lang="en-US" sz="2000" dirty="0" err="1"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Er.false</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等腰三角形 44"/>
          <p:cNvSpPr/>
          <p:nvPr/>
        </p:nvSpPr>
        <p:spPr>
          <a:xfrm flipV="1">
            <a:off x="6568935" y="5013177"/>
            <a:ext cx="356002" cy="492443"/>
          </a:xfrm>
          <a:prstGeom prst="triangle">
            <a:avLst>
              <a:gd name="adj" fmla="val 514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等腰三角形 45"/>
          <p:cNvSpPr/>
          <p:nvPr/>
        </p:nvSpPr>
        <p:spPr>
          <a:xfrm flipV="1">
            <a:off x="7993693" y="4993433"/>
            <a:ext cx="356002" cy="492443"/>
          </a:xfrm>
          <a:prstGeom prst="triangle">
            <a:avLst>
              <a:gd name="adj" fmla="val 514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TextBox 33"/>
          <p:cNvSpPr txBox="1"/>
          <p:nvPr/>
        </p:nvSpPr>
        <p:spPr>
          <a:xfrm>
            <a:off x="8627028" y="4434932"/>
            <a:ext cx="625492"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next</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等腰三角形 40"/>
          <p:cNvSpPr/>
          <p:nvPr/>
        </p:nvSpPr>
        <p:spPr>
          <a:xfrm flipV="1">
            <a:off x="8681189" y="4984141"/>
            <a:ext cx="356002" cy="492443"/>
          </a:xfrm>
          <a:prstGeom prst="triangle">
            <a:avLst>
              <a:gd name="adj" fmla="val 5149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3" name="直接连接符 42"/>
          <p:cNvCxnSpPr/>
          <p:nvPr/>
        </p:nvCxnSpPr>
        <p:spPr>
          <a:xfrm flipH="1">
            <a:off x="708412" y="3640412"/>
            <a:ext cx="4072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724131" y="3642455"/>
            <a:ext cx="0" cy="84470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342946" y="4485117"/>
            <a:ext cx="730932"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S2</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8" name="直接连接符 47"/>
          <p:cNvCxnSpPr/>
          <p:nvPr/>
        </p:nvCxnSpPr>
        <p:spPr>
          <a:xfrm>
            <a:off x="708412" y="5157192"/>
            <a:ext cx="0" cy="38200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1610671" y="5541236"/>
            <a:ext cx="0" cy="48209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08412" y="5539196"/>
            <a:ext cx="1941816" cy="20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624831" y="5563136"/>
            <a:ext cx="625492"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next</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313809" y="3742104"/>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S2.code</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矩形 51"/>
          <p:cNvSpPr/>
          <p:nvPr/>
        </p:nvSpPr>
        <p:spPr>
          <a:xfrm>
            <a:off x="4313809" y="4510160"/>
            <a:ext cx="1656184" cy="78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54"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55"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9701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6" grpId="0" animBg="1"/>
      <p:bldP spid="25" grpId="0"/>
      <p:bldP spid="26" grpId="0"/>
      <p:bldP spid="27" grpId="0"/>
      <p:bldP spid="28" grpId="0"/>
      <p:bldP spid="29" grpId="0" animBg="1"/>
      <p:bldP spid="30" grpId="0" animBg="1"/>
      <p:bldP spid="31" grpId="0" animBg="1"/>
      <p:bldP spid="32" grpId="0"/>
      <p:bldP spid="33" grpId="0"/>
      <p:bldP spid="36" grpId="0"/>
      <p:bldP spid="38" grpId="0"/>
      <p:bldP spid="47" grpId="0" animBg="1"/>
      <p:bldP spid="50" grpId="0"/>
      <p:bldP spid="51" grpId="0" animBg="1"/>
      <p:bldP spid="5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dirty="0" smtClean="0">
                <a:latin typeface="Times New Roman" panose="02020603050405020304" pitchFamily="18" charset="0"/>
                <a:cs typeface="Times New Roman" panose="02020603050405020304" pitchFamily="18" charset="0"/>
              </a:rPr>
              <a:t>if (A &gt; B &amp;&amp; B &gt; C) S1 else S2 </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条件</a:t>
            </a: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语句的计算流程</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流程图: 决策 8"/>
          <p:cNvSpPr/>
          <p:nvPr/>
        </p:nvSpPr>
        <p:spPr>
          <a:xfrm>
            <a:off x="5940154" y="1307339"/>
            <a:ext cx="1418459" cy="816864"/>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A&gt;B</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3" name="直接连接符 12"/>
          <p:cNvCxnSpPr>
            <a:stCxn id="9" idx="3"/>
          </p:cNvCxnSpPr>
          <p:nvPr/>
        </p:nvCxnSpPr>
        <p:spPr>
          <a:xfrm>
            <a:off x="7358623" y="1715771"/>
            <a:ext cx="839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6258791" y="4038752"/>
            <a:ext cx="827175" cy="6720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S1</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8" name="直接箭头连接符 17"/>
          <p:cNvCxnSpPr>
            <a:endCxn id="9" idx="0"/>
          </p:cNvCxnSpPr>
          <p:nvPr/>
        </p:nvCxnSpPr>
        <p:spPr>
          <a:xfrm>
            <a:off x="6649383" y="836712"/>
            <a:ext cx="1" cy="4706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883774" y="4679181"/>
            <a:ext cx="0" cy="38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255260" y="3336489"/>
            <a:ext cx="470000" cy="400110"/>
          </a:xfrm>
          <a:prstGeom prst="rect">
            <a:avLst/>
          </a:prstGeom>
          <a:noFill/>
          <a:ln>
            <a:solidFill>
              <a:schemeClr val="tx1"/>
            </a:solidFill>
          </a:ln>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L2</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TextBox 26"/>
          <p:cNvSpPr txBox="1"/>
          <p:nvPr/>
        </p:nvSpPr>
        <p:spPr>
          <a:xfrm>
            <a:off x="6720484" y="2145836"/>
            <a:ext cx="569387" cy="400110"/>
          </a:xfrm>
          <a:prstGeom prst="rect">
            <a:avLst/>
          </a:prstGeom>
          <a:noFill/>
          <a:ln>
            <a:solidFill>
              <a:schemeClr val="tx1"/>
            </a:solidFill>
          </a:ln>
        </p:spPr>
        <p:txBody>
          <a:bodyPr wrap="none" rtlCol="0">
            <a:spAutoFit/>
          </a:bodyPr>
          <a:lstStyle/>
          <a:p>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非</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TextBox 27"/>
          <p:cNvSpPr txBox="1"/>
          <p:nvPr/>
        </p:nvSpPr>
        <p:spPr>
          <a:xfrm>
            <a:off x="7488838" y="1210027"/>
            <a:ext cx="579449" cy="400110"/>
          </a:xfrm>
          <a:prstGeom prst="rect">
            <a:avLst/>
          </a:prstGeom>
          <a:noFill/>
          <a:ln>
            <a:solidFill>
              <a:schemeClr val="tx1"/>
            </a:solidFill>
          </a:ln>
        </p:spPr>
        <p:txBody>
          <a:bodyPr wrap="square" rtlCol="0">
            <a:spAutoFit/>
          </a:bodyPr>
          <a:lstStyle/>
          <a:p>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p:cNvSpPr/>
          <p:nvPr/>
        </p:nvSpPr>
        <p:spPr>
          <a:xfrm>
            <a:off x="7833021" y="4038752"/>
            <a:ext cx="730932" cy="672075"/>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S2</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8" name="直接连接符 47"/>
          <p:cNvCxnSpPr/>
          <p:nvPr/>
        </p:nvCxnSpPr>
        <p:spPr>
          <a:xfrm>
            <a:off x="8198487" y="4710829"/>
            <a:ext cx="0" cy="3820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7517354" y="5061184"/>
            <a:ext cx="0" cy="48209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883781" y="5029329"/>
            <a:ext cx="1314713" cy="9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883774" y="5096208"/>
            <a:ext cx="470000" cy="400110"/>
          </a:xfrm>
          <a:prstGeom prst="rect">
            <a:avLst/>
          </a:prstGeom>
          <a:noFill/>
          <a:ln>
            <a:solidFill>
              <a:schemeClr val="tx1"/>
            </a:solidFill>
          </a:ln>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L4</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 name="直接箭头连接符 14"/>
          <p:cNvCxnSpPr>
            <a:stCxn id="9" idx="2"/>
            <a:endCxn id="53" idx="0"/>
          </p:cNvCxnSpPr>
          <p:nvPr/>
        </p:nvCxnSpPr>
        <p:spPr>
          <a:xfrm>
            <a:off x="6649382" y="2124203"/>
            <a:ext cx="0" cy="5140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流程图: 决策 52"/>
          <p:cNvSpPr/>
          <p:nvPr/>
        </p:nvSpPr>
        <p:spPr>
          <a:xfrm>
            <a:off x="5940154" y="2638279"/>
            <a:ext cx="1418459" cy="816864"/>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B&gt;C</a:t>
            </a:r>
            <a:endParaRPr 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TextBox 16"/>
          <p:cNvSpPr txBox="1"/>
          <p:nvPr/>
        </p:nvSpPr>
        <p:spPr>
          <a:xfrm>
            <a:off x="1907704" y="1469549"/>
            <a:ext cx="470000"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L1</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TextBox 53"/>
          <p:cNvSpPr txBox="1"/>
          <p:nvPr/>
        </p:nvSpPr>
        <p:spPr>
          <a:xfrm>
            <a:off x="3238898" y="1469549"/>
            <a:ext cx="470000"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L2</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 name="TextBox 54"/>
          <p:cNvSpPr txBox="1"/>
          <p:nvPr/>
        </p:nvSpPr>
        <p:spPr>
          <a:xfrm>
            <a:off x="4378363" y="1469549"/>
            <a:ext cx="470000"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L3</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6" name="TextBox 55"/>
          <p:cNvSpPr txBox="1"/>
          <p:nvPr/>
        </p:nvSpPr>
        <p:spPr>
          <a:xfrm>
            <a:off x="5030804" y="1469549"/>
            <a:ext cx="470000" cy="400110"/>
          </a:xfrm>
          <a:prstGeom prst="rect">
            <a:avLst/>
          </a:prstGeom>
          <a:noFill/>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L4</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7" name="直接箭头连接符 56"/>
          <p:cNvCxnSpPr>
            <a:stCxn id="53" idx="2"/>
            <a:endCxn id="16" idx="0"/>
          </p:cNvCxnSpPr>
          <p:nvPr/>
        </p:nvCxnSpPr>
        <p:spPr>
          <a:xfrm>
            <a:off x="6649394" y="3455151"/>
            <a:ext cx="22977" cy="58360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20484" y="3458652"/>
            <a:ext cx="569387" cy="400110"/>
          </a:xfrm>
          <a:prstGeom prst="rect">
            <a:avLst/>
          </a:prstGeom>
          <a:noFill/>
          <a:ln>
            <a:solidFill>
              <a:schemeClr val="tx1"/>
            </a:solidFill>
          </a:ln>
        </p:spPr>
        <p:txBody>
          <a:bodyPr wrap="none" rtlCol="0">
            <a:spAutoFit/>
          </a:bodyPr>
          <a:lstStyle/>
          <a:p>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非</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9" name="TextBox 58"/>
          <p:cNvSpPr txBox="1"/>
          <p:nvPr/>
        </p:nvSpPr>
        <p:spPr>
          <a:xfrm>
            <a:off x="5788771" y="2124203"/>
            <a:ext cx="470000" cy="400110"/>
          </a:xfrm>
          <a:prstGeom prst="rect">
            <a:avLst/>
          </a:prstGeom>
          <a:noFill/>
          <a:ln>
            <a:solidFill>
              <a:schemeClr val="tx1"/>
            </a:solidFill>
          </a:ln>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L1</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0" name="TextBox 59"/>
          <p:cNvSpPr txBox="1"/>
          <p:nvPr/>
        </p:nvSpPr>
        <p:spPr>
          <a:xfrm>
            <a:off x="5788771" y="3483111"/>
            <a:ext cx="470000" cy="400110"/>
          </a:xfrm>
          <a:prstGeom prst="rect">
            <a:avLst/>
          </a:prstGeom>
          <a:noFill/>
          <a:ln>
            <a:solidFill>
              <a:schemeClr val="tx1"/>
            </a:solidFill>
          </a:ln>
        </p:spPr>
        <p:txBody>
          <a:bodyPr wrap="none" rtlCol="0">
            <a:spAutoFit/>
          </a:bodyPr>
          <a:lstStyle/>
          <a:p>
            <a:r>
              <a:rPr 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L3</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2" name="直接连接符 61"/>
          <p:cNvCxnSpPr>
            <a:stCxn id="53" idx="3"/>
          </p:cNvCxnSpPr>
          <p:nvPr/>
        </p:nvCxnSpPr>
        <p:spPr>
          <a:xfrm>
            <a:off x="7358623" y="3046711"/>
            <a:ext cx="83987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endCxn id="47" idx="0"/>
          </p:cNvCxnSpPr>
          <p:nvPr/>
        </p:nvCxnSpPr>
        <p:spPr>
          <a:xfrm>
            <a:off x="8198487" y="1715772"/>
            <a:ext cx="0" cy="23229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517354" y="2554268"/>
            <a:ext cx="457176" cy="400110"/>
          </a:xfrm>
          <a:prstGeom prst="rect">
            <a:avLst/>
          </a:prstGeom>
          <a:noFill/>
          <a:ln>
            <a:solidFill>
              <a:schemeClr val="tx1"/>
            </a:solidFill>
          </a:ln>
        </p:spPr>
        <p:txBody>
          <a:bodyPr wrap="none" rtlCol="0">
            <a:spAutoFit/>
          </a:bodyPr>
          <a:lstStyle/>
          <a:p>
            <a:r>
              <a:rPr lang="en-US" altLang="zh-CN"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5"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6"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TextBox 26"/>
          <p:cNvSpPr txBox="1">
            <a:spLocks noChangeArrowheads="1"/>
          </p:cNvSpPr>
          <p:nvPr/>
        </p:nvSpPr>
        <p:spPr bwMode="auto">
          <a:xfrm>
            <a:off x="395536" y="2324258"/>
            <a:ext cx="3672408" cy="3407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400" b="1" dirty="0">
                <a:latin typeface="Times New Roman" pitchFamily="18" charset="0"/>
                <a:cs typeface="Times New Roman" panose="02020603050405020304" pitchFamily="18" charset="0"/>
              </a:rPr>
              <a:t>100:    if </a:t>
            </a:r>
            <a:r>
              <a:rPr lang="en-US" altLang="zh-CN" sz="2400" b="1" dirty="0" smtClean="0">
                <a:latin typeface="Times New Roman" pitchFamily="18" charset="0"/>
                <a:cs typeface="Times New Roman" panose="02020603050405020304" pitchFamily="18" charset="0"/>
              </a:rPr>
              <a:t>A </a:t>
            </a:r>
            <a:r>
              <a:rPr lang="en-US" altLang="zh-CN" sz="2400" b="1" dirty="0">
                <a:latin typeface="Times New Roman" pitchFamily="18" charset="0"/>
                <a:cs typeface="Times New Roman" panose="02020603050405020304" pitchFamily="18" charset="0"/>
              </a:rPr>
              <a:t>&gt;</a:t>
            </a:r>
            <a:r>
              <a:rPr lang="en-US" altLang="zh-CN" sz="2400" b="1" dirty="0" smtClean="0">
                <a:latin typeface="Times New Roman" pitchFamily="18" charset="0"/>
                <a:cs typeface="Times New Roman" panose="02020603050405020304" pitchFamily="18" charset="0"/>
              </a:rPr>
              <a:t> </a:t>
            </a:r>
            <a:r>
              <a:rPr lang="en-US" altLang="zh-CN" sz="2400" b="1" dirty="0">
                <a:latin typeface="Times New Roman" pitchFamily="18" charset="0"/>
                <a:cs typeface="Times New Roman" panose="02020603050405020304" pitchFamily="18" charset="0"/>
              </a:rPr>
              <a:t>B</a:t>
            </a:r>
            <a:r>
              <a:rPr lang="en-US" altLang="zh-CN" sz="2400" b="1" dirty="0" smtClean="0">
                <a:latin typeface="Times New Roman" pitchFamily="18" charset="0"/>
                <a:cs typeface="Times New Roman" panose="02020603050405020304" pitchFamily="18" charset="0"/>
              </a:rPr>
              <a:t> </a:t>
            </a:r>
            <a:r>
              <a:rPr lang="en-US" altLang="zh-CN" sz="2400" b="1" dirty="0" err="1" smtClean="0">
                <a:latin typeface="Times New Roman" pitchFamily="18" charset="0"/>
                <a:cs typeface="Times New Roman" panose="02020603050405020304" pitchFamily="18" charset="0"/>
              </a:rPr>
              <a:t>goto</a:t>
            </a:r>
            <a:r>
              <a:rPr lang="en-US" altLang="zh-CN" sz="2400" b="1" dirty="0" smtClean="0">
                <a:latin typeface="Times New Roman" pitchFamily="18" charset="0"/>
                <a:cs typeface="Times New Roman" panose="02020603050405020304" pitchFamily="18" charset="0"/>
              </a:rPr>
              <a:t> 0</a:t>
            </a:r>
            <a:endParaRPr lang="en-US" altLang="zh-CN" sz="2400" b="1" dirty="0">
              <a:latin typeface="Times New Roman" pitchFamily="18" charset="0"/>
              <a:cs typeface="Times New Roman" panose="02020603050405020304" pitchFamily="18" charset="0"/>
            </a:endParaRPr>
          </a:p>
          <a:p>
            <a:pPr hangingPunct="0"/>
            <a:r>
              <a:rPr lang="en-US" altLang="zh-CN" sz="2400" b="1" dirty="0">
                <a:latin typeface="Times New Roman" pitchFamily="18" charset="0"/>
                <a:cs typeface="Times New Roman" panose="02020603050405020304" pitchFamily="18" charset="0"/>
              </a:rPr>
              <a:t>101:    </a:t>
            </a:r>
            <a:r>
              <a:rPr lang="en-US" altLang="zh-CN" sz="2400" b="1" dirty="0" err="1">
                <a:latin typeface="Times New Roman" pitchFamily="18" charset="0"/>
                <a:cs typeface="Times New Roman" panose="02020603050405020304" pitchFamily="18" charset="0"/>
              </a:rPr>
              <a:t>goto</a:t>
            </a:r>
            <a:r>
              <a:rPr lang="en-US" altLang="zh-CN" sz="2400" b="1" dirty="0">
                <a:latin typeface="Times New Roman" pitchFamily="18" charset="0"/>
                <a:cs typeface="Times New Roman" panose="02020603050405020304" pitchFamily="18" charset="0"/>
              </a:rPr>
              <a:t> </a:t>
            </a:r>
            <a:r>
              <a:rPr lang="en-US" altLang="zh-CN" sz="2400" b="1" dirty="0" smtClean="0">
                <a:latin typeface="Times New Roman" pitchFamily="18" charset="0"/>
                <a:cs typeface="Times New Roman" panose="02020603050405020304" pitchFamily="18" charset="0"/>
              </a:rPr>
              <a:t>0</a:t>
            </a:r>
          </a:p>
          <a:p>
            <a:pPr hangingPunct="0"/>
            <a:r>
              <a:rPr lang="en-US" altLang="zh-CN" sz="2400" b="1" dirty="0" smtClean="0">
                <a:latin typeface="Times New Roman" pitchFamily="18" charset="0"/>
                <a:cs typeface="Times New Roman" panose="02020603050405020304" pitchFamily="18" charset="0"/>
              </a:rPr>
              <a:t>102:    if B &gt; C </a:t>
            </a:r>
            <a:r>
              <a:rPr lang="en-US" altLang="zh-CN" sz="2400" b="1" dirty="0" err="1">
                <a:latin typeface="Times New Roman" pitchFamily="18" charset="0"/>
                <a:cs typeface="Times New Roman" panose="02020603050405020304" pitchFamily="18" charset="0"/>
              </a:rPr>
              <a:t>g</a:t>
            </a:r>
            <a:r>
              <a:rPr lang="en-US" altLang="zh-CN" sz="2400" b="1" dirty="0" err="1" smtClean="0">
                <a:latin typeface="Times New Roman" pitchFamily="18" charset="0"/>
                <a:cs typeface="Times New Roman" panose="02020603050405020304" pitchFamily="18" charset="0"/>
              </a:rPr>
              <a:t>oto</a:t>
            </a:r>
            <a:r>
              <a:rPr lang="en-US" altLang="zh-CN" sz="2400" b="1" dirty="0" smtClean="0">
                <a:latin typeface="Times New Roman" pitchFamily="18" charset="0"/>
                <a:cs typeface="Times New Roman" panose="02020603050405020304" pitchFamily="18" charset="0"/>
              </a:rPr>
              <a:t> 0</a:t>
            </a:r>
          </a:p>
          <a:p>
            <a:pPr hangingPunct="0"/>
            <a:r>
              <a:rPr lang="en-US" altLang="zh-CN" sz="2400" b="1" dirty="0" smtClean="0">
                <a:latin typeface="Times New Roman" pitchFamily="18" charset="0"/>
                <a:cs typeface="Times New Roman" panose="02020603050405020304" pitchFamily="18" charset="0"/>
              </a:rPr>
              <a:t>103:	</a:t>
            </a:r>
            <a:r>
              <a:rPr lang="en-US" altLang="zh-CN" sz="2400" b="1" dirty="0" err="1" smtClean="0">
                <a:latin typeface="Times New Roman" pitchFamily="18" charset="0"/>
                <a:cs typeface="Times New Roman" pitchFamily="18" charset="0"/>
              </a:rPr>
              <a:t>goto</a:t>
            </a:r>
            <a:r>
              <a:rPr lang="en-US" altLang="zh-CN" sz="2400" b="1" dirty="0" smtClean="0">
                <a:latin typeface="Times New Roman" pitchFamily="18" charset="0"/>
                <a:cs typeface="Times New Roman" pitchFamily="18" charset="0"/>
              </a:rPr>
              <a:t> 0</a:t>
            </a:r>
          </a:p>
          <a:p>
            <a:pPr hangingPunct="0"/>
            <a:r>
              <a:rPr lang="en-US" altLang="zh-CN" sz="2400" b="1" dirty="0" smtClean="0">
                <a:latin typeface="Times New Roman" pitchFamily="18" charset="0"/>
                <a:cs typeface="Times New Roman" pitchFamily="18" charset="0"/>
              </a:rPr>
              <a:t>104:	S2</a:t>
            </a:r>
          </a:p>
          <a:p>
            <a:pPr hangingPunct="0"/>
            <a:r>
              <a:rPr lang="en-US" altLang="zh-CN" sz="2400" b="1" dirty="0" smtClean="0">
                <a:latin typeface="Times New Roman" pitchFamily="18" charset="0"/>
                <a:cs typeface="Times New Roman" pitchFamily="18" charset="0"/>
              </a:rPr>
              <a:t>105:	S1</a:t>
            </a:r>
          </a:p>
          <a:p>
            <a:pPr hangingPunct="0"/>
            <a:r>
              <a:rPr lang="en-US" altLang="zh-CN" sz="2400" b="1" dirty="0" smtClean="0">
                <a:latin typeface="Times New Roman" pitchFamily="18" charset="0"/>
                <a:cs typeface="Times New Roman" pitchFamily="18" charset="0"/>
              </a:rPr>
              <a:t>106:	</a:t>
            </a:r>
            <a:r>
              <a:rPr lang="en-US" altLang="zh-CN" sz="2400" b="1" dirty="0" err="1" smtClean="0">
                <a:latin typeface="Times New Roman" pitchFamily="18" charset="0"/>
                <a:cs typeface="Times New Roman" pitchFamily="18" charset="0"/>
              </a:rPr>
              <a:t>goto</a:t>
            </a:r>
            <a:r>
              <a:rPr lang="en-US" altLang="zh-CN" sz="2400" b="1" dirty="0" smtClean="0">
                <a:latin typeface="Times New Roman" pitchFamily="18" charset="0"/>
                <a:cs typeface="Times New Roman" pitchFamily="18" charset="0"/>
              </a:rPr>
              <a:t> 100</a:t>
            </a:r>
          </a:p>
          <a:p>
            <a:pPr hangingPunct="0"/>
            <a:r>
              <a:rPr lang="en-US" altLang="zh-CN" sz="2400" b="1" dirty="0" smtClean="0">
                <a:latin typeface="Times New Roman" pitchFamily="18" charset="0"/>
                <a:cs typeface="Times New Roman" pitchFamily="18" charset="0"/>
              </a:rPr>
              <a:t>107:	</a:t>
            </a:r>
          </a:p>
          <a:p>
            <a:pPr hangingPunct="0"/>
            <a:endParaRPr lang="zh-CN" altLang="en-US" sz="2400" b="1" dirty="0">
              <a:latin typeface="Times New Roman" pitchFamily="18" charset="0"/>
              <a:cs typeface="Times New Roman" pitchFamily="18" charset="0"/>
            </a:endParaRPr>
          </a:p>
        </p:txBody>
      </p:sp>
      <p:sp>
        <p:nvSpPr>
          <p:cNvPr id="38" name="TextBox 37"/>
          <p:cNvSpPr txBox="1"/>
          <p:nvPr/>
        </p:nvSpPr>
        <p:spPr>
          <a:xfrm>
            <a:off x="3040794" y="2387772"/>
            <a:ext cx="573644" cy="400110"/>
          </a:xfrm>
          <a:prstGeom prst="rect">
            <a:avLst/>
          </a:prstGeom>
          <a:solidFill>
            <a:srgbClr val="FFFF00"/>
          </a:solid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102</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3040794" y="3060411"/>
            <a:ext cx="573644" cy="400110"/>
          </a:xfrm>
          <a:prstGeom prst="rect">
            <a:avLst/>
          </a:prstGeom>
          <a:solidFill>
            <a:srgbClr val="FFFF00"/>
          </a:solid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105</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1944918" y="2754323"/>
            <a:ext cx="573644" cy="400110"/>
          </a:xfrm>
          <a:prstGeom prst="rect">
            <a:avLst/>
          </a:prstGeom>
          <a:solidFill>
            <a:srgbClr val="FFFF00"/>
          </a:solid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105</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1997290" y="3458652"/>
            <a:ext cx="573644" cy="400110"/>
          </a:xfrm>
          <a:prstGeom prst="rect">
            <a:avLst/>
          </a:prstGeom>
          <a:solidFill>
            <a:srgbClr val="FFFF00"/>
          </a:solid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104</a:t>
            </a:r>
            <a:endParaRPr 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84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7">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7">
                                            <p:txEl>
                                              <p:pRg st="2" end="2"/>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7">
                                            <p:txEl>
                                              <p:pRg st="4" end="4"/>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7">
                                            <p:txEl>
                                              <p:pRg st="6" end="6"/>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5" grpId="0" animBg="1"/>
      <p:bldP spid="27" grpId="0" animBg="1"/>
      <p:bldP spid="28" grpId="0" animBg="1"/>
      <p:bldP spid="47" grpId="0" animBg="1"/>
      <p:bldP spid="50" grpId="0" animBg="1"/>
      <p:bldP spid="53" grpId="0" animBg="1"/>
      <p:bldP spid="17" grpId="0"/>
      <p:bldP spid="54" grpId="0"/>
      <p:bldP spid="55" grpId="0"/>
      <p:bldP spid="56" grpId="0"/>
      <p:bldP spid="58" grpId="0" animBg="1"/>
      <p:bldP spid="59" grpId="0" animBg="1"/>
      <p:bldP spid="60" grpId="0" animBg="1"/>
      <p:bldP spid="70" grpId="0" animBg="1"/>
      <p:bldP spid="38" grpId="0" animBg="1"/>
      <p:bldP spid="39" grpId="0" animBg="1"/>
      <p:bldP spid="40" grpId="0" animBg="1"/>
      <p:bldP spid="4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dirty="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or (e1; e2; e3)    S;</a:t>
            </a: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smtClean="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While (E)  do S; </a:t>
            </a: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a:t>
            </a: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语句的一般形式</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等腰三角形 1"/>
          <p:cNvSpPr/>
          <p:nvPr/>
        </p:nvSpPr>
        <p:spPr>
          <a:xfrm>
            <a:off x="1354496"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等腰三角形 4"/>
          <p:cNvSpPr/>
          <p:nvPr/>
        </p:nvSpPr>
        <p:spPr>
          <a:xfrm>
            <a:off x="3044255" y="1350192"/>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等腰三角形 5"/>
          <p:cNvSpPr/>
          <p:nvPr/>
        </p:nvSpPr>
        <p:spPr>
          <a:xfrm>
            <a:off x="3747231"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TextBox 7"/>
          <p:cNvSpPr txBox="1"/>
          <p:nvPr/>
        </p:nvSpPr>
        <p:spPr>
          <a:xfrm>
            <a:off x="953798" y="1988841"/>
            <a:ext cx="1210589" cy="707886"/>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终</a:t>
            </a: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值判别</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TextBox 8"/>
          <p:cNvSpPr txBox="1"/>
          <p:nvPr/>
        </p:nvSpPr>
        <p:spPr>
          <a:xfrm>
            <a:off x="2771800" y="1988839"/>
            <a:ext cx="954107" cy="707886"/>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开始</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3474776" y="1988839"/>
            <a:ext cx="954107" cy="1015663"/>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跳出</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等腰三角形 10"/>
          <p:cNvSpPr/>
          <p:nvPr/>
        </p:nvSpPr>
        <p:spPr>
          <a:xfrm>
            <a:off x="1488887" y="3789040"/>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等腰三角形 11"/>
          <p:cNvSpPr/>
          <p:nvPr/>
        </p:nvSpPr>
        <p:spPr>
          <a:xfrm>
            <a:off x="2575728" y="3789040"/>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等腰三角形 12"/>
          <p:cNvSpPr/>
          <p:nvPr/>
        </p:nvSpPr>
        <p:spPr>
          <a:xfrm>
            <a:off x="3458300" y="3789040"/>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TextBox 13"/>
          <p:cNvSpPr txBox="1"/>
          <p:nvPr/>
        </p:nvSpPr>
        <p:spPr>
          <a:xfrm>
            <a:off x="1088189" y="4365103"/>
            <a:ext cx="1210589" cy="707886"/>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终</a:t>
            </a: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值判别</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TextBox 14"/>
          <p:cNvSpPr txBox="1"/>
          <p:nvPr/>
        </p:nvSpPr>
        <p:spPr>
          <a:xfrm>
            <a:off x="2299155" y="4365103"/>
            <a:ext cx="954107" cy="707886"/>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开始</a:t>
            </a: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TextBox 15"/>
          <p:cNvSpPr txBox="1"/>
          <p:nvPr/>
        </p:nvSpPr>
        <p:spPr>
          <a:xfrm>
            <a:off x="3185845" y="4365100"/>
            <a:ext cx="954107" cy="1015663"/>
          </a:xfrm>
          <a:prstGeom prst="rect">
            <a:avLst/>
          </a:prstGeom>
          <a:noFill/>
        </p:spPr>
        <p:txBody>
          <a:bodyPr wrap="none" rtlCol="0">
            <a:spAutoFit/>
          </a:bodyPr>
          <a:lstStyle/>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跳出</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循环体</a:t>
            </a:r>
            <a:endParaRPr lang="en-US" altLang="zh-CN" sz="2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ctr"/>
            <a:endParaRPr lang="en-US" sz="200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8351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p:bldP spid="9" grpId="0"/>
      <p:bldP spid="10" grpId="0"/>
      <p:bldP spid="11" grpId="0" animBg="1"/>
      <p:bldP spid="12" grpId="0" animBg="1"/>
      <p:bldP spid="13" grpId="0" animBg="1"/>
      <p:bldP spid="14" grpId="0"/>
      <p:bldP spid="15" grpId="0"/>
      <p:bldP spid="1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en-US" altLang="zh-CN" dirty="0" smtClean="0">
                <a:latin typeface="Times New Roman" panose="02020603050405020304" pitchFamily="18" charset="0"/>
                <a:cs typeface="Times New Roman" panose="02020603050405020304" pitchFamily="18" charset="0"/>
              </a:rPr>
              <a:t>for(e1;  e2;  e3)  S;</a:t>
            </a: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smtClean="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smtClean="0">
                <a:solidFill>
                  <a:srgbClr val="000000"/>
                </a:solidFill>
                <a:latin typeface="楷体" panose="02010609060101010101" pitchFamily="49" charset="-122"/>
                <a:ea typeface="楷体" panose="02010609060101010101" pitchFamily="49" charset="-122"/>
              </a:rPr>
              <a:t>for</a:t>
            </a:r>
            <a:r>
              <a:rPr lang="zh-CN" altLang="en-US" kern="0" dirty="0" smtClean="0">
                <a:solidFill>
                  <a:srgbClr val="000000"/>
                </a:solidFill>
                <a:latin typeface="楷体" panose="02010609060101010101" pitchFamily="49" charset="-122"/>
                <a:ea typeface="楷体" panose="02010609060101010101" pitchFamily="49" charset="-122"/>
              </a:rPr>
              <a:t>语句的</a:t>
            </a:r>
            <a:r>
              <a:rPr lang="zh-CN" altLang="en-US" kern="0" dirty="0">
                <a:solidFill>
                  <a:srgbClr val="000000"/>
                </a:solidFill>
                <a:latin typeface="楷体" panose="02010609060101010101" pitchFamily="49" charset="-122"/>
                <a:ea typeface="楷体" panose="02010609060101010101" pitchFamily="49" charset="-122"/>
              </a:rPr>
              <a:t>翻译</a:t>
            </a:r>
          </a:p>
        </p:txBody>
      </p:sp>
      <p:sp>
        <p:nvSpPr>
          <p:cNvPr id="2" name="等腰三角形 1"/>
          <p:cNvSpPr/>
          <p:nvPr/>
        </p:nvSpPr>
        <p:spPr>
          <a:xfrm>
            <a:off x="1354496"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5" name="等腰三角形 4"/>
          <p:cNvSpPr/>
          <p:nvPr/>
        </p:nvSpPr>
        <p:spPr>
          <a:xfrm>
            <a:off x="1907322"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6" name="等腰三角形 5"/>
          <p:cNvSpPr/>
          <p:nvPr/>
        </p:nvSpPr>
        <p:spPr>
          <a:xfrm>
            <a:off x="3210726"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324092" y="1945817"/>
            <a:ext cx="470000" cy="400110"/>
          </a:xfrm>
          <a:prstGeom prst="rect">
            <a:avLst/>
          </a:prstGeom>
          <a:noFill/>
        </p:spPr>
        <p:txBody>
          <a:bodyPr wrap="non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L1</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1876918" y="1945817"/>
            <a:ext cx="470000" cy="400110"/>
          </a:xfrm>
          <a:prstGeom prst="rect">
            <a:avLst/>
          </a:prstGeom>
          <a:noFill/>
        </p:spPr>
        <p:txBody>
          <a:bodyPr wrap="non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L4</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541349" y="1945817"/>
            <a:ext cx="470000" cy="400110"/>
          </a:xfrm>
          <a:prstGeom prst="rect">
            <a:avLst/>
          </a:prstGeom>
          <a:noFill/>
        </p:spPr>
        <p:txBody>
          <a:bodyPr wrap="none" rtlCol="0">
            <a:spAutoFit/>
          </a:bodyP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L2</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7" name="等腰三角形 16"/>
          <p:cNvSpPr/>
          <p:nvPr/>
        </p:nvSpPr>
        <p:spPr>
          <a:xfrm>
            <a:off x="2571753" y="1412776"/>
            <a:ext cx="409192" cy="480053"/>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FFFF"/>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180323" y="1945817"/>
            <a:ext cx="470000" cy="400110"/>
          </a:xfrm>
          <a:prstGeom prst="rect">
            <a:avLst/>
          </a:prstGeom>
          <a:noFill/>
        </p:spPr>
        <p:txBody>
          <a:bodyPr wrap="none" rtlCol="0">
            <a:spAutoFit/>
          </a:bodyPr>
          <a:lstStyle/>
          <a:p>
            <a:pPr algn="ctr"/>
            <a:r>
              <a:rPr lang="en-US" altLang="zh-CN" sz="2000" dirty="0" smtClean="0">
                <a:solidFill>
                  <a:srgbClr val="000000"/>
                </a:solidFill>
                <a:latin typeface="Times New Roman" panose="02020603050405020304" pitchFamily="18" charset="0"/>
                <a:cs typeface="Times New Roman" panose="02020603050405020304" pitchFamily="18" charset="0"/>
              </a:rPr>
              <a:t>L3</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7" name="矩形 6"/>
          <p:cNvSpPr/>
          <p:nvPr/>
        </p:nvSpPr>
        <p:spPr>
          <a:xfrm>
            <a:off x="6483152" y="1130403"/>
            <a:ext cx="1329208" cy="5224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楷体" panose="02010609060101010101" pitchFamily="49" charset="-122"/>
                <a:ea typeface="楷体" panose="02010609060101010101" pitchFamily="49" charset="-122"/>
              </a:rPr>
              <a:t>计算</a:t>
            </a:r>
            <a:r>
              <a:rPr lang="en-US" altLang="zh-CN" sz="2400" dirty="0" smtClean="0">
                <a:solidFill>
                  <a:schemeClr val="tx1"/>
                </a:solidFill>
                <a:latin typeface="楷体" panose="02010609060101010101" pitchFamily="49" charset="-122"/>
                <a:ea typeface="楷体" panose="02010609060101010101" pitchFamily="49" charset="-122"/>
              </a:rPr>
              <a:t>e1</a:t>
            </a:r>
            <a:endParaRPr lang="en-US" sz="2400" dirty="0">
              <a:solidFill>
                <a:schemeClr val="tx1"/>
              </a:solidFill>
              <a:latin typeface="楷体" panose="02010609060101010101" pitchFamily="49" charset="-122"/>
              <a:ea typeface="楷体" panose="02010609060101010101" pitchFamily="49" charset="-122"/>
            </a:endParaRPr>
          </a:p>
        </p:txBody>
      </p:sp>
      <p:cxnSp>
        <p:nvCxnSpPr>
          <p:cNvPr id="20" name="直接箭头连接符 19"/>
          <p:cNvCxnSpPr>
            <a:endCxn id="7" idx="0"/>
          </p:cNvCxnSpPr>
          <p:nvPr/>
        </p:nvCxnSpPr>
        <p:spPr>
          <a:xfrm flipH="1">
            <a:off x="7147756" y="836712"/>
            <a:ext cx="3962" cy="2936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91076" y="1988839"/>
            <a:ext cx="1321284" cy="5224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楷体" panose="02010609060101010101" pitchFamily="49" charset="-122"/>
                <a:ea typeface="楷体" panose="02010609060101010101" pitchFamily="49" charset="-122"/>
              </a:rPr>
              <a:t>计算</a:t>
            </a:r>
            <a:r>
              <a:rPr lang="en-US" altLang="zh-CN" sz="2400" dirty="0" smtClean="0">
                <a:solidFill>
                  <a:schemeClr val="tx1"/>
                </a:solidFill>
                <a:latin typeface="楷体" panose="02010609060101010101" pitchFamily="49" charset="-122"/>
                <a:ea typeface="楷体" panose="02010609060101010101" pitchFamily="49" charset="-122"/>
              </a:rPr>
              <a:t>e2</a:t>
            </a:r>
            <a:endParaRPr lang="en-US" sz="2400" dirty="0">
              <a:solidFill>
                <a:schemeClr val="tx1"/>
              </a:solidFill>
              <a:latin typeface="楷体" panose="02010609060101010101" pitchFamily="49" charset="-122"/>
              <a:ea typeface="楷体" panose="02010609060101010101" pitchFamily="49" charset="-122"/>
            </a:endParaRPr>
          </a:p>
        </p:txBody>
      </p:sp>
      <p:sp>
        <p:nvSpPr>
          <p:cNvPr id="24" name="矩形 23"/>
          <p:cNvSpPr/>
          <p:nvPr/>
        </p:nvSpPr>
        <p:spPr>
          <a:xfrm>
            <a:off x="6483152" y="4101075"/>
            <a:ext cx="1322838" cy="5224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S</a:t>
            </a:r>
            <a:endParaRPr lang="en-US" sz="2400" dirty="0">
              <a:solidFill>
                <a:schemeClr val="tx1"/>
              </a:solidFill>
            </a:endParaRPr>
          </a:p>
        </p:txBody>
      </p:sp>
      <p:sp>
        <p:nvSpPr>
          <p:cNvPr id="25" name="矩形 24"/>
          <p:cNvSpPr/>
          <p:nvPr/>
        </p:nvSpPr>
        <p:spPr>
          <a:xfrm>
            <a:off x="6483152" y="5253203"/>
            <a:ext cx="1329208" cy="522400"/>
          </a:xfrm>
          <a:prstGeom prst="rect">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楷体" panose="02010609060101010101" pitchFamily="49" charset="-122"/>
                <a:ea typeface="楷体" panose="02010609060101010101" pitchFamily="49" charset="-122"/>
              </a:rPr>
              <a:t>计算</a:t>
            </a:r>
            <a:r>
              <a:rPr lang="en-US" altLang="zh-CN" sz="2400" dirty="0" smtClean="0">
                <a:solidFill>
                  <a:schemeClr val="tx1"/>
                </a:solidFill>
                <a:latin typeface="楷体" panose="02010609060101010101" pitchFamily="49" charset="-122"/>
                <a:ea typeface="楷体" panose="02010609060101010101" pitchFamily="49" charset="-122"/>
              </a:rPr>
              <a:t>e3</a:t>
            </a:r>
            <a:endParaRPr lang="en-US" sz="2400" dirty="0">
              <a:solidFill>
                <a:schemeClr val="tx1"/>
              </a:solidFill>
              <a:latin typeface="楷体" panose="02010609060101010101" pitchFamily="49" charset="-122"/>
              <a:ea typeface="楷体" panose="02010609060101010101" pitchFamily="49" charset="-122"/>
            </a:endParaRPr>
          </a:p>
        </p:txBody>
      </p:sp>
      <p:cxnSp>
        <p:nvCxnSpPr>
          <p:cNvPr id="27" name="直接箭头连接符 26"/>
          <p:cNvCxnSpPr>
            <a:stCxn id="7" idx="2"/>
            <a:endCxn id="23" idx="0"/>
          </p:cNvCxnSpPr>
          <p:nvPr/>
        </p:nvCxnSpPr>
        <p:spPr>
          <a:xfrm>
            <a:off x="7147756" y="1652803"/>
            <a:ext cx="3962" cy="33603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6483152" y="2852936"/>
            <a:ext cx="1329208" cy="768085"/>
          </a:xfrm>
          <a:prstGeom prst="flowChartDecision">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e2</a:t>
            </a:r>
            <a:endParaRPr lang="en-US" sz="2400" dirty="0">
              <a:solidFill>
                <a:schemeClr val="tx1"/>
              </a:solidFill>
            </a:endParaRPr>
          </a:p>
        </p:txBody>
      </p:sp>
      <p:cxnSp>
        <p:nvCxnSpPr>
          <p:cNvPr id="30" name="直接连接符 29"/>
          <p:cNvCxnSpPr/>
          <p:nvPr/>
        </p:nvCxnSpPr>
        <p:spPr>
          <a:xfrm>
            <a:off x="7805990" y="3236979"/>
            <a:ext cx="51042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 idx="2"/>
            <a:endCxn id="24" idx="0"/>
          </p:cNvCxnSpPr>
          <p:nvPr/>
        </p:nvCxnSpPr>
        <p:spPr>
          <a:xfrm flipH="1">
            <a:off x="7144571" y="3621021"/>
            <a:ext cx="3185" cy="48005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25" idx="0"/>
          </p:cNvCxnSpPr>
          <p:nvPr/>
        </p:nvCxnSpPr>
        <p:spPr>
          <a:xfrm>
            <a:off x="7144571" y="4623475"/>
            <a:ext cx="3185" cy="62972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868144" y="1820820"/>
            <a:ext cx="1283574"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255476" y="1624133"/>
            <a:ext cx="612668" cy="461665"/>
          </a:xfrm>
          <a:prstGeom prst="rect">
            <a:avLst/>
          </a:prstGeom>
          <a:noFill/>
          <a:ln w="12700">
            <a:solidFill>
              <a:schemeClr val="tx1"/>
            </a:solidFill>
          </a:ln>
        </p:spPr>
        <p:txBody>
          <a:bodyPr wrap="none" rtlCol="0">
            <a:spAutoFit/>
          </a:bodyPr>
          <a:lstStyle/>
          <a:p>
            <a:r>
              <a:rPr lang="en-US" altLang="zh-CN" sz="2400" dirty="0" smtClean="0">
                <a:solidFill>
                  <a:srgbClr val="000000"/>
                </a:solidFill>
              </a:rPr>
              <a:t>L1:</a:t>
            </a:r>
            <a:endParaRPr lang="en-US" sz="2400" dirty="0">
              <a:solidFill>
                <a:srgbClr val="000000"/>
              </a:solidFill>
            </a:endParaRPr>
          </a:p>
        </p:txBody>
      </p:sp>
      <p:cxnSp>
        <p:nvCxnSpPr>
          <p:cNvPr id="40" name="直接连接符 39"/>
          <p:cNvCxnSpPr/>
          <p:nvPr/>
        </p:nvCxnSpPr>
        <p:spPr>
          <a:xfrm>
            <a:off x="5868144" y="1820822"/>
            <a:ext cx="0" cy="4392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868144" y="6213309"/>
            <a:ext cx="12646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5" idx="2"/>
          </p:cNvCxnSpPr>
          <p:nvPr/>
        </p:nvCxnSpPr>
        <p:spPr>
          <a:xfrm flipH="1">
            <a:off x="7132768" y="5775603"/>
            <a:ext cx="14988" cy="4377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203597" y="4692117"/>
            <a:ext cx="612668" cy="461665"/>
          </a:xfrm>
          <a:prstGeom prst="rect">
            <a:avLst/>
          </a:prstGeom>
          <a:noFill/>
          <a:ln w="12700">
            <a:solidFill>
              <a:schemeClr val="tx1"/>
            </a:solidFill>
          </a:ln>
        </p:spPr>
        <p:txBody>
          <a:bodyPr wrap="none" rtlCol="0">
            <a:spAutoFit/>
          </a:bodyPr>
          <a:lstStyle/>
          <a:p>
            <a:r>
              <a:rPr lang="en-US" altLang="zh-CN" sz="2400" dirty="0" smtClean="0">
                <a:solidFill>
                  <a:srgbClr val="000000"/>
                </a:solidFill>
              </a:rPr>
              <a:t>L4:</a:t>
            </a:r>
            <a:endParaRPr lang="en-US" sz="2400" dirty="0">
              <a:solidFill>
                <a:srgbClr val="000000"/>
              </a:solidFill>
            </a:endParaRPr>
          </a:p>
        </p:txBody>
      </p:sp>
      <p:sp>
        <p:nvSpPr>
          <p:cNvPr id="46" name="TextBox 45"/>
          <p:cNvSpPr txBox="1"/>
          <p:nvPr/>
        </p:nvSpPr>
        <p:spPr>
          <a:xfrm>
            <a:off x="6203597" y="3555401"/>
            <a:ext cx="612668" cy="461665"/>
          </a:xfrm>
          <a:prstGeom prst="rect">
            <a:avLst/>
          </a:prstGeom>
          <a:noFill/>
          <a:ln w="12700">
            <a:solidFill>
              <a:schemeClr val="tx1"/>
            </a:solidFill>
          </a:ln>
        </p:spPr>
        <p:txBody>
          <a:bodyPr wrap="none" rtlCol="0">
            <a:spAutoFit/>
          </a:bodyPr>
          <a:lstStyle/>
          <a:p>
            <a:r>
              <a:rPr lang="en-US" altLang="zh-CN" sz="2400" dirty="0" smtClean="0">
                <a:solidFill>
                  <a:srgbClr val="000000"/>
                </a:solidFill>
              </a:rPr>
              <a:t>L2:</a:t>
            </a:r>
            <a:endParaRPr lang="en-US" sz="2400" dirty="0">
              <a:solidFill>
                <a:srgbClr val="000000"/>
              </a:solidFill>
            </a:endParaRPr>
          </a:p>
        </p:txBody>
      </p:sp>
      <p:sp>
        <p:nvSpPr>
          <p:cNvPr id="47" name="TextBox 46"/>
          <p:cNvSpPr txBox="1"/>
          <p:nvPr/>
        </p:nvSpPr>
        <p:spPr>
          <a:xfrm>
            <a:off x="7269312" y="3588320"/>
            <a:ext cx="663964" cy="461665"/>
          </a:xfrm>
          <a:prstGeom prst="rect">
            <a:avLst/>
          </a:prstGeom>
          <a:noFill/>
          <a:ln w="12700">
            <a:solidFill>
              <a:schemeClr val="tx1"/>
            </a:solidFill>
          </a:ln>
        </p:spPr>
        <p:txBody>
          <a:bodyPr wrap="none" rtlCol="0">
            <a:spAutoFit/>
          </a:bodyPr>
          <a:lstStyle/>
          <a:p>
            <a:r>
              <a:rPr lang="zh-CN" altLang="en-US" sz="2400" dirty="0" smtClean="0">
                <a:solidFill>
                  <a:srgbClr val="000000"/>
                </a:solidFill>
              </a:rPr>
              <a:t>非</a:t>
            </a:r>
            <a:r>
              <a:rPr lang="en-US" altLang="zh-CN" sz="2400" dirty="0" smtClean="0">
                <a:solidFill>
                  <a:srgbClr val="000000"/>
                </a:solidFill>
              </a:rPr>
              <a:t>0</a:t>
            </a:r>
            <a:endParaRPr lang="en-US" sz="2400" dirty="0">
              <a:solidFill>
                <a:srgbClr val="000000"/>
              </a:solidFill>
            </a:endParaRPr>
          </a:p>
        </p:txBody>
      </p:sp>
      <p:cxnSp>
        <p:nvCxnSpPr>
          <p:cNvPr id="49" name="直接箭头连接符 48"/>
          <p:cNvCxnSpPr>
            <a:stCxn id="23" idx="2"/>
            <a:endCxn id="28" idx="0"/>
          </p:cNvCxnSpPr>
          <p:nvPr/>
        </p:nvCxnSpPr>
        <p:spPr>
          <a:xfrm flipH="1">
            <a:off x="7147756" y="2511239"/>
            <a:ext cx="3962" cy="34169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97552" y="2728647"/>
            <a:ext cx="535724" cy="461665"/>
          </a:xfrm>
          <a:prstGeom prst="rect">
            <a:avLst/>
          </a:prstGeom>
          <a:noFill/>
          <a:ln w="12700">
            <a:solidFill>
              <a:schemeClr val="tx1"/>
            </a:solidFill>
          </a:ln>
        </p:spPr>
        <p:txBody>
          <a:bodyPr wrap="none" rtlCol="0">
            <a:spAutoFit/>
          </a:bodyPr>
          <a:lstStyle/>
          <a:p>
            <a:r>
              <a:rPr lang="en-US" altLang="zh-CN" sz="2400" dirty="0">
                <a:solidFill>
                  <a:srgbClr val="000000"/>
                </a:solidFill>
              </a:rPr>
              <a:t>=</a:t>
            </a:r>
            <a:r>
              <a:rPr lang="en-US" altLang="zh-CN" sz="2400" dirty="0" smtClean="0">
                <a:solidFill>
                  <a:srgbClr val="000000"/>
                </a:solidFill>
              </a:rPr>
              <a:t>0</a:t>
            </a:r>
            <a:endParaRPr lang="en-US" sz="2400" dirty="0">
              <a:solidFill>
                <a:srgbClr val="000000"/>
              </a:solidFill>
            </a:endParaRPr>
          </a:p>
        </p:txBody>
      </p:sp>
      <p:cxnSp>
        <p:nvCxnSpPr>
          <p:cNvPr id="52" name="直接箭头连接符 51"/>
          <p:cNvCxnSpPr>
            <a:endCxn id="53" idx="0"/>
          </p:cNvCxnSpPr>
          <p:nvPr/>
        </p:nvCxnSpPr>
        <p:spPr>
          <a:xfrm>
            <a:off x="8316416" y="3222909"/>
            <a:ext cx="1459" cy="80528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011541" y="4028189"/>
            <a:ext cx="612668" cy="461665"/>
          </a:xfrm>
          <a:prstGeom prst="rect">
            <a:avLst/>
          </a:prstGeom>
          <a:noFill/>
          <a:ln w="12700">
            <a:solidFill>
              <a:schemeClr val="tx1"/>
            </a:solidFill>
          </a:ln>
        </p:spPr>
        <p:txBody>
          <a:bodyPr wrap="none" rtlCol="0">
            <a:spAutoFit/>
          </a:bodyPr>
          <a:lstStyle/>
          <a:p>
            <a:r>
              <a:rPr lang="en-US" altLang="zh-CN" sz="2400" dirty="0" smtClean="0">
                <a:solidFill>
                  <a:srgbClr val="000000"/>
                </a:solidFill>
              </a:rPr>
              <a:t>L3:</a:t>
            </a:r>
            <a:endParaRPr lang="en-US" sz="2400" dirty="0">
              <a:solidFill>
                <a:srgbClr val="000000"/>
              </a:solidFill>
            </a:endParaRPr>
          </a:p>
        </p:txBody>
      </p:sp>
      <p:sp>
        <p:nvSpPr>
          <p:cNvPr id="3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312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8" grpId="0"/>
      <p:bldP spid="9" grpId="0"/>
      <p:bldP spid="10" grpId="0"/>
      <p:bldP spid="17" grpId="0" animBg="1"/>
      <p:bldP spid="18" grpId="0"/>
      <p:bldP spid="7" grpId="0" animBg="1"/>
      <p:bldP spid="23" grpId="0" animBg="1"/>
      <p:bldP spid="24" grpId="0" animBg="1"/>
      <p:bldP spid="25" grpId="0" animBg="1"/>
      <p:bldP spid="28" grpId="0" animBg="1"/>
      <p:bldP spid="37" grpId="0" animBg="1"/>
      <p:bldP spid="45" grpId="0" animBg="1"/>
      <p:bldP spid="46" grpId="0" animBg="1"/>
      <p:bldP spid="47" grpId="0" animBg="1"/>
      <p:bldP spid="50" grpId="0" animBg="1"/>
      <p:bldP spid="5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smtClean="0">
                <a:latin typeface="楷体" panose="02010609060101010101" pitchFamily="49" charset="-122"/>
                <a:ea typeface="楷体" panose="02010609060101010101" pitchFamily="49" charset="-122"/>
              </a:rPr>
              <a:t>for</a:t>
            </a:r>
            <a:r>
              <a:rPr lang="zh-CN" altLang="en-US" kern="0" dirty="0" smtClean="0">
                <a:latin typeface="楷体" panose="02010609060101010101" pitchFamily="49" charset="-122"/>
                <a:ea typeface="楷体" panose="02010609060101010101" pitchFamily="49" charset="-122"/>
              </a:rPr>
              <a:t>语句的</a:t>
            </a:r>
            <a:r>
              <a:rPr lang="zh-CN" altLang="en-US" kern="0" dirty="0">
                <a:latin typeface="楷体" panose="02010609060101010101" pitchFamily="49" charset="-122"/>
                <a:ea typeface="楷体" panose="02010609060101010101" pitchFamily="49" charset="-122"/>
              </a:rPr>
              <a:t>翻译</a:t>
            </a:r>
          </a:p>
        </p:txBody>
      </p:sp>
      <p:sp>
        <p:nvSpPr>
          <p:cNvPr id="7" name="矩形 6"/>
          <p:cNvSpPr/>
          <p:nvPr/>
        </p:nvSpPr>
        <p:spPr>
          <a:xfrm>
            <a:off x="6483151" y="1130403"/>
            <a:ext cx="1048941" cy="52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计算</a:t>
            </a:r>
            <a:r>
              <a:rPr lang="en-US" altLang="zh-CN" sz="2000" dirty="0" smtClean="0">
                <a:solidFill>
                  <a:schemeClr val="tx1"/>
                </a:solidFill>
              </a:rPr>
              <a:t>e1</a:t>
            </a:r>
            <a:endParaRPr lang="en-US" sz="2000" dirty="0">
              <a:solidFill>
                <a:schemeClr val="tx1"/>
              </a:solidFill>
            </a:endParaRPr>
          </a:p>
        </p:txBody>
      </p:sp>
      <p:cxnSp>
        <p:nvCxnSpPr>
          <p:cNvPr id="20" name="直接箭头连接符 19"/>
          <p:cNvCxnSpPr>
            <a:endCxn id="7" idx="0"/>
          </p:cNvCxnSpPr>
          <p:nvPr/>
        </p:nvCxnSpPr>
        <p:spPr>
          <a:xfrm>
            <a:off x="6940352" y="740703"/>
            <a:ext cx="67270" cy="389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91076" y="1988839"/>
            <a:ext cx="1041016" cy="52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计算</a:t>
            </a:r>
            <a:r>
              <a:rPr lang="en-US" altLang="zh-CN" sz="2000" dirty="0" smtClean="0">
                <a:solidFill>
                  <a:schemeClr val="tx1"/>
                </a:solidFill>
              </a:rPr>
              <a:t>e2</a:t>
            </a:r>
            <a:endParaRPr lang="en-US" sz="2000" dirty="0">
              <a:solidFill>
                <a:schemeClr val="tx1"/>
              </a:solidFill>
            </a:endParaRPr>
          </a:p>
        </p:txBody>
      </p:sp>
      <p:sp>
        <p:nvSpPr>
          <p:cNvPr id="24" name="矩形 23"/>
          <p:cNvSpPr/>
          <p:nvPr/>
        </p:nvSpPr>
        <p:spPr>
          <a:xfrm>
            <a:off x="6459542" y="4101075"/>
            <a:ext cx="1072550" cy="52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S</a:t>
            </a:r>
            <a:endParaRPr lang="en-US" sz="2000" dirty="0">
              <a:solidFill>
                <a:schemeClr val="tx1"/>
              </a:solidFill>
            </a:endParaRPr>
          </a:p>
        </p:txBody>
      </p:sp>
      <p:sp>
        <p:nvSpPr>
          <p:cNvPr id="25" name="矩形 24"/>
          <p:cNvSpPr/>
          <p:nvPr/>
        </p:nvSpPr>
        <p:spPr>
          <a:xfrm>
            <a:off x="6459542" y="5253203"/>
            <a:ext cx="1072550" cy="5224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rPr>
              <a:t>计算</a:t>
            </a:r>
            <a:r>
              <a:rPr lang="en-US" altLang="zh-CN" sz="2000" dirty="0" smtClean="0">
                <a:solidFill>
                  <a:schemeClr val="tx1"/>
                </a:solidFill>
              </a:rPr>
              <a:t>e3</a:t>
            </a:r>
            <a:endParaRPr lang="en-US" sz="2000" dirty="0">
              <a:solidFill>
                <a:schemeClr val="tx1"/>
              </a:solidFill>
            </a:endParaRPr>
          </a:p>
        </p:txBody>
      </p:sp>
      <p:cxnSp>
        <p:nvCxnSpPr>
          <p:cNvPr id="27" name="直接箭头连接符 26"/>
          <p:cNvCxnSpPr>
            <a:stCxn id="7" idx="2"/>
            <a:endCxn id="23" idx="0"/>
          </p:cNvCxnSpPr>
          <p:nvPr/>
        </p:nvCxnSpPr>
        <p:spPr>
          <a:xfrm>
            <a:off x="7007622" y="1652803"/>
            <a:ext cx="3962" cy="3360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流程图: 决策 27"/>
          <p:cNvSpPr/>
          <p:nvPr/>
        </p:nvSpPr>
        <p:spPr>
          <a:xfrm>
            <a:off x="6459542" y="2852936"/>
            <a:ext cx="1072550" cy="768085"/>
          </a:xfrm>
          <a:prstGeom prst="flowChartDecis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e2</a:t>
            </a:r>
            <a:endParaRPr lang="en-US" sz="2000" dirty="0">
              <a:solidFill>
                <a:schemeClr val="tx1"/>
              </a:solidFill>
            </a:endParaRPr>
          </a:p>
        </p:txBody>
      </p:sp>
      <p:cxnSp>
        <p:nvCxnSpPr>
          <p:cNvPr id="30" name="直接连接符 29"/>
          <p:cNvCxnSpPr/>
          <p:nvPr/>
        </p:nvCxnSpPr>
        <p:spPr>
          <a:xfrm>
            <a:off x="7405476" y="3236979"/>
            <a:ext cx="51042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8" idx="2"/>
            <a:endCxn id="24" idx="0"/>
          </p:cNvCxnSpPr>
          <p:nvPr/>
        </p:nvCxnSpPr>
        <p:spPr>
          <a:xfrm>
            <a:off x="6995817" y="3621021"/>
            <a:ext cx="0" cy="48005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4" idx="2"/>
            <a:endCxn id="25" idx="0"/>
          </p:cNvCxnSpPr>
          <p:nvPr/>
        </p:nvCxnSpPr>
        <p:spPr>
          <a:xfrm>
            <a:off x="6995817" y="4623475"/>
            <a:ext cx="0" cy="62972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5868144" y="1820820"/>
            <a:ext cx="1080132"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033326" y="1412776"/>
            <a:ext cx="540533" cy="400110"/>
          </a:xfrm>
          <a:prstGeom prst="rect">
            <a:avLst/>
          </a:prstGeom>
          <a:noFill/>
          <a:ln>
            <a:solidFill>
              <a:schemeClr val="tx1"/>
            </a:solidFill>
          </a:ln>
        </p:spPr>
        <p:txBody>
          <a:bodyPr wrap="none" rtlCol="0">
            <a:spAutoFit/>
          </a:bodyPr>
          <a:lstStyle/>
          <a:p>
            <a:r>
              <a:rPr lang="en-US" altLang="zh-CN" sz="2000" dirty="0" smtClean="0"/>
              <a:t>L1:</a:t>
            </a:r>
            <a:endParaRPr lang="en-US" sz="2000" dirty="0"/>
          </a:p>
        </p:txBody>
      </p:sp>
      <p:cxnSp>
        <p:nvCxnSpPr>
          <p:cNvPr id="40" name="直接连接符 39"/>
          <p:cNvCxnSpPr/>
          <p:nvPr/>
        </p:nvCxnSpPr>
        <p:spPr>
          <a:xfrm>
            <a:off x="5868144" y="1820822"/>
            <a:ext cx="0" cy="43924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868144" y="6213309"/>
            <a:ext cx="10761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25" idx="2"/>
          </p:cNvCxnSpPr>
          <p:nvPr/>
        </p:nvCxnSpPr>
        <p:spPr>
          <a:xfrm flipH="1">
            <a:off x="6948277" y="5775603"/>
            <a:ext cx="47540" cy="4377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35962" y="4692117"/>
            <a:ext cx="540533" cy="400110"/>
          </a:xfrm>
          <a:prstGeom prst="rect">
            <a:avLst/>
          </a:prstGeom>
          <a:noFill/>
          <a:ln>
            <a:solidFill>
              <a:schemeClr val="tx1"/>
            </a:solidFill>
          </a:ln>
        </p:spPr>
        <p:txBody>
          <a:bodyPr wrap="none" rtlCol="0">
            <a:spAutoFit/>
          </a:bodyPr>
          <a:lstStyle/>
          <a:p>
            <a:r>
              <a:rPr lang="en-US" altLang="zh-CN" sz="2000" dirty="0" smtClean="0"/>
              <a:t>L4:</a:t>
            </a:r>
            <a:endParaRPr lang="en-US" sz="2000" dirty="0"/>
          </a:p>
        </p:txBody>
      </p:sp>
      <p:sp>
        <p:nvSpPr>
          <p:cNvPr id="46" name="TextBox 45"/>
          <p:cNvSpPr txBox="1"/>
          <p:nvPr/>
        </p:nvSpPr>
        <p:spPr>
          <a:xfrm>
            <a:off x="6137943" y="3582175"/>
            <a:ext cx="540533" cy="400110"/>
          </a:xfrm>
          <a:prstGeom prst="rect">
            <a:avLst/>
          </a:prstGeom>
          <a:noFill/>
          <a:ln>
            <a:solidFill>
              <a:schemeClr val="tx1"/>
            </a:solidFill>
          </a:ln>
        </p:spPr>
        <p:txBody>
          <a:bodyPr wrap="none" rtlCol="0">
            <a:spAutoFit/>
          </a:bodyPr>
          <a:lstStyle/>
          <a:p>
            <a:r>
              <a:rPr lang="en-US" altLang="zh-CN" sz="2000" dirty="0" smtClean="0"/>
              <a:t>L2:</a:t>
            </a:r>
            <a:endParaRPr lang="en-US" sz="2000" dirty="0"/>
          </a:p>
        </p:txBody>
      </p:sp>
      <p:sp>
        <p:nvSpPr>
          <p:cNvPr id="47" name="TextBox 46"/>
          <p:cNvSpPr txBox="1"/>
          <p:nvPr/>
        </p:nvSpPr>
        <p:spPr>
          <a:xfrm>
            <a:off x="6948279" y="3608632"/>
            <a:ext cx="583814" cy="400110"/>
          </a:xfrm>
          <a:prstGeom prst="rect">
            <a:avLst/>
          </a:prstGeom>
          <a:noFill/>
          <a:ln>
            <a:solidFill>
              <a:schemeClr val="tx1"/>
            </a:solidFill>
          </a:ln>
        </p:spPr>
        <p:txBody>
          <a:bodyPr wrap="none" rtlCol="0">
            <a:spAutoFit/>
          </a:bodyPr>
          <a:lstStyle/>
          <a:p>
            <a:r>
              <a:rPr lang="zh-CN" altLang="en-US" sz="2000" dirty="0" smtClean="0"/>
              <a:t>非</a:t>
            </a:r>
            <a:r>
              <a:rPr lang="en-US" altLang="zh-CN" sz="2000" dirty="0" smtClean="0"/>
              <a:t>0</a:t>
            </a:r>
            <a:endParaRPr lang="en-US" sz="2000" dirty="0"/>
          </a:p>
        </p:txBody>
      </p:sp>
      <p:cxnSp>
        <p:nvCxnSpPr>
          <p:cNvPr id="49" name="直接箭头连接符 48"/>
          <p:cNvCxnSpPr>
            <a:stCxn id="23" idx="2"/>
            <a:endCxn id="28" idx="0"/>
          </p:cNvCxnSpPr>
          <p:nvPr/>
        </p:nvCxnSpPr>
        <p:spPr>
          <a:xfrm flipH="1">
            <a:off x="6995817" y="2511239"/>
            <a:ext cx="15767" cy="34169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397552" y="2728647"/>
            <a:ext cx="476412" cy="400110"/>
          </a:xfrm>
          <a:prstGeom prst="rect">
            <a:avLst/>
          </a:prstGeom>
          <a:noFill/>
          <a:ln>
            <a:solidFill>
              <a:schemeClr val="tx1"/>
            </a:solidFill>
          </a:ln>
        </p:spPr>
        <p:txBody>
          <a:bodyPr wrap="none" rtlCol="0">
            <a:spAutoFit/>
          </a:bodyPr>
          <a:lstStyle/>
          <a:p>
            <a:r>
              <a:rPr lang="en-US" altLang="zh-CN" sz="2000" dirty="0"/>
              <a:t>=</a:t>
            </a:r>
            <a:r>
              <a:rPr lang="en-US" altLang="zh-CN" sz="2000" dirty="0" smtClean="0"/>
              <a:t>0</a:t>
            </a:r>
            <a:endParaRPr lang="en-US" sz="2000" dirty="0"/>
          </a:p>
        </p:txBody>
      </p:sp>
      <p:cxnSp>
        <p:nvCxnSpPr>
          <p:cNvPr id="52" name="直接箭头连接符 51"/>
          <p:cNvCxnSpPr/>
          <p:nvPr/>
        </p:nvCxnSpPr>
        <p:spPr>
          <a:xfrm>
            <a:off x="7915902" y="3236980"/>
            <a:ext cx="0" cy="780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917159" y="3382120"/>
            <a:ext cx="540533" cy="400110"/>
          </a:xfrm>
          <a:prstGeom prst="rect">
            <a:avLst/>
          </a:prstGeom>
          <a:noFill/>
          <a:ln>
            <a:solidFill>
              <a:schemeClr val="tx1"/>
            </a:solidFill>
          </a:ln>
        </p:spPr>
        <p:txBody>
          <a:bodyPr wrap="none" rtlCol="0">
            <a:spAutoFit/>
          </a:bodyPr>
          <a:lstStyle/>
          <a:p>
            <a:r>
              <a:rPr lang="en-US" altLang="zh-CN" sz="2000" dirty="0" smtClean="0"/>
              <a:t>L3:</a:t>
            </a:r>
            <a:endParaRPr lang="en-US" sz="2000" dirty="0"/>
          </a:p>
        </p:txBody>
      </p:sp>
      <p:sp>
        <p:nvSpPr>
          <p:cNvPr id="11" name="矩形 10"/>
          <p:cNvSpPr/>
          <p:nvPr/>
        </p:nvSpPr>
        <p:spPr>
          <a:xfrm>
            <a:off x="2123728" y="1130404"/>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e</a:t>
            </a:r>
            <a:r>
              <a:rPr lang="en-US" sz="2000" dirty="0" smtClean="0">
                <a:solidFill>
                  <a:schemeClr val="tx1"/>
                </a:solidFill>
              </a:rPr>
              <a:t>1</a:t>
            </a:r>
            <a:r>
              <a:rPr lang="zh-CN" altLang="en-US" sz="2000" dirty="0" smtClean="0">
                <a:solidFill>
                  <a:schemeClr val="tx1"/>
                </a:solidFill>
              </a:rPr>
              <a:t>的代码</a:t>
            </a:r>
            <a:endParaRPr lang="en-US" sz="2000" dirty="0">
              <a:solidFill>
                <a:schemeClr val="tx1"/>
              </a:solidFill>
            </a:endParaRPr>
          </a:p>
        </p:txBody>
      </p:sp>
      <p:sp>
        <p:nvSpPr>
          <p:cNvPr id="35" name="矩形 34"/>
          <p:cNvSpPr/>
          <p:nvPr/>
        </p:nvSpPr>
        <p:spPr>
          <a:xfrm>
            <a:off x="2123728" y="1661280"/>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e</a:t>
            </a:r>
            <a:r>
              <a:rPr lang="en-US" altLang="zh-CN" sz="2000" dirty="0">
                <a:solidFill>
                  <a:schemeClr val="tx1"/>
                </a:solidFill>
              </a:rPr>
              <a:t>2</a:t>
            </a:r>
            <a:r>
              <a:rPr lang="zh-CN" altLang="en-US" sz="2000" dirty="0" smtClean="0">
                <a:solidFill>
                  <a:schemeClr val="tx1"/>
                </a:solidFill>
              </a:rPr>
              <a:t>的代码</a:t>
            </a:r>
            <a:endParaRPr lang="en-US" sz="2000" dirty="0">
              <a:solidFill>
                <a:schemeClr val="tx1"/>
              </a:solidFill>
            </a:endParaRPr>
          </a:p>
        </p:txBody>
      </p:sp>
      <p:sp>
        <p:nvSpPr>
          <p:cNvPr id="38" name="矩形 37"/>
          <p:cNvSpPr/>
          <p:nvPr/>
        </p:nvSpPr>
        <p:spPr>
          <a:xfrm>
            <a:off x="2123728" y="2189875"/>
            <a:ext cx="1512168" cy="1438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测</a:t>
            </a:r>
            <a:r>
              <a:rPr lang="en-US" altLang="zh-CN" sz="2000" dirty="0" smtClean="0">
                <a:solidFill>
                  <a:schemeClr val="tx1"/>
                </a:solidFill>
              </a:rPr>
              <a:t>e2</a:t>
            </a:r>
            <a:r>
              <a:rPr lang="zh-CN" altLang="en-US" sz="2000" dirty="0" smtClean="0">
                <a:solidFill>
                  <a:schemeClr val="tx1"/>
                </a:solidFill>
              </a:rPr>
              <a:t>的代码</a:t>
            </a:r>
            <a:endParaRPr lang="en-US" altLang="zh-CN" sz="2000" dirty="0" smtClean="0">
              <a:solidFill>
                <a:schemeClr val="tx1"/>
              </a:solidFill>
            </a:endParaRPr>
          </a:p>
          <a:p>
            <a:pPr algn="ctr"/>
            <a:r>
              <a:rPr lang="en-US" altLang="zh-CN" sz="2000" dirty="0" smtClean="0">
                <a:solidFill>
                  <a:schemeClr val="tx1"/>
                </a:solidFill>
              </a:rPr>
              <a:t>(J</a:t>
            </a:r>
            <a:r>
              <a:rPr lang="en-US" altLang="zh-CN" sz="2000" baseline="-25000" dirty="0" smtClean="0">
                <a:solidFill>
                  <a:schemeClr val="tx1"/>
                </a:solidFill>
              </a:rPr>
              <a:t>T</a:t>
            </a:r>
            <a:r>
              <a:rPr lang="en-US" altLang="zh-CN" sz="2000" dirty="0" smtClean="0">
                <a:solidFill>
                  <a:schemeClr val="tx1"/>
                </a:solidFill>
              </a:rPr>
              <a:t>, _, _, L2</a:t>
            </a:r>
            <a:r>
              <a:rPr lang="en-US" altLang="zh-CN" sz="2000" dirty="0">
                <a:solidFill>
                  <a:schemeClr val="tx1"/>
                </a:solidFill>
              </a:rPr>
              <a:t>)</a:t>
            </a:r>
            <a:endParaRPr lang="en-US" altLang="zh-CN" sz="2000" dirty="0" smtClean="0">
              <a:solidFill>
                <a:schemeClr val="tx1"/>
              </a:solidFill>
            </a:endParaRPr>
          </a:p>
          <a:p>
            <a:pPr algn="ctr"/>
            <a:r>
              <a:rPr lang="en-US" sz="2000" dirty="0" smtClean="0">
                <a:solidFill>
                  <a:schemeClr val="tx1"/>
                </a:solidFill>
              </a:rPr>
              <a:t>(J</a:t>
            </a:r>
            <a:r>
              <a:rPr lang="en-US" sz="2000" baseline="-25000" dirty="0" smtClean="0">
                <a:solidFill>
                  <a:schemeClr val="tx1"/>
                </a:solidFill>
              </a:rPr>
              <a:t>F</a:t>
            </a:r>
            <a:r>
              <a:rPr lang="en-US" sz="2000" dirty="0" smtClean="0">
                <a:solidFill>
                  <a:schemeClr val="tx1"/>
                </a:solidFill>
              </a:rPr>
              <a:t>, _, _, L3)</a:t>
            </a:r>
            <a:endParaRPr lang="en-US" sz="2000" dirty="0">
              <a:solidFill>
                <a:schemeClr val="tx1"/>
              </a:solidFill>
            </a:endParaRPr>
          </a:p>
        </p:txBody>
      </p:sp>
      <p:sp>
        <p:nvSpPr>
          <p:cNvPr id="39" name="矩形 38"/>
          <p:cNvSpPr/>
          <p:nvPr/>
        </p:nvSpPr>
        <p:spPr>
          <a:xfrm>
            <a:off x="2123728" y="3628341"/>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e3</a:t>
            </a:r>
            <a:r>
              <a:rPr lang="zh-CN" altLang="en-US" sz="2000" dirty="0" smtClean="0">
                <a:solidFill>
                  <a:schemeClr val="tx1"/>
                </a:solidFill>
              </a:rPr>
              <a:t>的代码</a:t>
            </a:r>
            <a:endParaRPr lang="en-US" sz="2000" dirty="0">
              <a:solidFill>
                <a:schemeClr val="tx1"/>
              </a:solidFill>
            </a:endParaRPr>
          </a:p>
        </p:txBody>
      </p:sp>
      <p:sp>
        <p:nvSpPr>
          <p:cNvPr id="41" name="矩形 40"/>
          <p:cNvSpPr/>
          <p:nvPr/>
        </p:nvSpPr>
        <p:spPr>
          <a:xfrm>
            <a:off x="2123728" y="4156937"/>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(j, _, _, L1)</a:t>
            </a:r>
            <a:endParaRPr lang="en-US" sz="2000" dirty="0">
              <a:solidFill>
                <a:schemeClr val="tx1"/>
              </a:solidFill>
            </a:endParaRPr>
          </a:p>
        </p:txBody>
      </p:sp>
      <p:sp>
        <p:nvSpPr>
          <p:cNvPr id="43" name="矩形 42"/>
          <p:cNvSpPr/>
          <p:nvPr/>
        </p:nvSpPr>
        <p:spPr>
          <a:xfrm>
            <a:off x="2123728" y="4692117"/>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S</a:t>
            </a:r>
            <a:r>
              <a:rPr lang="zh-CN" altLang="en-US" sz="2000" dirty="0" smtClean="0">
                <a:solidFill>
                  <a:schemeClr val="tx1"/>
                </a:solidFill>
              </a:rPr>
              <a:t>的代码</a:t>
            </a:r>
            <a:endParaRPr lang="en-US" sz="2000" dirty="0">
              <a:solidFill>
                <a:schemeClr val="tx1"/>
              </a:solidFill>
            </a:endParaRPr>
          </a:p>
        </p:txBody>
      </p:sp>
      <p:sp>
        <p:nvSpPr>
          <p:cNvPr id="48" name="矩形 47"/>
          <p:cNvSpPr/>
          <p:nvPr/>
        </p:nvSpPr>
        <p:spPr>
          <a:xfrm>
            <a:off x="2123728" y="5211004"/>
            <a:ext cx="1512168" cy="528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(j, _, _, L4)</a:t>
            </a:r>
            <a:endParaRPr lang="en-US" sz="2000" dirty="0">
              <a:solidFill>
                <a:schemeClr val="tx1"/>
              </a:solidFill>
            </a:endParaRPr>
          </a:p>
        </p:txBody>
      </p:sp>
      <p:sp>
        <p:nvSpPr>
          <p:cNvPr id="51" name="矩形 50"/>
          <p:cNvSpPr/>
          <p:nvPr/>
        </p:nvSpPr>
        <p:spPr>
          <a:xfrm>
            <a:off x="2123728" y="5739597"/>
            <a:ext cx="1512168" cy="761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a:t>
            </a:r>
            <a:endParaRPr lang="en-US" sz="2000" dirty="0">
              <a:solidFill>
                <a:schemeClr val="tx1"/>
              </a:solidFill>
            </a:endParaRPr>
          </a:p>
        </p:txBody>
      </p:sp>
      <p:sp>
        <p:nvSpPr>
          <p:cNvPr id="12" name="TextBox 11"/>
          <p:cNvSpPr txBox="1"/>
          <p:nvPr/>
        </p:nvSpPr>
        <p:spPr>
          <a:xfrm>
            <a:off x="1479696" y="1703628"/>
            <a:ext cx="540533" cy="400110"/>
          </a:xfrm>
          <a:prstGeom prst="rect">
            <a:avLst/>
          </a:prstGeom>
          <a:noFill/>
          <a:ln w="12700">
            <a:solidFill>
              <a:schemeClr val="tx1"/>
            </a:solidFill>
          </a:ln>
        </p:spPr>
        <p:txBody>
          <a:bodyPr wrap="none" rtlCol="0">
            <a:spAutoFit/>
          </a:bodyPr>
          <a:lstStyle/>
          <a:p>
            <a:r>
              <a:rPr lang="en-US" sz="2000" dirty="0" smtClean="0"/>
              <a:t>L1:</a:t>
            </a:r>
            <a:endParaRPr lang="en-US" sz="2000" dirty="0"/>
          </a:p>
        </p:txBody>
      </p:sp>
      <p:sp>
        <p:nvSpPr>
          <p:cNvPr id="54" name="TextBox 53"/>
          <p:cNvSpPr txBox="1"/>
          <p:nvPr/>
        </p:nvSpPr>
        <p:spPr>
          <a:xfrm>
            <a:off x="1479696" y="3608632"/>
            <a:ext cx="540533" cy="400110"/>
          </a:xfrm>
          <a:prstGeom prst="rect">
            <a:avLst/>
          </a:prstGeom>
          <a:noFill/>
          <a:ln w="12700">
            <a:solidFill>
              <a:schemeClr val="tx1"/>
            </a:solidFill>
          </a:ln>
        </p:spPr>
        <p:txBody>
          <a:bodyPr wrap="none" rtlCol="0">
            <a:spAutoFit/>
          </a:bodyPr>
          <a:lstStyle/>
          <a:p>
            <a:r>
              <a:rPr lang="en-US" sz="2000" dirty="0" smtClean="0"/>
              <a:t>L4:</a:t>
            </a:r>
            <a:endParaRPr lang="en-US" sz="2000" dirty="0"/>
          </a:p>
        </p:txBody>
      </p:sp>
      <p:sp>
        <p:nvSpPr>
          <p:cNvPr id="55" name="TextBox 54"/>
          <p:cNvSpPr txBox="1"/>
          <p:nvPr/>
        </p:nvSpPr>
        <p:spPr>
          <a:xfrm>
            <a:off x="1479696" y="4710193"/>
            <a:ext cx="540533" cy="400110"/>
          </a:xfrm>
          <a:prstGeom prst="rect">
            <a:avLst/>
          </a:prstGeom>
          <a:noFill/>
          <a:ln w="12700">
            <a:solidFill>
              <a:schemeClr val="tx1"/>
            </a:solidFill>
          </a:ln>
        </p:spPr>
        <p:txBody>
          <a:bodyPr wrap="none" rtlCol="0">
            <a:spAutoFit/>
          </a:bodyPr>
          <a:lstStyle/>
          <a:p>
            <a:r>
              <a:rPr lang="en-US" sz="2000" dirty="0" smtClean="0"/>
              <a:t>L2:</a:t>
            </a:r>
            <a:endParaRPr lang="en-US" sz="2000" dirty="0"/>
          </a:p>
        </p:txBody>
      </p:sp>
      <p:sp>
        <p:nvSpPr>
          <p:cNvPr id="56" name="TextBox 55"/>
          <p:cNvSpPr txBox="1"/>
          <p:nvPr/>
        </p:nvSpPr>
        <p:spPr>
          <a:xfrm>
            <a:off x="1479696" y="5874248"/>
            <a:ext cx="540533" cy="400110"/>
          </a:xfrm>
          <a:prstGeom prst="rect">
            <a:avLst/>
          </a:prstGeom>
          <a:noFill/>
        </p:spPr>
        <p:txBody>
          <a:bodyPr wrap="none" rtlCol="0">
            <a:spAutoFit/>
          </a:bodyPr>
          <a:lstStyle/>
          <a:p>
            <a:r>
              <a:rPr lang="en-US" sz="2000" dirty="0" smtClean="0"/>
              <a:t>L3:</a:t>
            </a:r>
            <a:endParaRPr lang="en-US" sz="2000" dirty="0"/>
          </a:p>
        </p:txBody>
      </p:sp>
      <p:cxnSp>
        <p:nvCxnSpPr>
          <p:cNvPr id="14" name="直接连接符 13"/>
          <p:cNvCxnSpPr>
            <a:stCxn id="41" idx="1"/>
          </p:cNvCxnSpPr>
          <p:nvPr/>
        </p:nvCxnSpPr>
        <p:spPr>
          <a:xfrm flipH="1">
            <a:off x="1043608" y="4421233"/>
            <a:ext cx="1080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1043611" y="1905221"/>
            <a:ext cx="4037" cy="25160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2" idx="1"/>
          </p:cNvCxnSpPr>
          <p:nvPr/>
        </p:nvCxnSpPr>
        <p:spPr>
          <a:xfrm>
            <a:off x="1047648" y="1903683"/>
            <a:ext cx="43204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8" idx="1"/>
          </p:cNvCxnSpPr>
          <p:nvPr/>
        </p:nvCxnSpPr>
        <p:spPr>
          <a:xfrm flipH="1">
            <a:off x="755576" y="5475300"/>
            <a:ext cx="136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755576" y="3782230"/>
            <a:ext cx="0" cy="17321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54" idx="1"/>
          </p:cNvCxnSpPr>
          <p:nvPr/>
        </p:nvCxnSpPr>
        <p:spPr>
          <a:xfrm flipH="1">
            <a:off x="755576" y="3808687"/>
            <a:ext cx="724120" cy="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0"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61"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89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31766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24" grpId="0" animBg="1"/>
      <p:bldP spid="25" grpId="0" animBg="1"/>
      <p:bldP spid="28" grpId="0" animBg="1"/>
      <p:bldP spid="37" grpId="0" animBg="1"/>
      <p:bldP spid="45" grpId="0" animBg="1"/>
      <p:bldP spid="46" grpId="0" animBg="1"/>
      <p:bldP spid="47" grpId="0" animBg="1"/>
      <p:bldP spid="50" grpId="0" animBg="1"/>
      <p:bldP spid="53" grpId="0" animBg="1"/>
      <p:bldP spid="11" grpId="0" animBg="1"/>
      <p:bldP spid="35" grpId="0" animBg="1"/>
      <p:bldP spid="38" grpId="0" animBg="1"/>
      <p:bldP spid="39" grpId="0" animBg="1"/>
      <p:bldP spid="41" grpId="0" animBg="1"/>
      <p:bldP spid="43" grpId="0" animBg="1"/>
      <p:bldP spid="48" grpId="0" animBg="1"/>
      <p:bldP spid="51" grpId="0" animBg="1"/>
      <p:bldP spid="12" grpId="0" animBg="1"/>
      <p:bldP spid="54" grpId="0" animBg="1"/>
      <p:bldP spid="55" grpId="0" animBg="1"/>
      <p:bldP spid="5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语义分析的描述</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63" name="副标题 2"/>
          <p:cNvSpPr>
            <a:spLocks noGrp="1"/>
          </p:cNvSpPr>
          <p:nvPr>
            <p:ph type="subTitle" idx="1"/>
          </p:nvPr>
        </p:nvSpPr>
        <p:spPr>
          <a:xfrm>
            <a:off x="395536" y="836712"/>
            <a:ext cx="8280920" cy="5664629"/>
          </a:xfrm>
        </p:spPr>
        <p:txBody>
          <a:bodyPr/>
          <a:lstStyle/>
          <a:p>
            <a:pPr algn="l"/>
            <a:endParaRPr lang="en-US" altLang="zh-CN" sz="2800" dirty="0" smtClean="0">
              <a:latin typeface="Times New Roman" panose="02020603050405020304" pitchFamily="18" charset="0"/>
              <a:cs typeface="Times New Roman" panose="02020603050405020304" pitchFamily="18" charset="0"/>
            </a:endParaRPr>
          </a:p>
          <a:p>
            <a:pPr algn="l"/>
            <a:r>
              <a:rPr lang="zh-CN" altLang="en-US" sz="2400" dirty="0"/>
              <a:t>属性文法：描述语义规则</a:t>
            </a:r>
            <a:r>
              <a:rPr lang="zh-CN" altLang="en-US" sz="2400" dirty="0" smtClean="0"/>
              <a:t>。</a:t>
            </a:r>
            <a:endParaRPr lang="en-US" altLang="zh-CN" sz="2400" dirty="0" smtClean="0"/>
          </a:p>
          <a:p>
            <a:pPr algn="l"/>
            <a:endParaRPr lang="zh-CN" altLang="en-US" sz="2400" dirty="0"/>
          </a:p>
          <a:p>
            <a:pPr algn="l"/>
            <a:r>
              <a:rPr lang="zh-CN" altLang="en-US" sz="2400" dirty="0"/>
              <a:t>语法制导翻译：在语法分析的同时，执行语义子程序：</a:t>
            </a:r>
          </a:p>
          <a:p>
            <a:pPr lvl="1">
              <a:buFont typeface="Wingdings" panose="05000000000000000000" pitchFamily="2" charset="2"/>
              <a:buChar char="Ø"/>
            </a:pPr>
            <a:r>
              <a:rPr lang="zh-CN" altLang="en-US" sz="2400" dirty="0"/>
              <a:t>检查静态语义</a:t>
            </a:r>
          </a:p>
          <a:p>
            <a:pPr lvl="1">
              <a:buFont typeface="Wingdings" panose="05000000000000000000" pitchFamily="2" charset="2"/>
              <a:buChar char="Ø"/>
            </a:pPr>
            <a:r>
              <a:rPr lang="zh-CN" altLang="en-US" sz="2400" dirty="0"/>
              <a:t>翻译</a:t>
            </a:r>
            <a:r>
              <a:rPr lang="en-US" altLang="zh-CN" sz="2400" dirty="0"/>
              <a:t>(</a:t>
            </a:r>
            <a:r>
              <a:rPr lang="zh-CN" altLang="en-US" sz="2400" dirty="0"/>
              <a:t>生成</a:t>
            </a:r>
            <a:r>
              <a:rPr lang="en-US" altLang="zh-CN" sz="2400" dirty="0"/>
              <a:t>)</a:t>
            </a:r>
            <a:r>
              <a:rPr lang="zh-CN" altLang="en-US" sz="2400" dirty="0"/>
              <a:t>中间</a:t>
            </a:r>
            <a:r>
              <a:rPr lang="en-US" altLang="zh-CN" sz="2400" dirty="0"/>
              <a:t>(</a:t>
            </a:r>
            <a:r>
              <a:rPr lang="zh-CN" altLang="en-US" sz="2400" dirty="0"/>
              <a:t>目标</a:t>
            </a:r>
            <a:r>
              <a:rPr lang="en-US" altLang="zh-CN" sz="2400" dirty="0"/>
              <a:t>)</a:t>
            </a:r>
            <a:r>
              <a:rPr lang="zh-CN" altLang="en-US" sz="2400" dirty="0"/>
              <a:t>代码</a:t>
            </a:r>
          </a:p>
          <a:p>
            <a:pPr algn="l"/>
            <a:endParaRPr lang="en-US" altLang="zh-CN" sz="2400" dirty="0" smtClean="0">
              <a:latin typeface="Times New Roman" panose="02020603050405020304" pitchFamily="18" charset="0"/>
              <a:cs typeface="Times New Roman" panose="02020603050405020304" pitchFamily="18" charset="0"/>
            </a:endParaRPr>
          </a:p>
          <a:p>
            <a:pPr algn="l"/>
            <a:endParaRPr lang="zh-CN" altLang="en-US" sz="2400" dirty="0">
              <a:latin typeface="Times New Roman" panose="02020603050405020304" pitchFamily="18" charset="0"/>
              <a:cs typeface="Times New Roman" panose="02020603050405020304" pitchFamily="18" charset="0"/>
            </a:endParaRPr>
          </a:p>
        </p:txBody>
      </p:sp>
      <p:sp>
        <p:nvSpPr>
          <p:cNvPr id="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7"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99013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例子：</a:t>
            </a:r>
            <a:r>
              <a:rPr lang="en-US" altLang="zh-CN" sz="2400" dirty="0" smtClean="0">
                <a:latin typeface="Times New Roman" panose="02020603050405020304" pitchFamily="18" charset="0"/>
                <a:cs typeface="Times New Roman" panose="02020603050405020304" pitchFamily="18" charset="0"/>
              </a:rPr>
              <a:t>for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a+b</a:t>
            </a:r>
            <a:r>
              <a:rPr lang="en-US" altLang="zh-CN" sz="2400" dirty="0" smtClean="0">
                <a:latin typeface="Times New Roman" panose="02020603050405020304" pitchFamily="18" charset="0"/>
                <a:cs typeface="Times New Roman" panose="02020603050405020304" pitchFamily="18" charset="0"/>
              </a:rPr>
              <a:t>*2 to c+d+10 do</a:t>
            </a:r>
          </a:p>
          <a:p>
            <a:pPr algn="l"/>
            <a:r>
              <a:rPr lang="en-US" altLang="zh-CN" sz="2000" dirty="0" smtClean="0">
                <a:latin typeface="Times New Roman" panose="02020603050405020304" pitchFamily="18" charset="0"/>
                <a:cs typeface="Times New Roman" panose="02020603050405020304" pitchFamily="18" charset="0"/>
              </a:rPr>
              <a:t>                  if h &gt; g then p = p +1;</a:t>
            </a:r>
          </a:p>
          <a:p>
            <a:pPr algn="l"/>
            <a:endParaRPr lang="en-US" altLang="zh-CN" sz="2000" dirty="0">
              <a:latin typeface="Times New Roman" panose="02020603050405020304" pitchFamily="18" charset="0"/>
              <a:cs typeface="Times New Roman" panose="02020603050405020304" pitchFamily="18" charset="0"/>
            </a:endParaRPr>
          </a:p>
          <a:p>
            <a:pPr algn="l"/>
            <a:endParaRPr lang="en-US" altLang="zh-CN" sz="2000" dirty="0" smtClean="0">
              <a:latin typeface="Times New Roman" panose="02020603050405020304" pitchFamily="18" charset="0"/>
              <a:cs typeface="Times New Roman" panose="02020603050405020304" pitchFamily="18" charset="0"/>
            </a:endParaRPr>
          </a:p>
          <a:p>
            <a:pPr algn="l"/>
            <a:endParaRPr lang="en-US" altLang="zh-CN" sz="20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smtClean="0">
                <a:solidFill>
                  <a:srgbClr val="000000"/>
                </a:solidFill>
                <a:latin typeface="楷体" panose="02010609060101010101" pitchFamily="49" charset="-122"/>
                <a:ea typeface="楷体" panose="02010609060101010101" pitchFamily="49" charset="-122"/>
              </a:rPr>
              <a:t>for</a:t>
            </a:r>
            <a:r>
              <a:rPr lang="zh-CN" altLang="en-US" kern="0" dirty="0" smtClean="0">
                <a:solidFill>
                  <a:srgbClr val="000000"/>
                </a:solidFill>
                <a:latin typeface="楷体" panose="02010609060101010101" pitchFamily="49" charset="-122"/>
                <a:ea typeface="楷体" panose="02010609060101010101" pitchFamily="49" charset="-122"/>
              </a:rPr>
              <a:t>语句的</a:t>
            </a:r>
            <a:r>
              <a:rPr lang="zh-CN" altLang="en-US" kern="0" dirty="0">
                <a:solidFill>
                  <a:srgbClr val="000000"/>
                </a:solidFill>
                <a:latin typeface="楷体" panose="02010609060101010101" pitchFamily="49" charset="-122"/>
                <a:ea typeface="楷体" panose="02010609060101010101" pitchFamily="49" charset="-122"/>
              </a:rPr>
              <a:t>翻译</a:t>
            </a:r>
          </a:p>
        </p:txBody>
      </p:sp>
      <p:sp>
        <p:nvSpPr>
          <p:cNvPr id="7" name="矩形 6"/>
          <p:cNvSpPr/>
          <p:nvPr/>
        </p:nvSpPr>
        <p:spPr>
          <a:xfrm>
            <a:off x="6459541" y="960168"/>
            <a:ext cx="1710248" cy="26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rPr>
              <a:t>a+b</a:t>
            </a:r>
            <a:r>
              <a:rPr lang="en-US" altLang="zh-CN" sz="2000" dirty="0" smtClean="0">
                <a:solidFill>
                  <a:schemeClr val="tx1"/>
                </a:solidFill>
              </a:rPr>
              <a:t>*2</a:t>
            </a:r>
            <a:endParaRPr lang="en-US" sz="2000" dirty="0">
              <a:solidFill>
                <a:schemeClr val="tx1"/>
              </a:solidFill>
            </a:endParaRPr>
          </a:p>
        </p:txBody>
      </p:sp>
      <p:cxnSp>
        <p:nvCxnSpPr>
          <p:cNvPr id="20" name="直接箭头连接符 19"/>
          <p:cNvCxnSpPr>
            <a:endCxn id="7" idx="0"/>
          </p:cNvCxnSpPr>
          <p:nvPr/>
        </p:nvCxnSpPr>
        <p:spPr>
          <a:xfrm flipH="1">
            <a:off x="7314665" y="570468"/>
            <a:ext cx="4" cy="389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459541" y="1466440"/>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rPr>
              <a:t>i</a:t>
            </a:r>
            <a:r>
              <a:rPr lang="en-US" altLang="zh-CN" sz="2000" dirty="0" smtClean="0">
                <a:solidFill>
                  <a:schemeClr val="tx1"/>
                </a:solidFill>
              </a:rPr>
              <a:t>=e1.place</a:t>
            </a:r>
            <a:endParaRPr lang="en-US" sz="2000" dirty="0">
              <a:solidFill>
                <a:schemeClr val="tx1"/>
              </a:solidFill>
            </a:endParaRPr>
          </a:p>
        </p:txBody>
      </p:sp>
      <p:cxnSp>
        <p:nvCxnSpPr>
          <p:cNvPr id="27" name="直接箭头连接符 26"/>
          <p:cNvCxnSpPr>
            <a:stCxn id="7" idx="2"/>
            <a:endCxn id="23" idx="0"/>
          </p:cNvCxnSpPr>
          <p:nvPr/>
        </p:nvCxnSpPr>
        <p:spPr>
          <a:xfrm>
            <a:off x="7314665" y="1221368"/>
            <a:ext cx="0" cy="2450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6460345" y="2024020"/>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r>
              <a:rPr lang="en-US" altLang="zh-CN" sz="2000" dirty="0" smtClean="0">
                <a:solidFill>
                  <a:schemeClr val="tx1"/>
                </a:solidFill>
              </a:rPr>
              <a:t>+d+10</a:t>
            </a:r>
            <a:endParaRPr lang="en-US" sz="2000" dirty="0">
              <a:solidFill>
                <a:schemeClr val="tx1"/>
              </a:solidFill>
            </a:endParaRPr>
          </a:p>
        </p:txBody>
      </p:sp>
      <p:sp>
        <p:nvSpPr>
          <p:cNvPr id="54" name="矩形 53"/>
          <p:cNvSpPr/>
          <p:nvPr/>
        </p:nvSpPr>
        <p:spPr>
          <a:xfrm>
            <a:off x="6459541" y="2583072"/>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t</a:t>
            </a:r>
            <a:r>
              <a:rPr lang="en-US" altLang="zh-CN" sz="2000" dirty="0" smtClean="0">
                <a:solidFill>
                  <a:schemeClr val="tx1"/>
                </a:solidFill>
              </a:rPr>
              <a:t>=e2.place</a:t>
            </a:r>
            <a:endParaRPr lang="en-US" sz="2000" dirty="0">
              <a:solidFill>
                <a:schemeClr val="tx1"/>
              </a:solidFill>
            </a:endParaRPr>
          </a:p>
        </p:txBody>
      </p:sp>
      <p:sp>
        <p:nvSpPr>
          <p:cNvPr id="55" name="矩形 54"/>
          <p:cNvSpPr/>
          <p:nvPr/>
        </p:nvSpPr>
        <p:spPr>
          <a:xfrm>
            <a:off x="6459541" y="314065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i</a:t>
            </a:r>
            <a:r>
              <a:rPr lang="en-US" altLang="zh-CN" sz="2000" dirty="0" smtClean="0">
                <a:solidFill>
                  <a:schemeClr val="tx1"/>
                </a:solidFill>
              </a:rPr>
              <a:t> &lt;= t</a:t>
            </a:r>
            <a:endParaRPr lang="en-US" sz="2000" dirty="0">
              <a:solidFill>
                <a:schemeClr val="tx1"/>
              </a:solidFill>
            </a:endParaRPr>
          </a:p>
        </p:txBody>
      </p:sp>
      <p:sp>
        <p:nvSpPr>
          <p:cNvPr id="56" name="矩形 55"/>
          <p:cNvSpPr/>
          <p:nvPr/>
        </p:nvSpPr>
        <p:spPr>
          <a:xfrm>
            <a:off x="6459541" y="3698236"/>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h &gt; g</a:t>
            </a:r>
            <a:endParaRPr lang="en-US" sz="2000" dirty="0">
              <a:solidFill>
                <a:schemeClr val="tx1"/>
              </a:solidFill>
            </a:endParaRPr>
          </a:p>
        </p:txBody>
      </p:sp>
      <p:sp>
        <p:nvSpPr>
          <p:cNvPr id="57" name="矩形 56"/>
          <p:cNvSpPr/>
          <p:nvPr/>
        </p:nvSpPr>
        <p:spPr>
          <a:xfrm>
            <a:off x="6459541" y="4389108"/>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 = p +1</a:t>
            </a:r>
            <a:endParaRPr lang="en-US" sz="2000" dirty="0">
              <a:solidFill>
                <a:schemeClr val="tx1"/>
              </a:solidFill>
            </a:endParaRPr>
          </a:p>
        </p:txBody>
      </p:sp>
      <p:sp>
        <p:nvSpPr>
          <p:cNvPr id="58" name="矩形 57"/>
          <p:cNvSpPr/>
          <p:nvPr/>
        </p:nvSpPr>
        <p:spPr>
          <a:xfrm>
            <a:off x="6459541" y="494807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a:t>
            </a:r>
            <a:r>
              <a:rPr lang="en-US" altLang="zh-CN" sz="2000" dirty="0" smtClean="0">
                <a:solidFill>
                  <a:schemeClr val="tx1"/>
                </a:solidFill>
              </a:rPr>
              <a:t> = </a:t>
            </a:r>
            <a:r>
              <a:rPr lang="en-US" altLang="zh-CN" sz="2000" dirty="0" err="1" smtClean="0">
                <a:solidFill>
                  <a:schemeClr val="tx1"/>
                </a:solidFill>
              </a:rPr>
              <a:t>i</a:t>
            </a:r>
            <a:r>
              <a:rPr lang="en-US" altLang="zh-CN" sz="2000" dirty="0" smtClean="0">
                <a:solidFill>
                  <a:schemeClr val="tx1"/>
                </a:solidFill>
              </a:rPr>
              <a:t> +1</a:t>
            </a:r>
            <a:endParaRPr lang="en-US" sz="2000" dirty="0">
              <a:solidFill>
                <a:schemeClr val="tx1"/>
              </a:solidFill>
            </a:endParaRPr>
          </a:p>
        </p:txBody>
      </p:sp>
      <p:sp>
        <p:nvSpPr>
          <p:cNvPr id="59" name="矩形 58"/>
          <p:cNvSpPr/>
          <p:nvPr/>
        </p:nvSpPr>
        <p:spPr>
          <a:xfrm>
            <a:off x="6459541" y="5637247"/>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Jump again</a:t>
            </a:r>
            <a:endParaRPr lang="en-US" sz="2000" dirty="0">
              <a:solidFill>
                <a:schemeClr val="tx1"/>
              </a:solidFill>
            </a:endParaRPr>
          </a:p>
        </p:txBody>
      </p:sp>
      <p:sp>
        <p:nvSpPr>
          <p:cNvPr id="60" name="矩形 59"/>
          <p:cNvSpPr/>
          <p:nvPr/>
        </p:nvSpPr>
        <p:spPr>
          <a:xfrm>
            <a:off x="6475308" y="619445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next</a:t>
            </a:r>
            <a:endParaRPr lang="en-US" sz="2000" dirty="0">
              <a:solidFill>
                <a:schemeClr val="tx1"/>
              </a:solidFill>
            </a:endParaRPr>
          </a:p>
        </p:txBody>
      </p:sp>
      <p:cxnSp>
        <p:nvCxnSpPr>
          <p:cNvPr id="41" name="直接箭头连接符 40"/>
          <p:cNvCxnSpPr>
            <a:stCxn id="23" idx="2"/>
            <a:endCxn id="51" idx="0"/>
          </p:cNvCxnSpPr>
          <p:nvPr/>
        </p:nvCxnSpPr>
        <p:spPr>
          <a:xfrm>
            <a:off x="7314665" y="1820820"/>
            <a:ext cx="804"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51" idx="2"/>
            <a:endCxn id="54" idx="0"/>
          </p:cNvCxnSpPr>
          <p:nvPr/>
        </p:nvCxnSpPr>
        <p:spPr>
          <a:xfrm flipH="1">
            <a:off x="7314665" y="2378403"/>
            <a:ext cx="804" cy="20467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4" idx="2"/>
            <a:endCxn id="55" idx="0"/>
          </p:cNvCxnSpPr>
          <p:nvPr/>
        </p:nvCxnSpPr>
        <p:spPr>
          <a:xfrm>
            <a:off x="7314665" y="2937453"/>
            <a:ext cx="0"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5" idx="2"/>
            <a:endCxn id="56" idx="0"/>
          </p:cNvCxnSpPr>
          <p:nvPr/>
        </p:nvCxnSpPr>
        <p:spPr>
          <a:xfrm>
            <a:off x="7314665" y="3495035"/>
            <a:ext cx="0"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6" idx="2"/>
            <a:endCxn id="57" idx="0"/>
          </p:cNvCxnSpPr>
          <p:nvPr/>
        </p:nvCxnSpPr>
        <p:spPr>
          <a:xfrm>
            <a:off x="7314665" y="4052616"/>
            <a:ext cx="0" cy="3364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7" idx="2"/>
            <a:endCxn id="58" idx="0"/>
          </p:cNvCxnSpPr>
          <p:nvPr/>
        </p:nvCxnSpPr>
        <p:spPr>
          <a:xfrm>
            <a:off x="7314665" y="4743490"/>
            <a:ext cx="0" cy="2045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8" idx="2"/>
            <a:endCxn id="59" idx="0"/>
          </p:cNvCxnSpPr>
          <p:nvPr/>
        </p:nvCxnSpPr>
        <p:spPr>
          <a:xfrm>
            <a:off x="7314665" y="5302457"/>
            <a:ext cx="0" cy="3347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6" idx="3"/>
          </p:cNvCxnSpPr>
          <p:nvPr/>
        </p:nvCxnSpPr>
        <p:spPr>
          <a:xfrm>
            <a:off x="8169792" y="3875425"/>
            <a:ext cx="29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8460432" y="3875427"/>
            <a:ext cx="0" cy="1249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endCxn id="58" idx="3"/>
          </p:cNvCxnSpPr>
          <p:nvPr/>
        </p:nvCxnSpPr>
        <p:spPr>
          <a:xfrm flipH="1">
            <a:off x="8169792" y="5125264"/>
            <a:ext cx="29064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124519" y="3498180"/>
            <a:ext cx="370614" cy="400110"/>
          </a:xfrm>
          <a:prstGeom prst="rect">
            <a:avLst/>
          </a:prstGeom>
          <a:noFill/>
        </p:spPr>
        <p:txBody>
          <a:bodyPr wrap="none" rtlCol="0">
            <a:spAutoFit/>
          </a:bodyPr>
          <a:lstStyle/>
          <a:p>
            <a:r>
              <a:rPr lang="en-US" sz="2000" dirty="0" smtClean="0"/>
              <a:t>N</a:t>
            </a:r>
            <a:endParaRPr lang="en-US" sz="2000" dirty="0"/>
          </a:p>
        </p:txBody>
      </p:sp>
      <p:cxnSp>
        <p:nvCxnSpPr>
          <p:cNvPr id="81" name="直接连接符 80"/>
          <p:cNvCxnSpPr>
            <a:stCxn id="55" idx="1"/>
          </p:cNvCxnSpPr>
          <p:nvPr/>
        </p:nvCxnSpPr>
        <p:spPr>
          <a:xfrm flipH="1">
            <a:off x="6012163" y="3317844"/>
            <a:ext cx="4473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12160" y="3317844"/>
            <a:ext cx="0" cy="3053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012163" y="6371644"/>
            <a:ext cx="44738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9" idx="3"/>
          </p:cNvCxnSpPr>
          <p:nvPr/>
        </p:nvCxnSpPr>
        <p:spPr>
          <a:xfrm>
            <a:off x="8169792" y="5814436"/>
            <a:ext cx="6506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V="1">
            <a:off x="8820472" y="3317844"/>
            <a:ext cx="0" cy="24965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55" idx="3"/>
          </p:cNvCxnSpPr>
          <p:nvPr/>
        </p:nvCxnSpPr>
        <p:spPr>
          <a:xfrm flipH="1">
            <a:off x="8169792" y="3317844"/>
            <a:ext cx="65068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 name="表格 92"/>
          <p:cNvGraphicFramePr>
            <a:graphicFrameLocks noGrp="1"/>
          </p:cNvGraphicFramePr>
          <p:nvPr>
            <p:extLst>
              <p:ext uri="{D42A27DB-BD31-4B8C-83A1-F6EECF244321}">
                <p14:modId xmlns:p14="http://schemas.microsoft.com/office/powerpoint/2010/main" val="689002855"/>
              </p:ext>
            </p:extLst>
          </p:nvPr>
        </p:nvGraphicFramePr>
        <p:xfrm>
          <a:off x="179512" y="2201211"/>
          <a:ext cx="5508104" cy="3413760"/>
        </p:xfrm>
        <a:graphic>
          <a:graphicData uri="http://schemas.openxmlformats.org/drawingml/2006/table">
            <a:tbl>
              <a:tblPr firstRow="1" bandRow="1">
                <a:tableStyleId>{5C22544A-7EE6-4342-B048-85BDC9FD1C3A}</a:tableStyleId>
              </a:tblPr>
              <a:tblGrid>
                <a:gridCol w="1836035"/>
                <a:gridCol w="647124"/>
                <a:gridCol w="3024945"/>
              </a:tblGrid>
              <a:tr h="487680">
                <a:tc rowSpan="2">
                  <a:txBody>
                    <a:bodyPr/>
                    <a:lstStyle/>
                    <a:p>
                      <a:pPr algn="l"/>
                      <a:r>
                        <a:rPr lang="en-US" sz="2400" b="0" dirty="0" err="1" smtClean="0">
                          <a:solidFill>
                            <a:schemeClr val="tx1"/>
                          </a:solidFill>
                          <a:latin typeface="Times New Roman" panose="02020603050405020304" pitchFamily="18" charset="0"/>
                          <a:cs typeface="Times New Roman" panose="02020603050405020304" pitchFamily="18" charset="0"/>
                        </a:rPr>
                        <a:t>a+b</a:t>
                      </a:r>
                      <a:r>
                        <a:rPr lang="en-US" sz="2400" b="0" dirty="0" smtClean="0">
                          <a:solidFill>
                            <a:schemeClr val="tx1"/>
                          </a:solidFill>
                          <a:latin typeface="Times New Roman" panose="02020603050405020304" pitchFamily="18" charset="0"/>
                          <a:cs typeface="Times New Roman" panose="02020603050405020304" pitchFamily="18" charset="0"/>
                        </a:rPr>
                        <a:t>*2</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b, 2, T1)</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vMerge="1">
                  <a:txBody>
                    <a:bodyPr/>
                    <a:lstStyle/>
                    <a:p>
                      <a:endParaRPr lang="en-US" dirty="0"/>
                    </a:p>
                  </a:txBody>
                  <a:tcP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(2)</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a, T1, T2)</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a:txBody>
                    <a:bodyPr/>
                    <a:lstStyle/>
                    <a:p>
                      <a:pPr algn="l"/>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=e1.place</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(3)</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T2, _, </a:t>
                      </a:r>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rowSpan="2">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c+d+10</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(4)</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a:t>
                      </a:r>
                      <a:r>
                        <a:rPr lang="en-US" sz="2400" b="0" baseline="0" dirty="0" smtClean="0">
                          <a:solidFill>
                            <a:schemeClr val="tx1"/>
                          </a:solidFill>
                          <a:latin typeface="Times New Roman" panose="02020603050405020304" pitchFamily="18" charset="0"/>
                          <a:cs typeface="Times New Roman" panose="02020603050405020304" pitchFamily="18" charset="0"/>
                        </a:rPr>
                        <a:t> c, d, T3</a:t>
                      </a:r>
                      <a:r>
                        <a:rPr lang="en-US" sz="2400" b="0" dirty="0" smtClean="0">
                          <a:solidFill>
                            <a:schemeClr val="tx1"/>
                          </a:solidFill>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vMerge="1">
                  <a:txBody>
                    <a:bodyPr/>
                    <a:lstStyle/>
                    <a:p>
                      <a:endParaRPr lang="en-US" dirty="0"/>
                    </a:p>
                  </a:txBody>
                  <a:tcP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(5)</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T3, 10, T4)</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t=e2.place</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(6)</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T4, _, 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7680">
                <a:tc>
                  <a:txBody>
                    <a:bodyPr/>
                    <a:lstStyle/>
                    <a:p>
                      <a:pPr algn="l"/>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&gt;t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(7)</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(j&gt;, </a:t>
                      </a:r>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 t,            )</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bl>
          </a:graphicData>
        </a:graphic>
      </p:graphicFrame>
      <p:sp>
        <p:nvSpPr>
          <p:cNvPr id="94" name="TextBox 93"/>
          <p:cNvSpPr txBox="1"/>
          <p:nvPr/>
        </p:nvSpPr>
        <p:spPr>
          <a:xfrm>
            <a:off x="4214380" y="5226878"/>
            <a:ext cx="573644" cy="307777"/>
          </a:xfrm>
          <a:prstGeom prst="rect">
            <a:avLst/>
          </a:prstGeom>
          <a:solidFill>
            <a:srgbClr val="FFFF00"/>
          </a:solidFill>
        </p:spPr>
        <p:txBody>
          <a:bodyPr wrap="square" rtlCol="0">
            <a:spAutoFit/>
          </a:bodyPr>
          <a:lstStyle/>
          <a:p>
            <a:r>
              <a:rPr lang="en-US" sz="1400" dirty="0" smtClean="0">
                <a:solidFill>
                  <a:srgbClr val="000000"/>
                </a:solidFill>
              </a:rPr>
              <a:t>    </a:t>
            </a:r>
            <a:endParaRPr lang="en-US" sz="1400" dirty="0">
              <a:solidFill>
                <a:srgbClr val="000000"/>
              </a:solidFill>
            </a:endParaRPr>
          </a:p>
        </p:txBody>
      </p:sp>
      <p:sp>
        <p:nvSpPr>
          <p:cNvPr id="98" name="TextBox 97"/>
          <p:cNvSpPr txBox="1"/>
          <p:nvPr/>
        </p:nvSpPr>
        <p:spPr>
          <a:xfrm>
            <a:off x="6012160" y="2917734"/>
            <a:ext cx="370614" cy="400110"/>
          </a:xfrm>
          <a:prstGeom prst="rect">
            <a:avLst/>
          </a:prstGeom>
          <a:noFill/>
        </p:spPr>
        <p:txBody>
          <a:bodyPr wrap="none" rtlCol="0">
            <a:spAutoFit/>
          </a:bodyPr>
          <a:lstStyle/>
          <a:p>
            <a:r>
              <a:rPr lang="en-US" sz="2000" dirty="0" smtClean="0"/>
              <a:t>N</a:t>
            </a:r>
            <a:endParaRPr lang="en-US" sz="2000" dirty="0"/>
          </a:p>
        </p:txBody>
      </p:sp>
      <p:sp>
        <p:nvSpPr>
          <p:cNvPr id="39" name="TextBox 38"/>
          <p:cNvSpPr txBox="1"/>
          <p:nvPr/>
        </p:nvSpPr>
        <p:spPr>
          <a:xfrm>
            <a:off x="6940352" y="3325845"/>
            <a:ext cx="356188" cy="400110"/>
          </a:xfrm>
          <a:prstGeom prst="rect">
            <a:avLst/>
          </a:prstGeom>
          <a:noFill/>
        </p:spPr>
        <p:txBody>
          <a:bodyPr wrap="none" rtlCol="0">
            <a:spAutoFit/>
          </a:bodyPr>
          <a:lstStyle/>
          <a:p>
            <a:r>
              <a:rPr lang="en-US" altLang="zh-CN" sz="2000" dirty="0"/>
              <a:t>Y</a:t>
            </a:r>
            <a:endParaRPr lang="en-US" sz="2000" dirty="0"/>
          </a:p>
        </p:txBody>
      </p:sp>
      <p:sp>
        <p:nvSpPr>
          <p:cNvPr id="40" name="TextBox 39"/>
          <p:cNvSpPr txBox="1"/>
          <p:nvPr/>
        </p:nvSpPr>
        <p:spPr>
          <a:xfrm>
            <a:off x="6940352" y="3988998"/>
            <a:ext cx="356188" cy="400110"/>
          </a:xfrm>
          <a:prstGeom prst="rect">
            <a:avLst/>
          </a:prstGeom>
          <a:noFill/>
        </p:spPr>
        <p:txBody>
          <a:bodyPr wrap="none" rtlCol="0">
            <a:spAutoFit/>
          </a:bodyPr>
          <a:lstStyle/>
          <a:p>
            <a:r>
              <a:rPr lang="en-US" altLang="zh-CN" sz="2000" dirty="0"/>
              <a:t>Y</a:t>
            </a:r>
            <a:endParaRPr lang="en-US" sz="2000" dirty="0"/>
          </a:p>
        </p:txBody>
      </p:sp>
      <p:sp>
        <p:nvSpPr>
          <p:cNvPr id="38"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2"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3"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90</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77209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8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51" grpId="0" animBg="1"/>
      <p:bldP spid="54" grpId="0" animBg="1"/>
      <p:bldP spid="55" grpId="0" animBg="1"/>
      <p:bldP spid="56" grpId="0" animBg="1"/>
      <p:bldP spid="57" grpId="0" animBg="1"/>
      <p:bldP spid="58" grpId="0" animBg="1"/>
      <p:bldP spid="59" grpId="0" animBg="1"/>
      <p:bldP spid="60" grpId="0" animBg="1"/>
      <p:bldP spid="79" grpId="0"/>
      <p:bldP spid="98" grpId="0"/>
      <p:bldP spid="39" grpId="0"/>
      <p:bldP spid="4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例子：</a:t>
            </a:r>
            <a:r>
              <a:rPr lang="en-US" altLang="zh-CN" sz="2400" dirty="0" smtClean="0">
                <a:latin typeface="Times New Roman" panose="02020603050405020304" pitchFamily="18" charset="0"/>
                <a:cs typeface="Times New Roman" panose="02020603050405020304" pitchFamily="18" charset="0"/>
              </a:rPr>
              <a:t>for </a:t>
            </a:r>
            <a:r>
              <a:rPr lang="en-US" altLang="zh-CN" sz="2400" dirty="0" err="1" smtClean="0">
                <a:latin typeface="Times New Roman" panose="02020603050405020304" pitchFamily="18" charset="0"/>
                <a:cs typeface="Times New Roman" panose="02020603050405020304" pitchFamily="18" charset="0"/>
              </a:rPr>
              <a:t>i</a:t>
            </a:r>
            <a:r>
              <a:rPr lang="en-US" altLang="zh-CN" sz="2400" dirty="0" smtClean="0">
                <a:latin typeface="Times New Roman" panose="02020603050405020304" pitchFamily="18" charset="0"/>
                <a:cs typeface="Times New Roman" panose="02020603050405020304" pitchFamily="18" charset="0"/>
              </a:rPr>
              <a:t>=</a:t>
            </a:r>
            <a:r>
              <a:rPr lang="en-US" altLang="zh-CN" sz="2400" dirty="0" err="1" smtClean="0">
                <a:latin typeface="Times New Roman" panose="02020603050405020304" pitchFamily="18" charset="0"/>
                <a:cs typeface="Times New Roman" panose="02020603050405020304" pitchFamily="18" charset="0"/>
              </a:rPr>
              <a:t>a+b</a:t>
            </a:r>
            <a:r>
              <a:rPr lang="en-US" altLang="zh-CN" sz="2400" dirty="0" smtClean="0">
                <a:latin typeface="Times New Roman" panose="02020603050405020304" pitchFamily="18" charset="0"/>
                <a:cs typeface="Times New Roman" panose="02020603050405020304" pitchFamily="18" charset="0"/>
              </a:rPr>
              <a:t>*2 to c+d+10 do</a:t>
            </a:r>
          </a:p>
          <a:p>
            <a:pPr algn="l"/>
            <a:r>
              <a:rPr lang="en-US" altLang="zh-CN" sz="2000" dirty="0" smtClean="0">
                <a:latin typeface="Times New Roman" panose="02020603050405020304" pitchFamily="18" charset="0"/>
                <a:cs typeface="Times New Roman" panose="02020603050405020304" pitchFamily="18" charset="0"/>
              </a:rPr>
              <a:t>                  if h &gt; g then p = p +1;</a:t>
            </a:r>
          </a:p>
          <a:p>
            <a:pPr algn="l"/>
            <a:endParaRPr lang="en-US" altLang="zh-CN" sz="2000" dirty="0">
              <a:latin typeface="Times New Roman" panose="02020603050405020304" pitchFamily="18" charset="0"/>
              <a:cs typeface="Times New Roman" panose="02020603050405020304" pitchFamily="18" charset="0"/>
            </a:endParaRPr>
          </a:p>
          <a:p>
            <a:pPr algn="l"/>
            <a:endParaRPr lang="en-US" altLang="zh-CN" sz="2000" dirty="0" smtClean="0">
              <a:latin typeface="Times New Roman" panose="02020603050405020304" pitchFamily="18" charset="0"/>
              <a:cs typeface="Times New Roman" panose="02020603050405020304" pitchFamily="18" charset="0"/>
            </a:endParaRPr>
          </a:p>
          <a:p>
            <a:pPr algn="l"/>
            <a:endParaRPr lang="en-US" altLang="zh-CN" sz="20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sz="2800" kern="0" dirty="0" smtClean="0">
                <a:solidFill>
                  <a:srgbClr val="000000"/>
                </a:solidFill>
                <a:latin typeface="楷体" panose="02010609060101010101" pitchFamily="49" charset="-122"/>
                <a:ea typeface="楷体" panose="02010609060101010101" pitchFamily="49" charset="-122"/>
              </a:rPr>
              <a:t>for</a:t>
            </a:r>
            <a:r>
              <a:rPr lang="zh-CN" altLang="en-US" sz="2800" kern="0" dirty="0" smtClean="0">
                <a:solidFill>
                  <a:srgbClr val="000000"/>
                </a:solidFill>
                <a:latin typeface="楷体" panose="02010609060101010101" pitchFamily="49" charset="-122"/>
                <a:ea typeface="楷体" panose="02010609060101010101" pitchFamily="49" charset="-122"/>
              </a:rPr>
              <a:t>语句的</a:t>
            </a:r>
            <a:r>
              <a:rPr lang="zh-CN" altLang="en-US" sz="2800" kern="0" dirty="0">
                <a:solidFill>
                  <a:srgbClr val="000000"/>
                </a:solidFill>
                <a:latin typeface="楷体" panose="02010609060101010101" pitchFamily="49" charset="-122"/>
                <a:ea typeface="楷体" panose="02010609060101010101" pitchFamily="49" charset="-122"/>
              </a:rPr>
              <a:t>翻译</a:t>
            </a:r>
          </a:p>
        </p:txBody>
      </p:sp>
      <p:graphicFrame>
        <p:nvGraphicFramePr>
          <p:cNvPr id="93" name="表格 92"/>
          <p:cNvGraphicFramePr>
            <a:graphicFrameLocks noGrp="1"/>
          </p:cNvGraphicFramePr>
          <p:nvPr>
            <p:extLst>
              <p:ext uri="{D42A27DB-BD31-4B8C-83A1-F6EECF244321}">
                <p14:modId xmlns:p14="http://schemas.microsoft.com/office/powerpoint/2010/main" val="3236427188"/>
              </p:ext>
            </p:extLst>
          </p:nvPr>
        </p:nvGraphicFramePr>
        <p:xfrm>
          <a:off x="251520" y="1643630"/>
          <a:ext cx="5400600" cy="4292713"/>
        </p:xfrm>
        <a:graphic>
          <a:graphicData uri="http://schemas.openxmlformats.org/drawingml/2006/table">
            <a:tbl>
              <a:tblPr firstRow="1" bandRow="1">
                <a:tableStyleId>{5C22544A-7EE6-4342-B048-85BDC9FD1C3A}</a:tableStyleId>
              </a:tblPr>
              <a:tblGrid>
                <a:gridCol w="1694462"/>
                <a:gridCol w="740232"/>
                <a:gridCol w="2965906"/>
              </a:tblGrid>
              <a:tr h="450900">
                <a:tc rowSpan="2">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h&gt;g</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(8)</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(j&gt;, h, g,          )</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50900">
                <a:tc vMerge="1">
                  <a:txBody>
                    <a:bodyPr/>
                    <a:lstStyle/>
                    <a:p>
                      <a:endParaRPr lang="en-US" dirty="0"/>
                    </a:p>
                  </a:txBody>
                  <a:tcP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(9)</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(j,</a:t>
                      </a:r>
                      <a:r>
                        <a:rPr lang="en-US" sz="2400" b="0" baseline="0" dirty="0" smtClean="0">
                          <a:solidFill>
                            <a:schemeClr val="tx1"/>
                          </a:solidFill>
                          <a:latin typeface="Times New Roman" panose="02020603050405020304" pitchFamily="18" charset="0"/>
                          <a:cs typeface="Times New Roman" panose="02020603050405020304" pitchFamily="18" charset="0"/>
                        </a:rPr>
                        <a:t> _, _,            </a:t>
                      </a:r>
                      <a:r>
                        <a:rPr lang="en-US" sz="2400" b="0" dirty="0" smtClean="0">
                          <a:solidFill>
                            <a:schemeClr val="tx1"/>
                          </a:solidFill>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82612">
                <a:tc rowSpan="2">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p=p+1</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(10)</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p, 1, T5)</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532619">
                <a:tc vMerge="1">
                  <a:txBody>
                    <a:bodyPr/>
                    <a:lstStyle/>
                    <a:p>
                      <a:endParaRPr lang="en-US" dirty="0"/>
                    </a:p>
                  </a:txBody>
                  <a:tcP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(11)</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T5, _, p)</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66041">
                <a:tc rowSpan="2">
                  <a:txBody>
                    <a:bodyPr/>
                    <a:lstStyle/>
                    <a:p>
                      <a:pPr algn="l"/>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=i+1</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(12)</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a:t>
                      </a:r>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 1, T6)</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466041">
                <a:tc vMerge="1">
                  <a:txBody>
                    <a:bodyPr/>
                    <a:lstStyle/>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(13)</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 T6, _, </a:t>
                      </a:r>
                      <a:r>
                        <a:rPr lang="en-US" sz="2400" b="0" dirty="0" err="1" smtClean="0">
                          <a:solidFill>
                            <a:schemeClr val="tx1"/>
                          </a:solidFill>
                          <a:latin typeface="Times New Roman" panose="02020603050405020304" pitchFamily="18" charset="0"/>
                          <a:cs typeface="Times New Roman" panose="02020603050405020304" pitchFamily="18" charset="0"/>
                        </a:rPr>
                        <a:t>i</a:t>
                      </a:r>
                      <a:r>
                        <a:rPr lang="en-US" sz="2400" b="0" dirty="0" smtClean="0">
                          <a:solidFill>
                            <a:schemeClr val="tx1"/>
                          </a:solidFill>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532619">
                <a:tc>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jump again</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(14)</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a:t>
                      </a:r>
                      <a:r>
                        <a:rPr lang="en-US" altLang="zh-CN" sz="2400" b="0" dirty="0" smtClean="0">
                          <a:solidFill>
                            <a:schemeClr val="tx1"/>
                          </a:solidFill>
                          <a:latin typeface="Times New Roman" panose="02020603050405020304" pitchFamily="18" charset="0"/>
                          <a:cs typeface="Times New Roman" panose="02020603050405020304" pitchFamily="18" charset="0"/>
                        </a:rPr>
                        <a:t>j</a:t>
                      </a:r>
                      <a:r>
                        <a:rPr lang="en-US" altLang="zh-CN" sz="2400" b="0" baseline="0" dirty="0" smtClean="0">
                          <a:solidFill>
                            <a:schemeClr val="tx1"/>
                          </a:solidFill>
                          <a:latin typeface="Times New Roman" panose="02020603050405020304" pitchFamily="18" charset="0"/>
                          <a:cs typeface="Times New Roman" panose="02020603050405020304" pitchFamily="18" charset="0"/>
                        </a:rPr>
                        <a:t>, _, _,             </a:t>
                      </a:r>
                      <a:r>
                        <a:rPr lang="en-US" sz="2400" b="0" dirty="0" smtClean="0">
                          <a:solidFill>
                            <a:schemeClr val="tx1"/>
                          </a:solidFill>
                          <a:latin typeface="Times New Roman" panose="02020603050405020304" pitchFamily="18" charset="0"/>
                          <a:cs typeface="Times New Roman" panose="02020603050405020304" pitchFamily="18" charset="0"/>
                        </a:rPr>
                        <a: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r h="789075">
                <a:tc>
                  <a:txBody>
                    <a:bodyPr/>
                    <a:lstStyle/>
                    <a:p>
                      <a:pPr algn="l"/>
                      <a:r>
                        <a:rPr lang="en-US" sz="2400" b="0" dirty="0" smtClean="0">
                          <a:solidFill>
                            <a:schemeClr val="tx1"/>
                          </a:solidFill>
                          <a:latin typeface="Times New Roman" panose="02020603050405020304" pitchFamily="18" charset="0"/>
                          <a:cs typeface="Times New Roman" panose="02020603050405020304" pitchFamily="18" charset="0"/>
                        </a:rPr>
                        <a:t>next</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solidFill>
                            <a:schemeClr val="tx1"/>
                          </a:solidFill>
                          <a:latin typeface="Times New Roman" panose="02020603050405020304" pitchFamily="18" charset="0"/>
                          <a:cs typeface="Times New Roman" panose="02020603050405020304" pitchFamily="18" charset="0"/>
                        </a:rPr>
                        <a:t>(15)</a:t>
                      </a: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c>
                  <a:txBody>
                    <a:bodyPr/>
                    <a:lstStyle/>
                    <a:p>
                      <a:pPr algn="ctr"/>
                      <a:endParaRPr lang="en-US" sz="2400" b="0" dirty="0">
                        <a:solidFill>
                          <a:schemeClr val="tx1"/>
                        </a:solidFill>
                        <a:latin typeface="Times New Roman" panose="02020603050405020304" pitchFamily="18" charset="0"/>
                        <a:cs typeface="Times New Roman" panose="02020603050405020304" pitchFamily="18" charset="0"/>
                      </a:endParaRPr>
                    </a:p>
                  </a:txBody>
                  <a:tcPr marT="60960" marB="60960"/>
                </a:tc>
              </a:tr>
            </a:tbl>
          </a:graphicData>
        </a:graphic>
      </p:graphicFrame>
      <p:sp>
        <p:nvSpPr>
          <p:cNvPr id="95" name="TextBox 94"/>
          <p:cNvSpPr txBox="1"/>
          <p:nvPr/>
        </p:nvSpPr>
        <p:spPr>
          <a:xfrm>
            <a:off x="4405539" y="2296072"/>
            <a:ext cx="505267" cy="400110"/>
          </a:xfrm>
          <a:prstGeom prst="rect">
            <a:avLst/>
          </a:prstGeom>
          <a:solidFill>
            <a:srgbClr val="FFFF00"/>
          </a:solidFill>
        </p:spPr>
        <p:txBody>
          <a:bodyPr wrap="non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12 </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96" name="TextBox 95"/>
          <p:cNvSpPr txBox="1"/>
          <p:nvPr/>
        </p:nvSpPr>
        <p:spPr>
          <a:xfrm>
            <a:off x="4397553" y="1737754"/>
            <a:ext cx="505267" cy="400110"/>
          </a:xfrm>
          <a:prstGeom prst="rect">
            <a:avLst/>
          </a:prstGeom>
          <a:solidFill>
            <a:srgbClr val="FFFF00"/>
          </a:solidFill>
        </p:spPr>
        <p:txBody>
          <a:bodyPr wrap="non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10 </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97" name="TextBox 96"/>
          <p:cNvSpPr txBox="1"/>
          <p:nvPr/>
        </p:nvSpPr>
        <p:spPr>
          <a:xfrm>
            <a:off x="4423202" y="4763409"/>
            <a:ext cx="441146" cy="400110"/>
          </a:xfrm>
          <a:prstGeom prst="rect">
            <a:avLst/>
          </a:prstGeom>
          <a:solidFill>
            <a:srgbClr val="FFFF00"/>
          </a:solidFill>
        </p:spPr>
        <p:txBody>
          <a:bodyPr wrap="none" rtlCol="0">
            <a:spAutoFit/>
          </a:bodyPr>
          <a:lstStyle/>
          <a:p>
            <a:pPr algn="ctr"/>
            <a:r>
              <a:rPr lang="en-US" sz="2000" dirty="0" smtClean="0">
                <a:solidFill>
                  <a:srgbClr val="000000"/>
                </a:solidFill>
                <a:latin typeface="Times New Roman" panose="02020603050405020304" pitchFamily="18" charset="0"/>
                <a:cs typeface="Times New Roman" panose="02020603050405020304" pitchFamily="18" charset="0"/>
              </a:rPr>
              <a:t> 7 </a:t>
            </a: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42" name="矩形 41"/>
          <p:cNvSpPr/>
          <p:nvPr/>
        </p:nvSpPr>
        <p:spPr>
          <a:xfrm>
            <a:off x="6459541" y="960168"/>
            <a:ext cx="1710248" cy="26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rPr>
              <a:t>a+b</a:t>
            </a:r>
            <a:r>
              <a:rPr lang="en-US" altLang="zh-CN" sz="2000" dirty="0" smtClean="0">
                <a:solidFill>
                  <a:schemeClr val="tx1"/>
                </a:solidFill>
              </a:rPr>
              <a:t>*2</a:t>
            </a:r>
            <a:endParaRPr lang="en-US" sz="2000" dirty="0">
              <a:solidFill>
                <a:schemeClr val="tx1"/>
              </a:solidFill>
            </a:endParaRPr>
          </a:p>
        </p:txBody>
      </p:sp>
      <p:cxnSp>
        <p:nvCxnSpPr>
          <p:cNvPr id="43" name="直接箭头连接符 42"/>
          <p:cNvCxnSpPr>
            <a:endCxn id="42" idx="0"/>
          </p:cNvCxnSpPr>
          <p:nvPr/>
        </p:nvCxnSpPr>
        <p:spPr>
          <a:xfrm flipH="1">
            <a:off x="7314665" y="570468"/>
            <a:ext cx="4" cy="3897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6459541" y="1466440"/>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rPr>
              <a:t>i</a:t>
            </a:r>
            <a:r>
              <a:rPr lang="en-US" altLang="zh-CN" sz="2000" dirty="0" smtClean="0">
                <a:solidFill>
                  <a:schemeClr val="tx1"/>
                </a:solidFill>
              </a:rPr>
              <a:t>=e1.place</a:t>
            </a:r>
            <a:endParaRPr lang="en-US" sz="2000" dirty="0">
              <a:solidFill>
                <a:schemeClr val="tx1"/>
              </a:solidFill>
            </a:endParaRPr>
          </a:p>
        </p:txBody>
      </p:sp>
      <p:cxnSp>
        <p:nvCxnSpPr>
          <p:cNvPr id="45" name="直接箭头连接符 44"/>
          <p:cNvCxnSpPr>
            <a:stCxn id="42" idx="2"/>
            <a:endCxn id="44" idx="0"/>
          </p:cNvCxnSpPr>
          <p:nvPr/>
        </p:nvCxnSpPr>
        <p:spPr>
          <a:xfrm>
            <a:off x="7314665" y="1221368"/>
            <a:ext cx="0" cy="24507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6460345" y="2024020"/>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r>
              <a:rPr lang="en-US" altLang="zh-CN" sz="2000" dirty="0" smtClean="0">
                <a:solidFill>
                  <a:schemeClr val="tx1"/>
                </a:solidFill>
              </a:rPr>
              <a:t>+d+10</a:t>
            </a:r>
            <a:endParaRPr lang="en-US" sz="2000" dirty="0">
              <a:solidFill>
                <a:schemeClr val="tx1"/>
              </a:solidFill>
            </a:endParaRPr>
          </a:p>
        </p:txBody>
      </p:sp>
      <p:sp>
        <p:nvSpPr>
          <p:cNvPr id="47" name="矩形 46"/>
          <p:cNvSpPr/>
          <p:nvPr/>
        </p:nvSpPr>
        <p:spPr>
          <a:xfrm>
            <a:off x="6459541" y="2583072"/>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t</a:t>
            </a:r>
            <a:r>
              <a:rPr lang="en-US" altLang="zh-CN" sz="2000" dirty="0" smtClean="0">
                <a:solidFill>
                  <a:schemeClr val="tx1"/>
                </a:solidFill>
              </a:rPr>
              <a:t>=e2.place</a:t>
            </a:r>
            <a:endParaRPr lang="en-US" sz="2000" dirty="0">
              <a:solidFill>
                <a:schemeClr val="tx1"/>
              </a:solidFill>
            </a:endParaRPr>
          </a:p>
        </p:txBody>
      </p:sp>
      <p:sp>
        <p:nvSpPr>
          <p:cNvPr id="49" name="矩形 48"/>
          <p:cNvSpPr/>
          <p:nvPr/>
        </p:nvSpPr>
        <p:spPr>
          <a:xfrm>
            <a:off x="6459541" y="314065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i</a:t>
            </a:r>
            <a:r>
              <a:rPr lang="en-US" altLang="zh-CN" sz="2000" dirty="0" smtClean="0">
                <a:solidFill>
                  <a:schemeClr val="tx1"/>
                </a:solidFill>
              </a:rPr>
              <a:t> &gt; t</a:t>
            </a:r>
            <a:endParaRPr lang="en-US" sz="2000" dirty="0">
              <a:solidFill>
                <a:schemeClr val="tx1"/>
              </a:solidFill>
            </a:endParaRPr>
          </a:p>
        </p:txBody>
      </p:sp>
      <p:sp>
        <p:nvSpPr>
          <p:cNvPr id="50" name="矩形 49"/>
          <p:cNvSpPr/>
          <p:nvPr/>
        </p:nvSpPr>
        <p:spPr>
          <a:xfrm>
            <a:off x="6459541" y="3698236"/>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h &gt; g</a:t>
            </a:r>
            <a:endParaRPr lang="en-US" sz="2000" dirty="0">
              <a:solidFill>
                <a:schemeClr val="tx1"/>
              </a:solidFill>
            </a:endParaRPr>
          </a:p>
        </p:txBody>
      </p:sp>
      <p:sp>
        <p:nvSpPr>
          <p:cNvPr id="52" name="矩形 51"/>
          <p:cNvSpPr/>
          <p:nvPr/>
        </p:nvSpPr>
        <p:spPr>
          <a:xfrm>
            <a:off x="6459541" y="4389108"/>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 = p +1</a:t>
            </a:r>
            <a:endParaRPr lang="en-US" sz="2000" dirty="0">
              <a:solidFill>
                <a:schemeClr val="tx1"/>
              </a:solidFill>
            </a:endParaRPr>
          </a:p>
        </p:txBody>
      </p:sp>
      <p:sp>
        <p:nvSpPr>
          <p:cNvPr id="53" name="矩形 52"/>
          <p:cNvSpPr/>
          <p:nvPr/>
        </p:nvSpPr>
        <p:spPr>
          <a:xfrm>
            <a:off x="6459541" y="494807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a:t>
            </a:r>
            <a:r>
              <a:rPr lang="en-US" altLang="zh-CN" sz="2000" dirty="0" smtClean="0">
                <a:solidFill>
                  <a:schemeClr val="tx1"/>
                </a:solidFill>
              </a:rPr>
              <a:t> = </a:t>
            </a:r>
            <a:r>
              <a:rPr lang="en-US" altLang="zh-CN" sz="2000" dirty="0" err="1" smtClean="0">
                <a:solidFill>
                  <a:schemeClr val="tx1"/>
                </a:solidFill>
              </a:rPr>
              <a:t>i</a:t>
            </a:r>
            <a:r>
              <a:rPr lang="en-US" altLang="zh-CN" sz="2000" dirty="0" smtClean="0">
                <a:solidFill>
                  <a:schemeClr val="tx1"/>
                </a:solidFill>
              </a:rPr>
              <a:t> +1</a:t>
            </a:r>
            <a:endParaRPr lang="en-US" sz="2000" dirty="0">
              <a:solidFill>
                <a:schemeClr val="tx1"/>
              </a:solidFill>
            </a:endParaRPr>
          </a:p>
        </p:txBody>
      </p:sp>
      <p:sp>
        <p:nvSpPr>
          <p:cNvPr id="61" name="矩形 60"/>
          <p:cNvSpPr/>
          <p:nvPr/>
        </p:nvSpPr>
        <p:spPr>
          <a:xfrm>
            <a:off x="6459541" y="5637247"/>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Jump again</a:t>
            </a:r>
            <a:endParaRPr lang="en-US" sz="2000" dirty="0">
              <a:solidFill>
                <a:schemeClr val="tx1"/>
              </a:solidFill>
            </a:endParaRPr>
          </a:p>
        </p:txBody>
      </p:sp>
      <p:sp>
        <p:nvSpPr>
          <p:cNvPr id="63" name="矩形 62"/>
          <p:cNvSpPr/>
          <p:nvPr/>
        </p:nvSpPr>
        <p:spPr>
          <a:xfrm>
            <a:off x="6475308" y="6194455"/>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next</a:t>
            </a:r>
            <a:endParaRPr lang="en-US" sz="2000" dirty="0">
              <a:solidFill>
                <a:schemeClr val="tx1"/>
              </a:solidFill>
            </a:endParaRPr>
          </a:p>
        </p:txBody>
      </p:sp>
      <p:cxnSp>
        <p:nvCxnSpPr>
          <p:cNvPr id="65" name="直接箭头连接符 64"/>
          <p:cNvCxnSpPr>
            <a:stCxn id="44" idx="2"/>
            <a:endCxn id="46" idx="0"/>
          </p:cNvCxnSpPr>
          <p:nvPr/>
        </p:nvCxnSpPr>
        <p:spPr>
          <a:xfrm>
            <a:off x="7314665" y="1820820"/>
            <a:ext cx="804"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46" idx="2"/>
            <a:endCxn id="47" idx="0"/>
          </p:cNvCxnSpPr>
          <p:nvPr/>
        </p:nvCxnSpPr>
        <p:spPr>
          <a:xfrm flipH="1">
            <a:off x="7314665" y="2378403"/>
            <a:ext cx="804" cy="20467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47" idx="2"/>
            <a:endCxn id="49" idx="0"/>
          </p:cNvCxnSpPr>
          <p:nvPr/>
        </p:nvCxnSpPr>
        <p:spPr>
          <a:xfrm>
            <a:off x="7314665" y="2937453"/>
            <a:ext cx="0"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a:stCxn id="49" idx="2"/>
            <a:endCxn id="50" idx="0"/>
          </p:cNvCxnSpPr>
          <p:nvPr/>
        </p:nvCxnSpPr>
        <p:spPr>
          <a:xfrm>
            <a:off x="7314665" y="3495035"/>
            <a:ext cx="0" cy="20320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50" idx="2"/>
            <a:endCxn id="52" idx="0"/>
          </p:cNvCxnSpPr>
          <p:nvPr/>
        </p:nvCxnSpPr>
        <p:spPr>
          <a:xfrm>
            <a:off x="7314665" y="4052616"/>
            <a:ext cx="0" cy="3364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2" idx="2"/>
            <a:endCxn id="53" idx="0"/>
          </p:cNvCxnSpPr>
          <p:nvPr/>
        </p:nvCxnSpPr>
        <p:spPr>
          <a:xfrm>
            <a:off x="7314665" y="4743490"/>
            <a:ext cx="0" cy="2045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53" idx="2"/>
            <a:endCxn id="61" idx="0"/>
          </p:cNvCxnSpPr>
          <p:nvPr/>
        </p:nvCxnSpPr>
        <p:spPr>
          <a:xfrm>
            <a:off x="7314665" y="5302457"/>
            <a:ext cx="0" cy="33479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50" idx="3"/>
          </p:cNvCxnSpPr>
          <p:nvPr/>
        </p:nvCxnSpPr>
        <p:spPr>
          <a:xfrm>
            <a:off x="8169792" y="3875425"/>
            <a:ext cx="29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460432" y="3875427"/>
            <a:ext cx="0" cy="12498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endCxn id="53" idx="3"/>
          </p:cNvCxnSpPr>
          <p:nvPr/>
        </p:nvCxnSpPr>
        <p:spPr>
          <a:xfrm flipH="1">
            <a:off x="8169792" y="5125264"/>
            <a:ext cx="29064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124519" y="3498180"/>
            <a:ext cx="370614" cy="400110"/>
          </a:xfrm>
          <a:prstGeom prst="rect">
            <a:avLst/>
          </a:prstGeom>
          <a:noFill/>
        </p:spPr>
        <p:txBody>
          <a:bodyPr wrap="none" rtlCol="0">
            <a:spAutoFit/>
          </a:bodyPr>
          <a:lstStyle/>
          <a:p>
            <a:r>
              <a:rPr lang="en-US" sz="2000" dirty="0" smtClean="0"/>
              <a:t>N</a:t>
            </a:r>
            <a:endParaRPr lang="en-US" sz="2000" dirty="0"/>
          </a:p>
        </p:txBody>
      </p:sp>
      <p:cxnSp>
        <p:nvCxnSpPr>
          <p:cNvPr id="86" name="直接连接符 85"/>
          <p:cNvCxnSpPr>
            <a:stCxn id="49" idx="1"/>
          </p:cNvCxnSpPr>
          <p:nvPr/>
        </p:nvCxnSpPr>
        <p:spPr>
          <a:xfrm flipH="1">
            <a:off x="6012163" y="3317844"/>
            <a:ext cx="4473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012160" y="3317844"/>
            <a:ext cx="0" cy="3053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6012163" y="6371644"/>
            <a:ext cx="44738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61" idx="3"/>
          </p:cNvCxnSpPr>
          <p:nvPr/>
        </p:nvCxnSpPr>
        <p:spPr>
          <a:xfrm>
            <a:off x="8169792" y="5814436"/>
            <a:ext cx="6506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8820472" y="3317844"/>
            <a:ext cx="0" cy="249659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a:endCxn id="49" idx="3"/>
          </p:cNvCxnSpPr>
          <p:nvPr/>
        </p:nvCxnSpPr>
        <p:spPr>
          <a:xfrm flipH="1">
            <a:off x="8169792" y="3317844"/>
            <a:ext cx="650683"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6012160" y="2917734"/>
            <a:ext cx="370614" cy="400110"/>
          </a:xfrm>
          <a:prstGeom prst="rect">
            <a:avLst/>
          </a:prstGeom>
          <a:noFill/>
        </p:spPr>
        <p:txBody>
          <a:bodyPr wrap="none" rtlCol="0">
            <a:spAutoFit/>
          </a:bodyPr>
          <a:lstStyle/>
          <a:p>
            <a:r>
              <a:rPr lang="en-US" sz="2000" dirty="0" smtClean="0"/>
              <a:t>N</a:t>
            </a:r>
            <a:endParaRPr lang="en-US" sz="2000" dirty="0"/>
          </a:p>
        </p:txBody>
      </p:sp>
      <p:sp>
        <p:nvSpPr>
          <p:cNvPr id="101" name="TextBox 100"/>
          <p:cNvSpPr txBox="1"/>
          <p:nvPr/>
        </p:nvSpPr>
        <p:spPr>
          <a:xfrm>
            <a:off x="6940352" y="3325845"/>
            <a:ext cx="356188" cy="400110"/>
          </a:xfrm>
          <a:prstGeom prst="rect">
            <a:avLst/>
          </a:prstGeom>
          <a:noFill/>
        </p:spPr>
        <p:txBody>
          <a:bodyPr wrap="none" rtlCol="0">
            <a:spAutoFit/>
          </a:bodyPr>
          <a:lstStyle/>
          <a:p>
            <a:r>
              <a:rPr lang="en-US" altLang="zh-CN" sz="2000" dirty="0"/>
              <a:t>Y</a:t>
            </a:r>
            <a:endParaRPr lang="en-US" sz="2000" dirty="0"/>
          </a:p>
        </p:txBody>
      </p:sp>
      <p:sp>
        <p:nvSpPr>
          <p:cNvPr id="102" name="TextBox 101"/>
          <p:cNvSpPr txBox="1"/>
          <p:nvPr/>
        </p:nvSpPr>
        <p:spPr>
          <a:xfrm>
            <a:off x="6940352" y="3988998"/>
            <a:ext cx="356188" cy="400110"/>
          </a:xfrm>
          <a:prstGeom prst="rect">
            <a:avLst/>
          </a:prstGeom>
          <a:noFill/>
        </p:spPr>
        <p:txBody>
          <a:bodyPr wrap="none" rtlCol="0">
            <a:spAutoFit/>
          </a:bodyPr>
          <a:lstStyle/>
          <a:p>
            <a:r>
              <a:rPr lang="en-US" altLang="zh-CN" sz="2000" dirty="0"/>
              <a:t>Y</a:t>
            </a:r>
            <a:endParaRPr lang="en-US" sz="2000" dirty="0"/>
          </a:p>
        </p:txBody>
      </p:sp>
      <p:sp>
        <p:nvSpPr>
          <p:cNvPr id="40" name="日期占位符 1"/>
          <p:cNvSpPr>
            <a:spLocks noGrp="1"/>
          </p:cNvSpPr>
          <p:nvPr>
            <p:ph type="dt" sz="half" idx="10"/>
          </p:nvPr>
        </p:nvSpPr>
        <p:spPr>
          <a:xfrm>
            <a:off x="5326494" y="6492875"/>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41" name="页脚占位符 2"/>
          <p:cNvSpPr>
            <a:spLocks noGrp="1"/>
          </p:cNvSpPr>
          <p:nvPr>
            <p:ph type="ftr" sz="quarter" idx="11"/>
          </p:nvPr>
        </p:nvSpPr>
        <p:spPr>
          <a:xfrm>
            <a:off x="0" y="6521885"/>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48" name="灯片编号占位符 3"/>
          <p:cNvSpPr>
            <a:spLocks noGrp="1"/>
          </p:cNvSpPr>
          <p:nvPr>
            <p:ph type="sldNum" sz="quarter" idx="12"/>
          </p:nvPr>
        </p:nvSpPr>
        <p:spPr>
          <a:xfrm>
            <a:off x="3975480" y="6479512"/>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91</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8915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6" grpId="0" animBg="1"/>
      <p:bldP spid="47" grpId="0" animBg="1"/>
      <p:bldP spid="49" grpId="0" animBg="1"/>
      <p:bldP spid="50" grpId="0" animBg="1"/>
      <p:bldP spid="52" grpId="0" animBg="1"/>
      <p:bldP spid="53" grpId="0" animBg="1"/>
      <p:bldP spid="61" grpId="0" animBg="1"/>
      <p:bldP spid="63" grpId="0" animBg="1"/>
      <p:bldP spid="84" grpId="0"/>
      <p:bldP spid="100" grpId="0"/>
      <p:bldP spid="101" grpId="0"/>
      <p:bldP spid="10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endParaRPr lang="en-US" altLang="zh-CN" dirty="0" smtClean="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a:p>
            <a:pPr algn="l"/>
            <a:r>
              <a:rPr lang="en-US" altLang="zh-CN" dirty="0" smtClean="0">
                <a:latin typeface="Times New Roman" panose="02020603050405020304" pitchFamily="18" charset="0"/>
                <a:cs typeface="Times New Roman" panose="02020603050405020304" pitchFamily="18" charset="0"/>
              </a:rPr>
              <a:t>While   E   do    S</a:t>
            </a: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smtClean="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smtClean="0">
                <a:solidFill>
                  <a:srgbClr val="000000"/>
                </a:solidFill>
                <a:latin typeface="楷体" panose="02010609060101010101" pitchFamily="49" charset="-122"/>
                <a:ea typeface="楷体" panose="02010609060101010101" pitchFamily="49" charset="-122"/>
              </a:rPr>
              <a:t>while</a:t>
            </a:r>
            <a:r>
              <a:rPr lang="zh-CN" altLang="en-US" kern="0" dirty="0" smtClean="0">
                <a:solidFill>
                  <a:srgbClr val="000000"/>
                </a:solidFill>
                <a:latin typeface="楷体" panose="02010609060101010101" pitchFamily="49" charset="-122"/>
                <a:ea typeface="楷体" panose="02010609060101010101" pitchFamily="49" charset="-122"/>
              </a:rPr>
              <a:t>语句的</a:t>
            </a:r>
            <a:r>
              <a:rPr lang="zh-CN" altLang="en-US" kern="0" dirty="0">
                <a:solidFill>
                  <a:srgbClr val="000000"/>
                </a:solidFill>
                <a:latin typeface="楷体" panose="02010609060101010101" pitchFamily="49" charset="-122"/>
                <a:ea typeface="楷体" panose="02010609060101010101" pitchFamily="49" charset="-122"/>
              </a:rPr>
              <a:t>翻译</a:t>
            </a:r>
          </a:p>
        </p:txBody>
      </p:sp>
      <p:cxnSp>
        <p:nvCxnSpPr>
          <p:cNvPr id="14" name="直接连接符 13"/>
          <p:cNvCxnSpPr/>
          <p:nvPr/>
        </p:nvCxnSpPr>
        <p:spPr>
          <a:xfrm flipV="1">
            <a:off x="1979712" y="1820822"/>
            <a:ext cx="0" cy="55206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979712" y="1820820"/>
            <a:ext cx="93610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915816" y="1820822"/>
            <a:ext cx="0" cy="55206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979712" y="2728649"/>
            <a:ext cx="0" cy="6534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1981496" y="3382122"/>
            <a:ext cx="1512168"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3275856" y="1508787"/>
            <a:ext cx="0" cy="6165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1691680" y="1508787"/>
            <a:ext cx="15841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1691680" y="1508787"/>
            <a:ext cx="0" cy="86409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 Box 8"/>
          <p:cNvSpPr txBox="1">
            <a:spLocks noChangeArrowheads="1"/>
          </p:cNvSpPr>
          <p:nvPr/>
        </p:nvSpPr>
        <p:spPr bwMode="auto">
          <a:xfrm>
            <a:off x="89197" y="3573016"/>
            <a:ext cx="8931275" cy="290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defPPr>
              <a:defRPr lang="zh-CN"/>
            </a:defPPr>
            <a:lvl1pPr algn="l" rtl="0" fontAlgn="base">
              <a:spcBef>
                <a:spcPct val="0"/>
              </a:spcBef>
              <a:spcAft>
                <a:spcPct val="0"/>
              </a:spcAft>
              <a:defRPr sz="2400" kern="1200" baseline="30000">
                <a:solidFill>
                  <a:schemeClr val="tx1"/>
                </a:solidFill>
                <a:latin typeface="Arial" charset="0"/>
                <a:ea typeface="宋体" pitchFamily="2" charset="-122"/>
                <a:cs typeface="+mn-cs"/>
              </a:defRPr>
            </a:lvl1pPr>
            <a:lvl2pPr marL="457200" algn="l" rtl="0" fontAlgn="base">
              <a:spcBef>
                <a:spcPct val="0"/>
              </a:spcBef>
              <a:spcAft>
                <a:spcPct val="0"/>
              </a:spcAft>
              <a:defRPr sz="2400" kern="1200" baseline="30000">
                <a:solidFill>
                  <a:schemeClr val="tx1"/>
                </a:solidFill>
                <a:latin typeface="Arial" charset="0"/>
                <a:ea typeface="宋体" pitchFamily="2" charset="-122"/>
                <a:cs typeface="+mn-cs"/>
              </a:defRPr>
            </a:lvl2pPr>
            <a:lvl3pPr marL="914400" algn="l" rtl="0" fontAlgn="base">
              <a:spcBef>
                <a:spcPct val="0"/>
              </a:spcBef>
              <a:spcAft>
                <a:spcPct val="0"/>
              </a:spcAft>
              <a:defRPr sz="2400" kern="1200" baseline="30000">
                <a:solidFill>
                  <a:schemeClr val="tx1"/>
                </a:solidFill>
                <a:latin typeface="Arial" charset="0"/>
                <a:ea typeface="宋体" pitchFamily="2" charset="-122"/>
                <a:cs typeface="+mn-cs"/>
              </a:defRPr>
            </a:lvl3pPr>
            <a:lvl4pPr marL="1371600" algn="l" rtl="0" fontAlgn="base">
              <a:spcBef>
                <a:spcPct val="0"/>
              </a:spcBef>
              <a:spcAft>
                <a:spcPct val="0"/>
              </a:spcAft>
              <a:defRPr sz="2400" kern="1200" baseline="30000">
                <a:solidFill>
                  <a:schemeClr val="tx1"/>
                </a:solidFill>
                <a:latin typeface="Arial" charset="0"/>
                <a:ea typeface="宋体" pitchFamily="2" charset="-122"/>
                <a:cs typeface="+mn-cs"/>
              </a:defRPr>
            </a:lvl4pPr>
            <a:lvl5pPr marL="1828800" algn="l" rtl="0" fontAlgn="base">
              <a:spcBef>
                <a:spcPct val="0"/>
              </a:spcBef>
              <a:spcAft>
                <a:spcPct val="0"/>
              </a:spcAft>
              <a:defRPr sz="2400" kern="1200" baseline="30000">
                <a:solidFill>
                  <a:schemeClr val="tx1"/>
                </a:solidFill>
                <a:latin typeface="Arial" charset="0"/>
                <a:ea typeface="宋体" pitchFamily="2" charset="-122"/>
                <a:cs typeface="+mn-cs"/>
              </a:defRPr>
            </a:lvl5pPr>
            <a:lvl6pPr marL="2286000" algn="l" defTabSz="914400" rtl="0" eaLnBrk="1" latinLnBrk="0" hangingPunct="1">
              <a:defRPr sz="2400" kern="1200" baseline="30000">
                <a:solidFill>
                  <a:schemeClr val="tx1"/>
                </a:solidFill>
                <a:latin typeface="Arial" charset="0"/>
                <a:ea typeface="宋体" pitchFamily="2" charset="-122"/>
                <a:cs typeface="+mn-cs"/>
              </a:defRPr>
            </a:lvl6pPr>
            <a:lvl7pPr marL="2743200" algn="l" defTabSz="914400" rtl="0" eaLnBrk="1" latinLnBrk="0" hangingPunct="1">
              <a:defRPr sz="2400" kern="1200" baseline="30000">
                <a:solidFill>
                  <a:schemeClr val="tx1"/>
                </a:solidFill>
                <a:latin typeface="Arial" charset="0"/>
                <a:ea typeface="宋体" pitchFamily="2" charset="-122"/>
                <a:cs typeface="+mn-cs"/>
              </a:defRPr>
            </a:lvl7pPr>
            <a:lvl8pPr marL="3200400" algn="l" defTabSz="914400" rtl="0" eaLnBrk="1" latinLnBrk="0" hangingPunct="1">
              <a:defRPr sz="2400" kern="1200" baseline="30000">
                <a:solidFill>
                  <a:schemeClr val="tx1"/>
                </a:solidFill>
                <a:latin typeface="Arial" charset="0"/>
                <a:ea typeface="宋体" pitchFamily="2" charset="-122"/>
                <a:cs typeface="+mn-cs"/>
              </a:defRPr>
            </a:lvl8pPr>
            <a:lvl9pPr marL="3657600" algn="l" defTabSz="914400" rtl="0" eaLnBrk="1" latinLnBrk="0" hangingPunct="1">
              <a:defRPr sz="2400" kern="1200" baseline="30000">
                <a:solidFill>
                  <a:schemeClr val="tx1"/>
                </a:solidFill>
                <a:latin typeface="Arial" charset="0"/>
                <a:ea typeface="宋体" pitchFamily="2" charset="-122"/>
                <a:cs typeface="+mn-cs"/>
              </a:defRPr>
            </a:lvl9pPr>
          </a:lstStyle>
          <a:p>
            <a:pPr>
              <a:lnSpc>
                <a:spcPct val="110000"/>
              </a:lnSpc>
            </a:pP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①</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布尔表达式</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的真出口为</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的第一个四元式地址。</a:t>
            </a:r>
          </a:p>
          <a:p>
            <a:pPr>
              <a:lnSpc>
                <a:spcPct val="110000"/>
              </a:lnSpc>
            </a:pP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②</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的假出口导致程序控制离开</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while-do</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语句，然而这个转移目标地址在整个</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while-do</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语句翻译完也未必明确。将该四元式的地址作为</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的语义值</a:t>
            </a:r>
            <a:r>
              <a:rPr lang="en-US" altLang="zh-CN" baseline="0" dirty="0" err="1">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S.chain</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保存下来，以便在外层环境中伺机回填。</a:t>
            </a:r>
          </a:p>
          <a:p>
            <a:pPr>
              <a:lnSpc>
                <a:spcPct val="110000"/>
              </a:lnSpc>
            </a:pP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③在</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的代码最后应有一条无条件转移四元式，转向测试布尔表达式</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，构成循环。需引进新的语义变量</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.quad</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，用于记录</a:t>
            </a:r>
            <a:r>
              <a:rPr lang="en-US" altLang="zh-CN"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E</a:t>
            </a:r>
            <a:r>
              <a:rPr lang="zh-CN" altLang="en-US" baseline="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的第一个四元式地址。</a:t>
            </a:r>
          </a:p>
        </p:txBody>
      </p:sp>
      <p:sp>
        <p:nvSpPr>
          <p:cNvPr id="48" name="TextBox 47"/>
          <p:cNvSpPr txBox="1"/>
          <p:nvPr/>
        </p:nvSpPr>
        <p:spPr>
          <a:xfrm>
            <a:off x="1979712" y="1556792"/>
            <a:ext cx="625492" cy="400110"/>
          </a:xfrm>
          <a:prstGeom prst="rect">
            <a:avLst/>
          </a:prstGeom>
          <a:noFill/>
          <a:ln w="12700">
            <a:solidFill>
              <a:schemeClr val="tx1"/>
            </a:solidFill>
          </a:ln>
        </p:spPr>
        <p:txBody>
          <a:bodyPr wrap="none" rtlCol="0">
            <a:spAutoFit/>
          </a:bodyPr>
          <a:lstStyle/>
          <a:p>
            <a:r>
              <a:rPr lang="en-US" sz="2000" dirty="0" smtClean="0">
                <a:solidFill>
                  <a:srgbClr val="000000"/>
                </a:solidFill>
              </a:rPr>
              <a:t>true</a:t>
            </a:r>
            <a:endParaRPr lang="en-US" sz="2000" dirty="0">
              <a:solidFill>
                <a:srgbClr val="000000"/>
              </a:solidFill>
            </a:endParaRPr>
          </a:p>
        </p:txBody>
      </p:sp>
      <p:sp>
        <p:nvSpPr>
          <p:cNvPr id="55" name="TextBox 54"/>
          <p:cNvSpPr txBox="1"/>
          <p:nvPr/>
        </p:nvSpPr>
        <p:spPr>
          <a:xfrm>
            <a:off x="1979715" y="2728647"/>
            <a:ext cx="726481" cy="400110"/>
          </a:xfrm>
          <a:prstGeom prst="rect">
            <a:avLst/>
          </a:prstGeom>
          <a:noFill/>
          <a:ln w="12700">
            <a:solidFill>
              <a:schemeClr val="tx1"/>
            </a:solidFill>
          </a:ln>
        </p:spPr>
        <p:txBody>
          <a:bodyPr wrap="none" rtlCol="0">
            <a:spAutoFit/>
          </a:bodyPr>
          <a:lstStyle/>
          <a:p>
            <a:r>
              <a:rPr lang="en-US" sz="2000" dirty="0" smtClean="0">
                <a:solidFill>
                  <a:srgbClr val="000000"/>
                </a:solidFill>
              </a:rPr>
              <a:t>false</a:t>
            </a:r>
            <a:endParaRPr lang="en-US" sz="2000" dirty="0">
              <a:solidFill>
                <a:srgbClr val="000000"/>
              </a:solidFill>
            </a:endParaRPr>
          </a:p>
        </p:txBody>
      </p:sp>
      <p:sp>
        <p:nvSpPr>
          <p:cNvPr id="15" name="日期占位符 1"/>
          <p:cNvSpPr>
            <a:spLocks noGrp="1"/>
          </p:cNvSpPr>
          <p:nvPr>
            <p:ph type="dt" sz="half" idx="10"/>
          </p:nvPr>
        </p:nvSpPr>
        <p:spPr>
          <a:xfrm>
            <a:off x="5326494" y="6492875"/>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7" name="页脚占位符 2"/>
          <p:cNvSpPr>
            <a:spLocks noGrp="1"/>
          </p:cNvSpPr>
          <p:nvPr>
            <p:ph type="ftr" sz="quarter" idx="11"/>
          </p:nvPr>
        </p:nvSpPr>
        <p:spPr>
          <a:xfrm>
            <a:off x="0" y="6521885"/>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8" name="灯片编号占位符 3"/>
          <p:cNvSpPr>
            <a:spLocks noGrp="1"/>
          </p:cNvSpPr>
          <p:nvPr>
            <p:ph type="sldNum" sz="quarter" idx="12"/>
          </p:nvPr>
        </p:nvSpPr>
        <p:spPr>
          <a:xfrm>
            <a:off x="3975480" y="6479512"/>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92</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5387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animBg="1"/>
      <p:bldP spid="5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395536" y="836712"/>
            <a:ext cx="8280920" cy="5664629"/>
          </a:xfrm>
        </p:spPr>
        <p:txBody>
          <a:bodyPr/>
          <a:lstStyle/>
          <a:p>
            <a:pPr algn="l"/>
            <a:r>
              <a:rPr lang="zh-CN" altLang="en-US" sz="2400" dirty="0" smtClean="0">
                <a:latin typeface="Times New Roman" panose="02020603050405020304" pitchFamily="18" charset="0"/>
                <a:cs typeface="Times New Roman" panose="02020603050405020304" pitchFamily="18" charset="0"/>
              </a:rPr>
              <a:t>例子：</a:t>
            </a:r>
            <a:r>
              <a:rPr lang="en-US" altLang="zh-CN" sz="2400" dirty="0" smtClean="0">
                <a:latin typeface="Times New Roman" panose="02020603050405020304" pitchFamily="18" charset="0"/>
                <a:cs typeface="Times New Roman" panose="02020603050405020304" pitchFamily="18" charset="0"/>
              </a:rPr>
              <a:t>while c &gt; d  do</a:t>
            </a:r>
          </a:p>
          <a:p>
            <a:pPr algn="l"/>
            <a:r>
              <a:rPr lang="en-US" altLang="zh-CN" sz="2000" dirty="0" smtClean="0">
                <a:latin typeface="Times New Roman" panose="02020603050405020304" pitchFamily="18" charset="0"/>
                <a:cs typeface="Times New Roman" panose="02020603050405020304" pitchFamily="18" charset="0"/>
              </a:rPr>
              <a:t>                  begin</a:t>
            </a:r>
          </a:p>
          <a:p>
            <a:pPr algn="l"/>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c = c -1;</a:t>
            </a:r>
          </a:p>
          <a:p>
            <a:pPr algn="l"/>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d = d +1;</a:t>
            </a:r>
          </a:p>
          <a:p>
            <a:pPr algn="l"/>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end</a:t>
            </a:r>
          </a:p>
          <a:p>
            <a:pPr algn="l"/>
            <a:endParaRPr lang="en-US" altLang="zh-CN" sz="2000" dirty="0">
              <a:latin typeface="Times New Roman" panose="02020603050405020304" pitchFamily="18" charset="0"/>
              <a:cs typeface="Times New Roman" panose="02020603050405020304" pitchFamily="18" charset="0"/>
            </a:endParaRPr>
          </a:p>
          <a:p>
            <a:pPr algn="l"/>
            <a:endParaRPr lang="en-US" altLang="zh-CN" sz="2000" dirty="0" smtClean="0">
              <a:latin typeface="Times New Roman" panose="02020603050405020304" pitchFamily="18" charset="0"/>
              <a:cs typeface="Times New Roman" panose="02020603050405020304" pitchFamily="18" charset="0"/>
            </a:endParaRPr>
          </a:p>
          <a:p>
            <a:pPr algn="l"/>
            <a:endParaRPr lang="en-US" altLang="zh-CN" sz="2000" dirty="0">
              <a:latin typeface="Times New Roman" panose="02020603050405020304" pitchFamily="18" charset="0"/>
              <a:cs typeface="Times New Roman" panose="02020603050405020304" pitchFamily="18" charset="0"/>
            </a:endParaRPr>
          </a:p>
        </p:txBody>
      </p:sp>
      <p:sp>
        <p:nvSpPr>
          <p:cNvPr id="4" name="副标题 2"/>
          <p:cNvSpPr txBox="1">
            <a:spLocks/>
          </p:cNvSpPr>
          <p:nvPr/>
        </p:nvSpPr>
        <p:spPr bwMode="auto">
          <a:xfrm>
            <a:off x="395536" y="164637"/>
            <a:ext cx="6544816" cy="672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en-US" altLang="zh-CN" kern="0" dirty="0" smtClean="0">
                <a:solidFill>
                  <a:srgbClr val="000000"/>
                </a:solidFill>
                <a:latin typeface="楷体" panose="02010609060101010101" pitchFamily="49" charset="-122"/>
                <a:ea typeface="楷体" panose="02010609060101010101" pitchFamily="49" charset="-122"/>
              </a:rPr>
              <a:t>while</a:t>
            </a:r>
            <a:r>
              <a:rPr lang="zh-CN" altLang="en-US" kern="0" dirty="0" smtClean="0">
                <a:solidFill>
                  <a:srgbClr val="000000"/>
                </a:solidFill>
                <a:latin typeface="楷体" panose="02010609060101010101" pitchFamily="49" charset="-122"/>
                <a:ea typeface="楷体" panose="02010609060101010101" pitchFamily="49" charset="-122"/>
              </a:rPr>
              <a:t>语句的</a:t>
            </a:r>
            <a:r>
              <a:rPr lang="zh-CN" altLang="en-US" kern="0" dirty="0">
                <a:solidFill>
                  <a:srgbClr val="000000"/>
                </a:solidFill>
                <a:latin typeface="楷体" panose="02010609060101010101" pitchFamily="49" charset="-122"/>
                <a:ea typeface="楷体" panose="02010609060101010101" pitchFamily="49" charset="-122"/>
              </a:rPr>
              <a:t>翻译</a:t>
            </a:r>
          </a:p>
        </p:txBody>
      </p:sp>
      <p:sp>
        <p:nvSpPr>
          <p:cNvPr id="7" name="矩形 6"/>
          <p:cNvSpPr/>
          <p:nvPr/>
        </p:nvSpPr>
        <p:spPr>
          <a:xfrm>
            <a:off x="6478808" y="1159843"/>
            <a:ext cx="1706748" cy="644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r>
              <a:rPr lang="en-US" altLang="zh-CN" sz="2000" dirty="0" smtClean="0">
                <a:solidFill>
                  <a:schemeClr val="tx1"/>
                </a:solidFill>
              </a:rPr>
              <a:t> &gt; d</a:t>
            </a:r>
            <a:endParaRPr lang="en-US" sz="2000" dirty="0">
              <a:solidFill>
                <a:schemeClr val="tx1"/>
              </a:solidFill>
            </a:endParaRPr>
          </a:p>
        </p:txBody>
      </p:sp>
      <p:cxnSp>
        <p:nvCxnSpPr>
          <p:cNvPr id="20" name="直接箭头连接符 19"/>
          <p:cNvCxnSpPr>
            <a:endCxn id="7" idx="0"/>
          </p:cNvCxnSpPr>
          <p:nvPr/>
        </p:nvCxnSpPr>
        <p:spPr>
          <a:xfrm flipH="1">
            <a:off x="7332182" y="836712"/>
            <a:ext cx="9249" cy="32313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7" idx="2"/>
            <a:endCxn id="57" idx="0"/>
          </p:cNvCxnSpPr>
          <p:nvPr/>
        </p:nvCxnSpPr>
        <p:spPr>
          <a:xfrm>
            <a:off x="7332182" y="1804472"/>
            <a:ext cx="2298" cy="28038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6467424" y="2084853"/>
            <a:ext cx="1734112" cy="7546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c</a:t>
            </a:r>
            <a:r>
              <a:rPr lang="en-US" altLang="zh-CN" sz="2000" dirty="0" smtClean="0">
                <a:solidFill>
                  <a:schemeClr val="tx1"/>
                </a:solidFill>
              </a:rPr>
              <a:t> = c </a:t>
            </a:r>
            <a:r>
              <a:rPr lang="en-US" altLang="zh-CN" sz="2000" dirty="0">
                <a:solidFill>
                  <a:schemeClr val="tx1"/>
                </a:solidFill>
              </a:rPr>
              <a:t>-</a:t>
            </a:r>
            <a:r>
              <a:rPr lang="en-US" altLang="zh-CN" sz="2000" dirty="0" smtClean="0">
                <a:solidFill>
                  <a:schemeClr val="tx1"/>
                </a:solidFill>
              </a:rPr>
              <a:t>1</a:t>
            </a:r>
            <a:endParaRPr lang="en-US" sz="2000" dirty="0">
              <a:solidFill>
                <a:schemeClr val="tx1"/>
              </a:solidFill>
            </a:endParaRPr>
          </a:p>
        </p:txBody>
      </p:sp>
      <p:sp>
        <p:nvSpPr>
          <p:cNvPr id="58" name="矩形 57"/>
          <p:cNvSpPr/>
          <p:nvPr/>
        </p:nvSpPr>
        <p:spPr>
          <a:xfrm>
            <a:off x="6471366" y="3717033"/>
            <a:ext cx="1730170" cy="924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d = </a:t>
            </a:r>
            <a:r>
              <a:rPr lang="en-US" altLang="zh-CN" sz="2000" dirty="0">
                <a:solidFill>
                  <a:schemeClr val="tx1"/>
                </a:solidFill>
              </a:rPr>
              <a:t>d</a:t>
            </a:r>
            <a:r>
              <a:rPr lang="en-US" altLang="zh-CN" sz="2000" dirty="0" smtClean="0">
                <a:solidFill>
                  <a:schemeClr val="tx1"/>
                </a:solidFill>
              </a:rPr>
              <a:t> +1</a:t>
            </a:r>
            <a:endParaRPr lang="en-US" sz="2000" dirty="0">
              <a:solidFill>
                <a:schemeClr val="tx1"/>
              </a:solidFill>
            </a:endParaRPr>
          </a:p>
        </p:txBody>
      </p:sp>
      <p:sp>
        <p:nvSpPr>
          <p:cNvPr id="59" name="矩形 58"/>
          <p:cNvSpPr/>
          <p:nvPr/>
        </p:nvSpPr>
        <p:spPr>
          <a:xfrm>
            <a:off x="6491288" y="5061183"/>
            <a:ext cx="1710248" cy="544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Jump again</a:t>
            </a:r>
            <a:endParaRPr lang="en-US" sz="2000" dirty="0">
              <a:solidFill>
                <a:schemeClr val="tx1"/>
              </a:solidFill>
            </a:endParaRPr>
          </a:p>
        </p:txBody>
      </p:sp>
      <p:sp>
        <p:nvSpPr>
          <p:cNvPr id="60" name="矩形 59"/>
          <p:cNvSpPr/>
          <p:nvPr/>
        </p:nvSpPr>
        <p:spPr>
          <a:xfrm>
            <a:off x="6475308" y="5865741"/>
            <a:ext cx="1710248" cy="354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next</a:t>
            </a:r>
            <a:endParaRPr lang="en-US" sz="2000" dirty="0">
              <a:solidFill>
                <a:schemeClr val="tx1"/>
              </a:solidFill>
            </a:endParaRPr>
          </a:p>
        </p:txBody>
      </p:sp>
      <p:cxnSp>
        <p:nvCxnSpPr>
          <p:cNvPr id="68" name="直接箭头连接符 67"/>
          <p:cNvCxnSpPr>
            <a:stCxn id="57" idx="2"/>
            <a:endCxn id="58" idx="0"/>
          </p:cNvCxnSpPr>
          <p:nvPr/>
        </p:nvCxnSpPr>
        <p:spPr>
          <a:xfrm>
            <a:off x="7334480" y="2839486"/>
            <a:ext cx="1971" cy="87754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8" idx="2"/>
            <a:endCxn id="59" idx="0"/>
          </p:cNvCxnSpPr>
          <p:nvPr/>
        </p:nvCxnSpPr>
        <p:spPr>
          <a:xfrm>
            <a:off x="7336451" y="4641404"/>
            <a:ext cx="9961" cy="41977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6043907" y="1494922"/>
            <a:ext cx="44738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6023985" y="1482157"/>
            <a:ext cx="0" cy="458620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023985" y="6068366"/>
            <a:ext cx="447381"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9" idx="3"/>
          </p:cNvCxnSpPr>
          <p:nvPr/>
        </p:nvCxnSpPr>
        <p:spPr>
          <a:xfrm>
            <a:off x="8201536" y="5333376"/>
            <a:ext cx="6189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flipV="1">
            <a:off x="8794439" y="1482157"/>
            <a:ext cx="13018" cy="38512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箭头连接符 90"/>
          <p:cNvCxnSpPr>
            <a:endCxn id="7" idx="3"/>
          </p:cNvCxnSpPr>
          <p:nvPr/>
        </p:nvCxnSpPr>
        <p:spPr>
          <a:xfrm flipH="1">
            <a:off x="8185556" y="1481274"/>
            <a:ext cx="634916" cy="8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 name="表格 92"/>
          <p:cNvGraphicFramePr>
            <a:graphicFrameLocks noGrp="1"/>
          </p:cNvGraphicFramePr>
          <p:nvPr>
            <p:extLst>
              <p:ext uri="{D42A27DB-BD31-4B8C-83A1-F6EECF244321}">
                <p14:modId xmlns:p14="http://schemas.microsoft.com/office/powerpoint/2010/main" val="1926126097"/>
              </p:ext>
            </p:extLst>
          </p:nvPr>
        </p:nvGraphicFramePr>
        <p:xfrm>
          <a:off x="251520" y="1665640"/>
          <a:ext cx="5508104" cy="3901440"/>
        </p:xfrm>
        <a:graphic>
          <a:graphicData uri="http://schemas.openxmlformats.org/drawingml/2006/table">
            <a:tbl>
              <a:tblPr firstRow="1" bandRow="1">
                <a:tableStyleId>{5C22544A-7EE6-4342-B048-85BDC9FD1C3A}</a:tableStyleId>
              </a:tblPr>
              <a:tblGrid>
                <a:gridCol w="1836035"/>
                <a:gridCol w="647124"/>
                <a:gridCol w="3024945"/>
              </a:tblGrid>
              <a:tr h="487680">
                <a:tc rowSpan="2">
                  <a:txBody>
                    <a:bodyPr/>
                    <a:lstStyle/>
                    <a:p>
                      <a:pPr algn="ctr"/>
                      <a:r>
                        <a:rPr lang="en-US" sz="2400" b="0" dirty="0" smtClean="0">
                          <a:latin typeface="Times New Roman" panose="02020603050405020304" pitchFamily="18" charset="0"/>
                          <a:cs typeface="Times New Roman" panose="02020603050405020304" pitchFamily="18" charset="0"/>
                        </a:rPr>
                        <a:t>c &gt; d</a:t>
                      </a:r>
                      <a:endParaRPr lang="en-US" sz="2400" b="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latin typeface="Times New Roman" panose="02020603050405020304" pitchFamily="18" charset="0"/>
                          <a:cs typeface="Times New Roman" panose="02020603050405020304" pitchFamily="18" charset="0"/>
                        </a:rPr>
                        <a:t>(1)</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(j&gt;, c, d,       )</a:t>
                      </a:r>
                      <a:endParaRPr lang="en-US" sz="2400" b="0" dirty="0">
                        <a:latin typeface="Times New Roman" panose="02020603050405020304" pitchFamily="18" charset="0"/>
                        <a:cs typeface="Times New Roman" panose="02020603050405020304" pitchFamily="18" charset="0"/>
                      </a:endParaRPr>
                    </a:p>
                  </a:txBody>
                  <a:tcPr marT="60960" marB="60960"/>
                </a:tc>
              </a:tr>
              <a:tr h="487680">
                <a:tc vMerge="1">
                  <a:txBody>
                    <a:bodyPr/>
                    <a:lstStyle/>
                    <a:p>
                      <a:endParaRPr lang="en-US" dirty="0"/>
                    </a:p>
                  </a:txBody>
                  <a:tcPr/>
                </a:tc>
                <a:tc>
                  <a:txBody>
                    <a:bodyPr/>
                    <a:lstStyle/>
                    <a:p>
                      <a:pPr algn="ctr"/>
                      <a:r>
                        <a:rPr lang="en-US" sz="2400" b="0" dirty="0" smtClean="0">
                          <a:latin typeface="Times New Roman" panose="02020603050405020304" pitchFamily="18" charset="0"/>
                          <a:cs typeface="Times New Roman" panose="02020603050405020304" pitchFamily="18" charset="0"/>
                        </a:rPr>
                        <a:t>(2)</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(j, _, _,     </a:t>
                      </a:r>
                      <a:r>
                        <a:rPr lang="en-US" sz="2400" b="0" baseline="0" dirty="0" smtClean="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t>
                      </a:r>
                      <a:endParaRPr lang="en-US" sz="2400" b="0" dirty="0">
                        <a:latin typeface="Times New Roman" panose="02020603050405020304" pitchFamily="18" charset="0"/>
                        <a:cs typeface="Times New Roman" panose="02020603050405020304" pitchFamily="18" charset="0"/>
                      </a:endParaRPr>
                    </a:p>
                  </a:txBody>
                  <a:tcPr marT="60960" marB="60960"/>
                </a:tc>
              </a:tr>
              <a:tr h="487680">
                <a:tc rowSpan="2">
                  <a:txBody>
                    <a:bodyPr/>
                    <a:lstStyle/>
                    <a:p>
                      <a:pPr algn="ctr"/>
                      <a:r>
                        <a:rPr lang="en-US" sz="2400" b="0" dirty="0" smtClean="0">
                          <a:latin typeface="Times New Roman" panose="02020603050405020304" pitchFamily="18" charset="0"/>
                          <a:cs typeface="Times New Roman" panose="02020603050405020304" pitchFamily="18" charset="0"/>
                        </a:rPr>
                        <a:t>c = c + 1</a:t>
                      </a:r>
                      <a:endParaRPr lang="en-US" sz="2400" b="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latin typeface="Times New Roman" panose="02020603050405020304" pitchFamily="18" charset="0"/>
                          <a:cs typeface="Times New Roman" panose="02020603050405020304" pitchFamily="18" charset="0"/>
                        </a:rPr>
                        <a:t>(3)</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 c, 1, T1)</a:t>
                      </a:r>
                      <a:endParaRPr lang="en-US" sz="2400" b="0" dirty="0">
                        <a:latin typeface="Times New Roman" panose="02020603050405020304" pitchFamily="18" charset="0"/>
                        <a:cs typeface="Times New Roman" panose="02020603050405020304" pitchFamily="18" charset="0"/>
                      </a:endParaRPr>
                    </a:p>
                  </a:txBody>
                  <a:tcPr marT="60960" marB="60960"/>
                </a:tc>
              </a:tr>
              <a:tr h="487680">
                <a:tc vMerge="1">
                  <a:txBody>
                    <a:bodyPr/>
                    <a:lstStyle/>
                    <a:p>
                      <a:pPr algn="ct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2400" b="0" dirty="0" smtClean="0">
                          <a:latin typeface="Times New Roman" panose="02020603050405020304" pitchFamily="18" charset="0"/>
                          <a:cs typeface="Times New Roman" panose="02020603050405020304" pitchFamily="18" charset="0"/>
                        </a:rPr>
                        <a:t>(4)</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 T1, _,</a:t>
                      </a:r>
                      <a:r>
                        <a:rPr lang="en-US" sz="2400" b="0" baseline="0" dirty="0" smtClean="0">
                          <a:latin typeface="Times New Roman" panose="02020603050405020304" pitchFamily="18" charset="0"/>
                          <a:cs typeface="Times New Roman" panose="02020603050405020304" pitchFamily="18" charset="0"/>
                        </a:rPr>
                        <a:t> c</a:t>
                      </a:r>
                      <a:r>
                        <a:rPr lang="en-US" sz="2400" b="0" dirty="0" smtClean="0">
                          <a:latin typeface="Times New Roman" panose="02020603050405020304" pitchFamily="18" charset="0"/>
                          <a:cs typeface="Times New Roman" panose="02020603050405020304" pitchFamily="18" charset="0"/>
                        </a:rPr>
                        <a:t>)</a:t>
                      </a:r>
                      <a:endParaRPr lang="en-US" sz="2400" b="0" dirty="0">
                        <a:latin typeface="Times New Roman" panose="02020603050405020304" pitchFamily="18" charset="0"/>
                        <a:cs typeface="Times New Roman" panose="02020603050405020304" pitchFamily="18" charset="0"/>
                      </a:endParaRPr>
                    </a:p>
                  </a:txBody>
                  <a:tcPr marT="60960" marB="60960"/>
                </a:tc>
              </a:tr>
              <a:tr h="487680">
                <a:tc rowSpan="2">
                  <a:txBody>
                    <a:bodyPr/>
                    <a:lstStyle/>
                    <a:p>
                      <a:pPr algn="ctr"/>
                      <a:r>
                        <a:rPr lang="en-US" sz="2400" b="0" dirty="0" smtClean="0">
                          <a:latin typeface="Times New Roman" panose="02020603050405020304" pitchFamily="18" charset="0"/>
                          <a:cs typeface="Times New Roman" panose="02020603050405020304" pitchFamily="18" charset="0"/>
                        </a:rPr>
                        <a:t>d = d + 1</a:t>
                      </a:r>
                      <a:endParaRPr lang="en-US" sz="2400" b="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400" b="0" dirty="0" smtClean="0">
                          <a:latin typeface="Times New Roman" panose="02020603050405020304" pitchFamily="18" charset="0"/>
                          <a:cs typeface="Times New Roman" panose="02020603050405020304" pitchFamily="18" charset="0"/>
                        </a:rPr>
                        <a:t>(5)</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a:t>
                      </a:r>
                      <a:r>
                        <a:rPr lang="en-US" sz="2400" b="0" baseline="0" dirty="0" smtClean="0">
                          <a:latin typeface="Times New Roman" panose="02020603050405020304" pitchFamily="18" charset="0"/>
                          <a:cs typeface="Times New Roman" panose="02020603050405020304" pitchFamily="18" charset="0"/>
                        </a:rPr>
                        <a:t> d, 1, T2</a:t>
                      </a:r>
                      <a:r>
                        <a:rPr lang="en-US" sz="2400" b="0" dirty="0" smtClean="0">
                          <a:latin typeface="Times New Roman" panose="02020603050405020304" pitchFamily="18" charset="0"/>
                          <a:cs typeface="Times New Roman" panose="02020603050405020304" pitchFamily="18" charset="0"/>
                        </a:rPr>
                        <a:t>)</a:t>
                      </a:r>
                      <a:endParaRPr lang="en-US" sz="2400" b="0" dirty="0">
                        <a:latin typeface="Times New Roman" panose="02020603050405020304" pitchFamily="18" charset="0"/>
                        <a:cs typeface="Times New Roman" panose="02020603050405020304" pitchFamily="18" charset="0"/>
                      </a:endParaRPr>
                    </a:p>
                  </a:txBody>
                  <a:tcPr marT="60960" marB="60960"/>
                </a:tc>
              </a:tr>
              <a:tr h="487680">
                <a:tc vMerge="1">
                  <a:txBody>
                    <a:bodyPr/>
                    <a:lstStyle/>
                    <a:p>
                      <a:endParaRPr lang="en-US" dirty="0"/>
                    </a:p>
                  </a:txBody>
                  <a:tcPr/>
                </a:tc>
                <a:tc>
                  <a:txBody>
                    <a:bodyPr/>
                    <a:lstStyle/>
                    <a:p>
                      <a:pPr algn="ctr"/>
                      <a:r>
                        <a:rPr lang="en-US" sz="2400" b="0" dirty="0" smtClean="0">
                          <a:latin typeface="Times New Roman" panose="02020603050405020304" pitchFamily="18" charset="0"/>
                          <a:cs typeface="Times New Roman" panose="02020603050405020304" pitchFamily="18" charset="0"/>
                        </a:rPr>
                        <a:t>(6)</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 T2, _, d)</a:t>
                      </a:r>
                      <a:endParaRPr lang="en-US" sz="2400" b="0" dirty="0">
                        <a:latin typeface="Times New Roman" panose="02020603050405020304" pitchFamily="18" charset="0"/>
                        <a:cs typeface="Times New Roman" panose="02020603050405020304" pitchFamily="18" charset="0"/>
                      </a:endParaRPr>
                    </a:p>
                  </a:txBody>
                  <a:tcPr marT="60960" marB="60960"/>
                </a:tc>
              </a:tr>
              <a:tr h="487680">
                <a:tc>
                  <a:txBody>
                    <a:bodyPr/>
                    <a:lstStyle/>
                    <a:p>
                      <a:pPr algn="ctr"/>
                      <a:r>
                        <a:rPr lang="en-US" sz="2400" b="0" dirty="0" smtClean="0">
                          <a:latin typeface="Times New Roman" panose="02020603050405020304" pitchFamily="18" charset="0"/>
                          <a:cs typeface="Times New Roman" panose="02020603050405020304" pitchFamily="18" charset="0"/>
                        </a:rPr>
                        <a:t>Jump again</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(7)</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(j, _, _,        )</a:t>
                      </a:r>
                      <a:endParaRPr lang="en-US" sz="2400" b="0" dirty="0">
                        <a:latin typeface="Times New Roman" panose="02020603050405020304" pitchFamily="18" charset="0"/>
                        <a:cs typeface="Times New Roman" panose="02020603050405020304" pitchFamily="18" charset="0"/>
                      </a:endParaRPr>
                    </a:p>
                  </a:txBody>
                  <a:tcPr marT="60960" marB="60960"/>
                </a:tc>
              </a:tr>
              <a:tr h="487680">
                <a:tc>
                  <a:txBody>
                    <a:bodyPr/>
                    <a:lstStyle/>
                    <a:p>
                      <a:pPr algn="ctr"/>
                      <a:r>
                        <a:rPr lang="en-US" sz="2400" b="0" dirty="0" smtClean="0">
                          <a:latin typeface="Times New Roman" panose="02020603050405020304" pitchFamily="18" charset="0"/>
                          <a:cs typeface="Times New Roman" panose="02020603050405020304" pitchFamily="18" charset="0"/>
                        </a:rPr>
                        <a:t>next</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2400" b="0" dirty="0" smtClean="0">
                          <a:latin typeface="Times New Roman" panose="02020603050405020304" pitchFamily="18" charset="0"/>
                          <a:cs typeface="Times New Roman" panose="02020603050405020304" pitchFamily="18" charset="0"/>
                        </a:rPr>
                        <a:t>(8)</a:t>
                      </a:r>
                      <a:endParaRPr lang="en-US" sz="2400" b="0" dirty="0">
                        <a:latin typeface="Times New Roman" panose="02020603050405020304" pitchFamily="18" charset="0"/>
                        <a:cs typeface="Times New Roman" panose="02020603050405020304" pitchFamily="18" charset="0"/>
                      </a:endParaRPr>
                    </a:p>
                  </a:txBody>
                  <a:tcPr marT="60960" marB="60960"/>
                </a:tc>
                <a:tc>
                  <a:txBody>
                    <a:bodyPr/>
                    <a:lstStyle/>
                    <a:p>
                      <a:pPr algn="ctr"/>
                      <a:endParaRPr lang="en-US" sz="2400" b="0" dirty="0">
                        <a:latin typeface="Times New Roman" panose="02020603050405020304" pitchFamily="18" charset="0"/>
                        <a:cs typeface="Times New Roman" panose="02020603050405020304" pitchFamily="18" charset="0"/>
                      </a:endParaRPr>
                    </a:p>
                  </a:txBody>
                  <a:tcPr marT="60960" marB="60960"/>
                </a:tc>
              </a:tr>
            </a:tbl>
          </a:graphicData>
        </a:graphic>
      </p:graphicFrame>
      <p:sp>
        <p:nvSpPr>
          <p:cNvPr id="61" name="TextBox 60"/>
          <p:cNvSpPr txBox="1"/>
          <p:nvPr/>
        </p:nvSpPr>
        <p:spPr>
          <a:xfrm>
            <a:off x="6060161" y="663729"/>
            <a:ext cx="370614" cy="400110"/>
          </a:xfrm>
          <a:prstGeom prst="rect">
            <a:avLst/>
          </a:prstGeom>
          <a:noFill/>
        </p:spPr>
        <p:txBody>
          <a:bodyPr wrap="none" rtlCol="0">
            <a:spAutoFit/>
          </a:bodyPr>
          <a:lstStyle/>
          <a:p>
            <a:r>
              <a:rPr lang="en-US" sz="2000" dirty="0" smtClean="0">
                <a:solidFill>
                  <a:srgbClr val="000000"/>
                </a:solidFill>
              </a:rPr>
              <a:t>N</a:t>
            </a:r>
            <a:endParaRPr lang="en-US" sz="2000" dirty="0">
              <a:solidFill>
                <a:srgbClr val="000000"/>
              </a:solidFill>
            </a:endParaRPr>
          </a:p>
        </p:txBody>
      </p:sp>
      <p:sp>
        <p:nvSpPr>
          <p:cNvPr id="65" name="TextBox 64"/>
          <p:cNvSpPr txBox="1"/>
          <p:nvPr/>
        </p:nvSpPr>
        <p:spPr>
          <a:xfrm>
            <a:off x="4431964" y="1700808"/>
            <a:ext cx="312906" cy="369332"/>
          </a:xfrm>
          <a:prstGeom prst="rect">
            <a:avLst/>
          </a:prstGeom>
          <a:solidFill>
            <a:srgbClr val="FFFF00"/>
          </a:solidFill>
        </p:spPr>
        <p:txBody>
          <a:bodyPr wrap="none" rtlCol="0">
            <a:spAutoFit/>
          </a:bodyPr>
          <a:lstStyle/>
          <a:p>
            <a:r>
              <a:rPr lang="en-US" dirty="0" smtClean="0">
                <a:solidFill>
                  <a:srgbClr val="000000"/>
                </a:solidFill>
              </a:rPr>
              <a:t>3</a:t>
            </a:r>
            <a:endParaRPr lang="en-US" dirty="0">
              <a:solidFill>
                <a:srgbClr val="000000"/>
              </a:solidFill>
            </a:endParaRPr>
          </a:p>
        </p:txBody>
      </p:sp>
      <p:sp>
        <p:nvSpPr>
          <p:cNvPr id="67" name="TextBox 66"/>
          <p:cNvSpPr txBox="1"/>
          <p:nvPr/>
        </p:nvSpPr>
        <p:spPr>
          <a:xfrm>
            <a:off x="4530156" y="2180862"/>
            <a:ext cx="312906" cy="369332"/>
          </a:xfrm>
          <a:prstGeom prst="rect">
            <a:avLst/>
          </a:prstGeom>
          <a:solidFill>
            <a:srgbClr val="FFFF00"/>
          </a:solidFill>
        </p:spPr>
        <p:txBody>
          <a:bodyPr wrap="none" rtlCol="0">
            <a:spAutoFit/>
          </a:bodyPr>
          <a:lstStyle/>
          <a:p>
            <a:r>
              <a:rPr lang="en-US" dirty="0">
                <a:solidFill>
                  <a:srgbClr val="000000"/>
                </a:solidFill>
              </a:rPr>
              <a:t>8</a:t>
            </a:r>
          </a:p>
        </p:txBody>
      </p:sp>
      <p:sp>
        <p:nvSpPr>
          <p:cNvPr id="69" name="TextBox 68"/>
          <p:cNvSpPr txBox="1"/>
          <p:nvPr/>
        </p:nvSpPr>
        <p:spPr>
          <a:xfrm>
            <a:off x="4530156" y="4691851"/>
            <a:ext cx="312906" cy="369332"/>
          </a:xfrm>
          <a:prstGeom prst="rect">
            <a:avLst/>
          </a:prstGeom>
          <a:solidFill>
            <a:srgbClr val="FFFF00"/>
          </a:solidFill>
        </p:spPr>
        <p:txBody>
          <a:bodyPr wrap="none" rtlCol="0">
            <a:spAutoFit/>
          </a:bodyPr>
          <a:lstStyle/>
          <a:p>
            <a:r>
              <a:rPr lang="en-US" dirty="0" smtClean="0">
                <a:solidFill>
                  <a:srgbClr val="000000"/>
                </a:solidFill>
              </a:rPr>
              <a:t>1</a:t>
            </a:r>
            <a:endParaRPr lang="en-US" dirty="0">
              <a:solidFill>
                <a:srgbClr val="000000"/>
              </a:solidFill>
            </a:endParaRPr>
          </a:p>
        </p:txBody>
      </p:sp>
      <p:sp>
        <p:nvSpPr>
          <p:cNvPr id="24" name="日期占位符 1"/>
          <p:cNvSpPr>
            <a:spLocks noGrp="1"/>
          </p:cNvSpPr>
          <p:nvPr>
            <p:ph type="dt" sz="half" idx="10"/>
          </p:nvPr>
        </p:nvSpPr>
        <p:spPr>
          <a:xfrm>
            <a:off x="5326494" y="6492875"/>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25" name="页脚占位符 2"/>
          <p:cNvSpPr>
            <a:spLocks noGrp="1"/>
          </p:cNvSpPr>
          <p:nvPr>
            <p:ph type="ftr" sz="quarter" idx="11"/>
          </p:nvPr>
        </p:nvSpPr>
        <p:spPr>
          <a:xfrm>
            <a:off x="0" y="6521885"/>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26" name="灯片编号占位符 3"/>
          <p:cNvSpPr>
            <a:spLocks noGrp="1"/>
          </p:cNvSpPr>
          <p:nvPr>
            <p:ph type="sldNum" sz="quarter" idx="12"/>
          </p:nvPr>
        </p:nvSpPr>
        <p:spPr>
          <a:xfrm>
            <a:off x="3975480" y="6479512"/>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93</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2929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7" grpId="0" animBg="1"/>
      <p:bldP spid="58" grpId="0" animBg="1"/>
      <p:bldP spid="59" grpId="0" animBg="1"/>
      <p:bldP spid="60" grpId="0" animBg="1"/>
      <p:bldP spid="6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txBox="1">
            <a:spLocks noChangeArrowheads="1"/>
          </p:cNvSpPr>
          <p:nvPr/>
        </p:nvSpPr>
        <p:spPr bwMode="auto">
          <a:xfrm>
            <a:off x="251520" y="1456131"/>
            <a:ext cx="7743326" cy="417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573" rIns="0" bIns="0"/>
          <a:lstStyle>
            <a:lvl1pPr marL="431800" indent="-32385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pitchFamily="34" charset="0"/>
                <a:ea typeface="楷体" pitchFamily="49" charset="-122"/>
              </a:defRPr>
            </a:lvl9pPr>
          </a:lstStyle>
          <a:p>
            <a:pPr hangingPunct="0">
              <a:lnSpc>
                <a:spcPct val="95000"/>
              </a:lnSpc>
              <a:spcAft>
                <a:spcPts val="1282"/>
              </a:spcAft>
            </a:pPr>
            <a:endParaRPr lang="en-US" altLang="zh-CN" sz="2400" b="1" dirty="0">
              <a:solidFill>
                <a:schemeClr val="tx1"/>
              </a:solidFill>
              <a:latin typeface="+mn-ea"/>
              <a:ea typeface="+mn-ea"/>
            </a:endParaRPr>
          </a:p>
          <a:p>
            <a:pPr algn="just">
              <a:lnSpc>
                <a:spcPct val="120000"/>
              </a:lnSpc>
            </a:pPr>
            <a:r>
              <a:rPr lang="en-US" altLang="zh-CN" sz="2400" b="1" dirty="0">
                <a:latin typeface="Times New Roman" pitchFamily="18" charset="0"/>
                <a:ea typeface="楷体_GB2312" pitchFamily="1" charset="-122"/>
              </a:rPr>
              <a:t>     S → </a:t>
            </a:r>
            <a:r>
              <a:rPr lang="en-US" altLang="zh-CN" sz="2400" b="1" dirty="0">
                <a:solidFill>
                  <a:schemeClr val="accent2"/>
                </a:solidFill>
                <a:latin typeface="Times New Roman" pitchFamily="18" charset="0"/>
                <a:ea typeface="楷体_GB2312" pitchFamily="1" charset="-122"/>
              </a:rPr>
              <a:t>if</a:t>
            </a:r>
            <a:r>
              <a:rPr lang="en-US" altLang="zh-CN" sz="2400" b="1" dirty="0">
                <a:latin typeface="Times New Roman" pitchFamily="18" charset="0"/>
                <a:ea typeface="楷体_GB2312" pitchFamily="1" charset="-122"/>
              </a:rPr>
              <a:t> B </a:t>
            </a:r>
            <a:r>
              <a:rPr lang="en-US" altLang="zh-CN" sz="2400" b="1" dirty="0">
                <a:solidFill>
                  <a:schemeClr val="accent2"/>
                </a:solidFill>
                <a:latin typeface="Times New Roman" pitchFamily="18" charset="0"/>
                <a:ea typeface="楷体_GB2312" pitchFamily="1" charset="-122"/>
              </a:rPr>
              <a:t>then</a:t>
            </a:r>
            <a:r>
              <a:rPr lang="en-US" altLang="zh-CN" sz="2400" b="1" dirty="0">
                <a:latin typeface="Times New Roman" pitchFamily="18" charset="0"/>
                <a:ea typeface="楷体_GB2312" pitchFamily="1" charset="-122"/>
              </a:rPr>
              <a:t> S</a:t>
            </a:r>
            <a:r>
              <a:rPr lang="en-US" altLang="zh-CN" sz="2400" b="1" baseline="-25000" dirty="0">
                <a:latin typeface="Times New Roman" pitchFamily="18" charset="0"/>
                <a:ea typeface="楷体_GB2312" pitchFamily="1" charset="-122"/>
              </a:rPr>
              <a:t>1</a:t>
            </a:r>
            <a:endParaRPr lang="en-US" altLang="zh-CN" sz="2400" b="1" dirty="0">
              <a:latin typeface="Times New Roman" pitchFamily="18" charset="0"/>
              <a:ea typeface="楷体_GB2312" pitchFamily="1" charset="-122"/>
            </a:endParaRPr>
          </a:p>
          <a:p>
            <a:pPr algn="just">
              <a:lnSpc>
                <a:spcPct val="120000"/>
              </a:lnSpc>
            </a:pPr>
            <a:r>
              <a:rPr lang="en-US" altLang="zh-CN" sz="2400" b="1" dirty="0">
                <a:latin typeface="Times New Roman" pitchFamily="18" charset="0"/>
                <a:ea typeface="楷体_GB2312" pitchFamily="1" charset="-122"/>
              </a:rPr>
              <a:t>     S → </a:t>
            </a:r>
            <a:r>
              <a:rPr lang="en-US" altLang="zh-CN" sz="2400" b="1" dirty="0">
                <a:solidFill>
                  <a:schemeClr val="accent2"/>
                </a:solidFill>
                <a:latin typeface="Times New Roman" pitchFamily="18" charset="0"/>
                <a:ea typeface="楷体_GB2312" pitchFamily="1" charset="-122"/>
              </a:rPr>
              <a:t>if</a:t>
            </a:r>
            <a:r>
              <a:rPr lang="en-US" altLang="zh-CN" sz="2400" b="1" dirty="0">
                <a:latin typeface="Times New Roman" pitchFamily="18" charset="0"/>
                <a:ea typeface="楷体_GB2312" pitchFamily="1" charset="-122"/>
              </a:rPr>
              <a:t> B </a:t>
            </a:r>
            <a:r>
              <a:rPr lang="en-US" altLang="zh-CN" sz="2400" b="1" dirty="0">
                <a:solidFill>
                  <a:schemeClr val="accent2"/>
                </a:solidFill>
                <a:latin typeface="Times New Roman" pitchFamily="18" charset="0"/>
                <a:ea typeface="楷体_GB2312" pitchFamily="1" charset="-122"/>
              </a:rPr>
              <a:t>then</a:t>
            </a:r>
            <a:r>
              <a:rPr lang="en-US" altLang="zh-CN" sz="2400" b="1" dirty="0">
                <a:latin typeface="Times New Roman" pitchFamily="18" charset="0"/>
                <a:ea typeface="楷体_GB2312" pitchFamily="1" charset="-122"/>
              </a:rPr>
              <a:t> S</a:t>
            </a:r>
            <a:r>
              <a:rPr lang="en-US" altLang="zh-CN" sz="2400" b="1" baseline="-25000" dirty="0">
                <a:latin typeface="Times New Roman" pitchFamily="18" charset="0"/>
                <a:ea typeface="楷体_GB2312" pitchFamily="1" charset="-122"/>
              </a:rPr>
              <a:t>1</a:t>
            </a:r>
            <a:r>
              <a:rPr lang="en-US" altLang="zh-CN" sz="2400" b="1" dirty="0">
                <a:latin typeface="Times New Roman" pitchFamily="18" charset="0"/>
                <a:ea typeface="楷体_GB2312" pitchFamily="1" charset="-122"/>
              </a:rPr>
              <a:t> </a:t>
            </a:r>
            <a:r>
              <a:rPr lang="en-US" altLang="zh-CN" sz="2400" b="1" dirty="0">
                <a:solidFill>
                  <a:schemeClr val="accent2"/>
                </a:solidFill>
                <a:latin typeface="Times New Roman" pitchFamily="18" charset="0"/>
                <a:ea typeface="楷体_GB2312" pitchFamily="1" charset="-122"/>
              </a:rPr>
              <a:t>else</a:t>
            </a:r>
            <a:r>
              <a:rPr lang="en-US" altLang="zh-CN" sz="2400" b="1" dirty="0">
                <a:latin typeface="Times New Roman" pitchFamily="18" charset="0"/>
                <a:ea typeface="楷体_GB2312" pitchFamily="1" charset="-122"/>
              </a:rPr>
              <a:t> S</a:t>
            </a:r>
            <a:r>
              <a:rPr lang="en-US" altLang="zh-CN" sz="2400" b="1" baseline="-25000" dirty="0">
                <a:latin typeface="Times New Roman" pitchFamily="18" charset="0"/>
                <a:ea typeface="楷体_GB2312" pitchFamily="1" charset="-122"/>
              </a:rPr>
              <a:t>2</a:t>
            </a:r>
            <a:endParaRPr lang="en-US" altLang="zh-CN" sz="3200" b="1" baseline="-25000" dirty="0">
              <a:latin typeface="Times New Roman" pitchFamily="18" charset="0"/>
              <a:ea typeface="楷体_GB2312" pitchFamily="1" charset="-122"/>
            </a:endParaRPr>
          </a:p>
          <a:p>
            <a:pPr hangingPunct="0">
              <a:lnSpc>
                <a:spcPct val="95000"/>
              </a:lnSpc>
              <a:spcAft>
                <a:spcPts val="1282"/>
              </a:spcAft>
            </a:pPr>
            <a:endParaRPr lang="en-US" altLang="zh-CN" sz="3600" b="1" dirty="0">
              <a:solidFill>
                <a:schemeClr val="tx1"/>
              </a:solidFill>
              <a:latin typeface="Times New Roman" pitchFamily="18" charset="0"/>
              <a:ea typeface="楷体_GB2312" pitchFamily="1" charset="-122"/>
            </a:endParaRPr>
          </a:p>
        </p:txBody>
      </p:sp>
      <p:grpSp>
        <p:nvGrpSpPr>
          <p:cNvPr id="75783" name="组合 75782"/>
          <p:cNvGrpSpPr>
            <a:grpSpLocks/>
          </p:cNvGrpSpPr>
          <p:nvPr/>
        </p:nvGrpSpPr>
        <p:grpSpPr bwMode="auto">
          <a:xfrm>
            <a:off x="491040" y="3784718"/>
            <a:ext cx="1657440" cy="1767066"/>
            <a:chOff x="0" y="0"/>
            <a:chExt cx="1827212" cy="1947862"/>
          </a:xfrm>
        </p:grpSpPr>
        <p:sp>
          <p:nvSpPr>
            <p:cNvPr id="50183" name="Rectangle 11"/>
            <p:cNvSpPr>
              <a:spLocks noChangeArrowheads="1"/>
            </p:cNvSpPr>
            <p:nvPr/>
          </p:nvSpPr>
          <p:spPr bwMode="auto">
            <a:xfrm>
              <a:off x="96837" y="1019175"/>
              <a:ext cx="635000" cy="39528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Y</a:t>
              </a:r>
              <a:endParaRPr lang="en-US" altLang="zh-CN" baseline="-25000">
                <a:latin typeface="Times New Roman" panose="02020603050405020304" pitchFamily="18" charset="0"/>
                <a:ea typeface="宋体" pitchFamily="2" charset="-122"/>
                <a:cs typeface="Times New Roman" panose="02020603050405020304" pitchFamily="18" charset="0"/>
              </a:endParaRPr>
            </a:p>
          </p:txBody>
        </p:sp>
        <p:sp>
          <p:nvSpPr>
            <p:cNvPr id="50184" name="Rectangle 12"/>
            <p:cNvSpPr>
              <a:spLocks noChangeArrowheads="1"/>
            </p:cNvSpPr>
            <p:nvPr/>
          </p:nvSpPr>
          <p:spPr bwMode="auto">
            <a:xfrm>
              <a:off x="1127125" y="336550"/>
              <a:ext cx="635000" cy="395287"/>
            </a:xfrm>
            <a:prstGeom prst="rect">
              <a:avLst/>
            </a:prstGeom>
            <a:noFill/>
            <a:ln w="127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N</a:t>
              </a:r>
              <a:endParaRPr lang="en-US" altLang="zh-CN" baseline="-25000">
                <a:latin typeface="Times New Roman" panose="02020603050405020304" pitchFamily="18" charset="0"/>
                <a:ea typeface="宋体" pitchFamily="2" charset="-122"/>
                <a:cs typeface="Times New Roman" panose="02020603050405020304" pitchFamily="18" charset="0"/>
              </a:endParaRPr>
            </a:p>
          </p:txBody>
        </p:sp>
        <p:sp>
          <p:nvSpPr>
            <p:cNvPr id="50185" name="AutoShape 4"/>
            <p:cNvSpPr>
              <a:spLocks noChangeArrowheads="1"/>
            </p:cNvSpPr>
            <p:nvPr/>
          </p:nvSpPr>
          <p:spPr bwMode="auto">
            <a:xfrm>
              <a:off x="0" y="439737"/>
              <a:ext cx="1111250" cy="555625"/>
            </a:xfrm>
            <a:prstGeom prst="diamond">
              <a:avLst/>
            </a:prstGeom>
            <a:noFill/>
            <a:ln w="222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B</a:t>
              </a:r>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0186" name="Rectangle 5"/>
            <p:cNvSpPr>
              <a:spLocks noChangeArrowheads="1"/>
            </p:cNvSpPr>
            <p:nvPr/>
          </p:nvSpPr>
          <p:spPr bwMode="auto">
            <a:xfrm>
              <a:off x="231775" y="1550987"/>
              <a:ext cx="636587" cy="396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S</a:t>
              </a:r>
              <a:endParaRPr lang="en-US" altLang="zh-CN" baseline="-25000">
                <a:latin typeface="Times New Roman" panose="02020603050405020304" pitchFamily="18" charset="0"/>
                <a:ea typeface="宋体" pitchFamily="2" charset="-122"/>
                <a:cs typeface="Times New Roman" panose="02020603050405020304" pitchFamily="18" charset="0"/>
              </a:endParaRPr>
            </a:p>
          </p:txBody>
        </p:sp>
        <p:sp>
          <p:nvSpPr>
            <p:cNvPr id="50187" name="Line 7"/>
            <p:cNvSpPr>
              <a:spLocks noChangeShapeType="1"/>
            </p:cNvSpPr>
            <p:nvPr/>
          </p:nvSpPr>
          <p:spPr bwMode="auto">
            <a:xfrm>
              <a:off x="555625" y="1020762"/>
              <a:ext cx="0" cy="555625"/>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88" name="Line 8"/>
            <p:cNvSpPr>
              <a:spLocks noChangeShapeType="1"/>
            </p:cNvSpPr>
            <p:nvPr/>
          </p:nvSpPr>
          <p:spPr bwMode="auto">
            <a:xfrm>
              <a:off x="1827212" y="715962"/>
              <a:ext cx="0" cy="833438"/>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89" name="Line 9"/>
            <p:cNvSpPr>
              <a:spLocks noChangeShapeType="1"/>
            </p:cNvSpPr>
            <p:nvPr/>
          </p:nvSpPr>
          <p:spPr bwMode="auto">
            <a:xfrm>
              <a:off x="1111250" y="715962"/>
              <a:ext cx="71596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90" name="Line 10"/>
            <p:cNvSpPr>
              <a:spLocks noChangeShapeType="1"/>
            </p:cNvSpPr>
            <p:nvPr/>
          </p:nvSpPr>
          <p:spPr bwMode="auto">
            <a:xfrm>
              <a:off x="555625" y="0"/>
              <a:ext cx="0" cy="465137"/>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grpSp>
      <p:grpSp>
        <p:nvGrpSpPr>
          <p:cNvPr id="75792" name="组合 75791"/>
          <p:cNvGrpSpPr>
            <a:grpSpLocks/>
          </p:cNvGrpSpPr>
          <p:nvPr/>
        </p:nvGrpSpPr>
        <p:grpSpPr bwMode="auto">
          <a:xfrm>
            <a:off x="2904481" y="3741513"/>
            <a:ext cx="1944000" cy="1872197"/>
            <a:chOff x="0" y="0"/>
            <a:chExt cx="2143125" cy="2063893"/>
          </a:xfrm>
        </p:grpSpPr>
        <p:sp>
          <p:nvSpPr>
            <p:cNvPr id="50192" name="AutoShape 4"/>
            <p:cNvSpPr>
              <a:spLocks noChangeArrowheads="1"/>
            </p:cNvSpPr>
            <p:nvPr/>
          </p:nvSpPr>
          <p:spPr bwMode="auto">
            <a:xfrm>
              <a:off x="0" y="555768"/>
              <a:ext cx="1111250" cy="555625"/>
            </a:xfrm>
            <a:prstGeom prst="diamond">
              <a:avLst/>
            </a:prstGeom>
            <a:noFill/>
            <a:ln w="222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B</a:t>
              </a:r>
              <a:endParaRPr lang="en-US" altLang="zh-CN">
                <a:latin typeface="Times New Roman" panose="02020603050405020304" pitchFamily="18" charset="0"/>
                <a:ea typeface="宋体" pitchFamily="2" charset="-122"/>
                <a:cs typeface="Times New Roman" panose="02020603050405020304" pitchFamily="18" charset="0"/>
              </a:endParaRPr>
            </a:p>
          </p:txBody>
        </p:sp>
        <p:sp>
          <p:nvSpPr>
            <p:cNvPr id="50193" name="Rectangle 5"/>
            <p:cNvSpPr>
              <a:spLocks noChangeArrowheads="1"/>
            </p:cNvSpPr>
            <p:nvPr/>
          </p:nvSpPr>
          <p:spPr bwMode="auto">
            <a:xfrm>
              <a:off x="263473" y="1667018"/>
              <a:ext cx="636587" cy="39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S</a:t>
              </a:r>
              <a:r>
                <a:rPr lang="en-GB" altLang="en-US" baseline="-25000">
                  <a:latin typeface="Times New Roman" panose="02020603050405020304" pitchFamily="18" charset="0"/>
                  <a:ea typeface="宋体" pitchFamily="2" charset="-122"/>
                  <a:cs typeface="Times New Roman" panose="02020603050405020304" pitchFamily="18" charset="0"/>
                </a:rPr>
                <a:t>1</a:t>
              </a:r>
              <a:endParaRPr lang="en-US" altLang="zh-CN" baseline="-25000">
                <a:latin typeface="Times New Roman" panose="02020603050405020304" pitchFamily="18" charset="0"/>
                <a:ea typeface="宋体" pitchFamily="2" charset="-122"/>
                <a:cs typeface="Times New Roman" panose="02020603050405020304" pitchFamily="18" charset="0"/>
              </a:endParaRPr>
            </a:p>
          </p:txBody>
        </p:sp>
        <p:sp>
          <p:nvSpPr>
            <p:cNvPr id="50194" name="Rectangle 6"/>
            <p:cNvSpPr>
              <a:spLocks noChangeArrowheads="1"/>
            </p:cNvSpPr>
            <p:nvPr/>
          </p:nvSpPr>
          <p:spPr bwMode="auto">
            <a:xfrm>
              <a:off x="1508125" y="1667018"/>
              <a:ext cx="635000" cy="396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S</a:t>
              </a:r>
              <a:r>
                <a:rPr lang="en-GB" altLang="en-US" baseline="-25000">
                  <a:latin typeface="Times New Roman" panose="02020603050405020304" pitchFamily="18" charset="0"/>
                  <a:ea typeface="宋体" pitchFamily="2" charset="-122"/>
                  <a:cs typeface="Times New Roman" panose="02020603050405020304" pitchFamily="18" charset="0"/>
                </a:rPr>
                <a:t>2</a:t>
              </a:r>
              <a:endParaRPr lang="zh-CN" altLang="en-US" baseline="-25000">
                <a:latin typeface="Times New Roman" panose="02020603050405020304" pitchFamily="18" charset="0"/>
                <a:ea typeface="宋体" pitchFamily="2" charset="-122"/>
                <a:cs typeface="Times New Roman" panose="02020603050405020304" pitchFamily="18" charset="0"/>
              </a:endParaRPr>
            </a:p>
          </p:txBody>
        </p:sp>
        <p:sp>
          <p:nvSpPr>
            <p:cNvPr id="50195" name="Line 7"/>
            <p:cNvSpPr>
              <a:spLocks noChangeShapeType="1"/>
            </p:cNvSpPr>
            <p:nvPr/>
          </p:nvSpPr>
          <p:spPr bwMode="auto">
            <a:xfrm>
              <a:off x="555625" y="1111393"/>
              <a:ext cx="0" cy="555625"/>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96" name="Line 8"/>
            <p:cNvSpPr>
              <a:spLocks noChangeShapeType="1"/>
            </p:cNvSpPr>
            <p:nvPr/>
          </p:nvSpPr>
          <p:spPr bwMode="auto">
            <a:xfrm>
              <a:off x="1827212" y="806593"/>
              <a:ext cx="0" cy="833437"/>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97" name="Line 9"/>
            <p:cNvSpPr>
              <a:spLocks noChangeShapeType="1"/>
            </p:cNvSpPr>
            <p:nvPr/>
          </p:nvSpPr>
          <p:spPr bwMode="auto">
            <a:xfrm>
              <a:off x="1111250" y="806593"/>
              <a:ext cx="715962"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98" name="Line 10"/>
            <p:cNvSpPr>
              <a:spLocks noChangeShapeType="1"/>
            </p:cNvSpPr>
            <p:nvPr/>
          </p:nvSpPr>
          <p:spPr bwMode="auto">
            <a:xfrm>
              <a:off x="555625" y="0"/>
              <a:ext cx="0" cy="555768"/>
            </a:xfrm>
            <a:prstGeom prst="line">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txBody>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endParaRPr lang="zh-CN" altLang="en-US">
                <a:latin typeface="Times New Roman" panose="02020603050405020304" pitchFamily="18" charset="0"/>
                <a:cs typeface="Times New Roman" panose="02020603050405020304" pitchFamily="18" charset="0"/>
              </a:endParaRPr>
            </a:p>
          </p:txBody>
        </p:sp>
        <p:sp>
          <p:nvSpPr>
            <p:cNvPr id="50199" name="Rectangle 11"/>
            <p:cNvSpPr>
              <a:spLocks noChangeArrowheads="1"/>
            </p:cNvSpPr>
            <p:nvPr/>
          </p:nvSpPr>
          <p:spPr bwMode="auto">
            <a:xfrm>
              <a:off x="90006" y="1134815"/>
              <a:ext cx="635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a:latin typeface="Times New Roman" panose="02020603050405020304" pitchFamily="18" charset="0"/>
                  <a:ea typeface="宋体" pitchFamily="2" charset="-122"/>
                  <a:cs typeface="Times New Roman" panose="02020603050405020304" pitchFamily="18" charset="0"/>
                </a:rPr>
                <a:t>Y</a:t>
              </a:r>
              <a:endParaRPr lang="en-US" altLang="zh-CN" baseline="-25000">
                <a:latin typeface="Times New Roman" panose="02020603050405020304" pitchFamily="18" charset="0"/>
                <a:ea typeface="宋体" pitchFamily="2" charset="-122"/>
                <a:cs typeface="Times New Roman" panose="02020603050405020304" pitchFamily="18" charset="0"/>
              </a:endParaRPr>
            </a:p>
          </p:txBody>
        </p:sp>
        <p:sp>
          <p:nvSpPr>
            <p:cNvPr id="50200" name="Rectangle 12"/>
            <p:cNvSpPr>
              <a:spLocks noChangeArrowheads="1"/>
            </p:cNvSpPr>
            <p:nvPr/>
          </p:nvSpPr>
          <p:spPr bwMode="auto">
            <a:xfrm>
              <a:off x="1192212" y="405027"/>
              <a:ext cx="6350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0794" tIns="50397" rIns="100794" bIns="50397" anchor="ct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ctr" hangingPunct="0"/>
              <a:r>
                <a:rPr lang="en-GB" altLang="en-US" dirty="0">
                  <a:latin typeface="Times New Roman" panose="02020603050405020304" pitchFamily="18" charset="0"/>
                  <a:ea typeface="宋体" pitchFamily="2" charset="-122"/>
                  <a:cs typeface="Times New Roman" panose="02020603050405020304" pitchFamily="18" charset="0"/>
                </a:rPr>
                <a:t>N</a:t>
              </a:r>
              <a:endParaRPr lang="en-US" altLang="zh-CN" baseline="-25000" dirty="0">
                <a:latin typeface="Times New Roman" panose="02020603050405020304" pitchFamily="18" charset="0"/>
                <a:ea typeface="宋体" pitchFamily="2" charset="-122"/>
                <a:cs typeface="Times New Roman" panose="02020603050405020304" pitchFamily="18" charset="0"/>
              </a:endParaRPr>
            </a:p>
          </p:txBody>
        </p:sp>
      </p:grpSp>
      <p:sp>
        <p:nvSpPr>
          <p:cNvPr id="3" name="Rectangle 2"/>
          <p:cNvSpPr>
            <a:spLocks noChangeArrowheads="1"/>
          </p:cNvSpPr>
          <p:nvPr/>
        </p:nvSpPr>
        <p:spPr bwMode="auto">
          <a:xfrm>
            <a:off x="6340807" y="3523100"/>
            <a:ext cx="979263" cy="362732"/>
          </a:xfrm>
          <a:prstGeom prst="rect">
            <a:avLst/>
          </a:prstGeom>
          <a:solidFill>
            <a:schemeClr val="bg1"/>
          </a:solidFill>
          <a:ln w="9525">
            <a:solidFill>
              <a:schemeClr val="tx1"/>
            </a:solidFill>
            <a:miter lim="800000"/>
            <a:headEnd/>
            <a:tailEnd/>
          </a:ln>
        </p:spPr>
        <p:txBody>
          <a:bodyPr wrap="none" lIns="81639" tIns="42452" rIns="81639" bIns="42452"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zh-CN" b="1" dirty="0">
                <a:solidFill>
                  <a:srgbClr val="FF0000"/>
                </a:solidFill>
                <a:latin typeface="Times New Roman" pitchFamily="18" charset="0"/>
                <a:ea typeface="宋体" pitchFamily="2" charset="-122"/>
                <a:sym typeface="Symbol" pitchFamily="18" charset="2"/>
              </a:rPr>
              <a:t>S</a:t>
            </a:r>
            <a:r>
              <a:rPr lang="zh-CN" altLang="zh-CN" b="1" dirty="0" smtClean="0">
                <a:solidFill>
                  <a:srgbClr val="FF0000"/>
                </a:solidFill>
                <a:latin typeface="Times New Roman" pitchFamily="18" charset="0"/>
                <a:ea typeface="宋体" pitchFamily="2" charset="-122"/>
                <a:sym typeface="Symbol" pitchFamily="18" charset="2"/>
              </a:rPr>
              <a:t>1</a:t>
            </a:r>
            <a:r>
              <a:rPr lang="en-US" altLang="zh-CN" b="1" dirty="0" smtClean="0">
                <a:solidFill>
                  <a:srgbClr val="FF0000"/>
                </a:solidFill>
                <a:latin typeface="Times New Roman" pitchFamily="18" charset="0"/>
                <a:ea typeface="宋体" pitchFamily="2" charset="-122"/>
                <a:sym typeface="Symbol" pitchFamily="18" charset="2"/>
              </a:rPr>
              <a:t> </a:t>
            </a:r>
            <a:r>
              <a:rPr lang="zh-CN" altLang="zh-CN" b="1" dirty="0" smtClean="0">
                <a:solidFill>
                  <a:srgbClr val="FF0000"/>
                </a:solidFill>
                <a:latin typeface="Times New Roman" pitchFamily="18" charset="0"/>
                <a:ea typeface="宋体" pitchFamily="2" charset="-122"/>
                <a:sym typeface="Symbol" pitchFamily="18" charset="2"/>
              </a:rPr>
              <a:t>AST</a:t>
            </a:r>
            <a:r>
              <a:rPr lang="zh-CN" altLang="en-US" b="1" dirty="0">
                <a:latin typeface="Times New Roman" pitchFamily="18" charset="0"/>
                <a:ea typeface="宋体" pitchFamily="2" charset="-122"/>
                <a:sym typeface="Symbol" pitchFamily="18" charset="2"/>
              </a:rPr>
              <a:t>;</a:t>
            </a:r>
            <a:endParaRPr lang="en-US" altLang="zh-CN" b="1" dirty="0">
              <a:latin typeface="Times New Roman" pitchFamily="18" charset="0"/>
              <a:ea typeface="宋体" pitchFamily="2" charset="-122"/>
              <a:sym typeface="Symbol" pitchFamily="18" charset="2"/>
            </a:endParaRPr>
          </a:p>
        </p:txBody>
      </p:sp>
      <p:sp>
        <p:nvSpPr>
          <p:cNvPr id="14" name="Rectangle 2"/>
          <p:cNvSpPr>
            <a:spLocks noChangeArrowheads="1"/>
          </p:cNvSpPr>
          <p:nvPr/>
        </p:nvSpPr>
        <p:spPr bwMode="auto">
          <a:xfrm>
            <a:off x="5148064" y="3531246"/>
            <a:ext cx="889494" cy="362732"/>
          </a:xfrm>
          <a:prstGeom prst="rect">
            <a:avLst/>
          </a:prstGeom>
          <a:solidFill>
            <a:schemeClr val="bg1"/>
          </a:solidFill>
          <a:ln w="9525">
            <a:solidFill>
              <a:schemeClr val="tx1"/>
            </a:solidFill>
            <a:miter lim="800000"/>
            <a:headEnd/>
            <a:tailEnd/>
          </a:ln>
        </p:spPr>
        <p:txBody>
          <a:bodyPr wrap="none" lIns="81639" tIns="42452" rIns="81639" bIns="42452"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zh-CN" b="1" dirty="0" smtClean="0">
                <a:latin typeface="Times New Roman" pitchFamily="18" charset="0"/>
                <a:ea typeface="宋体" pitchFamily="2" charset="-122"/>
                <a:sym typeface="Symbol" pitchFamily="18" charset="2"/>
              </a:rPr>
              <a:t>B</a:t>
            </a:r>
            <a:r>
              <a:rPr lang="en-US" altLang="zh-CN" b="1" dirty="0" smtClean="0">
                <a:latin typeface="Times New Roman" pitchFamily="18" charset="0"/>
                <a:ea typeface="宋体" pitchFamily="2" charset="-122"/>
                <a:sym typeface="Symbol" pitchFamily="18" charset="2"/>
              </a:rPr>
              <a:t> </a:t>
            </a:r>
            <a:r>
              <a:rPr lang="zh-CN" altLang="zh-CN" b="1" dirty="0" smtClean="0">
                <a:latin typeface="Times New Roman" pitchFamily="18" charset="0"/>
                <a:ea typeface="宋体" pitchFamily="2" charset="-122"/>
                <a:sym typeface="Symbol" pitchFamily="18" charset="2"/>
              </a:rPr>
              <a:t>AST</a:t>
            </a:r>
            <a:r>
              <a:rPr lang="zh-CN" altLang="en-US" b="1" dirty="0">
                <a:latin typeface="Times New Roman" pitchFamily="18" charset="0"/>
                <a:ea typeface="宋体" pitchFamily="2" charset="-122"/>
                <a:sym typeface="Symbol" pitchFamily="18" charset="2"/>
              </a:rPr>
              <a:t>;</a:t>
            </a:r>
          </a:p>
        </p:txBody>
      </p:sp>
      <p:sp>
        <p:nvSpPr>
          <p:cNvPr id="21" name="Rectangle 2"/>
          <p:cNvSpPr>
            <a:spLocks noChangeArrowheads="1"/>
          </p:cNvSpPr>
          <p:nvPr/>
        </p:nvSpPr>
        <p:spPr bwMode="auto">
          <a:xfrm>
            <a:off x="6373990" y="2348880"/>
            <a:ext cx="934314" cy="362732"/>
          </a:xfrm>
          <a:prstGeom prst="rect">
            <a:avLst/>
          </a:prstGeom>
          <a:solidFill>
            <a:schemeClr val="bg1"/>
          </a:solidFill>
          <a:ln w="9525">
            <a:solidFill>
              <a:schemeClr val="tx1"/>
            </a:solidFill>
            <a:miter lim="800000"/>
            <a:headEnd/>
            <a:tailEnd/>
          </a:ln>
        </p:spPr>
        <p:txBody>
          <a:bodyPr wrap="none" lIns="81639" tIns="42452" rIns="81639" bIns="42452"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b="1" dirty="0">
                <a:latin typeface="Times New Roman" pitchFamily="18" charset="0"/>
                <a:ea typeface="宋体" pitchFamily="2" charset="-122"/>
                <a:sym typeface="Symbol" pitchFamily="18" charset="2"/>
              </a:rPr>
              <a:t>i</a:t>
            </a:r>
            <a:r>
              <a:rPr lang="zh-CN" altLang="zh-CN" b="1" dirty="0" smtClean="0">
                <a:latin typeface="Times New Roman" pitchFamily="18" charset="0"/>
                <a:ea typeface="宋体" pitchFamily="2" charset="-122"/>
                <a:sym typeface="Symbol" pitchFamily="18" charset="2"/>
              </a:rPr>
              <a:t>f</a:t>
            </a:r>
            <a:r>
              <a:rPr lang="en-US" altLang="zh-CN" b="1" dirty="0" smtClean="0">
                <a:latin typeface="Times New Roman" pitchFamily="18" charset="0"/>
                <a:ea typeface="宋体" pitchFamily="2" charset="-122"/>
                <a:sym typeface="Symbol" pitchFamily="18" charset="2"/>
              </a:rPr>
              <a:t> </a:t>
            </a:r>
            <a:r>
              <a:rPr lang="zh-CN" altLang="zh-CN" b="1" dirty="0" smtClean="0">
                <a:latin typeface="Times New Roman" pitchFamily="18" charset="0"/>
                <a:ea typeface="宋体" pitchFamily="2" charset="-122"/>
                <a:sym typeface="Symbol" pitchFamily="18" charset="2"/>
              </a:rPr>
              <a:t>stmt</a:t>
            </a:r>
            <a:r>
              <a:rPr lang="zh-CN" altLang="en-US" b="1" dirty="0">
                <a:latin typeface="Times New Roman" pitchFamily="18" charset="0"/>
                <a:ea typeface="宋体" pitchFamily="2" charset="-122"/>
                <a:sym typeface="Symbol" pitchFamily="18" charset="2"/>
              </a:rPr>
              <a:t>; </a:t>
            </a:r>
          </a:p>
        </p:txBody>
      </p:sp>
      <p:cxnSp>
        <p:nvCxnSpPr>
          <p:cNvPr id="22" name="Straight Arrow Connector 51"/>
          <p:cNvCxnSpPr>
            <a:cxnSpLocks noChangeShapeType="1"/>
            <a:stCxn id="21" idx="2"/>
            <a:endCxn id="14" idx="0"/>
          </p:cNvCxnSpPr>
          <p:nvPr/>
        </p:nvCxnSpPr>
        <p:spPr bwMode="auto">
          <a:xfrm flipH="1">
            <a:off x="5592811" y="2711612"/>
            <a:ext cx="1248336" cy="81963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23" name="Straight Arrow Connector 51"/>
          <p:cNvCxnSpPr>
            <a:cxnSpLocks noChangeShapeType="1"/>
            <a:stCxn id="21" idx="2"/>
            <a:endCxn id="3" idx="0"/>
          </p:cNvCxnSpPr>
          <p:nvPr/>
        </p:nvCxnSpPr>
        <p:spPr bwMode="auto">
          <a:xfrm flipH="1">
            <a:off x="6830439" y="2711612"/>
            <a:ext cx="10708" cy="811488"/>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4" name="Rectangle 2"/>
          <p:cNvSpPr>
            <a:spLocks noChangeArrowheads="1"/>
          </p:cNvSpPr>
          <p:nvPr/>
        </p:nvSpPr>
        <p:spPr bwMode="auto">
          <a:xfrm>
            <a:off x="7699744" y="3531246"/>
            <a:ext cx="902318" cy="362732"/>
          </a:xfrm>
          <a:prstGeom prst="rect">
            <a:avLst/>
          </a:prstGeom>
          <a:solidFill>
            <a:schemeClr val="bg1"/>
          </a:solidFill>
          <a:ln w="9525">
            <a:solidFill>
              <a:schemeClr val="tx1"/>
            </a:solidFill>
            <a:miter lim="800000"/>
            <a:headEnd/>
            <a:tailEnd/>
          </a:ln>
        </p:spPr>
        <p:txBody>
          <a:bodyPr wrap="none" lIns="81639" tIns="42452" rIns="81639" bIns="42452" anchor="ctr">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zh-CN" altLang="en-US" b="1" dirty="0">
                <a:latin typeface="Times New Roman" pitchFamily="18" charset="0"/>
                <a:ea typeface="宋体" pitchFamily="2" charset="-122"/>
                <a:sym typeface="Symbol" pitchFamily="18" charset="2"/>
              </a:rPr>
              <a:t>S</a:t>
            </a:r>
            <a:r>
              <a:rPr lang="zh-CN" altLang="en-US" b="1" dirty="0" smtClean="0">
                <a:latin typeface="Times New Roman" pitchFamily="18" charset="0"/>
                <a:ea typeface="宋体" pitchFamily="2" charset="-122"/>
                <a:sym typeface="Symbol" pitchFamily="18" charset="2"/>
              </a:rPr>
              <a:t>2 AST</a:t>
            </a:r>
            <a:endParaRPr lang="zh-CN" altLang="en-US" b="1" dirty="0">
              <a:latin typeface="Times New Roman" pitchFamily="18" charset="0"/>
              <a:ea typeface="宋体" pitchFamily="2" charset="-122"/>
              <a:sym typeface="Symbol" pitchFamily="18" charset="2"/>
            </a:endParaRPr>
          </a:p>
        </p:txBody>
      </p:sp>
      <p:cxnSp>
        <p:nvCxnSpPr>
          <p:cNvPr id="5" name="Straight Arrow Connector 51"/>
          <p:cNvCxnSpPr>
            <a:cxnSpLocks noChangeShapeType="1"/>
            <a:stCxn id="21" idx="2"/>
            <a:endCxn id="4" idx="0"/>
          </p:cNvCxnSpPr>
          <p:nvPr/>
        </p:nvCxnSpPr>
        <p:spPr bwMode="auto">
          <a:xfrm>
            <a:off x="6841147" y="2711612"/>
            <a:ext cx="1309756" cy="819634"/>
          </a:xfrm>
          <a:prstGeom prst="straightConnector1">
            <a:avLst/>
          </a:prstGeom>
          <a:noFill/>
          <a:ln w="22225">
            <a:solidFill>
              <a:schemeClr val="tx1"/>
            </a:solidFill>
            <a:round/>
            <a:headEnd/>
            <a:tailEnd type="stealth" w="lg" len="lg"/>
          </a:ln>
          <a:extLst>
            <a:ext uri="{909E8E84-426E-40DD-AFC4-6F175D3DCCD1}">
              <a14:hiddenFill xmlns:a14="http://schemas.microsoft.com/office/drawing/2010/main">
                <a:noFill/>
              </a14:hiddenFill>
            </a:ext>
          </a:extLst>
        </p:spPr>
      </p:cxnSp>
      <p:sp>
        <p:nvSpPr>
          <p:cNvPr id="35"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38"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39"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94</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81008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83"/>
                                        </p:tgtEl>
                                        <p:attrNameLst>
                                          <p:attrName>style.visibility</p:attrName>
                                        </p:attrNameLst>
                                      </p:cBhvr>
                                      <p:to>
                                        <p:strVal val="visible"/>
                                      </p:to>
                                    </p:set>
                                    <p:animEffect transition="in" filter="blinds(horizontal)">
                                      <p:cBhvr>
                                        <p:cTn id="7" dur="500"/>
                                        <p:tgtEl>
                                          <p:spTgt spid="757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92"/>
                                        </p:tgtEl>
                                        <p:attrNameLst>
                                          <p:attrName>style.visibility</p:attrName>
                                        </p:attrNameLst>
                                      </p:cBhvr>
                                      <p:to>
                                        <p:strVal val="visible"/>
                                      </p:to>
                                    </p:set>
                                    <p:animEffect transition="in" filter="blinds(horizontal)">
                                      <p:cBhvr>
                                        <p:cTn id="12" dur="500"/>
                                        <p:tgtEl>
                                          <p:spTgt spid="757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blinds(horizontal)">
                                      <p:cBhvr>
                                        <p:cTn id="23" dur="500"/>
                                        <p:tgtEl>
                                          <p:spTgt spid="21"/>
                                        </p:tgtEl>
                                      </p:cBhvr>
                                    </p:animEffect>
                                  </p:childTnLst>
                                </p:cTn>
                              </p:par>
                              <p:par>
                                <p:cTn id="24" presetID="3" presetClass="entr" presetSubtype="10" fill="hold"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linds(horizontal)">
                                      <p:cBhvr>
                                        <p:cTn id="29" dur="500"/>
                                        <p:tgtEl>
                                          <p:spTgt spid="2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par>
                                <p:cTn id="33" presetID="3" presetClass="entr" presetSubtype="1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linds(horizontal)">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4" grpId="0" bldLvl="0" animBg="1"/>
      <p:bldP spid="21" grpId="0" bldLvl="0" animBg="1"/>
      <p:bldP spid="4"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TextBox 29"/>
          <p:cNvSpPr txBox="1">
            <a:spLocks noChangeArrowheads="1"/>
          </p:cNvSpPr>
          <p:nvPr/>
        </p:nvSpPr>
        <p:spPr bwMode="auto">
          <a:xfrm>
            <a:off x="1296362" y="1412776"/>
            <a:ext cx="2703461" cy="4684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500" b="1" dirty="0" smtClean="0">
                <a:latin typeface="Times New Roman" pitchFamily="18" charset="0"/>
              </a:rPr>
              <a:t>if </a:t>
            </a:r>
            <a:r>
              <a:rPr lang="en-US" altLang="zh-CN" sz="2500" b="1" dirty="0">
                <a:latin typeface="Times New Roman" pitchFamily="18" charset="0"/>
              </a:rPr>
              <a:t>a&lt;b then a:=</a:t>
            </a:r>
            <a:r>
              <a:rPr lang="en-US" altLang="zh-CN" sz="2500" b="1" dirty="0" smtClean="0">
                <a:latin typeface="Times New Roman" pitchFamily="18" charset="0"/>
              </a:rPr>
              <a:t>a+b</a:t>
            </a:r>
            <a:endParaRPr lang="zh-CN" altLang="en-US" sz="2500" b="1" dirty="0">
              <a:latin typeface="Times New Roman" pitchFamily="18" charset="0"/>
              <a:cs typeface="Times New Roman" pitchFamily="18" charset="0"/>
            </a:endParaRPr>
          </a:p>
        </p:txBody>
      </p:sp>
      <p:sp>
        <p:nvSpPr>
          <p:cNvPr id="2" name="文本框 1"/>
          <p:cNvSpPr txBox="1">
            <a:spLocks noChangeArrowheads="1"/>
          </p:cNvSpPr>
          <p:nvPr/>
        </p:nvSpPr>
        <p:spPr bwMode="auto">
          <a:xfrm>
            <a:off x="683568" y="2153232"/>
            <a:ext cx="3091680" cy="2986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nSpc>
                <a:spcPct val="150000"/>
              </a:lnSpc>
            </a:pPr>
            <a:r>
              <a:rPr lang="zh-CN" altLang="en-US" sz="2500" b="1" dirty="0">
                <a:latin typeface="Times New Roman" pitchFamily="18" charset="0"/>
                <a:ea typeface="楷体_GB2312" pitchFamily="1" charset="-122"/>
                <a:sym typeface="Arial" pitchFamily="34" charset="0"/>
              </a:rPr>
              <a:t>100   if a&lt; b goto  xxx</a:t>
            </a:r>
          </a:p>
          <a:p>
            <a:pPr>
              <a:lnSpc>
                <a:spcPct val="150000"/>
              </a:lnSpc>
            </a:pPr>
            <a:r>
              <a:rPr lang="zh-CN" altLang="en-US" sz="2500" b="1" dirty="0">
                <a:latin typeface="Times New Roman" pitchFamily="18" charset="0"/>
                <a:ea typeface="楷体_GB2312" pitchFamily="1" charset="-122"/>
                <a:sym typeface="Arial" pitchFamily="34" charset="0"/>
              </a:rPr>
              <a:t>101   goto yyy</a:t>
            </a:r>
          </a:p>
          <a:p>
            <a:pPr>
              <a:lnSpc>
                <a:spcPct val="150000"/>
              </a:lnSpc>
            </a:pPr>
            <a:r>
              <a:rPr lang="zh-CN" altLang="zh-CN" sz="2500" b="1" dirty="0">
                <a:latin typeface="Times New Roman" pitchFamily="18" charset="0"/>
              </a:rPr>
              <a:t>102   t1 = a + b</a:t>
            </a:r>
          </a:p>
          <a:p>
            <a:pPr>
              <a:lnSpc>
                <a:spcPct val="150000"/>
              </a:lnSpc>
            </a:pPr>
            <a:r>
              <a:rPr lang="zh-CN" altLang="zh-CN" sz="2500" b="1" dirty="0">
                <a:latin typeface="Times New Roman" pitchFamily="18" charset="0"/>
              </a:rPr>
              <a:t>103   a = t1</a:t>
            </a:r>
          </a:p>
          <a:p>
            <a:pPr>
              <a:lnSpc>
                <a:spcPct val="150000"/>
              </a:lnSpc>
            </a:pPr>
            <a:r>
              <a:rPr lang="zh-CN" altLang="zh-CN" sz="2500" b="1" dirty="0">
                <a:latin typeface="Times New Roman" pitchFamily="18" charset="0"/>
              </a:rPr>
              <a:t>104   </a:t>
            </a:r>
          </a:p>
        </p:txBody>
      </p:sp>
      <p:sp>
        <p:nvSpPr>
          <p:cNvPr id="3" name="矩形 2"/>
          <p:cNvSpPr/>
          <p:nvPr/>
        </p:nvSpPr>
        <p:spPr>
          <a:xfrm>
            <a:off x="3157840" y="2276872"/>
            <a:ext cx="694080" cy="40900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r>
              <a:rPr lang="x-none" altLang="zh-CN" sz="2400" noProof="1">
                <a:solidFill>
                  <a:schemeClr val="tx1"/>
                </a:solidFill>
                <a:latin typeface="Times New Roman" panose="02020603050405020304" pitchFamily="18" charset="0"/>
                <a:cs typeface="Times New Roman" panose="02020603050405020304" pitchFamily="18" charset="0"/>
              </a:rPr>
              <a:t>102</a:t>
            </a:r>
          </a:p>
        </p:txBody>
      </p:sp>
      <p:sp>
        <p:nvSpPr>
          <p:cNvPr id="4" name="矩形 3"/>
          <p:cNvSpPr/>
          <p:nvPr/>
        </p:nvSpPr>
        <p:spPr>
          <a:xfrm>
            <a:off x="2123728" y="2857258"/>
            <a:ext cx="694080" cy="409003"/>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r>
              <a:rPr lang="x-none" altLang="zh-CN" sz="2400" noProof="1">
                <a:solidFill>
                  <a:schemeClr val="tx1"/>
                </a:solidFill>
                <a:latin typeface="Times New Roman" panose="02020603050405020304" pitchFamily="18" charset="0"/>
                <a:cs typeface="Times New Roman" panose="02020603050405020304" pitchFamily="18" charset="0"/>
              </a:rPr>
              <a:t>104</a:t>
            </a:r>
          </a:p>
        </p:txBody>
      </p:sp>
      <p:pic>
        <p:nvPicPr>
          <p:cNvPr id="17"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800" y="2093979"/>
            <a:ext cx="4639680" cy="19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6"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95</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3784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3"/>
          <p:cNvSpPr txBox="1">
            <a:spLocks noChangeArrowheads="1"/>
          </p:cNvSpPr>
          <p:nvPr/>
        </p:nvSpPr>
        <p:spPr bwMode="auto">
          <a:xfrm>
            <a:off x="456481" y="2177605"/>
            <a:ext cx="3395439" cy="407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573" rIns="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just">
              <a:lnSpc>
                <a:spcPct val="120000"/>
              </a:lnSpc>
            </a:pPr>
            <a:endPar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100</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if a &lt; b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goto</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xxx</a:t>
            </a:r>
            <a:endPar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goto</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yyy</a:t>
            </a:r>
            <a:endPar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102:    t1 = a + b</a:t>
            </a:r>
          </a:p>
          <a:p>
            <a:pPr algn="just">
              <a:lnSpc>
                <a:spcPct val="120000"/>
              </a:lnSpc>
            </a:pP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    a = t1</a:t>
            </a:r>
          </a:p>
          <a:p>
            <a:pPr algn="just">
              <a:lnSpc>
                <a:spcPct val="120000"/>
              </a:lnSpc>
            </a:pP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104: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goto</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zzz</a:t>
            </a:r>
            <a:endPar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105:    t2 = a - b</a:t>
            </a:r>
          </a:p>
          <a:p>
            <a:pPr algn="just">
              <a:lnSpc>
                <a:spcPct val="120000"/>
              </a:lnSpc>
            </a:pP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106:    a = </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t2</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107</a:t>
            </a:r>
            <a:r>
              <a:rPr lang="zh-CN" altLang="en-US"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XXX</a:t>
            </a:r>
            <a:endParaRPr lang="en-US"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54278" name="TextBox 29"/>
          <p:cNvSpPr txBox="1">
            <a:spLocks noChangeArrowheads="1"/>
          </p:cNvSpPr>
          <p:nvPr/>
        </p:nvSpPr>
        <p:spPr bwMode="auto">
          <a:xfrm>
            <a:off x="683568" y="1430140"/>
            <a:ext cx="4259977" cy="4684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500" b="1" dirty="0" smtClean="0">
                <a:latin typeface="Times New Roman" pitchFamily="18" charset="0"/>
              </a:rPr>
              <a:t>if </a:t>
            </a:r>
            <a:r>
              <a:rPr lang="en-US" altLang="zh-CN" sz="2500" b="1" dirty="0">
                <a:latin typeface="Times New Roman" pitchFamily="18" charset="0"/>
              </a:rPr>
              <a:t>a&lt;b then a:=a+b else a:=</a:t>
            </a:r>
            <a:r>
              <a:rPr lang="en-US" altLang="zh-CN" sz="2500" b="1" dirty="0" smtClean="0">
                <a:latin typeface="Times New Roman" pitchFamily="18" charset="0"/>
              </a:rPr>
              <a:t>a-b</a:t>
            </a:r>
            <a:endParaRPr lang="zh-CN" altLang="en-US" sz="2500" b="1" dirty="0">
              <a:latin typeface="Times New Roman" pitchFamily="18" charset="0"/>
              <a:cs typeface="Times New Roman" pitchFamily="18" charset="0"/>
            </a:endParaRPr>
          </a:p>
        </p:txBody>
      </p:sp>
      <p:sp>
        <p:nvSpPr>
          <p:cNvPr id="2" name="TextBox 1"/>
          <p:cNvSpPr txBox="1"/>
          <p:nvPr/>
        </p:nvSpPr>
        <p:spPr>
          <a:xfrm>
            <a:off x="2987824" y="2646452"/>
            <a:ext cx="646331" cy="461665"/>
          </a:xfrm>
          <a:prstGeom prst="rect">
            <a:avLst/>
          </a:prstGeom>
          <a:solidFill>
            <a:srgbClr val="FFFF00"/>
          </a:solid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102</a:t>
            </a:r>
            <a:endParaRPr lang="en-US" sz="24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053461" y="3140968"/>
            <a:ext cx="646331" cy="461665"/>
          </a:xfrm>
          <a:prstGeom prst="rect">
            <a:avLst/>
          </a:prstGeom>
          <a:solidFill>
            <a:srgbClr val="FFFF00"/>
          </a:solid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105</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053461" y="4400066"/>
            <a:ext cx="646331" cy="461665"/>
          </a:xfrm>
          <a:prstGeom prst="rect">
            <a:avLst/>
          </a:prstGeom>
          <a:solidFill>
            <a:srgbClr val="FFFF00"/>
          </a:solid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107</a:t>
            </a:r>
            <a:endParaRPr lang="en-US" sz="2400" dirty="0">
              <a:latin typeface="Times New Roman" panose="02020603050405020304" pitchFamily="18" charset="0"/>
              <a:cs typeface="Times New Roman" panose="02020603050405020304" pitchFamily="18" charset="0"/>
            </a:endParaRPr>
          </a:p>
        </p:txBody>
      </p:sp>
      <p:sp>
        <p:nvSpPr>
          <p:cNvPr id="16"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7"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8"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96</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Rectangle 3"/>
          <p:cNvSpPr txBox="1">
            <a:spLocks noChangeArrowheads="1"/>
          </p:cNvSpPr>
          <p:nvPr/>
        </p:nvSpPr>
        <p:spPr bwMode="auto">
          <a:xfrm>
            <a:off x="4860032" y="2177605"/>
            <a:ext cx="3395439" cy="4072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573" rIns="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just">
              <a:lnSpc>
                <a:spcPct val="120000"/>
              </a:lnSpc>
            </a:pPr>
            <a:endPar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100</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if a </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&gt;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b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goto</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104   </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101</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t1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a + b</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102: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 = t1</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103:    </a:t>
            </a:r>
            <a:r>
              <a:rPr lang="en-US" altLang="zh-CN" sz="2400" b="1" dirty="0" err="1"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goto</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106</a:t>
            </a:r>
            <a:endPar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104: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t2 = a - b</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105:    </a:t>
            </a:r>
            <a:r>
              <a:rPr lang="en-US" altLang="zh-CN" sz="24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 = </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t2</a:t>
            </a:r>
          </a:p>
          <a:p>
            <a:pPr algn="just">
              <a:lnSpc>
                <a:spcPct val="120000"/>
              </a:lnSpc>
            </a:pP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106</a:t>
            </a:r>
            <a:r>
              <a:rPr lang="zh-CN" altLang="en-US"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b="1" dirty="0" smtClean="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XXX</a:t>
            </a:r>
            <a:endParaRPr lang="en-US" altLang="zh-CN" sz="2800" b="1"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2242714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10">
                                            <p:txEl>
                                              <p:pRg st="1" end="1"/>
                                            </p:txEl>
                                          </p:spTgt>
                                        </p:tgtEl>
                                        <p:attrNameLst>
                                          <p:attrName>style.visibility</p:attrName>
                                        </p:attrNameLst>
                                      </p:cBhvr>
                                      <p:to>
                                        <p:strVal val="visible"/>
                                      </p:to>
                                    </p:set>
                                    <p:animEffect transition="in" filter="blinds(horizontal)">
                                      <p:cBhvr>
                                        <p:cTn id="7" dur="500"/>
                                        <p:tgtEl>
                                          <p:spTgt spid="983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10">
                                            <p:txEl>
                                              <p:pRg st="2" end="2"/>
                                            </p:txEl>
                                          </p:spTgt>
                                        </p:tgtEl>
                                        <p:attrNameLst>
                                          <p:attrName>style.visibility</p:attrName>
                                        </p:attrNameLst>
                                      </p:cBhvr>
                                      <p:to>
                                        <p:strVal val="visible"/>
                                      </p:to>
                                    </p:set>
                                    <p:animEffect transition="in" filter="blinds(horizontal)">
                                      <p:cBhvr>
                                        <p:cTn id="12" dur="500"/>
                                        <p:tgtEl>
                                          <p:spTgt spid="983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8310">
                                            <p:txEl>
                                              <p:pRg st="3" end="3"/>
                                            </p:txEl>
                                          </p:spTgt>
                                        </p:tgtEl>
                                        <p:attrNameLst>
                                          <p:attrName>style.visibility</p:attrName>
                                        </p:attrNameLst>
                                      </p:cBhvr>
                                      <p:to>
                                        <p:strVal val="visible"/>
                                      </p:to>
                                    </p:set>
                                    <p:animEffect transition="in" filter="blinds(horizontal)">
                                      <p:cBhvr>
                                        <p:cTn id="17" dur="500"/>
                                        <p:tgtEl>
                                          <p:spTgt spid="98310">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8310">
                                            <p:txEl>
                                              <p:pRg st="4" end="4"/>
                                            </p:txEl>
                                          </p:spTgt>
                                        </p:tgtEl>
                                        <p:attrNameLst>
                                          <p:attrName>style.visibility</p:attrName>
                                        </p:attrNameLst>
                                      </p:cBhvr>
                                      <p:to>
                                        <p:strVal val="visible"/>
                                      </p:to>
                                    </p:set>
                                    <p:animEffect transition="in" filter="blinds(horizontal)">
                                      <p:cBhvr>
                                        <p:cTn id="20" dur="500"/>
                                        <p:tgtEl>
                                          <p:spTgt spid="98310">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8310">
                                            <p:txEl>
                                              <p:pRg st="5" end="5"/>
                                            </p:txEl>
                                          </p:spTgt>
                                        </p:tgtEl>
                                        <p:attrNameLst>
                                          <p:attrName>style.visibility</p:attrName>
                                        </p:attrNameLst>
                                      </p:cBhvr>
                                      <p:to>
                                        <p:strVal val="visible"/>
                                      </p:to>
                                    </p:set>
                                    <p:animEffect transition="in" filter="blinds(horizontal)">
                                      <p:cBhvr>
                                        <p:cTn id="29" dur="500"/>
                                        <p:tgtEl>
                                          <p:spTgt spid="98310">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98310">
                                            <p:txEl>
                                              <p:pRg st="6" end="6"/>
                                            </p:txEl>
                                          </p:spTgt>
                                        </p:tgtEl>
                                        <p:attrNameLst>
                                          <p:attrName>style.visibility</p:attrName>
                                        </p:attrNameLst>
                                      </p:cBhvr>
                                      <p:to>
                                        <p:strVal val="visible"/>
                                      </p:to>
                                    </p:set>
                                    <p:animEffect transition="in" filter="blinds(horizontal)">
                                      <p:cBhvr>
                                        <p:cTn id="34" dur="500"/>
                                        <p:tgtEl>
                                          <p:spTgt spid="98310">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98310">
                                            <p:txEl>
                                              <p:pRg st="7" end="7"/>
                                            </p:txEl>
                                          </p:spTgt>
                                        </p:tgtEl>
                                        <p:attrNameLst>
                                          <p:attrName>style.visibility</p:attrName>
                                        </p:attrNameLst>
                                      </p:cBhvr>
                                      <p:to>
                                        <p:strVal val="visible"/>
                                      </p:to>
                                    </p:set>
                                    <p:animEffect transition="in" filter="blinds(horizontal)">
                                      <p:cBhvr>
                                        <p:cTn id="37" dur="500"/>
                                        <p:tgtEl>
                                          <p:spTgt spid="98310">
                                            <p:txEl>
                                              <p:pRg st="7" end="7"/>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98310">
                                            <p:txEl>
                                              <p:pRg st="8" end="8"/>
                                            </p:txEl>
                                          </p:spTgt>
                                        </p:tgtEl>
                                        <p:attrNameLst>
                                          <p:attrName>style.visibility</p:attrName>
                                        </p:attrNameLst>
                                      </p:cBhvr>
                                      <p:to>
                                        <p:strVal val="visible"/>
                                      </p:to>
                                    </p:set>
                                    <p:animEffect transition="in" filter="blinds(horizontal)">
                                      <p:cBhvr>
                                        <p:cTn id="40" dur="500"/>
                                        <p:tgtEl>
                                          <p:spTgt spid="98310">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1" grpId="0" animBg="1"/>
      <p:bldP spid="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txBox="1">
            <a:spLocks noChangeArrowheads="1"/>
          </p:cNvSpPr>
          <p:nvPr/>
        </p:nvSpPr>
        <p:spPr bwMode="auto">
          <a:xfrm>
            <a:off x="456481" y="1772816"/>
            <a:ext cx="8228160" cy="4432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573" rIns="0" bIns="0"/>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algn="just">
              <a:lnSpc>
                <a:spcPct val="120000"/>
              </a:lnSpc>
            </a:pPr>
            <a:r>
              <a:rPr lang="en-US" altLang="zh-CN" sz="3200" b="1" dirty="0" err="1">
                <a:solidFill>
                  <a:schemeClr val="tx1"/>
                </a:solidFill>
                <a:latin typeface="华文楷体" panose="02010600040101010101" pitchFamily="2" charset="-122"/>
                <a:ea typeface="华文楷体" panose="02010600040101010101" pitchFamily="2" charset="-122"/>
              </a:rPr>
              <a:t>S→</a:t>
            </a:r>
            <a:r>
              <a:rPr lang="en-US" altLang="zh-CN" sz="3200" b="1" dirty="0" err="1">
                <a:solidFill>
                  <a:schemeClr val="accent2"/>
                </a:solidFill>
                <a:latin typeface="华文楷体" panose="02010600040101010101" pitchFamily="2" charset="-122"/>
                <a:ea typeface="华文楷体" panose="02010600040101010101" pitchFamily="2" charset="-122"/>
              </a:rPr>
              <a:t>while</a:t>
            </a:r>
            <a:r>
              <a:rPr lang="en-US" altLang="zh-CN" sz="3200" b="1" dirty="0">
                <a:solidFill>
                  <a:schemeClr val="tx1"/>
                </a:solidFill>
                <a:latin typeface="华文楷体" panose="02010600040101010101" pitchFamily="2" charset="-122"/>
                <a:ea typeface="华文楷体" panose="02010600040101010101" pitchFamily="2" charset="-122"/>
              </a:rPr>
              <a:t> B </a:t>
            </a:r>
            <a:r>
              <a:rPr lang="en-US" altLang="zh-CN" sz="3200" b="1" dirty="0">
                <a:solidFill>
                  <a:schemeClr val="accent2"/>
                </a:solidFill>
                <a:latin typeface="华文楷体" panose="02010600040101010101" pitchFamily="2" charset="-122"/>
                <a:ea typeface="华文楷体" panose="02010600040101010101" pitchFamily="2" charset="-122"/>
              </a:rPr>
              <a:t>do</a:t>
            </a:r>
            <a:r>
              <a:rPr lang="en-US" altLang="zh-CN" sz="3200" b="1" dirty="0">
                <a:solidFill>
                  <a:schemeClr val="tx1"/>
                </a:solidFill>
                <a:latin typeface="华文楷体" panose="02010600040101010101" pitchFamily="2" charset="-122"/>
                <a:ea typeface="华文楷体" panose="02010600040101010101" pitchFamily="2" charset="-122"/>
              </a:rPr>
              <a:t> </a:t>
            </a:r>
            <a:r>
              <a:rPr lang="en-US" altLang="zh-CN" sz="3200" b="1" dirty="0" smtClean="0">
                <a:solidFill>
                  <a:schemeClr val="tx1"/>
                </a:solidFill>
                <a:latin typeface="华文楷体" panose="02010600040101010101" pitchFamily="2" charset="-122"/>
                <a:ea typeface="华文楷体" panose="02010600040101010101" pitchFamily="2" charset="-122"/>
              </a:rPr>
              <a:t>S</a:t>
            </a:r>
            <a:r>
              <a:rPr lang="en-US" altLang="zh-CN" sz="2000" b="1" dirty="0" smtClean="0">
                <a:solidFill>
                  <a:schemeClr val="tx1"/>
                </a:solidFill>
                <a:latin typeface="华文楷体" panose="02010600040101010101" pitchFamily="2" charset="-122"/>
                <a:ea typeface="华文楷体" panose="02010600040101010101" pitchFamily="2" charset="-122"/>
              </a:rPr>
              <a:t>1</a:t>
            </a:r>
            <a:endParaRPr lang="en-US" altLang="zh-CN" sz="3200" b="1" dirty="0">
              <a:solidFill>
                <a:schemeClr val="tx1"/>
              </a:solidFill>
              <a:latin typeface="华文楷体" panose="02010600040101010101" pitchFamily="2" charset="-122"/>
              <a:ea typeface="华文楷体" panose="02010600040101010101" pitchFamily="2" charset="-122"/>
            </a:endParaRPr>
          </a:p>
          <a:p>
            <a:pPr algn="just">
              <a:lnSpc>
                <a:spcPct val="120000"/>
              </a:lnSpc>
            </a:pPr>
            <a:endParaRPr lang="en-US" altLang="zh-CN" sz="3200" b="1" dirty="0">
              <a:solidFill>
                <a:schemeClr val="tx1"/>
              </a:solidFill>
              <a:latin typeface="华文楷体" panose="02010600040101010101" pitchFamily="2" charset="-122"/>
              <a:ea typeface="华文楷体" panose="02010600040101010101" pitchFamily="2" charset="-122"/>
              <a:cs typeface="Times New Roman" pitchFamily="18" charset="0"/>
            </a:endParaRPr>
          </a:p>
        </p:txBody>
      </p:sp>
      <p:pic>
        <p:nvPicPr>
          <p:cNvPr id="553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6276" y="2780928"/>
            <a:ext cx="5430240" cy="262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3"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4"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97</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12055925"/>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TextBox 29"/>
          <p:cNvSpPr txBox="1">
            <a:spLocks noChangeArrowheads="1"/>
          </p:cNvSpPr>
          <p:nvPr/>
        </p:nvSpPr>
        <p:spPr bwMode="auto">
          <a:xfrm>
            <a:off x="899592" y="1529646"/>
            <a:ext cx="4428292" cy="46847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500" b="1" dirty="0" smtClean="0">
                <a:latin typeface="Times New Roman" pitchFamily="18" charset="0"/>
              </a:rPr>
              <a:t>while a&lt;b </a:t>
            </a:r>
            <a:r>
              <a:rPr lang="en-US" altLang="zh-CN" sz="2500" b="1" dirty="0">
                <a:latin typeface="Times New Roman" pitchFamily="18" charset="0"/>
              </a:rPr>
              <a:t>do if c&lt;d then e:=</a:t>
            </a:r>
            <a:r>
              <a:rPr lang="en-US" altLang="zh-CN" sz="2500" b="1" dirty="0" smtClean="0">
                <a:latin typeface="Times New Roman" pitchFamily="18" charset="0"/>
              </a:rPr>
              <a:t>f+g</a:t>
            </a:r>
            <a:endParaRPr lang="zh-CN" altLang="en-US" sz="2500" b="1" dirty="0">
              <a:latin typeface="Times New Roman" pitchFamily="18" charset="0"/>
              <a:cs typeface="Times New Roman" pitchFamily="18" charset="0"/>
            </a:endParaRPr>
          </a:p>
        </p:txBody>
      </p:sp>
      <p:sp>
        <p:nvSpPr>
          <p:cNvPr id="104505" name="TextBox 26"/>
          <p:cNvSpPr txBox="1">
            <a:spLocks noChangeArrowheads="1"/>
          </p:cNvSpPr>
          <p:nvPr/>
        </p:nvSpPr>
        <p:spPr bwMode="auto">
          <a:xfrm>
            <a:off x="894269" y="1998123"/>
            <a:ext cx="2876585" cy="5069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lnSpc>
                <a:spcPct val="150000"/>
              </a:lnSpc>
            </a:pPr>
            <a:r>
              <a:rPr lang="en-US" altLang="zh-CN" sz="2400" b="1" dirty="0">
                <a:latin typeface="Times New Roman" pitchFamily="18" charset="0"/>
                <a:cs typeface="Times New Roman" panose="02020603050405020304" pitchFamily="18" charset="0"/>
              </a:rPr>
              <a:t>100:    if a &lt; b </a:t>
            </a:r>
            <a:r>
              <a:rPr lang="en-US" altLang="zh-CN" sz="2400" b="1" dirty="0" err="1" smtClean="0">
                <a:latin typeface="Times New Roman" pitchFamily="18" charset="0"/>
                <a:cs typeface="Times New Roman" panose="02020603050405020304" pitchFamily="18" charset="0"/>
              </a:rPr>
              <a:t>goto</a:t>
            </a:r>
            <a:r>
              <a:rPr lang="en-US" altLang="zh-CN" sz="2400" b="1" dirty="0" smtClean="0">
                <a:latin typeface="Times New Roman" pitchFamily="18" charset="0"/>
                <a:cs typeface="Times New Roman" panose="02020603050405020304" pitchFamily="18" charset="0"/>
              </a:rPr>
              <a:t> 0</a:t>
            </a:r>
            <a:endParaRPr lang="en-US" altLang="zh-CN" sz="2400" b="1" dirty="0">
              <a:latin typeface="Times New Roman" pitchFamily="18" charset="0"/>
              <a:cs typeface="Times New Roman" panose="02020603050405020304" pitchFamily="18" charset="0"/>
            </a:endParaRPr>
          </a:p>
          <a:p>
            <a:pPr hangingPunct="0">
              <a:lnSpc>
                <a:spcPct val="150000"/>
              </a:lnSpc>
            </a:pPr>
            <a:r>
              <a:rPr lang="en-US" altLang="zh-CN" sz="2400" b="1" dirty="0">
                <a:latin typeface="Times New Roman" pitchFamily="18" charset="0"/>
                <a:cs typeface="Times New Roman" panose="02020603050405020304" pitchFamily="18" charset="0"/>
              </a:rPr>
              <a:t>101:    </a:t>
            </a:r>
            <a:r>
              <a:rPr lang="en-US" altLang="zh-CN" sz="2400" b="1" dirty="0" err="1">
                <a:latin typeface="Times New Roman" pitchFamily="18" charset="0"/>
                <a:cs typeface="Times New Roman" panose="02020603050405020304" pitchFamily="18" charset="0"/>
              </a:rPr>
              <a:t>goto</a:t>
            </a:r>
            <a:r>
              <a:rPr lang="en-US" altLang="zh-CN" sz="2400" b="1" dirty="0">
                <a:latin typeface="Times New Roman" pitchFamily="18" charset="0"/>
                <a:cs typeface="Times New Roman" panose="02020603050405020304" pitchFamily="18" charset="0"/>
              </a:rPr>
              <a:t> </a:t>
            </a:r>
            <a:r>
              <a:rPr lang="en-US" altLang="zh-CN" sz="2400" b="1" dirty="0" smtClean="0">
                <a:latin typeface="Times New Roman" pitchFamily="18" charset="0"/>
                <a:cs typeface="Times New Roman" panose="02020603050405020304" pitchFamily="18" charset="0"/>
              </a:rPr>
              <a:t>0</a:t>
            </a:r>
          </a:p>
          <a:p>
            <a:pPr hangingPunct="0">
              <a:lnSpc>
                <a:spcPct val="150000"/>
              </a:lnSpc>
            </a:pPr>
            <a:r>
              <a:rPr lang="en-US" altLang="zh-CN" sz="2400" b="1" dirty="0" smtClean="0">
                <a:latin typeface="Times New Roman" pitchFamily="18" charset="0"/>
                <a:cs typeface="Times New Roman" panose="02020603050405020304" pitchFamily="18" charset="0"/>
              </a:rPr>
              <a:t>102:	if c&lt;d </a:t>
            </a:r>
            <a:r>
              <a:rPr lang="en-US" altLang="zh-CN" sz="2400" b="1" dirty="0" err="1">
                <a:latin typeface="Times New Roman" pitchFamily="18" charset="0"/>
                <a:cs typeface="Times New Roman" panose="02020603050405020304" pitchFamily="18" charset="0"/>
              </a:rPr>
              <a:t>g</a:t>
            </a:r>
            <a:r>
              <a:rPr lang="en-US" altLang="zh-CN" sz="2400" b="1" dirty="0" err="1" smtClean="0">
                <a:latin typeface="Times New Roman" pitchFamily="18" charset="0"/>
                <a:cs typeface="Times New Roman" panose="02020603050405020304" pitchFamily="18" charset="0"/>
              </a:rPr>
              <a:t>oto</a:t>
            </a:r>
            <a:r>
              <a:rPr lang="en-US" altLang="zh-CN" sz="2400" b="1" dirty="0" smtClean="0">
                <a:latin typeface="Times New Roman" pitchFamily="18" charset="0"/>
                <a:cs typeface="Times New Roman" panose="02020603050405020304" pitchFamily="18" charset="0"/>
              </a:rPr>
              <a:t> 0</a:t>
            </a:r>
          </a:p>
          <a:p>
            <a:pPr hangingPunct="0">
              <a:lnSpc>
                <a:spcPct val="150000"/>
              </a:lnSpc>
            </a:pPr>
            <a:r>
              <a:rPr lang="en-US" altLang="zh-CN" sz="2400" b="1" dirty="0" smtClean="0">
                <a:latin typeface="Times New Roman" pitchFamily="18" charset="0"/>
                <a:cs typeface="Times New Roman" panose="02020603050405020304" pitchFamily="18" charset="0"/>
              </a:rPr>
              <a:t>103:	</a:t>
            </a:r>
            <a:r>
              <a:rPr lang="en-US" altLang="zh-CN" sz="2400" b="1" dirty="0" err="1" smtClean="0">
                <a:latin typeface="Times New Roman" pitchFamily="18" charset="0"/>
                <a:cs typeface="Times New Roman" pitchFamily="18" charset="0"/>
              </a:rPr>
              <a:t>goto</a:t>
            </a:r>
            <a:r>
              <a:rPr lang="en-US" altLang="zh-CN" sz="2400" b="1" dirty="0" smtClean="0">
                <a:latin typeface="Times New Roman" pitchFamily="18" charset="0"/>
                <a:cs typeface="Times New Roman" pitchFamily="18" charset="0"/>
              </a:rPr>
              <a:t> 0</a:t>
            </a:r>
          </a:p>
          <a:p>
            <a:pPr hangingPunct="0">
              <a:lnSpc>
                <a:spcPct val="150000"/>
              </a:lnSpc>
            </a:pPr>
            <a:r>
              <a:rPr lang="en-US" altLang="zh-CN" sz="2400" b="1" dirty="0" smtClean="0">
                <a:latin typeface="Times New Roman" pitchFamily="18" charset="0"/>
                <a:cs typeface="Times New Roman" pitchFamily="18" charset="0"/>
              </a:rPr>
              <a:t>104:	t1 = f + g</a:t>
            </a:r>
          </a:p>
          <a:p>
            <a:pPr hangingPunct="0">
              <a:lnSpc>
                <a:spcPct val="150000"/>
              </a:lnSpc>
            </a:pPr>
            <a:r>
              <a:rPr lang="en-US" altLang="zh-CN" sz="2400" b="1" dirty="0" smtClean="0">
                <a:latin typeface="Times New Roman" pitchFamily="18" charset="0"/>
                <a:cs typeface="Times New Roman" pitchFamily="18" charset="0"/>
              </a:rPr>
              <a:t>105:	e = t1</a:t>
            </a:r>
          </a:p>
          <a:p>
            <a:pPr hangingPunct="0">
              <a:lnSpc>
                <a:spcPct val="150000"/>
              </a:lnSpc>
            </a:pPr>
            <a:r>
              <a:rPr lang="en-US" altLang="zh-CN" sz="2400" b="1" dirty="0" smtClean="0">
                <a:latin typeface="Times New Roman" pitchFamily="18" charset="0"/>
                <a:cs typeface="Times New Roman" pitchFamily="18" charset="0"/>
              </a:rPr>
              <a:t>106:	</a:t>
            </a:r>
            <a:r>
              <a:rPr lang="en-US" altLang="zh-CN" sz="2400" b="1" dirty="0" err="1" smtClean="0">
                <a:latin typeface="Times New Roman" pitchFamily="18" charset="0"/>
                <a:cs typeface="Times New Roman" pitchFamily="18" charset="0"/>
              </a:rPr>
              <a:t>goto</a:t>
            </a:r>
            <a:r>
              <a:rPr lang="en-US" altLang="zh-CN" sz="2400" b="1" dirty="0" smtClean="0">
                <a:latin typeface="Times New Roman" pitchFamily="18" charset="0"/>
                <a:cs typeface="Times New Roman" pitchFamily="18" charset="0"/>
              </a:rPr>
              <a:t> 100</a:t>
            </a:r>
          </a:p>
          <a:p>
            <a:pPr hangingPunct="0">
              <a:lnSpc>
                <a:spcPct val="150000"/>
              </a:lnSpc>
            </a:pPr>
            <a:r>
              <a:rPr lang="en-US" altLang="zh-CN" sz="2400" b="1" dirty="0" smtClean="0">
                <a:latin typeface="Times New Roman" pitchFamily="18" charset="0"/>
                <a:cs typeface="Times New Roman" pitchFamily="18" charset="0"/>
              </a:rPr>
              <a:t>107:	</a:t>
            </a:r>
          </a:p>
          <a:p>
            <a:pPr hangingPunct="0">
              <a:lnSpc>
                <a:spcPct val="150000"/>
              </a:lnSpc>
            </a:pPr>
            <a:endParaRPr lang="zh-CN" altLang="en-US" sz="2400" b="1" dirty="0">
              <a:latin typeface="Times New Roman" pitchFamily="18" charset="0"/>
              <a:cs typeface="Times New Roman" pitchFamily="18" charset="0"/>
            </a:endParaRPr>
          </a:p>
        </p:txBody>
      </p:sp>
      <p:sp>
        <p:nvSpPr>
          <p:cNvPr id="104506" name="矩形 20"/>
          <p:cNvSpPr>
            <a:spLocks noChangeArrowheads="1"/>
          </p:cNvSpPr>
          <p:nvPr/>
        </p:nvSpPr>
        <p:spPr bwMode="auto">
          <a:xfrm>
            <a:off x="3408691" y="2140492"/>
            <a:ext cx="724326" cy="411210"/>
          </a:xfrm>
          <a:prstGeom prst="rect">
            <a:avLst/>
          </a:prstGeom>
          <a:solidFill>
            <a:srgbClr val="FFFF00"/>
          </a:solidFill>
          <a:ln w="9525">
            <a:solidFill>
              <a:schemeClr val="tx1"/>
            </a:solidFill>
            <a:miter lim="800000"/>
            <a:headEnd/>
            <a:tailEnd/>
          </a:ln>
        </p:spPr>
        <p:txBody>
          <a:bodyPr lIns="82945" tIns="41473" rIns="82945" bIns="41473"/>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400" b="1" dirty="0">
                <a:latin typeface="Times New Roman" pitchFamily="18" charset="0"/>
                <a:ea typeface="Droid Sans Fallback" charset="-122"/>
                <a:cs typeface="Times New Roman" panose="02020603050405020304" pitchFamily="18" charset="0"/>
              </a:rPr>
              <a:t>102</a:t>
            </a:r>
            <a:endParaRPr lang="zh-CN" altLang="en-US" sz="2400" b="1" dirty="0">
              <a:latin typeface="Times New Roman" pitchFamily="18" charset="0"/>
              <a:ea typeface="Droid Sans Fallback" charset="-122"/>
              <a:cs typeface="Times New Roman" panose="02020603050405020304" pitchFamily="18" charset="0"/>
            </a:endParaRPr>
          </a:p>
        </p:txBody>
      </p:sp>
      <p:sp>
        <p:nvSpPr>
          <p:cNvPr id="105530" name="TextBox 23"/>
          <p:cNvSpPr txBox="1">
            <a:spLocks noChangeArrowheads="1"/>
          </p:cNvSpPr>
          <p:nvPr/>
        </p:nvSpPr>
        <p:spPr bwMode="auto">
          <a:xfrm>
            <a:off x="894269" y="3212976"/>
            <a:ext cx="3120241" cy="4530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400" b="1" dirty="0">
                <a:latin typeface="Times New Roman" pitchFamily="18" charset="0"/>
                <a:cs typeface="Times New Roman" panose="02020603050405020304" pitchFamily="18" charset="0"/>
              </a:rPr>
              <a:t>102:  </a:t>
            </a:r>
            <a:r>
              <a:rPr lang="zh-CN" altLang="en-US" sz="2400" b="1" dirty="0">
                <a:latin typeface="Times New Roman" pitchFamily="18" charset="0"/>
                <a:cs typeface="Times New Roman" panose="02020603050405020304" pitchFamily="18" charset="0"/>
              </a:rPr>
              <a:t>  </a:t>
            </a:r>
            <a:r>
              <a:rPr lang="en-US" altLang="zh-CN" sz="2400" b="1" dirty="0">
                <a:latin typeface="Times New Roman" pitchFamily="18" charset="0"/>
                <a:cs typeface="Times New Roman" panose="02020603050405020304" pitchFamily="18" charset="0"/>
              </a:rPr>
              <a:t>if c &lt; d </a:t>
            </a:r>
            <a:r>
              <a:rPr lang="en-US" altLang="zh-CN" sz="2400" b="1" dirty="0" err="1">
                <a:latin typeface="Times New Roman" pitchFamily="18" charset="0"/>
                <a:cs typeface="Times New Roman" panose="02020603050405020304" pitchFamily="18" charset="0"/>
              </a:rPr>
              <a:t>goto</a:t>
            </a:r>
            <a:r>
              <a:rPr lang="en-US" altLang="zh-CN" sz="2400" b="1" dirty="0">
                <a:latin typeface="Times New Roman" pitchFamily="18" charset="0"/>
                <a:cs typeface="Times New Roman" pitchFamily="18" charset="0"/>
              </a:rPr>
              <a:t> 104</a:t>
            </a:r>
          </a:p>
        </p:txBody>
      </p:sp>
      <p:sp>
        <p:nvSpPr>
          <p:cNvPr id="105533" name="TextBox 31"/>
          <p:cNvSpPr txBox="1">
            <a:spLocks noChangeArrowheads="1"/>
          </p:cNvSpPr>
          <p:nvPr/>
        </p:nvSpPr>
        <p:spPr bwMode="auto">
          <a:xfrm>
            <a:off x="899592" y="3789040"/>
            <a:ext cx="2142410" cy="4530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400" b="1" dirty="0">
                <a:latin typeface="Times New Roman" pitchFamily="18" charset="0"/>
                <a:cs typeface="Times New Roman" panose="02020603050405020304" pitchFamily="18" charset="0"/>
              </a:rPr>
              <a:t>103:  </a:t>
            </a:r>
            <a:r>
              <a:rPr lang="zh-CN" altLang="en-US" sz="2400" b="1" dirty="0">
                <a:latin typeface="Times New Roman" pitchFamily="18" charset="0"/>
                <a:cs typeface="Times New Roman" panose="02020603050405020304" pitchFamily="18" charset="0"/>
              </a:rPr>
              <a:t>  </a:t>
            </a:r>
            <a:r>
              <a:rPr lang="en-US" altLang="zh-CN" sz="2400" b="1" dirty="0" err="1">
                <a:latin typeface="Times New Roman" pitchFamily="18" charset="0"/>
                <a:cs typeface="Times New Roman" panose="02020603050405020304" pitchFamily="18" charset="0"/>
              </a:rPr>
              <a:t>goto</a:t>
            </a:r>
            <a:r>
              <a:rPr lang="en-US" altLang="zh-CN" sz="2400" b="1" dirty="0">
                <a:latin typeface="Times New Roman" pitchFamily="18" charset="0"/>
                <a:cs typeface="Times New Roman" pitchFamily="18" charset="0"/>
              </a:rPr>
              <a:t> 100</a:t>
            </a:r>
          </a:p>
        </p:txBody>
      </p:sp>
      <p:sp>
        <p:nvSpPr>
          <p:cNvPr id="105535" name="TextBox 34"/>
          <p:cNvSpPr txBox="1">
            <a:spLocks noChangeArrowheads="1"/>
          </p:cNvSpPr>
          <p:nvPr/>
        </p:nvSpPr>
        <p:spPr bwMode="auto">
          <a:xfrm>
            <a:off x="894269" y="2636912"/>
            <a:ext cx="2142410" cy="4530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945" tIns="41473" rIns="82945" bIns="41473">
            <a:spAutoFit/>
          </a:bodyPr>
          <a:lstStyle>
            <a:lvl1pPr>
              <a:defRPr>
                <a:solidFill>
                  <a:srgbClr val="000000"/>
                </a:solidFill>
                <a:latin typeface="Arial" pitchFamily="34" charset="0"/>
                <a:ea typeface="楷体" pitchFamily="49" charset="-122"/>
              </a:defRPr>
            </a:lvl1pPr>
            <a:lvl2pPr>
              <a:defRPr>
                <a:solidFill>
                  <a:srgbClr val="000000"/>
                </a:solidFill>
                <a:latin typeface="Arial" pitchFamily="34" charset="0"/>
                <a:ea typeface="楷体" pitchFamily="49" charset="-122"/>
              </a:defRPr>
            </a:lvl2pPr>
            <a:lvl3pPr>
              <a:defRPr>
                <a:solidFill>
                  <a:srgbClr val="000000"/>
                </a:solidFill>
                <a:latin typeface="Arial" pitchFamily="34" charset="0"/>
                <a:ea typeface="楷体" pitchFamily="49" charset="-122"/>
              </a:defRPr>
            </a:lvl3pPr>
            <a:lvl4pPr>
              <a:defRPr>
                <a:solidFill>
                  <a:srgbClr val="000000"/>
                </a:solidFill>
                <a:latin typeface="Arial" pitchFamily="34" charset="0"/>
                <a:ea typeface="楷体" pitchFamily="49" charset="-122"/>
              </a:defRPr>
            </a:lvl4pPr>
            <a:lvl5pPr>
              <a:defRPr>
                <a:solidFill>
                  <a:srgbClr val="000000"/>
                </a:solidFill>
                <a:latin typeface="Arial" pitchFamily="34" charset="0"/>
                <a:ea typeface="楷体" pitchFamily="49" charset="-122"/>
              </a:defRPr>
            </a:lvl5pPr>
            <a:lvl6pPr marL="25146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6pPr>
            <a:lvl7pPr marL="29718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7pPr>
            <a:lvl8pPr marL="34290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8pPr>
            <a:lvl9pPr marL="3886200" indent="-228600" defTabSz="449263" fontAlgn="base">
              <a:lnSpc>
                <a:spcPct val="93000"/>
              </a:lnSpc>
              <a:spcBef>
                <a:spcPct val="0"/>
              </a:spcBef>
              <a:spcAft>
                <a:spcPct val="0"/>
              </a:spcAft>
              <a:buSzPct val="100000"/>
              <a:buFont typeface="Times New Roman" pitchFamily="18" charset="0"/>
              <a:defRPr>
                <a:solidFill>
                  <a:srgbClr val="000000"/>
                </a:solidFill>
                <a:latin typeface="Arial" pitchFamily="34" charset="0"/>
                <a:ea typeface="楷体" pitchFamily="49" charset="-122"/>
              </a:defRPr>
            </a:lvl9pPr>
          </a:lstStyle>
          <a:p>
            <a:pPr hangingPunct="0"/>
            <a:r>
              <a:rPr lang="en-US" altLang="zh-CN" sz="2400" b="1" dirty="0">
                <a:latin typeface="Times New Roman" pitchFamily="18" charset="0"/>
                <a:cs typeface="Times New Roman" panose="02020603050405020304" pitchFamily="18" charset="0"/>
              </a:rPr>
              <a:t>101:  </a:t>
            </a:r>
            <a:r>
              <a:rPr lang="zh-CN" altLang="en-US" sz="2400" b="1" dirty="0">
                <a:latin typeface="Times New Roman" pitchFamily="18" charset="0"/>
                <a:cs typeface="Times New Roman" panose="02020603050405020304" pitchFamily="18" charset="0"/>
              </a:rPr>
              <a:t>  </a:t>
            </a:r>
            <a:r>
              <a:rPr lang="en-US" altLang="zh-CN" sz="2400" b="1" dirty="0" err="1">
                <a:latin typeface="Times New Roman" pitchFamily="18" charset="0"/>
                <a:cs typeface="Times New Roman" panose="02020603050405020304" pitchFamily="18" charset="0"/>
              </a:rPr>
              <a:t>goto</a:t>
            </a:r>
            <a:r>
              <a:rPr lang="en-US" altLang="zh-CN" sz="2400" b="1" dirty="0">
                <a:latin typeface="Times New Roman" pitchFamily="18" charset="0"/>
                <a:cs typeface="Times New Roman" pitchFamily="18" charset="0"/>
              </a:rPr>
              <a:t> 107</a:t>
            </a:r>
          </a:p>
        </p:txBody>
      </p:sp>
      <p:sp>
        <p:nvSpPr>
          <p:cNvPr id="14" name="日期占位符 1"/>
          <p:cNvSpPr>
            <a:spLocks noGrp="1"/>
          </p:cNvSpPr>
          <p:nvPr>
            <p:ph type="dt" sz="half" idx="10"/>
          </p:nvPr>
        </p:nvSpPr>
        <p:spPr>
          <a:xfrm>
            <a:off x="5357310" y="6548836"/>
            <a:ext cx="3786690" cy="365125"/>
          </a:xfrm>
        </p:spPr>
        <p:txBody>
          <a:bodyPr/>
          <a:lstStyle/>
          <a:p>
            <a:pPr algn="r"/>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15" name="页脚占位符 2"/>
          <p:cNvSpPr>
            <a:spLocks noGrp="1"/>
          </p:cNvSpPr>
          <p:nvPr>
            <p:ph type="ftr" sz="quarter" idx="11"/>
          </p:nvPr>
        </p:nvSpPr>
        <p:spPr>
          <a:xfrm>
            <a:off x="30816" y="6577846"/>
            <a:ext cx="3786691" cy="365125"/>
          </a:xfrm>
        </p:spPr>
        <p:txBody>
          <a:bodyPr/>
          <a:lstStyle/>
          <a:p>
            <a:pPr algn="l"/>
            <a:r>
              <a:rPr lang="zh-CN" altLang="en-US" dirty="0"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16" name="灯片编号占位符 3"/>
          <p:cNvSpPr>
            <a:spLocks noGrp="1"/>
          </p:cNvSpPr>
          <p:nvPr>
            <p:ph type="sldNum" sz="quarter" idx="12"/>
          </p:nvPr>
        </p:nvSpPr>
        <p:spPr>
          <a:xfrm>
            <a:off x="4006296" y="6535473"/>
            <a:ext cx="1161826" cy="365125"/>
          </a:xfrm>
        </p:spPr>
        <p:txBody>
          <a:bodyPr/>
          <a:lstStyle/>
          <a:p>
            <a:pPr algn="ctr"/>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pPr algn="ctr"/>
              <a:t>98</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55356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5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50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04506"/>
                                        </p:tgtEl>
                                        <p:attrNameLst>
                                          <p:attrName>style.visibility</p:attrName>
                                        </p:attrNameLst>
                                      </p:cBhvr>
                                      <p:to>
                                        <p:strVal val="visible"/>
                                      </p:to>
                                    </p:set>
                                    <p:animEffect transition="in" filter="blinds(horizontal)">
                                      <p:cBhvr>
                                        <p:cTn id="13" dur="500"/>
                                        <p:tgtEl>
                                          <p:spTgt spid="10450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4505">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450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05530"/>
                                        </p:tgtEl>
                                        <p:attrNameLst>
                                          <p:attrName>style.visibility</p:attrName>
                                        </p:attrNameLst>
                                      </p:cBhvr>
                                      <p:to>
                                        <p:strVal val="visible"/>
                                      </p:to>
                                    </p:set>
                                    <p:animEffect transition="in" filter="blinds(horizontal)">
                                      <p:cBhvr>
                                        <p:cTn id="24" dur="500"/>
                                        <p:tgtEl>
                                          <p:spTgt spid="10553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50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450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50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05533"/>
                                        </p:tgtEl>
                                        <p:attrNameLst>
                                          <p:attrName>style.visibility</p:attrName>
                                        </p:attrNameLst>
                                      </p:cBhvr>
                                      <p:to>
                                        <p:strVal val="visible"/>
                                      </p:to>
                                    </p:set>
                                    <p:animEffect transition="in" filter="blinds(horizontal)">
                                      <p:cBhvr>
                                        <p:cTn id="39" dur="500"/>
                                        <p:tgtEl>
                                          <p:spTgt spid="105533"/>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05535"/>
                                        </p:tgtEl>
                                        <p:attrNameLst>
                                          <p:attrName>style.visibility</p:attrName>
                                        </p:attrNameLst>
                                      </p:cBhvr>
                                      <p:to>
                                        <p:strVal val="visible"/>
                                      </p:to>
                                    </p:set>
                                    <p:animEffect transition="in" filter="blinds(horizontal)">
                                      <p:cBhvr>
                                        <p:cTn id="44" dur="500"/>
                                        <p:tgtEl>
                                          <p:spTgt spid="1055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450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06" grpId="0" bldLvl="0" animBg="1"/>
      <p:bldP spid="105530" grpId="0" bldLvl="0" animBg="1"/>
      <p:bldP spid="105533" grpId="0" bldLvl="0" animBg="1"/>
      <p:bldP spid="105535"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lstStyle/>
          <a:p>
            <a:r>
              <a:rPr lang="zh-CN" altLang="en-US" dirty="0">
                <a:latin typeface="楷体" panose="02010609060101010101" pitchFamily="49" charset="-122"/>
                <a:ea typeface="楷体" panose="02010609060101010101" pitchFamily="49" charset="-122"/>
              </a:rPr>
              <a:t>语义</a:t>
            </a:r>
            <a:r>
              <a:rPr lang="zh-CN" altLang="en-US" dirty="0" smtClean="0">
                <a:latin typeface="楷体" panose="02010609060101010101" pitchFamily="49" charset="-122"/>
                <a:ea typeface="楷体" panose="02010609060101010101" pitchFamily="49" charset="-122"/>
              </a:rPr>
              <a:t>分析的任务</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语义分析的分类</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符号表</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语法制导翻译</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赋值语句的翻译</a:t>
            </a:r>
            <a:endParaRPr lang="en-US" altLang="zh-CN" dirty="0" smtClean="0">
              <a:latin typeface="楷体" panose="02010609060101010101" pitchFamily="49" charset="-122"/>
              <a:ea typeface="楷体" panose="02010609060101010101" pitchFamily="49" charset="-122"/>
            </a:endParaRPr>
          </a:p>
          <a:p>
            <a:r>
              <a:rPr lang="zh-CN" altLang="en-US" dirty="0" smtClean="0">
                <a:latin typeface="楷体" panose="02010609060101010101" pitchFamily="49" charset="-122"/>
                <a:ea typeface="楷体" panose="02010609060101010101" pitchFamily="49" charset="-122"/>
              </a:rPr>
              <a:t>控制语句的翻译</a:t>
            </a:r>
            <a:endParaRPr lang="en-US" altLang="zh-CN" dirty="0" smtClean="0">
              <a:latin typeface="楷体" panose="02010609060101010101" pitchFamily="49" charset="-122"/>
              <a:ea typeface="楷体" panose="02010609060101010101" pitchFamily="49" charset="-122"/>
            </a:endParaRPr>
          </a:p>
          <a:p>
            <a:endParaRPr lang="en-US" dirty="0">
              <a:latin typeface="楷体" panose="02010609060101010101" pitchFamily="49" charset="-122"/>
              <a:ea typeface="楷体" panose="02010609060101010101" pitchFamily="49" charset="-122"/>
            </a:endParaRPr>
          </a:p>
        </p:txBody>
      </p:sp>
      <p:sp>
        <p:nvSpPr>
          <p:cNvPr id="5" name="标题 4"/>
          <p:cNvSpPr>
            <a:spLocks noGrp="1"/>
          </p:cNvSpPr>
          <p:nvPr>
            <p:ph type="title"/>
          </p:nvPr>
        </p:nvSpPr>
        <p:spPr/>
        <p:txBody>
          <a:bodyPr/>
          <a:lstStyle/>
          <a:p>
            <a:r>
              <a:rPr lang="zh-CN" altLang="en-US" dirty="0" smtClean="0">
                <a:latin typeface="楷体" panose="02010609060101010101" pitchFamily="49" charset="-122"/>
                <a:ea typeface="楷体" panose="02010609060101010101" pitchFamily="49" charset="-122"/>
              </a:rPr>
              <a:t>本章小结</a:t>
            </a:r>
            <a:endParaRPr lang="en-US" dirty="0">
              <a:latin typeface="楷体" panose="02010609060101010101" pitchFamily="49" charset="-122"/>
              <a:ea typeface="楷体" panose="02010609060101010101" pitchFamily="49" charset="-122"/>
            </a:endParaRPr>
          </a:p>
        </p:txBody>
      </p:sp>
      <p:sp>
        <p:nvSpPr>
          <p:cNvPr id="7" name="日期占位符 1"/>
          <p:cNvSpPr>
            <a:spLocks noGrp="1"/>
          </p:cNvSpPr>
          <p:nvPr>
            <p:ph type="dt" sz="half" idx="10"/>
          </p:nvPr>
        </p:nvSpPr>
        <p:spPr>
          <a:xfrm>
            <a:off x="5326494" y="6492875"/>
            <a:ext cx="3786690" cy="365125"/>
          </a:xfrm>
        </p:spPr>
        <p:txBody>
          <a:bodyPr/>
          <a:lstStyle/>
          <a:p>
            <a:r>
              <a:rPr lang="zh-CN" altLang="en-US" dirty="0" smtClean="0">
                <a:latin typeface="楷体" panose="02010609060101010101" pitchFamily="49" charset="-122"/>
                <a:ea typeface="楷体" panose="02010609060101010101" pitchFamily="49" charset="-122"/>
              </a:rPr>
              <a:t>邓伏虎</a:t>
            </a:r>
            <a:endParaRPr lang="zh-CN" altLang="en-US" dirty="0">
              <a:latin typeface="楷体" panose="02010609060101010101" pitchFamily="49" charset="-122"/>
              <a:ea typeface="楷体" panose="02010609060101010101" pitchFamily="49" charset="-122"/>
            </a:endParaRPr>
          </a:p>
        </p:txBody>
      </p:sp>
      <p:sp>
        <p:nvSpPr>
          <p:cNvPr id="8" name="页脚占位符 2"/>
          <p:cNvSpPr>
            <a:spLocks noGrp="1"/>
          </p:cNvSpPr>
          <p:nvPr>
            <p:ph type="ftr" sz="quarter" idx="11"/>
          </p:nvPr>
        </p:nvSpPr>
        <p:spPr>
          <a:xfrm>
            <a:off x="0" y="6521885"/>
            <a:ext cx="3786691" cy="365125"/>
          </a:xfrm>
        </p:spPr>
        <p:txBody>
          <a:bodyPr/>
          <a:lstStyle/>
          <a:p>
            <a:r>
              <a:rPr lang="zh-CN" altLang="en-US" smtClean="0">
                <a:latin typeface="楷体" panose="02010609060101010101" pitchFamily="49" charset="-122"/>
                <a:ea typeface="楷体" panose="02010609060101010101" pitchFamily="49" charset="-122"/>
              </a:rPr>
              <a:t>信息与软件工程学院</a:t>
            </a:r>
            <a:endParaRPr lang="zh-CN" altLang="en-US" dirty="0">
              <a:latin typeface="楷体" panose="02010609060101010101" pitchFamily="49" charset="-122"/>
              <a:ea typeface="楷体" panose="02010609060101010101" pitchFamily="49" charset="-122"/>
            </a:endParaRPr>
          </a:p>
        </p:txBody>
      </p:sp>
      <p:sp>
        <p:nvSpPr>
          <p:cNvPr id="9" name="灯片编号占位符 3"/>
          <p:cNvSpPr>
            <a:spLocks noGrp="1"/>
          </p:cNvSpPr>
          <p:nvPr>
            <p:ph type="sldNum" sz="quarter" idx="12"/>
          </p:nvPr>
        </p:nvSpPr>
        <p:spPr>
          <a:xfrm>
            <a:off x="3975480" y="6479512"/>
            <a:ext cx="1161826" cy="365125"/>
          </a:xfrm>
        </p:spPr>
        <p:txBody>
          <a:bodyPr/>
          <a:lstStyle/>
          <a:p>
            <a:fld id="{0C913308-F349-4B6D-A68A-DD1791B4A57B}" type="slidenum">
              <a:rPr lang="zh-CN" altLang="en-US" smtClean="0">
                <a:latin typeface="Times New Roman" panose="02020603050405020304" pitchFamily="18" charset="0"/>
                <a:ea typeface="楷体" panose="02010609060101010101" pitchFamily="49" charset="-122"/>
                <a:cs typeface="Times New Roman" panose="02020603050405020304" pitchFamily="18" charset="0"/>
              </a:rPr>
              <a:t>99</a:t>
            </a:fld>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015146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10.xml><?xml version="1.0" encoding="utf-8"?>
<a:theme xmlns:a="http://schemas.openxmlformats.org/drawingml/2006/main" name="7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uestc_new">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Waveform</Template>
  <TotalTime>7444</TotalTime>
  <Words>8836</Words>
  <Application>Microsoft Office PowerPoint</Application>
  <PresentationFormat>全屏显示(4:3)</PresentationFormat>
  <Paragraphs>1726</Paragraphs>
  <Slides>99</Slides>
  <Notes>5</Notes>
  <HiddenSlides>0</HiddenSlides>
  <MMClips>0</MMClips>
  <ScaleCrop>false</ScaleCrop>
  <HeadingPairs>
    <vt:vector size="4" baseType="variant">
      <vt:variant>
        <vt:lpstr>主题</vt:lpstr>
      </vt:variant>
      <vt:variant>
        <vt:i4>12</vt:i4>
      </vt:variant>
      <vt:variant>
        <vt:lpstr>幻灯片标题</vt:lpstr>
      </vt:variant>
      <vt:variant>
        <vt:i4>99</vt:i4>
      </vt:variant>
    </vt:vector>
  </HeadingPairs>
  <TitlesOfParts>
    <vt:vector size="111" baseType="lpstr">
      <vt:lpstr>波形</vt:lpstr>
      <vt:lpstr>1_波形</vt:lpstr>
      <vt:lpstr>uestc_new</vt:lpstr>
      <vt:lpstr>1_uestc_new</vt:lpstr>
      <vt:lpstr>2_uestc_new</vt:lpstr>
      <vt:lpstr>3_uestc_new</vt:lpstr>
      <vt:lpstr>4_uestc_new</vt:lpstr>
      <vt:lpstr>5_uestc_new</vt:lpstr>
      <vt:lpstr>6_uestc_new</vt:lpstr>
      <vt:lpstr>7_uestc_new</vt:lpstr>
      <vt:lpstr>8_uestc_new</vt:lpstr>
      <vt:lpstr>9_uestc_new</vt:lpstr>
      <vt:lpstr>编译流程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符号表</vt:lpstr>
      <vt:lpstr>符号表的作用</vt:lpstr>
      <vt:lpstr>符号表的形式</vt:lpstr>
      <vt:lpstr>PowerPoint 演示文稿</vt:lpstr>
      <vt:lpstr>PowerPoint 演示文稿</vt:lpstr>
      <vt:lpstr>语义分析的方法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语义分析--语义子程序</vt:lpstr>
      <vt:lpstr>语义子程序</vt:lpstr>
      <vt:lpstr>以AST为基础的翻译  示例</vt:lpstr>
      <vt:lpstr>PowerPoint 演示文稿</vt:lpstr>
      <vt:lpstr>语义变量和语义函数</vt:lpstr>
      <vt:lpstr>语义变量和语义函数</vt:lpstr>
      <vt:lpstr>语义变量和语义函数</vt:lpstr>
      <vt:lpstr>语义变量和语义函数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Fuhu Deng</dc:creator>
  <cp:lastModifiedBy>Fuhu Deng</cp:lastModifiedBy>
  <cp:revision>345</cp:revision>
  <dcterms:created xsi:type="dcterms:W3CDTF">2017-05-08T07:51:46Z</dcterms:created>
  <dcterms:modified xsi:type="dcterms:W3CDTF">2021-11-03T07:22:27Z</dcterms:modified>
</cp:coreProperties>
</file>