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3"/>
  </p:notesMasterIdLst>
  <p:handoutMasterIdLst>
    <p:handoutMasterId r:id="rId98"/>
  </p:handoutMasterIdLst>
  <p:sldIdLst>
    <p:sldId id="379" r:id="rId3"/>
    <p:sldId id="458" r:id="rId4"/>
    <p:sldId id="459" r:id="rId5"/>
    <p:sldId id="460" r:id="rId6"/>
    <p:sldId id="461" r:id="rId7"/>
    <p:sldId id="462" r:id="rId8"/>
    <p:sldId id="463" r:id="rId9"/>
    <p:sldId id="464" r:id="rId10"/>
    <p:sldId id="465" r:id="rId11"/>
    <p:sldId id="466" r:id="rId12"/>
    <p:sldId id="467" r:id="rId14"/>
    <p:sldId id="468" r:id="rId15"/>
    <p:sldId id="469" r:id="rId16"/>
    <p:sldId id="470" r:id="rId17"/>
    <p:sldId id="471" r:id="rId18"/>
    <p:sldId id="472" r:id="rId19"/>
    <p:sldId id="473" r:id="rId20"/>
    <p:sldId id="474" r:id="rId21"/>
    <p:sldId id="475" r:id="rId22"/>
    <p:sldId id="476" r:id="rId23"/>
    <p:sldId id="477" r:id="rId24"/>
    <p:sldId id="478" r:id="rId25"/>
    <p:sldId id="479" r:id="rId26"/>
    <p:sldId id="480" r:id="rId27"/>
    <p:sldId id="481" r:id="rId28"/>
    <p:sldId id="482" r:id="rId29"/>
    <p:sldId id="483" r:id="rId30"/>
    <p:sldId id="484" r:id="rId31"/>
    <p:sldId id="485" r:id="rId32"/>
    <p:sldId id="486" r:id="rId33"/>
    <p:sldId id="487" r:id="rId34"/>
    <p:sldId id="488" r:id="rId35"/>
    <p:sldId id="489" r:id="rId36"/>
    <p:sldId id="490" r:id="rId37"/>
    <p:sldId id="547" r:id="rId38"/>
    <p:sldId id="549" r:id="rId39"/>
    <p:sldId id="548" r:id="rId40"/>
    <p:sldId id="550" r:id="rId41"/>
    <p:sldId id="381" r:id="rId42"/>
    <p:sldId id="380" r:id="rId43"/>
    <p:sldId id="383" r:id="rId44"/>
    <p:sldId id="384" r:id="rId45"/>
    <p:sldId id="385" r:id="rId46"/>
    <p:sldId id="386" r:id="rId47"/>
    <p:sldId id="387" r:id="rId48"/>
    <p:sldId id="388" r:id="rId49"/>
    <p:sldId id="389" r:id="rId50"/>
    <p:sldId id="390" r:id="rId51"/>
    <p:sldId id="393" r:id="rId52"/>
    <p:sldId id="394" r:id="rId53"/>
    <p:sldId id="395" r:id="rId54"/>
    <p:sldId id="396" r:id="rId55"/>
    <p:sldId id="398" r:id="rId56"/>
    <p:sldId id="399" r:id="rId57"/>
    <p:sldId id="400" r:id="rId58"/>
    <p:sldId id="401" r:id="rId59"/>
    <p:sldId id="414" r:id="rId60"/>
    <p:sldId id="402" r:id="rId61"/>
    <p:sldId id="403" r:id="rId62"/>
    <p:sldId id="415" r:id="rId63"/>
    <p:sldId id="416" r:id="rId64"/>
    <p:sldId id="417" r:id="rId65"/>
    <p:sldId id="418" r:id="rId66"/>
    <p:sldId id="419" r:id="rId67"/>
    <p:sldId id="420" r:id="rId68"/>
    <p:sldId id="457" r:id="rId69"/>
    <p:sldId id="491" r:id="rId70"/>
    <p:sldId id="492" r:id="rId71"/>
    <p:sldId id="493" r:id="rId72"/>
    <p:sldId id="494" r:id="rId73"/>
    <p:sldId id="495" r:id="rId74"/>
    <p:sldId id="497" r:id="rId75"/>
    <p:sldId id="498" r:id="rId76"/>
    <p:sldId id="499" r:id="rId77"/>
    <p:sldId id="500" r:id="rId78"/>
    <p:sldId id="496" r:id="rId79"/>
    <p:sldId id="502" r:id="rId80"/>
    <p:sldId id="503" r:id="rId81"/>
    <p:sldId id="410" r:id="rId82"/>
    <p:sldId id="411" r:id="rId83"/>
    <p:sldId id="412" r:id="rId84"/>
    <p:sldId id="413" r:id="rId85"/>
    <p:sldId id="421" r:id="rId86"/>
    <p:sldId id="422" r:id="rId87"/>
    <p:sldId id="423" r:id="rId88"/>
    <p:sldId id="424" r:id="rId89"/>
    <p:sldId id="425" r:id="rId90"/>
    <p:sldId id="426" r:id="rId91"/>
    <p:sldId id="427" r:id="rId92"/>
    <p:sldId id="428" r:id="rId93"/>
    <p:sldId id="429" r:id="rId94"/>
    <p:sldId id="430" r:id="rId95"/>
    <p:sldId id="431" r:id="rId96"/>
    <p:sldId id="432" r:id="rId97"/>
  </p:sldIdLst>
  <p:sldSz cx="9144000" cy="6858000" type="screen4x3"/>
  <p:notesSz cx="6858000" cy="9144000"/>
  <p:custDataLst>
    <p:tags r:id="rId10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1092" y="-96"/>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2916"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presProps" Target="presProps.xml"/><Relationship Id="rId98" Type="http://schemas.openxmlformats.org/officeDocument/2006/relationships/handoutMaster" Target="handoutMasters/handoutMaster1.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7.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6.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2" Type="http://schemas.openxmlformats.org/officeDocument/2006/relationships/tags" Target="tags/tag61.xml"/><Relationship Id="rId101" Type="http://schemas.openxmlformats.org/officeDocument/2006/relationships/tableStyles" Target="tableStyles.xml"/><Relationship Id="rId100" Type="http://schemas.openxmlformats.org/officeDocument/2006/relationships/viewProps" Target="viewProps.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49DBB7E-94B0-414B-AFBA-B90D4A3A866E}" type="datetimeFigureOut">
              <a:rPr lang="en-US" smtClean="0"/>
            </a:fld>
            <a:endParaRPr 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DF04E4-F1C4-4BD0-9D2B-45C0600EDC1E}"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700872D2-800E-4B26-8066-71DD70CF3C95}"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10"/>
          </p:nvPr>
        </p:nvSpPr>
        <p:spPr/>
        <p:txBody>
          <a:bodyPr/>
          <a:lstStyle/>
          <a:p>
            <a:fld id="{24DF04E4-F1C4-4BD0-9D2B-45C0600EDC1E}"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16" name="Rounded Rectangle 15"/>
          <p:cNvSpPr/>
          <p:nvPr/>
        </p:nvSpPr>
        <p:spPr>
          <a:xfrm>
            <a:off x="228600" y="228600"/>
            <a:ext cx="8695944" cy="5791153"/>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12"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13"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4"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5" name="Freeform 10"/>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2" name="Title 1"/>
          <p:cNvSpPr>
            <a:spLocks noGrp="1"/>
          </p:cNvSpPr>
          <p:nvPr>
            <p:ph type="ctrTitle"/>
          </p:nvPr>
        </p:nvSpPr>
        <p:spPr>
          <a:xfrm>
            <a:off x="228600" y="2226898"/>
            <a:ext cx="8695944" cy="1780108"/>
          </a:xfrm>
        </p:spPr>
        <p:txBody>
          <a:bodyPr anchor="b">
            <a:normAutofit/>
          </a:bodyPr>
          <a:lstStyle>
            <a:lvl1pPr algn="ctr">
              <a:defRPr sz="4400">
                <a:solidFill>
                  <a:schemeClr val="tx1"/>
                </a:solidFill>
              </a:defRPr>
            </a:lvl1pPr>
          </a:lstStyle>
          <a:p>
            <a:r>
              <a:rPr lang="zh-CN" altLang="en-US" dirty="0" smtClean="0"/>
              <a:t>单击此处编辑母版标题样式</a:t>
            </a:r>
            <a:endParaRPr lang="en-US" dirty="0"/>
          </a:p>
        </p:txBody>
      </p:sp>
      <p:sp>
        <p:nvSpPr>
          <p:cNvPr id="3" name="Subtitle 2"/>
          <p:cNvSpPr>
            <a:spLocks noGrp="1"/>
          </p:cNvSpPr>
          <p:nvPr>
            <p:ph type="subTitle" idx="1"/>
          </p:nvPr>
        </p:nvSpPr>
        <p:spPr>
          <a:xfrm>
            <a:off x="228600" y="4204271"/>
            <a:ext cx="8695944" cy="1473200"/>
          </a:xfrm>
        </p:spPr>
        <p:txBody>
          <a:bodyPr>
            <a:normAutofit/>
          </a:bodyPr>
          <a:lstStyle>
            <a:lvl1pPr marL="0" indent="0" algn="ctr">
              <a:buNone/>
              <a:defRPr sz="20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smtClean="0"/>
              <a:t>单击此处编辑母版副标题样式</a:t>
            </a:r>
            <a:endParaRPr lang="en-US" dirty="0"/>
          </a:p>
        </p:txBody>
      </p:sp>
      <p:pic>
        <p:nvPicPr>
          <p:cNvPr id="17" name="Picture 1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228600"/>
            <a:ext cx="1998298" cy="1998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412776"/>
            <a:ext cx="9144000" cy="5040560"/>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7" name="Title 6"/>
          <p:cNvSpPr>
            <a:spLocks noGrp="1"/>
          </p:cNvSpPr>
          <p:nvPr>
            <p:ph type="title"/>
          </p:nvPr>
        </p:nvSpPr>
        <p:spPr>
          <a:xfrm>
            <a:off x="467544" y="188640"/>
            <a:ext cx="7560840" cy="936104"/>
          </a:xfrm>
        </p:spPr>
        <p:txBody>
          <a:bodyPr/>
          <a:lstStyle>
            <a:lvl1pPr>
              <a:defRPr>
                <a:latin typeface="楷体" panose="02010609060101010101" pitchFamily="49" charset="-122"/>
                <a:ea typeface="楷体" panose="02010609060101010101" pitchFamily="49" charset="-122"/>
              </a:defRPr>
            </a:lvl1pPr>
          </a:lstStyle>
          <a:p>
            <a:r>
              <a:rPr lang="zh-CN" altLang="en-US" dirty="0" smtClean="0"/>
              <a:t>单击此处编辑母版标题样式</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空白">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ln>
          </p:spPr>
          <p:txBody>
            <a:bodyPr vert="horz" wrap="square" lIns="91440" tIns="45720" rIns="91440" bIns="45720" numCol="1" anchor="t" anchorCtr="0" compatLnSpc="1"/>
            <a:lstStyle/>
            <a:p>
              <a:endParaRPr lang="en-US"/>
            </a:p>
          </p:txBody>
        </p:sp>
        <p:sp>
          <p:nvSpPr>
            <p:cNvPr id="8" name="Freeform 18"/>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ln>
          </p:spPr>
          <p:txBody>
            <a:bodyPr vert="horz" wrap="square" lIns="91440" tIns="45720" rIns="91440" bIns="45720" numCol="1" anchor="t" anchorCtr="0" compatLnSpc="1"/>
            <a:lstStyle/>
            <a:p>
              <a:endParaRPr lang="en-US"/>
            </a:p>
          </p:txBody>
        </p:sp>
        <p:sp>
          <p:nvSpPr>
            <p:cNvPr id="9" name="Freeform 22"/>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p:nvSpPr>
            <p:cNvPr id="10" name="Freeform 26"/>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ln>
          </p:spPr>
          <p:txBody>
            <a:bodyPr vert="horz" wrap="square" lIns="91440" tIns="45720" rIns="91440" bIns="45720" numCol="1" anchor="t" anchorCtr="0" compatLnSpc="1"/>
            <a:lstStyle/>
            <a:p>
              <a:endParaRPr lang="en-US"/>
            </a:p>
          </p:txBody>
        </p:sp>
        <p:sp useBgFill="1">
          <p:nvSpPr>
            <p:cNvPr id="11" name="Freeform 10"/>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ln>
          </p:spPr>
          <p:txBody>
            <a:bodyPr vert="horz" wrap="square" lIns="91440" tIns="45720" rIns="91440" bIns="45720" numCol="1" anchor="t" anchorCtr="0" compatLnSpc="1"/>
            <a:lstStyle/>
            <a:p>
              <a:endParaRPr lang="en-US"/>
            </a:p>
          </p:txBody>
        </p:sp>
      </p:grpSp>
      <p:sp>
        <p:nvSpPr>
          <p:cNvPr id="13" name="Content Placeholder 8"/>
          <p:cNvSpPr>
            <a:spLocks noGrp="1"/>
          </p:cNvSpPr>
          <p:nvPr>
            <p:ph sz="quarter" idx="13"/>
          </p:nvPr>
        </p:nvSpPr>
        <p:spPr>
          <a:xfrm>
            <a:off x="0" y="0"/>
            <a:ext cx="9144000" cy="6453336"/>
          </a:xfrm>
        </p:spPr>
        <p:txBody>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sp>
        <p:nvSpPr>
          <p:cNvPr id="17"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18"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9"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1_空白">
    <p:spTree>
      <p:nvGrpSpPr>
        <p:cNvPr id="1" name=""/>
        <p:cNvGrpSpPr/>
        <p:nvPr/>
      </p:nvGrpSpPr>
      <p:grpSpPr>
        <a:xfrm>
          <a:off x="0" y="0"/>
          <a:ext cx="0" cy="0"/>
          <a:chOff x="0" y="0"/>
          <a:chExt cx="0" cy="0"/>
        </a:xfrm>
      </p:grpSpPr>
      <p:sp>
        <p:nvSpPr>
          <p:cNvPr id="17"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18"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9"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1.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9020" y="205579"/>
            <a:ext cx="7579364" cy="929311"/>
          </a:xfrm>
          <a:prstGeom prst="rect">
            <a:avLst/>
          </a:prstGeom>
        </p:spPr>
        <p:txBody>
          <a:bodyPr vert="horz" lIns="91440" tIns="45720" rIns="91440" bIns="45720" rtlCol="0" anchor="ctr">
            <a:normAutofit/>
          </a:bodyPr>
          <a:lstStyle/>
          <a:p>
            <a:r>
              <a:rPr lang="zh-CN" altLang="en-US" dirty="0" smtClean="0"/>
              <a:t>单击此处编辑母版标题样式</a:t>
            </a:r>
            <a:endParaRPr lang="en-US" dirty="0"/>
          </a:p>
        </p:txBody>
      </p:sp>
      <p:sp>
        <p:nvSpPr>
          <p:cNvPr id="3" name="Text Placeholder 2"/>
          <p:cNvSpPr>
            <a:spLocks noGrp="1"/>
          </p:cNvSpPr>
          <p:nvPr>
            <p:ph type="body" idx="1"/>
          </p:nvPr>
        </p:nvSpPr>
        <p:spPr>
          <a:xfrm>
            <a:off x="0" y="1410285"/>
            <a:ext cx="9144000" cy="5043051"/>
          </a:xfrm>
          <a:prstGeom prst="rect">
            <a:avLst/>
          </a:prstGeom>
        </p:spPr>
        <p:txBody>
          <a:bodyPr vert="horz" lIns="91440" tIns="45720" rIns="91440" bIns="45720" rtlCol="0">
            <a:normAutofit/>
          </a:body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en-US" dirty="0"/>
          </a:p>
        </p:txBody>
      </p:sp>
      <p:pic>
        <p:nvPicPr>
          <p:cNvPr id="15" name="Picture 1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973515" y="-27384"/>
            <a:ext cx="1206997" cy="1206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101"/>
          <p:cNvSpPr>
            <a:spLocks noChangeArrowheads="1"/>
          </p:cNvSpPr>
          <p:nvPr userDrawn="1"/>
        </p:nvSpPr>
        <p:spPr bwMode="auto">
          <a:xfrm>
            <a:off x="104533" y="51642"/>
            <a:ext cx="344487" cy="1327446"/>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Rectangle 106"/>
          <p:cNvSpPr>
            <a:spLocks noChangeArrowheads="1"/>
          </p:cNvSpPr>
          <p:nvPr userDrawn="1"/>
        </p:nvSpPr>
        <p:spPr bwMode="auto">
          <a:xfrm>
            <a:off x="35496" y="116632"/>
            <a:ext cx="5662613" cy="77788"/>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1" lang="en-US" altLang="en-US" sz="2400" baseline="0"/>
          </a:p>
        </p:txBody>
      </p:sp>
      <p:sp>
        <p:nvSpPr>
          <p:cNvPr id="24" name="Rectangle 103"/>
          <p:cNvSpPr>
            <a:spLocks noChangeArrowheads="1"/>
          </p:cNvSpPr>
          <p:nvPr userDrawn="1"/>
        </p:nvSpPr>
        <p:spPr bwMode="auto">
          <a:xfrm>
            <a:off x="7626454" y="1140410"/>
            <a:ext cx="1474787" cy="26987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110"/>
          <p:cNvSpPr>
            <a:spLocks noChangeArrowheads="1"/>
          </p:cNvSpPr>
          <p:nvPr userDrawn="1"/>
        </p:nvSpPr>
        <p:spPr bwMode="auto">
          <a:xfrm>
            <a:off x="3365500" y="1237248"/>
            <a:ext cx="5815012" cy="76200"/>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1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atin typeface="Times New Roman" panose="02020603050405020304" pitchFamily="18" charset="0"/>
                <a:cs typeface="Times New Roman" panose="02020603050405020304" pitchFamily="18" charset="0"/>
              </a:defRPr>
            </a:lvl1pPr>
          </a:lstStyle>
          <a:p>
            <a:fld id="{0C913308-F349-4B6D-A68A-DD1791B4A57B}"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slide(from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autoUpdateAnimBg="0"/>
    </p:bldLst>
  </p:timing>
  <p:hf hdr="0"/>
  <p:txStyles>
    <p:title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anose="05050102010706020507" pitchFamily="18" charset="2"/>
        <a:buChar char=""/>
        <a:defRPr sz="2800" b="1" kern="1200">
          <a:solidFill>
            <a:schemeClr val="tx2"/>
          </a:solidFill>
          <a:latin typeface="+mn-lt"/>
          <a:ea typeface="+mn-ea"/>
          <a:cs typeface="+mn-cs"/>
        </a:defRPr>
      </a:lvl1pPr>
      <a:lvl2pPr marL="576580" indent="-274320" algn="l" defTabSz="914400" rtl="0" eaLnBrk="1" latinLnBrk="0" hangingPunct="1">
        <a:spcBef>
          <a:spcPct val="20000"/>
        </a:spcBef>
        <a:buClr>
          <a:schemeClr val="accent1"/>
        </a:buClr>
        <a:buSzPct val="100000"/>
        <a:buFont typeface="Symbol" panose="05050102010706020507" pitchFamily="18" charset="2"/>
        <a:buChar char=""/>
        <a:defRPr sz="2400" kern="1200">
          <a:solidFill>
            <a:schemeClr val="tx2"/>
          </a:solidFill>
          <a:latin typeface="+mn-lt"/>
          <a:ea typeface="+mn-ea"/>
          <a:cs typeface="+mn-cs"/>
        </a:defRPr>
      </a:lvl2pPr>
      <a:lvl3pPr marL="855980" indent="-228600" algn="l" defTabSz="914400" rtl="0" eaLnBrk="1" latinLnBrk="0" hangingPunct="1">
        <a:spcBef>
          <a:spcPct val="20000"/>
        </a:spcBef>
        <a:buClr>
          <a:schemeClr val="accent1"/>
        </a:buClr>
        <a:buSzPct val="100000"/>
        <a:buFont typeface="Symbol" panose="05050102010706020507"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anose="05050102010706020507"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anose="05050102010706020507"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5"/>
        </a:spcBef>
        <a:buClr>
          <a:schemeClr val="accent1"/>
        </a:buClr>
        <a:buFont typeface="Symbol" panose="05050102010706020507"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9" Type="http://schemas.openxmlformats.org/officeDocument/2006/relationships/slideLayout" Target="../slideLayouts/slideLayout4.xml"/><Relationship Id="rId8" Type="http://schemas.openxmlformats.org/officeDocument/2006/relationships/image" Target="../media/image10.png"/><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9" Type="http://schemas.openxmlformats.org/officeDocument/2006/relationships/image" Target="../media/image19.png"/><Relationship Id="rId8" Type="http://schemas.openxmlformats.org/officeDocument/2006/relationships/image" Target="../media/image18.png"/><Relationship Id="rId7" Type="http://schemas.openxmlformats.org/officeDocument/2006/relationships/image" Target="../media/image17.png"/><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4" Type="http://schemas.openxmlformats.org/officeDocument/2006/relationships/slideLayout" Target="../slideLayouts/slideLayout4.xml"/><Relationship Id="rId13" Type="http://schemas.openxmlformats.org/officeDocument/2006/relationships/image" Target="../media/image23.png"/><Relationship Id="rId12" Type="http://schemas.openxmlformats.org/officeDocument/2006/relationships/image" Target="../media/image22.png"/><Relationship Id="rId11" Type="http://schemas.openxmlformats.org/officeDocument/2006/relationships/image" Target="../media/image21.png"/><Relationship Id="rId10" Type="http://schemas.openxmlformats.org/officeDocument/2006/relationships/image" Target="../media/image20.png"/><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9.xml"/><Relationship Id="rId5" Type="http://schemas.openxmlformats.org/officeDocument/2006/relationships/tags" Target="../tags/tag8.xml"/><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s>
</file>

<file path=ppt/slides/_rels/slide37.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6" Type="http://schemas.openxmlformats.org/officeDocument/2006/relationships/slideLayout" Target="../slideLayouts/slideLayout4.xml"/><Relationship Id="rId25" Type="http://schemas.openxmlformats.org/officeDocument/2006/relationships/tags" Target="../tags/tag34.xml"/><Relationship Id="rId24" Type="http://schemas.openxmlformats.org/officeDocument/2006/relationships/tags" Target="../tags/tag33.xml"/><Relationship Id="rId23" Type="http://schemas.openxmlformats.org/officeDocument/2006/relationships/tags" Target="../tags/tag32.xml"/><Relationship Id="rId22" Type="http://schemas.openxmlformats.org/officeDocument/2006/relationships/tags" Target="../tags/tag31.xml"/><Relationship Id="rId21" Type="http://schemas.openxmlformats.org/officeDocument/2006/relationships/tags" Target="../tags/tag30.xml"/><Relationship Id="rId20" Type="http://schemas.openxmlformats.org/officeDocument/2006/relationships/tags" Target="../tags/tag29.xml"/><Relationship Id="rId2" Type="http://schemas.openxmlformats.org/officeDocument/2006/relationships/tags" Target="../tags/tag11.xml"/><Relationship Id="rId19" Type="http://schemas.openxmlformats.org/officeDocument/2006/relationships/tags" Target="../tags/tag28.xml"/><Relationship Id="rId18" Type="http://schemas.openxmlformats.org/officeDocument/2006/relationships/tags" Target="../tags/tag27.xml"/><Relationship Id="rId17" Type="http://schemas.openxmlformats.org/officeDocument/2006/relationships/tags" Target="../tags/tag26.xml"/><Relationship Id="rId16" Type="http://schemas.openxmlformats.org/officeDocument/2006/relationships/tags" Target="../tags/tag25.xml"/><Relationship Id="rId15" Type="http://schemas.openxmlformats.org/officeDocument/2006/relationships/tags" Target="../tags/tag24.xml"/><Relationship Id="rId14" Type="http://schemas.openxmlformats.org/officeDocument/2006/relationships/tags" Target="../tags/tag23.xml"/><Relationship Id="rId13" Type="http://schemas.openxmlformats.org/officeDocument/2006/relationships/tags" Target="../tags/tag22.xml"/><Relationship Id="rId12" Type="http://schemas.openxmlformats.org/officeDocument/2006/relationships/tags" Target="../tags/tag21.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tags" Target="../tags/tag10.xml"/></Relationships>
</file>

<file path=ppt/slides/_rels/slide38.xml.rels><?xml version="1.0" encoding="UTF-8" standalone="yes"?>
<Relationships xmlns="http://schemas.openxmlformats.org/package/2006/relationships"><Relationship Id="rId9" Type="http://schemas.openxmlformats.org/officeDocument/2006/relationships/tags" Target="../tags/tag43.xml"/><Relationship Id="rId8" Type="http://schemas.openxmlformats.org/officeDocument/2006/relationships/tags" Target="../tags/tag42.xml"/><Relationship Id="rId7" Type="http://schemas.openxmlformats.org/officeDocument/2006/relationships/tags" Target="../tags/tag41.xml"/><Relationship Id="rId6" Type="http://schemas.openxmlformats.org/officeDocument/2006/relationships/tags" Target="../tags/tag40.xml"/><Relationship Id="rId5" Type="http://schemas.openxmlformats.org/officeDocument/2006/relationships/tags" Target="../tags/tag39.xml"/><Relationship Id="rId4" Type="http://schemas.openxmlformats.org/officeDocument/2006/relationships/tags" Target="../tags/tag38.xml"/><Relationship Id="rId3" Type="http://schemas.openxmlformats.org/officeDocument/2006/relationships/tags" Target="../tags/tag37.xml"/><Relationship Id="rId27" Type="http://schemas.openxmlformats.org/officeDocument/2006/relationships/slideLayout" Target="../slideLayouts/slideLayout4.xml"/><Relationship Id="rId26" Type="http://schemas.openxmlformats.org/officeDocument/2006/relationships/tags" Target="../tags/tag60.xml"/><Relationship Id="rId25" Type="http://schemas.openxmlformats.org/officeDocument/2006/relationships/tags" Target="../tags/tag59.xml"/><Relationship Id="rId24" Type="http://schemas.openxmlformats.org/officeDocument/2006/relationships/tags" Target="../tags/tag58.xml"/><Relationship Id="rId23" Type="http://schemas.openxmlformats.org/officeDocument/2006/relationships/tags" Target="../tags/tag57.xml"/><Relationship Id="rId22" Type="http://schemas.openxmlformats.org/officeDocument/2006/relationships/tags" Target="../tags/tag56.xml"/><Relationship Id="rId21" Type="http://schemas.openxmlformats.org/officeDocument/2006/relationships/tags" Target="../tags/tag55.xml"/><Relationship Id="rId20" Type="http://schemas.openxmlformats.org/officeDocument/2006/relationships/tags" Target="../tags/tag54.xml"/><Relationship Id="rId2" Type="http://schemas.openxmlformats.org/officeDocument/2006/relationships/tags" Target="../tags/tag36.xml"/><Relationship Id="rId19" Type="http://schemas.openxmlformats.org/officeDocument/2006/relationships/tags" Target="../tags/tag53.xml"/><Relationship Id="rId18" Type="http://schemas.openxmlformats.org/officeDocument/2006/relationships/tags" Target="../tags/tag52.xml"/><Relationship Id="rId17" Type="http://schemas.openxmlformats.org/officeDocument/2006/relationships/tags" Target="../tags/tag51.xml"/><Relationship Id="rId16" Type="http://schemas.openxmlformats.org/officeDocument/2006/relationships/tags" Target="../tags/tag50.xml"/><Relationship Id="rId15" Type="http://schemas.openxmlformats.org/officeDocument/2006/relationships/tags" Target="../tags/tag49.xml"/><Relationship Id="rId14" Type="http://schemas.openxmlformats.org/officeDocument/2006/relationships/tags" Target="../tags/tag48.xml"/><Relationship Id="rId13" Type="http://schemas.openxmlformats.org/officeDocument/2006/relationships/tags" Target="../tags/tag47.xml"/><Relationship Id="rId12" Type="http://schemas.openxmlformats.org/officeDocument/2006/relationships/tags" Target="../tags/tag46.xml"/><Relationship Id="rId11" Type="http://schemas.openxmlformats.org/officeDocument/2006/relationships/tags" Target="../tags/tag45.xml"/><Relationship Id="rId10" Type="http://schemas.openxmlformats.org/officeDocument/2006/relationships/tags" Target="../tags/tag44.xml"/><Relationship Id="rId1" Type="http://schemas.openxmlformats.org/officeDocument/2006/relationships/tags" Target="../tags/tag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8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smtClean="0"/>
              <a:t>代码</a:t>
            </a:r>
            <a:r>
              <a:rPr lang="zh-CN" altLang="en-US" dirty="0"/>
              <a:t>优化</a:t>
            </a:r>
            <a:r>
              <a:rPr lang="zh-CN" altLang="en-US" dirty="0" smtClean="0"/>
              <a:t>及目标代码生成</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60"/>
          <p:cNvSpPr>
            <a:spLocks noChangeArrowheads="1"/>
          </p:cNvSpPr>
          <p:nvPr/>
        </p:nvSpPr>
        <p:spPr bwMode="auto">
          <a:xfrm>
            <a:off x="5356353" y="5331724"/>
            <a:ext cx="1530907" cy="362173"/>
          </a:xfrm>
          <a:prstGeom prst="rect">
            <a:avLst/>
          </a:prstGeom>
          <a:solidFill>
            <a:schemeClr val="accent1">
              <a:lumMod val="90000"/>
            </a:schemeClr>
          </a:solidFill>
          <a:ln>
            <a:noFill/>
          </a:ln>
          <a:effectLst/>
        </p:spPr>
        <p:txBody>
          <a:bodyPr wrap="none" anchor="ctr"/>
          <a:lstStyle/>
          <a:p>
            <a:endParaRPr lang="zh-CN" altLang="en-US">
              <a:solidFill>
                <a:prstClr val="black"/>
              </a:solidFill>
            </a:endParaRPr>
          </a:p>
        </p:txBody>
      </p:sp>
      <p:sp>
        <p:nvSpPr>
          <p:cNvPr id="39" name="Rectangle 60"/>
          <p:cNvSpPr>
            <a:spLocks noChangeArrowheads="1"/>
          </p:cNvSpPr>
          <p:nvPr/>
        </p:nvSpPr>
        <p:spPr bwMode="auto">
          <a:xfrm>
            <a:off x="5345351" y="4984064"/>
            <a:ext cx="1530907" cy="362173"/>
          </a:xfrm>
          <a:prstGeom prst="rect">
            <a:avLst/>
          </a:prstGeom>
          <a:solidFill>
            <a:schemeClr val="accent1">
              <a:lumMod val="90000"/>
            </a:schemeClr>
          </a:solidFill>
          <a:ln>
            <a:noFill/>
          </a:ln>
          <a:effectLst/>
        </p:spPr>
        <p:txBody>
          <a:bodyPr wrap="none" anchor="ctr"/>
          <a:lstStyle/>
          <a:p>
            <a:endParaRPr lang="zh-CN" altLang="en-US">
              <a:solidFill>
                <a:prstClr val="black"/>
              </a:solidFill>
            </a:endParaRPr>
          </a:p>
        </p:txBody>
      </p:sp>
      <p:sp>
        <p:nvSpPr>
          <p:cNvPr id="38" name="Rectangle 60"/>
          <p:cNvSpPr>
            <a:spLocks noChangeArrowheads="1"/>
          </p:cNvSpPr>
          <p:nvPr/>
        </p:nvSpPr>
        <p:spPr bwMode="auto">
          <a:xfrm>
            <a:off x="3288966" y="3312842"/>
            <a:ext cx="1530907" cy="362173"/>
          </a:xfrm>
          <a:prstGeom prst="rect">
            <a:avLst/>
          </a:prstGeom>
          <a:solidFill>
            <a:schemeClr val="accent1">
              <a:lumMod val="90000"/>
            </a:schemeClr>
          </a:solidFill>
          <a:ln>
            <a:noFill/>
          </a:ln>
          <a:effectLst/>
        </p:spPr>
        <p:txBody>
          <a:bodyPr wrap="none" anchor="ctr"/>
          <a:lstStyle/>
          <a:p>
            <a:endParaRPr lang="zh-CN" altLang="en-US">
              <a:solidFill>
                <a:prstClr val="black"/>
              </a:solidFill>
            </a:endParaRPr>
          </a:p>
        </p:txBody>
      </p:sp>
      <p:sp>
        <p:nvSpPr>
          <p:cNvPr id="35" name="Rectangle 60"/>
          <p:cNvSpPr>
            <a:spLocks noChangeArrowheads="1"/>
          </p:cNvSpPr>
          <p:nvPr/>
        </p:nvSpPr>
        <p:spPr bwMode="auto">
          <a:xfrm>
            <a:off x="3281704" y="2737820"/>
            <a:ext cx="1530907" cy="181087"/>
          </a:xfrm>
          <a:prstGeom prst="rect">
            <a:avLst/>
          </a:prstGeom>
          <a:solidFill>
            <a:schemeClr val="accent1">
              <a:lumMod val="90000"/>
            </a:schemeClr>
          </a:solidFill>
          <a:ln>
            <a:noFill/>
          </a:ln>
          <a:effectLst/>
        </p:spPr>
        <p:txBody>
          <a:bodyPr wrap="none" anchor="ctr"/>
          <a:lstStyle/>
          <a:p>
            <a:endParaRPr lang="zh-CN" altLang="en-US">
              <a:solidFill>
                <a:prstClr val="black"/>
              </a:solidFill>
            </a:endParaRPr>
          </a:p>
        </p:txBody>
      </p:sp>
      <p:sp>
        <p:nvSpPr>
          <p:cNvPr id="34" name="Rectangle 60"/>
          <p:cNvSpPr>
            <a:spLocks noChangeArrowheads="1"/>
          </p:cNvSpPr>
          <p:nvPr/>
        </p:nvSpPr>
        <p:spPr bwMode="auto">
          <a:xfrm>
            <a:off x="3273888" y="2375646"/>
            <a:ext cx="1530907" cy="181087"/>
          </a:xfrm>
          <a:prstGeom prst="rect">
            <a:avLst/>
          </a:prstGeom>
          <a:solidFill>
            <a:schemeClr val="accent1">
              <a:lumMod val="90000"/>
            </a:schemeClr>
          </a:solidFill>
          <a:ln>
            <a:noFill/>
          </a:ln>
          <a:effectLst/>
        </p:spPr>
        <p:txBody>
          <a:bodyPr wrap="none" anchor="ctr"/>
          <a:lstStyle/>
          <a:p>
            <a:endParaRPr lang="zh-CN" altLang="en-US">
              <a:solidFill>
                <a:prstClr val="black"/>
              </a:solidFill>
            </a:endParaRPr>
          </a:p>
        </p:txBody>
      </p:sp>
      <p:sp>
        <p:nvSpPr>
          <p:cNvPr id="33" name="Rectangle 60"/>
          <p:cNvSpPr>
            <a:spLocks noChangeArrowheads="1"/>
          </p:cNvSpPr>
          <p:nvPr/>
        </p:nvSpPr>
        <p:spPr bwMode="auto">
          <a:xfrm>
            <a:off x="3288965" y="3875245"/>
            <a:ext cx="1530907" cy="362173"/>
          </a:xfrm>
          <a:prstGeom prst="rect">
            <a:avLst/>
          </a:prstGeom>
          <a:solidFill>
            <a:schemeClr val="accent6">
              <a:lumMod val="60000"/>
              <a:lumOff val="40000"/>
            </a:schemeClr>
          </a:solidFill>
          <a:ln>
            <a:noFill/>
          </a:ln>
          <a:effectLst/>
        </p:spPr>
        <p:txBody>
          <a:bodyPr wrap="none" anchor="ctr"/>
          <a:lstStyle/>
          <a:p>
            <a:endParaRPr lang="zh-CN" altLang="en-US">
              <a:solidFill>
                <a:prstClr val="black"/>
              </a:solidFill>
            </a:endParaRPr>
          </a:p>
        </p:txBody>
      </p:sp>
      <p:sp>
        <p:nvSpPr>
          <p:cNvPr id="32" name="Rectangle 60"/>
          <p:cNvSpPr>
            <a:spLocks noChangeArrowheads="1"/>
          </p:cNvSpPr>
          <p:nvPr/>
        </p:nvSpPr>
        <p:spPr bwMode="auto">
          <a:xfrm>
            <a:off x="1308942" y="3875245"/>
            <a:ext cx="1530907" cy="362173"/>
          </a:xfrm>
          <a:prstGeom prst="rect">
            <a:avLst/>
          </a:prstGeom>
          <a:solidFill>
            <a:schemeClr val="accent6">
              <a:lumMod val="60000"/>
              <a:lumOff val="40000"/>
            </a:schemeClr>
          </a:solidFill>
          <a:ln>
            <a:noFill/>
          </a:ln>
          <a:effectLst/>
        </p:spPr>
        <p:txBody>
          <a:bodyPr wrap="none" anchor="ctr"/>
          <a:lstStyle/>
          <a:p>
            <a:endParaRPr lang="zh-CN" altLang="en-US">
              <a:solidFill>
                <a:prstClr val="black"/>
              </a:solidFill>
            </a:endParaRPr>
          </a:p>
        </p:txBody>
      </p:sp>
      <p:sp>
        <p:nvSpPr>
          <p:cNvPr id="31" name="Rectangle 60"/>
          <p:cNvSpPr>
            <a:spLocks noChangeArrowheads="1"/>
          </p:cNvSpPr>
          <p:nvPr/>
        </p:nvSpPr>
        <p:spPr bwMode="auto">
          <a:xfrm>
            <a:off x="3288966" y="2951205"/>
            <a:ext cx="1530907" cy="35174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30" name="Rectangle 60"/>
          <p:cNvSpPr>
            <a:spLocks noChangeArrowheads="1"/>
          </p:cNvSpPr>
          <p:nvPr/>
        </p:nvSpPr>
        <p:spPr bwMode="auto">
          <a:xfrm>
            <a:off x="1281739" y="2863367"/>
            <a:ext cx="1530907" cy="36217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26" name="Rectangle 51"/>
          <p:cNvSpPr>
            <a:spLocks noChangeArrowheads="1"/>
          </p:cNvSpPr>
          <p:nvPr/>
        </p:nvSpPr>
        <p:spPr bwMode="auto">
          <a:xfrm>
            <a:off x="899592" y="1556792"/>
            <a:ext cx="1940257" cy="4965069"/>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27" name="Rectangle 51"/>
          <p:cNvSpPr>
            <a:spLocks noChangeArrowheads="1"/>
          </p:cNvSpPr>
          <p:nvPr/>
        </p:nvSpPr>
        <p:spPr bwMode="auto">
          <a:xfrm>
            <a:off x="3137475" y="1573796"/>
            <a:ext cx="1656187" cy="4965069"/>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(8’)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28" name="Rectangle 51"/>
          <p:cNvSpPr>
            <a:spLocks noChangeArrowheads="1"/>
          </p:cNvSpPr>
          <p:nvPr/>
        </p:nvSpPr>
        <p:spPr bwMode="auto">
          <a:xfrm>
            <a:off x="5148063" y="1549805"/>
            <a:ext cx="1728195" cy="4965069"/>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(8’)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29" name="Rectangle 51"/>
          <p:cNvSpPr>
            <a:spLocks noChangeArrowheads="1"/>
          </p:cNvSpPr>
          <p:nvPr/>
        </p:nvSpPr>
        <p:spPr bwMode="auto">
          <a:xfrm>
            <a:off x="7164288" y="1556792"/>
            <a:ext cx="1728195" cy="4965069"/>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(8’)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i+1</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162249" y="872190"/>
            <a:ext cx="8730233" cy="461665"/>
          </a:xfrm>
          <a:prstGeom prst="rect">
            <a:avLst/>
          </a:prstGeom>
          <a:noFill/>
        </p:spPr>
        <p:txBody>
          <a:bodyPr wrap="square" rtlCol="0">
            <a:spAutoFit/>
          </a:bodyPr>
          <a:lstStyle/>
          <a:p>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在复制语句</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 b </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之后，尽可能用</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代替</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标题 1"/>
          <p:cNvSpPr txBox="1"/>
          <p:nvPr/>
        </p:nvSpPr>
        <p:spPr>
          <a:xfrm>
            <a:off x="467544" y="188640"/>
            <a:ext cx="7560840" cy="936104"/>
          </a:xfrm>
          <a:prstGeom prst="rect">
            <a:avLst/>
          </a:prstGeom>
        </p:spPr>
        <p:txBody>
          <a:bodyP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kern="0" dirty="0" smtClean="0">
                <a:solidFill>
                  <a:srgbClr val="000000"/>
                </a:solidFill>
              </a:rPr>
              <a:t>基本块优化</a:t>
            </a:r>
            <a:r>
              <a:rPr lang="en-US" altLang="zh-CN" kern="0" dirty="0" smtClean="0">
                <a:solidFill>
                  <a:srgbClr val="000000"/>
                </a:solidFill>
              </a:rPr>
              <a:t>-</a:t>
            </a:r>
            <a:r>
              <a:rPr lang="zh-CN" altLang="en-US" kern="0" dirty="0" smtClean="0">
                <a:solidFill>
                  <a:srgbClr val="000000"/>
                </a:solidFill>
              </a:rPr>
              <a:t>复写传播</a:t>
            </a:r>
            <a:endParaRPr lang="en-US" dirty="0"/>
          </a:p>
        </p:txBody>
      </p:sp>
      <p:sp>
        <p:nvSpPr>
          <p:cNvPr id="17"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1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up)">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1"/>
                                        </p:tgtEl>
                                        <p:attrNameLst>
                                          <p:attrName>style.visibility</p:attrName>
                                        </p:attrNameLst>
                                      </p:cBhvr>
                                      <p:to>
                                        <p:strVal val="visible"/>
                                      </p:to>
                                    </p:set>
                                    <p:animEffect transition="in" filter="wipe(left)">
                                      <p:cBhvr>
                                        <p:cTn id="22" dur="500"/>
                                        <p:tgtEl>
                                          <p:spTgt spid="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2"/>
                                        </p:tgtEl>
                                        <p:attrNameLst>
                                          <p:attrName>style.visibility</p:attrName>
                                        </p:attrNameLst>
                                      </p:cBhvr>
                                      <p:to>
                                        <p:strVal val="visible"/>
                                      </p:to>
                                    </p:set>
                                    <p:animEffect transition="in" filter="wipe(left)">
                                      <p:cBhvr>
                                        <p:cTn id="27" dur="500"/>
                                        <p:tgtEl>
                                          <p:spTgt spid="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3"/>
                                        </p:tgtEl>
                                        <p:attrNameLst>
                                          <p:attrName>style.visibility</p:attrName>
                                        </p:attrNameLst>
                                      </p:cBhvr>
                                      <p:to>
                                        <p:strVal val="visible"/>
                                      </p:to>
                                    </p:set>
                                    <p:animEffect transition="in" filter="wipe(left)">
                                      <p:cBhvr>
                                        <p:cTn id="32" dur="500"/>
                                        <p:tgtEl>
                                          <p:spTgt spid="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animEffect transition="in" filter="wipe(left)">
                                      <p:cBhvr>
                                        <p:cTn id="37" dur="500"/>
                                        <p:tgtEl>
                                          <p:spTgt spid="3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wipe(left)">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Effect transition="in" filter="wipe(up)">
                                      <p:cBhvr>
                                        <p:cTn id="52" dur="500"/>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9"/>
                                        </p:tgtEl>
                                        <p:attrNameLst>
                                          <p:attrName>style.visibility</p:attrName>
                                        </p:attrNameLst>
                                      </p:cBhvr>
                                      <p:to>
                                        <p:strVal val="visible"/>
                                      </p:to>
                                    </p:set>
                                    <p:animEffect transition="in" filter="wipe(left)">
                                      <p:cBhvr>
                                        <p:cTn id="57" dur="500"/>
                                        <p:tgtEl>
                                          <p:spTgt spid="3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0"/>
                                        </p:tgtEl>
                                        <p:attrNameLst>
                                          <p:attrName>style.visibility</p:attrName>
                                        </p:attrNameLst>
                                      </p:cBhvr>
                                      <p:to>
                                        <p:strVal val="visible"/>
                                      </p:to>
                                    </p:set>
                                    <p:animEffect transition="in" filter="wipe(left)">
                                      <p:cBhvr>
                                        <p:cTn id="62" dur="500"/>
                                        <p:tgtEl>
                                          <p:spTgt spid="4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29"/>
                                        </p:tgtEl>
                                        <p:attrNameLst>
                                          <p:attrName>style.visibility</p:attrName>
                                        </p:attrNameLst>
                                      </p:cBhvr>
                                      <p:to>
                                        <p:strVal val="visible"/>
                                      </p:to>
                                    </p:set>
                                    <p:animEffect transition="in" filter="wipe(up)">
                                      <p:cBhvr>
                                        <p:cTn id="6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39" grpId="0" animBg="1"/>
      <p:bldP spid="38" grpId="0" animBg="1"/>
      <p:bldP spid="35" grpId="0" animBg="1"/>
      <p:bldP spid="34" grpId="0" animBg="1"/>
      <p:bldP spid="33" grpId="0" animBg="1"/>
      <p:bldP spid="32" grpId="0" animBg="1"/>
      <p:bldP spid="31" grpId="0" animBg="1"/>
      <p:bldP spid="30" grpId="0" animBg="1"/>
      <p:bldP spid="26"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dirty="0" smtClean="0">
                <a:latin typeface="Times New Roman" panose="02020603050405020304" pitchFamily="18" charset="0"/>
                <a:cs typeface="Times New Roman" panose="02020603050405020304" pitchFamily="18" charset="0"/>
              </a:rPr>
              <a:t>不可到达代码</a:t>
            </a:r>
            <a:r>
              <a:rPr lang="zh-CN" altLang="en-US" sz="2400" b="0" dirty="0" smtClean="0">
                <a:latin typeface="Times New Roman" panose="02020603050405020304" pitchFamily="18" charset="0"/>
                <a:cs typeface="Times New Roman" panose="02020603050405020304" pitchFamily="18" charset="0"/>
              </a:rPr>
              <a:t>：无论输入任何数据都不可能被执行的代码。</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死变量</a:t>
            </a:r>
            <a:r>
              <a:rPr lang="zh-CN" altLang="en-US" sz="2400" b="0" dirty="0" smtClean="0">
                <a:latin typeface="Times New Roman" panose="02020603050405020304" pitchFamily="18" charset="0"/>
                <a:cs typeface="Times New Roman" panose="02020603050405020304" pitchFamily="18" charset="0"/>
              </a:rPr>
              <a:t>：仅仅被定值，但从未被引用的变量。</a:t>
            </a:r>
            <a:endParaRPr lang="en-US" altLang="zh-CN" sz="2400" b="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死代码</a:t>
            </a:r>
            <a:r>
              <a:rPr lang="zh-CN" altLang="en-US" sz="2400" b="0" dirty="0" smtClean="0">
                <a:latin typeface="Times New Roman" panose="02020603050405020304" pitchFamily="18" charset="0"/>
                <a:cs typeface="Times New Roman" panose="02020603050405020304" pitchFamily="18" charset="0"/>
              </a:rPr>
              <a:t>：可以被执行，但对于执行结果没有任何作用的代码。</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死块</a:t>
            </a:r>
            <a:r>
              <a:rPr lang="zh-CN" altLang="en-US" sz="2400" b="0" dirty="0" smtClean="0">
                <a:latin typeface="Times New Roman" panose="02020603050405020304" pitchFamily="18" charset="0"/>
                <a:cs typeface="Times New Roman" panose="02020603050405020304" pitchFamily="18" charset="0"/>
              </a:rPr>
              <a:t>：控制流不可到达的块。</a:t>
            </a:r>
            <a:endParaRPr lang="en-US" altLang="zh-CN" sz="2400" b="0" dirty="0" smtClean="0">
              <a:latin typeface="Times New Roman" panose="02020603050405020304" pitchFamily="18" charset="0"/>
              <a:cs typeface="Times New Roman" panose="02020603050405020304" pitchFamily="18" charset="0"/>
            </a:endParaRPr>
          </a:p>
          <a:p>
            <a:pPr marL="575945" indent="-285750" algn="l">
              <a:buFont typeface="Wingdings" panose="05000000000000000000" pitchFamily="2" charset="2"/>
              <a:buChar char="Ø"/>
            </a:pPr>
            <a:r>
              <a:rPr lang="zh-CN" altLang="en-US" sz="1800" b="0" dirty="0" smtClean="0">
                <a:latin typeface="Times New Roman" panose="02020603050405020304" pitchFamily="18" charset="0"/>
                <a:cs typeface="Times New Roman" panose="02020603050405020304" pitchFamily="18" charset="0"/>
              </a:rPr>
              <a:t>如果一个基本块是在某一条件为真时才被执行，经数据流分析后得知该条件恒定为假，则该基本块为死块。</a:t>
            </a:r>
            <a:endParaRPr lang="en-US" altLang="zh-CN" sz="1800" b="0" dirty="0" smtClean="0">
              <a:latin typeface="Times New Roman" panose="02020603050405020304" pitchFamily="18" charset="0"/>
              <a:cs typeface="Times New Roman" panose="02020603050405020304" pitchFamily="18" charset="0"/>
            </a:endParaRPr>
          </a:p>
          <a:p>
            <a:pPr marL="575945" indent="-285750" algn="l">
              <a:buFont typeface="Wingdings" panose="05000000000000000000" pitchFamily="2" charset="2"/>
              <a:buChar char="Ø"/>
            </a:pPr>
            <a:r>
              <a:rPr lang="zh-CN" altLang="en-US" sz="1800" b="0" dirty="0">
                <a:latin typeface="Times New Roman" panose="02020603050405020304" pitchFamily="18" charset="0"/>
                <a:cs typeface="Times New Roman" panose="02020603050405020304" pitchFamily="18" charset="0"/>
              </a:rPr>
              <a:t>如果一个基本块是在某一条件</a:t>
            </a:r>
            <a:r>
              <a:rPr lang="zh-CN" altLang="en-US" sz="1800" b="0" dirty="0" smtClean="0">
                <a:latin typeface="Times New Roman" panose="02020603050405020304" pitchFamily="18" charset="0"/>
                <a:cs typeface="Times New Roman" panose="02020603050405020304" pitchFamily="18" charset="0"/>
              </a:rPr>
              <a:t>为假时</a:t>
            </a:r>
            <a:r>
              <a:rPr lang="zh-CN" altLang="en-US" sz="1800" b="0" dirty="0">
                <a:latin typeface="Times New Roman" panose="02020603050405020304" pitchFamily="18" charset="0"/>
                <a:cs typeface="Times New Roman" panose="02020603050405020304" pitchFamily="18" charset="0"/>
              </a:rPr>
              <a:t>才被执行，经数据流分析后得知该条件恒定</a:t>
            </a:r>
            <a:r>
              <a:rPr lang="zh-CN" altLang="en-US" sz="1800" b="0" dirty="0" smtClean="0">
                <a:latin typeface="Times New Roman" panose="02020603050405020304" pitchFamily="18" charset="0"/>
                <a:cs typeface="Times New Roman" panose="02020603050405020304" pitchFamily="18" charset="0"/>
              </a:rPr>
              <a:t>为真，</a:t>
            </a:r>
            <a:r>
              <a:rPr lang="zh-CN" altLang="en-US" sz="1800" b="0" dirty="0">
                <a:latin typeface="Times New Roman" panose="02020603050405020304" pitchFamily="18" charset="0"/>
                <a:cs typeface="Times New Roman" panose="02020603050405020304" pitchFamily="18" charset="0"/>
              </a:rPr>
              <a:t>则该基本</a:t>
            </a:r>
            <a:r>
              <a:rPr lang="zh-CN" altLang="en-US" sz="1800" b="0" dirty="0" smtClean="0">
                <a:latin typeface="Times New Roman" panose="02020603050405020304" pitchFamily="18" charset="0"/>
                <a:cs typeface="Times New Roman" panose="02020603050405020304" pitchFamily="18" charset="0"/>
              </a:rPr>
              <a:t>块也是死</a:t>
            </a:r>
            <a:r>
              <a:rPr lang="zh-CN" altLang="en-US" sz="1800" b="0" dirty="0">
                <a:latin typeface="Times New Roman" panose="02020603050405020304" pitchFamily="18" charset="0"/>
                <a:cs typeface="Times New Roman" panose="02020603050405020304" pitchFamily="18" charset="0"/>
              </a:rPr>
              <a:t>块</a:t>
            </a:r>
            <a:r>
              <a:rPr lang="zh-CN" altLang="en-US" sz="1800" b="0" dirty="0" smtClean="0">
                <a:latin typeface="Times New Roman" panose="02020603050405020304" pitchFamily="18" charset="0"/>
                <a:cs typeface="Times New Roman" panose="02020603050405020304" pitchFamily="18" charset="0"/>
              </a:rPr>
              <a:t>。</a:t>
            </a:r>
            <a:endParaRPr lang="en-US" altLang="zh-CN" sz="1800" b="0" dirty="0" smtClean="0">
              <a:latin typeface="Times New Roman" panose="02020603050405020304" pitchFamily="18" charset="0"/>
              <a:cs typeface="Times New Roman" panose="02020603050405020304" pitchFamily="18" charset="0"/>
            </a:endParaRPr>
          </a:p>
          <a:p>
            <a:pPr marL="575945" indent="-285750" algn="l">
              <a:buFont typeface="Wingdings" panose="05000000000000000000" pitchFamily="2" charset="2"/>
              <a:buChar char="Ø"/>
            </a:pPr>
            <a:r>
              <a:rPr lang="zh-CN" altLang="en-US" sz="1800" b="0" dirty="0" smtClean="0">
                <a:latin typeface="Times New Roman" panose="02020603050405020304" pitchFamily="18" charset="0"/>
                <a:cs typeface="Times New Roman" panose="02020603050405020304" pitchFamily="18" charset="0"/>
              </a:rPr>
              <a:t>当某一个死块被删除后，如果有后续基本块也成为无控制转入的块，则该基本块也是死块。</a:t>
            </a:r>
            <a:endParaRPr lang="en-US" altLang="zh-CN" sz="18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smtClean="0">
                <a:solidFill>
                  <a:srgbClr val="000000"/>
                </a:solidFill>
              </a:rPr>
              <a:t>基本块优化</a:t>
            </a:r>
            <a:r>
              <a:rPr lang="en-US" altLang="zh-CN" kern="0" dirty="0" smtClean="0">
                <a:solidFill>
                  <a:srgbClr val="000000"/>
                </a:solidFill>
              </a:rPr>
              <a:t>-</a:t>
            </a:r>
            <a:r>
              <a:rPr lang="zh-CN" altLang="en-US" kern="0" dirty="0" smtClean="0">
                <a:solidFill>
                  <a:srgbClr val="000000"/>
                </a:solidFill>
              </a:rPr>
              <a:t>删除</a:t>
            </a:r>
            <a:r>
              <a:rPr lang="zh-CN" altLang="en-US" kern="0" dirty="0">
                <a:solidFill>
                  <a:srgbClr val="000000"/>
                </a:solidFill>
              </a:rPr>
              <a:t>无用</a:t>
            </a:r>
            <a:r>
              <a:rPr lang="zh-CN" altLang="en-US" kern="0" dirty="0" smtClean="0">
                <a:solidFill>
                  <a:srgbClr val="000000"/>
                </a:solidFill>
              </a:rPr>
              <a:t>代码</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algn="l"/>
            <a:r>
              <a:rPr lang="zh-CN" altLang="en-US" sz="2400" dirty="0" smtClean="0">
                <a:latin typeface="Times New Roman" panose="02020603050405020304" pitchFamily="18" charset="0"/>
                <a:cs typeface="Times New Roman" panose="02020603050405020304" pitchFamily="18" charset="0"/>
              </a:rPr>
              <a:t>合并已知量</a:t>
            </a:r>
            <a:r>
              <a:rPr lang="zh-CN" altLang="en-US" sz="2400" b="0" dirty="0" smtClean="0">
                <a:latin typeface="Times New Roman" panose="02020603050405020304" pitchFamily="18" charset="0"/>
                <a:cs typeface="Times New Roman" panose="02020603050405020304" pitchFamily="18" charset="0"/>
              </a:rPr>
              <a:t>：将在编译时可计算出结果的表达式用其计算结果替代。</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zh-CN" altLang="en-US" sz="2400" b="0" dirty="0" smtClean="0">
                <a:latin typeface="Times New Roman" panose="02020603050405020304" pitchFamily="18" charset="0"/>
                <a:cs typeface="Times New Roman" panose="02020603050405020304" pitchFamily="18" charset="0"/>
              </a:rPr>
              <a:t>如</a:t>
            </a: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a = 3*4+y</a:t>
            </a:r>
            <a:r>
              <a:rPr lang="en-US" altLang="zh-CN" sz="2400" b="0" dirty="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可用 </a:t>
            </a:r>
            <a:r>
              <a:rPr lang="en-US" altLang="zh-CN" sz="2400" b="0" dirty="0" smtClean="0">
                <a:latin typeface="Times New Roman" panose="02020603050405020304" pitchFamily="18" charset="0"/>
                <a:cs typeface="Times New Roman" panose="02020603050405020304" pitchFamily="18" charset="0"/>
              </a:rPr>
              <a:t>a = 12+y; </a:t>
            </a:r>
            <a:r>
              <a:rPr lang="zh-CN" altLang="en-US" sz="2400" b="0" dirty="0" smtClean="0">
                <a:latin typeface="Times New Roman" panose="02020603050405020304" pitchFamily="18" charset="0"/>
                <a:cs typeface="Times New Roman" panose="02020603050405020304" pitchFamily="18" charset="0"/>
              </a:rPr>
              <a:t>替换</a:t>
            </a:r>
            <a:endParaRPr lang="en-US" altLang="zh-CN" sz="2400" b="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代数化简</a:t>
            </a:r>
            <a:r>
              <a:rPr lang="zh-CN" altLang="en-US" sz="2400" b="0" dirty="0" smtClean="0">
                <a:latin typeface="Times New Roman" panose="02020603050405020304" pitchFamily="18" charset="0"/>
                <a:cs typeface="Times New Roman" panose="02020603050405020304" pitchFamily="18" charset="0"/>
              </a:rPr>
              <a:t>：利用运算符与操作数的组合特性，对基本块进行化简。</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zh-CN" altLang="en-US" sz="2400" b="0" dirty="0" smtClean="0">
                <a:latin typeface="Times New Roman" panose="02020603050405020304" pitchFamily="18" charset="0"/>
                <a:cs typeface="Times New Roman" panose="02020603050405020304" pitchFamily="18" charset="0"/>
              </a:rPr>
              <a:t>如 </a:t>
            </a:r>
            <a:r>
              <a:rPr lang="en-US" altLang="zh-CN" sz="2400" b="0" dirty="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 = - (-</a:t>
            </a:r>
            <a:r>
              <a:rPr lang="en-US" altLang="zh-CN" sz="2400" b="0" dirty="0" err="1" smtClean="0">
                <a:latin typeface="Times New Roman" panose="02020603050405020304" pitchFamily="18" charset="0"/>
                <a:cs typeface="Times New Roman" panose="02020603050405020304" pitchFamily="18" charset="0"/>
              </a:rPr>
              <a:t>i</a:t>
            </a:r>
            <a:r>
              <a:rPr lang="en-US" altLang="zh-CN" sz="2400" b="0" dirty="0" smtClean="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强度削弱</a:t>
            </a:r>
            <a:r>
              <a:rPr lang="zh-CN" altLang="en-US" sz="2400" b="0" dirty="0" smtClean="0">
                <a:latin typeface="Times New Roman" panose="02020603050405020304" pitchFamily="18" charset="0"/>
                <a:cs typeface="Times New Roman" panose="02020603050405020304" pitchFamily="18" charset="0"/>
              </a:rPr>
              <a:t>：用较快的运算来替换较慢的运算。</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zh-CN" altLang="en-US" sz="2400" b="0" dirty="0" smtClean="0">
                <a:latin typeface="Times New Roman" panose="02020603050405020304" pitchFamily="18" charset="0"/>
                <a:cs typeface="Times New Roman" panose="02020603050405020304" pitchFamily="18" charset="0"/>
              </a:rPr>
              <a:t>如</a:t>
            </a:r>
            <a:r>
              <a:rPr lang="en-US" altLang="zh-CN" sz="2400" b="0" dirty="0" smtClean="0">
                <a:latin typeface="Times New Roman" panose="02020603050405020304" pitchFamily="18" charset="0"/>
                <a:cs typeface="Times New Roman" panose="02020603050405020304" pitchFamily="18" charset="0"/>
              </a:rPr>
              <a:t>x = y ** 2; </a:t>
            </a:r>
            <a:r>
              <a:rPr lang="zh-CN" altLang="en-US" sz="2400" b="0" dirty="0" smtClean="0">
                <a:latin typeface="Times New Roman" panose="02020603050405020304" pitchFamily="18" charset="0"/>
                <a:cs typeface="Times New Roman" panose="02020603050405020304" pitchFamily="18" charset="0"/>
              </a:rPr>
              <a:t>可用 </a:t>
            </a:r>
            <a:r>
              <a:rPr lang="en-US" altLang="zh-CN" sz="2400" b="0" dirty="0" smtClean="0">
                <a:latin typeface="Times New Roman" panose="02020603050405020304" pitchFamily="18" charset="0"/>
                <a:cs typeface="Times New Roman" panose="02020603050405020304" pitchFamily="18" charset="0"/>
              </a:rPr>
              <a:t>x = y*y</a:t>
            </a:r>
            <a:r>
              <a:rPr lang="en-US" altLang="zh-CN" sz="2400" b="0" dirty="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替换</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变量的重新组合</a:t>
            </a:r>
            <a:r>
              <a:rPr lang="zh-CN" altLang="en-US" sz="2400" b="0" dirty="0" smtClean="0">
                <a:latin typeface="Times New Roman" panose="02020603050405020304" pitchFamily="18" charset="0"/>
                <a:cs typeface="Times New Roman" panose="02020603050405020304" pitchFamily="18" charset="0"/>
              </a:rPr>
              <a:t>：利用交换律、结合律、分配律等规则对表达式进行改写，并充分利用在基本块中已定值的变量。</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zh-CN" altLang="en-US" sz="2400" b="0" dirty="0" smtClean="0">
                <a:latin typeface="Times New Roman" panose="02020603050405020304" pitchFamily="18" charset="0"/>
                <a:cs typeface="Times New Roman" panose="02020603050405020304" pitchFamily="18" charset="0"/>
              </a:rPr>
              <a:t>如</a:t>
            </a:r>
            <a:r>
              <a:rPr lang="en-US" altLang="zh-CN" sz="2400" b="0" dirty="0" smtClean="0">
                <a:latin typeface="Times New Roman" panose="02020603050405020304" pitchFamily="18" charset="0"/>
                <a:cs typeface="Times New Roman" panose="02020603050405020304" pitchFamily="18" charset="0"/>
              </a:rPr>
              <a:t>a = b +c; 		</a:t>
            </a:r>
            <a:r>
              <a:rPr lang="zh-CN" altLang="en-US" sz="2400" b="0" dirty="0" smtClean="0">
                <a:latin typeface="Times New Roman" panose="02020603050405020304" pitchFamily="18" charset="0"/>
                <a:cs typeface="Times New Roman" panose="02020603050405020304" pitchFamily="18" charset="0"/>
              </a:rPr>
              <a:t>可替换为：</a:t>
            </a:r>
            <a:r>
              <a:rPr lang="en-US" altLang="zh-CN" sz="2400" b="0" dirty="0" smtClean="0">
                <a:latin typeface="Times New Roman" panose="02020603050405020304" pitchFamily="18" charset="0"/>
                <a:cs typeface="Times New Roman" panose="02020603050405020304" pitchFamily="18" charset="0"/>
              </a:rPr>
              <a:t>	a = b + c;</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e = b + d + c;	e = a + d;//</a:t>
            </a:r>
            <a:r>
              <a:rPr lang="zh-CN" altLang="en-US" sz="2400" b="0" dirty="0" smtClean="0">
                <a:latin typeface="Times New Roman" panose="02020603050405020304" pitchFamily="18" charset="0"/>
                <a:cs typeface="Times New Roman" panose="02020603050405020304" pitchFamily="18" charset="0"/>
              </a:rPr>
              <a:t>将</a:t>
            </a:r>
            <a:r>
              <a:rPr lang="en-US" altLang="zh-CN" sz="2400" b="0" dirty="0" smtClean="0">
                <a:latin typeface="Times New Roman" panose="02020603050405020304" pitchFamily="18" charset="0"/>
                <a:cs typeface="Times New Roman" panose="02020603050405020304" pitchFamily="18" charset="0"/>
              </a:rPr>
              <a:t>c </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d</a:t>
            </a:r>
            <a:r>
              <a:rPr lang="zh-CN" altLang="en-US" sz="2400" b="0" dirty="0" smtClean="0">
                <a:latin typeface="Times New Roman" panose="02020603050405020304" pitchFamily="18" charset="0"/>
                <a:cs typeface="Times New Roman" panose="02020603050405020304" pitchFamily="18" charset="0"/>
              </a:rPr>
              <a:t>交换后再替换</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代数恒等</a:t>
            </a:r>
            <a:r>
              <a:rPr lang="zh-CN" altLang="en-US" kern="0" dirty="0" smtClean="0">
                <a:solidFill>
                  <a:srgbClr val="000000"/>
                </a:solidFill>
              </a:rPr>
              <a:t>变换</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在一个基本块中，如果两个语句是互不依赖的，那么交换这两个语句的执行顺序并不会影响基本块的执行结果。好处在于在寄存器分配过程中可能会减少读取内存单元的次数</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ctr">
              <a:buNone/>
            </a:pPr>
            <a:r>
              <a:rPr lang="zh-CN" altLang="en-US" sz="2400" b="0" dirty="0" smtClean="0">
                <a:latin typeface="Times New Roman" panose="02020603050405020304" pitchFamily="18" charset="0"/>
                <a:cs typeface="Times New Roman" panose="02020603050405020304" pitchFamily="18" charset="0"/>
              </a:rPr>
              <a:t>如：</a:t>
            </a:r>
            <a:r>
              <a:rPr lang="en-US" altLang="zh-CN" sz="2400" b="0" dirty="0">
                <a:latin typeface="Times New Roman" panose="02020603050405020304" pitchFamily="18" charset="0"/>
                <a:cs typeface="Times New Roman" panose="02020603050405020304" pitchFamily="18" charset="0"/>
              </a:rPr>
              <a:t> t</a:t>
            </a:r>
            <a:r>
              <a:rPr lang="en-US" altLang="zh-CN" sz="2400" b="0" baseline="-25000" dirty="0">
                <a:latin typeface="Times New Roman" panose="02020603050405020304" pitchFamily="18" charset="0"/>
                <a:cs typeface="Times New Roman" panose="02020603050405020304" pitchFamily="18" charset="0"/>
              </a:rPr>
              <a:t>1</a:t>
            </a:r>
            <a:r>
              <a:rPr lang="en-US" altLang="zh-CN" sz="2400" b="0" dirty="0">
                <a:latin typeface="Times New Roman" panose="02020603050405020304" pitchFamily="18" charset="0"/>
                <a:cs typeface="Times New Roman" panose="02020603050405020304" pitchFamily="18" charset="0"/>
              </a:rPr>
              <a:t>:=</a:t>
            </a:r>
            <a:r>
              <a:rPr lang="en-US" altLang="zh-CN" sz="2400" b="0" dirty="0" err="1">
                <a:latin typeface="Times New Roman" panose="02020603050405020304" pitchFamily="18" charset="0"/>
                <a:cs typeface="Times New Roman" panose="02020603050405020304" pitchFamily="18" charset="0"/>
              </a:rPr>
              <a:t>b+c</a:t>
            </a:r>
            <a:r>
              <a:rPr lang="en-US" altLang="zh-CN" sz="2400" b="0" dirty="0">
                <a:latin typeface="Times New Roman" panose="02020603050405020304" pitchFamily="18" charset="0"/>
                <a:cs typeface="Times New Roman" panose="02020603050405020304" pitchFamily="18" charset="0"/>
              </a:rPr>
              <a:t> </a:t>
            </a:r>
            <a:br>
              <a:rPr lang="en-US" altLang="zh-CN" sz="2400" b="0" dirty="0">
                <a:latin typeface="Times New Roman" panose="02020603050405020304" pitchFamily="18" charset="0"/>
                <a:cs typeface="Times New Roman" panose="02020603050405020304" pitchFamily="18" charset="0"/>
              </a:rPr>
            </a:b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t</a:t>
            </a:r>
            <a:r>
              <a:rPr lang="en-US" altLang="zh-CN" sz="2400" b="0" baseline="-25000" dirty="0" smtClean="0">
                <a:latin typeface="Times New Roman" panose="02020603050405020304" pitchFamily="18" charset="0"/>
                <a:cs typeface="Times New Roman" panose="02020603050405020304" pitchFamily="18" charset="0"/>
              </a:rPr>
              <a:t>2</a:t>
            </a:r>
            <a:r>
              <a:rPr lang="en-US" altLang="zh-CN" sz="2400" b="0" dirty="0">
                <a:latin typeface="Times New Roman" panose="02020603050405020304" pitchFamily="18" charset="0"/>
                <a:cs typeface="Times New Roman" panose="02020603050405020304" pitchFamily="18" charset="0"/>
              </a:rPr>
              <a:t>:=</a:t>
            </a:r>
            <a:r>
              <a:rPr lang="en-US" altLang="zh-CN" sz="2400" b="0" dirty="0" err="1" smtClean="0">
                <a:latin typeface="Times New Roman" panose="02020603050405020304" pitchFamily="18" charset="0"/>
                <a:cs typeface="Times New Roman" panose="02020603050405020304" pitchFamily="18" charset="0"/>
              </a:rPr>
              <a:t>x+y</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如果</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y</a:t>
            </a:r>
            <a:r>
              <a:rPr lang="zh-CN" altLang="en-US" sz="2400" b="0" dirty="0">
                <a:latin typeface="Times New Roman" panose="02020603050405020304" pitchFamily="18" charset="0"/>
                <a:cs typeface="Times New Roman" panose="02020603050405020304" pitchFamily="18" charset="0"/>
              </a:rPr>
              <a:t>均不为</a:t>
            </a:r>
            <a:r>
              <a:rPr lang="en-US" altLang="zh-CN" sz="2400" b="0" dirty="0">
                <a:latin typeface="Times New Roman" panose="02020603050405020304" pitchFamily="18" charset="0"/>
                <a:cs typeface="Times New Roman" panose="02020603050405020304" pitchFamily="18" charset="0"/>
              </a:rPr>
              <a:t>t</a:t>
            </a:r>
            <a:r>
              <a:rPr lang="en-US" altLang="zh-CN" sz="2400" b="0" baseline="-2500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b</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c</a:t>
            </a:r>
            <a:r>
              <a:rPr lang="zh-CN" altLang="en-US" sz="2400" b="0" dirty="0">
                <a:latin typeface="Times New Roman" panose="02020603050405020304" pitchFamily="18" charset="0"/>
                <a:cs typeface="Times New Roman" panose="02020603050405020304" pitchFamily="18" charset="0"/>
              </a:rPr>
              <a:t>均不为</a:t>
            </a:r>
            <a:r>
              <a:rPr lang="en-US" altLang="zh-CN" sz="2400" b="0" dirty="0">
                <a:latin typeface="Times New Roman" panose="02020603050405020304" pitchFamily="18" charset="0"/>
                <a:cs typeface="Times New Roman" panose="02020603050405020304" pitchFamily="18" charset="0"/>
              </a:rPr>
              <a:t>t</a:t>
            </a:r>
            <a:r>
              <a:rPr lang="en-US" altLang="zh-CN" sz="2400" b="0" baseline="-2500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，则交换这两个语句的位置不影响基本块的执行结果。</a:t>
            </a:r>
            <a:endParaRPr lang="zh-CN" altLang="en-US"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改变计算</a:t>
            </a:r>
            <a:r>
              <a:rPr lang="zh-CN" altLang="en-US" kern="0" dirty="0" smtClean="0">
                <a:solidFill>
                  <a:srgbClr val="000000"/>
                </a:solidFill>
              </a:rPr>
              <a:t>次序</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en-US" altLang="zh-CN" sz="2400" b="0" dirty="0" smtClean="0">
                <a:latin typeface="Times New Roman" panose="02020603050405020304" pitchFamily="18" charset="0"/>
                <a:cs typeface="Times New Roman" panose="02020603050405020304" pitchFamily="18" charset="0"/>
              </a:rPr>
              <a:t>DAG</a:t>
            </a:r>
            <a:r>
              <a:rPr lang="zh-CN" altLang="en-US" sz="2400" b="0" dirty="0" smtClean="0">
                <a:latin typeface="Times New Roman" panose="02020603050405020304" pitchFamily="18" charset="0"/>
                <a:cs typeface="Times New Roman" panose="02020603050405020304" pitchFamily="18" charset="0"/>
              </a:rPr>
              <a:t>是</a:t>
            </a:r>
            <a:r>
              <a:rPr lang="zh-CN" altLang="en-US" sz="2400" b="0" dirty="0">
                <a:latin typeface="Times New Roman" panose="02020603050405020304" pitchFamily="18" charset="0"/>
                <a:cs typeface="Times New Roman" panose="02020603050405020304" pitchFamily="18" charset="0"/>
              </a:rPr>
              <a:t>实现基本块等价变换的一种有效的数据结构。</a:t>
            </a:r>
            <a:endParaRPr lang="zh-CN" altLang="en-US" sz="24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一个基本块</a:t>
            </a:r>
            <a:r>
              <a:rPr lang="zh-CN" altLang="en-US" sz="2400" b="0" dirty="0" smtClean="0">
                <a:latin typeface="Times New Roman" panose="02020603050405020304" pitchFamily="18" charset="0"/>
                <a:cs typeface="Times New Roman" panose="02020603050405020304" pitchFamily="18" charset="0"/>
              </a:rPr>
              <a:t>的</a:t>
            </a:r>
            <a:r>
              <a:rPr lang="en-US" altLang="zh-CN" sz="2400" b="0" dirty="0" smtClean="0">
                <a:latin typeface="Times New Roman" panose="02020603050405020304" pitchFamily="18" charset="0"/>
                <a:cs typeface="Times New Roman" panose="02020603050405020304" pitchFamily="18" charset="0"/>
              </a:rPr>
              <a:t>DAG</a:t>
            </a:r>
            <a:r>
              <a:rPr lang="zh-CN" altLang="en-US" sz="2400" b="0" dirty="0" smtClean="0">
                <a:latin typeface="Times New Roman" panose="02020603050405020304" pitchFamily="18" charset="0"/>
                <a:cs typeface="Times New Roman" panose="02020603050405020304" pitchFamily="18" charset="0"/>
              </a:rPr>
              <a:t>是</a:t>
            </a:r>
            <a:r>
              <a:rPr lang="zh-CN" altLang="en-US" sz="2400" b="0" dirty="0">
                <a:latin typeface="Times New Roman" panose="02020603050405020304" pitchFamily="18" charset="0"/>
                <a:cs typeface="Times New Roman" panose="02020603050405020304" pitchFamily="18" charset="0"/>
              </a:rPr>
              <a:t>一种在其结点上带有下述标记的有向非循环图：</a:t>
            </a:r>
            <a:endParaRPr lang="zh-CN" altLang="en-US" sz="2400" b="0" dirty="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图的叶结点由变量名或常量标记。</a:t>
            </a:r>
            <a:endParaRPr lang="zh-CN" altLang="en-US" sz="2400" b="0" dirty="0">
              <a:latin typeface="Times New Roman" panose="02020603050405020304" pitchFamily="18" charset="0"/>
              <a:cs typeface="Times New Roman" panose="02020603050405020304" pitchFamily="18" charset="0"/>
            </a:endParaRPr>
          </a:p>
          <a:p>
            <a:pPr marL="899795" indent="-342900" algn="l">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根据作用到一个名字上的算符，可以决定需要的是名字的左值还是右值。</a:t>
            </a:r>
            <a:endParaRPr lang="zh-CN" altLang="en-US" sz="2000" b="0" dirty="0">
              <a:latin typeface="Times New Roman" panose="02020603050405020304" pitchFamily="18" charset="0"/>
              <a:cs typeface="Times New Roman" panose="02020603050405020304" pitchFamily="18" charset="0"/>
            </a:endParaRPr>
          </a:p>
          <a:p>
            <a:pPr marL="899795" indent="-342900" algn="l">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大多数叶结点代表右值（叶结点代表名字的初始值），因此，通常将其标识符加上脚标</a:t>
            </a:r>
            <a:r>
              <a:rPr lang="en-US" altLang="zh-CN" sz="2000" b="0" dirty="0">
                <a:latin typeface="Times New Roman" panose="02020603050405020304" pitchFamily="18" charset="0"/>
                <a:cs typeface="Times New Roman" panose="02020603050405020304" pitchFamily="18" charset="0"/>
              </a:rPr>
              <a:t>0</a:t>
            </a:r>
            <a:r>
              <a:rPr lang="zh-CN" altLang="en-US" sz="2000" b="0" dirty="0">
                <a:latin typeface="Times New Roman" panose="02020603050405020304" pitchFamily="18" charset="0"/>
                <a:cs typeface="Times New Roman" panose="02020603050405020304" pitchFamily="18" charset="0"/>
              </a:rPr>
              <a:t>，以区别于指示名字的当前值的标识符。</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图的内部结点由一个运算符号标记，每个内部结点均代表应用其运算符对其子结点所代表的值进行运算的结果。</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图中每个结点都有一个标识符表，其中可有零个或多个标识符。这些标识符都具有该结点所代表的值。</a:t>
            </a:r>
            <a:endParaRPr lang="zh-CN" altLang="en-US"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en-US" altLang="zh-CN" kern="0" dirty="0">
                <a:solidFill>
                  <a:srgbClr val="000000"/>
                </a:solidFill>
                <a:latin typeface="Times New Roman" panose="02020603050405020304" pitchFamily="18" charset="0"/>
                <a:cs typeface="Times New Roman" panose="02020603050405020304" pitchFamily="18" charset="0"/>
              </a:rPr>
              <a:t>DAG</a:t>
            </a:r>
            <a:r>
              <a:rPr lang="zh-CN" altLang="en-US" kern="0" dirty="0">
                <a:solidFill>
                  <a:srgbClr val="000000"/>
                </a:solidFill>
              </a:rPr>
              <a:t>在局部优化中的</a:t>
            </a:r>
            <a:r>
              <a:rPr lang="zh-CN" altLang="en-US" kern="0" dirty="0" smtClean="0">
                <a:solidFill>
                  <a:srgbClr val="000000"/>
                </a:solidFill>
              </a:rPr>
              <a:t>应用</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9"/>
          <p:cNvSpPr>
            <a:spLocks noChangeArrowheads="1"/>
          </p:cNvSpPr>
          <p:nvPr/>
        </p:nvSpPr>
        <p:spPr bwMode="auto">
          <a:xfrm>
            <a:off x="7308304" y="1627705"/>
            <a:ext cx="1586416" cy="493160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(9)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0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0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10" name="椭圆 9"/>
          <p:cNvSpPr/>
          <p:nvPr/>
        </p:nvSpPr>
        <p:spPr>
          <a:xfrm>
            <a:off x="3131840" y="548623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4</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1" name="椭圆 10"/>
          <p:cNvSpPr/>
          <p:nvPr/>
        </p:nvSpPr>
        <p:spPr>
          <a:xfrm>
            <a:off x="4525770" y="548623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latin typeface="Times New Roman" panose="02020603050405020304" pitchFamily="18" charset="0"/>
                <a:cs typeface="Times New Roman" panose="02020603050405020304" pitchFamily="18" charset="0"/>
              </a:rPr>
              <a:t>i</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2" name="椭圆 11"/>
          <p:cNvSpPr/>
          <p:nvPr/>
        </p:nvSpPr>
        <p:spPr>
          <a:xfrm>
            <a:off x="3793253" y="4389107"/>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3195789" y="6062297"/>
            <a:ext cx="338554"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1</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14" name="TextBox 13"/>
          <p:cNvSpPr txBox="1"/>
          <p:nvPr/>
        </p:nvSpPr>
        <p:spPr>
          <a:xfrm>
            <a:off x="4567538" y="6056948"/>
            <a:ext cx="338554" cy="461665"/>
          </a:xfrm>
          <a:prstGeom prst="rect">
            <a:avLst/>
          </a:prstGeom>
          <a:noFill/>
        </p:spPr>
        <p:txBody>
          <a:bodyPr wrap="none" rtlCol="0">
            <a:spAutoFit/>
          </a:bodyPr>
          <a:lstStyle/>
          <a:p>
            <a:r>
              <a:rPr lang="en-US" sz="2400" dirty="0">
                <a:solidFill>
                  <a:prstClr val="black"/>
                </a:solidFill>
                <a:latin typeface="Times New Roman" panose="02020603050405020304" pitchFamily="18" charset="0"/>
                <a:cs typeface="Times New Roman" panose="02020603050405020304" pitchFamily="18" charset="0"/>
              </a:rPr>
              <a:t>2</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16" name="直接连接符 15"/>
          <p:cNvCxnSpPr>
            <a:stCxn id="10" idx="7"/>
            <a:endCxn id="12" idx="3"/>
          </p:cNvCxnSpPr>
          <p:nvPr/>
        </p:nvCxnSpPr>
        <p:spPr>
          <a:xfrm flipV="1">
            <a:off x="3500619" y="4880810"/>
            <a:ext cx="355909" cy="689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a:stCxn id="11" idx="1"/>
            <a:endCxn id="12" idx="5"/>
          </p:cNvCxnSpPr>
          <p:nvPr/>
        </p:nvCxnSpPr>
        <p:spPr>
          <a:xfrm flipH="1" flipV="1">
            <a:off x="4162032" y="4880810"/>
            <a:ext cx="427013" cy="6897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856525" y="4965171"/>
            <a:ext cx="338554"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3</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3" name="TextBox 22"/>
          <p:cNvSpPr txBox="1"/>
          <p:nvPr/>
        </p:nvSpPr>
        <p:spPr>
          <a:xfrm>
            <a:off x="4208662" y="4388365"/>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1</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24" name="椭圆 23"/>
          <p:cNvSpPr/>
          <p:nvPr/>
        </p:nvSpPr>
        <p:spPr>
          <a:xfrm>
            <a:off x="611560" y="548623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latin typeface="Times New Roman" panose="02020603050405020304" pitchFamily="18" charset="0"/>
                <a:cs typeface="Times New Roman" panose="02020603050405020304" pitchFamily="18" charset="0"/>
              </a:rPr>
              <a:t>a</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5" name="TextBox 24"/>
          <p:cNvSpPr txBox="1"/>
          <p:nvPr/>
        </p:nvSpPr>
        <p:spPr>
          <a:xfrm>
            <a:off x="671131" y="6062297"/>
            <a:ext cx="338554"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4</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6" name="椭圆 25"/>
          <p:cNvSpPr/>
          <p:nvPr/>
        </p:nvSpPr>
        <p:spPr>
          <a:xfrm>
            <a:off x="1263803" y="4347296"/>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7" name="TextBox 26"/>
          <p:cNvSpPr txBox="1"/>
          <p:nvPr/>
        </p:nvSpPr>
        <p:spPr>
          <a:xfrm>
            <a:off x="1327626" y="4929592"/>
            <a:ext cx="338554" cy="461665"/>
          </a:xfrm>
          <a:prstGeom prst="rect">
            <a:avLst/>
          </a:prstGeom>
          <a:noFill/>
        </p:spPr>
        <p:txBody>
          <a:bodyPr wrap="none" rtlCol="0">
            <a:spAutoFit/>
          </a:bodyPr>
          <a:lstStyle/>
          <a:p>
            <a:r>
              <a:rPr lang="en-US" sz="2400" dirty="0">
                <a:solidFill>
                  <a:prstClr val="black"/>
                </a:solidFill>
                <a:latin typeface="Times New Roman" panose="02020603050405020304" pitchFamily="18" charset="0"/>
                <a:cs typeface="Times New Roman" panose="02020603050405020304" pitchFamily="18" charset="0"/>
              </a:rPr>
              <a:t>5</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28" name="直接连接符 27"/>
          <p:cNvCxnSpPr>
            <a:stCxn id="10" idx="1"/>
            <a:endCxn id="26" idx="5"/>
          </p:cNvCxnSpPr>
          <p:nvPr/>
        </p:nvCxnSpPr>
        <p:spPr>
          <a:xfrm flipH="1" flipV="1">
            <a:off x="1632582" y="4838999"/>
            <a:ext cx="1562533" cy="731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连接符 30"/>
          <p:cNvCxnSpPr>
            <a:stCxn id="24" idx="7"/>
            <a:endCxn id="26" idx="3"/>
          </p:cNvCxnSpPr>
          <p:nvPr/>
        </p:nvCxnSpPr>
        <p:spPr>
          <a:xfrm flipV="1">
            <a:off x="980339" y="4838999"/>
            <a:ext cx="346739" cy="73159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86380" y="4389107"/>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a:solidFill>
                  <a:prstClr val="black"/>
                </a:solidFill>
                <a:latin typeface="Times New Roman" panose="02020603050405020304" pitchFamily="18" charset="0"/>
                <a:cs typeface="Times New Roman" panose="02020603050405020304" pitchFamily="18" charset="0"/>
              </a:rPr>
              <a:t>2</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35" name="TextBox 34"/>
          <p:cNvSpPr txBox="1"/>
          <p:nvPr/>
        </p:nvSpPr>
        <p:spPr>
          <a:xfrm>
            <a:off x="4441325" y="4388365"/>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3</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36" name="TextBox 35"/>
          <p:cNvSpPr txBox="1"/>
          <p:nvPr/>
        </p:nvSpPr>
        <p:spPr>
          <a:xfrm>
            <a:off x="1917285" y="4389107"/>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4</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39" name="椭圆 38"/>
          <p:cNvSpPr/>
          <p:nvPr/>
        </p:nvSpPr>
        <p:spPr>
          <a:xfrm>
            <a:off x="2339752" y="2852936"/>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prstClr val="black"/>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2399323" y="3471341"/>
            <a:ext cx="338554"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6</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41" name="直接连接符 40"/>
          <p:cNvCxnSpPr>
            <a:stCxn id="26" idx="7"/>
            <a:endCxn id="39" idx="3"/>
          </p:cNvCxnSpPr>
          <p:nvPr/>
        </p:nvCxnSpPr>
        <p:spPr>
          <a:xfrm flipV="1">
            <a:off x="1632582" y="3344639"/>
            <a:ext cx="770445" cy="108702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2" idx="1"/>
            <a:endCxn id="39" idx="5"/>
          </p:cNvCxnSpPr>
          <p:nvPr/>
        </p:nvCxnSpPr>
        <p:spPr>
          <a:xfrm flipH="1" flipV="1">
            <a:off x="2708528" y="3344637"/>
            <a:ext cx="1147997" cy="11288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2771800" y="2894747"/>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a:solidFill>
                  <a:prstClr val="black"/>
                </a:solidFill>
                <a:latin typeface="Times New Roman" panose="02020603050405020304" pitchFamily="18" charset="0"/>
                <a:cs typeface="Times New Roman" panose="02020603050405020304" pitchFamily="18" charset="0"/>
              </a:rPr>
              <a:t>5</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4657349" y="4389107"/>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a:solidFill>
                  <a:prstClr val="black"/>
                </a:solidFill>
                <a:latin typeface="Times New Roman" panose="02020603050405020304" pitchFamily="18" charset="0"/>
                <a:cs typeface="Times New Roman" panose="02020603050405020304" pitchFamily="18" charset="0"/>
              </a:rPr>
              <a:t>6</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49" name="椭圆 48"/>
          <p:cNvSpPr/>
          <p:nvPr/>
        </p:nvSpPr>
        <p:spPr>
          <a:xfrm>
            <a:off x="2479258" y="4346555"/>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0" name="椭圆 49"/>
          <p:cNvSpPr/>
          <p:nvPr/>
        </p:nvSpPr>
        <p:spPr>
          <a:xfrm>
            <a:off x="1914426" y="5490241"/>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b</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1" name="TextBox 50"/>
          <p:cNvSpPr txBox="1"/>
          <p:nvPr/>
        </p:nvSpPr>
        <p:spPr>
          <a:xfrm>
            <a:off x="1927705" y="6055428"/>
            <a:ext cx="338554" cy="461665"/>
          </a:xfrm>
          <a:prstGeom prst="rect">
            <a:avLst/>
          </a:prstGeom>
          <a:noFill/>
        </p:spPr>
        <p:txBody>
          <a:bodyPr wrap="none" rtlCol="0">
            <a:spAutoFit/>
          </a:bodyPr>
          <a:lstStyle/>
          <a:p>
            <a:r>
              <a:rPr lang="en-US" sz="2400" dirty="0">
                <a:solidFill>
                  <a:prstClr val="black"/>
                </a:solidFill>
                <a:latin typeface="Times New Roman" panose="02020603050405020304" pitchFamily="18" charset="0"/>
                <a:cs typeface="Times New Roman" panose="02020603050405020304" pitchFamily="18" charset="0"/>
              </a:rPr>
              <a:t>7</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2538754" y="4908383"/>
            <a:ext cx="338554"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8</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53" name="直接连接符 52"/>
          <p:cNvCxnSpPr>
            <a:stCxn id="50" idx="7"/>
            <a:endCxn id="49" idx="3"/>
          </p:cNvCxnSpPr>
          <p:nvPr/>
        </p:nvCxnSpPr>
        <p:spPr>
          <a:xfrm flipV="1">
            <a:off x="2283202" y="4838258"/>
            <a:ext cx="259328" cy="73634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a:stCxn id="10" idx="1"/>
            <a:endCxn id="49" idx="5"/>
          </p:cNvCxnSpPr>
          <p:nvPr/>
        </p:nvCxnSpPr>
        <p:spPr>
          <a:xfrm flipH="1" flipV="1">
            <a:off x="2848034" y="4838258"/>
            <a:ext cx="347078" cy="73234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911231" y="4388365"/>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7</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60" name="椭圆 59"/>
          <p:cNvSpPr/>
          <p:nvPr/>
        </p:nvSpPr>
        <p:spPr>
          <a:xfrm>
            <a:off x="3639169" y="2895277"/>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prstClr val="black"/>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3703222" y="3471341"/>
            <a:ext cx="338554" cy="461665"/>
          </a:xfrm>
          <a:prstGeom prst="rect">
            <a:avLst/>
          </a:prstGeom>
          <a:noFill/>
        </p:spPr>
        <p:txBody>
          <a:bodyPr wrap="none" rtlCol="0">
            <a:spAutoFit/>
          </a:bodyPr>
          <a:lstStyle/>
          <a:p>
            <a:r>
              <a:rPr lang="en-US" sz="2400" dirty="0">
                <a:solidFill>
                  <a:prstClr val="black"/>
                </a:solidFill>
                <a:latin typeface="Times New Roman" panose="02020603050405020304" pitchFamily="18" charset="0"/>
                <a:cs typeface="Times New Roman" panose="02020603050405020304" pitchFamily="18" charset="0"/>
              </a:rPr>
              <a:t>9</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62" name="直接连接符 61"/>
          <p:cNvCxnSpPr>
            <a:stCxn id="49" idx="7"/>
            <a:endCxn id="60" idx="3"/>
          </p:cNvCxnSpPr>
          <p:nvPr/>
        </p:nvCxnSpPr>
        <p:spPr>
          <a:xfrm flipV="1">
            <a:off x="2848037" y="3386980"/>
            <a:ext cx="854407" cy="104393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61" idx="0"/>
            <a:endCxn id="12" idx="0"/>
          </p:cNvCxnSpPr>
          <p:nvPr/>
        </p:nvCxnSpPr>
        <p:spPr>
          <a:xfrm>
            <a:off x="3872499" y="3471341"/>
            <a:ext cx="136778" cy="91776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071998" y="2894536"/>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8</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69" name="椭圆 68"/>
          <p:cNvSpPr/>
          <p:nvPr/>
        </p:nvSpPr>
        <p:spPr>
          <a:xfrm>
            <a:off x="3015625" y="162952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70" name="TextBox 69"/>
          <p:cNvSpPr txBox="1"/>
          <p:nvPr/>
        </p:nvSpPr>
        <p:spPr>
          <a:xfrm>
            <a:off x="3011076" y="2227955"/>
            <a:ext cx="492443"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10</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71" name="直接连接符 70"/>
          <p:cNvCxnSpPr>
            <a:stCxn id="39" idx="7"/>
            <a:endCxn id="69" idx="3"/>
          </p:cNvCxnSpPr>
          <p:nvPr/>
        </p:nvCxnSpPr>
        <p:spPr>
          <a:xfrm flipV="1">
            <a:off x="2708531" y="2121225"/>
            <a:ext cx="370369" cy="8160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直接连接符 73"/>
          <p:cNvCxnSpPr>
            <a:stCxn id="60" idx="1"/>
            <a:endCxn id="69" idx="5"/>
          </p:cNvCxnSpPr>
          <p:nvPr/>
        </p:nvCxnSpPr>
        <p:spPr>
          <a:xfrm flipH="1" flipV="1">
            <a:off x="3384401" y="2121224"/>
            <a:ext cx="318040" cy="85841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3446166" y="1671333"/>
            <a:ext cx="372218"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a:solidFill>
                  <a:prstClr val="black"/>
                </a:solidFill>
                <a:latin typeface="Times New Roman" panose="02020603050405020304" pitchFamily="18" charset="0"/>
                <a:cs typeface="Times New Roman" panose="02020603050405020304" pitchFamily="18" charset="0"/>
              </a:rPr>
              <a:t>9</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78" name="TextBox 77"/>
          <p:cNvSpPr txBox="1"/>
          <p:nvPr/>
        </p:nvSpPr>
        <p:spPr>
          <a:xfrm>
            <a:off x="2331997" y="2897947"/>
            <a:ext cx="562975"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79" name="TextBox 78"/>
          <p:cNvSpPr txBox="1"/>
          <p:nvPr/>
        </p:nvSpPr>
        <p:spPr>
          <a:xfrm>
            <a:off x="3631414" y="2914000"/>
            <a:ext cx="562975"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80" name="椭圆 79"/>
          <p:cNvSpPr/>
          <p:nvPr/>
        </p:nvSpPr>
        <p:spPr>
          <a:xfrm>
            <a:off x="1801411" y="1210409"/>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81" name="TextBox 80"/>
          <p:cNvSpPr txBox="1"/>
          <p:nvPr/>
        </p:nvSpPr>
        <p:spPr>
          <a:xfrm>
            <a:off x="1795268" y="1779228"/>
            <a:ext cx="481029"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11</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82" name="TextBox 81"/>
          <p:cNvSpPr txBox="1"/>
          <p:nvPr/>
        </p:nvSpPr>
        <p:spPr>
          <a:xfrm>
            <a:off x="1783499" y="1252220"/>
            <a:ext cx="562975"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83" name="直接连接符 82"/>
          <p:cNvCxnSpPr>
            <a:endCxn id="80" idx="3"/>
          </p:cNvCxnSpPr>
          <p:nvPr/>
        </p:nvCxnSpPr>
        <p:spPr>
          <a:xfrm flipV="1">
            <a:off x="1484079" y="1702110"/>
            <a:ext cx="380604" cy="262653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a:stCxn id="12" idx="1"/>
            <a:endCxn id="80" idx="5"/>
          </p:cNvCxnSpPr>
          <p:nvPr/>
        </p:nvCxnSpPr>
        <p:spPr>
          <a:xfrm flipH="1" flipV="1">
            <a:off x="2170187" y="1702110"/>
            <a:ext cx="1686338" cy="27713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3" name="椭圆 92"/>
          <p:cNvSpPr/>
          <p:nvPr/>
        </p:nvSpPr>
        <p:spPr>
          <a:xfrm>
            <a:off x="5580112" y="5490241"/>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1</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95" name="TextBox 94"/>
          <p:cNvSpPr txBox="1"/>
          <p:nvPr/>
        </p:nvSpPr>
        <p:spPr>
          <a:xfrm>
            <a:off x="5575563" y="6055428"/>
            <a:ext cx="492443"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12</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96" name="椭圆 95"/>
          <p:cNvSpPr/>
          <p:nvPr/>
        </p:nvSpPr>
        <p:spPr>
          <a:xfrm>
            <a:off x="5054367" y="4430917"/>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97" name="直接连接符 96"/>
          <p:cNvCxnSpPr>
            <a:stCxn id="11" idx="0"/>
            <a:endCxn id="96" idx="3"/>
          </p:cNvCxnSpPr>
          <p:nvPr/>
        </p:nvCxnSpPr>
        <p:spPr>
          <a:xfrm flipV="1">
            <a:off x="4741797" y="4922621"/>
            <a:ext cx="375845" cy="5636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a:stCxn id="93" idx="0"/>
            <a:endCxn id="96" idx="5"/>
          </p:cNvCxnSpPr>
          <p:nvPr/>
        </p:nvCxnSpPr>
        <p:spPr>
          <a:xfrm flipH="1" flipV="1">
            <a:off x="5423146" y="4922621"/>
            <a:ext cx="372993" cy="5676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5423143" y="4472728"/>
            <a:ext cx="474810"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t</a:t>
            </a:r>
            <a:r>
              <a:rPr lang="en-US" sz="2400" baseline="-25000" dirty="0" smtClean="0">
                <a:solidFill>
                  <a:prstClr val="black"/>
                </a:solidFill>
                <a:latin typeface="Times New Roman" panose="02020603050405020304" pitchFamily="18" charset="0"/>
                <a:cs typeface="Times New Roman" panose="02020603050405020304" pitchFamily="18" charset="0"/>
              </a:rPr>
              <a:t>10</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106" name="TextBox 105"/>
          <p:cNvSpPr txBox="1"/>
          <p:nvPr/>
        </p:nvSpPr>
        <p:spPr>
          <a:xfrm>
            <a:off x="5776198" y="4514539"/>
            <a:ext cx="269626" cy="461665"/>
          </a:xfrm>
          <a:prstGeom prst="rect">
            <a:avLst/>
          </a:prstGeom>
          <a:noFill/>
        </p:spPr>
        <p:txBody>
          <a:bodyPr wrap="none" rtlCol="0">
            <a:spAutoFit/>
          </a:bodyPr>
          <a:lstStyle/>
          <a:p>
            <a:r>
              <a:rPr lang="en-US" sz="2400" dirty="0" err="1">
                <a:solidFill>
                  <a:prstClr val="black"/>
                </a:solidFill>
                <a:latin typeface="Times New Roman" panose="02020603050405020304" pitchFamily="18" charset="0"/>
                <a:cs typeface="Times New Roman" panose="02020603050405020304" pitchFamily="18" charset="0"/>
              </a:rPr>
              <a:t>i</a:t>
            </a:r>
            <a:endParaRPr lang="en-US" sz="2400" baseline="-25000" dirty="0">
              <a:solidFill>
                <a:prstClr val="black"/>
              </a:solidFill>
              <a:latin typeface="Times New Roman" panose="02020603050405020304" pitchFamily="18" charset="0"/>
              <a:cs typeface="Times New Roman" panose="02020603050405020304" pitchFamily="18" charset="0"/>
            </a:endParaRPr>
          </a:p>
        </p:txBody>
      </p:sp>
      <p:sp>
        <p:nvSpPr>
          <p:cNvPr id="107" name="TextBox 106"/>
          <p:cNvSpPr txBox="1"/>
          <p:nvPr/>
        </p:nvSpPr>
        <p:spPr>
          <a:xfrm>
            <a:off x="5054367" y="5006981"/>
            <a:ext cx="492443" cy="461665"/>
          </a:xfrm>
          <a:prstGeom prst="rect">
            <a:avLst/>
          </a:prstGeom>
          <a:noFill/>
        </p:spPr>
        <p:txBody>
          <a:bodyPr wrap="none" rtlCol="0">
            <a:spAutoFit/>
          </a:bodyPr>
          <a:lstStyle/>
          <a:p>
            <a:r>
              <a:rPr lang="en-US" sz="2400" dirty="0" smtClean="0">
                <a:solidFill>
                  <a:prstClr val="black"/>
                </a:solidFill>
                <a:latin typeface="Times New Roman" panose="02020603050405020304" pitchFamily="18" charset="0"/>
                <a:cs typeface="Times New Roman" panose="02020603050405020304" pitchFamily="18" charset="0"/>
              </a:rPr>
              <a:t>13</a:t>
            </a:r>
            <a:endParaRPr lang="en-US" sz="2400" dirty="0">
              <a:solidFill>
                <a:prstClr val="black"/>
              </a:solidFill>
              <a:latin typeface="Times New Roman" panose="02020603050405020304" pitchFamily="18" charset="0"/>
              <a:cs typeface="Times New Roman" panose="02020603050405020304" pitchFamily="18" charset="0"/>
            </a:endParaRPr>
          </a:p>
        </p:txBody>
      </p:sp>
      <p:cxnSp>
        <p:nvCxnSpPr>
          <p:cNvPr id="110" name="直接连接符 109"/>
          <p:cNvCxnSpPr>
            <a:stCxn id="69" idx="1"/>
            <a:endCxn id="80" idx="6"/>
          </p:cNvCxnSpPr>
          <p:nvPr/>
        </p:nvCxnSpPr>
        <p:spPr>
          <a:xfrm flipH="1" flipV="1">
            <a:off x="2233459" y="1498441"/>
            <a:ext cx="845438" cy="2154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DAG</a:t>
            </a:r>
            <a:endParaRPr lang="en-US" dirty="0">
              <a:latin typeface="Times New Roman" panose="02020603050405020304" pitchFamily="18" charset="0"/>
              <a:cs typeface="Times New Roman" panose="02020603050405020304" pitchFamily="18" charset="0"/>
            </a:endParaRPr>
          </a:p>
        </p:txBody>
      </p:sp>
      <p:sp>
        <p:nvSpPr>
          <p:cNvPr id="63"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64"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3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4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3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48"/>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5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50"/>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53"/>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56"/>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49"/>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9"/>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0"/>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1"/>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68"/>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71"/>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74"/>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0"/>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77"/>
                                        </p:tgtEl>
                                        <p:attrNameLst>
                                          <p:attrName>style.visibility</p:attrName>
                                        </p:attrNameLst>
                                      </p:cBhvr>
                                      <p:to>
                                        <p:strVal val="visible"/>
                                      </p:to>
                                    </p:set>
                                  </p:childTnLst>
                                </p:cTn>
                              </p:par>
                            </p:childTnLst>
                          </p:cTn>
                        </p:par>
                      </p:childTnLst>
                    </p:cTn>
                  </p:par>
                  <p:par>
                    <p:cTn id="137" fill="hold">
                      <p:stCondLst>
                        <p:cond delay="indefinite"/>
                      </p:stCondLst>
                      <p:childTnLst>
                        <p:par>
                          <p:cTn id="138" fill="hold">
                            <p:stCondLst>
                              <p:cond delay="0"/>
                            </p:stCondLst>
                            <p:childTnLst>
                              <p:par>
                                <p:cTn id="139" presetID="1" presetClass="entr" presetSubtype="0" fill="hold" nodeType="clickEffect">
                                  <p:stCondLst>
                                    <p:cond delay="0"/>
                                  </p:stCondLst>
                                  <p:childTnLst>
                                    <p:set>
                                      <p:cBhvr>
                                        <p:cTn id="140" dur="1" fill="hold">
                                          <p:stCondLst>
                                            <p:cond delay="0"/>
                                          </p:stCondLst>
                                        </p:cTn>
                                        <p:tgtEl>
                                          <p:spTgt spid="83"/>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86"/>
                                        </p:tgtEl>
                                        <p:attrNameLst>
                                          <p:attrName>style.visibility</p:attrName>
                                        </p:attrNameLst>
                                      </p:cBhvr>
                                      <p:to>
                                        <p:strVal val="visible"/>
                                      </p:to>
                                    </p:set>
                                  </p:childTnLst>
                                </p:cTn>
                              </p:par>
                              <p:par>
                                <p:cTn id="143" presetID="1" presetClass="entr" presetSubtype="0" fill="hold" grpId="0" nodeType="withEffect">
                                  <p:stCondLst>
                                    <p:cond delay="0"/>
                                  </p:stCondLst>
                                  <p:childTnLst>
                                    <p:set>
                                      <p:cBhvr>
                                        <p:cTn id="144" dur="1" fill="hold">
                                          <p:stCondLst>
                                            <p:cond delay="0"/>
                                          </p:stCondLst>
                                        </p:cTn>
                                        <p:tgtEl>
                                          <p:spTgt spid="82"/>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80"/>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81"/>
                                        </p:tgtEl>
                                        <p:attrNameLst>
                                          <p:attrName>style.visibility</p:attrName>
                                        </p:attrNameLst>
                                      </p:cBhvr>
                                      <p:to>
                                        <p:strVal val="visible"/>
                                      </p:to>
                                    </p:set>
                                  </p:childTnLst>
                                </p:cTn>
                              </p:par>
                              <p:par>
                                <p:cTn id="149" presetID="1" presetClass="entr" presetSubtype="0" fill="hold" nodeType="withEffect">
                                  <p:stCondLst>
                                    <p:cond delay="0"/>
                                  </p:stCondLst>
                                  <p:childTnLst>
                                    <p:set>
                                      <p:cBhvr>
                                        <p:cTn id="150" dur="1" fill="hold">
                                          <p:stCondLst>
                                            <p:cond delay="0"/>
                                          </p:stCondLst>
                                        </p:cTn>
                                        <p:tgtEl>
                                          <p:spTgt spid="110"/>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93"/>
                                        </p:tgtEl>
                                        <p:attrNameLst>
                                          <p:attrName>style.visibility</p:attrName>
                                        </p:attrNameLst>
                                      </p:cBhvr>
                                      <p:to>
                                        <p:strVal val="visible"/>
                                      </p:to>
                                    </p:set>
                                  </p:child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95"/>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nodeType="clickEffect">
                                  <p:stCondLst>
                                    <p:cond delay="0"/>
                                  </p:stCondLst>
                                  <p:childTnLst>
                                    <p:set>
                                      <p:cBhvr>
                                        <p:cTn id="162" dur="1" fill="hold">
                                          <p:stCondLst>
                                            <p:cond delay="0"/>
                                          </p:stCondLst>
                                        </p:cTn>
                                        <p:tgtEl>
                                          <p:spTgt spid="97"/>
                                        </p:tgtEl>
                                        <p:attrNameLst>
                                          <p:attrName>style.visibility</p:attrName>
                                        </p:attrNameLst>
                                      </p:cBhvr>
                                      <p:to>
                                        <p:strVal val="visible"/>
                                      </p:to>
                                    </p:set>
                                  </p:childTnLst>
                                </p:cTn>
                              </p:par>
                              <p:par>
                                <p:cTn id="163" presetID="1" presetClass="entr" presetSubtype="0" fill="hold" nodeType="withEffect">
                                  <p:stCondLst>
                                    <p:cond delay="0"/>
                                  </p:stCondLst>
                                  <p:childTnLst>
                                    <p:set>
                                      <p:cBhvr>
                                        <p:cTn id="164" dur="1" fill="hold">
                                          <p:stCondLst>
                                            <p:cond delay="0"/>
                                          </p:stCondLst>
                                        </p:cTn>
                                        <p:tgtEl>
                                          <p:spTgt spid="10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96"/>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ntr" presetSubtype="0" fill="hold" grpId="0" nodeType="clickEffect">
                                  <p:stCondLst>
                                    <p:cond delay="0"/>
                                  </p:stCondLst>
                                  <p:childTnLst>
                                    <p:set>
                                      <p:cBhvr>
                                        <p:cTn id="170" dur="1" fill="hold">
                                          <p:stCondLst>
                                            <p:cond delay="0"/>
                                          </p:stCondLst>
                                        </p:cTn>
                                        <p:tgtEl>
                                          <p:spTgt spid="105"/>
                                        </p:tgtEl>
                                        <p:attrNameLst>
                                          <p:attrName>style.visibility</p:attrName>
                                        </p:attrNameLst>
                                      </p:cBhvr>
                                      <p:to>
                                        <p:strVal val="visible"/>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grpId="0" nodeType="clickEffect">
                                  <p:stCondLst>
                                    <p:cond delay="0"/>
                                  </p:stCondLst>
                                  <p:childTnLst>
                                    <p:set>
                                      <p:cBhvr>
                                        <p:cTn id="174" dur="1" fill="hold">
                                          <p:stCondLst>
                                            <p:cond delay="0"/>
                                          </p:stCondLst>
                                        </p:cTn>
                                        <p:tgtEl>
                                          <p:spTgt spid="107"/>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grpId="0" nodeType="clickEffect">
                                  <p:stCondLst>
                                    <p:cond delay="0"/>
                                  </p:stCondLst>
                                  <p:childTnLst>
                                    <p:set>
                                      <p:cBhvr>
                                        <p:cTn id="178" dur="1" fill="hold">
                                          <p:stCondLst>
                                            <p:cond delay="0"/>
                                          </p:stCondLst>
                                        </p:cTn>
                                        <p:tgtEl>
                                          <p:spTgt spid="1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p:bldP spid="14" grpId="0"/>
      <p:bldP spid="22" grpId="0"/>
      <p:bldP spid="23" grpId="0"/>
      <p:bldP spid="24" grpId="0" animBg="1"/>
      <p:bldP spid="25" grpId="0"/>
      <p:bldP spid="26" grpId="0" animBg="1"/>
      <p:bldP spid="27" grpId="0"/>
      <p:bldP spid="34" grpId="0"/>
      <p:bldP spid="35" grpId="0"/>
      <p:bldP spid="36" grpId="0"/>
      <p:bldP spid="39" grpId="0" animBg="1"/>
      <p:bldP spid="40" grpId="0"/>
      <p:bldP spid="47" grpId="0"/>
      <p:bldP spid="48" grpId="0"/>
      <p:bldP spid="49" grpId="0" animBg="1"/>
      <p:bldP spid="50" grpId="0" animBg="1"/>
      <p:bldP spid="51" grpId="0"/>
      <p:bldP spid="52" grpId="0"/>
      <p:bldP spid="59" grpId="0"/>
      <p:bldP spid="60" grpId="0" animBg="1"/>
      <p:bldP spid="61" grpId="0"/>
      <p:bldP spid="68" grpId="0"/>
      <p:bldP spid="69" grpId="0" animBg="1"/>
      <p:bldP spid="70" grpId="0"/>
      <p:bldP spid="77" grpId="0"/>
      <p:bldP spid="78" grpId="0"/>
      <p:bldP spid="79" grpId="0"/>
      <p:bldP spid="80" grpId="0" animBg="1"/>
      <p:bldP spid="81" grpId="0"/>
      <p:bldP spid="82" grpId="0"/>
      <p:bldP spid="93" grpId="0" animBg="1"/>
      <p:bldP spid="95" grpId="0"/>
      <p:bldP spid="96" grpId="0" animBg="1"/>
      <p:bldP spid="105" grpId="0"/>
      <p:bldP spid="106" grpId="0"/>
      <p:bldP spid="10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1484784"/>
            <a:ext cx="8712968" cy="4708981"/>
          </a:xfrm>
          <a:prstGeom prst="rect">
            <a:avLst/>
          </a:prstGeom>
          <a:solidFill>
            <a:srgbClr val="FFFF00"/>
          </a:solidFill>
        </p:spPr>
        <p:txBody>
          <a:bodyPr wrap="square">
            <a:spAutoFit/>
          </a:bodyPr>
          <a:lstStyle/>
          <a:p>
            <a:r>
              <a:rPr lang="zh-CN" altLang="zh-CN" sz="2800" dirty="0">
                <a:solidFill>
                  <a:prstClr val="black"/>
                </a:solidFill>
                <a:latin typeface="楷体" panose="02010609060101010101" pitchFamily="49" charset="-122"/>
                <a:ea typeface="楷体" panose="02010609060101010101" pitchFamily="49" charset="-122"/>
              </a:rPr>
              <a:t>输入：一个基本块。</a:t>
            </a:r>
            <a:endParaRPr lang="zh-CN" altLang="zh-CN" sz="2800" dirty="0">
              <a:solidFill>
                <a:prstClr val="black"/>
              </a:solidFill>
              <a:latin typeface="楷体" panose="02010609060101010101" pitchFamily="49" charset="-122"/>
              <a:ea typeface="楷体" panose="02010609060101010101" pitchFamily="49" charset="-122"/>
            </a:endParaRPr>
          </a:p>
          <a:p>
            <a:r>
              <a:rPr lang="zh-CN" altLang="zh-CN" sz="2800" dirty="0">
                <a:solidFill>
                  <a:prstClr val="black"/>
                </a:solidFill>
                <a:latin typeface="楷体" panose="02010609060101010101" pitchFamily="49" charset="-122"/>
                <a:ea typeface="楷体" panose="02010609060101010101" pitchFamily="49" charset="-122"/>
              </a:rPr>
              <a:t>输出：该基本块</a:t>
            </a:r>
            <a:r>
              <a:rPr lang="zh-CN" altLang="zh-CN" sz="2800" dirty="0" smtClean="0">
                <a:solidFill>
                  <a:prstClr val="black"/>
                </a:solidFill>
                <a:latin typeface="楷体" panose="02010609060101010101" pitchFamily="49" charset="-122"/>
                <a:ea typeface="楷体" panose="02010609060101010101" pitchFamily="49" charset="-122"/>
              </a:rPr>
              <a:t>的</a:t>
            </a:r>
            <a:r>
              <a:rPr lang="en-US" altLang="zh-CN" sz="28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DAG</a:t>
            </a:r>
            <a:r>
              <a:rPr lang="zh-CN" altLang="zh-CN" sz="2800" dirty="0" smtClean="0">
                <a:solidFill>
                  <a:prstClr val="black"/>
                </a:solidFill>
                <a:latin typeface="楷体" panose="02010609060101010101" pitchFamily="49" charset="-122"/>
                <a:ea typeface="楷体" panose="02010609060101010101" pitchFamily="49" charset="-122"/>
              </a:rPr>
              <a:t>，</a:t>
            </a:r>
            <a:r>
              <a:rPr lang="zh-CN" altLang="zh-CN" sz="2800" dirty="0">
                <a:solidFill>
                  <a:prstClr val="black"/>
                </a:solidFill>
                <a:latin typeface="楷体" panose="02010609060101010101" pitchFamily="49" charset="-122"/>
                <a:ea typeface="楷体" panose="02010609060101010101" pitchFamily="49" charset="-122"/>
              </a:rPr>
              <a:t>其中包括如下的</a:t>
            </a:r>
            <a:r>
              <a:rPr lang="zh-CN" altLang="zh-CN" sz="2800" dirty="0" smtClean="0">
                <a:solidFill>
                  <a:prstClr val="black"/>
                </a:solidFill>
                <a:latin typeface="楷体" panose="02010609060101010101" pitchFamily="49" charset="-122"/>
                <a:ea typeface="楷体" panose="02010609060101010101" pitchFamily="49" charset="-122"/>
              </a:rPr>
              <a:t>信息</a:t>
            </a:r>
            <a:r>
              <a:rPr lang="en-US" altLang="zh-CN" sz="2800" dirty="0" smtClean="0">
                <a:solidFill>
                  <a:prstClr val="black"/>
                </a:solidFill>
                <a:latin typeface="楷体" panose="02010609060101010101" pitchFamily="49" charset="-122"/>
                <a:ea typeface="楷体" panose="02010609060101010101" pitchFamily="49" charset="-122"/>
              </a:rPr>
              <a:t>:</a:t>
            </a:r>
            <a:endParaRPr lang="zh-CN" altLang="zh-CN" sz="2800" dirty="0">
              <a:solidFill>
                <a:prstClr val="black"/>
              </a:solidFill>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r>
              <a:rPr lang="zh-CN" altLang="zh-CN" sz="2400" dirty="0">
                <a:solidFill>
                  <a:prstClr val="black"/>
                </a:solidFill>
                <a:latin typeface="楷体" panose="02010609060101010101" pitchFamily="49" charset="-122"/>
                <a:ea typeface="楷体" panose="02010609060101010101" pitchFamily="49" charset="-122"/>
              </a:rPr>
              <a:t>每个结点都有一个标记，叶结点的标记是一个名字或者常数，内部结点的标记是一个运算符号。</a:t>
            </a:r>
            <a:endParaRPr lang="zh-CN" altLang="zh-CN" sz="2400" dirty="0">
              <a:solidFill>
                <a:prstClr val="black"/>
              </a:solidFill>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r>
              <a:rPr lang="zh-CN" altLang="zh-CN" sz="2400" dirty="0">
                <a:solidFill>
                  <a:prstClr val="black"/>
                </a:solidFill>
                <a:latin typeface="楷体" panose="02010609060101010101" pitchFamily="49" charset="-122"/>
                <a:ea typeface="楷体" panose="02010609060101010101" pitchFamily="49" charset="-122"/>
              </a:rPr>
              <a:t>在每个结点上有一个附加的标识符表，表中可以有零或多个名字</a:t>
            </a:r>
            <a:r>
              <a:rPr lang="zh-CN" altLang="zh-CN" sz="2400" dirty="0" smtClean="0">
                <a:solidFill>
                  <a:prstClr val="black"/>
                </a:solidFill>
                <a:latin typeface="楷体" panose="02010609060101010101" pitchFamily="49" charset="-122"/>
                <a:ea typeface="楷体" panose="02010609060101010101" pitchFamily="49" charset="-122"/>
              </a:rPr>
              <a:t>。</a:t>
            </a:r>
            <a:endParaRPr lang="en-US" altLang="zh-CN" sz="2400" dirty="0" smtClean="0">
              <a:solidFill>
                <a:prstClr val="black"/>
              </a:solidFill>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endParaRPr lang="zh-CN" altLang="zh-CN" sz="2400" dirty="0">
              <a:solidFill>
                <a:prstClr val="black"/>
              </a:solidFill>
              <a:latin typeface="楷体" panose="02010609060101010101" pitchFamily="49" charset="-122"/>
              <a:ea typeface="楷体" panose="02010609060101010101" pitchFamily="49" charset="-122"/>
            </a:endParaRPr>
          </a:p>
          <a:p>
            <a:r>
              <a:rPr lang="zh-CN" altLang="zh-CN" sz="2800" dirty="0">
                <a:solidFill>
                  <a:prstClr val="black"/>
                </a:solidFill>
                <a:latin typeface="楷体" panose="02010609060101010101" pitchFamily="49" charset="-122"/>
                <a:ea typeface="楷体" panose="02010609060101010101" pitchFamily="49" charset="-122"/>
              </a:rPr>
              <a:t>算法用到的主要数据结构：</a:t>
            </a:r>
            <a:endParaRPr lang="zh-CN" altLang="zh-CN" sz="2800" dirty="0">
              <a:solidFill>
                <a:prstClr val="black"/>
              </a:solidFill>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r>
              <a:rPr lang="zh-CN" altLang="zh-CN" sz="2400" dirty="0" smtClean="0">
                <a:solidFill>
                  <a:prstClr val="black"/>
                </a:solidFill>
                <a:latin typeface="楷体" panose="02010609060101010101" pitchFamily="49" charset="-122"/>
                <a:ea typeface="楷体" panose="02010609060101010101" pitchFamily="49" charset="-122"/>
              </a:rPr>
              <a:t>保存</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DAG</a:t>
            </a:r>
            <a:r>
              <a:rPr lang="zh-CN" altLang="zh-CN" sz="2400" dirty="0" smtClean="0">
                <a:solidFill>
                  <a:prstClr val="black"/>
                </a:solidFill>
                <a:latin typeface="楷体" panose="02010609060101010101" pitchFamily="49" charset="-122"/>
                <a:ea typeface="楷体" panose="02010609060101010101" pitchFamily="49" charset="-122"/>
              </a:rPr>
              <a:t>的</a:t>
            </a:r>
            <a:r>
              <a:rPr lang="zh-CN" altLang="zh-CN" sz="2400" dirty="0">
                <a:solidFill>
                  <a:prstClr val="black"/>
                </a:solidFill>
                <a:latin typeface="楷体" panose="02010609060101010101" pitchFamily="49" charset="-122"/>
                <a:ea typeface="楷体" panose="02010609060101010101" pitchFamily="49" charset="-122"/>
              </a:rPr>
              <a:t>数据结构（如数组、链表等），其中存储各结点的信息以及结点之间的关系。</a:t>
            </a:r>
            <a:endParaRPr lang="zh-CN" altLang="zh-CN" sz="2400" dirty="0">
              <a:solidFill>
                <a:prstClr val="black"/>
              </a:solidFill>
              <a:latin typeface="楷体" panose="02010609060101010101" pitchFamily="49" charset="-122"/>
              <a:ea typeface="楷体" panose="02010609060101010101" pitchFamily="49" charset="-122"/>
            </a:endParaRPr>
          </a:p>
          <a:p>
            <a:pPr marL="800100" lvl="1" indent="-342900">
              <a:buFont typeface="Wingdings" panose="05000000000000000000" pitchFamily="2" charset="2"/>
              <a:buChar char="Ø"/>
            </a:pPr>
            <a:r>
              <a:rPr lang="zh-CN" altLang="zh-CN" sz="2400" dirty="0">
                <a:solidFill>
                  <a:prstClr val="black"/>
                </a:solidFill>
                <a:latin typeface="楷体" panose="02010609060101010101" pitchFamily="49" charset="-122"/>
                <a:ea typeface="楷体" panose="02010609060101010101" pitchFamily="49" charset="-122"/>
              </a:rPr>
              <a:t>保存结点附加信息的数据结构，需要记录结点的编号、标记、以及与结点相关的名字列表或常数</a:t>
            </a:r>
            <a:r>
              <a:rPr lang="zh-CN" altLang="zh-CN" sz="2400" dirty="0" smtClean="0">
                <a:solidFill>
                  <a:prstClr val="black"/>
                </a:solidFill>
                <a:latin typeface="楷体" panose="02010609060101010101" pitchFamily="49" charset="-122"/>
                <a:ea typeface="楷体" panose="02010609060101010101" pitchFamily="49" charset="-122"/>
              </a:rPr>
              <a:t>。</a:t>
            </a:r>
            <a:endParaRPr lang="zh-CN" altLang="zh-CN" sz="2400" dirty="0">
              <a:solidFill>
                <a:prstClr val="black"/>
              </a:solidFill>
              <a:latin typeface="楷体" panose="02010609060101010101" pitchFamily="49" charset="-122"/>
              <a:ea typeface="楷体" panose="02010609060101010101" pitchFamily="49" charset="-122"/>
            </a:endParaRPr>
          </a:p>
        </p:txBody>
      </p:sp>
      <p:sp>
        <p:nvSpPr>
          <p:cNvPr id="8" name="副标题 2"/>
          <p:cNvSpPr txBox="1">
            <a:spLocks noGrp="1"/>
          </p:cNvSpPr>
          <p:nvPr>
            <p:ph type="title"/>
          </p:nvPr>
        </p:nvSpPr>
        <p:spPr bwMode="auto">
          <a:prstGeom prst="rect">
            <a:avLst/>
          </a:prstGeom>
          <a:noFill/>
          <a:ln w="9525">
            <a:noFill/>
            <a:miter lim="800000"/>
          </a:ln>
        </p:spPr>
        <p:txBody>
          <a:bodyPr vert="horz" wrap="square" lIns="91440" tIns="45720" rIns="91440" bIns="45720" numCol="1" anchor="ctr" anchorCtr="0" compatLnSpc="1">
            <a:normAutofit/>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基本块的</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DAG</a:t>
            </a:r>
            <a:r>
              <a:rPr lang="zh-CN" altLang="en-US" kern="0" dirty="0">
                <a:solidFill>
                  <a:srgbClr val="000000"/>
                </a:solidFill>
                <a:latin typeface="楷体" panose="02010609060101010101" pitchFamily="49" charset="-122"/>
                <a:ea typeface="楷体" panose="02010609060101010101" pitchFamily="49" charset="-122"/>
              </a:rPr>
              <a:t>构造</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idx="1"/>
          </p:nvPr>
        </p:nvSpPr>
        <p:spPr/>
        <p:txBody>
          <a:bodyPr>
            <a:noAutofit/>
          </a:bodyPr>
          <a:lstStyle/>
          <a:p>
            <a:pPr algn="l"/>
            <a:r>
              <a:rPr lang="zh-CN" altLang="en-US" sz="2400" b="0" dirty="0" smtClean="0">
                <a:latin typeface="Times New Roman" panose="02020603050405020304" pitchFamily="18" charset="0"/>
                <a:cs typeface="Times New Roman" panose="02020603050405020304" pitchFamily="18" charset="0"/>
              </a:rPr>
              <a:t>开始时，</a:t>
            </a:r>
            <a:r>
              <a:rPr lang="en-US" altLang="zh-CN" sz="2400" b="0" dirty="0" smtClean="0">
                <a:latin typeface="Times New Roman" panose="02020603050405020304" pitchFamily="18" charset="0"/>
                <a:cs typeface="Times New Roman" panose="02020603050405020304" pitchFamily="18" charset="0"/>
              </a:rPr>
              <a:t>DAG</a:t>
            </a:r>
            <a:r>
              <a:rPr lang="zh-CN" altLang="en-US" sz="2400" b="0" dirty="0" smtClean="0">
                <a:latin typeface="Times New Roman" panose="02020603050405020304" pitchFamily="18" charset="0"/>
                <a:cs typeface="Times New Roman" panose="02020603050405020304" pitchFamily="18" charset="0"/>
              </a:rPr>
              <a:t>为空，对基本块中的每一条语句依次执行如下步骤：</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对于形如</a:t>
            </a:r>
            <a:r>
              <a:rPr lang="en-US" altLang="zh-CN" sz="2400" b="0" dirty="0" smtClean="0">
                <a:latin typeface="Times New Roman" panose="02020603050405020304" pitchFamily="18" charset="0"/>
                <a:cs typeface="Times New Roman" panose="02020603050405020304" pitchFamily="18" charset="0"/>
              </a:rPr>
              <a:t>X:=Y</a:t>
            </a:r>
            <a:r>
              <a:rPr lang="zh-CN" altLang="en-US" sz="2400" b="0" dirty="0" smtClean="0">
                <a:latin typeface="Times New Roman" panose="02020603050405020304" pitchFamily="18" charset="0"/>
                <a:cs typeface="Times New Roman" panose="02020603050405020304" pitchFamily="18" charset="0"/>
              </a:rPr>
              <a:t>的中间代码语句，查找是否存在一个节点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，若不存在，则创建节点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，并在附加标识符表中增加标识符</a:t>
            </a:r>
            <a:r>
              <a:rPr lang="en-US" altLang="zh-CN" sz="2400" b="0" dirty="0" smtClean="0">
                <a:latin typeface="Times New Roman" panose="02020603050405020304" pitchFamily="18" charset="0"/>
                <a:cs typeface="Times New Roman" panose="02020603050405020304" pitchFamily="18" charset="0"/>
              </a:rPr>
              <a:t>X;</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对于形如</a:t>
            </a:r>
            <a:r>
              <a:rPr lang="en-US" altLang="zh-CN" sz="2400" b="0" dirty="0" smtClean="0">
                <a:latin typeface="Times New Roman" panose="02020603050405020304" pitchFamily="18" charset="0"/>
                <a:cs typeface="Times New Roman" panose="02020603050405020304" pitchFamily="18" charset="0"/>
              </a:rPr>
              <a:t>X:= op Y</a:t>
            </a:r>
            <a:r>
              <a:rPr lang="zh-CN" altLang="en-US" sz="2400" b="0" dirty="0" smtClean="0">
                <a:latin typeface="Times New Roman" panose="02020603050405020304" pitchFamily="18" charset="0"/>
                <a:cs typeface="Times New Roman" panose="02020603050405020304" pitchFamily="18" charset="0"/>
              </a:rPr>
              <a:t>的中间代码语句，查找是否存在一个节点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，若不存在，则创建节点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，接着查找是否存在一个节点</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，其子节点为</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，若不存在，则创建节点</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，并将</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连接，同时，在附加标识符表中增加标识符</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对于形如</a:t>
            </a:r>
            <a:r>
              <a:rPr lang="en-US" altLang="zh-CN" sz="2400" b="0" dirty="0" smtClean="0">
                <a:latin typeface="Times New Roman" panose="02020603050405020304" pitchFamily="18" charset="0"/>
                <a:cs typeface="Times New Roman" panose="02020603050405020304" pitchFamily="18" charset="0"/>
              </a:rPr>
              <a:t>X:=Y op Z</a:t>
            </a:r>
            <a:r>
              <a:rPr lang="zh-CN" altLang="en-US" sz="2400" b="0" dirty="0" smtClean="0">
                <a:latin typeface="Times New Roman" panose="02020603050405020304" pitchFamily="18" charset="0"/>
                <a:cs typeface="Times New Roman" panose="02020603050405020304" pitchFamily="18" charset="0"/>
              </a:rPr>
              <a:t>的中间代码语句，查找是否存在节点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Z</a:t>
            </a:r>
            <a:r>
              <a:rPr lang="zh-CN" altLang="en-US" sz="2400" b="0" dirty="0" smtClean="0">
                <a:latin typeface="Times New Roman" panose="02020603050405020304" pitchFamily="18" charset="0"/>
                <a:cs typeface="Times New Roman" panose="02020603050405020304" pitchFamily="18" charset="0"/>
              </a:rPr>
              <a:t>，若不存在，则创建节点</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或</a:t>
            </a:r>
            <a:r>
              <a:rPr lang="en-US" altLang="zh-CN" sz="2400" b="0" dirty="0" smtClean="0">
                <a:latin typeface="Times New Roman" panose="02020603050405020304" pitchFamily="18" charset="0"/>
                <a:cs typeface="Times New Roman" panose="02020603050405020304" pitchFamily="18" charset="0"/>
              </a:rPr>
              <a:t>)Z</a:t>
            </a:r>
            <a:r>
              <a:rPr lang="zh-CN" altLang="en-US" sz="2400" b="0" dirty="0" smtClean="0">
                <a:latin typeface="Times New Roman" panose="02020603050405020304" pitchFamily="18" charset="0"/>
                <a:cs typeface="Times New Roman" panose="02020603050405020304" pitchFamily="18" charset="0"/>
              </a:rPr>
              <a:t>；接着查找是否存在一个节点</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，其左子节点为</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，右子节点为</a:t>
            </a:r>
            <a:r>
              <a:rPr lang="en-US" altLang="zh-CN" sz="2400" b="0" dirty="0" smtClean="0">
                <a:latin typeface="Times New Roman" panose="02020603050405020304" pitchFamily="18" charset="0"/>
                <a:cs typeface="Times New Roman" panose="02020603050405020304" pitchFamily="18" charset="0"/>
              </a:rPr>
              <a:t>Z</a:t>
            </a:r>
            <a:r>
              <a:rPr lang="zh-CN" altLang="en-US" sz="2400" b="0" dirty="0" smtClean="0">
                <a:latin typeface="Times New Roman" panose="02020603050405020304" pitchFamily="18" charset="0"/>
                <a:cs typeface="Times New Roman" panose="02020603050405020304" pitchFamily="18" charset="0"/>
              </a:rPr>
              <a:t>，若不存在，则创建节点</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，并将</a:t>
            </a:r>
            <a:r>
              <a:rPr lang="en-US" altLang="zh-CN" sz="2400" b="0" dirty="0" smtClean="0">
                <a:latin typeface="Times New Roman" panose="02020603050405020304" pitchFamily="18" charset="0"/>
                <a:cs typeface="Times New Roman" panose="02020603050405020304" pitchFamily="18" charset="0"/>
              </a:rPr>
              <a:t>op</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Y</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Z</a:t>
            </a:r>
            <a:r>
              <a:rPr lang="zh-CN" altLang="en-US" sz="2400" b="0" dirty="0" smtClean="0">
                <a:latin typeface="Times New Roman" panose="02020603050405020304" pitchFamily="18" charset="0"/>
                <a:cs typeface="Times New Roman" panose="02020603050405020304" pitchFamily="18" charset="0"/>
              </a:rPr>
              <a:t>连接，同时在附加标识符表中增加标识符</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由于</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的当前值是刚建立或已找到的节点的值，因此，对于事先附加在其他节点上的</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需要删除掉。</a:t>
            </a:r>
            <a:endParaRPr lang="en-US" altLang="zh-CN" sz="2400" b="0" dirty="0">
              <a:latin typeface="Times New Roman" panose="02020603050405020304" pitchFamily="18" charset="0"/>
              <a:cs typeface="Times New Roman" panose="02020603050405020304" pitchFamily="18" charset="0"/>
            </a:endParaRPr>
          </a:p>
        </p:txBody>
      </p:sp>
      <p:sp>
        <p:nvSpPr>
          <p:cNvPr id="6" name="副标题 2"/>
          <p:cNvSpPr txBox="1">
            <a:spLocks noGrp="1"/>
          </p:cNvSpPr>
          <p:nvPr>
            <p:ph type="title"/>
          </p:nvPr>
        </p:nvSpPr>
        <p:spPr bwMode="auto">
          <a:xfrm>
            <a:off x="467544" y="188640"/>
            <a:ext cx="7560840" cy="936104"/>
          </a:xfrm>
          <a:prstGeom prst="rect">
            <a:avLst/>
          </a:prstGeom>
          <a:noFill/>
          <a:ln w="9525">
            <a:noFill/>
            <a:miter lim="800000"/>
          </a:ln>
        </p:spPr>
        <p:txBody>
          <a:bodyPr vert="horz" wrap="square" lIns="91440" tIns="45720" rIns="91440" bIns="45720" numCol="1" anchor="ctr" anchorCtr="0" compatLnSpc="1">
            <a:normAutofit/>
          </a:bodyPr>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a:solidFill>
                  <a:srgbClr val="000000"/>
                </a:solidFill>
                <a:latin typeface="楷体" panose="02010609060101010101" pitchFamily="49" charset="-122"/>
                <a:ea typeface="楷体" panose="02010609060101010101" pitchFamily="49" charset="-122"/>
              </a:rPr>
              <a:t>基本块的</a:t>
            </a:r>
            <a:r>
              <a:rPr lang="en-US" altLang="zh-CN"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DAG</a:t>
            </a:r>
            <a:r>
              <a:rPr lang="zh-CN" altLang="en-US" kern="0" dirty="0" smtClean="0">
                <a:solidFill>
                  <a:srgbClr val="000000"/>
                </a:solidFill>
                <a:latin typeface="楷体" panose="02010609060101010101" pitchFamily="49" charset="-122"/>
                <a:ea typeface="楷体" panose="02010609060101010101" pitchFamily="49" charset="-122"/>
              </a:rPr>
              <a:t>构造</a:t>
            </a:r>
            <a:r>
              <a:rPr lang="zh-CN" altLang="en-US" kern="0" dirty="0">
                <a:solidFill>
                  <a:srgbClr val="000000"/>
                </a:solidFill>
                <a:latin typeface="楷体" panose="02010609060101010101" pitchFamily="49" charset="-122"/>
                <a:ea typeface="楷体" panose="02010609060101010101" pitchFamily="49" charset="-122"/>
              </a:rPr>
              <a:t>方法</a:t>
            </a:r>
            <a:endParaRPr lang="zh-CN" altLang="en-US" kern="0" dirty="0">
              <a:solidFill>
                <a:srgbClr val="000000"/>
              </a:solidFill>
              <a:latin typeface="楷体" panose="02010609060101010101" pitchFamily="49" charset="-122"/>
              <a:ea typeface="楷体" panose="02010609060101010101" pitchFamily="49" charset="-122"/>
            </a:endParaRPr>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常用三地址语句的</a:t>
            </a:r>
            <a:r>
              <a:rPr lang="en-US" altLang="zh-CN"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DAG</a:t>
            </a:r>
            <a:endParaRPr lang="zh-CN" altLang="en-US" kern="0" dirty="0">
              <a:solidFill>
                <a:srgbClr val="000000"/>
              </a:solidFill>
              <a:latin typeface="楷体" panose="02010609060101010101" pitchFamily="49" charset="-122"/>
              <a:ea typeface="楷体" panose="02010609060101010101" pitchFamily="49" charset="-122"/>
            </a:endParaRPr>
          </a:p>
        </p:txBody>
      </p:sp>
      <p:pic>
        <p:nvPicPr>
          <p:cNvPr id="63"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58397" y="1124746"/>
            <a:ext cx="1228725" cy="1435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857" y="1124747"/>
            <a:ext cx="1224136" cy="22625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3" y="1124746"/>
            <a:ext cx="1476375" cy="1460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4008" y="1124745"/>
            <a:ext cx="2338142"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2"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0355" y="1124747"/>
            <a:ext cx="2067911" cy="21456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3" name="Picture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1321" y="3621021"/>
            <a:ext cx="3476625" cy="264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5"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67944" y="3666802"/>
            <a:ext cx="2552700" cy="2578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6" name="Picture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231357" y="3702276"/>
            <a:ext cx="1485900" cy="1422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12"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1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kern="0" dirty="0" smtClean="0">
                <a:solidFill>
                  <a:srgbClr val="000000"/>
                </a:solidFill>
                <a:latin typeface="楷体" panose="02010609060101010101" pitchFamily="49" charset="-122"/>
                <a:ea typeface="楷体" panose="02010609060101010101" pitchFamily="49" charset="-122"/>
              </a:rPr>
              <a:t>算法示例</a:t>
            </a:r>
            <a:endParaRPr lang="zh-CN" altLang="en-US" kern="0" dirty="0">
              <a:solidFill>
                <a:srgbClr val="000000"/>
              </a:solidFill>
              <a:latin typeface="楷体" panose="02010609060101010101" pitchFamily="49" charset="-122"/>
              <a:ea typeface="楷体" panose="02010609060101010101" pitchFamily="49" charset="-122"/>
            </a:endParaRPr>
          </a:p>
        </p:txBody>
      </p:sp>
      <p:pic>
        <p:nvPicPr>
          <p:cNvPr id="11"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6787" y="1023017"/>
            <a:ext cx="1857674" cy="42265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2" name="直接箭头连接符 11"/>
          <p:cNvCxnSpPr/>
          <p:nvPr/>
        </p:nvCxnSpPr>
        <p:spPr bwMode="auto">
          <a:xfrm>
            <a:off x="329209" y="1323048"/>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1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041" y="5407423"/>
            <a:ext cx="1209675" cy="787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4" name="组合 13"/>
          <p:cNvGrpSpPr/>
          <p:nvPr/>
        </p:nvGrpSpPr>
        <p:grpSpPr>
          <a:xfrm>
            <a:off x="212702" y="1143030"/>
            <a:ext cx="554086" cy="540060"/>
            <a:chOff x="1" y="1268760"/>
            <a:chExt cx="554086" cy="405045"/>
          </a:xfrm>
        </p:grpSpPr>
        <p:cxnSp>
          <p:nvCxnSpPr>
            <p:cNvPr id="15" name="直接箭头连接符 14"/>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6" name="矩形 15"/>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1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51213" y="5467431"/>
            <a:ext cx="1285875" cy="69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18" name="组合 17"/>
          <p:cNvGrpSpPr/>
          <p:nvPr/>
        </p:nvGrpSpPr>
        <p:grpSpPr>
          <a:xfrm>
            <a:off x="194191" y="1563075"/>
            <a:ext cx="554086" cy="540060"/>
            <a:chOff x="1" y="1268760"/>
            <a:chExt cx="554086" cy="405045"/>
          </a:xfrm>
        </p:grpSpPr>
        <p:cxnSp>
          <p:nvCxnSpPr>
            <p:cNvPr id="19" name="直接箭头连接符 18"/>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矩形 19"/>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21"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2150" y="3938528"/>
            <a:ext cx="2552700" cy="2235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22" name="组合 21"/>
          <p:cNvGrpSpPr/>
          <p:nvPr/>
        </p:nvGrpSpPr>
        <p:grpSpPr>
          <a:xfrm>
            <a:off x="194191" y="1983123"/>
            <a:ext cx="554086" cy="540060"/>
            <a:chOff x="1" y="1268760"/>
            <a:chExt cx="554086" cy="405045"/>
          </a:xfrm>
        </p:grpSpPr>
        <p:cxnSp>
          <p:nvCxnSpPr>
            <p:cNvPr id="23" name="直接箭头连接符 22"/>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4" name="矩形 23"/>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grpSp>
        <p:nvGrpSpPr>
          <p:cNvPr id="25" name="组合 24"/>
          <p:cNvGrpSpPr/>
          <p:nvPr/>
        </p:nvGrpSpPr>
        <p:grpSpPr>
          <a:xfrm>
            <a:off x="4123125" y="2763311"/>
            <a:ext cx="2114060" cy="2704121"/>
            <a:chOff x="3088010" y="3876185"/>
            <a:chExt cx="2114060" cy="2028091"/>
          </a:xfrm>
        </p:grpSpPr>
        <p:cxnSp>
          <p:nvCxnSpPr>
            <p:cNvPr id="26" name="直接连接符 25"/>
            <p:cNvCxnSpPr/>
            <p:nvPr/>
          </p:nvCxnSpPr>
          <p:spPr bwMode="auto">
            <a:xfrm flipV="1">
              <a:off x="3549753" y="4348653"/>
              <a:ext cx="0" cy="1555623"/>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27"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88010" y="3876185"/>
              <a:ext cx="1123950" cy="542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28" name="直接连接符 27"/>
            <p:cNvCxnSpPr/>
            <p:nvPr/>
          </p:nvCxnSpPr>
          <p:spPr bwMode="auto">
            <a:xfrm flipH="1" flipV="1">
              <a:off x="3724935" y="4343021"/>
              <a:ext cx="1477135" cy="526139"/>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组合 28"/>
          <p:cNvGrpSpPr/>
          <p:nvPr/>
        </p:nvGrpSpPr>
        <p:grpSpPr>
          <a:xfrm>
            <a:off x="194191" y="2403170"/>
            <a:ext cx="554086" cy="540060"/>
            <a:chOff x="1" y="1268760"/>
            <a:chExt cx="554086" cy="405045"/>
          </a:xfrm>
        </p:grpSpPr>
        <p:cxnSp>
          <p:nvCxnSpPr>
            <p:cNvPr id="30" name="直接箭头连接符 29"/>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矩形 30"/>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12063" y="2896659"/>
            <a:ext cx="390525"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3" name="组合 32"/>
          <p:cNvGrpSpPr/>
          <p:nvPr/>
        </p:nvGrpSpPr>
        <p:grpSpPr>
          <a:xfrm>
            <a:off x="194191" y="2763210"/>
            <a:ext cx="554086" cy="540060"/>
            <a:chOff x="1" y="1268760"/>
            <a:chExt cx="554086" cy="405045"/>
          </a:xfrm>
        </p:grpSpPr>
        <p:cxnSp>
          <p:nvCxnSpPr>
            <p:cNvPr id="34" name="直接箭头连接符 33"/>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矩形 34"/>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36"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94920" y="5648398"/>
            <a:ext cx="457200" cy="419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37" name="组合 36"/>
          <p:cNvGrpSpPr/>
          <p:nvPr/>
        </p:nvGrpSpPr>
        <p:grpSpPr>
          <a:xfrm>
            <a:off x="194191" y="3183255"/>
            <a:ext cx="554086" cy="540060"/>
            <a:chOff x="1" y="1268760"/>
            <a:chExt cx="554086" cy="405045"/>
          </a:xfrm>
        </p:grpSpPr>
        <p:cxnSp>
          <p:nvCxnSpPr>
            <p:cNvPr id="38" name="直接箭头连接符 37"/>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矩形 38"/>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40"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04648" y="4182838"/>
            <a:ext cx="447675"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1" name="组合 40"/>
          <p:cNvGrpSpPr/>
          <p:nvPr/>
        </p:nvGrpSpPr>
        <p:grpSpPr>
          <a:xfrm>
            <a:off x="194191" y="3603303"/>
            <a:ext cx="554086" cy="540060"/>
            <a:chOff x="1" y="1268760"/>
            <a:chExt cx="554086" cy="405045"/>
          </a:xfrm>
        </p:grpSpPr>
        <p:cxnSp>
          <p:nvCxnSpPr>
            <p:cNvPr id="42" name="直接箭头连接符 41"/>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3" name="矩形 42"/>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pic>
        <p:nvPicPr>
          <p:cNvPr id="44" name="Picture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337088" y="2922698"/>
            <a:ext cx="485775" cy="444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5" name="组合 44"/>
          <p:cNvGrpSpPr/>
          <p:nvPr/>
        </p:nvGrpSpPr>
        <p:grpSpPr>
          <a:xfrm>
            <a:off x="194191" y="4023350"/>
            <a:ext cx="554086" cy="540060"/>
            <a:chOff x="1" y="1268760"/>
            <a:chExt cx="554086" cy="405045"/>
          </a:xfrm>
        </p:grpSpPr>
        <p:cxnSp>
          <p:nvCxnSpPr>
            <p:cNvPr id="46" name="直接箭头连接符 45"/>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7" name="矩形 46"/>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grpSp>
        <p:nvGrpSpPr>
          <p:cNvPr id="48" name="组合 47"/>
          <p:cNvGrpSpPr/>
          <p:nvPr/>
        </p:nvGrpSpPr>
        <p:grpSpPr>
          <a:xfrm>
            <a:off x="6642232" y="3967264"/>
            <a:ext cx="2250251" cy="1681133"/>
            <a:chOff x="5607114" y="4779150"/>
            <a:chExt cx="2250251" cy="1260850"/>
          </a:xfrm>
        </p:grpSpPr>
        <p:pic>
          <p:nvPicPr>
            <p:cNvPr id="49" name="Picture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81015" y="4779150"/>
              <a:ext cx="1276350" cy="628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0" name="直接连接符 49"/>
            <p:cNvCxnSpPr/>
            <p:nvPr/>
          </p:nvCxnSpPr>
          <p:spPr bwMode="auto">
            <a:xfrm flipV="1">
              <a:off x="7118797" y="5332730"/>
              <a:ext cx="1" cy="571546"/>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直接连接符 50"/>
            <p:cNvCxnSpPr/>
            <p:nvPr/>
          </p:nvCxnSpPr>
          <p:spPr bwMode="auto">
            <a:xfrm flipV="1">
              <a:off x="5607114" y="5274205"/>
              <a:ext cx="1395156" cy="76579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2" name="组合 51"/>
          <p:cNvGrpSpPr/>
          <p:nvPr/>
        </p:nvGrpSpPr>
        <p:grpSpPr>
          <a:xfrm>
            <a:off x="194191" y="4383390"/>
            <a:ext cx="554086" cy="540060"/>
            <a:chOff x="1" y="1268760"/>
            <a:chExt cx="554086" cy="405045"/>
          </a:xfrm>
        </p:grpSpPr>
        <p:cxnSp>
          <p:nvCxnSpPr>
            <p:cNvPr id="53" name="直接箭头连接符 52"/>
            <p:cNvCxnSpPr/>
            <p:nvPr/>
          </p:nvCxnSpPr>
          <p:spPr bwMode="auto">
            <a:xfrm>
              <a:off x="116505" y="1673805"/>
              <a:ext cx="437581" cy="0"/>
            </a:xfrm>
            <a:prstGeom prst="straightConnector1">
              <a:avLst/>
            </a:prstGeom>
            <a:solidFill>
              <a:schemeClr val="accent1"/>
            </a:solidFill>
            <a:ln w="38100" cap="flat" cmpd="sng" algn="ctr">
              <a:solidFill>
                <a:schemeClr val="tx1"/>
              </a:solidFill>
              <a:prstDash val="solid"/>
              <a:round/>
              <a:headEnd type="non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4" name="矩形 53"/>
            <p:cNvSpPr/>
            <p:nvPr/>
          </p:nvSpPr>
          <p:spPr bwMode="auto">
            <a:xfrm>
              <a:off x="1" y="1268760"/>
              <a:ext cx="554086" cy="225025"/>
            </a:xfrm>
            <a:prstGeom prst="rect">
              <a:avLst/>
            </a:prstGeom>
            <a:solidFill>
              <a:schemeClr val="bg1"/>
            </a:solid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grpSp>
      <p:grpSp>
        <p:nvGrpSpPr>
          <p:cNvPr id="55" name="组合 54"/>
          <p:cNvGrpSpPr/>
          <p:nvPr/>
        </p:nvGrpSpPr>
        <p:grpSpPr>
          <a:xfrm>
            <a:off x="4760053" y="1124746"/>
            <a:ext cx="3277335" cy="2962532"/>
            <a:chOff x="3724935" y="2647261"/>
            <a:chExt cx="3277335" cy="2221899"/>
          </a:xfrm>
        </p:grpSpPr>
        <p:pic>
          <p:nvPicPr>
            <p:cNvPr id="56" name="Picture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948238" y="2647261"/>
              <a:ext cx="752475" cy="504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7" name="直接连接符 56"/>
            <p:cNvCxnSpPr/>
            <p:nvPr/>
          </p:nvCxnSpPr>
          <p:spPr bwMode="auto">
            <a:xfrm flipV="1">
              <a:off x="3724935" y="3023955"/>
              <a:ext cx="1477135" cy="900455"/>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8" name="直接连接符 57"/>
            <p:cNvCxnSpPr/>
            <p:nvPr/>
          </p:nvCxnSpPr>
          <p:spPr bwMode="auto">
            <a:xfrm>
              <a:off x="5607114" y="3023956"/>
              <a:ext cx="1395156" cy="1845204"/>
            </a:xfrm>
            <a:prstGeom prst="line">
              <a:avLst/>
            </a:pr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pic>
        <p:nvPicPr>
          <p:cNvPr id="59" name="Picture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02072" y="2957303"/>
            <a:ext cx="771525" cy="469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0" name="Picture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74002" y="1250134"/>
            <a:ext cx="352425" cy="393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1"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62"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up)">
                                      <p:cBhvr>
                                        <p:cTn id="17" dur="5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left)">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500"/>
                                        <p:tgtEl>
                                          <p:spTgt spid="2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wipe(up)">
                                      <p:cBhvr>
                                        <p:cTn id="37" dur="5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down)">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1"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wipe(up)">
                                      <p:cBhvr>
                                        <p:cTn id="47" dur="500"/>
                                        <p:tgtEl>
                                          <p:spTgt spid="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2"/>
                                        </p:tgtEl>
                                        <p:attrNameLst>
                                          <p:attrName>style.visibility</p:attrName>
                                        </p:attrNameLst>
                                      </p:cBhvr>
                                      <p:to>
                                        <p:strVal val="visible"/>
                                      </p:to>
                                    </p:set>
                                    <p:animEffect transition="in" filter="wipe(left)">
                                      <p:cBhvr>
                                        <p:cTn id="52" dur="500"/>
                                        <p:tgtEl>
                                          <p:spTgt spid="3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nodeType="clickEffect">
                                  <p:stCondLst>
                                    <p:cond delay="0"/>
                                  </p:stCondLst>
                                  <p:childTnLst>
                                    <p:set>
                                      <p:cBhvr>
                                        <p:cTn id="56" dur="1" fill="hold">
                                          <p:stCondLst>
                                            <p:cond delay="0"/>
                                          </p:stCondLst>
                                        </p:cTn>
                                        <p:tgtEl>
                                          <p:spTgt spid="33"/>
                                        </p:tgtEl>
                                        <p:attrNameLst>
                                          <p:attrName>style.visibility</p:attrName>
                                        </p:attrNameLst>
                                      </p:cBhvr>
                                      <p:to>
                                        <p:strVal val="visible"/>
                                      </p:to>
                                    </p:set>
                                    <p:animEffect transition="in" filter="wipe(up)">
                                      <p:cBhvr>
                                        <p:cTn id="57" dur="500"/>
                                        <p:tgtEl>
                                          <p:spTgt spid="33"/>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36"/>
                                        </p:tgtEl>
                                        <p:attrNameLst>
                                          <p:attrName>style.visibility</p:attrName>
                                        </p:attrNameLst>
                                      </p:cBhvr>
                                      <p:to>
                                        <p:strVal val="visible"/>
                                      </p:to>
                                    </p:set>
                                    <p:animEffect transition="in" filter="wipe(left)">
                                      <p:cBhvr>
                                        <p:cTn id="62" dur="500"/>
                                        <p:tgtEl>
                                          <p:spTgt spid="3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ipe(up)">
                                      <p:cBhvr>
                                        <p:cTn id="67" dur="500"/>
                                        <p:tgtEl>
                                          <p:spTgt spid="37"/>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wipe(left)">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1" fill="hold" nodeType="clickEffect">
                                  <p:stCondLst>
                                    <p:cond delay="0"/>
                                  </p:stCondLst>
                                  <p:childTnLst>
                                    <p:set>
                                      <p:cBhvr>
                                        <p:cTn id="76" dur="1" fill="hold">
                                          <p:stCondLst>
                                            <p:cond delay="0"/>
                                          </p:stCondLst>
                                        </p:cTn>
                                        <p:tgtEl>
                                          <p:spTgt spid="41"/>
                                        </p:tgtEl>
                                        <p:attrNameLst>
                                          <p:attrName>style.visibility</p:attrName>
                                        </p:attrNameLst>
                                      </p:cBhvr>
                                      <p:to>
                                        <p:strVal val="visible"/>
                                      </p:to>
                                    </p:set>
                                    <p:animEffect transition="in" filter="wipe(up)">
                                      <p:cBhvr>
                                        <p:cTn id="77" dur="500"/>
                                        <p:tgtEl>
                                          <p:spTgt spid="4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4"/>
                                        </p:tgtEl>
                                        <p:attrNameLst>
                                          <p:attrName>style.visibility</p:attrName>
                                        </p:attrNameLst>
                                      </p:cBhvr>
                                      <p:to>
                                        <p:strVal val="visible"/>
                                      </p:to>
                                    </p:set>
                                    <p:animEffect transition="in" filter="wipe(left)">
                                      <p:cBhvr>
                                        <p:cTn id="82" dur="500"/>
                                        <p:tgtEl>
                                          <p:spTgt spid="44"/>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1" fill="hold" nodeType="clickEffect">
                                  <p:stCondLst>
                                    <p:cond delay="0"/>
                                  </p:stCondLst>
                                  <p:childTnLst>
                                    <p:set>
                                      <p:cBhvr>
                                        <p:cTn id="86" dur="1" fill="hold">
                                          <p:stCondLst>
                                            <p:cond delay="0"/>
                                          </p:stCondLst>
                                        </p:cTn>
                                        <p:tgtEl>
                                          <p:spTgt spid="45"/>
                                        </p:tgtEl>
                                        <p:attrNameLst>
                                          <p:attrName>style.visibility</p:attrName>
                                        </p:attrNameLst>
                                      </p:cBhvr>
                                      <p:to>
                                        <p:strVal val="visible"/>
                                      </p:to>
                                    </p:set>
                                    <p:animEffect transition="in" filter="wipe(up)">
                                      <p:cBhvr>
                                        <p:cTn id="87" dur="500"/>
                                        <p:tgtEl>
                                          <p:spTgt spid="45"/>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48"/>
                                        </p:tgtEl>
                                        <p:attrNameLst>
                                          <p:attrName>style.visibility</p:attrName>
                                        </p:attrNameLst>
                                      </p:cBhvr>
                                      <p:to>
                                        <p:strVal val="visible"/>
                                      </p:to>
                                    </p:set>
                                    <p:animEffect transition="in" filter="wipe(down)">
                                      <p:cBhvr>
                                        <p:cTn id="92" dur="500"/>
                                        <p:tgtEl>
                                          <p:spTgt spid="48"/>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1" fill="hold" nodeType="clickEffect">
                                  <p:stCondLst>
                                    <p:cond delay="0"/>
                                  </p:stCondLst>
                                  <p:childTnLst>
                                    <p:set>
                                      <p:cBhvr>
                                        <p:cTn id="96" dur="1" fill="hold">
                                          <p:stCondLst>
                                            <p:cond delay="0"/>
                                          </p:stCondLst>
                                        </p:cTn>
                                        <p:tgtEl>
                                          <p:spTgt spid="52"/>
                                        </p:tgtEl>
                                        <p:attrNameLst>
                                          <p:attrName>style.visibility</p:attrName>
                                        </p:attrNameLst>
                                      </p:cBhvr>
                                      <p:to>
                                        <p:strVal val="visible"/>
                                      </p:to>
                                    </p:set>
                                    <p:animEffect transition="in" filter="wipe(up)">
                                      <p:cBhvr>
                                        <p:cTn id="97" dur="500"/>
                                        <p:tgtEl>
                                          <p:spTgt spid="52"/>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4" fill="hold" nodeType="clickEffect">
                                  <p:stCondLst>
                                    <p:cond delay="0"/>
                                  </p:stCondLst>
                                  <p:childTnLst>
                                    <p:set>
                                      <p:cBhvr>
                                        <p:cTn id="101" dur="1" fill="hold">
                                          <p:stCondLst>
                                            <p:cond delay="0"/>
                                          </p:stCondLst>
                                        </p:cTn>
                                        <p:tgtEl>
                                          <p:spTgt spid="55"/>
                                        </p:tgtEl>
                                        <p:attrNameLst>
                                          <p:attrName>style.visibility</p:attrName>
                                        </p:attrNameLst>
                                      </p:cBhvr>
                                      <p:to>
                                        <p:strVal val="visible"/>
                                      </p:to>
                                    </p:set>
                                    <p:animEffect transition="in" filter="wipe(down)">
                                      <p:cBhvr>
                                        <p:cTn id="102" dur="500"/>
                                        <p:tgtEl>
                                          <p:spTgt spid="55"/>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2" fill="hold" nodeType="clickEffect">
                                  <p:stCondLst>
                                    <p:cond delay="0"/>
                                  </p:stCondLst>
                                  <p:childTnLst>
                                    <p:set>
                                      <p:cBhvr>
                                        <p:cTn id="106" dur="1" fill="hold">
                                          <p:stCondLst>
                                            <p:cond delay="0"/>
                                          </p:stCondLst>
                                        </p:cTn>
                                        <p:tgtEl>
                                          <p:spTgt spid="59"/>
                                        </p:tgtEl>
                                        <p:attrNameLst>
                                          <p:attrName>style.visibility</p:attrName>
                                        </p:attrNameLst>
                                      </p:cBhvr>
                                      <p:to>
                                        <p:strVal val="visible"/>
                                      </p:to>
                                    </p:set>
                                    <p:animEffect transition="in" filter="wipe(right)">
                                      <p:cBhvr>
                                        <p:cTn id="107" dur="500"/>
                                        <p:tgtEl>
                                          <p:spTgt spid="59"/>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nodeType="clickEffect">
                                  <p:stCondLst>
                                    <p:cond delay="0"/>
                                  </p:stCondLst>
                                  <p:childTnLst>
                                    <p:set>
                                      <p:cBhvr>
                                        <p:cTn id="111" dur="1" fill="hold">
                                          <p:stCondLst>
                                            <p:cond delay="0"/>
                                          </p:stCondLst>
                                        </p:cTn>
                                        <p:tgtEl>
                                          <p:spTgt spid="60"/>
                                        </p:tgtEl>
                                        <p:attrNameLst>
                                          <p:attrName>style.visibility</p:attrName>
                                        </p:attrNameLst>
                                      </p:cBhvr>
                                      <p:to>
                                        <p:strVal val="visible"/>
                                      </p:to>
                                    </p:set>
                                    <p:animEffect transition="in" filter="wipe(left)">
                                      <p:cBhvr>
                                        <p:cTn id="112"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algn="l"/>
            <a:r>
              <a:rPr lang="zh-CN" altLang="en-US" dirty="0" smtClean="0">
                <a:latin typeface="Times New Roman" panose="02020603050405020304" pitchFamily="18" charset="0"/>
                <a:cs typeface="Times New Roman" panose="02020603050405020304" pitchFamily="18" charset="0"/>
              </a:rPr>
              <a:t>代码优化的任务</a:t>
            </a:r>
            <a:endParaRPr lang="en-US" altLang="zh-CN"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对中间代码及目标代码进行等价变换，使变换后的代码质量更高。</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代码优化的要求</a:t>
            </a:r>
            <a:endParaRPr lang="en-US" altLang="zh-CN" dirty="0" smtClean="0">
              <a:latin typeface="Times New Roman" panose="02020603050405020304" pitchFamily="18" charset="0"/>
              <a:cs typeface="Times New Roman" panose="02020603050405020304" pitchFamily="18" charset="0"/>
            </a:endParaRPr>
          </a:p>
          <a:p>
            <a:pPr marL="612140" algn="l">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等价变换</a:t>
            </a:r>
            <a:endParaRPr lang="en-US" altLang="zh-CN" sz="2400" b="0" dirty="0" smtClean="0">
              <a:latin typeface="Times New Roman" panose="02020603050405020304" pitchFamily="18" charset="0"/>
              <a:cs typeface="Times New Roman" panose="02020603050405020304" pitchFamily="18" charset="0"/>
            </a:endParaRPr>
          </a:p>
          <a:p>
            <a:pPr marL="612140" algn="l">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提高代码的运行速度</a:t>
            </a:r>
            <a:endParaRPr lang="en-US" altLang="zh-CN" sz="2400" b="0" dirty="0" smtClean="0">
              <a:latin typeface="Times New Roman" panose="02020603050405020304" pitchFamily="18" charset="0"/>
              <a:cs typeface="Times New Roman" panose="02020603050405020304" pitchFamily="18" charset="0"/>
            </a:endParaRPr>
          </a:p>
          <a:p>
            <a:pPr marL="612140" algn="l">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减少代码占用的空间</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b="0" dirty="0" smtClean="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代码优化的原则</a:t>
            </a:r>
            <a:endParaRPr lang="en-US" altLang="zh-CN" dirty="0" smtClean="0">
              <a:latin typeface="Times New Roman" panose="02020603050405020304" pitchFamily="18" charset="0"/>
              <a:cs typeface="Times New Roman" panose="02020603050405020304" pitchFamily="18" charset="0"/>
            </a:endParaRPr>
          </a:p>
          <a:p>
            <a:pPr marL="612140">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   </a:t>
            </a:r>
            <a:r>
              <a:rPr lang="zh-CN" altLang="en-US" sz="2400" b="0" dirty="0">
                <a:latin typeface="Times New Roman" panose="02020603050405020304" pitchFamily="18" charset="0"/>
                <a:cs typeface="Times New Roman" panose="02020603050405020304" pitchFamily="18" charset="0"/>
              </a:rPr>
              <a:t>等价原则、有效原则、合算原则</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代码优化</a:t>
            </a:r>
            <a:r>
              <a:rPr lang="zh-CN" altLang="en-US" kern="0" dirty="0" smtClean="0">
                <a:solidFill>
                  <a:srgbClr val="000000"/>
                </a:solidFill>
              </a:rPr>
              <a:t>概述</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2"/>
          <p:cNvSpPr>
            <a:spLocks noGrp="1"/>
          </p:cNvSpPr>
          <p:nvPr>
            <p:ph idx="1"/>
          </p:nvPr>
        </p:nvSpPr>
        <p:spPr/>
        <p:txBody>
          <a:bodyPr>
            <a:normAutofit/>
          </a:bodyPr>
          <a:lstStyle/>
          <a:p>
            <a:pPr algn="l"/>
            <a:r>
              <a:rPr lang="zh-CN" altLang="en-US" sz="2400" b="0" dirty="0" smtClean="0">
                <a:latin typeface="Times New Roman" panose="02020603050405020304" pitchFamily="18" charset="0"/>
                <a:cs typeface="Times New Roman" panose="02020603050405020304" pitchFamily="18" charset="0"/>
              </a:rPr>
              <a:t>在构造</a:t>
            </a:r>
            <a:r>
              <a:rPr lang="en-US" altLang="zh-CN" sz="2400" b="0" dirty="0" smtClean="0">
                <a:latin typeface="Times New Roman" panose="02020603050405020304" pitchFamily="18" charset="0"/>
                <a:cs typeface="Times New Roman" panose="02020603050405020304" pitchFamily="18" charset="0"/>
              </a:rPr>
              <a:t>DAG</a:t>
            </a:r>
            <a:r>
              <a:rPr lang="zh-CN" altLang="en-US" sz="2400" b="0" dirty="0" smtClean="0">
                <a:latin typeface="Times New Roman" panose="02020603050405020304" pitchFamily="18" charset="0"/>
                <a:cs typeface="Times New Roman" panose="02020603050405020304" pitchFamily="18" charset="0"/>
              </a:rPr>
              <a:t>的过程中，可以获得代码优化所需的一些信息：</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000" b="0" dirty="0">
                <a:latin typeface="Times New Roman" panose="02020603050405020304" pitchFamily="18" charset="0"/>
                <a:cs typeface="Times New Roman" panose="02020603050405020304" pitchFamily="18" charset="0"/>
              </a:rPr>
              <a:t>首先，可以检测出公共子表达式。</a:t>
            </a:r>
            <a:endParaRPr lang="zh-CN" altLang="en-US" sz="2000" b="0" dirty="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000" b="0" dirty="0">
                <a:latin typeface="Times New Roman" panose="02020603050405020304" pitchFamily="18" charset="0"/>
                <a:cs typeface="Times New Roman" panose="02020603050405020304" pitchFamily="18" charset="0"/>
              </a:rPr>
              <a:t>其次，可以确定出哪些名字的值在前驱块中计算而在本块内被引用。</a:t>
            </a:r>
            <a:br>
              <a:rPr lang="zh-CN" altLang="en-US" sz="2000" b="0" dirty="0">
                <a:latin typeface="Times New Roman" panose="02020603050405020304" pitchFamily="18" charset="0"/>
                <a:cs typeface="Times New Roman" panose="02020603050405020304" pitchFamily="18" charset="0"/>
              </a:rPr>
            </a:br>
            <a:r>
              <a:rPr lang="zh-CN" altLang="en-US" sz="2000" b="0" dirty="0">
                <a:latin typeface="Times New Roman" panose="02020603050405020304" pitchFamily="18" charset="0"/>
                <a:cs typeface="Times New Roman" panose="02020603050405020304" pitchFamily="18" charset="0"/>
              </a:rPr>
              <a:t>即，</a:t>
            </a:r>
            <a:r>
              <a:rPr lang="en-US" altLang="zh-CN" sz="2000" b="0" dirty="0">
                <a:latin typeface="Times New Roman" panose="02020603050405020304" pitchFamily="18" charset="0"/>
                <a:cs typeface="Times New Roman" panose="02020603050405020304" pitchFamily="18" charset="0"/>
              </a:rPr>
              <a:t>dag</a:t>
            </a:r>
            <a:r>
              <a:rPr lang="zh-CN" altLang="en-US" sz="2000" b="0" dirty="0">
                <a:latin typeface="Times New Roman" panose="02020603050405020304" pitchFamily="18" charset="0"/>
                <a:cs typeface="Times New Roman" panose="02020603050405020304" pitchFamily="18" charset="0"/>
              </a:rPr>
              <a:t>中叶子结点对应的名字。</a:t>
            </a:r>
            <a:endParaRPr lang="zh-CN" altLang="en-US" sz="2000" b="0" dirty="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000" b="0" dirty="0">
                <a:latin typeface="Times New Roman" panose="02020603050405020304" pitchFamily="18" charset="0"/>
                <a:cs typeface="Times New Roman" panose="02020603050405020304" pitchFamily="18" charset="0"/>
              </a:rPr>
              <a:t>再次，可以确定出哪些名字的值在本块中计算而可以在后继块中被引用。</a:t>
            </a:r>
            <a:br>
              <a:rPr lang="zh-CN" altLang="en-US" sz="2000" b="0" dirty="0">
                <a:latin typeface="Times New Roman" panose="02020603050405020304" pitchFamily="18" charset="0"/>
                <a:cs typeface="Times New Roman" panose="02020603050405020304" pitchFamily="18" charset="0"/>
              </a:rPr>
            </a:br>
            <a:r>
              <a:rPr lang="zh-CN" altLang="en-US" sz="2000" b="0" dirty="0">
                <a:latin typeface="Times New Roman" panose="02020603050405020304" pitchFamily="18" charset="0"/>
                <a:cs typeface="Times New Roman" panose="02020603050405020304" pitchFamily="18" charset="0"/>
              </a:rPr>
              <a:t>即</a:t>
            </a:r>
            <a:r>
              <a:rPr lang="zh-CN" altLang="en-US" sz="2000" b="0" dirty="0" smtClean="0">
                <a:latin typeface="Times New Roman" panose="02020603050405020304" pitchFamily="18" charset="0"/>
                <a:cs typeface="Times New Roman" panose="02020603050405020304" pitchFamily="18" charset="0"/>
              </a:rPr>
              <a:t>，在</a:t>
            </a:r>
            <a:r>
              <a:rPr lang="en-US" altLang="zh-CN" sz="2000" b="0" dirty="0">
                <a:latin typeface="Times New Roman" panose="02020603050405020304" pitchFamily="18" charset="0"/>
                <a:cs typeface="Times New Roman" panose="02020603050405020304" pitchFamily="18" charset="0"/>
              </a:rPr>
              <a:t>dag</a:t>
            </a:r>
            <a:r>
              <a:rPr lang="zh-CN" altLang="en-US" sz="2000" b="0" dirty="0">
                <a:latin typeface="Times New Roman" panose="02020603050405020304" pitchFamily="18" charset="0"/>
                <a:cs typeface="Times New Roman" panose="02020603050405020304" pitchFamily="18" charset="0"/>
              </a:rPr>
              <a:t>构造的结尾仍存在于结点的标识符表中的那些名字</a:t>
            </a:r>
            <a:r>
              <a:rPr lang="zh-CN" altLang="en-US" sz="2000" b="0" dirty="0" smtClean="0">
                <a:latin typeface="Times New Roman" panose="02020603050405020304" pitchFamily="18" charset="0"/>
                <a:cs typeface="Times New Roman" panose="02020603050405020304" pitchFamily="18" charset="0"/>
              </a:rPr>
              <a:t>。</a:t>
            </a:r>
            <a:endParaRPr lang="en-US" altLang="zh-CN" sz="2000" b="0" dirty="0" smtClean="0">
              <a:latin typeface="Times New Roman" panose="02020603050405020304" pitchFamily="18" charset="0"/>
              <a:cs typeface="Times New Roman" panose="02020603050405020304" pitchFamily="18" charset="0"/>
            </a:endParaRPr>
          </a:p>
          <a:p>
            <a:pPr marL="457200" indent="-457200" algn="l">
              <a:buAutoNum type="arabicParenBoth"/>
            </a:pPr>
            <a:endParaRPr lang="en-US" altLang="zh-CN" sz="2000" b="0" dirty="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因此，可以将</a:t>
            </a:r>
            <a:r>
              <a:rPr lang="en-US" altLang="zh-CN" sz="2400" b="0" dirty="0">
                <a:latin typeface="Times New Roman" panose="02020603050405020304" pitchFamily="18" charset="0"/>
                <a:cs typeface="Times New Roman" panose="02020603050405020304" pitchFamily="18" charset="0"/>
              </a:rPr>
              <a:t>DAG</a:t>
            </a:r>
            <a:r>
              <a:rPr lang="zh-CN" altLang="en-US" sz="2400" b="0" dirty="0">
                <a:latin typeface="Times New Roman" panose="02020603050405020304" pitchFamily="18" charset="0"/>
                <a:cs typeface="Times New Roman" panose="02020603050405020304" pitchFamily="18" charset="0"/>
              </a:rPr>
              <a:t>应用在基本块的优化中</a:t>
            </a:r>
            <a:endParaRPr lang="en-US" altLang="zh-CN" sz="2400" b="0" dirty="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000" b="0" dirty="0" smtClean="0">
                <a:latin typeface="Times New Roman" panose="02020603050405020304" pitchFamily="18" charset="0"/>
                <a:cs typeface="Times New Roman" panose="02020603050405020304" pitchFamily="18" charset="0"/>
              </a:rPr>
              <a:t>简化基本块</a:t>
            </a:r>
            <a:endParaRPr lang="en-US" altLang="zh-CN" sz="20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000" b="0" dirty="0">
                <a:latin typeface="Times New Roman" panose="02020603050405020304" pitchFamily="18" charset="0"/>
                <a:cs typeface="Times New Roman" panose="02020603050405020304" pitchFamily="18" charset="0"/>
              </a:rPr>
              <a:t>重</a:t>
            </a:r>
            <a:r>
              <a:rPr lang="zh-CN" altLang="en-US" sz="2000" b="0" dirty="0" smtClean="0">
                <a:latin typeface="Times New Roman" panose="02020603050405020304" pitchFamily="18" charset="0"/>
                <a:cs typeface="Times New Roman" panose="02020603050405020304" pitchFamily="18" charset="0"/>
              </a:rPr>
              <a:t>拍基本块的计算顺序</a:t>
            </a:r>
            <a:endParaRPr lang="zh-CN" altLang="en-US" sz="20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en-US" altLang="zh-CN" dirty="0" smtClean="0">
                <a:latin typeface="Times New Roman" panose="02020603050405020304" pitchFamily="18" charset="0"/>
                <a:cs typeface="Times New Roman" panose="02020603050405020304" pitchFamily="18" charset="0"/>
              </a:rPr>
              <a:t>DAG</a:t>
            </a:r>
            <a:r>
              <a:rPr lang="zh-CN" altLang="en-US" dirty="0" smtClean="0"/>
              <a:t>的应用</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b="1" kern="0" dirty="0" smtClean="0">
                <a:solidFill>
                  <a:srgbClr val="000000"/>
                </a:solidFill>
                <a:latin typeface="楷体" panose="02010609060101010101" pitchFamily="49" charset="-122"/>
                <a:ea typeface="楷体" panose="02010609060101010101" pitchFamily="49" charset="-122"/>
              </a:rPr>
              <a:t>简化基本块</a:t>
            </a:r>
            <a:endParaRPr lang="zh-CN" altLang="en-US" sz="3600" b="1" kern="0" dirty="0">
              <a:solidFill>
                <a:srgbClr val="000000"/>
              </a:solidFill>
              <a:latin typeface="楷体" panose="02010609060101010101" pitchFamily="49" charset="-122"/>
              <a:ea typeface="楷体" panose="02010609060101010101" pitchFamily="49" charset="-122"/>
            </a:endParaRPr>
          </a:p>
        </p:txBody>
      </p:sp>
      <p:sp>
        <p:nvSpPr>
          <p:cNvPr id="6" name="圆角矩形 5"/>
          <p:cNvSpPr/>
          <p:nvPr/>
        </p:nvSpPr>
        <p:spPr bwMode="auto">
          <a:xfrm>
            <a:off x="521553" y="3909053"/>
            <a:ext cx="2115235" cy="576064"/>
          </a:xfrm>
          <a:prstGeom prst="roundRect">
            <a:avLst>
              <a:gd name="adj" fmla="val 10738"/>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sp>
        <p:nvSpPr>
          <p:cNvPr id="7" name="圆角矩形 6"/>
          <p:cNvSpPr/>
          <p:nvPr/>
        </p:nvSpPr>
        <p:spPr bwMode="auto">
          <a:xfrm>
            <a:off x="553056" y="2852937"/>
            <a:ext cx="2115235" cy="629750"/>
          </a:xfrm>
          <a:prstGeom prst="roundRect">
            <a:avLst>
              <a:gd name="adj" fmla="val 10738"/>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sp>
        <p:nvSpPr>
          <p:cNvPr id="8" name="圆角矩形 7"/>
          <p:cNvSpPr/>
          <p:nvPr/>
        </p:nvSpPr>
        <p:spPr bwMode="auto">
          <a:xfrm>
            <a:off x="540985" y="1028737"/>
            <a:ext cx="2115235" cy="1392153"/>
          </a:xfrm>
          <a:prstGeom prst="roundRect">
            <a:avLst>
              <a:gd name="adj" fmla="val 6503"/>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2400" b="1" smtClean="0">
              <a:solidFill>
                <a:prstClr val="black"/>
              </a:solidFill>
              <a:latin typeface="Times New Roman" panose="02020603050405020304" pitchFamily="18" charset="0"/>
              <a:ea typeface="黑体" panose="02010609060101010101" pitchFamily="2" charset="-122"/>
            </a:endParaRPr>
          </a:p>
        </p:txBody>
      </p:sp>
      <p:pic>
        <p:nvPicPr>
          <p:cNvPr id="1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481842" y="836712"/>
            <a:ext cx="4358198" cy="297633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矩形 10"/>
          <p:cNvSpPr/>
          <p:nvPr/>
        </p:nvSpPr>
        <p:spPr bwMode="auto">
          <a:xfrm>
            <a:off x="4860035" y="4197085"/>
            <a:ext cx="2655295" cy="2112235"/>
          </a:xfrm>
          <a:prstGeom prst="rect">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pt-BR" altLang="zh-CN" sz="2400" dirty="0">
                <a:solidFill>
                  <a:prstClr val="black"/>
                </a:solidFill>
                <a:latin typeface="Times New Roman" panose="02020603050405020304" pitchFamily="18" charset="0"/>
                <a:cs typeface="Times New Roman" panose="02020603050405020304" pitchFamily="18" charset="0"/>
              </a:rPr>
              <a:t>(1)  T</a:t>
            </a:r>
            <a:r>
              <a:rPr lang="pt-BR" altLang="zh-CN" sz="2400" baseline="-25000" dirty="0">
                <a:solidFill>
                  <a:prstClr val="black"/>
                </a:solidFill>
                <a:latin typeface="Times New Roman" panose="02020603050405020304" pitchFamily="18" charset="0"/>
                <a:cs typeface="Times New Roman" panose="02020603050405020304" pitchFamily="18" charset="0"/>
              </a:rPr>
              <a:t>2</a:t>
            </a:r>
            <a:r>
              <a:rPr lang="pt-BR" altLang="zh-CN" sz="2400" dirty="0">
                <a:solidFill>
                  <a:prstClr val="black"/>
                </a:solidFill>
                <a:latin typeface="Times New Roman" panose="02020603050405020304" pitchFamily="18" charset="0"/>
                <a:cs typeface="Times New Roman" panose="02020603050405020304" pitchFamily="18" charset="0"/>
              </a:rPr>
              <a:t>:=a+b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(2)  c:=3*T</a:t>
            </a:r>
            <a:r>
              <a:rPr lang="pt-BR" altLang="zh-CN" sz="2400" baseline="-25000" dirty="0">
                <a:solidFill>
                  <a:prstClr val="black"/>
                </a:solidFill>
                <a:latin typeface="Times New Roman" panose="02020603050405020304" pitchFamily="18" charset="0"/>
                <a:cs typeface="Times New Roman" panose="02020603050405020304" pitchFamily="18" charset="0"/>
              </a:rPr>
              <a:t>2</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(3)  T</a:t>
            </a:r>
            <a:r>
              <a:rPr lang="pt-BR" altLang="zh-CN" sz="2400" baseline="-25000" dirty="0">
                <a:solidFill>
                  <a:prstClr val="black"/>
                </a:solidFill>
                <a:latin typeface="Times New Roman" panose="02020603050405020304" pitchFamily="18" charset="0"/>
                <a:cs typeface="Times New Roman" panose="02020603050405020304" pitchFamily="18" charset="0"/>
              </a:rPr>
              <a:t>6</a:t>
            </a:r>
            <a:r>
              <a:rPr lang="pt-BR" altLang="zh-CN" sz="2400" dirty="0">
                <a:solidFill>
                  <a:prstClr val="black"/>
                </a:solidFill>
                <a:latin typeface="Times New Roman" panose="02020603050405020304" pitchFamily="18" charset="0"/>
                <a:cs typeface="Times New Roman" panose="02020603050405020304" pitchFamily="18" charset="0"/>
              </a:rPr>
              <a:t>:=a-b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(4)  d:=c*T</a:t>
            </a:r>
            <a:r>
              <a:rPr lang="pt-BR" altLang="zh-CN" sz="2400" baseline="-25000" dirty="0">
                <a:solidFill>
                  <a:prstClr val="black"/>
                </a:solidFill>
                <a:latin typeface="Times New Roman" panose="02020603050405020304" pitchFamily="18" charset="0"/>
                <a:cs typeface="Times New Roman" panose="02020603050405020304" pitchFamily="18" charset="0"/>
              </a:rPr>
              <a:t>6</a:t>
            </a:r>
            <a:endParaRPr kumimoji="1" lang="zh-CN" altLang="en-US" sz="2400" dirty="0" smtClean="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3" name="矩形 2"/>
          <p:cNvSpPr/>
          <p:nvPr/>
        </p:nvSpPr>
        <p:spPr>
          <a:xfrm>
            <a:off x="521550" y="936967"/>
            <a:ext cx="2178242" cy="3416320"/>
          </a:xfrm>
          <a:prstGeom prst="rect">
            <a:avLst/>
          </a:prstGeom>
        </p:spPr>
        <p:txBody>
          <a:bodyPr wrap="square">
            <a:spAutoFit/>
          </a:bodyPr>
          <a:lstStyle/>
          <a:p>
            <a:pPr marL="0" lvl="1"/>
            <a:r>
              <a:rPr lang="pt-BR" altLang="zh-CN" sz="2400" dirty="0">
                <a:solidFill>
                  <a:prstClr val="black"/>
                </a:solidFill>
                <a:latin typeface="Times New Roman" panose="02020603050405020304" pitchFamily="18" charset="0"/>
                <a:cs typeface="Times New Roman" panose="02020603050405020304" pitchFamily="18" charset="0"/>
              </a:rPr>
              <a:t>(1)  T</a:t>
            </a:r>
            <a:r>
              <a:rPr lang="fr-F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:=1.5</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(2)  T</a:t>
            </a:r>
            <a:r>
              <a:rPr lang="fr-FR" altLang="zh-CN" sz="2400" baseline="-25000" dirty="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:=3</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(3)  T</a:t>
            </a:r>
            <a:r>
              <a:rPr lang="pt-BR" altLang="zh-CN" sz="2400" baseline="-25000" dirty="0">
                <a:solidFill>
                  <a:prstClr val="black"/>
                </a:solidFill>
                <a:latin typeface="Times New Roman" panose="02020603050405020304" pitchFamily="18" charset="0"/>
                <a:cs typeface="Times New Roman" panose="02020603050405020304" pitchFamily="18" charset="0"/>
              </a:rPr>
              <a:t>3</a:t>
            </a:r>
            <a:r>
              <a:rPr lang="pt-BR" altLang="zh-CN" sz="2400" dirty="0">
                <a:solidFill>
                  <a:prstClr val="black"/>
                </a:solidFill>
                <a:latin typeface="Times New Roman" panose="02020603050405020304" pitchFamily="18" charset="0"/>
                <a:cs typeface="Times New Roman" panose="02020603050405020304" pitchFamily="18" charset="0"/>
              </a:rPr>
              <a:t>:=</a:t>
            </a:r>
            <a:r>
              <a:rPr lang="pt-BR" altLang="zh-CN" sz="2400" dirty="0" smtClean="0">
                <a:solidFill>
                  <a:prstClr val="black"/>
                </a:solidFill>
                <a:latin typeface="Times New Roman" panose="02020603050405020304" pitchFamily="18" charset="0"/>
                <a:cs typeface="Times New Roman" panose="02020603050405020304" pitchFamily="18" charset="0"/>
              </a:rPr>
              <a:t>3</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(4)  T</a:t>
            </a:r>
            <a:r>
              <a:rPr lang="pt-BR" altLang="zh-CN" sz="2400" baseline="-25000" dirty="0">
                <a:solidFill>
                  <a:prstClr val="black"/>
                </a:solidFill>
                <a:latin typeface="Times New Roman" panose="02020603050405020304" pitchFamily="18" charset="0"/>
                <a:cs typeface="Times New Roman" panose="02020603050405020304" pitchFamily="18" charset="0"/>
              </a:rPr>
              <a:t>2</a:t>
            </a:r>
            <a:r>
              <a:rPr lang="pt-BR" altLang="zh-CN" sz="2400" dirty="0">
                <a:solidFill>
                  <a:prstClr val="black"/>
                </a:solidFill>
                <a:latin typeface="Times New Roman" panose="02020603050405020304" pitchFamily="18" charset="0"/>
                <a:cs typeface="Times New Roman" panose="02020603050405020304" pitchFamily="18" charset="0"/>
              </a:rPr>
              <a:t>:=a+b</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(5)  T</a:t>
            </a:r>
            <a:r>
              <a:rPr lang="pt-BR" altLang="zh-CN" sz="2400" baseline="-25000" dirty="0">
                <a:solidFill>
                  <a:prstClr val="black"/>
                </a:solidFill>
                <a:latin typeface="Times New Roman" panose="02020603050405020304" pitchFamily="18" charset="0"/>
                <a:cs typeface="Times New Roman" panose="02020603050405020304" pitchFamily="18" charset="0"/>
              </a:rPr>
              <a:t>4</a:t>
            </a:r>
            <a:r>
              <a:rPr lang="pt-BR" altLang="zh-CN" sz="2400" dirty="0">
                <a:solidFill>
                  <a:prstClr val="black"/>
                </a:solidFill>
                <a:latin typeface="Times New Roman" panose="02020603050405020304" pitchFamily="18" charset="0"/>
                <a:cs typeface="Times New Roman" panose="02020603050405020304" pitchFamily="18" charset="0"/>
              </a:rPr>
              <a:t>:=T</a:t>
            </a:r>
            <a:r>
              <a:rPr lang="pt-BR" altLang="zh-CN" sz="2400" baseline="-25000" dirty="0">
                <a:solidFill>
                  <a:prstClr val="black"/>
                </a:solidFill>
                <a:latin typeface="Times New Roman" panose="02020603050405020304" pitchFamily="18" charset="0"/>
                <a:cs typeface="Times New Roman" panose="02020603050405020304" pitchFamily="18" charset="0"/>
              </a:rPr>
              <a:t>2</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(6)  c:=3*T</a:t>
            </a:r>
            <a:r>
              <a:rPr lang="pt-BR" altLang="zh-CN" sz="2400" baseline="-25000" dirty="0">
                <a:solidFill>
                  <a:prstClr val="black"/>
                </a:solidFill>
                <a:latin typeface="Times New Roman" panose="02020603050405020304" pitchFamily="18" charset="0"/>
                <a:cs typeface="Times New Roman" panose="02020603050405020304" pitchFamily="18" charset="0"/>
              </a:rPr>
              <a:t>2</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(7)  T</a:t>
            </a:r>
            <a:r>
              <a:rPr lang="pt-BR" altLang="zh-CN" sz="2400" baseline="-25000" dirty="0">
                <a:solidFill>
                  <a:prstClr val="black"/>
                </a:solidFill>
                <a:latin typeface="Times New Roman" panose="02020603050405020304" pitchFamily="18" charset="0"/>
                <a:cs typeface="Times New Roman" panose="02020603050405020304" pitchFamily="18" charset="0"/>
              </a:rPr>
              <a:t>5</a:t>
            </a:r>
            <a:r>
              <a:rPr lang="pt-BR" altLang="zh-CN" sz="2400" dirty="0">
                <a:solidFill>
                  <a:prstClr val="black"/>
                </a:solidFill>
                <a:latin typeface="Times New Roman" panose="02020603050405020304" pitchFamily="18" charset="0"/>
                <a:cs typeface="Times New Roman" panose="02020603050405020304" pitchFamily="18" charset="0"/>
              </a:rPr>
              <a:t>:=c</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(8)  T</a:t>
            </a:r>
            <a:r>
              <a:rPr lang="pt-BR" altLang="zh-CN" sz="2400" baseline="-25000" dirty="0">
                <a:solidFill>
                  <a:prstClr val="black"/>
                </a:solidFill>
                <a:latin typeface="Times New Roman" panose="02020603050405020304" pitchFamily="18" charset="0"/>
                <a:cs typeface="Times New Roman" panose="02020603050405020304" pitchFamily="18" charset="0"/>
              </a:rPr>
              <a:t>6</a:t>
            </a:r>
            <a:r>
              <a:rPr lang="pt-BR" altLang="zh-CN" sz="2400" dirty="0">
                <a:solidFill>
                  <a:prstClr val="black"/>
                </a:solidFill>
                <a:latin typeface="Times New Roman" panose="02020603050405020304" pitchFamily="18" charset="0"/>
                <a:cs typeface="Times New Roman" panose="02020603050405020304" pitchFamily="18" charset="0"/>
              </a:rPr>
              <a:t>:=a-b</a:t>
            </a:r>
            <a:endParaRPr lang="zh-CN" altLang="zh-CN" sz="2400" dirty="0">
              <a:solidFill>
                <a:prstClr val="black"/>
              </a:solidFill>
              <a:latin typeface="Times New Roman" panose="02020603050405020304" pitchFamily="18" charset="0"/>
              <a:cs typeface="Times New Roman" panose="02020603050405020304" pitchFamily="18" charset="0"/>
            </a:endParaRPr>
          </a:p>
          <a:p>
            <a:pPr marL="0" lvl="1"/>
            <a:r>
              <a:rPr lang="pt-BR" altLang="zh-CN" sz="2400" dirty="0">
                <a:solidFill>
                  <a:prstClr val="black"/>
                </a:solidFill>
                <a:latin typeface="Times New Roman" panose="02020603050405020304" pitchFamily="18" charset="0"/>
                <a:cs typeface="Times New Roman" panose="02020603050405020304" pitchFamily="18" charset="0"/>
              </a:rPr>
              <a:t>(9)  d:=c*T</a:t>
            </a:r>
            <a:r>
              <a:rPr lang="pt-BR" altLang="zh-CN" sz="2400" baseline="-25000" dirty="0">
                <a:solidFill>
                  <a:prstClr val="black"/>
                </a:solidFill>
                <a:latin typeface="Times New Roman" panose="02020603050405020304" pitchFamily="18" charset="0"/>
                <a:cs typeface="Times New Roman" panose="02020603050405020304" pitchFamily="18" charset="0"/>
              </a:rPr>
              <a:t>6</a:t>
            </a:r>
            <a:endParaRPr lang="zh-CN" altLang="en-US" sz="2400" dirty="0">
              <a:solidFill>
                <a:prstClr val="black"/>
              </a:solidFill>
              <a:latin typeface="Times New Roman" panose="02020603050405020304" pitchFamily="18" charset="0"/>
              <a:cs typeface="Times New Roman" panose="02020603050405020304" pitchFamily="18" charset="0"/>
            </a:endParaRPr>
          </a:p>
        </p:txBody>
      </p:sp>
      <p:sp>
        <p:nvSpPr>
          <p:cNvPr id="9"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12"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1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圆角矩形 8"/>
          <p:cNvSpPr/>
          <p:nvPr/>
        </p:nvSpPr>
        <p:spPr bwMode="auto">
          <a:xfrm>
            <a:off x="584557" y="4197087"/>
            <a:ext cx="2880320" cy="358540"/>
          </a:xfrm>
          <a:prstGeom prst="roundRect">
            <a:avLst>
              <a:gd name="adj" fmla="val 10738"/>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3200" b="1" smtClean="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2" name="圆角矩形 11"/>
          <p:cNvSpPr/>
          <p:nvPr/>
        </p:nvSpPr>
        <p:spPr bwMode="auto">
          <a:xfrm>
            <a:off x="584557" y="5300163"/>
            <a:ext cx="2880320" cy="337084"/>
          </a:xfrm>
          <a:prstGeom prst="roundRect">
            <a:avLst>
              <a:gd name="adj" fmla="val 10738"/>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3200" b="1" smtClean="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3" name="圆角矩形 12"/>
          <p:cNvSpPr/>
          <p:nvPr/>
        </p:nvSpPr>
        <p:spPr bwMode="auto">
          <a:xfrm>
            <a:off x="4950044" y="1833512"/>
            <a:ext cx="1395155" cy="347349"/>
          </a:xfrm>
          <a:prstGeom prst="roundRect">
            <a:avLst>
              <a:gd name="adj" fmla="val 10738"/>
            </a:avLst>
          </a:prstGeom>
          <a:solidFill>
            <a:srgbClr val="FF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pPr fontAlgn="base">
              <a:spcBef>
                <a:spcPct val="0"/>
              </a:spcBef>
              <a:spcAft>
                <a:spcPct val="0"/>
              </a:spcAft>
            </a:pPr>
            <a:endParaRPr kumimoji="1" lang="zh-CN" altLang="en-US" sz="3200" b="1" smtClean="0">
              <a:solidFill>
                <a:prstClr val="black"/>
              </a:solidFill>
              <a:latin typeface="Times New Roman" panose="02020603050405020304" pitchFamily="18" charset="0"/>
              <a:ea typeface="黑体" panose="02010609060101010101" pitchFamily="2" charset="-122"/>
              <a:cs typeface="Times New Roman" panose="02020603050405020304" pitchFamily="18" charset="0"/>
            </a:endParaRPr>
          </a:p>
        </p:txBody>
      </p:sp>
      <p:sp>
        <p:nvSpPr>
          <p:cNvPr id="14" name="矩形 13"/>
          <p:cNvSpPr/>
          <p:nvPr/>
        </p:nvSpPr>
        <p:spPr bwMode="auto">
          <a:xfrm>
            <a:off x="1259635" y="1001604"/>
            <a:ext cx="1395155" cy="15601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pt-BR" altLang="zh-CN" sz="2400" dirty="0">
                <a:solidFill>
                  <a:prstClr val="black"/>
                </a:solidFill>
                <a:latin typeface="Times New Roman" panose="02020603050405020304" pitchFamily="18" charset="0"/>
                <a:cs typeface="Times New Roman" panose="02020603050405020304" pitchFamily="18" charset="0"/>
              </a:rPr>
              <a:t>s:=a+b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t:=c+d</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u:=e-t</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v:=</a:t>
            </a:r>
            <a:r>
              <a:rPr lang="pt-BR" altLang="zh-CN" sz="2400" dirty="0" smtClean="0">
                <a:solidFill>
                  <a:prstClr val="black"/>
                </a:solidFill>
                <a:latin typeface="Times New Roman" panose="02020603050405020304" pitchFamily="18" charset="0"/>
                <a:cs typeface="Times New Roman" panose="02020603050405020304" pitchFamily="18" charset="0"/>
              </a:rPr>
              <a:t>s-u</a:t>
            </a:r>
            <a:endParaRPr lang="zh-CN" altLang="zh-CN" sz="2400" dirty="0">
              <a:solidFill>
                <a:prstClr val="black"/>
              </a:solidFill>
              <a:latin typeface="Times New Roman" panose="02020603050405020304" pitchFamily="18" charset="0"/>
              <a:cs typeface="Times New Roman" panose="02020603050405020304" pitchFamily="18" charset="0"/>
            </a:endParaRPr>
          </a:p>
        </p:txBody>
      </p:sp>
      <p:sp>
        <p:nvSpPr>
          <p:cNvPr id="15" name="矩形 14"/>
          <p:cNvSpPr/>
          <p:nvPr/>
        </p:nvSpPr>
        <p:spPr bwMode="auto">
          <a:xfrm>
            <a:off x="584557" y="2696793"/>
            <a:ext cx="2880320" cy="380455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pt-BR" altLang="zh-CN" sz="2400" dirty="0">
                <a:solidFill>
                  <a:prstClr val="black"/>
                </a:solidFill>
                <a:latin typeface="Times New Roman" panose="02020603050405020304" pitchFamily="18" charset="0"/>
                <a:cs typeface="Times New Roman" panose="02020603050405020304" pitchFamily="18" charset="0"/>
              </a:rPr>
              <a:t>(1)  </a:t>
            </a:r>
            <a:r>
              <a:rPr lang="pt-BR" altLang="zh-CN" sz="2400" dirty="0" smtClean="0">
                <a:solidFill>
                  <a:prstClr val="black"/>
                </a:solidFill>
                <a:latin typeface="Times New Roman" panose="02020603050405020304" pitchFamily="18" charset="0"/>
                <a:cs typeface="Times New Roman" panose="02020603050405020304" pitchFamily="18" charset="0"/>
              </a:rPr>
              <a:t>  MOV </a:t>
            </a:r>
            <a:r>
              <a:rPr lang="pt-BR" altLang="zh-CN" sz="2400" dirty="0">
                <a:solidFill>
                  <a:prstClr val="black"/>
                </a:solidFill>
                <a:latin typeface="Times New Roman" panose="02020603050405020304" pitchFamily="18" charset="0"/>
                <a:cs typeface="Times New Roman" panose="02020603050405020304" pitchFamily="18" charset="0"/>
              </a:rPr>
              <a:t>R</a:t>
            </a:r>
            <a:r>
              <a:rPr lang="pt-B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a</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(2)  </a:t>
            </a:r>
            <a:r>
              <a:rPr lang="pt-BR" altLang="zh-CN" sz="2400" dirty="0" smtClean="0">
                <a:solidFill>
                  <a:prstClr val="black"/>
                </a:solidFill>
                <a:latin typeface="Times New Roman" panose="02020603050405020304" pitchFamily="18" charset="0"/>
                <a:cs typeface="Times New Roman" panose="02020603050405020304" pitchFamily="18" charset="0"/>
              </a:rPr>
              <a:t>  ADD  </a:t>
            </a:r>
            <a:r>
              <a:rPr lang="pt-BR" altLang="zh-CN" sz="2400" dirty="0">
                <a:solidFill>
                  <a:prstClr val="black"/>
                </a:solidFill>
                <a:latin typeface="Times New Roman" panose="02020603050405020304" pitchFamily="18" charset="0"/>
                <a:cs typeface="Times New Roman" panose="02020603050405020304" pitchFamily="18" charset="0"/>
              </a:rPr>
              <a:t>R</a:t>
            </a:r>
            <a:r>
              <a:rPr lang="pt-B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(3)  </a:t>
            </a:r>
            <a:r>
              <a:rPr lang="pt-BR" altLang="zh-CN" sz="2400" dirty="0" smtClean="0">
                <a:solidFill>
                  <a:prstClr val="black"/>
                </a:solidFill>
                <a:latin typeface="Times New Roman" panose="02020603050405020304" pitchFamily="18" charset="0"/>
                <a:cs typeface="Times New Roman" panose="02020603050405020304" pitchFamily="18" charset="0"/>
              </a:rPr>
              <a:t>  MOV </a:t>
            </a:r>
            <a:r>
              <a:rPr lang="pt-BR" altLang="zh-CN" sz="2400" dirty="0">
                <a:solidFill>
                  <a:prstClr val="black"/>
                </a:solidFill>
                <a:latin typeface="Times New Roman" panose="02020603050405020304" pitchFamily="18" charset="0"/>
                <a:cs typeface="Times New Roman" panose="02020603050405020304" pitchFamily="18" charset="0"/>
              </a:rPr>
              <a:t>R</a:t>
            </a:r>
            <a:r>
              <a:rPr lang="pt-BR" altLang="zh-CN" sz="2400" baseline="-25000" dirty="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c</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(4)  </a:t>
            </a:r>
            <a:r>
              <a:rPr lang="pt-BR" altLang="zh-CN" sz="2400" dirty="0" smtClean="0">
                <a:solidFill>
                  <a:prstClr val="black"/>
                </a:solidFill>
                <a:latin typeface="Times New Roman" panose="02020603050405020304" pitchFamily="18" charset="0"/>
                <a:cs typeface="Times New Roman" panose="02020603050405020304" pitchFamily="18" charset="0"/>
              </a:rPr>
              <a:t>  ADD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d</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(5)  </a:t>
            </a:r>
            <a:r>
              <a:rPr lang="pt-BR" altLang="zh-CN" sz="2400" dirty="0" smtClean="0">
                <a:solidFill>
                  <a:prstClr val="black"/>
                </a:solidFill>
                <a:latin typeface="Times New Roman" panose="02020603050405020304" pitchFamily="18" charset="0"/>
                <a:cs typeface="Times New Roman" panose="02020603050405020304" pitchFamily="18" charset="0"/>
              </a:rPr>
              <a:t>  MOV </a:t>
            </a:r>
            <a:r>
              <a:rPr lang="pt-BR" altLang="zh-CN" sz="2400" dirty="0">
                <a:solidFill>
                  <a:prstClr val="black"/>
                </a:solidFill>
                <a:latin typeface="Times New Roman" panose="02020603050405020304" pitchFamily="18" charset="0"/>
                <a:cs typeface="Times New Roman" panose="02020603050405020304" pitchFamily="18" charset="0"/>
              </a:rPr>
              <a:t>s,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(6)  </a:t>
            </a:r>
            <a:r>
              <a:rPr lang="pt-BR" altLang="zh-CN" sz="2400" dirty="0" smtClean="0">
                <a:solidFill>
                  <a:prstClr val="black"/>
                </a:solidFill>
                <a:latin typeface="Times New Roman" panose="02020603050405020304" pitchFamily="18" charset="0"/>
                <a:cs typeface="Times New Roman" panose="02020603050405020304" pitchFamily="18" charset="0"/>
              </a:rPr>
              <a:t>  MOV </a:t>
            </a:r>
            <a:r>
              <a:rPr lang="pt-BR" altLang="zh-CN" sz="2400" dirty="0">
                <a:solidFill>
                  <a:prstClr val="black"/>
                </a:solidFill>
                <a:latin typeface="Times New Roman" panose="02020603050405020304" pitchFamily="18" charset="0"/>
                <a:cs typeface="Times New Roman" panose="02020603050405020304" pitchFamily="18" charset="0"/>
              </a:rPr>
              <a:t>R</a:t>
            </a:r>
            <a:r>
              <a:rPr lang="pt-B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smtClean="0">
                <a:solidFill>
                  <a:prstClr val="black"/>
                </a:solidFill>
                <a:latin typeface="Times New Roman" panose="02020603050405020304" pitchFamily="18" charset="0"/>
                <a:cs typeface="Times New Roman" panose="02020603050405020304" pitchFamily="18" charset="0"/>
              </a:rPr>
              <a:t>,  </a:t>
            </a:r>
            <a:r>
              <a:rPr lang="pt-BR" altLang="zh-CN" sz="2400" dirty="0">
                <a:solidFill>
                  <a:prstClr val="black"/>
                </a:solidFill>
                <a:latin typeface="Times New Roman" panose="02020603050405020304" pitchFamily="18" charset="0"/>
                <a:cs typeface="Times New Roman" panose="02020603050405020304" pitchFamily="18" charset="0"/>
              </a:rPr>
              <a:t>e</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(7)  </a:t>
            </a:r>
            <a:r>
              <a:rPr lang="pt-BR" altLang="zh-CN" sz="2400" dirty="0" smtClean="0">
                <a:solidFill>
                  <a:prstClr val="black"/>
                </a:solidFill>
                <a:latin typeface="Times New Roman" panose="02020603050405020304" pitchFamily="18" charset="0"/>
                <a:cs typeface="Times New Roman" panose="02020603050405020304" pitchFamily="18" charset="0"/>
              </a:rPr>
              <a:t>  SUB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1</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(8)  </a:t>
            </a:r>
            <a:r>
              <a:rPr lang="pt-BR" altLang="zh-CN" sz="2400" dirty="0" smtClean="0">
                <a:solidFill>
                  <a:prstClr val="black"/>
                </a:solidFill>
                <a:latin typeface="Times New Roman" panose="02020603050405020304" pitchFamily="18" charset="0"/>
                <a:cs typeface="Times New Roman" panose="02020603050405020304" pitchFamily="18" charset="0"/>
              </a:rPr>
              <a:t>  MOV </a:t>
            </a:r>
            <a:r>
              <a:rPr lang="pt-BR" altLang="zh-CN" sz="2400" dirty="0">
                <a:solidFill>
                  <a:prstClr val="black"/>
                </a:solidFill>
                <a:latin typeface="Times New Roman" panose="02020603050405020304" pitchFamily="18" charset="0"/>
                <a:cs typeface="Times New Roman" panose="02020603050405020304" pitchFamily="18" charset="0"/>
              </a:rPr>
              <a:t>R</a:t>
            </a:r>
            <a:r>
              <a:rPr lang="pt-BR" altLang="zh-CN" sz="2400" baseline="-25000" dirty="0">
                <a:solidFill>
                  <a:prstClr val="black"/>
                </a:solidFill>
                <a:latin typeface="Times New Roman" panose="02020603050405020304" pitchFamily="18" charset="0"/>
                <a:cs typeface="Times New Roman" panose="02020603050405020304" pitchFamily="18" charset="0"/>
              </a:rPr>
              <a:t>1</a:t>
            </a:r>
            <a:r>
              <a:rPr lang="pt-BR" altLang="zh-CN" sz="2400" dirty="0" smtClean="0">
                <a:solidFill>
                  <a:prstClr val="black"/>
                </a:solidFill>
                <a:latin typeface="Times New Roman" panose="02020603050405020304" pitchFamily="18" charset="0"/>
                <a:cs typeface="Times New Roman" panose="02020603050405020304" pitchFamily="18" charset="0"/>
              </a:rPr>
              <a:t>,  </a:t>
            </a:r>
            <a:r>
              <a:rPr lang="pt-BR" altLang="zh-CN" sz="2400" dirty="0">
                <a:solidFill>
                  <a:prstClr val="black"/>
                </a:solidFill>
                <a:latin typeface="Times New Roman" panose="02020603050405020304" pitchFamily="18" charset="0"/>
                <a:cs typeface="Times New Roman" panose="02020603050405020304" pitchFamily="18" charset="0"/>
              </a:rPr>
              <a:t>s</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(9)  </a:t>
            </a:r>
            <a:r>
              <a:rPr lang="pt-BR" altLang="zh-CN" sz="2400" dirty="0" smtClean="0">
                <a:solidFill>
                  <a:prstClr val="black"/>
                </a:solidFill>
                <a:latin typeface="Times New Roman" panose="02020603050405020304" pitchFamily="18" charset="0"/>
                <a:cs typeface="Times New Roman" panose="02020603050405020304" pitchFamily="18" charset="0"/>
              </a:rPr>
              <a:t>  SUB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(10)  MOV v,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1</a:t>
            </a:r>
            <a:endParaRPr lang="zh-CN" altLang="zh-CN" sz="2400" dirty="0">
              <a:solidFill>
                <a:prstClr val="black"/>
              </a:solidFill>
              <a:latin typeface="Times New Roman" panose="02020603050405020304" pitchFamily="18" charset="0"/>
              <a:cs typeface="Times New Roman" panose="02020603050405020304" pitchFamily="18" charset="0"/>
            </a:endParaRPr>
          </a:p>
        </p:txBody>
      </p:sp>
      <p:sp>
        <p:nvSpPr>
          <p:cNvPr id="16" name="矩形 15"/>
          <p:cNvSpPr/>
          <p:nvPr/>
        </p:nvSpPr>
        <p:spPr bwMode="auto">
          <a:xfrm>
            <a:off x="4950045" y="1001604"/>
            <a:ext cx="1395155" cy="1560173"/>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pt-BR" altLang="zh-CN" sz="2400" dirty="0" smtClean="0">
                <a:solidFill>
                  <a:prstClr val="black"/>
                </a:solidFill>
                <a:latin typeface="Times New Roman" panose="02020603050405020304" pitchFamily="18" charset="0"/>
                <a:cs typeface="Times New Roman" panose="02020603050405020304" pitchFamily="18" charset="0"/>
              </a:rPr>
              <a:t>t</a:t>
            </a:r>
            <a:r>
              <a:rPr lang="pt-BR" altLang="zh-CN" sz="2400" dirty="0">
                <a:solidFill>
                  <a:prstClr val="black"/>
                </a:solidFill>
                <a:latin typeface="Times New Roman" panose="02020603050405020304" pitchFamily="18" charset="0"/>
                <a:cs typeface="Times New Roman" panose="02020603050405020304" pitchFamily="18" charset="0"/>
              </a:rPr>
              <a:t>:=c+d</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u:=e-t</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s:=a+b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smtClean="0">
                <a:solidFill>
                  <a:prstClr val="black"/>
                </a:solidFill>
                <a:latin typeface="Times New Roman" panose="02020603050405020304" pitchFamily="18" charset="0"/>
                <a:cs typeface="Times New Roman" panose="02020603050405020304" pitchFamily="18" charset="0"/>
              </a:rPr>
              <a:t>v</a:t>
            </a:r>
            <a:r>
              <a:rPr lang="pt-BR" altLang="zh-CN" sz="2400" dirty="0">
                <a:solidFill>
                  <a:prstClr val="black"/>
                </a:solidFill>
                <a:latin typeface="Times New Roman" panose="02020603050405020304" pitchFamily="18" charset="0"/>
                <a:cs typeface="Times New Roman" panose="02020603050405020304" pitchFamily="18" charset="0"/>
              </a:rPr>
              <a:t>:=</a:t>
            </a:r>
            <a:r>
              <a:rPr lang="pt-BR" altLang="zh-CN" sz="2400" dirty="0" smtClean="0">
                <a:solidFill>
                  <a:prstClr val="black"/>
                </a:solidFill>
                <a:latin typeface="Times New Roman" panose="02020603050405020304" pitchFamily="18" charset="0"/>
                <a:cs typeface="Times New Roman" panose="02020603050405020304" pitchFamily="18" charset="0"/>
              </a:rPr>
              <a:t>s-u</a:t>
            </a:r>
            <a:endParaRPr lang="pt-BR" altLang="zh-CN" sz="2400" dirty="0" smtClean="0">
              <a:solidFill>
                <a:prstClr val="black"/>
              </a:solidFill>
              <a:latin typeface="Times New Roman" panose="02020603050405020304" pitchFamily="18" charset="0"/>
              <a:cs typeface="Times New Roman" panose="02020603050405020304" pitchFamily="18" charset="0"/>
            </a:endParaRPr>
          </a:p>
          <a:p>
            <a:endParaRPr lang="zh-CN" altLang="zh-CN" sz="2400" dirty="0">
              <a:solidFill>
                <a:prstClr val="black"/>
              </a:solidFill>
              <a:latin typeface="Times New Roman" panose="02020603050405020304" pitchFamily="18" charset="0"/>
              <a:cs typeface="Times New Roman" panose="02020603050405020304" pitchFamily="18" charset="0"/>
            </a:endParaRPr>
          </a:p>
        </p:txBody>
      </p:sp>
      <p:sp>
        <p:nvSpPr>
          <p:cNvPr id="17" name="矩形 16"/>
          <p:cNvSpPr/>
          <p:nvPr/>
        </p:nvSpPr>
        <p:spPr bwMode="auto">
          <a:xfrm>
            <a:off x="4207459" y="2696793"/>
            <a:ext cx="2880320" cy="3804551"/>
          </a:xfrm>
          <a:prstGeom prst="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lstStyle/>
          <a:p>
            <a:r>
              <a:rPr lang="pt-BR" altLang="zh-CN" sz="2400" dirty="0">
                <a:solidFill>
                  <a:prstClr val="black"/>
                </a:solidFill>
                <a:latin typeface="Times New Roman" panose="02020603050405020304" pitchFamily="18" charset="0"/>
                <a:cs typeface="Times New Roman" panose="02020603050405020304" pitchFamily="18" charset="0"/>
              </a:rPr>
              <a:t>(1)  MOV R</a:t>
            </a:r>
            <a:r>
              <a:rPr lang="pt-B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smtClean="0">
                <a:solidFill>
                  <a:prstClr val="black"/>
                </a:solidFill>
                <a:latin typeface="Times New Roman" panose="02020603050405020304" pitchFamily="18" charset="0"/>
                <a:cs typeface="Times New Roman" panose="02020603050405020304" pitchFamily="18" charset="0"/>
              </a:rPr>
              <a:t>,  </a:t>
            </a:r>
            <a:r>
              <a:rPr lang="pt-BR" altLang="zh-CN" sz="2400" dirty="0">
                <a:solidFill>
                  <a:prstClr val="black"/>
                </a:solidFill>
                <a:latin typeface="Times New Roman" panose="02020603050405020304" pitchFamily="18" charset="0"/>
                <a:cs typeface="Times New Roman" panose="02020603050405020304" pitchFamily="18" charset="0"/>
              </a:rPr>
              <a:t>c</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(2)  ADD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d</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(3)  MOV R</a:t>
            </a:r>
            <a:r>
              <a:rPr lang="pt-BR" altLang="zh-CN" sz="2400" baseline="-25000" dirty="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e</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(4)  SUB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1</a:t>
            </a:r>
            <a:r>
              <a:rPr lang="pt-BR" altLang="zh-CN" sz="2400" dirty="0">
                <a:solidFill>
                  <a:prstClr val="black"/>
                </a:solidFill>
                <a:latin typeface="Times New Roman" panose="02020603050405020304" pitchFamily="18" charset="0"/>
                <a:cs typeface="Times New Roman" panose="02020603050405020304" pitchFamily="18" charset="0"/>
              </a:rPr>
              <a:t>, R</a:t>
            </a:r>
            <a:r>
              <a:rPr lang="pt-BR" altLang="zh-CN" sz="2400" baseline="-25000" dirty="0">
                <a:solidFill>
                  <a:prstClr val="black"/>
                </a:solidFill>
                <a:latin typeface="Times New Roman" panose="02020603050405020304" pitchFamily="18" charset="0"/>
                <a:cs typeface="Times New Roman" panose="02020603050405020304" pitchFamily="18" charset="0"/>
              </a:rPr>
              <a:t>0</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(5)  MOV R</a:t>
            </a:r>
            <a:r>
              <a:rPr lang="pt-BR" altLang="zh-CN" sz="2400" baseline="-25000" dirty="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a</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(6)  ADD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b</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(7)  SUB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r>
              <a:rPr lang="pt-BR" altLang="zh-CN" sz="2400" dirty="0">
                <a:solidFill>
                  <a:prstClr val="black"/>
                </a:solidFill>
                <a:latin typeface="Times New Roman" panose="02020603050405020304" pitchFamily="18" charset="0"/>
                <a:cs typeface="Times New Roman" panose="02020603050405020304" pitchFamily="18" charset="0"/>
              </a:rPr>
              <a:t>, R</a:t>
            </a:r>
            <a:r>
              <a:rPr lang="pt-BR" altLang="zh-CN" sz="2400" baseline="-25000" dirty="0">
                <a:solidFill>
                  <a:prstClr val="black"/>
                </a:solidFill>
                <a:latin typeface="Times New Roman" panose="02020603050405020304" pitchFamily="18" charset="0"/>
                <a:cs typeface="Times New Roman" panose="02020603050405020304" pitchFamily="18" charset="0"/>
              </a:rPr>
              <a:t>1</a:t>
            </a:r>
            <a:endParaRPr lang="zh-CN" altLang="zh-CN" sz="2400" dirty="0">
              <a:solidFill>
                <a:prstClr val="black"/>
              </a:solidFill>
              <a:latin typeface="Times New Roman" panose="02020603050405020304" pitchFamily="18" charset="0"/>
              <a:cs typeface="Times New Roman" panose="02020603050405020304" pitchFamily="18" charset="0"/>
            </a:endParaRPr>
          </a:p>
          <a:p>
            <a:r>
              <a:rPr lang="pt-BR" altLang="zh-CN" sz="2400" dirty="0">
                <a:solidFill>
                  <a:prstClr val="black"/>
                </a:solidFill>
                <a:latin typeface="Times New Roman" panose="02020603050405020304" pitchFamily="18" charset="0"/>
                <a:cs typeface="Times New Roman" panose="02020603050405020304" pitchFamily="18" charset="0"/>
              </a:rPr>
              <a:t>(8)  MOV </a:t>
            </a:r>
            <a:r>
              <a:rPr lang="pt-BR" altLang="zh-CN" sz="2400" dirty="0" smtClean="0">
                <a:solidFill>
                  <a:prstClr val="black"/>
                </a:solidFill>
                <a:latin typeface="Times New Roman" panose="02020603050405020304" pitchFamily="18" charset="0"/>
                <a:cs typeface="Times New Roman" panose="02020603050405020304" pitchFamily="18" charset="0"/>
              </a:rPr>
              <a:t> v</a:t>
            </a:r>
            <a:r>
              <a:rPr lang="pt-BR" altLang="zh-CN" sz="2400" dirty="0">
                <a:solidFill>
                  <a:prstClr val="black"/>
                </a:solidFill>
                <a:latin typeface="Times New Roman" panose="02020603050405020304" pitchFamily="18" charset="0"/>
                <a:cs typeface="Times New Roman" panose="02020603050405020304" pitchFamily="18" charset="0"/>
              </a:rPr>
              <a:t>, </a:t>
            </a:r>
            <a:r>
              <a:rPr lang="pt-BR" altLang="zh-CN" sz="2400" dirty="0" smtClean="0">
                <a:solidFill>
                  <a:prstClr val="black"/>
                </a:solidFill>
                <a:latin typeface="Times New Roman" panose="02020603050405020304" pitchFamily="18" charset="0"/>
                <a:cs typeface="Times New Roman" panose="02020603050405020304" pitchFamily="18" charset="0"/>
              </a:rPr>
              <a:t>  R</a:t>
            </a:r>
            <a:r>
              <a:rPr lang="pt-BR" altLang="zh-CN" sz="2400" baseline="-25000" dirty="0" smtClean="0">
                <a:solidFill>
                  <a:prstClr val="black"/>
                </a:solidFill>
                <a:latin typeface="Times New Roman" panose="02020603050405020304" pitchFamily="18" charset="0"/>
                <a:cs typeface="Times New Roman" panose="02020603050405020304" pitchFamily="18" charset="0"/>
              </a:rPr>
              <a:t>0</a:t>
            </a:r>
            <a:endParaRPr lang="zh-CN" altLang="zh-CN" sz="2400" dirty="0">
              <a:solidFill>
                <a:prstClr val="black"/>
              </a:solidFill>
              <a:latin typeface="Times New Roman" panose="02020603050405020304" pitchFamily="18" charset="0"/>
              <a:cs typeface="Times New Roman" panose="02020603050405020304" pitchFamily="18" charset="0"/>
            </a:endParaRPr>
          </a:p>
        </p:txBody>
      </p:sp>
      <p:sp>
        <p:nvSpPr>
          <p:cNvPr id="2" name="标题 1"/>
          <p:cNvSpPr>
            <a:spLocks noGrp="1"/>
          </p:cNvSpPr>
          <p:nvPr>
            <p:ph type="title" idx="4294967295"/>
          </p:nvPr>
        </p:nvSpPr>
        <p:spPr>
          <a:xfrm>
            <a:off x="398059" y="64979"/>
            <a:ext cx="6975118" cy="936625"/>
          </a:xfrm>
        </p:spPr>
        <p:txBody>
          <a:bodyPr/>
          <a:lstStyle/>
          <a:p>
            <a:r>
              <a:rPr lang="zh-CN" altLang="en-US" dirty="0" smtClean="0"/>
              <a:t>重排基本块的计算顺序</a:t>
            </a:r>
            <a:endParaRPr lang="en-US" dirty="0"/>
          </a:p>
        </p:txBody>
      </p:sp>
      <p:sp>
        <p:nvSpPr>
          <p:cNvPr id="10"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11"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1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barn(inVertical)">
                                      <p:cBhvr>
                                        <p:cTn id="3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P spid="13" grpId="0" animBg="1"/>
      <p:bldP spid="14" grpId="0" animBg="1"/>
      <p:bldP spid="15" grpId="0" animBg="1"/>
      <p:bldP spid="16" grpId="0" animBg="1"/>
      <p:bldP spid="1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a:latin typeface="Times New Roman" panose="02020603050405020304" pitchFamily="18" charset="0"/>
                <a:cs typeface="Times New Roman" panose="02020603050405020304" pitchFamily="18" charset="0"/>
              </a:rPr>
              <a:t>循环就是程序中那些</a:t>
            </a:r>
            <a:r>
              <a:rPr lang="zh-CN" altLang="en-US" sz="2400" b="0" dirty="0" smtClean="0">
                <a:latin typeface="Times New Roman" panose="02020603050405020304" pitchFamily="18" charset="0"/>
                <a:cs typeface="Times New Roman" panose="02020603050405020304" pitchFamily="18" charset="0"/>
              </a:rPr>
              <a:t>可能被反复</a:t>
            </a:r>
            <a:r>
              <a:rPr lang="zh-CN" altLang="en-US" sz="2400" b="0" dirty="0">
                <a:latin typeface="Times New Roman" panose="02020603050405020304" pitchFamily="18" charset="0"/>
                <a:cs typeface="Times New Roman" panose="02020603050405020304" pitchFamily="18" charset="0"/>
              </a:rPr>
              <a:t>执行的代码序列。因为循环中代码可能要反复执行，所以，进行代码优化</a:t>
            </a:r>
            <a:r>
              <a:rPr lang="zh-CN" altLang="en-US" sz="2400" b="0" dirty="0" smtClean="0">
                <a:latin typeface="Times New Roman" panose="02020603050405020304" pitchFamily="18" charset="0"/>
                <a:cs typeface="Times New Roman" panose="02020603050405020304" pitchFamily="18" charset="0"/>
              </a:rPr>
              <a:t>时的重点是考虑</a:t>
            </a:r>
            <a:r>
              <a:rPr lang="zh-CN" altLang="en-US" sz="2400" b="0" dirty="0">
                <a:latin typeface="Times New Roman" panose="02020603050405020304" pitchFamily="18" charset="0"/>
                <a:cs typeface="Times New Roman" panose="02020603050405020304" pitchFamily="18" charset="0"/>
              </a:rPr>
              <a:t>循环的代码优化，这对提高目标代码的效率将起更大的作用</a:t>
            </a:r>
            <a:r>
              <a:rPr lang="zh-CN" altLang="en-US" sz="2400" b="0" dirty="0" smtClean="0">
                <a:latin typeface="Times New Roman" panose="02020603050405020304" pitchFamily="18" charset="0"/>
                <a:cs typeface="Times New Roman" panose="02020603050405020304" pitchFamily="18" charset="0"/>
              </a:rPr>
              <a:t>。高级语言</a:t>
            </a:r>
            <a:r>
              <a:rPr lang="zh-CN" altLang="en-US" sz="2400" b="0" dirty="0">
                <a:latin typeface="Times New Roman" panose="02020603050405020304" pitchFamily="18" charset="0"/>
                <a:cs typeface="Times New Roman" panose="02020603050405020304" pitchFamily="18" charset="0"/>
              </a:rPr>
              <a:t>的循环语句</a:t>
            </a:r>
            <a:r>
              <a:rPr lang="en-US" altLang="zh-CN" sz="2400" b="0" dirty="0">
                <a:latin typeface="Times New Roman" panose="02020603050405020304" pitchFamily="18" charset="0"/>
                <a:cs typeface="Times New Roman" panose="02020603050405020304" pitchFamily="18" charset="0"/>
              </a:rPr>
              <a:t>(for</a:t>
            </a:r>
            <a:r>
              <a:rPr lang="zh-CN" altLang="en-US" sz="2400" b="0" dirty="0">
                <a:latin typeface="Times New Roman" panose="02020603050405020304" pitchFamily="18" charset="0"/>
                <a:cs typeface="Times New Roman" panose="02020603050405020304" pitchFamily="18" charset="0"/>
              </a:rPr>
              <a:t>语句、</a:t>
            </a:r>
            <a:r>
              <a:rPr lang="en-US" altLang="zh-CN" sz="2400" b="0" dirty="0">
                <a:latin typeface="Times New Roman" panose="02020603050405020304" pitchFamily="18" charset="0"/>
                <a:cs typeface="Times New Roman" panose="02020603050405020304" pitchFamily="18" charset="0"/>
              </a:rPr>
              <a:t>while</a:t>
            </a:r>
            <a:r>
              <a:rPr lang="zh-CN" altLang="en-US" sz="2400" b="0" dirty="0">
                <a:latin typeface="Times New Roman" panose="02020603050405020304" pitchFamily="18" charset="0"/>
                <a:cs typeface="Times New Roman" panose="02020603050405020304" pitchFamily="18" charset="0"/>
              </a:rPr>
              <a:t>语句、</a:t>
            </a:r>
            <a:r>
              <a:rPr lang="en-US" altLang="zh-CN" sz="2400" b="0" dirty="0">
                <a:latin typeface="Times New Roman" panose="02020603050405020304" pitchFamily="18" charset="0"/>
                <a:cs typeface="Times New Roman" panose="02020603050405020304" pitchFamily="18" charset="0"/>
              </a:rPr>
              <a:t>repeat</a:t>
            </a:r>
            <a:r>
              <a:rPr lang="zh-CN" altLang="en-US" sz="2400" b="0" dirty="0">
                <a:latin typeface="Times New Roman" panose="02020603050405020304" pitchFamily="18" charset="0"/>
                <a:cs typeface="Times New Roman" panose="02020603050405020304" pitchFamily="18" charset="0"/>
              </a:rPr>
              <a:t>语句等</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b="0" dirty="0" smtClean="0">
                <a:latin typeface="Times New Roman" panose="02020603050405020304" pitchFamily="18" charset="0"/>
                <a:cs typeface="Times New Roman" panose="02020603050405020304" pitchFamily="18" charset="0"/>
              </a:rPr>
              <a:t>如何确定循环？</a:t>
            </a:r>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sz="2400" b="0" dirty="0" smtClean="0">
                <a:latin typeface="Times New Roman" panose="02020603050405020304" pitchFamily="18" charset="0"/>
                <a:cs typeface="Times New Roman" panose="02020603050405020304" pitchFamily="18" charset="0"/>
              </a:rPr>
              <a:t>循环必备的两个基本性质：一是具有唯一的头节点；二是具有强连通性。</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循环优化</a:t>
            </a:r>
            <a:r>
              <a:rPr lang="zh-CN" altLang="en-US" kern="0" dirty="0" smtClean="0">
                <a:solidFill>
                  <a:srgbClr val="000000"/>
                </a:solidFill>
              </a:rPr>
              <a:t>概述</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547664" y="1220755"/>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1</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6" name="椭圆 5"/>
          <p:cNvSpPr/>
          <p:nvPr/>
        </p:nvSpPr>
        <p:spPr>
          <a:xfrm>
            <a:off x="1547664" y="246889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2</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8" name="椭圆 7"/>
          <p:cNvSpPr/>
          <p:nvPr/>
        </p:nvSpPr>
        <p:spPr>
          <a:xfrm>
            <a:off x="1547664" y="3813043"/>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3</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9" name="椭圆 8"/>
          <p:cNvSpPr/>
          <p:nvPr/>
        </p:nvSpPr>
        <p:spPr>
          <a:xfrm>
            <a:off x="1547664" y="5445224"/>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4</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11" name="椭圆 10"/>
          <p:cNvSpPr/>
          <p:nvPr/>
        </p:nvSpPr>
        <p:spPr>
          <a:xfrm>
            <a:off x="626230" y="4600571"/>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5</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12" name="椭圆 11"/>
          <p:cNvSpPr/>
          <p:nvPr/>
        </p:nvSpPr>
        <p:spPr>
          <a:xfrm>
            <a:off x="2411760" y="4600571"/>
            <a:ext cx="432048" cy="57606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6</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13" name="直接箭头连接符 12"/>
          <p:cNvCxnSpPr>
            <a:stCxn id="2" idx="4"/>
            <a:endCxn id="6" idx="0"/>
          </p:cNvCxnSpPr>
          <p:nvPr/>
        </p:nvCxnSpPr>
        <p:spPr>
          <a:xfrm>
            <a:off x="1763688" y="1796819"/>
            <a:ext cx="0" cy="67207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stCxn id="6" idx="4"/>
            <a:endCxn id="8" idx="0"/>
          </p:cNvCxnSpPr>
          <p:nvPr/>
        </p:nvCxnSpPr>
        <p:spPr>
          <a:xfrm>
            <a:off x="1763688" y="3044958"/>
            <a:ext cx="0" cy="7680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9" idx="0"/>
            <a:endCxn id="8" idx="4"/>
          </p:cNvCxnSpPr>
          <p:nvPr/>
        </p:nvCxnSpPr>
        <p:spPr>
          <a:xfrm flipV="1">
            <a:off x="1763688" y="4389107"/>
            <a:ext cx="0" cy="105611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8" idx="6"/>
            <a:endCxn id="12" idx="1"/>
          </p:cNvCxnSpPr>
          <p:nvPr/>
        </p:nvCxnSpPr>
        <p:spPr>
          <a:xfrm>
            <a:off x="1979712" y="4101075"/>
            <a:ext cx="495320" cy="58385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stCxn id="8" idx="2"/>
            <a:endCxn id="11" idx="7"/>
          </p:cNvCxnSpPr>
          <p:nvPr/>
        </p:nvCxnSpPr>
        <p:spPr>
          <a:xfrm flipH="1">
            <a:off x="995006" y="4101075"/>
            <a:ext cx="552658" cy="583859"/>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stCxn id="12" idx="3"/>
            <a:endCxn id="9" idx="7"/>
          </p:cNvCxnSpPr>
          <p:nvPr/>
        </p:nvCxnSpPr>
        <p:spPr>
          <a:xfrm flipH="1">
            <a:off x="1916440" y="5092272"/>
            <a:ext cx="558592" cy="4373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11" idx="5"/>
            <a:endCxn id="9" idx="2"/>
          </p:cNvCxnSpPr>
          <p:nvPr/>
        </p:nvCxnSpPr>
        <p:spPr>
          <a:xfrm>
            <a:off x="995006" y="5092272"/>
            <a:ext cx="552658" cy="640984"/>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6" name="曲线连接符 35"/>
          <p:cNvCxnSpPr>
            <a:stCxn id="11" idx="4"/>
            <a:endCxn id="11" idx="0"/>
          </p:cNvCxnSpPr>
          <p:nvPr/>
        </p:nvCxnSpPr>
        <p:spPr>
          <a:xfrm rot="5400000" flipH="1">
            <a:off x="554222" y="4890719"/>
            <a:ext cx="576064" cy="12700"/>
          </a:xfrm>
          <a:prstGeom prst="curvedConnector5">
            <a:avLst>
              <a:gd name="adj1" fmla="val -38145"/>
              <a:gd name="adj2" fmla="val 4505622"/>
              <a:gd name="adj3" fmla="val 118457"/>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670119" y="1041356"/>
            <a:ext cx="2031325" cy="4411785"/>
          </a:xfrm>
          <a:prstGeom prst="rect">
            <a:avLst/>
          </a:prstGeom>
          <a:noFill/>
        </p:spPr>
        <p:txBody>
          <a:bodyPr wrap="none" rtlCol="0">
            <a:spAutoFit/>
          </a:bodyPr>
          <a:lstStyle/>
          <a:p>
            <a:pPr algn="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具有强联通性</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r">
              <a:lnSpc>
                <a:spcPct val="200000"/>
              </a:lnSpc>
            </a:pP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 3}</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r">
              <a:lnSpc>
                <a:spcPct val="200000"/>
              </a:lnSpc>
            </a:pP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r">
              <a:lnSpc>
                <a:spcPct val="200000"/>
              </a:lnSpc>
            </a:pP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 4, 5, 6}</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r">
              <a:lnSpc>
                <a:spcPct val="200000"/>
              </a:lnSpc>
            </a:pP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 3, 4, 5, 6}</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r">
              <a:lnSpc>
                <a:spcPct val="200000"/>
              </a:lnSpc>
            </a:pPr>
            <a:r>
              <a:rPr 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 4, 5}</a:t>
            </a:r>
            <a:endParaRPr 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3" name="曲线连接符 42"/>
          <p:cNvCxnSpPr>
            <a:stCxn id="8" idx="1"/>
            <a:endCxn id="6" idx="2"/>
          </p:cNvCxnSpPr>
          <p:nvPr/>
        </p:nvCxnSpPr>
        <p:spPr>
          <a:xfrm rot="16200000" flipV="1">
            <a:off x="1009060" y="3295529"/>
            <a:ext cx="1140480" cy="63272"/>
          </a:xfrm>
          <a:prstGeom prst="curvedConnector4">
            <a:avLst>
              <a:gd name="adj1" fmla="val 1355"/>
              <a:gd name="adj2" fmla="val 814193"/>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6055250" y="1041356"/>
            <a:ext cx="1109039" cy="4408066"/>
          </a:xfrm>
          <a:prstGeom prst="rect">
            <a:avLst/>
          </a:prstGeom>
          <a:noFill/>
        </p:spPr>
        <p:txBody>
          <a:bodyPr wrap="square" rtlCol="0">
            <a:spAutoFit/>
          </a:bodyPr>
          <a:lstStyle/>
          <a:p>
            <a:pPr algn="r">
              <a:lnSpc>
                <a:spcPct val="200000"/>
              </a:lnSpc>
            </a:pP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非循环</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循环</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循环</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循环</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非循环</a:t>
            </a:r>
            <a:endParaRPr 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TextBox 49"/>
          <p:cNvSpPr txBox="1"/>
          <p:nvPr/>
        </p:nvSpPr>
        <p:spPr>
          <a:xfrm>
            <a:off x="7229436" y="1063715"/>
            <a:ext cx="1693477" cy="4408066"/>
          </a:xfrm>
          <a:prstGeom prst="rect">
            <a:avLst/>
          </a:prstGeom>
          <a:noFill/>
        </p:spPr>
        <p:txBody>
          <a:bodyPr wrap="none" rtlCol="0">
            <a:spAutoFit/>
          </a:bodyPr>
          <a:lstStyle/>
          <a:p>
            <a:pPr algn="r">
              <a:lnSpc>
                <a:spcPct val="200000"/>
              </a:lnSpc>
            </a:pP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入口：</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2, 3</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入口：</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5</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入口：</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入口：</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2</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nSpc>
                <a:spcPct val="200000"/>
              </a:lnSpc>
            </a:pP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入口：</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3, 4</a:t>
            </a:r>
            <a:endParaRPr lang="en-US" sz="24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标题 1"/>
          <p:cNvSpPr txBox="1"/>
          <p:nvPr/>
        </p:nvSpPr>
        <p:spPr>
          <a:xfrm>
            <a:off x="467544" y="188640"/>
            <a:ext cx="7560840" cy="936104"/>
          </a:xfrm>
          <a:prstGeom prst="rect">
            <a:avLst/>
          </a:prstGeom>
        </p:spPr>
        <p:txBody>
          <a:bodyP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kern="0" dirty="0" smtClean="0">
                <a:solidFill>
                  <a:srgbClr val="000000"/>
                </a:solidFill>
              </a:rPr>
              <a:t>循环查找</a:t>
            </a:r>
            <a:endParaRPr lang="en-US" dirty="0"/>
          </a:p>
        </p:txBody>
      </p:sp>
      <p:sp>
        <p:nvSpPr>
          <p:cNvPr id="23"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1">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1">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000" dirty="0">
                <a:latin typeface="Times New Roman" panose="02020603050405020304" pitchFamily="18" charset="0"/>
                <a:cs typeface="Times New Roman" panose="02020603050405020304" pitchFamily="18" charset="0"/>
              </a:rPr>
              <a:t>必经节点</a:t>
            </a:r>
            <a:r>
              <a:rPr lang="zh-CN" altLang="en-US" sz="2000" b="0" dirty="0">
                <a:latin typeface="Times New Roman" panose="02020603050405020304" pitchFamily="18" charset="0"/>
                <a:cs typeface="Times New Roman" panose="02020603050405020304" pitchFamily="18" charset="0"/>
              </a:rPr>
              <a:t>：控制流图中，如果起始节点</a:t>
            </a:r>
            <a:r>
              <a:rPr lang="en-US" altLang="zh-CN" sz="2000" b="0" dirty="0">
                <a:latin typeface="Times New Roman" panose="02020603050405020304" pitchFamily="18" charset="0"/>
                <a:cs typeface="Times New Roman" panose="02020603050405020304" pitchFamily="18" charset="0"/>
              </a:rPr>
              <a:t>S</a:t>
            </a:r>
            <a:r>
              <a:rPr lang="en-US" altLang="zh-CN" sz="2000" b="0" baseline="-25000" dirty="0">
                <a:latin typeface="Times New Roman" panose="02020603050405020304" pitchFamily="18" charset="0"/>
                <a:cs typeface="Times New Roman" panose="02020603050405020304" pitchFamily="18" charset="0"/>
              </a:rPr>
              <a:t>0</a:t>
            </a:r>
            <a:r>
              <a:rPr lang="zh-CN" altLang="en-US" sz="2000" b="0" dirty="0">
                <a:latin typeface="Times New Roman" panose="02020603050405020304" pitchFamily="18" charset="0"/>
                <a:cs typeface="Times New Roman" panose="02020603050405020304" pitchFamily="18" charset="0"/>
              </a:rPr>
              <a:t>到达某一个节点</a:t>
            </a:r>
            <a:r>
              <a:rPr lang="en-US" altLang="zh-CN" sz="2000" b="0" dirty="0">
                <a:latin typeface="Times New Roman" panose="02020603050405020304" pitchFamily="18" charset="0"/>
                <a:cs typeface="Times New Roman" panose="02020603050405020304" pitchFamily="18" charset="0"/>
              </a:rPr>
              <a:t>S</a:t>
            </a:r>
            <a:r>
              <a:rPr lang="en-US" altLang="zh-CN" sz="2000" b="0" baseline="-25000" dirty="0">
                <a:latin typeface="Times New Roman" panose="02020603050405020304" pitchFamily="18" charset="0"/>
                <a:cs typeface="Times New Roman" panose="02020603050405020304" pitchFamily="18" charset="0"/>
              </a:rPr>
              <a:t>n</a:t>
            </a:r>
            <a:r>
              <a:rPr lang="zh-CN" altLang="en-US" sz="2000" b="0" dirty="0">
                <a:latin typeface="Times New Roman" panose="02020603050405020304" pitchFamily="18" charset="0"/>
                <a:cs typeface="Times New Roman" panose="02020603050405020304" pitchFamily="18" charset="0"/>
              </a:rPr>
              <a:t>的</a:t>
            </a:r>
            <a:r>
              <a:rPr lang="zh-CN" altLang="en-US" sz="2000" b="0" dirty="0">
                <a:solidFill>
                  <a:srgbClr val="FF0000"/>
                </a:solidFill>
                <a:latin typeface="Times New Roman" panose="02020603050405020304" pitchFamily="18" charset="0"/>
                <a:cs typeface="Times New Roman" panose="02020603050405020304" pitchFamily="18" charset="0"/>
              </a:rPr>
              <a:t>所有有向边</a:t>
            </a:r>
            <a:r>
              <a:rPr lang="zh-CN" altLang="en-US" sz="2000" b="0" dirty="0">
                <a:latin typeface="Times New Roman" panose="02020603050405020304" pitchFamily="18" charset="0"/>
                <a:cs typeface="Times New Roman" panose="02020603050405020304" pitchFamily="18" charset="0"/>
              </a:rPr>
              <a:t>路径都经过某节点</a:t>
            </a:r>
            <a:r>
              <a:rPr lang="en-US" altLang="zh-CN" sz="2000" b="0" dirty="0" err="1">
                <a:latin typeface="Times New Roman" panose="02020603050405020304" pitchFamily="18" charset="0"/>
                <a:cs typeface="Times New Roman" panose="02020603050405020304" pitchFamily="18" charset="0"/>
              </a:rPr>
              <a:t>S</a:t>
            </a:r>
            <a:r>
              <a:rPr lang="en-US" altLang="zh-CN" sz="2000" b="0" baseline="-25000" dirty="0" err="1">
                <a:latin typeface="Times New Roman" panose="02020603050405020304" pitchFamily="18" charset="0"/>
                <a:cs typeface="Times New Roman" panose="02020603050405020304" pitchFamily="18" charset="0"/>
              </a:rPr>
              <a:t>d</a:t>
            </a:r>
            <a:r>
              <a:rPr lang="zh-CN" altLang="en-US" sz="2000" b="0" dirty="0">
                <a:latin typeface="Times New Roman" panose="02020603050405020304" pitchFamily="18" charset="0"/>
                <a:cs typeface="Times New Roman" panose="02020603050405020304" pitchFamily="18" charset="0"/>
              </a:rPr>
              <a:t>，则称节点</a:t>
            </a:r>
            <a:r>
              <a:rPr lang="en-US" altLang="zh-CN" sz="2000" b="0" dirty="0" err="1">
                <a:latin typeface="Times New Roman" panose="02020603050405020304" pitchFamily="18" charset="0"/>
                <a:cs typeface="Times New Roman" panose="02020603050405020304" pitchFamily="18" charset="0"/>
              </a:rPr>
              <a:t>S</a:t>
            </a:r>
            <a:r>
              <a:rPr lang="en-US" altLang="zh-CN" sz="2000" b="0" baseline="-25000" dirty="0" err="1">
                <a:latin typeface="Times New Roman" panose="02020603050405020304" pitchFamily="18" charset="0"/>
                <a:cs typeface="Times New Roman" panose="02020603050405020304" pitchFamily="18" charset="0"/>
              </a:rPr>
              <a:t>d</a:t>
            </a:r>
            <a:r>
              <a:rPr lang="zh-CN" altLang="en-US" sz="2000" b="0" dirty="0">
                <a:latin typeface="Times New Roman" panose="02020603050405020304" pitchFamily="18" charset="0"/>
                <a:cs typeface="Times New Roman" panose="02020603050405020304" pitchFamily="18" charset="0"/>
              </a:rPr>
              <a:t>是</a:t>
            </a:r>
            <a:r>
              <a:rPr lang="en-US" altLang="zh-CN" sz="2000" b="0" dirty="0">
                <a:latin typeface="Times New Roman" panose="02020603050405020304" pitchFamily="18" charset="0"/>
                <a:cs typeface="Times New Roman" panose="02020603050405020304" pitchFamily="18" charset="0"/>
              </a:rPr>
              <a:t>S</a:t>
            </a:r>
            <a:r>
              <a:rPr lang="en-US" altLang="zh-CN" sz="2000" b="0" baseline="-25000" dirty="0">
                <a:latin typeface="Times New Roman" panose="02020603050405020304" pitchFamily="18" charset="0"/>
                <a:cs typeface="Times New Roman" panose="02020603050405020304" pitchFamily="18" charset="0"/>
              </a:rPr>
              <a:t>n</a:t>
            </a:r>
            <a:r>
              <a:rPr lang="zh-CN" altLang="en-US" sz="2000" b="0" dirty="0">
                <a:latin typeface="Times New Roman" panose="02020603050405020304" pitchFamily="18" charset="0"/>
                <a:cs typeface="Times New Roman" panose="02020603050405020304" pitchFamily="18" charset="0"/>
              </a:rPr>
              <a:t>的必经节点。</a:t>
            </a:r>
            <a:endParaRPr lang="en-US" altLang="zh-CN" sz="2000" b="0" dirty="0">
              <a:latin typeface="Times New Roman" panose="02020603050405020304" pitchFamily="18" charset="0"/>
              <a:cs typeface="Times New Roman" panose="02020603050405020304" pitchFamily="18" charset="0"/>
            </a:endParaRPr>
          </a:p>
          <a:p>
            <a:pPr marL="0" indent="0" algn="l">
              <a:buNone/>
            </a:pPr>
            <a:r>
              <a:rPr lang="zh-CN" altLang="en-US" sz="2000" dirty="0" smtClean="0">
                <a:latin typeface="Times New Roman" panose="02020603050405020304" pitchFamily="18" charset="0"/>
                <a:cs typeface="Times New Roman" panose="02020603050405020304" pitchFamily="18" charset="0"/>
              </a:rPr>
              <a:t>不变运算</a:t>
            </a:r>
            <a:r>
              <a:rPr lang="zh-CN" altLang="en-US" sz="2000" b="0" dirty="0" smtClean="0">
                <a:latin typeface="Times New Roman" panose="02020603050405020304" pitchFamily="18" charset="0"/>
                <a:cs typeface="Times New Roman" panose="02020603050405020304" pitchFamily="18" charset="0"/>
              </a:rPr>
              <a:t>：指无论循环的代码被执行多少次，那些结果均不改变的运算。</a:t>
            </a:r>
            <a:endParaRPr lang="en-US" altLang="zh-CN" sz="2000" b="0" dirty="0" smtClean="0">
              <a:latin typeface="Times New Roman" panose="02020603050405020304" pitchFamily="18" charset="0"/>
              <a:cs typeface="Times New Roman" panose="02020603050405020304" pitchFamily="18" charset="0"/>
            </a:endParaRPr>
          </a:p>
          <a:p>
            <a:pPr marL="0" indent="0" algn="l">
              <a:buNone/>
            </a:pPr>
            <a:r>
              <a:rPr lang="zh-CN" altLang="en-US" sz="2000" dirty="0" smtClean="0">
                <a:latin typeface="Times New Roman" panose="02020603050405020304" pitchFamily="18" charset="0"/>
                <a:cs typeface="Times New Roman" panose="02020603050405020304" pitchFamily="18" charset="0"/>
              </a:rPr>
              <a:t>代码外提</a:t>
            </a:r>
            <a:r>
              <a:rPr lang="zh-CN" altLang="en-US" sz="2000" b="0" dirty="0" smtClean="0">
                <a:latin typeface="Times New Roman" panose="02020603050405020304" pitchFamily="18" charset="0"/>
                <a:cs typeface="Times New Roman" panose="02020603050405020304" pitchFamily="18" charset="0"/>
              </a:rPr>
              <a:t>：将不变运算的代码放到循环外执行。</a:t>
            </a:r>
            <a:endParaRPr lang="en-US" altLang="zh-CN" sz="2000" b="0" dirty="0" smtClean="0">
              <a:latin typeface="Times New Roman" panose="02020603050405020304" pitchFamily="18" charset="0"/>
              <a:cs typeface="Times New Roman" panose="02020603050405020304" pitchFamily="18" charset="0"/>
            </a:endParaRPr>
          </a:p>
          <a:p>
            <a:pPr marL="0" indent="0" algn="l">
              <a:buNone/>
            </a:pPr>
            <a:r>
              <a:rPr lang="zh-CN" altLang="en-US" sz="2000" dirty="0" smtClean="0">
                <a:latin typeface="Times New Roman" panose="02020603050405020304" pitchFamily="18" charset="0"/>
                <a:cs typeface="Times New Roman" panose="02020603050405020304" pitchFamily="18" charset="0"/>
              </a:rPr>
              <a:t>具体操作</a:t>
            </a:r>
            <a:r>
              <a:rPr lang="zh-CN" altLang="en-US" sz="2000" b="0" dirty="0" smtClean="0">
                <a:latin typeface="Times New Roman" panose="02020603050405020304" pitchFamily="18" charset="0"/>
                <a:cs typeface="Times New Roman" panose="02020603050405020304" pitchFamily="18" charset="0"/>
              </a:rPr>
              <a:t>：在循环入口节点前面建立一个新节点</a:t>
            </a:r>
            <a:r>
              <a:rPr lang="en-US" altLang="zh-CN" sz="2000" b="0" dirty="0" smtClean="0">
                <a:latin typeface="Times New Roman" panose="02020603050405020304" pitchFamily="18" charset="0"/>
                <a:cs typeface="Times New Roman" panose="02020603050405020304" pitchFamily="18" charset="0"/>
              </a:rPr>
              <a:t>(</a:t>
            </a:r>
            <a:r>
              <a:rPr lang="zh-CN" altLang="en-US" sz="2000" b="0" dirty="0" smtClean="0">
                <a:latin typeface="Times New Roman" panose="02020603050405020304" pitchFamily="18" charset="0"/>
                <a:cs typeface="Times New Roman" panose="02020603050405020304" pitchFamily="18" charset="0"/>
              </a:rPr>
              <a:t>基本块</a:t>
            </a:r>
            <a:r>
              <a:rPr lang="en-US" altLang="zh-CN" sz="2000" b="0" dirty="0" smtClean="0">
                <a:latin typeface="Times New Roman" panose="02020603050405020304" pitchFamily="18" charset="0"/>
                <a:cs typeface="Times New Roman" panose="02020603050405020304" pitchFamily="18" charset="0"/>
              </a:rPr>
              <a:t>)</a:t>
            </a:r>
            <a:r>
              <a:rPr lang="zh-CN" altLang="en-US" sz="2000" b="0" dirty="0" smtClean="0">
                <a:latin typeface="Times New Roman" panose="02020603050405020304" pitchFamily="18" charset="0"/>
                <a:cs typeface="Times New Roman" panose="02020603050405020304" pitchFamily="18" charset="0"/>
              </a:rPr>
              <a:t>，称为循环的前置节点。从循环中外提的代码均放置在前置节点中。</a:t>
            </a:r>
            <a:endParaRPr lang="en-US" altLang="zh-CN" sz="2000" b="0" dirty="0" smtClean="0">
              <a:latin typeface="Times New Roman" panose="02020603050405020304" pitchFamily="18" charset="0"/>
              <a:cs typeface="Times New Roman" panose="02020603050405020304" pitchFamily="18" charset="0"/>
            </a:endParaRPr>
          </a:p>
          <a:p>
            <a:pPr marL="0" indent="0" algn="l">
              <a:buNone/>
            </a:pPr>
            <a:endParaRPr lang="en-US" altLang="zh-CN" sz="2400" dirty="0" smtClean="0">
              <a:latin typeface="Times New Roman" panose="02020603050405020304" pitchFamily="18" charset="0"/>
              <a:cs typeface="Times New Roman" panose="02020603050405020304" pitchFamily="18" charset="0"/>
            </a:endParaRPr>
          </a:p>
        </p:txBody>
      </p:sp>
      <p:sp>
        <p:nvSpPr>
          <p:cNvPr id="6" name="标题 5"/>
          <p:cNvSpPr>
            <a:spLocks noGrp="1"/>
          </p:cNvSpPr>
          <p:nvPr>
            <p:ph type="title"/>
          </p:nvPr>
        </p:nvSpPr>
        <p:spPr/>
        <p:txBody>
          <a:bodyPr>
            <a:normAutofit/>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a:t>
            </a:r>
            <a:r>
              <a:rPr lang="zh-CN" altLang="en-US" kern="0" dirty="0" smtClean="0">
                <a:solidFill>
                  <a:srgbClr val="000000"/>
                </a:solidFill>
              </a:rPr>
              <a:t>提</a:t>
            </a:r>
            <a:endParaRPr lang="en-US" dirty="0"/>
          </a:p>
        </p:txBody>
      </p:sp>
      <p:sp>
        <p:nvSpPr>
          <p:cNvPr id="2" name="矩形 1"/>
          <p:cNvSpPr/>
          <p:nvPr/>
        </p:nvSpPr>
        <p:spPr>
          <a:xfrm>
            <a:off x="1907704" y="5581015"/>
            <a:ext cx="1296144" cy="57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循环代码</a:t>
            </a:r>
            <a:endParaRPr lang="en-US" dirty="0">
              <a:solidFill>
                <a:prstClr val="black"/>
              </a:solidFill>
            </a:endParaRPr>
          </a:p>
        </p:txBody>
      </p:sp>
      <p:sp>
        <p:nvSpPr>
          <p:cNvPr id="5" name="矩形 4"/>
          <p:cNvSpPr/>
          <p:nvPr/>
        </p:nvSpPr>
        <p:spPr>
          <a:xfrm>
            <a:off x="1907704" y="4539341"/>
            <a:ext cx="1296144" cy="6720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入口节点</a:t>
            </a:r>
            <a:endParaRPr lang="en-US" dirty="0">
              <a:solidFill>
                <a:prstClr val="black"/>
              </a:solidFill>
            </a:endParaRPr>
          </a:p>
        </p:txBody>
      </p:sp>
      <p:cxnSp>
        <p:nvCxnSpPr>
          <p:cNvPr id="7" name="直接箭头连接符 6"/>
          <p:cNvCxnSpPr>
            <a:stCxn id="5" idx="2"/>
            <a:endCxn id="2" idx="0"/>
          </p:cNvCxnSpPr>
          <p:nvPr/>
        </p:nvCxnSpPr>
        <p:spPr>
          <a:xfrm>
            <a:off x="2555776" y="5211417"/>
            <a:ext cx="0" cy="369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连接符 8"/>
          <p:cNvCxnSpPr>
            <a:stCxn id="2" idx="2"/>
          </p:cNvCxnSpPr>
          <p:nvPr/>
        </p:nvCxnSpPr>
        <p:spPr>
          <a:xfrm>
            <a:off x="2555776" y="6151185"/>
            <a:ext cx="0" cy="245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flipH="1">
            <a:off x="1403648" y="6397105"/>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1403648" y="4875377"/>
            <a:ext cx="0" cy="152172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5" idx="1"/>
          </p:cNvCxnSpPr>
          <p:nvPr/>
        </p:nvCxnSpPr>
        <p:spPr>
          <a:xfrm>
            <a:off x="1403648" y="4875379"/>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5" idx="0"/>
          </p:cNvCxnSpPr>
          <p:nvPr/>
        </p:nvCxnSpPr>
        <p:spPr>
          <a:xfrm>
            <a:off x="2555776" y="3932052"/>
            <a:ext cx="0" cy="607288"/>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 name="右箭头 17"/>
          <p:cNvSpPr/>
          <p:nvPr/>
        </p:nvSpPr>
        <p:spPr>
          <a:xfrm>
            <a:off x="3995936" y="5324620"/>
            <a:ext cx="1440160" cy="3840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black"/>
              </a:solidFill>
            </a:endParaRPr>
          </a:p>
        </p:txBody>
      </p:sp>
      <p:sp>
        <p:nvSpPr>
          <p:cNvPr id="23" name="矩形 22"/>
          <p:cNvSpPr/>
          <p:nvPr/>
        </p:nvSpPr>
        <p:spPr>
          <a:xfrm>
            <a:off x="6372200" y="5581015"/>
            <a:ext cx="1296144" cy="5701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循环代码</a:t>
            </a:r>
            <a:endParaRPr lang="en-US" dirty="0">
              <a:solidFill>
                <a:prstClr val="black"/>
              </a:solidFill>
            </a:endParaRPr>
          </a:p>
        </p:txBody>
      </p:sp>
      <p:sp>
        <p:nvSpPr>
          <p:cNvPr id="24" name="矩形 23"/>
          <p:cNvSpPr/>
          <p:nvPr/>
        </p:nvSpPr>
        <p:spPr>
          <a:xfrm>
            <a:off x="6372200" y="4539341"/>
            <a:ext cx="1296144"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入口节点</a:t>
            </a:r>
            <a:endParaRPr lang="en-US" dirty="0">
              <a:solidFill>
                <a:prstClr val="black"/>
              </a:solidFill>
            </a:endParaRPr>
          </a:p>
        </p:txBody>
      </p:sp>
      <p:cxnSp>
        <p:nvCxnSpPr>
          <p:cNvPr id="25" name="直接箭头连接符 24"/>
          <p:cNvCxnSpPr>
            <a:stCxn id="24" idx="2"/>
            <a:endCxn id="23" idx="0"/>
          </p:cNvCxnSpPr>
          <p:nvPr/>
        </p:nvCxnSpPr>
        <p:spPr>
          <a:xfrm>
            <a:off x="7020272" y="5211417"/>
            <a:ext cx="0" cy="36959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23" idx="2"/>
          </p:cNvCxnSpPr>
          <p:nvPr/>
        </p:nvCxnSpPr>
        <p:spPr>
          <a:xfrm>
            <a:off x="7020272" y="6151185"/>
            <a:ext cx="0" cy="2459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H="1">
            <a:off x="5868144" y="6397105"/>
            <a:ext cx="11521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V="1">
            <a:off x="5868144" y="4875379"/>
            <a:ext cx="0" cy="152172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endCxn id="24" idx="1"/>
          </p:cNvCxnSpPr>
          <p:nvPr/>
        </p:nvCxnSpPr>
        <p:spPr>
          <a:xfrm>
            <a:off x="5868144" y="4875379"/>
            <a:ext cx="504056" cy="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endCxn id="31" idx="0"/>
          </p:cNvCxnSpPr>
          <p:nvPr/>
        </p:nvCxnSpPr>
        <p:spPr>
          <a:xfrm>
            <a:off x="7020272" y="3009182"/>
            <a:ext cx="0" cy="528457"/>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1" name="矩形 30"/>
          <p:cNvSpPr/>
          <p:nvPr/>
        </p:nvSpPr>
        <p:spPr>
          <a:xfrm>
            <a:off x="6372200" y="3537639"/>
            <a:ext cx="1296144" cy="61396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prstClr val="black"/>
                </a:solidFill>
              </a:rPr>
              <a:t>前置节点</a:t>
            </a:r>
            <a:endParaRPr lang="en-US" dirty="0">
              <a:solidFill>
                <a:prstClr val="black"/>
              </a:solidFill>
            </a:endParaRPr>
          </a:p>
        </p:txBody>
      </p:sp>
      <p:cxnSp>
        <p:nvCxnSpPr>
          <p:cNvPr id="34" name="直接箭头连接符 33"/>
          <p:cNvCxnSpPr>
            <a:stCxn id="31" idx="2"/>
            <a:endCxn id="24" idx="0"/>
          </p:cNvCxnSpPr>
          <p:nvPr/>
        </p:nvCxnSpPr>
        <p:spPr>
          <a:xfrm>
            <a:off x="7020272" y="4151603"/>
            <a:ext cx="0" cy="387739"/>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3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35"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18" grpId="0" animBg="1"/>
      <p:bldP spid="23" grpId="0" animBg="1"/>
      <p:bldP spid="24" grpId="0" animBg="1"/>
      <p:bldP spid="31"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4294967295"/>
          </p:nvPr>
        </p:nvSpPr>
        <p:spPr>
          <a:xfrm>
            <a:off x="0" y="1412875"/>
            <a:ext cx="9144000" cy="5040313"/>
          </a:xfrm>
        </p:spPr>
        <p:txBody>
          <a:bodyPr/>
          <a:lstStyle/>
          <a:p>
            <a:pPr algn="l"/>
            <a:r>
              <a:rPr lang="zh-CN" altLang="en-US" sz="2000" dirty="0" smtClean="0">
                <a:latin typeface="Times New Roman" panose="02020603050405020304" pitchFamily="18" charset="0"/>
                <a:cs typeface="Times New Roman" panose="02020603050405020304" pitchFamily="18" charset="0"/>
              </a:rPr>
              <a:t>例：</a:t>
            </a:r>
            <a:endParaRPr lang="en-US" altLang="zh-CN" sz="2000" dirty="0" smtClean="0">
              <a:latin typeface="Times New Roman" panose="02020603050405020304" pitchFamily="18" charset="0"/>
              <a:cs typeface="Times New Roman" panose="02020603050405020304" pitchFamily="18" charset="0"/>
            </a:endParaRPr>
          </a:p>
        </p:txBody>
      </p:sp>
      <p:sp>
        <p:nvSpPr>
          <p:cNvPr id="6" name="TextBox 5"/>
          <p:cNvSpPr txBox="1"/>
          <p:nvPr/>
        </p:nvSpPr>
        <p:spPr>
          <a:xfrm>
            <a:off x="899592" y="1413204"/>
            <a:ext cx="1853392" cy="2554545"/>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A = 10;</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smtClean="0">
                <a:solidFill>
                  <a:prstClr val="black"/>
                </a:solidFill>
                <a:latin typeface="Times New Roman" panose="02020603050405020304" pitchFamily="18" charset="0"/>
                <a:cs typeface="Times New Roman" panose="02020603050405020304" pitchFamily="18" charset="0"/>
              </a:rPr>
              <a:t>x </a:t>
            </a:r>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60；</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smtClean="0">
                <a:solidFill>
                  <a:prstClr val="black"/>
                </a:solidFill>
                <a:latin typeface="Times New Roman" panose="02020603050405020304" pitchFamily="18" charset="0"/>
                <a:cs typeface="Times New Roman" panose="02020603050405020304" pitchFamily="18" charset="0"/>
              </a:rPr>
              <a:t>while A &lt; B do</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   begin</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       x = 12 * B;</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       A ++;</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 </a:t>
            </a:r>
            <a:r>
              <a:rPr lang="en-US" sz="2000" dirty="0" smtClean="0">
                <a:solidFill>
                  <a:prstClr val="black"/>
                </a:solidFill>
                <a:latin typeface="Times New Roman" panose="02020603050405020304" pitchFamily="18" charset="0"/>
                <a:cs typeface="Times New Roman" panose="02020603050405020304" pitchFamily="18" charset="0"/>
              </a:rPr>
              <a:t>   end</a:t>
            </a:r>
            <a:endParaRPr lang="en-US" sz="2000" dirty="0" smtClean="0">
              <a:solidFill>
                <a:prstClr val="black"/>
              </a:solidFill>
              <a:latin typeface="Times New Roman" panose="02020603050405020304" pitchFamily="18" charset="0"/>
              <a:cs typeface="Times New Roman" panose="02020603050405020304" pitchFamily="18" charset="0"/>
            </a:endParaRPr>
          </a:p>
          <a:p>
            <a:r>
              <a:rPr lang="en-US" sz="2000" dirty="0">
                <a:solidFill>
                  <a:prstClr val="black"/>
                </a:solidFill>
                <a:latin typeface="Times New Roman" panose="02020603050405020304" pitchFamily="18" charset="0"/>
                <a:cs typeface="Times New Roman" panose="02020603050405020304" pitchFamily="18" charset="0"/>
              </a:rPr>
              <a:t>y</a:t>
            </a:r>
            <a:r>
              <a:rPr lang="en-US" sz="2000" dirty="0" smtClean="0">
                <a:solidFill>
                  <a:prstClr val="black"/>
                </a:solidFill>
                <a:latin typeface="Times New Roman" panose="02020603050405020304" pitchFamily="18" charset="0"/>
                <a:cs typeface="Times New Roman" panose="02020603050405020304" pitchFamily="18" charset="0"/>
              </a:rPr>
              <a:t> = x;</a:t>
            </a:r>
            <a:endParaRPr lang="en-US" sz="2000" dirty="0" smtClean="0">
              <a:solidFill>
                <a:prstClr val="black"/>
              </a:solidFill>
              <a:latin typeface="Times New Roman" panose="02020603050405020304" pitchFamily="18" charset="0"/>
              <a:cs typeface="Times New Roman" panose="02020603050405020304" pitchFamily="18" charset="0"/>
            </a:endParaRPr>
          </a:p>
        </p:txBody>
      </p:sp>
      <p:sp>
        <p:nvSpPr>
          <p:cNvPr id="8" name="矩形 7"/>
          <p:cNvSpPr/>
          <p:nvPr/>
        </p:nvSpPr>
        <p:spPr>
          <a:xfrm>
            <a:off x="6408204" y="2090867"/>
            <a:ext cx="122413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10;</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x = 60;</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2" name="矩形 31"/>
          <p:cNvSpPr/>
          <p:nvPr/>
        </p:nvSpPr>
        <p:spPr>
          <a:xfrm>
            <a:off x="6012160" y="3519027"/>
            <a:ext cx="2016224" cy="9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If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&lt;</a:t>
            </a:r>
            <a:r>
              <a:rPr lang="en-US" sz="2000" dirty="0" smtClean="0">
                <a:solidFill>
                  <a:prstClr val="black"/>
                </a:solidFill>
                <a:latin typeface="Times New Roman" panose="02020603050405020304" pitchFamily="18" charset="0"/>
                <a:cs typeface="Times New Roman" panose="02020603050405020304" pitchFamily="18" charset="0"/>
              </a:rPr>
              <a:t> B </a:t>
            </a:r>
            <a:r>
              <a:rPr lang="en-US" sz="2000" dirty="0" err="1" smtClean="0">
                <a:solidFill>
                  <a:prstClr val="black"/>
                </a:solidFill>
                <a:latin typeface="Times New Roman" panose="02020603050405020304" pitchFamily="18" charset="0"/>
                <a:cs typeface="Times New Roman" panose="02020603050405020304" pitchFamily="18" charset="0"/>
              </a:rPr>
              <a:t>goto</a:t>
            </a:r>
            <a:r>
              <a:rPr lang="en-US" sz="2000" dirty="0" smtClean="0">
                <a:solidFill>
                  <a:prstClr val="black"/>
                </a:solidFill>
                <a:latin typeface="Times New Roman" panose="02020603050405020304" pitchFamily="18" charset="0"/>
                <a:cs typeface="Times New Roman" panose="02020603050405020304" pitchFamily="18" charset="0"/>
              </a:rPr>
              <a:t> 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5580112" y="5177875"/>
            <a:ext cx="1360240" cy="83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x</a:t>
            </a:r>
            <a:r>
              <a:rPr lang="en-US" sz="2000" dirty="0" smtClean="0">
                <a:solidFill>
                  <a:prstClr val="black"/>
                </a:solidFill>
                <a:latin typeface="Times New Roman" panose="02020603050405020304" pitchFamily="18" charset="0"/>
                <a:cs typeface="Times New Roman" panose="02020603050405020304" pitchFamily="18" charset="0"/>
              </a:rPr>
              <a:t> = 12 * B;</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A = A +1;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5" name="矩形 34"/>
          <p:cNvSpPr/>
          <p:nvPr/>
        </p:nvSpPr>
        <p:spPr>
          <a:xfrm>
            <a:off x="7079297" y="5190038"/>
            <a:ext cx="1224136" cy="824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y</a:t>
            </a:r>
            <a:r>
              <a:rPr lang="en-US" sz="2000" dirty="0" smtClean="0">
                <a:solidFill>
                  <a:prstClr val="black"/>
                </a:solidFill>
                <a:latin typeface="Times New Roman" panose="02020603050405020304" pitchFamily="18" charset="0"/>
                <a:cs typeface="Times New Roman" panose="02020603050405020304" pitchFamily="18" charset="0"/>
              </a:rPr>
              <a:t> = x;</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12" name="直接箭头连接符 11"/>
          <p:cNvCxnSpPr>
            <a:stCxn id="33" idx="0"/>
          </p:cNvCxnSpPr>
          <p:nvPr/>
        </p:nvCxnSpPr>
        <p:spPr>
          <a:xfrm flipV="1">
            <a:off x="6260232" y="4437128"/>
            <a:ext cx="0" cy="740747"/>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35" idx="0"/>
          </p:cNvCxnSpPr>
          <p:nvPr/>
        </p:nvCxnSpPr>
        <p:spPr>
          <a:xfrm flipV="1">
            <a:off x="7691365" y="4437128"/>
            <a:ext cx="0" cy="752909"/>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接连接符 21"/>
          <p:cNvCxnSpPr>
            <a:stCxn id="33" idx="2"/>
          </p:cNvCxnSpPr>
          <p:nvPr/>
        </p:nvCxnSpPr>
        <p:spPr>
          <a:xfrm>
            <a:off x="6260232" y="6014501"/>
            <a:ext cx="0" cy="384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a:off x="5364088" y="6398544"/>
            <a:ext cx="8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V="1">
            <a:off x="5364088" y="3050973"/>
            <a:ext cx="0" cy="33475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5364088" y="3050973"/>
            <a:ext cx="9641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箭头连接符 46"/>
          <p:cNvCxnSpPr/>
          <p:nvPr/>
        </p:nvCxnSpPr>
        <p:spPr>
          <a:xfrm flipV="1">
            <a:off x="6328284" y="3050974"/>
            <a:ext cx="0" cy="46805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2" idx="0"/>
            <a:endCxn id="8" idx="2"/>
          </p:cNvCxnSpPr>
          <p:nvPr/>
        </p:nvCxnSpPr>
        <p:spPr>
          <a:xfrm flipV="1">
            <a:off x="7020272" y="2762942"/>
            <a:ext cx="0" cy="756085"/>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7208826" y="1598424"/>
            <a:ext cx="394660" cy="400110"/>
          </a:xfrm>
          <a:prstGeom prst="rect">
            <a:avLst/>
          </a:prstGeom>
          <a:noFill/>
        </p:spPr>
        <p:txBody>
          <a:bodyPr wrap="none" rtlCol="0">
            <a:spAutoFit/>
          </a:bodyPr>
          <a:lstStyle/>
          <a:p>
            <a:r>
              <a:rPr lang="en-US" sz="2000" dirty="0" smtClean="0">
                <a:solidFill>
                  <a:prstClr val="black"/>
                </a:solidFill>
              </a:rPr>
              <a:t>B</a:t>
            </a:r>
            <a:r>
              <a:rPr lang="en-US" sz="2000" baseline="-25000" dirty="0" smtClean="0">
                <a:solidFill>
                  <a:prstClr val="black"/>
                </a:solidFill>
              </a:rPr>
              <a:t>1</a:t>
            </a:r>
            <a:endParaRPr lang="en-US" sz="2000" baseline="-25000" dirty="0">
              <a:solidFill>
                <a:prstClr val="black"/>
              </a:solidFill>
            </a:endParaRPr>
          </a:p>
        </p:txBody>
      </p:sp>
      <p:cxnSp>
        <p:nvCxnSpPr>
          <p:cNvPr id="55" name="直接箭头连接符 54"/>
          <p:cNvCxnSpPr>
            <a:stCxn id="8" idx="0"/>
          </p:cNvCxnSpPr>
          <p:nvPr/>
        </p:nvCxnSpPr>
        <p:spPr>
          <a:xfrm flipV="1">
            <a:off x="7020272" y="1706824"/>
            <a:ext cx="0" cy="38404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604870" y="3026584"/>
            <a:ext cx="413896" cy="400110"/>
          </a:xfrm>
          <a:prstGeom prst="rect">
            <a:avLst/>
          </a:prstGeom>
          <a:noFill/>
        </p:spPr>
        <p:txBody>
          <a:bodyPr wrap="none" rtlCol="0">
            <a:spAutoFit/>
          </a:bodyPr>
          <a:lstStyle/>
          <a:p>
            <a:r>
              <a:rPr lang="en-US" sz="2000" dirty="0" smtClean="0">
                <a:solidFill>
                  <a:prstClr val="black"/>
                </a:solidFill>
              </a:rPr>
              <a:t>B</a:t>
            </a:r>
            <a:r>
              <a:rPr lang="en-US" sz="2000" baseline="-25000" dirty="0">
                <a:solidFill>
                  <a:prstClr val="black"/>
                </a:solidFill>
              </a:rPr>
              <a:t>2</a:t>
            </a:r>
            <a:endParaRPr lang="en-US" sz="2000" baseline="-25000" dirty="0">
              <a:solidFill>
                <a:prstClr val="black"/>
              </a:solidFill>
            </a:endParaRPr>
          </a:p>
        </p:txBody>
      </p:sp>
      <p:sp>
        <p:nvSpPr>
          <p:cNvPr id="59" name="TextBox 58"/>
          <p:cNvSpPr txBox="1"/>
          <p:nvPr/>
        </p:nvSpPr>
        <p:spPr>
          <a:xfrm>
            <a:off x="6516838" y="4697595"/>
            <a:ext cx="418704" cy="400110"/>
          </a:xfrm>
          <a:prstGeom prst="rect">
            <a:avLst/>
          </a:prstGeom>
          <a:noFill/>
        </p:spPr>
        <p:txBody>
          <a:bodyPr wrap="none" rtlCol="0">
            <a:spAutoFit/>
          </a:bodyPr>
          <a:lstStyle/>
          <a:p>
            <a:r>
              <a:rPr lang="en-US" sz="2000" dirty="0" smtClean="0">
                <a:solidFill>
                  <a:prstClr val="black"/>
                </a:solidFill>
              </a:rPr>
              <a:t>B</a:t>
            </a:r>
            <a:r>
              <a:rPr lang="en-US" sz="2000" baseline="-25000" dirty="0">
                <a:solidFill>
                  <a:prstClr val="black"/>
                </a:solidFill>
              </a:rPr>
              <a:t>3</a:t>
            </a:r>
            <a:endParaRPr lang="en-US" sz="2000" baseline="-25000" dirty="0">
              <a:solidFill>
                <a:prstClr val="black"/>
              </a:solidFill>
            </a:endParaRPr>
          </a:p>
        </p:txBody>
      </p:sp>
      <p:sp>
        <p:nvSpPr>
          <p:cNvPr id="60" name="TextBox 59"/>
          <p:cNvSpPr txBox="1"/>
          <p:nvPr/>
        </p:nvSpPr>
        <p:spPr>
          <a:xfrm>
            <a:off x="7879919" y="4697595"/>
            <a:ext cx="426720" cy="400110"/>
          </a:xfrm>
          <a:prstGeom prst="rect">
            <a:avLst/>
          </a:prstGeom>
          <a:noFill/>
        </p:spPr>
        <p:txBody>
          <a:bodyPr wrap="none" rtlCol="0">
            <a:spAutoFit/>
          </a:bodyPr>
          <a:lstStyle/>
          <a:p>
            <a:r>
              <a:rPr lang="en-US" sz="2000" dirty="0" smtClean="0">
                <a:solidFill>
                  <a:prstClr val="black"/>
                </a:solidFill>
              </a:rPr>
              <a:t>B</a:t>
            </a:r>
            <a:r>
              <a:rPr lang="en-US" sz="2000" baseline="-25000" dirty="0">
                <a:solidFill>
                  <a:prstClr val="black"/>
                </a:solidFill>
              </a:rPr>
              <a:t>4</a:t>
            </a:r>
            <a:endParaRPr lang="en-US" sz="2000" baseline="-25000" dirty="0">
              <a:solidFill>
                <a:prstClr val="black"/>
              </a:solidFill>
            </a:endParaRPr>
          </a:p>
        </p:txBody>
      </p:sp>
      <p:sp>
        <p:nvSpPr>
          <p:cNvPr id="61" name="TextBox 60"/>
          <p:cNvSpPr txBox="1"/>
          <p:nvPr/>
        </p:nvSpPr>
        <p:spPr>
          <a:xfrm>
            <a:off x="524802" y="5572565"/>
            <a:ext cx="2480166" cy="461665"/>
          </a:xfrm>
          <a:prstGeom prst="rect">
            <a:avLst/>
          </a:prstGeom>
          <a:noFill/>
        </p:spPr>
        <p:txBody>
          <a:bodyPr wrap="none" rtlCol="0">
            <a:spAutoFit/>
          </a:bodyPr>
          <a:lstStyle/>
          <a:p>
            <a:r>
              <a:rPr lang="zh-CN" altLang="en-US" sz="2400" dirty="0" smtClean="0">
                <a:solidFill>
                  <a:prstClr val="black"/>
                </a:solidFill>
                <a:latin typeface="Times New Roman" panose="02020603050405020304" pitchFamily="18" charset="0"/>
                <a:cs typeface="Times New Roman" panose="02020603050405020304" pitchFamily="18" charset="0"/>
              </a:rPr>
              <a:t>存在循环</a:t>
            </a:r>
            <a:r>
              <a:rPr lang="en-US" altLang="zh-CN" sz="2400" dirty="0" smtClean="0">
                <a:solidFill>
                  <a:prstClr val="black"/>
                </a:solidFill>
                <a:latin typeface="Times New Roman" panose="02020603050405020304" pitchFamily="18" charset="0"/>
                <a:cs typeface="Times New Roman" panose="02020603050405020304" pitchFamily="18" charset="0"/>
              </a:rPr>
              <a:t>{B</a:t>
            </a:r>
            <a:r>
              <a:rPr lang="en-US" altLang="zh-CN" sz="2400" baseline="-25000" dirty="0" smtClean="0">
                <a:solidFill>
                  <a:prstClr val="black"/>
                </a:solidFill>
                <a:latin typeface="Times New Roman" panose="02020603050405020304" pitchFamily="18" charset="0"/>
                <a:cs typeface="Times New Roman" panose="02020603050405020304" pitchFamily="18" charset="0"/>
              </a:rPr>
              <a:t>2</a:t>
            </a:r>
            <a:r>
              <a:rPr lang="en-US" altLang="zh-CN" sz="2400" dirty="0" smtClean="0">
                <a:solidFill>
                  <a:prstClr val="black"/>
                </a:solidFill>
                <a:latin typeface="Times New Roman" panose="02020603050405020304" pitchFamily="18" charset="0"/>
                <a:cs typeface="Times New Roman" panose="02020603050405020304" pitchFamily="18" charset="0"/>
              </a:rPr>
              <a:t>, B</a:t>
            </a:r>
            <a:r>
              <a:rPr lang="en-US" altLang="zh-CN" sz="2400" baseline="-25000" dirty="0" smtClean="0">
                <a:solidFill>
                  <a:prstClr val="black"/>
                </a:solidFill>
                <a:latin typeface="Times New Roman" panose="02020603050405020304" pitchFamily="18" charset="0"/>
                <a:cs typeface="Times New Roman" panose="02020603050405020304" pitchFamily="18" charset="0"/>
              </a:rPr>
              <a:t>3</a:t>
            </a:r>
            <a:r>
              <a:rPr lang="en-US" altLang="zh-CN" sz="2400" dirty="0" smtClean="0">
                <a:solidFill>
                  <a:prstClr val="black"/>
                </a:solidFill>
                <a:latin typeface="Times New Roman" panose="02020603050405020304" pitchFamily="18" charset="0"/>
                <a:cs typeface="Times New Roman" panose="02020603050405020304" pitchFamily="18" charset="0"/>
              </a:rPr>
              <a:t>}</a:t>
            </a:r>
            <a:endParaRPr lang="en-US" sz="2400" dirty="0">
              <a:solidFill>
                <a:prstClr val="black"/>
              </a:solidFill>
              <a:latin typeface="Times New Roman" panose="02020603050405020304" pitchFamily="18" charset="0"/>
              <a:cs typeface="Times New Roman" panose="02020603050405020304" pitchFamily="18" charset="0"/>
            </a:endParaRPr>
          </a:p>
        </p:txBody>
      </p:sp>
      <p:sp>
        <p:nvSpPr>
          <p:cNvPr id="24" name="标题 5"/>
          <p:cNvSpPr txBox="1"/>
          <p:nvPr/>
        </p:nvSpPr>
        <p:spPr>
          <a:xfrm>
            <a:off x="467544" y="188640"/>
            <a:ext cx="7560840" cy="936104"/>
          </a:xfrm>
          <a:prstGeom prst="rect">
            <a:avLst/>
          </a:prstGeom>
        </p:spPr>
        <p:txBody>
          <a:bodyP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kern="0" dirty="0" smtClean="0">
                <a:solidFill>
                  <a:srgbClr val="000000"/>
                </a:solidFill>
              </a:rPr>
              <a:t>循环优化</a:t>
            </a:r>
            <a:r>
              <a:rPr lang="en-US" altLang="zh-CN" kern="0" dirty="0" smtClean="0">
                <a:solidFill>
                  <a:srgbClr val="000000"/>
                </a:solidFill>
              </a:rPr>
              <a:t>-</a:t>
            </a:r>
            <a:r>
              <a:rPr lang="zh-CN" altLang="en-US" kern="0" dirty="0" smtClean="0">
                <a:solidFill>
                  <a:srgbClr val="000000"/>
                </a:solidFill>
              </a:rPr>
              <a:t>代码外提</a:t>
            </a:r>
            <a:endParaRPr lang="en-US" dirty="0"/>
          </a:p>
        </p:txBody>
      </p:sp>
      <p:sp>
        <p:nvSpPr>
          <p:cNvPr id="23"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32" grpId="0" animBg="1"/>
      <p:bldP spid="33" grpId="0" animBg="1"/>
      <p:bldP spid="35" grpId="0" animBg="1"/>
      <p:bldP spid="54" grpId="0"/>
      <p:bldP spid="58" grpId="0"/>
      <p:bldP spid="59" grpId="0"/>
      <p:bldP spid="60" grpId="0"/>
      <p:bldP spid="6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algn="l"/>
            <a:r>
              <a:rPr lang="zh-CN" altLang="en-US" sz="2000" dirty="0" smtClean="0">
                <a:latin typeface="Times New Roman" panose="02020603050405020304" pitchFamily="18" charset="0"/>
                <a:cs typeface="Times New Roman" panose="02020603050405020304" pitchFamily="18" charset="0"/>
              </a:rPr>
              <a:t>例：</a:t>
            </a:r>
            <a:endParaRPr lang="en-US" altLang="zh-CN" sz="200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a:t>
            </a:r>
            <a:r>
              <a:rPr lang="zh-CN" altLang="en-US" kern="0" dirty="0" smtClean="0">
                <a:solidFill>
                  <a:srgbClr val="000000"/>
                </a:solidFill>
              </a:rPr>
              <a:t>提</a:t>
            </a:r>
            <a:endParaRPr lang="en-US" dirty="0"/>
          </a:p>
        </p:txBody>
      </p:sp>
      <p:sp>
        <p:nvSpPr>
          <p:cNvPr id="61" name="TextBox 60"/>
          <p:cNvSpPr txBox="1"/>
          <p:nvPr/>
        </p:nvSpPr>
        <p:spPr>
          <a:xfrm>
            <a:off x="323528" y="1916378"/>
            <a:ext cx="4551256" cy="3293209"/>
          </a:xfrm>
          <a:prstGeom prst="rect">
            <a:avLst/>
          </a:prstGeom>
          <a:noFill/>
        </p:spPr>
        <p:txBody>
          <a:bodyPr wrap="square" rtlCol="0">
            <a:spAutoFit/>
          </a:bodyPr>
          <a:lstStyle/>
          <a:p>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在循环中，</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a:t>
            </a:r>
            <a:r>
              <a:rPr lang="en-US" altLang="zh-CN" sz="2400" baseline="-250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3</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中的语句</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x = 12 * B;</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由于</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在循环中没有定值，无论循环多少次，</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12 </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a:t>
            </a:r>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的值都不改变。</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属于不变运算。</a:t>
            </a:r>
            <a:endParaRPr lang="en-US" altLang="zh-CN" sz="24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32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r>
              <a:rPr lang="zh-CN" altLang="en-US" sz="32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rPr>
              <a:t>代码外提！</a:t>
            </a:r>
            <a:endParaRPr lang="en-US" altLang="zh-CN" sz="3200" dirty="0" smtClean="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矩形 47"/>
          <p:cNvSpPr/>
          <p:nvPr/>
        </p:nvSpPr>
        <p:spPr>
          <a:xfrm>
            <a:off x="6325217" y="2090867"/>
            <a:ext cx="122413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10;</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x = 60;</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49" name="矩形 48"/>
          <p:cNvSpPr/>
          <p:nvPr/>
        </p:nvSpPr>
        <p:spPr>
          <a:xfrm>
            <a:off x="5846186" y="3519027"/>
            <a:ext cx="2182198" cy="9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If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&lt;</a:t>
            </a:r>
            <a:r>
              <a:rPr lang="en-US" sz="2000" dirty="0" smtClean="0">
                <a:solidFill>
                  <a:prstClr val="black"/>
                </a:solidFill>
                <a:latin typeface="Times New Roman" panose="02020603050405020304" pitchFamily="18" charset="0"/>
                <a:cs typeface="Times New Roman" panose="02020603050405020304" pitchFamily="18" charset="0"/>
              </a:rPr>
              <a:t> B </a:t>
            </a:r>
            <a:r>
              <a:rPr lang="en-US" sz="2000" dirty="0" err="1" smtClean="0">
                <a:solidFill>
                  <a:prstClr val="black"/>
                </a:solidFill>
                <a:latin typeface="Times New Roman" panose="02020603050405020304" pitchFamily="18" charset="0"/>
                <a:cs typeface="Times New Roman" panose="02020603050405020304" pitchFamily="18" charset="0"/>
              </a:rPr>
              <a:t>goto</a:t>
            </a:r>
            <a:r>
              <a:rPr lang="en-US" sz="2000" dirty="0" smtClean="0">
                <a:solidFill>
                  <a:prstClr val="black"/>
                </a:solidFill>
                <a:latin typeface="Times New Roman" panose="02020603050405020304" pitchFamily="18" charset="0"/>
                <a:cs typeface="Times New Roman" panose="02020603050405020304" pitchFamily="18" charset="0"/>
              </a:rPr>
              <a:t> 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1" name="矩形 50"/>
          <p:cNvSpPr/>
          <p:nvPr/>
        </p:nvSpPr>
        <p:spPr>
          <a:xfrm>
            <a:off x="5364088" y="5177875"/>
            <a:ext cx="1576264" cy="83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x</a:t>
            </a:r>
            <a:r>
              <a:rPr lang="en-US" sz="2000" dirty="0" smtClean="0">
                <a:solidFill>
                  <a:prstClr val="black"/>
                </a:solidFill>
                <a:latin typeface="Times New Roman" panose="02020603050405020304" pitchFamily="18" charset="0"/>
                <a:cs typeface="Times New Roman" panose="02020603050405020304" pitchFamily="18" charset="0"/>
              </a:rPr>
              <a:t> = 12 * B;</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A = A +1;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2" name="矩形 51"/>
          <p:cNvSpPr/>
          <p:nvPr/>
        </p:nvSpPr>
        <p:spPr>
          <a:xfrm>
            <a:off x="7079297" y="5190038"/>
            <a:ext cx="1224136" cy="824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y</a:t>
            </a:r>
            <a:r>
              <a:rPr lang="en-US" sz="2000" dirty="0" smtClean="0">
                <a:solidFill>
                  <a:prstClr val="black"/>
                </a:solidFill>
                <a:latin typeface="Times New Roman" panose="02020603050405020304" pitchFamily="18" charset="0"/>
                <a:cs typeface="Times New Roman" panose="02020603050405020304" pitchFamily="18" charset="0"/>
              </a:rPr>
              <a:t> = x;</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53" name="直接箭头连接符 52"/>
          <p:cNvCxnSpPr>
            <a:stCxn id="51" idx="0"/>
          </p:cNvCxnSpPr>
          <p:nvPr/>
        </p:nvCxnSpPr>
        <p:spPr>
          <a:xfrm flipV="1">
            <a:off x="6152220" y="4437129"/>
            <a:ext cx="0" cy="740746"/>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a:stCxn id="52" idx="0"/>
          </p:cNvCxnSpPr>
          <p:nvPr/>
        </p:nvCxnSpPr>
        <p:spPr>
          <a:xfrm flipV="1">
            <a:off x="7691365" y="4437128"/>
            <a:ext cx="0" cy="752909"/>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1" idx="2"/>
          </p:cNvCxnSpPr>
          <p:nvPr/>
        </p:nvCxnSpPr>
        <p:spPr>
          <a:xfrm>
            <a:off x="6152220" y="6014502"/>
            <a:ext cx="0" cy="38404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5220072" y="6410802"/>
            <a:ext cx="8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V="1">
            <a:off x="5220072" y="3050973"/>
            <a:ext cx="0" cy="334757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flipV="1">
            <a:off x="5220072" y="3050973"/>
            <a:ext cx="1108212" cy="1"/>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flipV="1">
            <a:off x="6328284" y="3050974"/>
            <a:ext cx="0" cy="46805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接箭头连接符 65"/>
          <p:cNvCxnSpPr>
            <a:stCxn id="49" idx="0"/>
            <a:endCxn id="48" idx="2"/>
          </p:cNvCxnSpPr>
          <p:nvPr/>
        </p:nvCxnSpPr>
        <p:spPr>
          <a:xfrm flipV="1">
            <a:off x="6937285" y="2762942"/>
            <a:ext cx="0" cy="756085"/>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7110131" y="1678095"/>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smtClean="0">
                <a:solidFill>
                  <a:prstClr val="black"/>
                </a:solidFill>
                <a:latin typeface="Times New Roman" panose="02020603050405020304" pitchFamily="18" charset="0"/>
                <a:cs typeface="Times New Roman" panose="02020603050405020304" pitchFamily="18" charset="0"/>
              </a:rPr>
              <a:t>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cxnSp>
        <p:nvCxnSpPr>
          <p:cNvPr id="68" name="直接箭头连接符 67"/>
          <p:cNvCxnSpPr>
            <a:stCxn id="48" idx="0"/>
          </p:cNvCxnSpPr>
          <p:nvPr/>
        </p:nvCxnSpPr>
        <p:spPr>
          <a:xfrm flipV="1">
            <a:off x="6937285" y="1706824"/>
            <a:ext cx="0" cy="384043"/>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7604870" y="3026584"/>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2</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70" name="TextBox 69"/>
          <p:cNvSpPr txBox="1"/>
          <p:nvPr/>
        </p:nvSpPr>
        <p:spPr>
          <a:xfrm>
            <a:off x="6499206" y="4783029"/>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71" name="TextBox 70"/>
          <p:cNvSpPr txBox="1"/>
          <p:nvPr/>
        </p:nvSpPr>
        <p:spPr>
          <a:xfrm>
            <a:off x="7879919" y="4768515"/>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4</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2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a:xfrm>
            <a:off x="0" y="1412776"/>
            <a:ext cx="5148064" cy="5040560"/>
          </a:xfrm>
        </p:spPr>
        <p:txBody>
          <a:bodyPr>
            <a:normAutofit/>
          </a:bodyPr>
          <a:lstStyle/>
          <a:p>
            <a:pPr marL="0" indent="0" algn="l">
              <a:buNone/>
            </a:pPr>
            <a:r>
              <a:rPr lang="zh-CN" altLang="en-US" sz="2400" dirty="0" smtClean="0">
                <a:latin typeface="Times New Roman" panose="02020603050405020304" pitchFamily="18" charset="0"/>
                <a:cs typeface="Times New Roman" panose="02020603050405020304" pitchFamily="18" charset="0"/>
              </a:rPr>
              <a:t>检查代码外提后的运行结果</a:t>
            </a:r>
            <a:endParaRPr lang="en-US" altLang="zh-CN" sz="240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假设在其他基本块中定义</a:t>
            </a:r>
            <a:r>
              <a:rPr lang="en-US" altLang="zh-CN" sz="2400" b="0" dirty="0" smtClean="0">
                <a:latin typeface="Times New Roman" panose="02020603050405020304" pitchFamily="18" charset="0"/>
                <a:cs typeface="Times New Roman" panose="02020603050405020304" pitchFamily="18" charset="0"/>
              </a:rPr>
              <a:t>B=20; </a:t>
            </a:r>
            <a:r>
              <a:rPr lang="zh-CN" altLang="en-US" sz="2400" b="0" dirty="0" smtClean="0">
                <a:latin typeface="Times New Roman" panose="02020603050405020304" pitchFamily="18" charset="0"/>
                <a:cs typeface="Times New Roman" panose="02020603050405020304" pitchFamily="18" charset="0"/>
              </a:rPr>
              <a:t>代码外提后，对循环</a:t>
            </a:r>
            <a:r>
              <a:rPr lang="en-US" altLang="zh-CN" sz="2400" b="0" dirty="0" smtClean="0">
                <a:latin typeface="Times New Roman" panose="02020603050405020304" pitchFamily="18" charset="0"/>
                <a:cs typeface="Times New Roman" panose="02020603050405020304" pitchFamily="18" charset="0"/>
              </a:rPr>
              <a:t>{B2, B3}</a:t>
            </a:r>
            <a:r>
              <a:rPr lang="zh-CN" altLang="en-US" sz="2400" b="0" dirty="0" smtClean="0">
                <a:latin typeface="Times New Roman" panose="02020603050405020304" pitchFamily="18" charset="0"/>
                <a:cs typeface="Times New Roman" panose="02020603050405020304" pitchFamily="18" charset="0"/>
              </a:rPr>
              <a:t>中各语句运行结果都没有变化。</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代码外提是有效的。</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a:t>
            </a:r>
            <a:r>
              <a:rPr lang="zh-CN" altLang="en-US" kern="0" dirty="0" smtClean="0">
                <a:solidFill>
                  <a:srgbClr val="000000"/>
                </a:solidFill>
              </a:rPr>
              <a:t>提</a:t>
            </a:r>
            <a:endParaRPr lang="en-US" dirty="0"/>
          </a:p>
        </p:txBody>
      </p:sp>
      <p:sp>
        <p:nvSpPr>
          <p:cNvPr id="22" name="矩形 21"/>
          <p:cNvSpPr/>
          <p:nvPr/>
        </p:nvSpPr>
        <p:spPr>
          <a:xfrm>
            <a:off x="6503656" y="1559550"/>
            <a:ext cx="122413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10;</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x = 60;</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2" name="矩形 31"/>
          <p:cNvSpPr/>
          <p:nvPr/>
        </p:nvSpPr>
        <p:spPr>
          <a:xfrm>
            <a:off x="6107613" y="3885744"/>
            <a:ext cx="2016224" cy="9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If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&lt;</a:t>
            </a:r>
            <a:r>
              <a:rPr lang="en-US" sz="2000" dirty="0" smtClean="0">
                <a:solidFill>
                  <a:prstClr val="black"/>
                </a:solidFill>
                <a:latin typeface="Times New Roman" panose="02020603050405020304" pitchFamily="18" charset="0"/>
                <a:cs typeface="Times New Roman" panose="02020603050405020304" pitchFamily="18" charset="0"/>
              </a:rPr>
              <a:t> B </a:t>
            </a:r>
            <a:r>
              <a:rPr lang="en-US" sz="2000" dirty="0" err="1" smtClean="0">
                <a:solidFill>
                  <a:prstClr val="black"/>
                </a:solidFill>
                <a:latin typeface="Times New Roman" panose="02020603050405020304" pitchFamily="18" charset="0"/>
                <a:cs typeface="Times New Roman" panose="02020603050405020304" pitchFamily="18" charset="0"/>
              </a:rPr>
              <a:t>goto</a:t>
            </a:r>
            <a:r>
              <a:rPr lang="en-US" sz="2000" dirty="0" smtClean="0">
                <a:solidFill>
                  <a:prstClr val="black"/>
                </a:solidFill>
                <a:latin typeface="Times New Roman" panose="02020603050405020304" pitchFamily="18" charset="0"/>
                <a:cs typeface="Times New Roman" panose="02020603050405020304" pitchFamily="18" charset="0"/>
              </a:rPr>
              <a:t> 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5681278" y="5544592"/>
            <a:ext cx="1360240" cy="83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A +1;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5" name="矩形 34"/>
          <p:cNvSpPr/>
          <p:nvPr/>
        </p:nvSpPr>
        <p:spPr>
          <a:xfrm>
            <a:off x="7180463" y="5556755"/>
            <a:ext cx="1224136" cy="824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y</a:t>
            </a:r>
            <a:r>
              <a:rPr lang="en-US" sz="2000" dirty="0" smtClean="0">
                <a:solidFill>
                  <a:prstClr val="black"/>
                </a:solidFill>
                <a:latin typeface="Times New Roman" panose="02020603050405020304" pitchFamily="18" charset="0"/>
                <a:cs typeface="Times New Roman" panose="02020603050405020304" pitchFamily="18" charset="0"/>
              </a:rPr>
              <a:t> = x;</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36" name="直接箭头连接符 35"/>
          <p:cNvCxnSpPr>
            <a:stCxn id="33" idx="0"/>
          </p:cNvCxnSpPr>
          <p:nvPr/>
        </p:nvCxnSpPr>
        <p:spPr>
          <a:xfrm flipV="1">
            <a:off x="6361398" y="4803845"/>
            <a:ext cx="0" cy="740747"/>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5" idx="0"/>
          </p:cNvCxnSpPr>
          <p:nvPr/>
        </p:nvCxnSpPr>
        <p:spPr>
          <a:xfrm flipV="1">
            <a:off x="7792531" y="4803845"/>
            <a:ext cx="0" cy="752909"/>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2"/>
          </p:cNvCxnSpPr>
          <p:nvPr/>
        </p:nvCxnSpPr>
        <p:spPr>
          <a:xfrm>
            <a:off x="6361398" y="6381218"/>
            <a:ext cx="0" cy="384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465254" y="6765261"/>
            <a:ext cx="8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65254" y="3593356"/>
            <a:ext cx="0" cy="3171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65254" y="3593356"/>
            <a:ext cx="9641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6429450" y="3593356"/>
            <a:ext cx="0" cy="29239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2" idx="0"/>
            <a:endCxn id="56" idx="2"/>
          </p:cNvCxnSpPr>
          <p:nvPr/>
        </p:nvCxnSpPr>
        <p:spPr>
          <a:xfrm flipV="1">
            <a:off x="7115725" y="3408648"/>
            <a:ext cx="0" cy="477096"/>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251985" y="1159440"/>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smtClean="0">
                <a:solidFill>
                  <a:prstClr val="black"/>
                </a:solidFill>
                <a:latin typeface="Times New Roman" panose="02020603050405020304" pitchFamily="18" charset="0"/>
                <a:cs typeface="Times New Roman" panose="02020603050405020304" pitchFamily="18" charset="0"/>
              </a:rPr>
              <a:t>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cxnSp>
        <p:nvCxnSpPr>
          <p:cNvPr id="52" name="直接箭头连接符 51"/>
          <p:cNvCxnSpPr>
            <a:stCxn id="22" idx="0"/>
          </p:cNvCxnSpPr>
          <p:nvPr/>
        </p:nvCxnSpPr>
        <p:spPr>
          <a:xfrm flipV="1">
            <a:off x="7115724" y="1175509"/>
            <a:ext cx="1" cy="384041"/>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706036" y="3393301"/>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2</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6618004" y="5064312"/>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7981085" y="5064312"/>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4</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6" name="矩形 55"/>
          <p:cNvSpPr/>
          <p:nvPr/>
        </p:nvSpPr>
        <p:spPr>
          <a:xfrm>
            <a:off x="6333119" y="2736573"/>
            <a:ext cx="1565211"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x = 12 * B;</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57" name="直接箭头连接符 56"/>
          <p:cNvCxnSpPr>
            <a:stCxn id="56" idx="0"/>
            <a:endCxn id="22" idx="2"/>
          </p:cNvCxnSpPr>
          <p:nvPr/>
        </p:nvCxnSpPr>
        <p:spPr>
          <a:xfrm flipH="1" flipV="1">
            <a:off x="7115724" y="2231625"/>
            <a:ext cx="1" cy="504948"/>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304279" y="2237877"/>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smtClean="0">
                <a:solidFill>
                  <a:prstClr val="black"/>
                </a:solidFill>
                <a:latin typeface="Times New Roman" panose="02020603050405020304" pitchFamily="18" charset="0"/>
                <a:cs typeface="Times New Roman" panose="02020603050405020304" pitchFamily="18" charset="0"/>
              </a:rPr>
              <a:t>5</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a:xfrm>
            <a:off x="0" y="1412776"/>
            <a:ext cx="5148064" cy="5040560"/>
          </a:xfrm>
        </p:spPr>
        <p:txBody>
          <a:bodyPr>
            <a:normAutofit/>
          </a:bodyPr>
          <a:lstStyle/>
          <a:p>
            <a:pPr marL="0" indent="0" algn="l">
              <a:buNone/>
            </a:pPr>
            <a:r>
              <a:rPr lang="zh-CN" altLang="en-US" sz="2400" dirty="0" smtClean="0">
                <a:latin typeface="Times New Roman" panose="02020603050405020304" pitchFamily="18" charset="0"/>
                <a:cs typeface="Times New Roman" panose="02020603050405020304" pitchFamily="18" charset="0"/>
              </a:rPr>
              <a:t>检查代码外提后的运行结果</a:t>
            </a:r>
            <a:endParaRPr lang="en-US" altLang="zh-CN" sz="2400" dirty="0" smtClean="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但存在另外一种情况：</a:t>
            </a:r>
            <a:endParaRPr lang="zh-CN" altLang="en-US" sz="2400" b="0" dirty="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假设在其他基本块中定义</a:t>
            </a:r>
            <a:r>
              <a:rPr lang="en-US" altLang="zh-CN" sz="2400" b="0" dirty="0">
                <a:latin typeface="Times New Roman" panose="02020603050405020304" pitchFamily="18" charset="0"/>
                <a:cs typeface="Times New Roman" panose="02020603050405020304" pitchFamily="18" charset="0"/>
              </a:rPr>
              <a:t>B = 8; </a:t>
            </a:r>
            <a:endParaRPr lang="en-US" altLang="zh-CN" sz="2400" b="0" dirty="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代码外提前，</a:t>
            </a:r>
            <a:r>
              <a:rPr lang="en-US" altLang="zh-CN" sz="2400" b="0" dirty="0">
                <a:latin typeface="Times New Roman" panose="02020603050405020304" pitchFamily="18" charset="0"/>
                <a:cs typeface="Times New Roman" panose="02020603050405020304" pitchFamily="18" charset="0"/>
              </a:rPr>
              <a:t>B3</a:t>
            </a:r>
            <a:r>
              <a:rPr lang="zh-CN" altLang="en-US" sz="2400" b="0" dirty="0">
                <a:latin typeface="Times New Roman" panose="02020603050405020304" pitchFamily="18" charset="0"/>
                <a:cs typeface="Times New Roman" panose="02020603050405020304" pitchFamily="18" charset="0"/>
              </a:rPr>
              <a:t>不会被执行。因此在</a:t>
            </a:r>
            <a:r>
              <a:rPr lang="en-US" altLang="zh-CN" sz="2400" b="0" dirty="0">
                <a:latin typeface="Times New Roman" panose="02020603050405020304" pitchFamily="18" charset="0"/>
                <a:cs typeface="Times New Roman" panose="02020603050405020304" pitchFamily="18" charset="0"/>
              </a:rPr>
              <a:t>B4</a:t>
            </a:r>
            <a:r>
              <a:rPr lang="zh-CN" altLang="en-US" sz="2400" b="0" dirty="0">
                <a:latin typeface="Times New Roman" panose="02020603050405020304" pitchFamily="18" charset="0"/>
                <a:cs typeface="Times New Roman" panose="02020603050405020304" pitchFamily="18" charset="0"/>
              </a:rPr>
              <a:t>中，</a:t>
            </a:r>
            <a:r>
              <a:rPr lang="en-US" altLang="zh-CN" sz="2400" b="0" dirty="0">
                <a:latin typeface="Times New Roman" panose="02020603050405020304" pitchFamily="18" charset="0"/>
                <a:cs typeface="Times New Roman" panose="02020603050405020304" pitchFamily="18" charset="0"/>
              </a:rPr>
              <a:t>y = x = 60;</a:t>
            </a:r>
            <a:endParaRPr lang="en-US" altLang="zh-CN" sz="2400" b="0" dirty="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代码外提后，</a:t>
            </a:r>
            <a:r>
              <a:rPr lang="en-US" altLang="zh-CN" sz="2400" b="0" dirty="0">
                <a:latin typeface="Times New Roman" panose="02020603050405020304" pitchFamily="18" charset="0"/>
                <a:cs typeface="Times New Roman" panose="02020603050405020304" pitchFamily="18" charset="0"/>
              </a:rPr>
              <a:t>x = 12 * B</a:t>
            </a:r>
            <a:r>
              <a:rPr lang="zh-CN" altLang="en-US" sz="2400" b="0" dirty="0">
                <a:latin typeface="Times New Roman" panose="02020603050405020304" pitchFamily="18" charset="0"/>
                <a:cs typeface="Times New Roman" panose="02020603050405020304" pitchFamily="18" charset="0"/>
              </a:rPr>
              <a:t>在进入循环前执行</a:t>
            </a:r>
            <a:r>
              <a:rPr lang="en-US" altLang="zh-CN" sz="2400" b="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次，因此在</a:t>
            </a:r>
            <a:r>
              <a:rPr lang="en-US" altLang="zh-CN" sz="2400" b="0" dirty="0">
                <a:latin typeface="Times New Roman" panose="02020603050405020304" pitchFamily="18" charset="0"/>
                <a:cs typeface="Times New Roman" panose="02020603050405020304" pitchFamily="18" charset="0"/>
              </a:rPr>
              <a:t>B4</a:t>
            </a:r>
            <a:r>
              <a:rPr lang="zh-CN" altLang="en-US" sz="2400" b="0" dirty="0">
                <a:latin typeface="Times New Roman" panose="02020603050405020304" pitchFamily="18" charset="0"/>
                <a:cs typeface="Times New Roman" panose="02020603050405020304" pitchFamily="18" charset="0"/>
              </a:rPr>
              <a:t>中</a:t>
            </a:r>
            <a:r>
              <a:rPr lang="en-US" altLang="zh-CN" sz="2400" b="0" dirty="0">
                <a:latin typeface="Times New Roman" panose="02020603050405020304" pitchFamily="18" charset="0"/>
                <a:cs typeface="Times New Roman" panose="02020603050405020304" pitchFamily="18" charset="0"/>
              </a:rPr>
              <a:t>y=x=96</a:t>
            </a:r>
            <a:r>
              <a:rPr lang="zh-CN" altLang="en-US" sz="2400" b="0" dirty="0">
                <a:latin typeface="Times New Roman" panose="02020603050405020304" pitchFamily="18" charset="0"/>
                <a:cs typeface="Times New Roman" panose="02020603050405020304" pitchFamily="18" charset="0"/>
              </a:rPr>
              <a:t>。</a:t>
            </a:r>
            <a:endParaRPr lang="zh-CN" altLang="en-US" sz="2400" b="0" dirty="0">
              <a:latin typeface="Times New Roman" panose="02020603050405020304" pitchFamily="18" charset="0"/>
              <a:cs typeface="Times New Roman" panose="02020603050405020304" pitchFamily="18" charset="0"/>
            </a:endParaRPr>
          </a:p>
          <a:p>
            <a:pPr marL="0" indent="0">
              <a:buNone/>
            </a:pPr>
            <a:endParaRPr lang="zh-CN" altLang="en-US" sz="2400" b="0" dirty="0">
              <a:latin typeface="Times New Roman" panose="02020603050405020304" pitchFamily="18" charset="0"/>
              <a:cs typeface="Times New Roman" panose="02020603050405020304" pitchFamily="18" charset="0"/>
            </a:endParaRPr>
          </a:p>
          <a:p>
            <a:pPr marL="0" indent="0">
              <a:buNone/>
            </a:pPr>
            <a:r>
              <a:rPr lang="zh-CN" altLang="en-US" sz="2400" b="0" dirty="0">
                <a:latin typeface="Times New Roman" panose="02020603050405020304" pitchFamily="18" charset="0"/>
                <a:cs typeface="Times New Roman" panose="02020603050405020304" pitchFamily="18" charset="0"/>
              </a:rPr>
              <a:t>运算结果不一致，代码外提无效！</a:t>
            </a:r>
            <a:endParaRPr lang="zh-CN" altLang="en-US"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a:t>
            </a:r>
            <a:r>
              <a:rPr lang="zh-CN" altLang="en-US" kern="0" dirty="0" smtClean="0">
                <a:solidFill>
                  <a:srgbClr val="000000"/>
                </a:solidFill>
              </a:rPr>
              <a:t>提</a:t>
            </a:r>
            <a:endParaRPr lang="en-US" dirty="0"/>
          </a:p>
        </p:txBody>
      </p:sp>
      <p:sp>
        <p:nvSpPr>
          <p:cNvPr id="22" name="矩形 21"/>
          <p:cNvSpPr/>
          <p:nvPr/>
        </p:nvSpPr>
        <p:spPr>
          <a:xfrm>
            <a:off x="6503656" y="1559550"/>
            <a:ext cx="1224136"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10;</a:t>
            </a:r>
            <a:endParaRPr lang="en-US" sz="2000" dirty="0" smtClean="0">
              <a:solidFill>
                <a:prstClr val="black"/>
              </a:solidFill>
              <a:latin typeface="Times New Roman" panose="02020603050405020304" pitchFamily="18" charset="0"/>
              <a:cs typeface="Times New Roman" panose="02020603050405020304" pitchFamily="18" charset="0"/>
            </a:endParaRPr>
          </a:p>
          <a:p>
            <a:pPr algn="ctr"/>
            <a:r>
              <a:rPr lang="en-US" sz="2000" dirty="0" smtClean="0">
                <a:solidFill>
                  <a:prstClr val="black"/>
                </a:solidFill>
                <a:latin typeface="Times New Roman" panose="02020603050405020304" pitchFamily="18" charset="0"/>
                <a:cs typeface="Times New Roman" panose="02020603050405020304" pitchFamily="18" charset="0"/>
              </a:rPr>
              <a:t>x = 60;</a:t>
            </a:r>
            <a:endParaRPr lang="en-US" sz="2000" dirty="0">
              <a:solidFill>
                <a:prstClr val="black"/>
              </a:solidFill>
              <a:latin typeface="Times New Roman" panose="02020603050405020304" pitchFamily="18" charset="0"/>
              <a:cs typeface="Times New Roman" panose="02020603050405020304" pitchFamily="18" charset="0"/>
            </a:endParaRPr>
          </a:p>
        </p:txBody>
      </p:sp>
      <p:sp>
        <p:nvSpPr>
          <p:cNvPr id="32" name="矩形 31"/>
          <p:cNvSpPr/>
          <p:nvPr/>
        </p:nvSpPr>
        <p:spPr>
          <a:xfrm>
            <a:off x="6107613" y="3885744"/>
            <a:ext cx="2016224" cy="9181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If </a:t>
            </a:r>
            <a:r>
              <a:rPr lang="en-US" sz="2000" dirty="0">
                <a:solidFill>
                  <a:prstClr val="black"/>
                </a:solidFill>
                <a:latin typeface="Times New Roman" panose="02020603050405020304" pitchFamily="18" charset="0"/>
                <a:cs typeface="Times New Roman" panose="02020603050405020304" pitchFamily="18" charset="0"/>
              </a:rPr>
              <a:t>A</a:t>
            </a:r>
            <a:r>
              <a:rPr lang="en-US" sz="2000" dirty="0" smtClean="0">
                <a:solidFill>
                  <a:prstClr val="black"/>
                </a:solidFill>
                <a:latin typeface="Times New Roman" panose="02020603050405020304" pitchFamily="18" charset="0"/>
                <a:cs typeface="Times New Roman" panose="02020603050405020304" pitchFamily="18" charset="0"/>
              </a:rPr>
              <a:t> </a:t>
            </a:r>
            <a:r>
              <a:rPr lang="en-US" sz="2000" dirty="0">
                <a:solidFill>
                  <a:prstClr val="black"/>
                </a:solidFill>
                <a:latin typeface="Times New Roman" panose="02020603050405020304" pitchFamily="18" charset="0"/>
                <a:cs typeface="Times New Roman" panose="02020603050405020304" pitchFamily="18" charset="0"/>
              </a:rPr>
              <a:t>&lt;</a:t>
            </a:r>
            <a:r>
              <a:rPr lang="en-US" sz="2000" dirty="0" smtClean="0">
                <a:solidFill>
                  <a:prstClr val="black"/>
                </a:solidFill>
                <a:latin typeface="Times New Roman" panose="02020603050405020304" pitchFamily="18" charset="0"/>
                <a:cs typeface="Times New Roman" panose="02020603050405020304" pitchFamily="18" charset="0"/>
              </a:rPr>
              <a:t> B </a:t>
            </a:r>
            <a:r>
              <a:rPr lang="en-US" sz="2000" dirty="0" err="1" smtClean="0">
                <a:solidFill>
                  <a:prstClr val="black"/>
                </a:solidFill>
                <a:latin typeface="Times New Roman" panose="02020603050405020304" pitchFamily="18" charset="0"/>
                <a:cs typeface="Times New Roman" panose="02020603050405020304" pitchFamily="18" charset="0"/>
              </a:rPr>
              <a:t>goto</a:t>
            </a:r>
            <a:r>
              <a:rPr lang="en-US" sz="2000" dirty="0" smtClean="0">
                <a:solidFill>
                  <a:prstClr val="black"/>
                </a:solidFill>
                <a:latin typeface="Times New Roman" panose="02020603050405020304" pitchFamily="18" charset="0"/>
                <a:cs typeface="Times New Roman" panose="02020603050405020304" pitchFamily="18" charset="0"/>
              </a:rPr>
              <a:t> 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3" name="矩形 32"/>
          <p:cNvSpPr/>
          <p:nvPr/>
        </p:nvSpPr>
        <p:spPr>
          <a:xfrm>
            <a:off x="5681278" y="5544592"/>
            <a:ext cx="1360240" cy="83662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A = A +1;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35" name="矩形 34"/>
          <p:cNvSpPr/>
          <p:nvPr/>
        </p:nvSpPr>
        <p:spPr>
          <a:xfrm>
            <a:off x="7180463" y="5556755"/>
            <a:ext cx="1224136" cy="82446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prstClr val="black"/>
                </a:solidFill>
                <a:latin typeface="Times New Roman" panose="02020603050405020304" pitchFamily="18" charset="0"/>
                <a:cs typeface="Times New Roman" panose="02020603050405020304" pitchFamily="18" charset="0"/>
              </a:rPr>
              <a:t>y</a:t>
            </a:r>
            <a:r>
              <a:rPr lang="en-US" sz="2000" dirty="0" smtClean="0">
                <a:solidFill>
                  <a:prstClr val="black"/>
                </a:solidFill>
                <a:latin typeface="Times New Roman" panose="02020603050405020304" pitchFamily="18" charset="0"/>
                <a:cs typeface="Times New Roman" panose="02020603050405020304" pitchFamily="18" charset="0"/>
              </a:rPr>
              <a:t> = x;</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36" name="直接箭头连接符 35"/>
          <p:cNvCxnSpPr>
            <a:stCxn id="33" idx="0"/>
          </p:cNvCxnSpPr>
          <p:nvPr/>
        </p:nvCxnSpPr>
        <p:spPr>
          <a:xfrm flipV="1">
            <a:off x="6361398" y="4803845"/>
            <a:ext cx="0" cy="740747"/>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35" idx="0"/>
          </p:cNvCxnSpPr>
          <p:nvPr/>
        </p:nvCxnSpPr>
        <p:spPr>
          <a:xfrm flipV="1">
            <a:off x="7792531" y="4803845"/>
            <a:ext cx="0" cy="752909"/>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33" idx="2"/>
          </p:cNvCxnSpPr>
          <p:nvPr/>
        </p:nvCxnSpPr>
        <p:spPr>
          <a:xfrm>
            <a:off x="6361398" y="6381218"/>
            <a:ext cx="0" cy="38404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a:off x="5465254" y="6765261"/>
            <a:ext cx="89614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465254" y="3593356"/>
            <a:ext cx="0" cy="317190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5465254" y="3593356"/>
            <a:ext cx="9641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直接箭头连接符 48"/>
          <p:cNvCxnSpPr/>
          <p:nvPr/>
        </p:nvCxnSpPr>
        <p:spPr>
          <a:xfrm flipV="1">
            <a:off x="6429450" y="3593356"/>
            <a:ext cx="0" cy="292390"/>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a:stCxn id="32" idx="0"/>
            <a:endCxn id="56" idx="2"/>
          </p:cNvCxnSpPr>
          <p:nvPr/>
        </p:nvCxnSpPr>
        <p:spPr>
          <a:xfrm flipV="1">
            <a:off x="7115725" y="3408648"/>
            <a:ext cx="0" cy="477096"/>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7251985" y="1159440"/>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smtClean="0">
                <a:solidFill>
                  <a:prstClr val="black"/>
                </a:solidFill>
                <a:latin typeface="Times New Roman" panose="02020603050405020304" pitchFamily="18" charset="0"/>
                <a:cs typeface="Times New Roman" panose="02020603050405020304" pitchFamily="18" charset="0"/>
              </a:rPr>
              <a:t>1</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cxnSp>
        <p:nvCxnSpPr>
          <p:cNvPr id="52" name="直接箭头连接符 51"/>
          <p:cNvCxnSpPr>
            <a:stCxn id="22" idx="0"/>
          </p:cNvCxnSpPr>
          <p:nvPr/>
        </p:nvCxnSpPr>
        <p:spPr>
          <a:xfrm flipV="1">
            <a:off x="7115724" y="1175509"/>
            <a:ext cx="1" cy="384041"/>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706036" y="3393301"/>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2</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4" name="TextBox 53"/>
          <p:cNvSpPr txBox="1"/>
          <p:nvPr/>
        </p:nvSpPr>
        <p:spPr>
          <a:xfrm>
            <a:off x="6618004" y="5064312"/>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3</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5" name="TextBox 54"/>
          <p:cNvSpPr txBox="1"/>
          <p:nvPr/>
        </p:nvSpPr>
        <p:spPr>
          <a:xfrm>
            <a:off x="7981085" y="5064312"/>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a:solidFill>
                  <a:prstClr val="black"/>
                </a:solidFill>
                <a:latin typeface="Times New Roman" panose="02020603050405020304" pitchFamily="18" charset="0"/>
                <a:cs typeface="Times New Roman" panose="02020603050405020304" pitchFamily="18" charset="0"/>
              </a:rPr>
              <a:t>4</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56" name="矩形 55"/>
          <p:cNvSpPr/>
          <p:nvPr/>
        </p:nvSpPr>
        <p:spPr>
          <a:xfrm>
            <a:off x="6333119" y="2736573"/>
            <a:ext cx="1565211" cy="6720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solidFill>
                  <a:prstClr val="black"/>
                </a:solidFill>
                <a:latin typeface="Times New Roman" panose="02020603050405020304" pitchFamily="18" charset="0"/>
                <a:cs typeface="Times New Roman" panose="02020603050405020304" pitchFamily="18" charset="0"/>
              </a:rPr>
              <a:t>x = 12 * B;</a:t>
            </a:r>
            <a:endParaRPr lang="en-US" sz="2000" dirty="0">
              <a:solidFill>
                <a:prstClr val="black"/>
              </a:solidFill>
              <a:latin typeface="Times New Roman" panose="02020603050405020304" pitchFamily="18" charset="0"/>
              <a:cs typeface="Times New Roman" panose="02020603050405020304" pitchFamily="18" charset="0"/>
            </a:endParaRPr>
          </a:p>
        </p:txBody>
      </p:sp>
      <p:cxnSp>
        <p:nvCxnSpPr>
          <p:cNvPr id="57" name="直接箭头连接符 56"/>
          <p:cNvCxnSpPr>
            <a:stCxn id="56" idx="0"/>
            <a:endCxn id="22" idx="2"/>
          </p:cNvCxnSpPr>
          <p:nvPr/>
        </p:nvCxnSpPr>
        <p:spPr>
          <a:xfrm flipH="1" flipV="1">
            <a:off x="7115724" y="2231625"/>
            <a:ext cx="1" cy="504948"/>
          </a:xfrm>
          <a:prstGeom prst="straightConnector1">
            <a:avLst/>
          </a:prstGeom>
          <a:ln w="12700">
            <a:solidFill>
              <a:schemeClr val="tx1"/>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7304279" y="2237877"/>
            <a:ext cx="441146" cy="400110"/>
          </a:xfrm>
          <a:prstGeom prst="rect">
            <a:avLst/>
          </a:prstGeom>
          <a:noFill/>
        </p:spPr>
        <p:txBody>
          <a:bodyPr wrap="none" rtlCol="0">
            <a:spAutoFit/>
          </a:bodyPr>
          <a:lstStyle/>
          <a:p>
            <a:r>
              <a:rPr lang="en-US" sz="2000" dirty="0" smtClean="0">
                <a:solidFill>
                  <a:prstClr val="black"/>
                </a:solidFill>
                <a:latin typeface="Times New Roman" panose="02020603050405020304" pitchFamily="18" charset="0"/>
                <a:cs typeface="Times New Roman" panose="02020603050405020304" pitchFamily="18" charset="0"/>
              </a:rPr>
              <a:t>B</a:t>
            </a:r>
            <a:r>
              <a:rPr lang="en-US" sz="2000" baseline="-25000" dirty="0" smtClean="0">
                <a:solidFill>
                  <a:prstClr val="black"/>
                </a:solidFill>
                <a:latin typeface="Times New Roman" panose="02020603050405020304" pitchFamily="18" charset="0"/>
                <a:cs typeface="Times New Roman" panose="02020603050405020304" pitchFamily="18" charset="0"/>
              </a:rPr>
              <a:t>5</a:t>
            </a:r>
            <a:endParaRPr lang="en-US" sz="2000" baseline="-25000" dirty="0">
              <a:solidFill>
                <a:prstClr val="black"/>
              </a:solidFill>
              <a:latin typeface="Times New Roman" panose="02020603050405020304" pitchFamily="18" charset="0"/>
              <a:cs typeface="Times New Roman" panose="02020603050405020304" pitchFamily="18" charset="0"/>
            </a:endParaRPr>
          </a:p>
        </p:txBody>
      </p:sp>
      <p:sp>
        <p:nvSpPr>
          <p:cNvPr id="2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与机器有关的优化</a:t>
            </a:r>
            <a:endParaRPr lang="en-US" altLang="zh-CN" dirty="0" smtClean="0">
              <a:latin typeface="Times New Roman" panose="02020603050405020304" pitchFamily="18" charset="0"/>
              <a:cs typeface="Times New Roman" panose="02020603050405020304" pitchFamily="18" charset="0"/>
            </a:endParaRPr>
          </a:p>
          <a:p>
            <a:pPr marL="539750" algn="l">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结合目标计算机的特点进行优化。</a:t>
            </a:r>
            <a:endParaRPr lang="en-US" altLang="zh-CN" sz="2400" b="0" dirty="0" smtClean="0">
              <a:latin typeface="Times New Roman" panose="02020603050405020304" pitchFamily="18" charset="0"/>
              <a:cs typeface="Times New Roman" panose="02020603050405020304" pitchFamily="18" charset="0"/>
            </a:endParaRPr>
          </a:p>
          <a:p>
            <a:pPr marL="539750" algn="l">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主要有寄存器优化、指令优化、处理机优化等</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与机器无关的优化</a:t>
            </a:r>
            <a:endParaRPr lang="en-US" altLang="zh-CN" dirty="0">
              <a:latin typeface="Times New Roman" panose="02020603050405020304" pitchFamily="18" charset="0"/>
              <a:cs typeface="Times New Roman" panose="02020603050405020304" pitchFamily="18" charset="0"/>
            </a:endParaRPr>
          </a:p>
          <a:p>
            <a:pPr marL="53975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不</a:t>
            </a:r>
            <a:r>
              <a:rPr lang="zh-CN" altLang="en-US" sz="2400" b="0" dirty="0">
                <a:latin typeface="Times New Roman" panose="02020603050405020304" pitchFamily="18" charset="0"/>
                <a:cs typeface="Times New Roman" panose="02020603050405020304" pitchFamily="18" charset="0"/>
              </a:rPr>
              <a:t>针对目标计算机的特点进行优化</a:t>
            </a:r>
            <a:endParaRPr lang="en-US" altLang="zh-CN" sz="2400" b="0" dirty="0">
              <a:latin typeface="Times New Roman" panose="02020603050405020304" pitchFamily="18" charset="0"/>
              <a:cs typeface="Times New Roman" panose="02020603050405020304" pitchFamily="18" charset="0"/>
            </a:endParaRPr>
          </a:p>
          <a:p>
            <a:pPr marL="53975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主要</a:t>
            </a:r>
            <a:r>
              <a:rPr lang="zh-CN" altLang="en-US" sz="2400" b="0" dirty="0">
                <a:latin typeface="Times New Roman" panose="02020603050405020304" pitchFamily="18" charset="0"/>
                <a:cs typeface="Times New Roman" panose="02020603050405020304" pitchFamily="18" charset="0"/>
              </a:rPr>
              <a:t>有删除公共子表达式、复写传播、代码外提、删除无用代码等</a:t>
            </a:r>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中间代码优化</a:t>
            </a:r>
            <a:r>
              <a:rPr lang="zh-CN" altLang="en-US" kern="0" dirty="0" smtClean="0">
                <a:solidFill>
                  <a:srgbClr val="000000"/>
                </a:solidFill>
              </a:rPr>
              <a:t>种类</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副标题 2"/>
          <p:cNvSpPr>
            <a:spLocks noGrp="1"/>
          </p:cNvSpPr>
          <p:nvPr>
            <p:ph idx="1"/>
          </p:nvPr>
        </p:nvSpPr>
        <p:spPr/>
        <p:txBody>
          <a:bodyPr>
            <a:normAutofit/>
          </a:bodyPr>
          <a:lstStyle/>
          <a:p>
            <a:pPr algn="l"/>
            <a:r>
              <a:rPr lang="zh-CN" altLang="en-US" b="1" dirty="0" smtClean="0">
                <a:latin typeface="Times New Roman" panose="02020603050405020304" pitchFamily="18" charset="0"/>
                <a:cs typeface="Times New Roman" panose="02020603050405020304" pitchFamily="18" charset="0"/>
              </a:rPr>
              <a:t>代码外提的条件</a:t>
            </a:r>
            <a:endParaRPr lang="en-US" altLang="zh-CN" b="1" dirty="0" smtClean="0">
              <a:latin typeface="Times New Roman" panose="02020603050405020304" pitchFamily="18" charset="0"/>
              <a:cs typeface="Times New Roman" panose="02020603050405020304" pitchFamily="18" charset="0"/>
            </a:endParaRPr>
          </a:p>
          <a:p>
            <a:pPr algn="l"/>
            <a:endParaRPr lang="en-US" altLang="zh-CN" b="1"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进行代码外提的不变运算，其所在的节点必须是循环所有出口的必经节点，</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把形如</a:t>
            </a:r>
            <a:r>
              <a:rPr lang="en-US" altLang="zh-CN" sz="2400" b="0" dirty="0" smtClean="0">
                <a:latin typeface="Times New Roman" panose="02020603050405020304" pitchFamily="18" charset="0"/>
                <a:cs typeface="Times New Roman" panose="02020603050405020304" pitchFamily="18" charset="0"/>
              </a:rPr>
              <a:t>X = Y op Z</a:t>
            </a:r>
            <a:r>
              <a:rPr lang="zh-CN" altLang="en-US" sz="2400" b="0" dirty="0" smtClean="0">
                <a:latin typeface="Times New Roman" panose="02020603050405020304" pitchFamily="18" charset="0"/>
                <a:cs typeface="Times New Roman" panose="02020603050405020304" pitchFamily="18" charset="0"/>
              </a:rPr>
              <a:t>的不变运算外提时，要求循环中的其他地方不能对</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再定值，而且对</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的所有引用值均为该不变运算中确定的</a:t>
            </a:r>
            <a:r>
              <a:rPr lang="en-US" altLang="zh-CN" sz="2400" b="0" dirty="0" smtClean="0">
                <a:latin typeface="Times New Roman" panose="02020603050405020304" pitchFamily="18" charset="0"/>
                <a:cs typeface="Times New Roman" panose="02020603050405020304" pitchFamily="18" charset="0"/>
              </a:rPr>
              <a:t>X</a:t>
            </a:r>
            <a:r>
              <a:rPr lang="zh-CN" altLang="en-US" sz="2400" b="0" dirty="0" smtClean="0">
                <a:latin typeface="Times New Roman" panose="02020603050405020304" pitchFamily="18" charset="0"/>
                <a:cs typeface="Times New Roman" panose="02020603050405020304" pitchFamily="18" charset="0"/>
              </a:rPr>
              <a:t>的值。</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代码外提</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副标题 2"/>
          <p:cNvSpPr>
            <a:spLocks noGrp="1"/>
          </p:cNvSpPr>
          <p:nvPr>
            <p:ph idx="1"/>
          </p:nvPr>
        </p:nvSpPr>
        <p:spPr/>
        <p:txBody>
          <a:bodyPr>
            <a:normAutofit/>
          </a:bodyPr>
          <a:lstStyle/>
          <a:p>
            <a:pPr marL="0" indent="0" algn="l">
              <a:buNone/>
            </a:pPr>
            <a:r>
              <a:rPr lang="zh-CN" altLang="en-US" b="0" dirty="0" smtClean="0">
                <a:latin typeface="Times New Roman" panose="02020603050405020304" pitchFamily="18" charset="0"/>
                <a:cs typeface="Times New Roman" panose="02020603050405020304" pitchFamily="18" charset="0"/>
              </a:rPr>
              <a:t>不变运算查找算法</a:t>
            </a:r>
            <a:endParaRPr lang="en-US" altLang="zh-CN"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输入：循环</a:t>
            </a:r>
            <a:r>
              <a:rPr lang="en-US" altLang="zh-CN" sz="2400" b="0" dirty="0" smtClean="0">
                <a:latin typeface="Times New Roman" panose="02020603050405020304" pitchFamily="18" charset="0"/>
                <a:cs typeface="Times New Roman" panose="02020603050405020304" pitchFamily="18" charset="0"/>
              </a:rPr>
              <a:t>L; L</a:t>
            </a:r>
            <a:r>
              <a:rPr lang="zh-CN" altLang="en-US" sz="2400" b="0" dirty="0" smtClean="0">
                <a:latin typeface="Times New Roman" panose="02020603050405020304" pitchFamily="18" charset="0"/>
                <a:cs typeface="Times New Roman" panose="02020603050405020304" pitchFamily="18" charset="0"/>
              </a:rPr>
              <a:t>中的所有变量引用点的信息。</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输出：查找、标识“不变运算”后的循环</a:t>
            </a:r>
            <a:r>
              <a:rPr lang="en-US" altLang="zh-CN" sz="2400" b="0" dirty="0" smtClean="0">
                <a:latin typeface="Times New Roman" panose="02020603050405020304" pitchFamily="18" charset="0"/>
                <a:cs typeface="Times New Roman" panose="02020603050405020304" pitchFamily="18" charset="0"/>
              </a:rPr>
              <a:t>L;</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方法：</a:t>
            </a:r>
            <a:endParaRPr lang="en-US" altLang="zh-CN" sz="2400" b="0" dirty="0" smtClean="0">
              <a:latin typeface="Times New Roman" panose="02020603050405020304" pitchFamily="18" charset="0"/>
              <a:cs typeface="Times New Roman" panose="02020603050405020304" pitchFamily="18" charset="0"/>
            </a:endParaRPr>
          </a:p>
          <a:p>
            <a:pPr marL="179705" indent="0" algn="l">
              <a:buNone/>
            </a:pPr>
            <a:r>
              <a:rPr lang="en-US" altLang="zh-CN" sz="2400" b="0" dirty="0" smtClean="0">
                <a:latin typeface="Times New Roman" panose="02020603050405020304" pitchFamily="18" charset="0"/>
                <a:cs typeface="Times New Roman" panose="02020603050405020304" pitchFamily="18" charset="0"/>
              </a:rPr>
              <a:t>(1) </a:t>
            </a:r>
            <a:r>
              <a:rPr lang="zh-CN" altLang="en-US" sz="2400" b="0" dirty="0" smtClean="0">
                <a:latin typeface="Times New Roman" panose="02020603050405020304" pitchFamily="18" charset="0"/>
                <a:cs typeface="Times New Roman" panose="02020603050405020304" pitchFamily="18" charset="0"/>
              </a:rPr>
              <a:t>依次查看</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中各基本块的每条语句，如果其中的每个运算对象为常数或定值点在</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外，则将该语句标记为“不变运算”；</a:t>
            </a:r>
            <a:endParaRPr lang="en-US" altLang="zh-CN" sz="2400" b="0" dirty="0" smtClean="0">
              <a:latin typeface="Times New Roman" panose="02020603050405020304" pitchFamily="18" charset="0"/>
              <a:cs typeface="Times New Roman" panose="02020603050405020304" pitchFamily="18" charset="0"/>
            </a:endParaRPr>
          </a:p>
          <a:p>
            <a:pPr marL="179705" indent="0" algn="l">
              <a:buNone/>
            </a:pPr>
            <a:r>
              <a:rPr lang="en-US" altLang="zh-CN" sz="2400" b="0" dirty="0" smtClean="0">
                <a:latin typeface="Times New Roman" panose="02020603050405020304" pitchFamily="18" charset="0"/>
                <a:cs typeface="Times New Roman" panose="02020603050405020304" pitchFamily="18" charset="0"/>
              </a:rPr>
              <a:t>(2) </a:t>
            </a:r>
            <a:r>
              <a:rPr lang="zh-CN" altLang="en-US" sz="2400" b="0" dirty="0" smtClean="0">
                <a:latin typeface="Times New Roman" panose="02020603050405020304" pitchFamily="18" charset="0"/>
                <a:cs typeface="Times New Roman" panose="02020603050405020304" pitchFamily="18" charset="0"/>
              </a:rPr>
              <a:t>依次查看每条未被标记为“不变运算”的语句，如果其运算对象为常数或定值点在</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外，或只有一个到达一定值点且该点上的代码已标记为“不变运算”，则把该被查看的语句标记为“不变运算”。</a:t>
            </a:r>
            <a:endParaRPr lang="en-US" altLang="zh-CN" sz="2400" b="0" dirty="0" smtClean="0">
              <a:latin typeface="Times New Roman" panose="02020603050405020304" pitchFamily="18" charset="0"/>
              <a:cs typeface="Times New Roman" panose="02020603050405020304" pitchFamily="18" charset="0"/>
            </a:endParaRPr>
          </a:p>
          <a:p>
            <a:pPr marL="179705" indent="0" algn="l">
              <a:buNone/>
            </a:pPr>
            <a:r>
              <a:rPr lang="en-US" altLang="zh-CN" sz="2400" b="0" dirty="0" smtClean="0">
                <a:latin typeface="Times New Roman" panose="02020603050405020304" pitchFamily="18" charset="0"/>
                <a:cs typeface="Times New Roman" panose="02020603050405020304" pitchFamily="18" charset="0"/>
              </a:rPr>
              <a:t>(3) </a:t>
            </a:r>
            <a:r>
              <a:rPr lang="zh-CN" altLang="en-US" sz="2400" b="0" dirty="0" smtClean="0">
                <a:latin typeface="Times New Roman" panose="02020603050405020304" pitchFamily="18" charset="0"/>
                <a:cs typeface="Times New Roman" panose="02020603050405020304" pitchFamily="18" charset="0"/>
              </a:rPr>
              <a:t>重复执行步骤</a:t>
            </a:r>
            <a:r>
              <a:rPr lang="en-US" altLang="zh-CN" sz="2400" b="0" dirty="0" smtClean="0">
                <a:latin typeface="Times New Roman" panose="02020603050405020304" pitchFamily="18" charset="0"/>
                <a:cs typeface="Times New Roman" panose="02020603050405020304" pitchFamily="18" charset="0"/>
              </a:rPr>
              <a:t>(2), </a:t>
            </a:r>
            <a:r>
              <a:rPr lang="zh-CN" altLang="en-US" sz="2400" b="0" dirty="0" smtClean="0">
                <a:latin typeface="Times New Roman" panose="02020603050405020304" pitchFamily="18" charset="0"/>
                <a:cs typeface="Times New Roman" panose="02020603050405020304" pitchFamily="18" charset="0"/>
              </a:rPr>
              <a:t>直到没有新的语句被标记为“不变运算”。</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代码外提</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副标题 2"/>
          <p:cNvSpPr>
            <a:spLocks noGrp="1"/>
          </p:cNvSpPr>
          <p:nvPr>
            <p:ph idx="1"/>
          </p:nvPr>
        </p:nvSpPr>
        <p:spPr/>
        <p:txBody>
          <a:bodyPr>
            <a:normAutofit/>
          </a:bodyPr>
          <a:lstStyle/>
          <a:p>
            <a:pPr marL="0" indent="0" algn="l">
              <a:buNone/>
            </a:pPr>
            <a:r>
              <a:rPr lang="zh-CN" altLang="en-US" b="0" dirty="0" smtClean="0">
                <a:latin typeface="Times New Roman" panose="02020603050405020304" pitchFamily="18" charset="0"/>
                <a:cs typeface="Times New Roman" panose="02020603050405020304" pitchFamily="18" charset="0"/>
              </a:rPr>
              <a:t>代码外提算法</a:t>
            </a:r>
            <a:endParaRPr lang="en-US" altLang="zh-CN"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输入：循环</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输出：外提后的循环</a:t>
            </a:r>
            <a:r>
              <a:rPr lang="en-US" altLang="zh-CN" sz="2400" b="0" dirty="0" smtClean="0">
                <a:latin typeface="Times New Roman" panose="02020603050405020304" pitchFamily="18" charset="0"/>
                <a:cs typeface="Times New Roman" panose="02020603050405020304" pitchFamily="18" charset="0"/>
              </a:rPr>
              <a:t>L</a:t>
            </a:r>
            <a:r>
              <a:rPr lang="en-US" altLang="zh-CN" sz="2400" b="0" dirty="0" smtClean="0">
                <a:latin typeface="Agency FB" panose="020B0503020202020204" pitchFamily="34"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方法：</a:t>
            </a:r>
            <a:endParaRPr lang="en-US" altLang="zh-CN" sz="24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(1) </a:t>
            </a:r>
            <a:r>
              <a:rPr lang="zh-CN" altLang="en-US" sz="2000" b="0" dirty="0" smtClean="0">
                <a:latin typeface="Times New Roman" panose="02020603050405020304" pitchFamily="18" charset="0"/>
                <a:cs typeface="Times New Roman" panose="02020603050405020304" pitchFamily="18" charset="0"/>
              </a:rPr>
              <a:t>求出循环</a:t>
            </a:r>
            <a:r>
              <a:rPr lang="en-US" altLang="zh-CN" sz="2000" b="0" dirty="0" smtClean="0">
                <a:latin typeface="Times New Roman" panose="02020603050405020304" pitchFamily="18" charset="0"/>
                <a:cs typeface="Times New Roman" panose="02020603050405020304" pitchFamily="18" charset="0"/>
              </a:rPr>
              <a:t>L</a:t>
            </a:r>
            <a:r>
              <a:rPr lang="zh-CN" altLang="en-US" sz="2000" b="0" dirty="0" smtClean="0">
                <a:latin typeface="Times New Roman" panose="02020603050405020304" pitchFamily="18" charset="0"/>
                <a:cs typeface="Times New Roman" panose="02020603050405020304" pitchFamily="18" charset="0"/>
              </a:rPr>
              <a:t>中的所有不变运算；</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(2) </a:t>
            </a:r>
            <a:r>
              <a:rPr lang="zh-CN" altLang="en-US" sz="2000" b="0" dirty="0" smtClean="0">
                <a:latin typeface="Times New Roman" panose="02020603050405020304" pitchFamily="18" charset="0"/>
                <a:cs typeface="Times New Roman" panose="02020603050405020304" pitchFamily="18" charset="0"/>
              </a:rPr>
              <a:t>对</a:t>
            </a:r>
            <a:r>
              <a:rPr lang="en-US" altLang="zh-CN" sz="2000" b="0" dirty="0" smtClean="0">
                <a:latin typeface="Times New Roman" panose="02020603050405020304" pitchFamily="18" charset="0"/>
                <a:cs typeface="Times New Roman" panose="02020603050405020304" pitchFamily="18" charset="0"/>
              </a:rPr>
              <a:t>(1)</a:t>
            </a:r>
            <a:r>
              <a:rPr lang="zh-CN" altLang="en-US" sz="2000" b="0" dirty="0" smtClean="0">
                <a:latin typeface="Times New Roman" panose="02020603050405020304" pitchFamily="18" charset="0"/>
                <a:cs typeface="Times New Roman" panose="02020603050405020304" pitchFamily="18" charset="0"/>
              </a:rPr>
              <a:t>求出的每一个不变运算，形如 </a:t>
            </a:r>
            <a:r>
              <a:rPr lang="en-US" altLang="zh-CN" sz="2000" b="0" dirty="0" smtClean="0">
                <a:latin typeface="Times New Roman" panose="02020603050405020304" pitchFamily="18" charset="0"/>
                <a:cs typeface="Times New Roman" panose="02020603050405020304" pitchFamily="18" charset="0"/>
              </a:rPr>
              <a:t>S</a:t>
            </a:r>
            <a:r>
              <a:rPr lang="zh-CN" altLang="en-US" sz="2000" b="0" dirty="0" smtClean="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A = B op C </a:t>
            </a:r>
            <a:r>
              <a:rPr lang="zh-CN" altLang="en-US" sz="2000" b="0" dirty="0" smtClean="0">
                <a:latin typeface="Times New Roman" panose="02020603050405020304" pitchFamily="18" charset="0"/>
                <a:cs typeface="Times New Roman" panose="02020603050405020304" pitchFamily="18" charset="0"/>
              </a:rPr>
              <a:t>或者 </a:t>
            </a:r>
            <a:r>
              <a:rPr lang="en-US" altLang="zh-CN" sz="2000" b="0" dirty="0" smtClean="0">
                <a:latin typeface="Times New Roman" panose="02020603050405020304" pitchFamily="18" charset="0"/>
                <a:cs typeface="Times New Roman" panose="02020603050405020304" pitchFamily="18" charset="0"/>
              </a:rPr>
              <a:t>A = op B </a:t>
            </a:r>
            <a:r>
              <a:rPr lang="zh-CN" altLang="en-US" sz="2000" b="0" dirty="0" smtClean="0">
                <a:latin typeface="Times New Roman" panose="02020603050405020304" pitchFamily="18" charset="0"/>
                <a:cs typeface="Times New Roman" panose="02020603050405020304" pitchFamily="18" charset="0"/>
              </a:rPr>
              <a:t>或者 </a:t>
            </a:r>
            <a:r>
              <a:rPr lang="en-US" altLang="zh-CN" sz="2000" b="0" dirty="0" smtClean="0">
                <a:latin typeface="Times New Roman" panose="02020603050405020304" pitchFamily="18" charset="0"/>
                <a:cs typeface="Times New Roman" panose="02020603050405020304" pitchFamily="18" charset="0"/>
              </a:rPr>
              <a:t>A= B</a:t>
            </a:r>
            <a:r>
              <a:rPr lang="zh-CN" altLang="en-US" sz="2000" b="0" dirty="0" smtClean="0">
                <a:latin typeface="Times New Roman" panose="02020603050405020304" pitchFamily="18" charset="0"/>
                <a:cs typeface="Times New Roman" panose="02020603050405020304" pitchFamily="18" charset="0"/>
              </a:rPr>
              <a:t>，检查是否满足如下条件之一：</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1</a:t>
            </a:r>
            <a:r>
              <a:rPr lang="zh-CN" altLang="en-US" sz="2000" b="0" dirty="0" smtClean="0">
                <a:latin typeface="Times New Roman" panose="02020603050405020304" pitchFamily="18" charset="0"/>
                <a:cs typeface="Times New Roman" panose="02020603050405020304" pitchFamily="18" charset="0"/>
              </a:rPr>
              <a:t>）同时满足三点：</a:t>
            </a:r>
            <a:r>
              <a:rPr lang="en-US" altLang="zh-CN" sz="2000" b="0" dirty="0" smtClean="0">
                <a:latin typeface="Times New Roman" panose="02020603050405020304" pitchFamily="18" charset="0"/>
                <a:cs typeface="Times New Roman" panose="02020603050405020304" pitchFamily="18" charset="0"/>
              </a:rPr>
              <a:t>a) S</a:t>
            </a:r>
            <a:r>
              <a:rPr lang="zh-CN" altLang="en-US" sz="2000" b="0" dirty="0">
                <a:latin typeface="Times New Roman" panose="02020603050405020304" pitchFamily="18" charset="0"/>
                <a:cs typeface="Times New Roman" panose="02020603050405020304" pitchFamily="18" charset="0"/>
              </a:rPr>
              <a:t>所在</a:t>
            </a:r>
            <a:r>
              <a:rPr lang="zh-CN" altLang="en-US" sz="2000" b="0" dirty="0" smtClean="0">
                <a:latin typeface="Times New Roman" panose="02020603050405020304" pitchFamily="18" charset="0"/>
                <a:cs typeface="Times New Roman" panose="02020603050405020304" pitchFamily="18" charset="0"/>
              </a:rPr>
              <a:t>的</a:t>
            </a:r>
            <a:r>
              <a:rPr lang="zh-CN" altLang="en-US" sz="2000" b="0" dirty="0">
                <a:latin typeface="Times New Roman" panose="02020603050405020304" pitchFamily="18" charset="0"/>
                <a:cs typeface="Times New Roman" panose="02020603050405020304" pitchFamily="18" charset="0"/>
              </a:rPr>
              <a:t>节点</a:t>
            </a:r>
            <a:r>
              <a:rPr lang="zh-CN" altLang="en-US" sz="2000" b="0" dirty="0" smtClean="0">
                <a:latin typeface="Times New Roman" panose="02020603050405020304" pitchFamily="18" charset="0"/>
                <a:cs typeface="Times New Roman" panose="02020603050405020304" pitchFamily="18" charset="0"/>
              </a:rPr>
              <a:t>是</a:t>
            </a:r>
            <a:r>
              <a:rPr lang="en-US" altLang="zh-CN" sz="2000" b="0" dirty="0">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的所有</a:t>
            </a:r>
            <a:r>
              <a:rPr lang="zh-CN" altLang="en-US" sz="2000" b="0" dirty="0" smtClean="0">
                <a:latin typeface="Times New Roman" panose="02020603050405020304" pitchFamily="18" charset="0"/>
                <a:cs typeface="Times New Roman" panose="02020603050405020304" pitchFamily="18" charset="0"/>
              </a:rPr>
              <a:t>出口</a:t>
            </a:r>
            <a:r>
              <a:rPr lang="zh-CN" altLang="en-US" sz="2000" b="0" dirty="0">
                <a:latin typeface="Times New Roman" panose="02020603050405020304" pitchFamily="18" charset="0"/>
                <a:cs typeface="Times New Roman" panose="02020603050405020304" pitchFamily="18" charset="0"/>
              </a:rPr>
              <a:t>节点</a:t>
            </a:r>
            <a:r>
              <a:rPr lang="zh-CN" altLang="en-US" sz="2000" b="0" dirty="0" smtClean="0">
                <a:latin typeface="Times New Roman" panose="02020603050405020304" pitchFamily="18" charset="0"/>
                <a:cs typeface="Times New Roman" panose="02020603050405020304" pitchFamily="18" charset="0"/>
              </a:rPr>
              <a:t>的必经节点；</a:t>
            </a:r>
            <a:r>
              <a:rPr lang="en-US" altLang="zh-CN" sz="2000" b="0" dirty="0" smtClean="0">
                <a:latin typeface="Times New Roman" panose="02020603050405020304" pitchFamily="18" charset="0"/>
                <a:cs typeface="Times New Roman" panose="02020603050405020304" pitchFamily="18" charset="0"/>
              </a:rPr>
              <a:t>b)A</a:t>
            </a:r>
            <a:r>
              <a:rPr lang="zh-CN" altLang="en-US" sz="2000" b="0" dirty="0">
                <a:latin typeface="Times New Roman" panose="02020603050405020304" pitchFamily="18" charset="0"/>
                <a:cs typeface="Times New Roman" panose="02020603050405020304" pitchFamily="18" charset="0"/>
              </a:rPr>
              <a:t>在</a:t>
            </a:r>
            <a:r>
              <a:rPr lang="en-US" altLang="zh-CN" sz="2000" b="0" dirty="0">
                <a:latin typeface="Times New Roman" panose="02020603050405020304" pitchFamily="18" charset="0"/>
                <a:cs typeface="Times New Roman" panose="02020603050405020304" pitchFamily="18" charset="0"/>
              </a:rPr>
              <a:t>L</a:t>
            </a:r>
            <a:r>
              <a:rPr lang="zh-CN" altLang="en-US" sz="2000" b="0" dirty="0">
                <a:latin typeface="Times New Roman" panose="02020603050405020304" pitchFamily="18" charset="0"/>
                <a:cs typeface="Times New Roman" panose="02020603050405020304" pitchFamily="18" charset="0"/>
              </a:rPr>
              <a:t>中其它地方未再定值</a:t>
            </a:r>
            <a:r>
              <a:rPr lang="zh-CN" altLang="en-US" sz="2000" b="0" dirty="0" smtClean="0">
                <a:latin typeface="Times New Roman" panose="02020603050405020304" pitchFamily="18" charset="0"/>
                <a:cs typeface="Times New Roman" panose="02020603050405020304" pitchFamily="18" charset="0"/>
              </a:rPr>
              <a:t>；</a:t>
            </a:r>
            <a:r>
              <a:rPr lang="en-US" altLang="zh-CN" sz="2000" b="0" dirty="0" smtClean="0">
                <a:latin typeface="Times New Roman" panose="02020603050405020304" pitchFamily="18" charset="0"/>
                <a:cs typeface="Times New Roman" panose="02020603050405020304" pitchFamily="18" charset="0"/>
              </a:rPr>
              <a:t>c) L</a:t>
            </a:r>
            <a:r>
              <a:rPr lang="zh-CN" altLang="en-US" sz="2000" b="0" dirty="0" smtClean="0">
                <a:latin typeface="Times New Roman" panose="02020603050405020304" pitchFamily="18" charset="0"/>
                <a:cs typeface="Times New Roman" panose="02020603050405020304" pitchFamily="18" charset="0"/>
              </a:rPr>
              <a:t>中</a:t>
            </a:r>
            <a:r>
              <a:rPr lang="zh-CN" altLang="en-US" sz="2000" b="0" dirty="0">
                <a:latin typeface="Times New Roman" panose="02020603050405020304" pitchFamily="18" charset="0"/>
                <a:cs typeface="Times New Roman" panose="02020603050405020304" pitchFamily="18" charset="0"/>
              </a:rPr>
              <a:t>所有</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的引用点只有</a:t>
            </a:r>
            <a:r>
              <a:rPr lang="en-US" altLang="zh-CN" sz="2000" b="0" dirty="0">
                <a:latin typeface="Times New Roman" panose="02020603050405020304" pitchFamily="18" charset="0"/>
                <a:cs typeface="Times New Roman" panose="02020603050405020304" pitchFamily="18" charset="0"/>
              </a:rPr>
              <a:t>S</a:t>
            </a:r>
            <a:r>
              <a:rPr lang="zh-CN" altLang="en-US" sz="2000" b="0" dirty="0">
                <a:latin typeface="Times New Roman" panose="02020603050405020304" pitchFamily="18" charset="0"/>
                <a:cs typeface="Times New Roman" panose="02020603050405020304" pitchFamily="18" charset="0"/>
              </a:rPr>
              <a:t>中</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的定值</a:t>
            </a:r>
            <a:r>
              <a:rPr lang="zh-CN" altLang="en-US" sz="2000" b="0" dirty="0" smtClean="0">
                <a:latin typeface="Times New Roman" panose="02020603050405020304" pitchFamily="18" charset="0"/>
                <a:cs typeface="Times New Roman" panose="02020603050405020304" pitchFamily="18" charset="0"/>
              </a:rPr>
              <a:t>才能</a:t>
            </a:r>
            <a:r>
              <a:rPr lang="zh-CN" altLang="en-US" sz="2000" b="0" dirty="0">
                <a:latin typeface="Times New Roman" panose="02020603050405020304" pitchFamily="18" charset="0"/>
                <a:cs typeface="Times New Roman" panose="02020603050405020304" pitchFamily="18" charset="0"/>
              </a:rPr>
              <a:t>到达</a:t>
            </a:r>
            <a:r>
              <a:rPr lang="zh-CN" altLang="en-US" sz="2000" b="0" dirty="0" smtClean="0">
                <a:latin typeface="Times New Roman" panose="02020603050405020304" pitchFamily="18" charset="0"/>
                <a:cs typeface="Times New Roman" panose="02020603050405020304" pitchFamily="18" charset="0"/>
              </a:rPr>
              <a:t>；</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2) X</a:t>
            </a:r>
            <a:r>
              <a:rPr lang="zh-CN" altLang="en-US" sz="2000" b="0" dirty="0" smtClean="0">
                <a:latin typeface="Times New Roman" panose="02020603050405020304" pitchFamily="18" charset="0"/>
                <a:cs typeface="Times New Roman" panose="02020603050405020304" pitchFamily="18" charset="0"/>
              </a:rPr>
              <a:t>在离开循环后是不活跃的，且条件</a:t>
            </a:r>
            <a:r>
              <a:rPr lang="en-US" altLang="zh-CN" sz="2000" b="0" dirty="0" smtClean="0">
                <a:latin typeface="Times New Roman" panose="02020603050405020304" pitchFamily="18" charset="0"/>
                <a:cs typeface="Times New Roman" panose="02020603050405020304" pitchFamily="18" charset="0"/>
              </a:rPr>
              <a:t>1) </a:t>
            </a:r>
            <a:r>
              <a:rPr lang="zh-CN" altLang="en-US" sz="2000" b="0" dirty="0" smtClean="0">
                <a:latin typeface="Times New Roman" panose="02020603050405020304" pitchFamily="18" charset="0"/>
                <a:cs typeface="Times New Roman" panose="02020603050405020304" pitchFamily="18" charset="0"/>
              </a:rPr>
              <a:t>的</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和</a:t>
            </a:r>
            <a:r>
              <a:rPr lang="en-US" altLang="zh-CN" sz="2000" b="0" dirty="0" smtClean="0">
                <a:latin typeface="Times New Roman" panose="02020603050405020304" pitchFamily="18" charset="0"/>
                <a:cs typeface="Times New Roman" panose="02020603050405020304" pitchFamily="18" charset="0"/>
              </a:rPr>
              <a:t>c)</a:t>
            </a:r>
            <a:r>
              <a:rPr lang="zh-CN" altLang="en-US" sz="2000" b="0" dirty="0" smtClean="0">
                <a:latin typeface="Times New Roman" panose="02020603050405020304" pitchFamily="18" charset="0"/>
                <a:cs typeface="Times New Roman" panose="02020603050405020304" pitchFamily="18" charset="0"/>
              </a:rPr>
              <a:t>成立。</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3) </a:t>
            </a:r>
            <a:r>
              <a:rPr lang="zh-CN" altLang="en-US" sz="2000" b="0" dirty="0" smtClean="0">
                <a:latin typeface="Times New Roman" panose="02020603050405020304" pitchFamily="18" charset="0"/>
                <a:cs typeface="Times New Roman" panose="02020603050405020304" pitchFamily="18" charset="0"/>
              </a:rPr>
              <a:t>依次把符合上述条件之一的不变运算外提到循环的前置节点中。若</a:t>
            </a:r>
            <a:r>
              <a:rPr lang="zh-CN" altLang="en-US" sz="2000" b="0" dirty="0">
                <a:latin typeface="Times New Roman" panose="02020603050405020304" pitchFamily="18" charset="0"/>
                <a:cs typeface="Times New Roman" panose="02020603050405020304" pitchFamily="18" charset="0"/>
              </a:rPr>
              <a:t>某</a:t>
            </a:r>
            <a:r>
              <a:rPr lang="zh-CN" altLang="en-US" sz="2000" b="0" dirty="0" smtClean="0">
                <a:latin typeface="Times New Roman" panose="02020603050405020304" pitchFamily="18" charset="0"/>
                <a:cs typeface="Times New Roman" panose="02020603050405020304" pitchFamily="18" charset="0"/>
              </a:rPr>
              <a:t>不变运算</a:t>
            </a:r>
            <a:r>
              <a:rPr lang="en-US" altLang="zh-CN" sz="2000" b="0" dirty="0" smtClean="0">
                <a:latin typeface="Times New Roman" panose="02020603050405020304" pitchFamily="18" charset="0"/>
                <a:cs typeface="Times New Roman" panose="02020603050405020304" pitchFamily="18" charset="0"/>
              </a:rPr>
              <a:t>S</a:t>
            </a:r>
            <a:r>
              <a:rPr lang="zh-CN" altLang="en-US" sz="2000" b="0" dirty="0" smtClean="0">
                <a:latin typeface="Times New Roman" panose="02020603050405020304" pitchFamily="18" charset="0"/>
                <a:cs typeface="Times New Roman" panose="02020603050405020304" pitchFamily="18" charset="0"/>
              </a:rPr>
              <a:t>的运算对象是在</a:t>
            </a:r>
            <a:r>
              <a:rPr lang="en-US" altLang="zh-CN" sz="2000" b="0" dirty="0" smtClean="0">
                <a:latin typeface="Times New Roman" panose="02020603050405020304" pitchFamily="18" charset="0"/>
                <a:cs typeface="Times New Roman" panose="02020603050405020304" pitchFamily="18" charset="0"/>
              </a:rPr>
              <a:t>L</a:t>
            </a:r>
            <a:r>
              <a:rPr lang="zh-CN" altLang="en-US" sz="2000" b="0" dirty="0" smtClean="0">
                <a:latin typeface="Times New Roman" panose="02020603050405020304" pitchFamily="18" charset="0"/>
                <a:cs typeface="Times New Roman" panose="02020603050405020304" pitchFamily="18" charset="0"/>
              </a:rPr>
              <a:t>中定值的，那么，只有当这些定值语句都提到前置节点中后，才可把</a:t>
            </a:r>
            <a:r>
              <a:rPr lang="en-US" altLang="zh-CN" sz="2000" b="0" dirty="0" smtClean="0">
                <a:latin typeface="Times New Roman" panose="02020603050405020304" pitchFamily="18" charset="0"/>
                <a:cs typeface="Times New Roman" panose="02020603050405020304" pitchFamily="18" charset="0"/>
              </a:rPr>
              <a:t>S</a:t>
            </a:r>
            <a:r>
              <a:rPr lang="zh-CN" altLang="en-US" sz="2000" b="0" dirty="0" smtClean="0">
                <a:latin typeface="Times New Roman" panose="02020603050405020304" pitchFamily="18" charset="0"/>
                <a:cs typeface="Times New Roman" panose="02020603050405020304" pitchFamily="18" charset="0"/>
              </a:rPr>
              <a:t>外提。</a:t>
            </a:r>
            <a:endParaRPr lang="en-US" altLang="zh-CN" sz="20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a:solidFill>
                  <a:srgbClr val="000000"/>
                </a:solidFill>
              </a:rPr>
              <a:t>代码外提</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5">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 name="副标题 2"/>
              <p:cNvSpPr>
                <a:spLocks noGrp="1"/>
              </p:cNvSpPr>
              <p:nvPr>
                <p:ph idx="1"/>
              </p:nvPr>
            </p:nvSpPr>
            <p:spPr/>
            <p:txBody>
              <a:bodyPr>
                <a:normAutofit/>
              </a:bodyPr>
              <a:lstStyle/>
              <a:p>
                <a:pPr marL="0" indent="0" algn="l">
                  <a:buNone/>
                </a:pPr>
                <a:r>
                  <a:rPr lang="zh-CN" altLang="en-US" sz="2400" dirty="0">
                    <a:latin typeface="Times New Roman" panose="02020603050405020304" pitchFamily="18" charset="0"/>
                    <a:cs typeface="Times New Roman" panose="02020603050405020304" pitchFamily="18" charset="0"/>
                  </a:rPr>
                  <a:t>强度削弱</a:t>
                </a:r>
                <a:r>
                  <a:rPr lang="zh-CN" altLang="en-US" sz="2400" b="0" dirty="0">
                    <a:latin typeface="Times New Roman" panose="02020603050405020304" pitchFamily="18" charset="0"/>
                    <a:cs typeface="Times New Roman" panose="02020603050405020304" pitchFamily="18" charset="0"/>
                  </a:rPr>
                  <a:t>：将程序中强度高的运算使用</a:t>
                </a:r>
                <a:r>
                  <a:rPr lang="zh-CN" altLang="en-US" sz="2400" b="0" dirty="0" smtClean="0">
                    <a:latin typeface="Times New Roman" panose="02020603050405020304" pitchFamily="18" charset="0"/>
                    <a:cs typeface="Times New Roman" panose="02020603050405020304" pitchFamily="18" charset="0"/>
                  </a:rPr>
                  <a:t>强度</a:t>
                </a:r>
                <a:r>
                  <a:rPr lang="zh-CN" altLang="en-US" sz="2400" b="0" dirty="0">
                    <a:latin typeface="Times New Roman" panose="02020603050405020304" pitchFamily="18" charset="0"/>
                    <a:cs typeface="Times New Roman" panose="02020603050405020304" pitchFamily="18" charset="0"/>
                  </a:rPr>
                  <a:t>低的运算替代，以便使程序运行时间缩短</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一般情况下，如果循环</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中存在 </a:t>
                </a:r>
                <a:r>
                  <a:rPr lang="en-US" altLang="zh-CN" sz="2400" b="0" dirty="0" smtClean="0">
                    <a:latin typeface="Times New Roman" panose="02020603050405020304" pitchFamily="18" charset="0"/>
                    <a:cs typeface="Times New Roman" panose="02020603050405020304" pitchFamily="18" charset="0"/>
                  </a:rPr>
                  <a:t>I = I </a:t>
                </a:r>
                <a14:m>
                  <m:oMath xmlns:m="http://schemas.openxmlformats.org/officeDocument/2006/math">
                    <m:r>
                      <a:rPr lang="en-US" altLang="zh-CN" sz="2400" b="0" i="1" smtClean="0">
                        <a:latin typeface="Cambria Math" panose="02040503050406030204"/>
                        <a:ea typeface="Cambria Math" panose="02040503050406030204"/>
                        <a:cs typeface="Times New Roman" panose="02020603050405020304" pitchFamily="18" charset="0"/>
                      </a:rPr>
                      <m:t>±</m:t>
                    </m:r>
                  </m:oMath>
                </a14:m>
                <a:r>
                  <a:rPr lang="en-US" altLang="zh-CN" sz="2400" b="0" dirty="0" smtClean="0">
                    <a:latin typeface="Times New Roman" panose="02020603050405020304" pitchFamily="18" charset="0"/>
                    <a:cs typeface="Times New Roman" panose="02020603050405020304" pitchFamily="18" charset="0"/>
                  </a:rPr>
                  <a:t> C</a:t>
                </a:r>
                <a:r>
                  <a:rPr lang="zh-CN" altLang="en-US" sz="2400" b="0" dirty="0" smtClean="0">
                    <a:latin typeface="Times New Roman" panose="02020603050405020304" pitchFamily="18" charset="0"/>
                    <a:cs typeface="Times New Roman" panose="02020603050405020304" pitchFamily="18" charset="0"/>
                  </a:rPr>
                  <a:t>的语句，且在</a:t>
                </a:r>
                <a:r>
                  <a:rPr lang="en-US" altLang="zh-CN" sz="2400" b="0" dirty="0" smtClean="0">
                    <a:latin typeface="Times New Roman" panose="02020603050405020304" pitchFamily="18" charset="0"/>
                    <a:cs typeface="Times New Roman" panose="02020603050405020304" pitchFamily="18" charset="0"/>
                  </a:rPr>
                  <a:t>L</a:t>
                </a:r>
                <a:r>
                  <a:rPr lang="zh-CN" altLang="en-US" sz="2400" b="0" dirty="0" smtClean="0">
                    <a:latin typeface="Times New Roman" panose="02020603050405020304" pitchFamily="18" charset="0"/>
                    <a:cs typeface="Times New Roman" panose="02020603050405020304" pitchFamily="18" charset="0"/>
                  </a:rPr>
                  <a:t>中存在</a:t>
                </a:r>
                <a:r>
                  <a:rPr lang="en-US" altLang="zh-CN" sz="2400" b="0" dirty="0" smtClean="0">
                    <a:latin typeface="Times New Roman" panose="02020603050405020304" pitchFamily="18" charset="0"/>
                    <a:cs typeface="Times New Roman" panose="02020603050405020304" pitchFamily="18" charset="0"/>
                  </a:rPr>
                  <a:t>T = K * I </a:t>
                </a:r>
                <a14:m>
                  <m:oMath xmlns:m="http://schemas.openxmlformats.org/officeDocument/2006/math">
                    <m:r>
                      <a:rPr lang="en-US" altLang="zh-CN" sz="2400" b="0" i="1" smtClean="0">
                        <a:latin typeface="Cambria Math" panose="02040503050406030204"/>
                        <a:ea typeface="Cambria Math" panose="02040503050406030204"/>
                        <a:cs typeface="Times New Roman" panose="02020603050405020304" pitchFamily="18" charset="0"/>
                      </a:rPr>
                      <m:t>±</m:t>
                    </m:r>
                  </m:oMath>
                </a14:m>
                <a:r>
                  <a:rPr lang="en-US" altLang="zh-CN" sz="2400" b="0" dirty="0" smtClean="0">
                    <a:latin typeface="Times New Roman" panose="02020603050405020304" pitchFamily="18" charset="0"/>
                    <a:cs typeface="Times New Roman" panose="02020603050405020304" pitchFamily="18" charset="0"/>
                  </a:rPr>
                  <a:t> D</a:t>
                </a:r>
                <a:r>
                  <a:rPr lang="zh-CN" altLang="en-US" sz="2400" b="0" dirty="0" smtClean="0">
                    <a:latin typeface="Times New Roman" panose="02020603050405020304" pitchFamily="18" charset="0"/>
                    <a:cs typeface="Times New Roman" panose="02020603050405020304" pitchFamily="18" charset="0"/>
                  </a:rPr>
                  <a:t>的语句，这种情况下，</a:t>
                </a:r>
                <a:r>
                  <a:rPr lang="en-US" altLang="zh-CN" sz="2400" b="0" dirty="0" smtClean="0">
                    <a:latin typeface="Times New Roman" panose="02020603050405020304" pitchFamily="18" charset="0"/>
                    <a:cs typeface="Times New Roman" panose="02020603050405020304" pitchFamily="18" charset="0"/>
                  </a:rPr>
                  <a:t>T</a:t>
                </a:r>
                <a:r>
                  <a:rPr lang="zh-CN" altLang="en-US" sz="2400" b="0" dirty="0" smtClean="0">
                    <a:latin typeface="Times New Roman" panose="02020603050405020304" pitchFamily="18" charset="0"/>
                    <a:cs typeface="Times New Roman" panose="02020603050405020304" pitchFamily="18" charset="0"/>
                  </a:rPr>
                  <a:t>呈线性变化。因此可以用</a:t>
                </a:r>
                <a14:m>
                  <m:oMath xmlns:m="http://schemas.openxmlformats.org/officeDocument/2006/math">
                    <m:r>
                      <a:rPr lang="en-US" altLang="zh-CN" sz="2400" b="0" i="1" smtClean="0">
                        <a:latin typeface="Cambria Math" panose="02040503050406030204"/>
                        <a:ea typeface="Cambria Math" panose="02040503050406030204"/>
                        <a:cs typeface="Times New Roman" panose="02020603050405020304" pitchFamily="18" charset="0"/>
                      </a:rPr>
                      <m:t>±</m:t>
                    </m:r>
                  </m:oMath>
                </a14:m>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运算代替 *运算。</a:t>
                </a:r>
                <a:endParaRPr lang="en-US" altLang="zh-CN" sz="2400" b="0" dirty="0" smtClean="0">
                  <a:latin typeface="Times New Roman" panose="02020603050405020304" pitchFamily="18" charset="0"/>
                  <a:cs typeface="Times New Roman" panose="02020603050405020304" pitchFamily="18" charset="0"/>
                </a:endParaRPr>
              </a:p>
              <a:p>
                <a:pPr marL="2245995" indent="0" algn="l">
                  <a:buNone/>
                </a:pPr>
                <a:r>
                  <a:rPr lang="en-US" altLang="zh-CN" sz="2000" b="0" dirty="0" smtClean="0">
                    <a:latin typeface="Times New Roman" panose="02020603050405020304" pitchFamily="18" charset="0"/>
                    <a:cs typeface="Times New Roman" panose="02020603050405020304" pitchFamily="18" charset="0"/>
                  </a:rPr>
                  <a:t>T = K * I </a:t>
                </a:r>
                <a14:m>
                  <m:oMath xmlns:m="http://schemas.openxmlformats.org/officeDocument/2006/math">
                    <m:r>
                      <a:rPr lang="en-US" altLang="zh-CN" sz="2000" b="0" i="1">
                        <a:latin typeface="Cambria Math" panose="02040503050406030204"/>
                        <a:ea typeface="Cambria Math" panose="02040503050406030204"/>
                        <a:cs typeface="Times New Roman" panose="02020603050405020304" pitchFamily="18" charset="0"/>
                      </a:rPr>
                      <m:t>±</m:t>
                    </m:r>
                  </m:oMath>
                </a14:m>
                <a:r>
                  <a:rPr lang="en-US" altLang="zh-CN" sz="2000" b="0" dirty="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D </a:t>
                </a:r>
                <a:endParaRPr lang="en-US" altLang="zh-CN" sz="2000" b="0" dirty="0" smtClean="0">
                  <a:latin typeface="Times New Roman" panose="02020603050405020304" pitchFamily="18" charset="0"/>
                  <a:cs typeface="Times New Roman" panose="02020603050405020304" pitchFamily="18" charset="0"/>
                </a:endParaRPr>
              </a:p>
              <a:p>
                <a:pPr marL="2234565" indent="0" algn="l">
                  <a:buNone/>
                </a:pPr>
                <a:r>
                  <a:rPr lang="en-US" altLang="zh-CN" sz="2000" b="0" dirty="0" smtClean="0">
                    <a:latin typeface="Times New Roman" panose="02020603050405020304" pitchFamily="18" charset="0"/>
                    <a:cs typeface="Times New Roman" panose="02020603050405020304" pitchFamily="18" charset="0"/>
                  </a:rPr>
                  <a:t>T</a:t>
                </a:r>
                <a:r>
                  <a:rPr lang="en-US" altLang="zh-CN" sz="2000" b="0" dirty="0" smtClean="0">
                    <a:latin typeface="Agency FB" panose="020B0503020202020204" pitchFamily="34" charset="0"/>
                    <a:cs typeface="Times New Roman" panose="02020603050405020304" pitchFamily="18" charset="0"/>
                  </a:rPr>
                  <a:t>’</a:t>
                </a:r>
                <a:r>
                  <a:rPr lang="en-US" altLang="zh-CN" sz="2000" b="0" dirty="0" smtClean="0">
                    <a:latin typeface="Times New Roman" panose="02020603050405020304" pitchFamily="18" charset="0"/>
                    <a:cs typeface="Times New Roman" panose="02020603050405020304" pitchFamily="18" charset="0"/>
                  </a:rPr>
                  <a:t> = K * (I </a:t>
                </a:r>
                <a14:m>
                  <m:oMath xmlns:m="http://schemas.openxmlformats.org/officeDocument/2006/math">
                    <m:r>
                      <a:rPr lang="en-US" altLang="zh-CN" sz="2400" b="0" i="1">
                        <a:latin typeface="Cambria Math" panose="02040503050406030204"/>
                        <a:ea typeface="Cambria Math" panose="02040503050406030204"/>
                        <a:cs typeface="Times New Roman" panose="02020603050405020304" pitchFamily="18" charset="0"/>
                      </a:rPr>
                      <m:t>±</m:t>
                    </m:r>
                  </m:oMath>
                </a14:m>
                <a:r>
                  <a:rPr lang="en-US" altLang="zh-CN" sz="2000" b="0" dirty="0">
                    <a:latin typeface="Times New Roman" panose="02020603050405020304" pitchFamily="18" charset="0"/>
                    <a:cs typeface="Times New Roman" panose="02020603050405020304" pitchFamily="18" charset="0"/>
                  </a:rPr>
                  <a:t> C</a:t>
                </a:r>
                <a:r>
                  <a:rPr lang="en-US" altLang="zh-CN" sz="2000" b="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zh-CN" sz="2000" b="0" i="1">
                        <a:latin typeface="Cambria Math" panose="02040503050406030204"/>
                        <a:ea typeface="Cambria Math" panose="02040503050406030204"/>
                        <a:cs typeface="Times New Roman" panose="02020603050405020304" pitchFamily="18" charset="0"/>
                      </a:rPr>
                      <m:t>±</m:t>
                    </m:r>
                  </m:oMath>
                </a14:m>
                <a:r>
                  <a:rPr lang="en-US" altLang="zh-CN" sz="2000" b="0" dirty="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D</a:t>
                </a:r>
                <a:endParaRPr lang="en-US" altLang="zh-CN" sz="2000" b="0" dirty="0" smtClean="0">
                  <a:latin typeface="Times New Roman" panose="02020603050405020304" pitchFamily="18" charset="0"/>
                  <a:cs typeface="Times New Roman" panose="02020603050405020304" pitchFamily="18" charset="0"/>
                </a:endParaRPr>
              </a:p>
              <a:p>
                <a:pPr marL="2234565" indent="0" algn="l">
                  <a:buNone/>
                </a:pPr>
                <a:r>
                  <a:rPr lang="en-US" altLang="zh-CN" sz="2000" b="0" dirty="0" smtClean="0">
                    <a:latin typeface="Times New Roman" panose="02020603050405020304" pitchFamily="18" charset="0"/>
                    <a:cs typeface="Times New Roman" panose="02020603050405020304" pitchFamily="18" charset="0"/>
                  </a:rPr>
                  <a:t>T</a:t>
                </a:r>
                <a:r>
                  <a:rPr lang="en-US" altLang="zh-CN" sz="2000" b="0" dirty="0">
                    <a:latin typeface="Agency FB" panose="020B0503020202020204" pitchFamily="34"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 = K</a:t>
                </a:r>
                <a:r>
                  <a:rPr lang="zh-CN" altLang="en-US" sz="2000" b="0" dirty="0" smtClean="0">
                    <a:latin typeface="Times New Roman" panose="02020603050405020304" pitchFamily="18" charset="0"/>
                    <a:cs typeface="Times New Roman" panose="02020603050405020304" pitchFamily="18" charset="0"/>
                  </a:rPr>
                  <a:t>*</a:t>
                </a:r>
                <a:r>
                  <a:rPr lang="en-US" altLang="zh-CN" sz="2000" b="0" dirty="0" smtClean="0">
                    <a:latin typeface="Times New Roman" panose="02020603050405020304" pitchFamily="18" charset="0"/>
                    <a:cs typeface="Times New Roman" panose="02020603050405020304" pitchFamily="18" charset="0"/>
                  </a:rPr>
                  <a:t>I </a:t>
                </a:r>
                <a14:m>
                  <m:oMath xmlns:m="http://schemas.openxmlformats.org/officeDocument/2006/math">
                    <m:r>
                      <a:rPr lang="en-US" altLang="zh-CN" sz="2000" b="0" i="1">
                        <a:latin typeface="Cambria Math" panose="02040503050406030204"/>
                        <a:ea typeface="Cambria Math" panose="02040503050406030204"/>
                        <a:cs typeface="Times New Roman" panose="02020603050405020304" pitchFamily="18" charset="0"/>
                      </a:rPr>
                      <m:t>±</m:t>
                    </m:r>
                  </m:oMath>
                </a14:m>
                <a:r>
                  <a:rPr lang="en-US" altLang="zh-CN" sz="2000" b="0" dirty="0" smtClean="0">
                    <a:latin typeface="Times New Roman" panose="02020603050405020304" pitchFamily="18" charset="0"/>
                    <a:cs typeface="Times New Roman" panose="02020603050405020304" pitchFamily="18" charset="0"/>
                  </a:rPr>
                  <a:t> </a:t>
                </a:r>
                <a:r>
                  <a:rPr lang="en-US" altLang="zh-CN" sz="2000" b="0" dirty="0" smtClean="0">
                    <a:solidFill>
                      <a:srgbClr val="FF0000"/>
                    </a:solidFill>
                    <a:latin typeface="Times New Roman" panose="02020603050405020304" pitchFamily="18" charset="0"/>
                    <a:cs typeface="Times New Roman" panose="02020603050405020304" pitchFamily="18" charset="0"/>
                  </a:rPr>
                  <a:t>K</a:t>
                </a:r>
                <a:r>
                  <a:rPr lang="zh-CN" altLang="en-US" sz="2000" b="0" dirty="0" smtClean="0">
                    <a:solidFill>
                      <a:srgbClr val="FF0000"/>
                    </a:solidFill>
                    <a:latin typeface="Times New Roman" panose="02020603050405020304" pitchFamily="18" charset="0"/>
                    <a:cs typeface="Times New Roman" panose="02020603050405020304" pitchFamily="18" charset="0"/>
                  </a:rPr>
                  <a:t>*</a:t>
                </a:r>
                <a:r>
                  <a:rPr lang="en-US" altLang="zh-CN" sz="2000" b="0" dirty="0" smtClean="0">
                    <a:solidFill>
                      <a:srgbClr val="FF0000"/>
                    </a:solidFill>
                    <a:latin typeface="Times New Roman" panose="02020603050405020304" pitchFamily="18" charset="0"/>
                    <a:cs typeface="Times New Roman" panose="02020603050405020304" pitchFamily="18" charset="0"/>
                  </a:rPr>
                  <a:t>C </a:t>
                </a:r>
                <a14:m>
                  <m:oMath xmlns:m="http://schemas.openxmlformats.org/officeDocument/2006/math">
                    <m:r>
                      <a:rPr lang="en-US" altLang="zh-CN" sz="2000" b="0" i="1">
                        <a:solidFill>
                          <a:srgbClr val="FF0000"/>
                        </a:solidFill>
                        <a:latin typeface="Cambria Math" panose="02040503050406030204"/>
                        <a:ea typeface="Cambria Math" panose="02040503050406030204"/>
                        <a:cs typeface="Times New Roman" panose="02020603050405020304" pitchFamily="18" charset="0"/>
                      </a:rPr>
                      <m:t>±</m:t>
                    </m:r>
                  </m:oMath>
                </a14:m>
                <a:r>
                  <a:rPr lang="en-US" altLang="zh-CN" sz="2000" b="0" dirty="0" smtClean="0">
                    <a:solidFill>
                      <a:srgbClr val="FF0000"/>
                    </a:solidFill>
                    <a:latin typeface="Times New Roman" panose="02020603050405020304" pitchFamily="18" charset="0"/>
                    <a:cs typeface="Times New Roman" panose="02020603050405020304" pitchFamily="18" charset="0"/>
                  </a:rPr>
                  <a:t> D</a:t>
                </a:r>
                <a:endParaRPr lang="en-US" altLang="zh-CN" sz="2000" b="0" dirty="0" smtClean="0">
                  <a:solidFill>
                    <a:srgbClr val="FF0000"/>
                  </a:solidFill>
                  <a:latin typeface="Times New Roman" panose="02020603050405020304" pitchFamily="18" charset="0"/>
                  <a:cs typeface="Times New Roman" panose="02020603050405020304" pitchFamily="18" charset="0"/>
                </a:endParaRPr>
              </a:p>
              <a:p>
                <a:pPr marL="2234565" indent="0" algn="l">
                  <a:buNone/>
                </a:pPr>
                <a:r>
                  <a:rPr lang="en-US" altLang="zh-CN" sz="2000" b="0" dirty="0" smtClean="0">
                    <a:latin typeface="Times New Roman" panose="02020603050405020304" pitchFamily="18" charset="0"/>
                    <a:cs typeface="Times New Roman" panose="02020603050405020304" pitchFamily="18" charset="0"/>
                  </a:rPr>
                  <a:t>T</a:t>
                </a:r>
                <a:r>
                  <a:rPr lang="en-US" altLang="zh-CN" sz="2000" b="0" dirty="0">
                    <a:latin typeface="Agency FB" panose="020B0503020202020204" pitchFamily="34" charset="0"/>
                    <a:cs typeface="Times New Roman" panose="02020603050405020304" pitchFamily="18" charset="0"/>
                  </a:rPr>
                  <a:t> ’</a:t>
                </a:r>
                <a:r>
                  <a:rPr lang="en-US" altLang="zh-CN" sz="2000" b="0" dirty="0" smtClean="0">
                    <a:solidFill>
                      <a:srgbClr val="FF0000"/>
                    </a:solidFill>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 K * I </a:t>
                </a:r>
                <a14:m>
                  <m:oMath xmlns:m="http://schemas.openxmlformats.org/officeDocument/2006/math">
                    <m:r>
                      <a:rPr lang="en-US" altLang="zh-CN" sz="2000" b="0" i="1" smtClean="0">
                        <a:solidFill>
                          <a:srgbClr val="FF0000"/>
                        </a:solidFill>
                        <a:latin typeface="Cambria Math" panose="02040503050406030204"/>
                        <a:ea typeface="Cambria Math" panose="02040503050406030204"/>
                        <a:cs typeface="Times New Roman" panose="02020603050405020304" pitchFamily="18" charset="0"/>
                      </a:rPr>
                      <m:t>±</m:t>
                    </m:r>
                  </m:oMath>
                </a14:m>
                <a:r>
                  <a:rPr lang="en-US" altLang="zh-CN" sz="2000" b="0" dirty="0" smtClean="0">
                    <a:solidFill>
                      <a:srgbClr val="FF0000"/>
                    </a:solidFill>
                    <a:latin typeface="Times New Roman" panose="02020603050405020304" pitchFamily="18" charset="0"/>
                    <a:cs typeface="Times New Roman" panose="02020603050405020304" pitchFamily="18" charset="0"/>
                  </a:rPr>
                  <a:t> M </a:t>
                </a:r>
                <a:endParaRPr lang="en-US" altLang="zh-CN" sz="2000" b="0" dirty="0" smtClean="0">
                  <a:solidFill>
                    <a:srgbClr val="FF0000"/>
                  </a:solidFill>
                  <a:latin typeface="Times New Roman" panose="02020603050405020304" pitchFamily="18" charset="0"/>
                  <a:cs typeface="Times New Roman" panose="02020603050405020304" pitchFamily="18" charset="0"/>
                </a:endParaRPr>
              </a:p>
              <a:p>
                <a:pPr marL="0" indent="0">
                  <a:buNone/>
                </a:pPr>
                <a:r>
                  <a:rPr lang="zh-CN" altLang="en-US" sz="2400" b="0" dirty="0" smtClean="0">
                    <a:latin typeface="Times New Roman" panose="02020603050405020304" pitchFamily="18" charset="0"/>
                    <a:cs typeface="Times New Roman" panose="02020603050405020304" pitchFamily="18" charset="0"/>
                  </a:rPr>
                  <a:t>因此</a:t>
                </a:r>
                <a:r>
                  <a:rPr lang="en-US" altLang="zh-CN" sz="2400" b="0" dirty="0" smtClean="0">
                    <a:latin typeface="Times New Roman" panose="02020603050405020304" pitchFamily="18" charset="0"/>
                    <a:cs typeface="Times New Roman" panose="02020603050405020304" pitchFamily="18" charset="0"/>
                  </a:rPr>
                  <a:t>T</a:t>
                </a:r>
                <a:r>
                  <a:rPr lang="en-US" altLang="zh-CN" sz="2400" b="0" dirty="0">
                    <a:latin typeface="Agency FB" panose="020B0503020202020204" pitchFamily="34"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也是线性增长的，可以用</a:t>
                </a:r>
                <a:r>
                  <a:rPr lang="en-US" altLang="zh-CN" sz="2400" b="0" dirty="0" smtClean="0">
                    <a:latin typeface="Times New Roman" panose="02020603050405020304" pitchFamily="18" charset="0"/>
                    <a:cs typeface="Times New Roman" panose="02020603050405020304" pitchFamily="18" charset="0"/>
                  </a:rPr>
                  <a:t>T</a:t>
                </a:r>
                <a:r>
                  <a:rPr lang="en-US" altLang="zh-CN" sz="2400" b="0" dirty="0">
                    <a:latin typeface="Agency FB" panose="020B0503020202020204" pitchFamily="34"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 K</a:t>
                </a:r>
                <a:r>
                  <a:rPr lang="en-US" altLang="zh-CN" sz="2400" b="0" dirty="0" smtClean="0">
                    <a:latin typeface="Agency FB" panose="020B0503020202020204" pitchFamily="34"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 T</a:t>
                </a:r>
                <a:r>
                  <a:rPr lang="en-US" altLang="zh-CN" sz="2400" b="0" dirty="0" smtClean="0">
                    <a:latin typeface="Agency FB" panose="020B0503020202020204" pitchFamily="34"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a:latin typeface="Times New Roman" panose="02020603050405020304" pitchFamily="18" charset="0"/>
                    <a:cs typeface="Times New Roman" panose="02020603050405020304" pitchFamily="18" charset="0"/>
                  </a:rPr>
                  <a:t>+ D</a:t>
                </a:r>
                <a:r>
                  <a:rPr lang="en-US" altLang="zh-CN" sz="2400" b="0" dirty="0" smtClean="0">
                    <a:latin typeface="Agency FB" panose="020B0503020202020204" pitchFamily="34"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来替换。</a:t>
                </a:r>
                <a:endParaRPr lang="en-US" altLang="zh-CN" sz="2400" b="0" dirty="0" smtClean="0">
                  <a:latin typeface="Times New Roman" panose="02020603050405020304" pitchFamily="18" charset="0"/>
                  <a:cs typeface="Times New Roman" panose="02020603050405020304" pitchFamily="18" charset="0"/>
                </a:endParaRPr>
              </a:p>
            </p:txBody>
          </p:sp>
        </mc:Choice>
        <mc:Fallback>
          <p:sp>
            <p:nvSpPr>
              <p:cNvPr id="25" name="副标题 2"/>
              <p:cNvSpPr>
                <a:spLocks noRot="1" noChangeAspect="1" noMove="1" noResize="1" noEditPoints="1" noAdjustHandles="1" noChangeArrowheads="1" noChangeShapeType="1" noTextEdit="1"/>
              </p:cNvSpPr>
              <p:nvPr>
                <p:ph idx="1"/>
              </p:nvPr>
            </p:nvSpPr>
            <p:spPr>
              <a:blipFill rotWithShape="1">
                <a:blip r:embed="rId1"/>
                <a:stretch>
                  <a:fillRect t="-11" b="9"/>
                </a:stretch>
              </a:blipFill>
            </p:spPr>
            <p:txBody>
              <a:bodyPr/>
              <a:lstStyle/>
              <a:p>
                <a:r>
                  <a:rPr lang="zh-CN" altLang="en-US">
                    <a:noFill/>
                  </a:rPr>
                  <a:t> </a:t>
                </a:r>
              </a:p>
            </p:txBody>
          </p:sp>
        </mc:Fallback>
      </mc:AlternateContent>
      <p:sp>
        <p:nvSpPr>
          <p:cNvPr id="2" name="标题 1"/>
          <p:cNvSpPr>
            <a:spLocks noGrp="1"/>
          </p:cNvSpPr>
          <p:nvPr>
            <p:ph type="title"/>
          </p:nvPr>
        </p:nvSpPr>
        <p:spPr/>
        <p:txBody>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smtClean="0">
                <a:solidFill>
                  <a:srgbClr val="000000"/>
                </a:solidFill>
              </a:rPr>
              <a:t>强度削弱</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5">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5">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5" name="副标题 2"/>
              <p:cNvSpPr>
                <a:spLocks noGrp="1"/>
              </p:cNvSpPr>
              <p:nvPr>
                <p:ph idx="1"/>
              </p:nvPr>
            </p:nvSpPr>
            <p:spPr/>
            <p:txBody>
              <a:bodyPr>
                <a:noAutofit/>
              </a:bodyPr>
              <a:lstStyle/>
              <a:p>
                <a:pPr marL="0" indent="0" algn="l">
                  <a:buNone/>
                </a:pP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基本归纳变量与归纳变量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如果循环中变量</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仅有唯一的</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I = I </a:t>
                </a:r>
                <a14:m>
                  <m:oMath xmlns:m="http://schemas.openxmlformats.org/officeDocument/2006/math">
                    <m:r>
                      <a:rPr lang="en-US" altLang="zh-CN" sz="2400" b="0" i="1" smtClean="0">
                        <a:latin typeface="Cambria Math" panose="02040503050406030204"/>
                        <a:ea typeface="Cambria Math" panose="02040503050406030204"/>
                        <a:cs typeface="Times New Roman" panose="02020603050405020304" pitchFamily="18" charset="0"/>
                      </a:rPr>
                      <m:t>±</m:t>
                    </m:r>
                  </m:oMath>
                </a14:m>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 C</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的形式的赋值，其中</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C</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为循环不变量，则称</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为循环中的基本归纳变量。</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如果</a:t>
                </a:r>
                <a:r>
                  <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是循环</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中的一个基本</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归纳变量，变量</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在循环</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中的定值总可化为</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的同一线性函数的</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形式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J= C</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1</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*I±C</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，其中</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C</a:t>
                </a:r>
                <a:r>
                  <a:rPr lang="en-US" altLang="zh-CN" sz="2400" b="0" baseline="-250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是循环</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不变量，</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则称</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是归纳变量，并称</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与</a:t>
                </a:r>
                <a:r>
                  <a:rPr lang="en-US" altLang="zh-CN" sz="2400" b="0" dirty="0">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b="0" dirty="0">
                    <a:latin typeface="Times New Roman" panose="02020603050405020304" pitchFamily="18" charset="0"/>
                    <a:ea typeface="楷体" panose="02010609060101010101" pitchFamily="49" charset="-122"/>
                    <a:cs typeface="Times New Roman" panose="02020603050405020304" pitchFamily="18" charset="0"/>
                  </a:rPr>
                  <a:t>同族</a:t>
                </a: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endParaRPr lang="en-US" altLang="zh-CN" sz="2400" b="0" dirty="0">
                  <a:latin typeface="Times New Roman" panose="02020603050405020304" pitchFamily="18" charset="0"/>
                  <a:ea typeface="楷体" panose="02010609060101010101" pitchFamily="49" charset="-122"/>
                  <a:cs typeface="Times New Roman" panose="02020603050405020304" pitchFamily="18" charset="0"/>
                </a:endParaRPr>
              </a:p>
              <a:p>
                <a:pPr marL="0" indent="0" algn="l">
                  <a:buNone/>
                </a:pPr>
                <a:r>
                  <a:rPr lang="zh-CN" altLang="en-US" sz="2400" b="0" dirty="0" smtClean="0">
                    <a:latin typeface="Times New Roman" panose="02020603050405020304" pitchFamily="18" charset="0"/>
                    <a:ea typeface="楷体" panose="02010609060101010101" pitchFamily="49" charset="-122"/>
                    <a:cs typeface="Times New Roman" panose="02020603050405020304" pitchFamily="18" charset="0"/>
                  </a:rPr>
                  <a:t>如果循环中有两个或者两个以上同族的归纳变量，则可以只用其中的一个来代替基本归纳变量进行循环的控制，而去掉其余的归纳变量，这种方法称为删除归纳变量。</a:t>
                </a:r>
                <a:endParaRPr lang="en-US" altLang="zh-CN" sz="2400" b="0" dirty="0" smtClean="0">
                  <a:latin typeface="Times New Roman" panose="02020603050405020304" pitchFamily="18" charset="0"/>
                  <a:ea typeface="楷体" panose="02010609060101010101" pitchFamily="49" charset="-122"/>
                  <a:cs typeface="Times New Roman" panose="02020603050405020304" pitchFamily="18" charset="0"/>
                </a:endParaRPr>
              </a:p>
            </p:txBody>
          </p:sp>
        </mc:Choice>
        <mc:Fallback>
          <p:sp>
            <p:nvSpPr>
              <p:cNvPr id="25" name="副标题 2"/>
              <p:cNvSpPr>
                <a:spLocks noRot="1" noChangeAspect="1" noMove="1" noResize="1" noEditPoints="1" noAdjustHandles="1" noChangeArrowheads="1" noChangeShapeType="1" noTextEdit="1"/>
              </p:cNvSpPr>
              <p:nvPr>
                <p:ph idx="1"/>
              </p:nvPr>
            </p:nvSpPr>
            <p:spPr>
              <a:blipFill rotWithShape="1">
                <a:blip r:embed="rId1"/>
                <a:stretch>
                  <a:fillRect t="-11" r="-2125" b="9"/>
                </a:stretch>
              </a:blipFill>
            </p:spPr>
            <p:txBody>
              <a:bodyPr/>
              <a:lstStyle/>
              <a:p>
                <a:r>
                  <a:rPr lang="zh-CN" altLang="en-US">
                    <a:noFill/>
                  </a:rPr>
                  <a:t> </a:t>
                </a:r>
              </a:p>
            </p:txBody>
          </p:sp>
        </mc:Fallback>
      </mc:AlternateContent>
      <p:sp>
        <p:nvSpPr>
          <p:cNvPr id="6" name="标题 1"/>
          <p:cNvSpPr>
            <a:spLocks noGrp="1"/>
          </p:cNvSpPr>
          <p:nvPr>
            <p:ph type="title"/>
          </p:nvPr>
        </p:nvSpPr>
        <p:spPr>
          <a:xfrm>
            <a:off x="467544" y="188640"/>
            <a:ext cx="7560840" cy="936104"/>
          </a:xfrm>
        </p:spPr>
        <p:txBody>
          <a:bodyPr/>
          <a:lstStyle/>
          <a:p>
            <a:r>
              <a:rPr lang="zh-CN" altLang="en-US" kern="0" dirty="0">
                <a:solidFill>
                  <a:srgbClr val="000000"/>
                </a:solidFill>
              </a:rPr>
              <a:t>循环</a:t>
            </a:r>
            <a:r>
              <a:rPr lang="zh-CN" altLang="en-US" kern="0" dirty="0" smtClean="0">
                <a:solidFill>
                  <a:srgbClr val="000000"/>
                </a:solidFill>
              </a:rPr>
              <a:t>优化</a:t>
            </a:r>
            <a:r>
              <a:rPr lang="en-US" altLang="zh-CN" kern="0" dirty="0" smtClean="0">
                <a:solidFill>
                  <a:srgbClr val="000000"/>
                </a:solidFill>
              </a:rPr>
              <a:t>-</a:t>
            </a:r>
            <a:r>
              <a:rPr lang="zh-CN" altLang="en-US" kern="0" dirty="0" smtClean="0">
                <a:solidFill>
                  <a:srgbClr val="000000"/>
                </a:solidFill>
              </a:rPr>
              <a:t>删除归纳变量</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日期占位符 3"/>
          <p:cNvSpPr>
            <a:spLocks noGrp="1"/>
          </p:cNvSpPr>
          <p:nvPr>
            <p:ph type="dt" sz="half" idx="2"/>
          </p:nvPr>
        </p:nvSpPr>
        <p:spPr/>
        <p:txBody>
          <a:bodyPr/>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p>
            <a:r>
              <a:rPr lang="en-US" altLang="zh-CN" smtClean="0"/>
              <a:t>Fuhu Deng</a:t>
            </a:r>
            <a:endParaRPr lang="zh-CN" altLang="en-US" dirty="0"/>
          </a:p>
        </p:txBody>
      </p:sp>
      <p:sp>
        <p:nvSpPr>
          <p:cNvPr id="6" name="灯片编号占位符 5"/>
          <p:cNvSpPr>
            <a:spLocks noGrp="1"/>
          </p:cNvSpPr>
          <p:nvPr>
            <p:ph type="sldNum" sz="quarter" idx="4"/>
          </p:nvPr>
        </p:nvSpPr>
        <p:spPr/>
        <p:txBody>
          <a:bodyPr/>
          <a:p>
            <a:fld id="{0C913308-F349-4B6D-A68A-DD1791B4A57B}" type="slidenum">
              <a:rPr lang="zh-CN" altLang="en-US" smtClean="0"/>
            </a:fld>
            <a:endParaRPr lang="zh-CN" altLang="en-US" dirty="0"/>
          </a:p>
        </p:txBody>
      </p:sp>
      <p:sp>
        <p:nvSpPr>
          <p:cNvPr id="7" name="TextBox 2"/>
          <p:cNvSpPr txBox="1"/>
          <p:nvPr>
            <p:custDataLst>
              <p:tags r:id="rId1"/>
            </p:custDataLst>
          </p:nvPr>
        </p:nvSpPr>
        <p:spPr>
          <a:xfrm>
            <a:off x="35687" y="4602111"/>
            <a:ext cx="4297680" cy="1891030"/>
          </a:xfrm>
          <a:prstGeom prst="rect">
            <a:avLst/>
          </a:prstGeom>
          <a:solidFill>
            <a:schemeClr val="bg1">
              <a:lumMod val="95000"/>
            </a:schemeClr>
          </a:solidFill>
          <a:ln>
            <a:solidFill>
              <a:schemeClr val="tx2">
                <a:lumMod val="60000"/>
                <a:lumOff val="40000"/>
              </a:schemeClr>
            </a:solidFill>
          </a:ln>
        </p:spPr>
        <p:txBody>
          <a:bodyPr wrap="none" rtlCol="0">
            <a:spAutoFit/>
          </a:bodyPr>
          <a:p>
            <a:pPr>
              <a:buNone/>
            </a:pPr>
            <a:r>
              <a:rPr lang="pt-BR" b="1" dirty="0">
                <a:latin typeface="Courier New" panose="02070309020205020404" pitchFamily="49" charset="0"/>
                <a:cs typeface="Courier New" panose="02070309020205020404" pitchFamily="49" charset="0"/>
              </a:rPr>
              <a:t>FOR i := n-1 DOWNTO 1 DO</a:t>
            </a:r>
            <a:endParaRPr lang="pt-BR" b="1" dirty="0">
              <a:latin typeface="Courier New" panose="02070309020205020404" pitchFamily="49" charset="0"/>
              <a:cs typeface="Courier New" panose="02070309020205020404" pitchFamily="49" charset="0"/>
            </a:endParaRPr>
          </a:p>
          <a:p>
            <a:pPr>
              <a:buNone/>
            </a:pPr>
            <a:r>
              <a:rPr lang="en-US" b="1" dirty="0">
                <a:latin typeface="Courier New" panose="02070309020205020404" pitchFamily="49" charset="0"/>
                <a:cs typeface="Courier New" panose="02070309020205020404" pitchFamily="49" charset="0"/>
              </a:rPr>
              <a:t>  </a:t>
            </a:r>
            <a:r>
              <a:rPr lang="pl-PL" b="1" dirty="0">
                <a:latin typeface="Courier New" panose="02070309020205020404" pitchFamily="49" charset="0"/>
                <a:cs typeface="Courier New" panose="02070309020205020404" pitchFamily="49" charset="0"/>
              </a:rPr>
              <a:t>FOR j := 1 TO i DO</a:t>
            </a:r>
            <a:endParaRPr lang="pl-PL" b="1" dirty="0">
              <a:latin typeface="Courier New" panose="02070309020205020404" pitchFamily="49" charset="0"/>
              <a:cs typeface="Courier New" panose="02070309020205020404" pitchFamily="49" charset="0"/>
            </a:endParaRPr>
          </a:p>
          <a:p>
            <a:pPr>
              <a:buNone/>
            </a:pPr>
            <a:r>
              <a:rPr lang="en-US" b="1" dirty="0">
                <a:latin typeface="Courier New" panose="02070309020205020404" pitchFamily="49" charset="0"/>
                <a:cs typeface="Courier New" panose="02070309020205020404" pitchFamily="49" charset="0"/>
              </a:rPr>
              <a:t>    IF A[j]&gt; A[j+1] THEN BEGIN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x-none" altLang="en-US"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temp := A[j];</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x-none" altLang="en-US"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A[j] := A[j+1];</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x-none" altLang="en-US"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A[j+1] := temp</a:t>
            </a:r>
            <a:endParaRPr lang="en-US" b="1" dirty="0">
              <a:latin typeface="Courier New" panose="02070309020205020404" pitchFamily="49" charset="0"/>
              <a:cs typeface="Courier New" panose="02070309020205020404" pitchFamily="49" charset="0"/>
            </a:endParaRPr>
          </a:p>
          <a:p>
            <a:pPr>
              <a:buNone/>
            </a:pPr>
            <a:r>
              <a:rPr lang="en-US" b="1" dirty="0">
                <a:latin typeface="Courier New" panose="02070309020205020404" pitchFamily="49" charset="0"/>
                <a:cs typeface="Courier New" panose="02070309020205020404" pitchFamily="49" charset="0"/>
              </a:rPr>
              <a:t>    END</a:t>
            </a:r>
            <a:endParaRPr lang="en-CA" dirty="0"/>
          </a:p>
        </p:txBody>
      </p:sp>
      <p:sp>
        <p:nvSpPr>
          <p:cNvPr id="8" name="Content Placeholder 3"/>
          <p:cNvSpPr>
            <a:spLocks noGrp="1"/>
          </p:cNvSpPr>
          <p:nvPr>
            <p:custDataLst>
              <p:tags r:id="rId2"/>
            </p:custDataLst>
          </p:nvPr>
        </p:nvSpPr>
        <p:spPr>
          <a:xfrm>
            <a:off x="0" y="0"/>
            <a:ext cx="4040505" cy="37357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n-1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S5:  if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&lt;1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j := 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s4:  if j&gt;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s2</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t2 := 4*t1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t3 := A[t2]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spcBef>
                <a:spcPts val="0"/>
              </a:spcBef>
              <a:buNone/>
            </a:pP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t4 := j+1</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t5 := t4-1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t6 := 4*t5</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t7 := A[t6]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spcBef>
                <a:spcPts val="0"/>
              </a:spcBef>
              <a:buNone/>
            </a:pP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if t3&lt;=t7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s3</a:t>
            </a:r>
            <a:endParaRPr lang="en-US" sz="1600" b="1" dirty="0">
              <a:latin typeface="Courier New" panose="02070309020205020404" pitchFamily="49" charset="0"/>
              <a:cs typeface="Courier New" panose="02070309020205020404" pitchFamily="49" charset="0"/>
            </a:endParaRPr>
          </a:p>
          <a:p>
            <a:pPr>
              <a:buNone/>
            </a:pPr>
            <a:endParaRPr lang="en-US" sz="1600" b="1" dirty="0">
              <a:latin typeface="Courier New" panose="02070309020205020404" pitchFamily="49" charset="0"/>
              <a:cs typeface="Courier New" panose="02070309020205020404" pitchFamily="49" charset="0"/>
            </a:endParaRPr>
          </a:p>
        </p:txBody>
      </p:sp>
      <p:sp>
        <p:nvSpPr>
          <p:cNvPr id="9" name="Content Placeholder 5"/>
          <p:cNvSpPr>
            <a:spLocks noGrp="1"/>
          </p:cNvSpPr>
          <p:nvPr>
            <p:custDataLst>
              <p:tags r:id="rId3"/>
            </p:custDataLst>
          </p:nvPr>
        </p:nvSpPr>
        <p:spPr>
          <a:xfrm>
            <a:off x="4906645" y="44585"/>
            <a:ext cx="41910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spcBef>
                <a:spcPts val="0"/>
              </a:spcBef>
              <a:buNone/>
            </a:pPr>
            <a:r>
              <a:rPr lang="en-US" sz="1600" b="1" dirty="0">
                <a:latin typeface="Courier New" panose="02070309020205020404" pitchFamily="49" charset="0"/>
                <a:cs typeface="Courier New" panose="02070309020205020404" pitchFamily="49" charset="0"/>
              </a:rPr>
              <a:t>    t8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t9 := 4*t8</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temp := A[t9]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t10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t11:= t10-1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t12	:= 4*t11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t13 := A[t12]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t14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t15 := 4*t14</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A[t15] := t13 </a:t>
            </a:r>
            <a:r>
              <a:rPr lang="en-US" sz="1600" b="1" i="1" dirty="0">
                <a:latin typeface="Courier New" panose="02070309020205020404" pitchFamily="49" charset="0"/>
                <a:cs typeface="Courier New" panose="02070309020205020404" pitchFamily="49" charset="0"/>
              </a:rPr>
              <a:t>;A[j]:=A[j+1]</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t16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t17 := t16-1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t18 := 4*t17</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A[t18]:=temp  </a:t>
            </a:r>
            <a:r>
              <a:rPr lang="en-US" sz="1600" b="1" i="1" dirty="0">
                <a:latin typeface="Courier New" panose="02070309020205020404" pitchFamily="49" charset="0"/>
                <a:cs typeface="Courier New" panose="02070309020205020404" pitchFamily="49" charset="0"/>
              </a:rPr>
              <a:t>;A[j+1]:=temp</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s3: j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S4</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S2: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i-1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s5</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s1:</a:t>
            </a:r>
            <a:endParaRPr lang="en-US" sz="1600" b="1" dirty="0">
              <a:latin typeface="Courier New" panose="02070309020205020404" pitchFamily="49" charset="0"/>
              <a:cs typeface="Courier New" panose="02070309020205020404" pitchFamily="49" charset="0"/>
            </a:endParaRPr>
          </a:p>
          <a:p>
            <a:pPr>
              <a:spcBef>
                <a:spcPts val="0"/>
              </a:spcBef>
              <a:buNone/>
            </a:pPr>
            <a:endParaRPr lang="en-US" sz="1600" b="1" dirty="0">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Rectangle: Rounded Corners 11"/>
          <p:cNvSpPr/>
          <p:nvPr>
            <p:custDataLst>
              <p:tags r:id="rId1"/>
            </p:custDataLst>
          </p:nvPr>
        </p:nvSpPr>
        <p:spPr>
          <a:xfrm>
            <a:off x="5436233" y="2566511"/>
            <a:ext cx="1752601" cy="1020082"/>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p>
            <a:pPr algn="ctr"/>
            <a:endParaRPr lang="en-CA"/>
          </a:p>
        </p:txBody>
      </p:sp>
      <p:sp>
        <p:nvSpPr>
          <p:cNvPr id="11" name="Rectangle: Rounded Corners 10"/>
          <p:cNvSpPr/>
          <p:nvPr>
            <p:custDataLst>
              <p:tags r:id="rId2"/>
            </p:custDataLst>
          </p:nvPr>
        </p:nvSpPr>
        <p:spPr>
          <a:xfrm>
            <a:off x="5438956" y="1818118"/>
            <a:ext cx="1752600" cy="762000"/>
          </a:xfrm>
          <a:prstGeom prst="roundRect">
            <a:avLst/>
          </a:prstGeom>
          <a:solidFill>
            <a:srgbClr val="0099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10" name="Rectangle: Rounded Corners 9"/>
          <p:cNvSpPr/>
          <p:nvPr>
            <p:custDataLst>
              <p:tags r:id="rId3"/>
            </p:custDataLst>
          </p:nvPr>
        </p:nvSpPr>
        <p:spPr>
          <a:xfrm>
            <a:off x="5436235" y="836930"/>
            <a:ext cx="1752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2" name="Rectangle: Rounded Corners 2"/>
          <p:cNvSpPr/>
          <p:nvPr>
            <p:custDataLst>
              <p:tags r:id="rId4"/>
            </p:custDataLst>
          </p:nvPr>
        </p:nvSpPr>
        <p:spPr>
          <a:xfrm>
            <a:off x="611505" y="1988820"/>
            <a:ext cx="1752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4" name="日期占位符 3"/>
          <p:cNvSpPr>
            <a:spLocks noGrp="1"/>
          </p:cNvSpPr>
          <p:nvPr>
            <p:ph type="dt" sz="half" idx="2"/>
          </p:nvPr>
        </p:nvSpPr>
        <p:spPr/>
        <p:txBody>
          <a:bodyPr/>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p>
            <a:r>
              <a:rPr lang="en-US" altLang="zh-CN" smtClean="0"/>
              <a:t>Fuhu Deng</a:t>
            </a:r>
            <a:endParaRPr lang="zh-CN" altLang="en-US" dirty="0"/>
          </a:p>
        </p:txBody>
      </p:sp>
      <p:sp>
        <p:nvSpPr>
          <p:cNvPr id="6" name="灯片编号占位符 5"/>
          <p:cNvSpPr>
            <a:spLocks noGrp="1"/>
          </p:cNvSpPr>
          <p:nvPr>
            <p:ph type="sldNum" sz="quarter" idx="4"/>
          </p:nvPr>
        </p:nvSpPr>
        <p:spPr/>
        <p:txBody>
          <a:bodyPr/>
          <a:p>
            <a:fld id="{0C913308-F349-4B6D-A68A-DD1791B4A57B}" type="slidenum">
              <a:rPr lang="zh-CN" altLang="en-US" smtClean="0"/>
            </a:fld>
            <a:endParaRPr lang="zh-CN" altLang="en-US" dirty="0"/>
          </a:p>
        </p:txBody>
      </p:sp>
      <p:sp>
        <p:nvSpPr>
          <p:cNvPr id="8" name="Content Placeholder 3"/>
          <p:cNvSpPr>
            <a:spLocks noGrp="1"/>
          </p:cNvSpPr>
          <p:nvPr>
            <p:custDataLst>
              <p:tags r:id="rId5"/>
            </p:custDataLst>
          </p:nvPr>
        </p:nvSpPr>
        <p:spPr>
          <a:xfrm>
            <a:off x="0" y="0"/>
            <a:ext cx="4040505" cy="373570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n-1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S5:  if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&lt;1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j := 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s4:  if j&gt;</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s2</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t2 := 4*t1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t3 := A[t2]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spcBef>
                <a:spcPts val="0"/>
              </a:spcBef>
              <a:buNone/>
            </a:pP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t4 := j+1</a:t>
            </a:r>
            <a:br>
              <a:rPr lang="en-US" sz="1600" b="1" dirty="0">
                <a:latin typeface="Courier New" panose="02070309020205020404" pitchFamily="49" charset="0"/>
                <a:cs typeface="Courier New" panose="02070309020205020404" pitchFamily="49" charset="0"/>
              </a:rPr>
            </a:br>
            <a:r>
              <a:rPr lang="en-US" sz="1600" b="1" dirty="0">
                <a:latin typeface="Courier New" panose="02070309020205020404" pitchFamily="49" charset="0"/>
                <a:cs typeface="Courier New" panose="02070309020205020404" pitchFamily="49" charset="0"/>
              </a:rPr>
              <a:t>  t5 := t4-1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t6 := 4*t5</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t7 := A[t6]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spcBef>
                <a:spcPts val="0"/>
              </a:spcBef>
              <a:buNone/>
            </a:pP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if t3&lt;=t7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s3</a:t>
            </a:r>
            <a:endParaRPr lang="en-US" sz="1600" b="1" dirty="0">
              <a:latin typeface="Courier New" panose="02070309020205020404" pitchFamily="49" charset="0"/>
              <a:cs typeface="Courier New" panose="02070309020205020404" pitchFamily="49" charset="0"/>
            </a:endParaRPr>
          </a:p>
          <a:p>
            <a:pPr>
              <a:buNone/>
            </a:pPr>
            <a:endParaRPr lang="en-US" sz="1600" b="1" dirty="0">
              <a:latin typeface="Courier New" panose="02070309020205020404" pitchFamily="49" charset="0"/>
              <a:cs typeface="Courier New" panose="02070309020205020404" pitchFamily="49" charset="0"/>
            </a:endParaRPr>
          </a:p>
        </p:txBody>
      </p:sp>
      <p:sp>
        <p:nvSpPr>
          <p:cNvPr id="9" name="Content Placeholder 5"/>
          <p:cNvSpPr>
            <a:spLocks noGrp="1"/>
          </p:cNvSpPr>
          <p:nvPr>
            <p:custDataLst>
              <p:tags r:id="rId6"/>
            </p:custDataLst>
          </p:nvPr>
        </p:nvSpPr>
        <p:spPr>
          <a:xfrm>
            <a:off x="4906645" y="44585"/>
            <a:ext cx="41910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spcBef>
                <a:spcPts val="0"/>
              </a:spcBef>
              <a:buNone/>
            </a:pPr>
            <a:r>
              <a:rPr lang="en-US" sz="1600" b="1" dirty="0">
                <a:latin typeface="Courier New" panose="02070309020205020404" pitchFamily="49" charset="0"/>
                <a:cs typeface="Courier New" panose="02070309020205020404" pitchFamily="49" charset="0"/>
              </a:rPr>
              <a:t>    t8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t9 := 4*t8</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temp := A[t9]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t10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t11:= t10-1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t12	:= 4*t11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t13 := A[t12]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t14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t15 := 4*t14</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A[t15] := t13 </a:t>
            </a:r>
            <a:r>
              <a:rPr lang="en-US" sz="1600" b="1" i="1" dirty="0">
                <a:latin typeface="Courier New" panose="02070309020205020404" pitchFamily="49" charset="0"/>
                <a:cs typeface="Courier New" panose="02070309020205020404" pitchFamily="49" charset="0"/>
              </a:rPr>
              <a:t>;A[j]:=A[j+1]</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t16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t17 := t16-1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t18 := 4*t17</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A[t18]:=temp  </a:t>
            </a:r>
            <a:r>
              <a:rPr lang="en-US" sz="1600" b="1" i="1" dirty="0">
                <a:latin typeface="Courier New" panose="02070309020205020404" pitchFamily="49" charset="0"/>
                <a:cs typeface="Courier New" panose="02070309020205020404" pitchFamily="49" charset="0"/>
              </a:rPr>
              <a:t>;A[j+1]:=temp</a:t>
            </a:r>
            <a:endParaRPr lang="en-US" sz="1600" b="1" i="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s3: j := j+1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S4</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S2: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i-1</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s5</a:t>
            </a:r>
            <a:endParaRPr lang="en-US" sz="1600" b="1" dirty="0">
              <a:latin typeface="Courier New" panose="02070309020205020404" pitchFamily="49" charset="0"/>
              <a:cs typeface="Courier New" panose="02070309020205020404" pitchFamily="49" charset="0"/>
            </a:endParaRPr>
          </a:p>
          <a:p>
            <a:pPr>
              <a:spcBef>
                <a:spcPts val="0"/>
              </a:spcBef>
              <a:buNone/>
            </a:pPr>
            <a:r>
              <a:rPr lang="en-US" sz="1600" b="1" dirty="0">
                <a:latin typeface="Courier New" panose="02070309020205020404" pitchFamily="49" charset="0"/>
                <a:cs typeface="Courier New" panose="02070309020205020404" pitchFamily="49" charset="0"/>
              </a:rPr>
              <a:t>s1:</a:t>
            </a:r>
            <a:endParaRPr lang="en-US" sz="1600" b="1" dirty="0">
              <a:latin typeface="Courier New" panose="02070309020205020404" pitchFamily="49" charset="0"/>
              <a:cs typeface="Courier New" panose="02070309020205020404" pitchFamily="49" charset="0"/>
            </a:endParaRPr>
          </a:p>
          <a:p>
            <a:pPr>
              <a:spcBef>
                <a:spcPts val="0"/>
              </a:spcBef>
              <a:buNone/>
            </a:pPr>
            <a:endParaRPr lang="en-US" sz="1600" b="1" dirty="0">
              <a:latin typeface="Courier New" panose="02070309020205020404" pitchFamily="49" charset="0"/>
              <a:cs typeface="Courier New" panose="02070309020205020404" pitchFamily="49" charset="0"/>
            </a:endParaRPr>
          </a:p>
        </p:txBody>
      </p:sp>
      <p:sp>
        <p:nvSpPr>
          <p:cNvPr id="14" name="圆角矩形标注 13"/>
          <p:cNvSpPr/>
          <p:nvPr/>
        </p:nvSpPr>
        <p:spPr>
          <a:xfrm>
            <a:off x="1259840" y="4077335"/>
            <a:ext cx="2016760" cy="935990"/>
          </a:xfrm>
          <a:prstGeom prst="wedgeRoundRectCallout">
            <a:avLst>
              <a:gd name="adj1" fmla="val -50031"/>
              <a:gd name="adj2" fmla="val -19016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nSpc>
                <a:spcPct val="103000"/>
              </a:lnSpc>
              <a:spcBef>
                <a:spcPts val="0"/>
              </a:spcBef>
              <a:buNone/>
            </a:pPr>
            <a:r>
              <a:rPr lang="en-US" b="1" dirty="0">
                <a:solidFill>
                  <a:schemeClr val="tx1">
                    <a:lumMod val="50000"/>
                    <a:lumOff val="50000"/>
                  </a:schemeClr>
                </a:solidFill>
                <a:latin typeface="Courier New" panose="02070309020205020404" pitchFamily="49" charset="0"/>
                <a:cs typeface="Courier New" panose="02070309020205020404" pitchFamily="49" charset="0"/>
                <a:sym typeface="+mn-ea"/>
              </a:rPr>
              <a:t>t6 := 4*j</a:t>
            </a:r>
            <a:endParaRPr lang="zh-CN" altLang="en-US"/>
          </a:p>
        </p:txBody>
      </p:sp>
      <p:sp>
        <p:nvSpPr>
          <p:cNvPr id="15" name="文本框 14"/>
          <p:cNvSpPr txBox="1"/>
          <p:nvPr/>
        </p:nvSpPr>
        <p:spPr>
          <a:xfrm>
            <a:off x="3491865" y="1052830"/>
            <a:ext cx="1828800" cy="2061210"/>
          </a:xfrm>
          <a:prstGeom prst="rect">
            <a:avLst/>
          </a:prstGeom>
          <a:noFill/>
        </p:spPr>
        <p:txBody>
          <a:bodyPr wrap="square" rtlCol="0">
            <a:spAutoFit/>
          </a:bodyPr>
          <a:p>
            <a:r>
              <a:rPr lang="en-US" altLang="zh-CN" sz="1600" b="1">
                <a:solidFill>
                  <a:schemeClr val="tx1">
                    <a:lumMod val="50000"/>
                    <a:lumOff val="50000"/>
                  </a:schemeClr>
                </a:solidFill>
                <a:latin typeface="Courier New" panose="02070309020205020404" pitchFamily="49" charset="0"/>
                <a:cs typeface="Courier New" panose="02070309020205020404" pitchFamily="49" charset="0"/>
              </a:rPr>
              <a:t>t12:= 4*j</a:t>
            </a:r>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r>
              <a:rPr lang="en-US" altLang="zh-CN" sz="1600" b="1">
                <a:solidFill>
                  <a:schemeClr val="tx1">
                    <a:lumMod val="50000"/>
                    <a:lumOff val="50000"/>
                  </a:schemeClr>
                </a:solidFill>
                <a:latin typeface="Courier New" panose="02070309020205020404" pitchFamily="49" charset="0"/>
                <a:cs typeface="Courier New" panose="02070309020205020404" pitchFamily="49" charset="0"/>
              </a:rPr>
              <a:t>A[t9]:=t13</a:t>
            </a:r>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endParaRPr lang="en-US" altLang="zh-CN" sz="1600" b="1">
              <a:solidFill>
                <a:schemeClr val="tx1">
                  <a:lumMod val="50000"/>
                  <a:lumOff val="50000"/>
                </a:schemeClr>
              </a:solidFill>
              <a:latin typeface="Courier New" panose="02070309020205020404" pitchFamily="49" charset="0"/>
              <a:cs typeface="Courier New" panose="02070309020205020404" pitchFamily="49" charset="0"/>
            </a:endParaRPr>
          </a:p>
          <a:p>
            <a:r>
              <a:rPr lang="en-US" altLang="zh-CN" sz="1600" b="1">
                <a:solidFill>
                  <a:schemeClr val="tx1">
                    <a:lumMod val="50000"/>
                    <a:lumOff val="50000"/>
                  </a:schemeClr>
                </a:solidFill>
                <a:latin typeface="Courier New" panose="02070309020205020404" pitchFamily="49" charset="0"/>
                <a:cs typeface="Courier New" panose="02070309020205020404" pitchFamily="49" charset="0"/>
              </a:rPr>
              <a:t>A[t12]:=temp</a:t>
            </a:r>
            <a:endParaRPr lang="zh-CN" altLang="en-US" sz="1600" b="1">
              <a:solidFill>
                <a:schemeClr val="tx1">
                  <a:lumMod val="50000"/>
                  <a:lumOff val="50000"/>
                </a:schemeClr>
              </a:solidFill>
              <a:latin typeface="Courier New" panose="02070309020205020404" pitchFamily="49" charset="0"/>
              <a:cs typeface="Courier New" panose="020703090202050204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 calcmode="lin" valueType="num">
                                      <p:cBhvr additive="base">
                                        <p:cTn id="29" dur="500" fill="hold"/>
                                        <p:tgtEl>
                                          <p:spTgt spid="15"/>
                                        </p:tgtEl>
                                        <p:attrNameLst>
                                          <p:attrName>ppt_x</p:attrName>
                                        </p:attrNameLst>
                                      </p:cBhvr>
                                      <p:tavLst>
                                        <p:tav tm="0">
                                          <p:val>
                                            <p:strVal val="#ppt_x"/>
                                          </p:val>
                                        </p:tav>
                                        <p:tav tm="100000">
                                          <p:val>
                                            <p:strVal val="#ppt_x"/>
                                          </p:val>
                                        </p:tav>
                                      </p:tavLst>
                                    </p:anim>
                                    <p:anim calcmode="lin" valueType="num">
                                      <p:cBhvr additive="base">
                                        <p:cTn id="30"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12" grpId="0" bldLvl="0" animBg="1"/>
      <p:bldP spid="11" grpId="0" bldLvl="0" animBg="1"/>
      <p:bldP spid="10" grpId="0" bldLvl="0" animBg="1"/>
      <p:bldP spid="14" grpId="0" animBg="1"/>
      <p:bldP spid="14" grpId="1" animBg="1"/>
      <p:bldP spid="15" grpId="0"/>
      <p:bldP spid="15" grpId="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2"/>
          </p:nvPr>
        </p:nvSpPr>
        <p:spPr/>
        <p:txBody>
          <a:bodyPr/>
          <a:p>
            <a:r>
              <a:rPr lang="en-US" altLang="zh-CN" smtClean="0"/>
              <a:t>School of Information &amp; Software Engineering</a:t>
            </a:r>
            <a:endParaRPr lang="en-US" altLang="zh-CN" dirty="0" smtClean="0"/>
          </a:p>
        </p:txBody>
      </p:sp>
      <p:sp>
        <p:nvSpPr>
          <p:cNvPr id="4" name="页脚占位符 3"/>
          <p:cNvSpPr>
            <a:spLocks noGrp="1"/>
          </p:cNvSpPr>
          <p:nvPr>
            <p:ph type="ftr" sz="quarter" idx="3"/>
          </p:nvPr>
        </p:nvSpPr>
        <p:spPr/>
        <p:txBody>
          <a:bodyPr/>
          <a:p>
            <a:r>
              <a:rPr lang="en-US" altLang="zh-CN" smtClean="0"/>
              <a:t>Fuhu Deng</a:t>
            </a:r>
            <a:endParaRPr lang="zh-CN" altLang="en-US" dirty="0"/>
          </a:p>
        </p:txBody>
      </p:sp>
      <p:sp>
        <p:nvSpPr>
          <p:cNvPr id="5" name="灯片编号占位符 4"/>
          <p:cNvSpPr>
            <a:spLocks noGrp="1"/>
          </p:cNvSpPr>
          <p:nvPr>
            <p:ph type="sldNum" sz="quarter" idx="4"/>
          </p:nvPr>
        </p:nvSpPr>
        <p:spPr/>
        <p:txBody>
          <a:bodyPr/>
          <a:p>
            <a:fld id="{0C913308-F349-4B6D-A68A-DD1791B4A57B}" type="slidenum">
              <a:rPr lang="zh-CN" altLang="en-US" smtClean="0"/>
            </a:fld>
            <a:endParaRPr lang="zh-CN" altLang="en-US" dirty="0"/>
          </a:p>
        </p:txBody>
      </p:sp>
      <p:sp>
        <p:nvSpPr>
          <p:cNvPr id="6" name="Rectangle: Rounded Corners 9"/>
          <p:cNvSpPr/>
          <p:nvPr>
            <p:custDataLst>
              <p:tags r:id="rId1"/>
            </p:custDataLst>
          </p:nvPr>
        </p:nvSpPr>
        <p:spPr>
          <a:xfrm>
            <a:off x="4460240" y="163875"/>
            <a:ext cx="1752600" cy="210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9" name="Rectangle: Rounded Corners 9"/>
          <p:cNvSpPr/>
          <p:nvPr>
            <p:custDataLst>
              <p:tags r:id="rId2"/>
            </p:custDataLst>
          </p:nvPr>
        </p:nvSpPr>
        <p:spPr>
          <a:xfrm>
            <a:off x="4460240" y="163830"/>
            <a:ext cx="1752600" cy="154051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8" name="Rectangle: Rounded Corners 9"/>
          <p:cNvSpPr/>
          <p:nvPr>
            <p:custDataLst>
              <p:tags r:id="rId3"/>
            </p:custDataLst>
          </p:nvPr>
        </p:nvSpPr>
        <p:spPr>
          <a:xfrm>
            <a:off x="407035" y="1489075"/>
            <a:ext cx="1752600" cy="154051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7" name="Content Placeholder 3"/>
          <p:cNvSpPr>
            <a:spLocks noGrp="1"/>
          </p:cNvSpPr>
          <p:nvPr>
            <p:custDataLst>
              <p:tags r:id="rId4"/>
            </p:custDataLst>
          </p:nvPr>
        </p:nvSpPr>
        <p:spPr>
          <a:xfrm>
            <a:off x="-36353" y="315594"/>
            <a:ext cx="4040188"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nSpc>
                <a:spcPct val="103000"/>
              </a:lnSpc>
              <a:buNone/>
            </a:pPr>
            <a:r>
              <a:rPr lang="en-US" sz="1600" b="1" dirty="0">
                <a:latin typeface="Courier New" panose="02070309020205020404" pitchFamily="49" charset="0"/>
                <a:cs typeface="Courier New" panose="02070309020205020404" pitchFamily="49" charset="0"/>
              </a:rPr>
              <a:t>B1: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n-1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B2: if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&lt;1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out</a:t>
            </a:r>
            <a:endParaRPr lang="en-US" sz="1600" b="1" dirty="0">
              <a:latin typeface="Courier New" panose="02070309020205020404" pitchFamily="49" charset="0"/>
              <a:cs typeface="Courier New" panose="02070309020205020404" pitchFamily="49" charset="0"/>
            </a:endParaRPr>
          </a:p>
          <a:p>
            <a:pPr>
              <a:lnSpc>
                <a:spcPct val="103000"/>
              </a:lnSpc>
              <a:buNone/>
            </a:pPr>
            <a:r>
              <a:rPr lang="pl-PL" sz="1600" b="1" dirty="0">
                <a:latin typeface="Courier New" panose="02070309020205020404" pitchFamily="49" charset="0"/>
                <a:cs typeface="Courier New" panose="02070309020205020404" pitchFamily="49" charset="0"/>
              </a:rPr>
              <a:t>B3:</a:t>
            </a:r>
            <a:r>
              <a:rPr lang="en-US" sz="1600" b="1" dirty="0">
                <a:latin typeface="Courier New" panose="02070309020205020404" pitchFamily="49" charset="0"/>
                <a:cs typeface="Courier New" panose="02070309020205020404" pitchFamily="49" charset="0"/>
              </a:rPr>
              <a:t> </a:t>
            </a:r>
            <a:r>
              <a:rPr lang="pl-PL" sz="1600" b="1" dirty="0">
                <a:latin typeface="Courier New" panose="02070309020205020404" pitchFamily="49" charset="0"/>
                <a:cs typeface="Courier New" panose="02070309020205020404" pitchFamily="49" charset="0"/>
              </a:rPr>
              <a:t>j := 1</a:t>
            </a:r>
            <a:endParaRPr lang="en-US" sz="1600" b="1" dirty="0">
              <a:latin typeface="Courier New" panose="02070309020205020404" pitchFamily="49" charset="0"/>
              <a:cs typeface="Courier New" panose="02070309020205020404" pitchFamily="49" charset="0"/>
            </a:endParaRPr>
          </a:p>
          <a:p>
            <a:pPr>
              <a:lnSpc>
                <a:spcPct val="103000"/>
              </a:lnSpc>
              <a:buNone/>
            </a:pPr>
            <a:r>
              <a:rPr lang="pl-PL" sz="1600" b="1" dirty="0">
                <a:latin typeface="Courier New" panose="02070309020205020404" pitchFamily="49" charset="0"/>
                <a:cs typeface="Courier New" panose="02070309020205020404" pitchFamily="49" charset="0"/>
              </a:rPr>
              <a:t>B4:</a:t>
            </a:r>
            <a:r>
              <a:rPr lang="en-US" sz="1600" b="1" dirty="0">
                <a:latin typeface="Courier New" panose="02070309020205020404" pitchFamily="49" charset="0"/>
                <a:cs typeface="Courier New" panose="02070309020205020404" pitchFamily="49" charset="0"/>
              </a:rPr>
              <a:t> </a:t>
            </a:r>
            <a:r>
              <a:rPr lang="pl-PL" sz="1600" b="1" dirty="0">
                <a:latin typeface="Courier New" panose="02070309020205020404" pitchFamily="49" charset="0"/>
                <a:cs typeface="Courier New" panose="02070309020205020404" pitchFamily="49" charset="0"/>
              </a:rPr>
              <a:t>if j&gt;i goto B5</a:t>
            </a:r>
            <a:endParaRPr lang="pl-PL"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B6: t1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t2 := 4*t1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t3 := A[t2]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t6 := 4*j</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t7 := A[t6]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if t3&lt;=t7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B8</a:t>
            </a:r>
            <a:endParaRPr lang="en-US" sz="1600" b="1" dirty="0">
              <a:latin typeface="Courier New" panose="02070309020205020404" pitchFamily="49" charset="0"/>
              <a:cs typeface="Courier New" panose="02070309020205020404" pitchFamily="49" charset="0"/>
            </a:endParaRPr>
          </a:p>
          <a:p>
            <a:pPr>
              <a:lnSpc>
                <a:spcPct val="103000"/>
              </a:lnSpc>
              <a:buNone/>
            </a:pPr>
            <a:endParaRPr lang="en-US" sz="1600" b="1" dirty="0">
              <a:latin typeface="Courier New" panose="02070309020205020404" pitchFamily="49" charset="0"/>
              <a:cs typeface="Courier New" panose="02070309020205020404" pitchFamily="49" charset="0"/>
            </a:endParaRPr>
          </a:p>
        </p:txBody>
      </p:sp>
      <p:sp>
        <p:nvSpPr>
          <p:cNvPr id="10" name="Content Placeholder 5"/>
          <p:cNvSpPr>
            <a:spLocks noGrp="1"/>
          </p:cNvSpPr>
          <p:nvPr>
            <p:custDataLst>
              <p:tags r:id="rId5"/>
            </p:custDataLst>
          </p:nvPr>
        </p:nvSpPr>
        <p:spPr>
          <a:xfrm>
            <a:off x="4014721" y="177483"/>
            <a:ext cx="41910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nSpc>
                <a:spcPct val="103000"/>
              </a:lnSpc>
              <a:buNone/>
            </a:pPr>
            <a:r>
              <a:rPr lang="en-US" sz="1600" b="1" dirty="0">
                <a:latin typeface="Courier New" panose="02070309020205020404" pitchFamily="49" charset="0"/>
                <a:cs typeface="Courier New" panose="02070309020205020404" pitchFamily="49" charset="0"/>
              </a:rPr>
              <a:t>B7: t8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t9 := 4*t8</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temp := A[t9] </a:t>
            </a:r>
            <a:r>
              <a:rPr lang="en-US" sz="1600" b="1" i="1" dirty="0">
                <a:latin typeface="Courier New" panose="02070309020205020404" pitchFamily="49" charset="0"/>
                <a:cs typeface="Courier New" panose="02070309020205020404" pitchFamily="49" charset="0"/>
              </a:rPr>
              <a:t>;temp:=A[j]</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t12 := 4*j</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t13 := A[t12]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A[t9]:= t13   </a:t>
            </a:r>
            <a:r>
              <a:rPr lang="en-US" sz="1600" b="1" i="1" dirty="0">
                <a:latin typeface="Courier New" panose="02070309020205020404" pitchFamily="49" charset="0"/>
                <a:cs typeface="Courier New" panose="02070309020205020404" pitchFamily="49" charset="0"/>
              </a:rPr>
              <a:t>;A[j]:=A[j+1]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A[t12]:=temp  </a:t>
            </a:r>
            <a:r>
              <a:rPr lang="en-US" sz="1600" b="1" i="1" dirty="0">
                <a:latin typeface="Courier New" panose="02070309020205020404" pitchFamily="49" charset="0"/>
                <a:cs typeface="Courier New" panose="02070309020205020404" pitchFamily="49" charset="0"/>
              </a:rPr>
              <a:t>;A[j+1]:=temp</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B8: j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B4</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B5: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i-1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B2</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out:</a:t>
            </a:r>
            <a:endParaRPr lang="en-US" sz="1600" b="1" dirty="0">
              <a:latin typeface="Courier New" panose="02070309020205020404" pitchFamily="49" charset="0"/>
              <a:cs typeface="Courier New" panose="02070309020205020404" pitchFamily="49" charset="0"/>
            </a:endParaRPr>
          </a:p>
          <a:p>
            <a:pPr>
              <a:lnSpc>
                <a:spcPct val="103000"/>
              </a:lnSpc>
              <a:spcBef>
                <a:spcPts val="0"/>
              </a:spcBef>
              <a:buNone/>
            </a:pPr>
            <a:endParaRPr lang="en-US" sz="1600" b="1" dirty="0">
              <a:latin typeface="Courier New" panose="02070309020205020404" pitchFamily="49" charset="0"/>
              <a:cs typeface="Courier New" panose="02070309020205020404" pitchFamily="49" charset="0"/>
            </a:endParaRPr>
          </a:p>
        </p:txBody>
      </p:sp>
      <p:grpSp>
        <p:nvGrpSpPr>
          <p:cNvPr id="30" name="组合 29"/>
          <p:cNvGrpSpPr/>
          <p:nvPr/>
        </p:nvGrpSpPr>
        <p:grpSpPr>
          <a:xfrm>
            <a:off x="6212840" y="2339340"/>
            <a:ext cx="2633345" cy="3172460"/>
            <a:chOff x="10984" y="5705"/>
            <a:chExt cx="4147" cy="4996"/>
          </a:xfrm>
        </p:grpSpPr>
        <p:sp>
          <p:nvSpPr>
            <p:cNvPr id="11" name="圆角矩形 10"/>
            <p:cNvSpPr/>
            <p:nvPr>
              <p:custDataLst>
                <p:tags r:id="rId6"/>
              </p:custDataLst>
            </p:nvPr>
          </p:nvSpPr>
          <p:spPr>
            <a:xfrm>
              <a:off x="11836" y="5705"/>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B1</a:t>
              </a:r>
              <a:endParaRPr lang="x-none" altLang="zh-CN"/>
            </a:p>
          </p:txBody>
        </p:sp>
        <p:sp>
          <p:nvSpPr>
            <p:cNvPr id="12" name="圆角矩形 11"/>
            <p:cNvSpPr/>
            <p:nvPr>
              <p:custDataLst>
                <p:tags r:id="rId7"/>
              </p:custDataLst>
            </p:nvPr>
          </p:nvSpPr>
          <p:spPr>
            <a:xfrm>
              <a:off x="11836" y="6519"/>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B2</a:t>
              </a:r>
              <a:endParaRPr lang="x-none" altLang="zh-CN"/>
            </a:p>
          </p:txBody>
        </p:sp>
        <p:sp>
          <p:nvSpPr>
            <p:cNvPr id="13" name="圆角矩形 12"/>
            <p:cNvSpPr/>
            <p:nvPr>
              <p:custDataLst>
                <p:tags r:id="rId8"/>
              </p:custDataLst>
            </p:nvPr>
          </p:nvSpPr>
          <p:spPr>
            <a:xfrm>
              <a:off x="11836" y="747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B3</a:t>
              </a:r>
              <a:endParaRPr lang="x-none" altLang="zh-CN"/>
            </a:p>
          </p:txBody>
        </p:sp>
        <p:sp>
          <p:nvSpPr>
            <p:cNvPr id="14" name="圆角矩形 13"/>
            <p:cNvSpPr/>
            <p:nvPr>
              <p:custDataLst>
                <p:tags r:id="rId9"/>
              </p:custDataLst>
            </p:nvPr>
          </p:nvSpPr>
          <p:spPr>
            <a:xfrm>
              <a:off x="11836" y="8217"/>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B4</a:t>
              </a:r>
              <a:endParaRPr lang="x-none" altLang="zh-CN"/>
            </a:p>
          </p:txBody>
        </p:sp>
        <p:sp>
          <p:nvSpPr>
            <p:cNvPr id="15" name="圆角矩形 14"/>
            <p:cNvSpPr/>
            <p:nvPr>
              <p:custDataLst>
                <p:tags r:id="rId10"/>
              </p:custDataLst>
            </p:nvPr>
          </p:nvSpPr>
          <p:spPr>
            <a:xfrm>
              <a:off x="10985" y="921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B5</a:t>
              </a:r>
              <a:endParaRPr lang="x-none" altLang="zh-CN"/>
            </a:p>
          </p:txBody>
        </p:sp>
        <p:cxnSp>
          <p:nvCxnSpPr>
            <p:cNvPr id="16" name="直接箭头连接符 15"/>
            <p:cNvCxnSpPr>
              <a:stCxn id="11" idx="2"/>
              <a:endCxn id="12" idx="0"/>
            </p:cNvCxnSpPr>
            <p:nvPr>
              <p:custDataLst>
                <p:tags r:id="rId11"/>
              </p:custDataLst>
            </p:nvPr>
          </p:nvCxnSpPr>
          <p:spPr>
            <a:xfrm>
              <a:off x="12244" y="6201"/>
              <a:ext cx="0" cy="31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12" idx="2"/>
              <a:endCxn id="13" idx="0"/>
            </p:cNvCxnSpPr>
            <p:nvPr>
              <p:custDataLst>
                <p:tags r:id="rId12"/>
              </p:custDataLst>
            </p:nvPr>
          </p:nvCxnSpPr>
          <p:spPr>
            <a:xfrm>
              <a:off x="12244" y="7015"/>
              <a:ext cx="0" cy="45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custDataLst>
                <p:tags r:id="rId13"/>
              </p:custDataLst>
            </p:nvPr>
          </p:nvCxnSpPr>
          <p:spPr>
            <a:xfrm>
              <a:off x="12244" y="7969"/>
              <a:ext cx="0" cy="24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2"/>
              <a:endCxn id="15" idx="0"/>
            </p:cNvCxnSpPr>
            <p:nvPr>
              <p:custDataLst>
                <p:tags r:id="rId14"/>
              </p:custDataLst>
            </p:nvPr>
          </p:nvCxnSpPr>
          <p:spPr>
            <a:xfrm flipH="1">
              <a:off x="11393" y="8713"/>
              <a:ext cx="851" cy="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0" name="圆角矩形 19"/>
            <p:cNvSpPr/>
            <p:nvPr>
              <p:custDataLst>
                <p:tags r:id="rId15"/>
              </p:custDataLst>
            </p:nvPr>
          </p:nvSpPr>
          <p:spPr>
            <a:xfrm>
              <a:off x="14263" y="6519"/>
              <a:ext cx="815" cy="49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a:t>
              </a:r>
              <a:endParaRPr lang="x-none" altLang="zh-CN"/>
            </a:p>
          </p:txBody>
        </p:sp>
        <p:cxnSp>
          <p:nvCxnSpPr>
            <p:cNvPr id="21" name="直接箭头连接符 20"/>
            <p:cNvCxnSpPr>
              <a:stCxn id="12" idx="3"/>
              <a:endCxn id="20" idx="1"/>
            </p:cNvCxnSpPr>
            <p:nvPr>
              <p:custDataLst>
                <p:tags r:id="rId16"/>
              </p:custDataLst>
            </p:nvPr>
          </p:nvCxnSpPr>
          <p:spPr>
            <a:xfrm>
              <a:off x="12651" y="6767"/>
              <a:ext cx="1612"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2" name="圆角矩形 21"/>
            <p:cNvSpPr/>
            <p:nvPr>
              <p:custDataLst>
                <p:tags r:id="rId17"/>
              </p:custDataLst>
            </p:nvPr>
          </p:nvSpPr>
          <p:spPr>
            <a:xfrm>
              <a:off x="13050" y="921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B6</a:t>
              </a:r>
              <a:endParaRPr lang="x-none" altLang="zh-CN"/>
            </a:p>
          </p:txBody>
        </p:sp>
        <p:cxnSp>
          <p:nvCxnSpPr>
            <p:cNvPr id="23" name="直接箭头连接符 22"/>
            <p:cNvCxnSpPr>
              <a:stCxn id="14" idx="2"/>
              <a:endCxn id="22" idx="0"/>
            </p:cNvCxnSpPr>
            <p:nvPr>
              <p:custDataLst>
                <p:tags r:id="rId18"/>
              </p:custDataLst>
            </p:nvPr>
          </p:nvCxnSpPr>
          <p:spPr>
            <a:xfrm>
              <a:off x="12244" y="8713"/>
              <a:ext cx="1214" cy="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4" name="肘形连接符 23"/>
            <p:cNvCxnSpPr>
              <a:stCxn id="15" idx="1"/>
              <a:endCxn id="12" idx="1"/>
            </p:cNvCxnSpPr>
            <p:nvPr>
              <p:custDataLst>
                <p:tags r:id="rId19"/>
              </p:custDataLst>
            </p:nvPr>
          </p:nvCxnSpPr>
          <p:spPr>
            <a:xfrm rot="10800000" flipH="1">
              <a:off x="10984" y="6767"/>
              <a:ext cx="851" cy="2694"/>
            </a:xfrm>
            <a:prstGeom prst="bentConnector3">
              <a:avLst>
                <a:gd name="adj1" fmla="val -44066"/>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5" name="圆角矩形 24"/>
            <p:cNvSpPr/>
            <p:nvPr>
              <p:custDataLst>
                <p:tags r:id="rId20"/>
              </p:custDataLst>
            </p:nvPr>
          </p:nvSpPr>
          <p:spPr>
            <a:xfrm>
              <a:off x="14316" y="10204"/>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B8</a:t>
              </a:r>
              <a:endParaRPr lang="x-none" altLang="zh-CN"/>
            </a:p>
          </p:txBody>
        </p:sp>
        <p:sp>
          <p:nvSpPr>
            <p:cNvPr id="26" name="圆角矩形 25"/>
            <p:cNvSpPr/>
            <p:nvPr>
              <p:custDataLst>
                <p:tags r:id="rId21"/>
              </p:custDataLst>
            </p:nvPr>
          </p:nvSpPr>
          <p:spPr>
            <a:xfrm>
              <a:off x="12119" y="10205"/>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B7</a:t>
              </a:r>
              <a:endParaRPr lang="x-none" altLang="zh-CN"/>
            </a:p>
          </p:txBody>
        </p:sp>
        <p:cxnSp>
          <p:nvCxnSpPr>
            <p:cNvPr id="27" name="直接箭头连接符 26"/>
            <p:cNvCxnSpPr>
              <a:stCxn id="22" idx="2"/>
              <a:endCxn id="26" idx="0"/>
            </p:cNvCxnSpPr>
            <p:nvPr>
              <p:custDataLst>
                <p:tags r:id="rId22"/>
              </p:custDataLst>
            </p:nvPr>
          </p:nvCxnSpPr>
          <p:spPr>
            <a:xfrm flipH="1">
              <a:off x="12527" y="9709"/>
              <a:ext cx="931" cy="49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stCxn id="22" idx="2"/>
              <a:endCxn id="25" idx="0"/>
            </p:cNvCxnSpPr>
            <p:nvPr>
              <p:custDataLst>
                <p:tags r:id="rId23"/>
              </p:custDataLst>
            </p:nvPr>
          </p:nvCxnSpPr>
          <p:spPr>
            <a:xfrm>
              <a:off x="13458" y="9709"/>
              <a:ext cx="1266" cy="49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5" idx="3"/>
              <a:endCxn id="14" idx="3"/>
            </p:cNvCxnSpPr>
            <p:nvPr>
              <p:custDataLst>
                <p:tags r:id="rId24"/>
              </p:custDataLst>
            </p:nvPr>
          </p:nvCxnSpPr>
          <p:spPr>
            <a:xfrm flipH="1" flipV="1">
              <a:off x="12651" y="8465"/>
              <a:ext cx="2480" cy="1987"/>
            </a:xfrm>
            <a:prstGeom prst="bentConnector3">
              <a:avLst>
                <a:gd name="adj1" fmla="val -1512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26" idx="3"/>
              <a:endCxn id="25" idx="1"/>
            </p:cNvCxnSpPr>
            <p:nvPr>
              <p:custDataLst>
                <p:tags r:id="rId25"/>
              </p:custDataLst>
            </p:nvPr>
          </p:nvCxnSpPr>
          <p:spPr>
            <a:xfrm flipV="1">
              <a:off x="12934" y="10452"/>
              <a:ext cx="1382" cy="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ldLvl="0" animBg="1"/>
      <p:bldP spid="8" grpId="0" bldLvl="0" animBg="1"/>
      <p:bldP spid="9"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日期占位符 2"/>
          <p:cNvSpPr>
            <a:spLocks noGrp="1"/>
          </p:cNvSpPr>
          <p:nvPr>
            <p:ph type="dt" sz="half" idx="2"/>
          </p:nvPr>
        </p:nvSpPr>
        <p:spPr/>
        <p:txBody>
          <a:bodyPr/>
          <a:p>
            <a:r>
              <a:rPr lang="en-US" altLang="zh-CN" smtClean="0"/>
              <a:t>School of Information &amp; Software Engineering</a:t>
            </a:r>
            <a:endParaRPr lang="en-US" altLang="zh-CN" dirty="0" smtClean="0"/>
          </a:p>
        </p:txBody>
      </p:sp>
      <p:sp>
        <p:nvSpPr>
          <p:cNvPr id="4" name="页脚占位符 3"/>
          <p:cNvSpPr>
            <a:spLocks noGrp="1"/>
          </p:cNvSpPr>
          <p:nvPr>
            <p:ph type="ftr" sz="quarter" idx="3"/>
          </p:nvPr>
        </p:nvSpPr>
        <p:spPr/>
        <p:txBody>
          <a:bodyPr/>
          <a:p>
            <a:r>
              <a:rPr lang="en-US" altLang="zh-CN" smtClean="0"/>
              <a:t>Fuhu Deng</a:t>
            </a:r>
            <a:endParaRPr lang="zh-CN" altLang="en-US" dirty="0"/>
          </a:p>
        </p:txBody>
      </p:sp>
      <p:sp>
        <p:nvSpPr>
          <p:cNvPr id="5" name="灯片编号占位符 4"/>
          <p:cNvSpPr>
            <a:spLocks noGrp="1"/>
          </p:cNvSpPr>
          <p:nvPr>
            <p:ph type="sldNum" sz="quarter" idx="4"/>
          </p:nvPr>
        </p:nvSpPr>
        <p:spPr/>
        <p:txBody>
          <a:bodyPr/>
          <a:p>
            <a:fld id="{0C913308-F349-4B6D-A68A-DD1791B4A57B}" type="slidenum">
              <a:rPr lang="zh-CN" altLang="en-US" smtClean="0"/>
            </a:fld>
            <a:endParaRPr lang="zh-CN" altLang="en-US" dirty="0"/>
          </a:p>
        </p:txBody>
      </p:sp>
      <p:sp>
        <p:nvSpPr>
          <p:cNvPr id="6" name="Rectangle: Rounded Corners 9"/>
          <p:cNvSpPr/>
          <p:nvPr>
            <p:custDataLst>
              <p:tags r:id="rId1"/>
            </p:custDataLst>
          </p:nvPr>
        </p:nvSpPr>
        <p:spPr>
          <a:xfrm>
            <a:off x="4453255" y="173400"/>
            <a:ext cx="1752600" cy="21011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9" name="Rectangle: Rounded Corners 9"/>
          <p:cNvSpPr/>
          <p:nvPr>
            <p:custDataLst>
              <p:tags r:id="rId2"/>
            </p:custDataLst>
          </p:nvPr>
        </p:nvSpPr>
        <p:spPr>
          <a:xfrm>
            <a:off x="4453255" y="173355"/>
            <a:ext cx="1752600" cy="154051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8" name="Rectangle: Rounded Corners 9"/>
          <p:cNvSpPr/>
          <p:nvPr>
            <p:custDataLst>
              <p:tags r:id="rId3"/>
            </p:custDataLst>
          </p:nvPr>
        </p:nvSpPr>
        <p:spPr>
          <a:xfrm>
            <a:off x="400050" y="1498600"/>
            <a:ext cx="1752600" cy="1540510"/>
          </a:xfrm>
          <a:prstGeom prst="round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CA"/>
          </a:p>
        </p:txBody>
      </p:sp>
      <p:sp>
        <p:nvSpPr>
          <p:cNvPr id="7" name="Content Placeholder 3"/>
          <p:cNvSpPr>
            <a:spLocks noGrp="1"/>
          </p:cNvSpPr>
          <p:nvPr>
            <p:custDataLst>
              <p:tags r:id="rId4"/>
            </p:custDataLst>
          </p:nvPr>
        </p:nvSpPr>
        <p:spPr>
          <a:xfrm>
            <a:off x="-43338" y="325119"/>
            <a:ext cx="4040188"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nSpc>
                <a:spcPct val="103000"/>
              </a:lnSpc>
              <a:buNone/>
            </a:pPr>
            <a:r>
              <a:rPr lang="en-US" sz="1600" b="1" dirty="0">
                <a:latin typeface="Courier New" panose="02070309020205020404" pitchFamily="49" charset="0"/>
                <a:cs typeface="Courier New" panose="02070309020205020404" pitchFamily="49" charset="0"/>
              </a:rPr>
              <a:t>B1: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n-1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B2: if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&lt;1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out</a:t>
            </a:r>
            <a:endParaRPr lang="en-US" sz="1600" b="1" dirty="0">
              <a:latin typeface="Courier New" panose="02070309020205020404" pitchFamily="49" charset="0"/>
              <a:cs typeface="Courier New" panose="02070309020205020404" pitchFamily="49" charset="0"/>
            </a:endParaRPr>
          </a:p>
          <a:p>
            <a:pPr>
              <a:lnSpc>
                <a:spcPct val="103000"/>
              </a:lnSpc>
              <a:buNone/>
            </a:pPr>
            <a:r>
              <a:rPr lang="pl-PL" sz="1600" b="1" dirty="0">
                <a:latin typeface="Courier New" panose="02070309020205020404" pitchFamily="49" charset="0"/>
                <a:cs typeface="Courier New" panose="02070309020205020404" pitchFamily="49" charset="0"/>
              </a:rPr>
              <a:t>B3:</a:t>
            </a:r>
            <a:r>
              <a:rPr lang="en-US" sz="1600" b="1" dirty="0">
                <a:latin typeface="Courier New" panose="02070309020205020404" pitchFamily="49" charset="0"/>
                <a:cs typeface="Courier New" panose="02070309020205020404" pitchFamily="49" charset="0"/>
              </a:rPr>
              <a:t> </a:t>
            </a:r>
            <a:r>
              <a:rPr lang="pl-PL" sz="1600" b="1" dirty="0">
                <a:latin typeface="Courier New" panose="02070309020205020404" pitchFamily="49" charset="0"/>
                <a:cs typeface="Courier New" panose="02070309020205020404" pitchFamily="49" charset="0"/>
              </a:rPr>
              <a:t>j := 1</a:t>
            </a:r>
            <a:endParaRPr lang="en-US" sz="1600" b="1" dirty="0">
              <a:latin typeface="Courier New" panose="02070309020205020404" pitchFamily="49" charset="0"/>
              <a:cs typeface="Courier New" panose="02070309020205020404" pitchFamily="49" charset="0"/>
            </a:endParaRPr>
          </a:p>
          <a:p>
            <a:pPr>
              <a:lnSpc>
                <a:spcPct val="103000"/>
              </a:lnSpc>
              <a:buNone/>
            </a:pPr>
            <a:r>
              <a:rPr lang="pl-PL" sz="1600" b="1" dirty="0">
                <a:latin typeface="Courier New" panose="02070309020205020404" pitchFamily="49" charset="0"/>
                <a:cs typeface="Courier New" panose="02070309020205020404" pitchFamily="49" charset="0"/>
              </a:rPr>
              <a:t>B4:</a:t>
            </a:r>
            <a:r>
              <a:rPr lang="en-US" sz="1600" b="1" dirty="0">
                <a:latin typeface="Courier New" panose="02070309020205020404" pitchFamily="49" charset="0"/>
                <a:cs typeface="Courier New" panose="02070309020205020404" pitchFamily="49" charset="0"/>
              </a:rPr>
              <a:t> </a:t>
            </a:r>
            <a:r>
              <a:rPr lang="pl-PL" sz="1600" b="1" dirty="0">
                <a:latin typeface="Courier New" panose="02070309020205020404" pitchFamily="49" charset="0"/>
                <a:cs typeface="Courier New" panose="02070309020205020404" pitchFamily="49" charset="0"/>
              </a:rPr>
              <a:t>if j&gt;i goto B5</a:t>
            </a:r>
            <a:endParaRPr lang="pl-PL"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a:t>
            </a:r>
            <a:r>
              <a:rPr lang="x-none" altLang="en-US" sz="1600" b="1" dirty="0">
                <a:latin typeface="Courier New" panose="02070309020205020404" pitchFamily="49" charset="0"/>
                <a:cs typeface="Courier New" panose="02070309020205020404" pitchFamily="49" charset="0"/>
              </a:rPr>
              <a:t>6</a:t>
            </a:r>
            <a:r>
              <a:rPr lang="en-US" sz="1600" b="1" dirty="0">
                <a:latin typeface="Courier New" panose="02070309020205020404" pitchFamily="49" charset="0"/>
                <a:cs typeface="Courier New" panose="02070309020205020404" pitchFamily="49" charset="0"/>
              </a:rPr>
              <a:t>: t1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t2 := 4*t1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t3 := A[t2]     </a:t>
            </a:r>
            <a:r>
              <a:rPr lang="en-US" sz="1600" b="1" i="1" dirty="0">
                <a:latin typeface="Courier New" panose="02070309020205020404" pitchFamily="49" charset="0"/>
                <a:cs typeface="Courier New" panose="02070309020205020404" pitchFamily="49" charset="0"/>
              </a:rPr>
              <a:t>;A[j]</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t6 := 4*j</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t7 := A[t6]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if t3&lt;=t7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B8</a:t>
            </a:r>
            <a:endParaRPr lang="en-US" sz="1600" b="1" dirty="0">
              <a:latin typeface="Courier New" panose="02070309020205020404" pitchFamily="49" charset="0"/>
              <a:cs typeface="Courier New" panose="02070309020205020404" pitchFamily="49" charset="0"/>
            </a:endParaRPr>
          </a:p>
          <a:p>
            <a:pPr>
              <a:lnSpc>
                <a:spcPct val="103000"/>
              </a:lnSpc>
              <a:buNone/>
            </a:pPr>
            <a:endParaRPr lang="en-US" sz="1600" b="1" dirty="0">
              <a:latin typeface="Courier New" panose="02070309020205020404" pitchFamily="49" charset="0"/>
              <a:cs typeface="Courier New" panose="02070309020205020404" pitchFamily="49" charset="0"/>
            </a:endParaRPr>
          </a:p>
        </p:txBody>
      </p:sp>
      <p:sp>
        <p:nvSpPr>
          <p:cNvPr id="10" name="Content Placeholder 5"/>
          <p:cNvSpPr>
            <a:spLocks noGrp="1"/>
          </p:cNvSpPr>
          <p:nvPr>
            <p:custDataLst>
              <p:tags r:id="rId5"/>
            </p:custDataLst>
          </p:nvPr>
        </p:nvSpPr>
        <p:spPr>
          <a:xfrm>
            <a:off x="4007736" y="187008"/>
            <a:ext cx="4191000" cy="4983163"/>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600" kern="1200">
                <a:solidFill>
                  <a:schemeClr val="tx1"/>
                </a:solidFill>
                <a:latin typeface="+mn-lt"/>
                <a:ea typeface="+mn-ea"/>
                <a:cs typeface="+mn-cs"/>
              </a:defRPr>
            </a:lvl9pPr>
          </a:lstStyle>
          <a:p>
            <a:pPr>
              <a:lnSpc>
                <a:spcPct val="103000"/>
              </a:lnSpc>
              <a:buNone/>
            </a:pPr>
            <a:r>
              <a:rPr lang="en-US" sz="1600" b="1" dirty="0">
                <a:latin typeface="Courier New" panose="02070309020205020404" pitchFamily="49" charset="0"/>
                <a:cs typeface="Courier New" panose="02070309020205020404" pitchFamily="49" charset="0"/>
              </a:rPr>
              <a:t>B7: t8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t9 := 4*t8</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temp := A[t9] </a:t>
            </a:r>
            <a:r>
              <a:rPr lang="en-US" sz="1600" b="1" i="1" dirty="0">
                <a:latin typeface="Courier New" panose="02070309020205020404" pitchFamily="49" charset="0"/>
                <a:cs typeface="Courier New" panose="02070309020205020404" pitchFamily="49" charset="0"/>
              </a:rPr>
              <a:t>;temp:=A[j]</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t12 := 4*j</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t13 := A[t12] </a:t>
            </a:r>
            <a:r>
              <a:rPr lang="en-US" sz="1600" b="1" i="1" dirty="0">
                <a:latin typeface="Courier New" panose="02070309020205020404" pitchFamily="49" charset="0"/>
                <a:cs typeface="Courier New" panose="02070309020205020404" pitchFamily="49" charset="0"/>
              </a:rPr>
              <a:t>;A[j+1]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A[t9]:= t13   </a:t>
            </a:r>
            <a:r>
              <a:rPr lang="en-US" sz="1600" b="1" i="1" dirty="0">
                <a:latin typeface="Courier New" panose="02070309020205020404" pitchFamily="49" charset="0"/>
                <a:cs typeface="Courier New" panose="02070309020205020404" pitchFamily="49" charset="0"/>
              </a:rPr>
              <a:t>;A[j]:=A[j+1]</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A[t12]:=temp  </a:t>
            </a:r>
            <a:r>
              <a:rPr lang="en-US" sz="1600" b="1" i="1" dirty="0">
                <a:latin typeface="Courier New" panose="02070309020205020404" pitchFamily="49" charset="0"/>
                <a:cs typeface="Courier New" panose="02070309020205020404" pitchFamily="49" charset="0"/>
              </a:rPr>
              <a:t>;A[j+1]:=temp</a:t>
            </a:r>
            <a:endParaRPr lang="en-US" sz="1600" b="1" i="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B8: j := j+1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B4</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B5: </a:t>
            </a:r>
            <a:r>
              <a:rPr lang="en-US" sz="1600" b="1" dirty="0" err="1">
                <a:latin typeface="Courier New" panose="02070309020205020404" pitchFamily="49" charset="0"/>
                <a:cs typeface="Courier New" panose="02070309020205020404" pitchFamily="49" charset="0"/>
              </a:rPr>
              <a:t>i</a:t>
            </a:r>
            <a:r>
              <a:rPr lang="en-US" sz="1600" b="1" dirty="0">
                <a:latin typeface="Courier New" panose="02070309020205020404" pitchFamily="49" charset="0"/>
                <a:cs typeface="Courier New" panose="02070309020205020404" pitchFamily="49" charset="0"/>
              </a:rPr>
              <a:t> := i-1</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goto</a:t>
            </a:r>
            <a:r>
              <a:rPr lang="en-US" sz="1600" b="1" dirty="0">
                <a:latin typeface="Courier New" panose="02070309020205020404" pitchFamily="49" charset="0"/>
                <a:cs typeface="Courier New" panose="02070309020205020404" pitchFamily="49" charset="0"/>
              </a:rPr>
              <a:t> B2</a:t>
            </a:r>
            <a:endParaRPr lang="en-US" sz="1600" b="1" dirty="0">
              <a:latin typeface="Courier New" panose="02070309020205020404" pitchFamily="49" charset="0"/>
              <a:cs typeface="Courier New" panose="02070309020205020404" pitchFamily="49" charset="0"/>
            </a:endParaRPr>
          </a:p>
          <a:p>
            <a:pPr>
              <a:lnSpc>
                <a:spcPct val="103000"/>
              </a:lnSpc>
              <a:buNone/>
            </a:pPr>
            <a:r>
              <a:rPr lang="en-US" sz="1600" b="1" dirty="0">
                <a:latin typeface="Courier New" panose="02070309020205020404" pitchFamily="49" charset="0"/>
                <a:cs typeface="Courier New" panose="02070309020205020404" pitchFamily="49" charset="0"/>
              </a:rPr>
              <a:t>out:</a:t>
            </a:r>
            <a:endParaRPr lang="en-US" sz="1600" b="1" dirty="0">
              <a:latin typeface="Courier New" panose="02070309020205020404" pitchFamily="49" charset="0"/>
              <a:cs typeface="Courier New" panose="02070309020205020404" pitchFamily="49" charset="0"/>
            </a:endParaRPr>
          </a:p>
          <a:p>
            <a:pPr>
              <a:lnSpc>
                <a:spcPct val="103000"/>
              </a:lnSpc>
              <a:spcBef>
                <a:spcPts val="0"/>
              </a:spcBef>
              <a:buNone/>
            </a:pPr>
            <a:endParaRPr lang="en-US" sz="1600" b="1" dirty="0">
              <a:latin typeface="Courier New" panose="02070309020205020404" pitchFamily="49" charset="0"/>
              <a:cs typeface="Courier New" panose="02070309020205020404" pitchFamily="49" charset="0"/>
            </a:endParaRPr>
          </a:p>
        </p:txBody>
      </p:sp>
      <p:sp>
        <p:nvSpPr>
          <p:cNvPr id="11" name="Rectangle: Rounded Corners 9"/>
          <p:cNvSpPr/>
          <p:nvPr>
            <p:custDataLst>
              <p:tags r:id="rId6"/>
            </p:custDataLst>
          </p:nvPr>
        </p:nvSpPr>
        <p:spPr>
          <a:xfrm>
            <a:off x="4450080" y="173355"/>
            <a:ext cx="1755775" cy="210121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endParaRPr lang="en-US" altLang="en-CA" sz="1400" b="1">
              <a:solidFill>
                <a:schemeClr val="tx1"/>
              </a:solidFill>
              <a:latin typeface="Courier New" panose="02070309020205020404" pitchFamily="49" charset="0"/>
              <a:cs typeface="Courier New" panose="02070309020205020404" pitchFamily="49" charset="0"/>
            </a:endParaRPr>
          </a:p>
          <a:p>
            <a:pPr algn="l">
              <a:lnSpc>
                <a:spcPct val="103000"/>
              </a:lnSpc>
            </a:pPr>
            <a:r>
              <a:rPr lang="en-US" altLang="en-CA" sz="1600" b="1">
                <a:solidFill>
                  <a:schemeClr val="tx1"/>
                </a:solidFill>
                <a:latin typeface="Courier New" panose="02070309020205020404" pitchFamily="49" charset="0"/>
                <a:cs typeface="Courier New" panose="02070309020205020404" pitchFamily="49" charset="0"/>
              </a:rPr>
              <a:t>A[t2]:= t7</a:t>
            </a:r>
            <a:endParaRPr lang="en-US" altLang="en-CA" sz="1600" b="1">
              <a:solidFill>
                <a:schemeClr val="tx1"/>
              </a:solidFill>
              <a:latin typeface="Courier New" panose="02070309020205020404" pitchFamily="49" charset="0"/>
              <a:cs typeface="Courier New" panose="02070309020205020404" pitchFamily="49" charset="0"/>
            </a:endParaRPr>
          </a:p>
          <a:p>
            <a:pPr algn="l">
              <a:lnSpc>
                <a:spcPct val="103000"/>
              </a:lnSpc>
            </a:pPr>
            <a:r>
              <a:rPr lang="en-US" altLang="en-CA" sz="1600" b="1">
                <a:solidFill>
                  <a:schemeClr val="tx1"/>
                </a:solidFill>
                <a:latin typeface="Courier New" panose="02070309020205020404" pitchFamily="49" charset="0"/>
                <a:cs typeface="Courier New" panose="02070309020205020404" pitchFamily="49" charset="0"/>
              </a:rPr>
              <a:t>A[t6]:= </a:t>
            </a:r>
            <a:r>
              <a:rPr lang="x-none" altLang="en-US" sz="1600" b="1">
                <a:solidFill>
                  <a:schemeClr val="tx1"/>
                </a:solidFill>
                <a:latin typeface="Courier New" panose="02070309020205020404" pitchFamily="49" charset="0"/>
                <a:cs typeface="Courier New" panose="02070309020205020404" pitchFamily="49" charset="0"/>
              </a:rPr>
              <a:t>t3</a:t>
            </a:r>
            <a:endParaRPr lang="x-none" altLang="en-US" sz="1600" b="1">
              <a:solidFill>
                <a:schemeClr val="tx1"/>
              </a:solidFill>
              <a:latin typeface="Courier New" panose="02070309020205020404" pitchFamily="49" charset="0"/>
              <a:cs typeface="Courier New" panose="02070309020205020404" pitchFamily="49" charset="0"/>
            </a:endParaRPr>
          </a:p>
        </p:txBody>
      </p:sp>
      <p:grpSp>
        <p:nvGrpSpPr>
          <p:cNvPr id="30" name="组合 29"/>
          <p:cNvGrpSpPr/>
          <p:nvPr/>
        </p:nvGrpSpPr>
        <p:grpSpPr>
          <a:xfrm>
            <a:off x="6205855" y="2348865"/>
            <a:ext cx="2633345" cy="3172460"/>
            <a:chOff x="10984" y="5705"/>
            <a:chExt cx="4147" cy="4996"/>
          </a:xfrm>
        </p:grpSpPr>
        <p:sp>
          <p:nvSpPr>
            <p:cNvPr id="12" name="圆角矩形 11"/>
            <p:cNvSpPr/>
            <p:nvPr>
              <p:custDataLst>
                <p:tags r:id="rId7"/>
              </p:custDataLst>
            </p:nvPr>
          </p:nvSpPr>
          <p:spPr>
            <a:xfrm>
              <a:off x="11836" y="5705"/>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B1</a:t>
              </a:r>
              <a:endParaRPr lang="x-none" altLang="zh-CN"/>
            </a:p>
          </p:txBody>
        </p:sp>
        <p:sp>
          <p:nvSpPr>
            <p:cNvPr id="13" name="圆角矩形 12"/>
            <p:cNvSpPr/>
            <p:nvPr>
              <p:custDataLst>
                <p:tags r:id="rId8"/>
              </p:custDataLst>
            </p:nvPr>
          </p:nvSpPr>
          <p:spPr>
            <a:xfrm>
              <a:off x="11836" y="6519"/>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B2</a:t>
              </a:r>
              <a:endParaRPr lang="x-none" altLang="zh-CN"/>
            </a:p>
          </p:txBody>
        </p:sp>
        <p:sp>
          <p:nvSpPr>
            <p:cNvPr id="14" name="圆角矩形 13"/>
            <p:cNvSpPr/>
            <p:nvPr>
              <p:custDataLst>
                <p:tags r:id="rId9"/>
              </p:custDataLst>
            </p:nvPr>
          </p:nvSpPr>
          <p:spPr>
            <a:xfrm>
              <a:off x="11836" y="747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B3</a:t>
              </a:r>
              <a:endParaRPr lang="x-none" altLang="zh-CN"/>
            </a:p>
          </p:txBody>
        </p:sp>
        <p:sp>
          <p:nvSpPr>
            <p:cNvPr id="15" name="圆角矩形 14"/>
            <p:cNvSpPr/>
            <p:nvPr>
              <p:custDataLst>
                <p:tags r:id="rId10"/>
              </p:custDataLst>
            </p:nvPr>
          </p:nvSpPr>
          <p:spPr>
            <a:xfrm>
              <a:off x="11836" y="8217"/>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B4</a:t>
              </a:r>
              <a:endParaRPr lang="x-none" altLang="zh-CN"/>
            </a:p>
          </p:txBody>
        </p:sp>
        <p:sp>
          <p:nvSpPr>
            <p:cNvPr id="16" name="圆角矩形 15"/>
            <p:cNvSpPr/>
            <p:nvPr>
              <p:custDataLst>
                <p:tags r:id="rId11"/>
              </p:custDataLst>
            </p:nvPr>
          </p:nvSpPr>
          <p:spPr>
            <a:xfrm>
              <a:off x="10985" y="921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B5</a:t>
              </a:r>
              <a:endParaRPr lang="x-none" altLang="zh-CN"/>
            </a:p>
          </p:txBody>
        </p:sp>
        <p:cxnSp>
          <p:nvCxnSpPr>
            <p:cNvPr id="17" name="直接箭头连接符 16"/>
            <p:cNvCxnSpPr>
              <a:stCxn id="12" idx="2"/>
              <a:endCxn id="13" idx="0"/>
            </p:cNvCxnSpPr>
            <p:nvPr>
              <p:custDataLst>
                <p:tags r:id="rId12"/>
              </p:custDataLst>
            </p:nvPr>
          </p:nvCxnSpPr>
          <p:spPr>
            <a:xfrm>
              <a:off x="12244" y="6201"/>
              <a:ext cx="0" cy="31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13" idx="2"/>
              <a:endCxn id="14" idx="0"/>
            </p:cNvCxnSpPr>
            <p:nvPr>
              <p:custDataLst>
                <p:tags r:id="rId13"/>
              </p:custDataLst>
            </p:nvPr>
          </p:nvCxnSpPr>
          <p:spPr>
            <a:xfrm>
              <a:off x="12244" y="7015"/>
              <a:ext cx="0" cy="45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9" name="直接箭头连接符 18"/>
            <p:cNvCxnSpPr>
              <a:stCxn id="14" idx="2"/>
              <a:endCxn id="15" idx="0"/>
            </p:cNvCxnSpPr>
            <p:nvPr>
              <p:custDataLst>
                <p:tags r:id="rId14"/>
              </p:custDataLst>
            </p:nvPr>
          </p:nvCxnSpPr>
          <p:spPr>
            <a:xfrm>
              <a:off x="12244" y="7969"/>
              <a:ext cx="0" cy="248"/>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5" idx="2"/>
              <a:endCxn id="16" idx="0"/>
            </p:cNvCxnSpPr>
            <p:nvPr>
              <p:custDataLst>
                <p:tags r:id="rId15"/>
              </p:custDataLst>
            </p:nvPr>
          </p:nvCxnSpPr>
          <p:spPr>
            <a:xfrm flipH="1">
              <a:off x="11393" y="8713"/>
              <a:ext cx="851" cy="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1" name="圆角矩形 20"/>
            <p:cNvSpPr/>
            <p:nvPr>
              <p:custDataLst>
                <p:tags r:id="rId16"/>
              </p:custDataLst>
            </p:nvPr>
          </p:nvSpPr>
          <p:spPr>
            <a:xfrm>
              <a:off x="14263" y="6519"/>
              <a:ext cx="815" cy="496"/>
            </a:xfrm>
            <a:prstGeom prst="roundRect">
              <a:avLst/>
            </a:prstGeom>
            <a:solidFill>
              <a:schemeClr val="accent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a:t>
              </a:r>
              <a:endParaRPr lang="x-none" altLang="zh-CN"/>
            </a:p>
          </p:txBody>
        </p:sp>
        <p:cxnSp>
          <p:nvCxnSpPr>
            <p:cNvPr id="22" name="直接箭头连接符 21"/>
            <p:cNvCxnSpPr>
              <a:stCxn id="13" idx="3"/>
              <a:endCxn id="21" idx="1"/>
            </p:cNvCxnSpPr>
            <p:nvPr>
              <p:custDataLst>
                <p:tags r:id="rId17"/>
              </p:custDataLst>
            </p:nvPr>
          </p:nvCxnSpPr>
          <p:spPr>
            <a:xfrm>
              <a:off x="12651" y="6767"/>
              <a:ext cx="1612"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custDataLst>
                <p:tags r:id="rId18"/>
              </p:custDataLst>
            </p:nvPr>
          </p:nvSpPr>
          <p:spPr>
            <a:xfrm>
              <a:off x="13050" y="9213"/>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B6</a:t>
              </a:r>
              <a:endParaRPr lang="x-none" altLang="zh-CN"/>
            </a:p>
          </p:txBody>
        </p:sp>
        <p:cxnSp>
          <p:nvCxnSpPr>
            <p:cNvPr id="24" name="直接箭头连接符 23"/>
            <p:cNvCxnSpPr>
              <a:stCxn id="15" idx="2"/>
              <a:endCxn id="23" idx="0"/>
            </p:cNvCxnSpPr>
            <p:nvPr>
              <p:custDataLst>
                <p:tags r:id="rId19"/>
              </p:custDataLst>
            </p:nvPr>
          </p:nvCxnSpPr>
          <p:spPr>
            <a:xfrm>
              <a:off x="12244" y="8713"/>
              <a:ext cx="1214" cy="5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5" name="肘形连接符 24"/>
            <p:cNvCxnSpPr>
              <a:stCxn id="16" idx="1"/>
              <a:endCxn id="13" idx="1"/>
            </p:cNvCxnSpPr>
            <p:nvPr>
              <p:custDataLst>
                <p:tags r:id="rId20"/>
              </p:custDataLst>
            </p:nvPr>
          </p:nvCxnSpPr>
          <p:spPr>
            <a:xfrm rot="10800000" flipH="1">
              <a:off x="10984" y="6767"/>
              <a:ext cx="851" cy="2694"/>
            </a:xfrm>
            <a:prstGeom prst="bentConnector3">
              <a:avLst>
                <a:gd name="adj1" fmla="val -44066"/>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26" name="圆角矩形 25"/>
            <p:cNvSpPr/>
            <p:nvPr>
              <p:custDataLst>
                <p:tags r:id="rId21"/>
              </p:custDataLst>
            </p:nvPr>
          </p:nvSpPr>
          <p:spPr>
            <a:xfrm>
              <a:off x="14316" y="10204"/>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B8</a:t>
              </a:r>
              <a:endParaRPr lang="x-none" altLang="zh-CN"/>
            </a:p>
          </p:txBody>
        </p:sp>
        <p:sp>
          <p:nvSpPr>
            <p:cNvPr id="27" name="圆角矩形 26"/>
            <p:cNvSpPr/>
            <p:nvPr>
              <p:custDataLst>
                <p:tags r:id="rId22"/>
              </p:custDataLst>
            </p:nvPr>
          </p:nvSpPr>
          <p:spPr>
            <a:xfrm>
              <a:off x="12119" y="10205"/>
              <a:ext cx="815" cy="49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x-none" altLang="zh-CN"/>
                <a:t>B7</a:t>
              </a:r>
              <a:endParaRPr lang="x-none" altLang="zh-CN"/>
            </a:p>
          </p:txBody>
        </p:sp>
        <p:cxnSp>
          <p:nvCxnSpPr>
            <p:cNvPr id="28" name="直接箭头连接符 27"/>
            <p:cNvCxnSpPr>
              <a:stCxn id="23" idx="2"/>
              <a:endCxn id="27" idx="0"/>
            </p:cNvCxnSpPr>
            <p:nvPr>
              <p:custDataLst>
                <p:tags r:id="rId23"/>
              </p:custDataLst>
            </p:nvPr>
          </p:nvCxnSpPr>
          <p:spPr>
            <a:xfrm flipH="1">
              <a:off x="12527" y="9709"/>
              <a:ext cx="931" cy="49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a:stCxn id="23" idx="2"/>
              <a:endCxn id="26" idx="0"/>
            </p:cNvCxnSpPr>
            <p:nvPr>
              <p:custDataLst>
                <p:tags r:id="rId24"/>
              </p:custDataLst>
            </p:nvPr>
          </p:nvCxnSpPr>
          <p:spPr>
            <a:xfrm>
              <a:off x="13458" y="9709"/>
              <a:ext cx="1266" cy="495"/>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6" idx="3"/>
              <a:endCxn id="15" idx="3"/>
            </p:cNvCxnSpPr>
            <p:nvPr>
              <p:custDataLst>
                <p:tags r:id="rId25"/>
              </p:custDataLst>
            </p:nvPr>
          </p:nvCxnSpPr>
          <p:spPr>
            <a:xfrm flipH="1" flipV="1">
              <a:off x="12651" y="8465"/>
              <a:ext cx="2480" cy="1987"/>
            </a:xfrm>
            <a:prstGeom prst="bentConnector3">
              <a:avLst>
                <a:gd name="adj1" fmla="val -1512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7" idx="3"/>
              <a:endCxn id="26" idx="1"/>
            </p:cNvCxnSpPr>
            <p:nvPr>
              <p:custDataLst>
                <p:tags r:id="rId26"/>
              </p:custDataLst>
            </p:nvPr>
          </p:nvCxnSpPr>
          <p:spPr>
            <a:xfrm flipV="1">
              <a:off x="12934" y="10452"/>
              <a:ext cx="1382" cy="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目标代码生成的任务</a:t>
            </a:r>
            <a:endParaRPr lang="en-US" altLang="zh-CN" dirty="0" smtClean="0">
              <a:latin typeface="Times New Roman" panose="02020603050405020304" pitchFamily="18" charset="0"/>
              <a:cs typeface="Times New Roman" panose="02020603050405020304" pitchFamily="18" charset="0"/>
            </a:endParaRPr>
          </a:p>
          <a:p>
            <a:pPr marL="504190" algn="l">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将前端产生的源程序的中间代码表示转换为</a:t>
            </a:r>
            <a:r>
              <a:rPr lang="zh-CN" altLang="en-US" sz="2400" b="0" dirty="0">
                <a:solidFill>
                  <a:srgbClr val="FF0000"/>
                </a:solidFill>
                <a:latin typeface="Times New Roman" panose="02020603050405020304" pitchFamily="18" charset="0"/>
                <a:cs typeface="Times New Roman" panose="02020603050405020304" pitchFamily="18" charset="0"/>
              </a:rPr>
              <a:t>等价</a:t>
            </a:r>
            <a:r>
              <a:rPr lang="zh-CN" altLang="en-US" sz="2400" b="0" dirty="0">
                <a:latin typeface="Times New Roman" panose="02020603050405020304" pitchFamily="18" charset="0"/>
                <a:cs typeface="Times New Roman" panose="02020603050405020304" pitchFamily="18" charset="0"/>
              </a:rPr>
              <a:t>的目标代码。</a:t>
            </a:r>
            <a:endParaRPr lang="zh-CN" altLang="en-US" sz="24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对目标代码生成程序的</a:t>
            </a:r>
            <a:r>
              <a:rPr lang="zh-CN" altLang="en-US" dirty="0" smtClean="0">
                <a:latin typeface="Times New Roman" panose="02020603050405020304" pitchFamily="18" charset="0"/>
                <a:cs typeface="Times New Roman" panose="02020603050405020304" pitchFamily="18" charset="0"/>
              </a:rPr>
              <a:t>要求</a:t>
            </a:r>
            <a:endParaRPr lang="zh-CN" altLang="en-US"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、正确</a:t>
            </a:r>
            <a:endParaRPr lang="en-US" altLang="zh-CN"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en-US" altLang="zh-CN" sz="2400" b="0" dirty="0">
                <a:latin typeface="Times New Roman" panose="02020603050405020304" pitchFamily="18" charset="0"/>
                <a:cs typeface="Times New Roman" panose="02020603050405020304" pitchFamily="18" charset="0"/>
              </a:rPr>
              <a:t>2</a:t>
            </a:r>
            <a:r>
              <a:rPr lang="zh-CN" altLang="en-US" sz="2400" b="0" dirty="0">
                <a:latin typeface="Times New Roman" panose="02020603050405020304" pitchFamily="18" charset="0"/>
                <a:cs typeface="Times New Roman" panose="02020603050405020304" pitchFamily="18" charset="0"/>
              </a:rPr>
              <a:t>、高质量</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占用空间少，运行效率高</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目标代码生成的任务及</a:t>
            </a:r>
            <a:r>
              <a:rPr lang="zh-CN" altLang="en-US" kern="0" dirty="0" smtClean="0">
                <a:solidFill>
                  <a:srgbClr val="000000"/>
                </a:solidFill>
              </a:rPr>
              <a:t>要求</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中间代码优化</a:t>
            </a:r>
            <a:endParaRPr lang="en-US" altLang="zh-CN" dirty="0" smtClean="0">
              <a:latin typeface="Times New Roman" panose="02020603050405020304" pitchFamily="18" charset="0"/>
              <a:cs typeface="Times New Roman" panose="02020603050405020304" pitchFamily="18" charset="0"/>
            </a:endParaRPr>
          </a:p>
          <a:p>
            <a:pPr marL="539750">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局部优化</a:t>
            </a:r>
            <a:r>
              <a:rPr lang="en-US" altLang="zh-CN" sz="2400" dirty="0">
                <a:latin typeface="Times New Roman" panose="02020603050405020304" pitchFamily="18" charset="0"/>
                <a:cs typeface="Times New Roman" panose="02020603050405020304" pitchFamily="18" charset="0"/>
              </a:rPr>
              <a:t>(</a:t>
            </a:r>
            <a:r>
              <a:rPr lang="zh-CN" altLang="en-US" sz="2400" dirty="0">
                <a:latin typeface="Times New Roman" panose="02020603050405020304" pitchFamily="18" charset="0"/>
                <a:cs typeface="Times New Roman" panose="02020603050405020304" pitchFamily="18" charset="0"/>
              </a:rPr>
              <a:t>基本块优化</a:t>
            </a:r>
            <a:r>
              <a:rPr lang="en-US" altLang="zh-CN" sz="2400" dirty="0">
                <a:latin typeface="Times New Roman" panose="02020603050405020304" pitchFamily="18" charset="0"/>
                <a:cs typeface="Times New Roman" panose="02020603050405020304" pitchFamily="18" charset="0"/>
              </a:rPr>
              <a:t>)</a:t>
            </a:r>
            <a:endParaRPr lang="en-US" altLang="zh-CN" sz="2400" dirty="0">
              <a:latin typeface="Times New Roman" panose="02020603050405020304" pitchFamily="18" charset="0"/>
              <a:cs typeface="Times New Roman" panose="02020603050405020304" pitchFamily="18" charset="0"/>
            </a:endParaRPr>
          </a:p>
          <a:p>
            <a:pPr marL="0" indent="0" algn="l">
              <a:buNone/>
            </a:pPr>
            <a:r>
              <a:rPr lang="en-US" altLang="zh-CN"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在基本块内进行的优化，主要技术有：</a:t>
            </a:r>
            <a:r>
              <a:rPr lang="zh-CN" altLang="en-US" sz="2000" b="0" dirty="0" smtClean="0">
                <a:solidFill>
                  <a:srgbClr val="FF0000"/>
                </a:solidFill>
                <a:latin typeface="Times New Roman" panose="02020603050405020304" pitchFamily="18" charset="0"/>
                <a:cs typeface="Times New Roman" panose="02020603050405020304" pitchFamily="18" charset="0"/>
              </a:rPr>
              <a:t>常数合并与传播、删除公共子表达式、复制传播、削弱计算强度、改变计算次序</a:t>
            </a:r>
            <a:r>
              <a:rPr lang="zh-CN" altLang="en-US" sz="2000" b="0" dirty="0" smtClean="0">
                <a:latin typeface="Times New Roman" panose="02020603050405020304" pitchFamily="18" charset="0"/>
                <a:cs typeface="Times New Roman" panose="02020603050405020304" pitchFamily="18" charset="0"/>
              </a:rPr>
              <a:t>等</a:t>
            </a:r>
            <a:endParaRPr lang="en-US" altLang="zh-CN" sz="2000" b="0" dirty="0" smtClean="0">
              <a:latin typeface="Times New Roman" panose="02020603050405020304" pitchFamily="18" charset="0"/>
              <a:cs typeface="Times New Roman" panose="02020603050405020304" pitchFamily="18" charset="0"/>
            </a:endParaRPr>
          </a:p>
          <a:p>
            <a:pPr marL="539750">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循环</a:t>
            </a:r>
            <a:r>
              <a:rPr lang="zh-CN" altLang="en-US" sz="2400" dirty="0">
                <a:latin typeface="Times New Roman" panose="02020603050405020304" pitchFamily="18" charset="0"/>
                <a:cs typeface="Times New Roman" panose="02020603050405020304" pitchFamily="18" charset="0"/>
              </a:rPr>
              <a:t>优化</a:t>
            </a:r>
            <a:endParaRPr lang="en-US" altLang="zh-CN" sz="240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在循环语句所生成的中间代码序列上进行的优化，主要技术有：</a:t>
            </a:r>
            <a:r>
              <a:rPr lang="zh-CN" altLang="en-US" sz="2000" b="0" dirty="0" smtClean="0">
                <a:solidFill>
                  <a:srgbClr val="FF0000"/>
                </a:solidFill>
                <a:latin typeface="Times New Roman" panose="02020603050405020304" pitchFamily="18" charset="0"/>
                <a:cs typeface="Times New Roman" panose="02020603050405020304" pitchFamily="18" charset="0"/>
              </a:rPr>
              <a:t>循环展开、代码外提、削弱计算强度、删除归纳变量</a:t>
            </a:r>
            <a:r>
              <a:rPr lang="zh-CN" altLang="en-US" sz="2000" b="0" dirty="0" smtClean="0">
                <a:latin typeface="Times New Roman" panose="02020603050405020304" pitchFamily="18" charset="0"/>
                <a:cs typeface="Times New Roman" panose="02020603050405020304" pitchFamily="18" charset="0"/>
              </a:rPr>
              <a:t>等</a:t>
            </a:r>
            <a:endParaRPr lang="en-US" altLang="zh-CN" sz="2000" b="0" dirty="0" smtClean="0">
              <a:latin typeface="Times New Roman" panose="02020603050405020304" pitchFamily="18" charset="0"/>
              <a:cs typeface="Times New Roman" panose="02020603050405020304" pitchFamily="18" charset="0"/>
            </a:endParaRPr>
          </a:p>
          <a:p>
            <a:pPr marL="539750">
              <a:buFont typeface="Wingdings" panose="05000000000000000000" pitchFamily="2" charset="2"/>
              <a:buChar char="Ø"/>
            </a:pPr>
            <a:r>
              <a:rPr lang="zh-CN" altLang="en-US" sz="2400" dirty="0" smtClean="0">
                <a:latin typeface="Times New Roman" panose="02020603050405020304" pitchFamily="18" charset="0"/>
                <a:cs typeface="Times New Roman" panose="02020603050405020304" pitchFamily="18" charset="0"/>
              </a:rPr>
              <a:t>全局</a:t>
            </a:r>
            <a:r>
              <a:rPr lang="zh-CN" altLang="en-US" sz="2400" dirty="0">
                <a:latin typeface="Times New Roman" panose="02020603050405020304" pitchFamily="18" charset="0"/>
                <a:cs typeface="Times New Roman" panose="02020603050405020304" pitchFamily="18" charset="0"/>
              </a:rPr>
              <a:t>优化</a:t>
            </a:r>
            <a:endParaRPr lang="en-US" altLang="zh-CN" sz="240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在非线性程序段上（包含多个基本块）进行的优化</a:t>
            </a:r>
            <a:endParaRPr lang="en-US" altLang="zh-CN" sz="20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中间代码优化</a:t>
            </a:r>
            <a:r>
              <a:rPr lang="zh-CN" altLang="en-US" kern="0" dirty="0" smtClean="0">
                <a:solidFill>
                  <a:srgbClr val="000000"/>
                </a:solidFill>
              </a:rPr>
              <a:t>种类</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5"/>
          <p:cNvSpPr txBox="1"/>
          <p:nvPr/>
        </p:nvSpPr>
        <p:spPr>
          <a:xfrm>
            <a:off x="0" y="0"/>
            <a:ext cx="1979712" cy="928687"/>
          </a:xfrm>
          <a:prstGeom prst="rect">
            <a:avLst/>
          </a:prstGeom>
        </p:spPr>
        <p:txBody>
          <a:bodyPr vert="horz" lIns="91440" tIns="45720" rIns="91440" bIns="45720" rtlCol="0" anchor="ctr">
            <a:normAutofit fontScale="97500"/>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dirty="0" smtClean="0"/>
              <a:t>编译流程</a:t>
            </a:r>
            <a:endParaRPr lang="en-US" dirty="0"/>
          </a:p>
        </p:txBody>
      </p:sp>
      <p:grpSp>
        <p:nvGrpSpPr>
          <p:cNvPr id="8" name="组合 7"/>
          <p:cNvGrpSpPr/>
          <p:nvPr/>
        </p:nvGrpSpPr>
        <p:grpSpPr>
          <a:xfrm>
            <a:off x="1065266" y="1114057"/>
            <a:ext cx="457200" cy="4752528"/>
            <a:chOff x="1043608" y="1412776"/>
            <a:chExt cx="457200" cy="4752528"/>
          </a:xfrm>
        </p:grpSpPr>
        <p:sp>
          <p:nvSpPr>
            <p:cNvPr id="9" name="矩形 8"/>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0" name="TextBox 9"/>
            <p:cNvSpPr txBox="1"/>
            <p:nvPr/>
          </p:nvSpPr>
          <p:spPr>
            <a:xfrm>
              <a:off x="1043608" y="2594535"/>
              <a:ext cx="457200" cy="2308324"/>
            </a:xfrm>
            <a:prstGeom prst="rect">
              <a:avLst/>
            </a:prstGeom>
            <a:noFill/>
          </p:spPr>
          <p:txBody>
            <a:bodyPr wrap="square" rtlCol="0" anchor="ctr">
              <a:spAutoFit/>
            </a:bodyPr>
            <a:lstStyle/>
            <a:p>
              <a:r>
                <a:rPr lang="zh-CN" altLang="en-US" sz="2400" dirty="0" smtClean="0">
                  <a:solidFill>
                    <a:prstClr val="black"/>
                  </a:solidFill>
                </a:rPr>
                <a:t>信息表的管理</a:t>
              </a:r>
              <a:endParaRPr lang="en-US" sz="2400" dirty="0">
                <a:solidFill>
                  <a:prstClr val="black"/>
                </a:solidFill>
              </a:endParaRPr>
            </a:p>
          </p:txBody>
        </p:sp>
      </p:grpSp>
      <p:grpSp>
        <p:nvGrpSpPr>
          <p:cNvPr id="11" name="组合 10"/>
          <p:cNvGrpSpPr/>
          <p:nvPr/>
        </p:nvGrpSpPr>
        <p:grpSpPr>
          <a:xfrm>
            <a:off x="8137828" y="1141600"/>
            <a:ext cx="474486" cy="4752528"/>
            <a:chOff x="8155114" y="1372433"/>
            <a:chExt cx="474486" cy="4752528"/>
          </a:xfrm>
        </p:grpSpPr>
        <p:sp>
          <p:nvSpPr>
            <p:cNvPr id="12" name="矩形 11"/>
            <p:cNvSpPr/>
            <p:nvPr/>
          </p:nvSpPr>
          <p:spPr>
            <a:xfrm>
              <a:off x="8155114" y="1372433"/>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TextBox 12"/>
            <p:cNvSpPr txBox="1"/>
            <p:nvPr/>
          </p:nvSpPr>
          <p:spPr>
            <a:xfrm>
              <a:off x="8172400" y="2409869"/>
              <a:ext cx="457200" cy="2677656"/>
            </a:xfrm>
            <a:prstGeom prst="rect">
              <a:avLst/>
            </a:prstGeom>
            <a:noFill/>
          </p:spPr>
          <p:txBody>
            <a:bodyPr wrap="square" rtlCol="0" anchor="ctr">
              <a:spAutoFit/>
            </a:bodyPr>
            <a:lstStyle/>
            <a:p>
              <a:r>
                <a:rPr lang="zh-CN" altLang="en-US" sz="2400" dirty="0" smtClean="0">
                  <a:solidFill>
                    <a:prstClr val="black"/>
                  </a:solidFill>
                </a:rPr>
                <a:t>错误诊断及处理</a:t>
              </a:r>
              <a:endParaRPr lang="en-US" sz="2400" dirty="0">
                <a:solidFill>
                  <a:prstClr val="black"/>
                </a:solidFill>
              </a:endParaRPr>
            </a:p>
          </p:txBody>
        </p:sp>
      </p:grpSp>
      <p:sp>
        <p:nvSpPr>
          <p:cNvPr id="14" name="TextBox 13"/>
          <p:cNvSpPr txBox="1"/>
          <p:nvPr/>
        </p:nvSpPr>
        <p:spPr>
          <a:xfrm>
            <a:off x="4300196" y="54402"/>
            <a:ext cx="1107996" cy="461665"/>
          </a:xfrm>
          <a:prstGeom prst="rect">
            <a:avLst/>
          </a:prstGeom>
          <a:noFill/>
        </p:spPr>
        <p:txBody>
          <a:bodyPr wrap="none" rtlCol="0">
            <a:spAutoFit/>
          </a:bodyPr>
          <a:lstStyle/>
          <a:p>
            <a:r>
              <a:rPr lang="zh-CN" altLang="en-US" sz="2400" dirty="0" smtClean="0">
                <a:solidFill>
                  <a:prstClr val="black"/>
                </a:solidFill>
              </a:rPr>
              <a:t>源程序</a:t>
            </a:r>
            <a:endParaRPr lang="en-US" sz="2400" dirty="0">
              <a:solidFill>
                <a:prstClr val="black"/>
              </a:solidFill>
            </a:endParaRPr>
          </a:p>
        </p:txBody>
      </p:sp>
      <p:grpSp>
        <p:nvGrpSpPr>
          <p:cNvPr id="15" name="组合 14"/>
          <p:cNvGrpSpPr/>
          <p:nvPr/>
        </p:nvGrpSpPr>
        <p:grpSpPr>
          <a:xfrm>
            <a:off x="3248422" y="1211923"/>
            <a:ext cx="3240360" cy="461665"/>
            <a:chOff x="1043608" y="1256391"/>
            <a:chExt cx="457200" cy="4984621"/>
          </a:xfrm>
        </p:grpSpPr>
        <p:sp>
          <p:nvSpPr>
            <p:cNvPr id="16" name="矩形 15"/>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TextBox 16"/>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solidFill>
                    <a:prstClr val="black"/>
                  </a:solidFill>
                </a:rPr>
                <a:t>词法分析</a:t>
              </a:r>
              <a:endParaRPr lang="en-US" sz="2400" dirty="0">
                <a:solidFill>
                  <a:prstClr val="black"/>
                </a:solidFill>
              </a:endParaRPr>
            </a:p>
          </p:txBody>
        </p:sp>
      </p:grpSp>
      <p:sp>
        <p:nvSpPr>
          <p:cNvPr id="18" name="矩形 17"/>
          <p:cNvSpPr/>
          <p:nvPr/>
        </p:nvSpPr>
        <p:spPr>
          <a:xfrm>
            <a:off x="3203848" y="2107010"/>
            <a:ext cx="3240360" cy="440169"/>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9" name="TextBox 18"/>
          <p:cNvSpPr txBox="1"/>
          <p:nvPr/>
        </p:nvSpPr>
        <p:spPr>
          <a:xfrm>
            <a:off x="3248422" y="2092526"/>
            <a:ext cx="3240360" cy="461665"/>
          </a:xfrm>
          <a:prstGeom prst="rect">
            <a:avLst/>
          </a:prstGeom>
          <a:noFill/>
        </p:spPr>
        <p:txBody>
          <a:bodyPr wrap="square" rtlCol="0" anchor="ctr">
            <a:spAutoFit/>
          </a:bodyPr>
          <a:lstStyle/>
          <a:p>
            <a:pPr algn="ctr"/>
            <a:r>
              <a:rPr lang="zh-CN" altLang="en-US" sz="2400" dirty="0" smtClean="0"/>
              <a:t>语法分析</a:t>
            </a:r>
            <a:endParaRPr lang="en-US" sz="2400" dirty="0"/>
          </a:p>
        </p:txBody>
      </p:sp>
      <p:grpSp>
        <p:nvGrpSpPr>
          <p:cNvPr id="20" name="组合 19"/>
          <p:cNvGrpSpPr/>
          <p:nvPr/>
        </p:nvGrpSpPr>
        <p:grpSpPr>
          <a:xfrm>
            <a:off x="3203848" y="3070682"/>
            <a:ext cx="3329508" cy="461665"/>
            <a:chOff x="1043608" y="1256391"/>
            <a:chExt cx="457200" cy="4984621"/>
          </a:xfrm>
        </p:grpSpPr>
        <p:sp>
          <p:nvSpPr>
            <p:cNvPr id="21" name="矩形 20"/>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2" name="TextBox 21"/>
            <p:cNvSpPr txBox="1"/>
            <p:nvPr/>
          </p:nvSpPr>
          <p:spPr>
            <a:xfrm>
              <a:off x="1045772" y="1256391"/>
              <a:ext cx="444958" cy="4984621"/>
            </a:xfrm>
            <a:prstGeom prst="rect">
              <a:avLst/>
            </a:prstGeom>
            <a:noFill/>
          </p:spPr>
          <p:txBody>
            <a:bodyPr wrap="square" rtlCol="0" anchor="ctr">
              <a:spAutoFit/>
            </a:bodyPr>
            <a:lstStyle/>
            <a:p>
              <a:pPr algn="ctr"/>
              <a:r>
                <a:rPr lang="zh-CN" altLang="en-US" sz="2400" dirty="0">
                  <a:solidFill>
                    <a:prstClr val="black"/>
                  </a:solidFill>
                </a:rPr>
                <a:t>语义</a:t>
              </a:r>
              <a:r>
                <a:rPr lang="zh-CN" altLang="en-US" sz="2400" dirty="0" smtClean="0">
                  <a:solidFill>
                    <a:prstClr val="black"/>
                  </a:solidFill>
                </a:rPr>
                <a:t>分析</a:t>
              </a:r>
              <a:endParaRPr lang="en-US" sz="2400" dirty="0">
                <a:solidFill>
                  <a:prstClr val="black"/>
                </a:solidFill>
              </a:endParaRPr>
            </a:p>
          </p:txBody>
        </p:sp>
      </p:grpSp>
      <p:grpSp>
        <p:nvGrpSpPr>
          <p:cNvPr id="23" name="组合 22"/>
          <p:cNvGrpSpPr/>
          <p:nvPr/>
        </p:nvGrpSpPr>
        <p:grpSpPr>
          <a:xfrm>
            <a:off x="3248422" y="4293096"/>
            <a:ext cx="3240360" cy="461665"/>
            <a:chOff x="1043608" y="1256391"/>
            <a:chExt cx="457200" cy="4984621"/>
          </a:xfrm>
        </p:grpSpPr>
        <p:sp>
          <p:nvSpPr>
            <p:cNvPr id="24" name="矩形 23"/>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5" name="TextBox 24"/>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solidFill>
                    <a:prstClr val="black"/>
                  </a:solidFill>
                </a:rPr>
                <a:t>中间代码生成</a:t>
              </a:r>
              <a:endParaRPr lang="en-US" sz="2400" dirty="0">
                <a:solidFill>
                  <a:prstClr val="black"/>
                </a:solidFill>
              </a:endParaRPr>
            </a:p>
          </p:txBody>
        </p:sp>
      </p:grpSp>
      <p:grpSp>
        <p:nvGrpSpPr>
          <p:cNvPr id="26" name="组合 25"/>
          <p:cNvGrpSpPr/>
          <p:nvPr/>
        </p:nvGrpSpPr>
        <p:grpSpPr>
          <a:xfrm>
            <a:off x="3248422" y="5120577"/>
            <a:ext cx="3240360" cy="461665"/>
            <a:chOff x="1043608" y="1256391"/>
            <a:chExt cx="457200" cy="4984621"/>
          </a:xfrm>
        </p:grpSpPr>
        <p:sp>
          <p:nvSpPr>
            <p:cNvPr id="27" name="矩形 26"/>
            <p:cNvSpPr/>
            <p:nvPr/>
          </p:nvSpPr>
          <p:spPr>
            <a:xfrm>
              <a:off x="1043608" y="1412776"/>
              <a:ext cx="457200" cy="475252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28" name="TextBox 27"/>
            <p:cNvSpPr txBox="1"/>
            <p:nvPr/>
          </p:nvSpPr>
          <p:spPr>
            <a:xfrm>
              <a:off x="1043608" y="1256391"/>
              <a:ext cx="457200" cy="4984621"/>
            </a:xfrm>
            <a:prstGeom prst="rect">
              <a:avLst/>
            </a:prstGeom>
            <a:noFill/>
          </p:spPr>
          <p:txBody>
            <a:bodyPr wrap="square" rtlCol="0" anchor="ctr">
              <a:spAutoFit/>
            </a:bodyPr>
            <a:lstStyle/>
            <a:p>
              <a:pPr algn="ctr"/>
              <a:r>
                <a:rPr lang="zh-CN" altLang="en-US" sz="2400" dirty="0" smtClean="0">
                  <a:solidFill>
                    <a:prstClr val="black"/>
                  </a:solidFill>
                </a:rPr>
                <a:t>代码生成</a:t>
              </a:r>
              <a:endParaRPr lang="en-US" sz="2400" dirty="0">
                <a:solidFill>
                  <a:prstClr val="black"/>
                </a:solidFill>
              </a:endParaRPr>
            </a:p>
          </p:txBody>
        </p:sp>
      </p:grpSp>
      <p:cxnSp>
        <p:nvCxnSpPr>
          <p:cNvPr id="29" name="直接箭头连接符 28"/>
          <p:cNvCxnSpPr>
            <a:stCxn id="14" idx="2"/>
            <a:endCxn id="17" idx="0"/>
          </p:cNvCxnSpPr>
          <p:nvPr/>
        </p:nvCxnSpPr>
        <p:spPr>
          <a:xfrm>
            <a:off x="4854194" y="516067"/>
            <a:ext cx="14408" cy="695856"/>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直接箭头连接符 29"/>
          <p:cNvCxnSpPr>
            <a:stCxn id="16" idx="2"/>
            <a:endCxn id="19" idx="0"/>
          </p:cNvCxnSpPr>
          <p:nvPr/>
        </p:nvCxnSpPr>
        <p:spPr>
          <a:xfrm>
            <a:off x="4868602" y="1666576"/>
            <a:ext cx="0" cy="425950"/>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9" idx="2"/>
            <a:endCxn id="21" idx="0"/>
          </p:cNvCxnSpPr>
          <p:nvPr/>
        </p:nvCxnSpPr>
        <p:spPr>
          <a:xfrm>
            <a:off x="4868602" y="2554191"/>
            <a:ext cx="0" cy="53097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a:stCxn id="21" idx="2"/>
            <a:endCxn id="25" idx="0"/>
          </p:cNvCxnSpPr>
          <p:nvPr/>
        </p:nvCxnSpPr>
        <p:spPr>
          <a:xfrm>
            <a:off x="4868602" y="3525335"/>
            <a:ext cx="0" cy="767761"/>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a:stCxn id="24" idx="2"/>
            <a:endCxn id="28" idx="0"/>
          </p:cNvCxnSpPr>
          <p:nvPr/>
        </p:nvCxnSpPr>
        <p:spPr>
          <a:xfrm>
            <a:off x="4868602" y="4747749"/>
            <a:ext cx="0" cy="372828"/>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4314604" y="5863035"/>
            <a:ext cx="1107996" cy="369332"/>
          </a:xfrm>
          <a:prstGeom prst="rect">
            <a:avLst/>
          </a:prstGeom>
          <a:noFill/>
        </p:spPr>
        <p:txBody>
          <a:bodyPr wrap="none" rtlCol="0">
            <a:spAutoFit/>
          </a:bodyPr>
          <a:lstStyle/>
          <a:p>
            <a:r>
              <a:rPr lang="zh-CN" altLang="en-US" dirty="0" smtClean="0">
                <a:solidFill>
                  <a:prstClr val="black"/>
                </a:solidFill>
              </a:rPr>
              <a:t>目标</a:t>
            </a:r>
            <a:r>
              <a:rPr lang="zh-CN" altLang="en-US" dirty="0">
                <a:solidFill>
                  <a:prstClr val="black"/>
                </a:solidFill>
              </a:rPr>
              <a:t>代码</a:t>
            </a:r>
            <a:endParaRPr lang="en-US" dirty="0">
              <a:solidFill>
                <a:prstClr val="black"/>
              </a:solidFill>
            </a:endParaRPr>
          </a:p>
        </p:txBody>
      </p:sp>
      <p:cxnSp>
        <p:nvCxnSpPr>
          <p:cNvPr id="35" name="直接箭头连接符 34"/>
          <p:cNvCxnSpPr>
            <a:stCxn id="27" idx="2"/>
            <a:endCxn id="34" idx="0"/>
          </p:cNvCxnSpPr>
          <p:nvPr/>
        </p:nvCxnSpPr>
        <p:spPr>
          <a:xfrm>
            <a:off x="4868602" y="5575230"/>
            <a:ext cx="0" cy="287805"/>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7" idx="1"/>
          </p:cNvCxnSpPr>
          <p:nvPr/>
        </p:nvCxnSpPr>
        <p:spPr>
          <a:xfrm flipH="1">
            <a:off x="1500810" y="1442756"/>
            <a:ext cx="174761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a:stCxn id="16" idx="3"/>
          </p:cNvCxnSpPr>
          <p:nvPr/>
        </p:nvCxnSpPr>
        <p:spPr>
          <a:xfrm>
            <a:off x="6488782" y="1446492"/>
            <a:ext cx="164904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8" idx="3"/>
          </p:cNvCxnSpPr>
          <p:nvPr/>
        </p:nvCxnSpPr>
        <p:spPr>
          <a:xfrm flipV="1">
            <a:off x="6444208" y="2323359"/>
            <a:ext cx="1693620"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21" idx="3"/>
          </p:cNvCxnSpPr>
          <p:nvPr/>
        </p:nvCxnSpPr>
        <p:spPr>
          <a:xfrm>
            <a:off x="6533356" y="3305251"/>
            <a:ext cx="160447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24" idx="3"/>
          </p:cNvCxnSpPr>
          <p:nvPr/>
        </p:nvCxnSpPr>
        <p:spPr>
          <a:xfrm>
            <a:off x="6488782" y="4527665"/>
            <a:ext cx="166042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接连接符 40"/>
          <p:cNvCxnSpPr>
            <a:stCxn id="27" idx="3"/>
          </p:cNvCxnSpPr>
          <p:nvPr/>
        </p:nvCxnSpPr>
        <p:spPr>
          <a:xfrm>
            <a:off x="6488782" y="5355146"/>
            <a:ext cx="166362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a:endCxn id="18" idx="1"/>
          </p:cNvCxnSpPr>
          <p:nvPr/>
        </p:nvCxnSpPr>
        <p:spPr>
          <a:xfrm>
            <a:off x="1522466" y="2323359"/>
            <a:ext cx="1681382" cy="3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a:endCxn id="21" idx="1"/>
          </p:cNvCxnSpPr>
          <p:nvPr/>
        </p:nvCxnSpPr>
        <p:spPr>
          <a:xfrm>
            <a:off x="1522466" y="3301514"/>
            <a:ext cx="1681382" cy="373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直接连接符 43"/>
          <p:cNvCxnSpPr>
            <a:endCxn id="25" idx="1"/>
          </p:cNvCxnSpPr>
          <p:nvPr/>
        </p:nvCxnSpPr>
        <p:spPr>
          <a:xfrm flipV="1">
            <a:off x="1547345" y="4523929"/>
            <a:ext cx="1701077" cy="146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8" idx="1"/>
          </p:cNvCxnSpPr>
          <p:nvPr/>
        </p:nvCxnSpPr>
        <p:spPr>
          <a:xfrm flipV="1">
            <a:off x="1538225" y="5351410"/>
            <a:ext cx="1710197" cy="37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7475190" y="769718"/>
            <a:ext cx="8643"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H="1">
            <a:off x="2195736" y="3645024"/>
            <a:ext cx="5279454"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flipV="1">
            <a:off x="2195736" y="769718"/>
            <a:ext cx="0" cy="2875306"/>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195736" y="769718"/>
            <a:ext cx="5288097"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198321" y="775398"/>
            <a:ext cx="800219" cy="461665"/>
          </a:xfrm>
          <a:prstGeom prst="rect">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wrap="none" rtlCol="0">
            <a:spAutoFit/>
          </a:bodyPr>
          <a:lstStyle/>
          <a:p>
            <a:r>
              <a:rPr lang="zh-CN" altLang="en-US" sz="2400" b="1" dirty="0" smtClean="0">
                <a:solidFill>
                  <a:prstClr val="black"/>
                </a:solidFill>
              </a:rPr>
              <a:t>分析</a:t>
            </a:r>
            <a:endParaRPr lang="en-US" sz="2400" b="1" dirty="0">
              <a:solidFill>
                <a:prstClr val="black"/>
              </a:solidFill>
            </a:endParaRPr>
          </a:p>
        </p:txBody>
      </p:sp>
      <p:cxnSp>
        <p:nvCxnSpPr>
          <p:cNvPr id="51" name="直接连接符 50"/>
          <p:cNvCxnSpPr/>
          <p:nvPr/>
        </p:nvCxnSpPr>
        <p:spPr>
          <a:xfrm flipH="1">
            <a:off x="2217946" y="4128448"/>
            <a:ext cx="5290943"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7483833" y="4128448"/>
            <a:ext cx="0" cy="1596972"/>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2217946" y="4128448"/>
            <a:ext cx="5249" cy="1581924"/>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a:off x="2223195" y="5710372"/>
            <a:ext cx="5260638" cy="15048"/>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217946" y="4128448"/>
            <a:ext cx="800219" cy="461665"/>
          </a:xfrm>
          <a:prstGeom prst="rect">
            <a:avLst/>
          </a:prstGeom>
          <a:noFill/>
        </p:spPr>
        <p:txBody>
          <a:bodyPr wrap="none" rtlCol="0">
            <a:spAutoFit/>
          </a:bodyPr>
          <a:lstStyle/>
          <a:p>
            <a:r>
              <a:rPr lang="zh-CN" altLang="en-US" sz="2400" b="1" dirty="0" smtClean="0">
                <a:solidFill>
                  <a:prstClr val="black"/>
                </a:solidFill>
              </a:rPr>
              <a:t>综合</a:t>
            </a:r>
            <a:endParaRPr lang="en-US" sz="2400" b="1" dirty="0">
              <a:solidFill>
                <a:prstClr val="black"/>
              </a:solidFill>
            </a:endParaRPr>
          </a:p>
        </p:txBody>
      </p:sp>
      <p:sp>
        <p:nvSpPr>
          <p:cNvPr id="56" name="TextBox 55"/>
          <p:cNvSpPr txBox="1"/>
          <p:nvPr/>
        </p:nvSpPr>
        <p:spPr>
          <a:xfrm>
            <a:off x="4901036" y="406066"/>
            <a:ext cx="1107996" cy="369332"/>
          </a:xfrm>
          <a:prstGeom prst="rect">
            <a:avLst/>
          </a:prstGeom>
          <a:noFill/>
        </p:spPr>
        <p:txBody>
          <a:bodyPr wrap="none" rtlCol="0">
            <a:spAutoFit/>
          </a:bodyPr>
          <a:lstStyle/>
          <a:p>
            <a:r>
              <a:rPr lang="zh-CN" altLang="en-US" dirty="0" smtClean="0">
                <a:solidFill>
                  <a:prstClr val="black"/>
                </a:solidFill>
              </a:rPr>
              <a:t>字符序列</a:t>
            </a:r>
            <a:endParaRPr lang="en-US" dirty="0">
              <a:solidFill>
                <a:prstClr val="black"/>
              </a:solidFill>
            </a:endParaRPr>
          </a:p>
        </p:txBody>
      </p:sp>
      <p:sp>
        <p:nvSpPr>
          <p:cNvPr id="57" name="TextBox 56"/>
          <p:cNvSpPr txBox="1"/>
          <p:nvPr/>
        </p:nvSpPr>
        <p:spPr>
          <a:xfrm>
            <a:off x="4901036" y="1702127"/>
            <a:ext cx="1107996" cy="369332"/>
          </a:xfrm>
          <a:prstGeom prst="rect">
            <a:avLst/>
          </a:prstGeom>
          <a:noFill/>
        </p:spPr>
        <p:txBody>
          <a:bodyPr wrap="none" rtlCol="0">
            <a:spAutoFit/>
          </a:bodyPr>
          <a:lstStyle/>
          <a:p>
            <a:r>
              <a:rPr lang="zh-CN" altLang="en-US" dirty="0">
                <a:solidFill>
                  <a:prstClr val="black"/>
                </a:solidFill>
              </a:rPr>
              <a:t>单词</a:t>
            </a:r>
            <a:r>
              <a:rPr lang="zh-CN" altLang="en-US" dirty="0" smtClean="0">
                <a:solidFill>
                  <a:prstClr val="black"/>
                </a:solidFill>
              </a:rPr>
              <a:t>序列</a:t>
            </a:r>
            <a:endParaRPr lang="en-US" dirty="0">
              <a:solidFill>
                <a:prstClr val="black"/>
              </a:solidFill>
            </a:endParaRPr>
          </a:p>
        </p:txBody>
      </p:sp>
      <p:cxnSp>
        <p:nvCxnSpPr>
          <p:cNvPr id="58" name="直接连接符 57"/>
          <p:cNvCxnSpPr/>
          <p:nvPr/>
        </p:nvCxnSpPr>
        <p:spPr>
          <a:xfrm>
            <a:off x="3067710" y="863995"/>
            <a:ext cx="3465646"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a:off x="6566098" y="863995"/>
            <a:ext cx="0"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H="1">
            <a:off x="3075588" y="2636912"/>
            <a:ext cx="349051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3059832" y="863995"/>
            <a:ext cx="7878" cy="1772917"/>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4901036" y="821564"/>
            <a:ext cx="1107996" cy="369332"/>
          </a:xfrm>
          <a:prstGeom prst="rect">
            <a:avLst/>
          </a:prstGeom>
          <a:noFill/>
        </p:spPr>
        <p:txBody>
          <a:bodyPr wrap="none" rtlCol="0">
            <a:spAutoFit/>
          </a:bodyPr>
          <a:lstStyle/>
          <a:p>
            <a:r>
              <a:rPr lang="zh-CN" altLang="en-US" dirty="0" smtClean="0">
                <a:solidFill>
                  <a:prstClr val="black"/>
                </a:solidFill>
              </a:rPr>
              <a:t>结构分析</a:t>
            </a:r>
            <a:endParaRPr lang="en-US" dirty="0">
              <a:solidFill>
                <a:prstClr val="black"/>
              </a:solidFill>
            </a:endParaRPr>
          </a:p>
        </p:txBody>
      </p:sp>
      <p:sp>
        <p:nvSpPr>
          <p:cNvPr id="63" name="TextBox 62"/>
          <p:cNvSpPr txBox="1"/>
          <p:nvPr/>
        </p:nvSpPr>
        <p:spPr>
          <a:xfrm>
            <a:off x="5016452" y="2648851"/>
            <a:ext cx="877163" cy="369332"/>
          </a:xfrm>
          <a:prstGeom prst="rect">
            <a:avLst/>
          </a:prstGeom>
          <a:noFill/>
        </p:spPr>
        <p:txBody>
          <a:bodyPr wrap="none" rtlCol="0">
            <a:spAutoFit/>
          </a:bodyPr>
          <a:lstStyle/>
          <a:p>
            <a:r>
              <a:rPr lang="zh-CN" altLang="en-US" dirty="0">
                <a:solidFill>
                  <a:prstClr val="black"/>
                </a:solidFill>
              </a:rPr>
              <a:t>语法</a:t>
            </a:r>
            <a:r>
              <a:rPr lang="zh-CN" altLang="en-US" dirty="0" smtClean="0">
                <a:solidFill>
                  <a:prstClr val="black"/>
                </a:solidFill>
              </a:rPr>
              <a:t>树</a:t>
            </a:r>
            <a:endParaRPr lang="en-US" dirty="0">
              <a:solidFill>
                <a:prstClr val="black"/>
              </a:solidFill>
            </a:endParaRPr>
          </a:p>
        </p:txBody>
      </p:sp>
      <p:sp>
        <p:nvSpPr>
          <p:cNvPr id="64" name="TextBox 63"/>
          <p:cNvSpPr txBox="1"/>
          <p:nvPr/>
        </p:nvSpPr>
        <p:spPr>
          <a:xfrm>
            <a:off x="4785620" y="3746332"/>
            <a:ext cx="1338828" cy="369332"/>
          </a:xfrm>
          <a:prstGeom prst="rect">
            <a:avLst/>
          </a:prstGeom>
          <a:noFill/>
        </p:spPr>
        <p:txBody>
          <a:bodyPr wrap="none" rtlCol="0">
            <a:spAutoFit/>
          </a:bodyPr>
          <a:lstStyle/>
          <a:p>
            <a:r>
              <a:rPr lang="zh-CN" altLang="en-US" dirty="0" smtClean="0">
                <a:solidFill>
                  <a:prstClr val="black"/>
                </a:solidFill>
              </a:rPr>
              <a:t>带语义的树</a:t>
            </a:r>
            <a:endParaRPr lang="en-US" dirty="0">
              <a:solidFill>
                <a:prstClr val="black"/>
              </a:solidFill>
            </a:endParaRPr>
          </a:p>
        </p:txBody>
      </p:sp>
      <p:sp>
        <p:nvSpPr>
          <p:cNvPr id="65" name="TextBox 64"/>
          <p:cNvSpPr txBox="1"/>
          <p:nvPr/>
        </p:nvSpPr>
        <p:spPr>
          <a:xfrm>
            <a:off x="4901035" y="4775582"/>
            <a:ext cx="1107996" cy="369332"/>
          </a:xfrm>
          <a:prstGeom prst="rect">
            <a:avLst/>
          </a:prstGeom>
          <a:noFill/>
        </p:spPr>
        <p:txBody>
          <a:bodyPr wrap="none" rtlCol="0">
            <a:spAutoFit/>
          </a:bodyPr>
          <a:lstStyle/>
          <a:p>
            <a:r>
              <a:rPr lang="zh-CN" altLang="en-US" dirty="0" smtClean="0">
                <a:solidFill>
                  <a:prstClr val="black"/>
                </a:solidFill>
              </a:rPr>
              <a:t>中间代码</a:t>
            </a:r>
            <a:endParaRPr lang="en-US" dirty="0">
              <a:solidFill>
                <a:prstClr val="black"/>
              </a:solidFill>
            </a:endParaRPr>
          </a:p>
        </p:txBody>
      </p:sp>
      <p:sp>
        <p:nvSpPr>
          <p:cNvPr id="8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8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8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smtClean="0">
                <a:latin typeface="Times New Roman" panose="02020603050405020304" pitchFamily="18" charset="0"/>
                <a:cs typeface="Times New Roman" panose="02020603050405020304" pitchFamily="18" charset="0"/>
              </a:rPr>
              <a:t>中间代码</a:t>
            </a:r>
            <a:r>
              <a:rPr lang="zh-CN" altLang="en-US" b="0" dirty="0">
                <a:latin typeface="Times New Roman" panose="02020603050405020304" pitchFamily="18" charset="0"/>
                <a:cs typeface="Times New Roman" panose="02020603050405020304" pitchFamily="18" charset="0"/>
              </a:rPr>
              <a:t>：经过语法分析</a:t>
            </a:r>
            <a:r>
              <a:rPr lang="en-US" altLang="zh-CN" b="0" dirty="0">
                <a:latin typeface="Times New Roman" panose="02020603050405020304" pitchFamily="18" charset="0"/>
                <a:cs typeface="Times New Roman" panose="02020603050405020304" pitchFamily="18" charset="0"/>
              </a:rPr>
              <a:t>/</a:t>
            </a:r>
            <a:r>
              <a:rPr lang="zh-CN" altLang="en-US" b="0" dirty="0">
                <a:latin typeface="Times New Roman" panose="02020603050405020304" pitchFamily="18" charset="0"/>
                <a:cs typeface="Times New Roman" panose="02020603050405020304" pitchFamily="18" charset="0"/>
              </a:rPr>
              <a:t>语义检查之后得到的中间表示</a:t>
            </a:r>
            <a:endParaRPr lang="zh-CN" altLang="en-US"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假定：前期工作结果正确、可信</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中间代码足够详细、必要的类型转换符已正确插入、明显的语义错误已经发现、且正确恢复</a:t>
            </a:r>
            <a:endParaRPr lang="en-US" altLang="zh-CN" sz="2000" b="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zh-CN" altLang="en-US" sz="2400" b="0" dirty="0">
              <a:latin typeface="Times New Roman" panose="02020603050405020304" pitchFamily="18" charset="0"/>
              <a:cs typeface="Times New Roman" panose="02020603050405020304" pitchFamily="18" charset="0"/>
            </a:endParaRPr>
          </a:p>
          <a:p>
            <a:pPr algn="l"/>
            <a:r>
              <a:rPr lang="zh-CN" altLang="en-US" dirty="0" smtClean="0">
                <a:latin typeface="Times New Roman" panose="02020603050405020304" pitchFamily="18" charset="0"/>
                <a:cs typeface="Times New Roman" panose="02020603050405020304" pitchFamily="18" charset="0"/>
              </a:rPr>
              <a:t>符号表</a:t>
            </a:r>
            <a:endParaRPr lang="en-US" altLang="zh-CN" dirty="0" smtClean="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记录了与名字有关的信息</a:t>
            </a:r>
            <a:endParaRPr lang="zh-CN" altLang="en-US" sz="2000" b="0" dirty="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决定中间表示中的名字所代表的数据对象的运行地址</a:t>
            </a:r>
            <a:endParaRPr lang="zh-CN" altLang="en-US" sz="20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目标代码生成的</a:t>
            </a:r>
            <a:r>
              <a:rPr lang="zh-CN" altLang="en-US" kern="0" dirty="0" smtClean="0">
                <a:solidFill>
                  <a:srgbClr val="000000"/>
                </a:solidFill>
              </a:rPr>
              <a:t>输入</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b="0" dirty="0" smtClean="0">
                <a:latin typeface="Times New Roman" panose="02020603050405020304" pitchFamily="18" charset="0"/>
                <a:cs typeface="Times New Roman" panose="02020603050405020304" pitchFamily="18" charset="0"/>
              </a:rPr>
              <a:t>与</a:t>
            </a:r>
            <a:r>
              <a:rPr lang="zh-CN" altLang="en-US" b="0" dirty="0">
                <a:latin typeface="Times New Roman" panose="02020603050405020304" pitchFamily="18" charset="0"/>
                <a:cs typeface="Times New Roman" panose="02020603050405020304" pitchFamily="18" charset="0"/>
              </a:rPr>
              <a:t>源程序</a:t>
            </a:r>
            <a:r>
              <a:rPr lang="zh-CN" altLang="en-US" b="0" dirty="0">
                <a:solidFill>
                  <a:srgbClr val="FF0000"/>
                </a:solidFill>
                <a:latin typeface="Times New Roman" panose="02020603050405020304" pitchFamily="18" charset="0"/>
                <a:cs typeface="Times New Roman" panose="02020603050405020304" pitchFamily="18" charset="0"/>
              </a:rPr>
              <a:t>等价</a:t>
            </a:r>
            <a:r>
              <a:rPr lang="zh-CN" altLang="en-US" b="0" dirty="0">
                <a:latin typeface="Times New Roman" panose="02020603050405020304" pitchFamily="18" charset="0"/>
                <a:cs typeface="Times New Roman" panose="02020603050405020304" pitchFamily="18" charset="0"/>
              </a:rPr>
              <a:t>的</a:t>
            </a:r>
            <a:r>
              <a:rPr lang="zh-CN" altLang="en-US" b="0" dirty="0" smtClean="0">
                <a:latin typeface="Times New Roman" panose="02020603050405020304" pitchFamily="18" charset="0"/>
                <a:cs typeface="Times New Roman" panose="02020603050405020304" pitchFamily="18" charset="0"/>
              </a:rPr>
              <a:t>目标代码</a:t>
            </a:r>
            <a:endParaRPr lang="en-US" altLang="zh-CN" b="0" dirty="0" smtClean="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sz="2400" b="0" dirty="0" smtClean="0">
                <a:latin typeface="Times New Roman" panose="02020603050405020304" pitchFamily="18" charset="0"/>
                <a:cs typeface="Times New Roman" panose="02020603050405020304" pitchFamily="18" charset="0"/>
              </a:rPr>
              <a:t>目标代码的形式</a:t>
            </a:r>
            <a:endParaRPr lang="en-US" altLang="zh-CN" sz="2400" b="0" dirty="0" smtClean="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绝对地址的机器语言程序</a:t>
            </a:r>
            <a:endParaRPr lang="zh-CN" altLang="en-US" sz="2000" b="0" dirty="0">
              <a:latin typeface="Times New Roman" panose="02020603050405020304" pitchFamily="18" charset="0"/>
              <a:cs typeface="Times New Roman" panose="02020603050405020304" pitchFamily="18" charset="0"/>
            </a:endParaRPr>
          </a:p>
          <a:p>
            <a:pPr marL="899795" indent="-342900" algn="l">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可把目标代码放在内存中固定的地方、立即执行</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可重定位的机器语言程序</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en-US" altLang="zh-CN" sz="2000" b="0" dirty="0">
                <a:latin typeface="Times New Roman" panose="02020603050405020304" pitchFamily="18" charset="0"/>
                <a:cs typeface="Times New Roman" panose="02020603050405020304" pitchFamily="18" charset="0"/>
              </a:rPr>
              <a:t>.</a:t>
            </a:r>
            <a:r>
              <a:rPr lang="en-US" altLang="zh-CN" sz="2000" b="0" dirty="0" err="1">
                <a:latin typeface="Times New Roman" panose="02020603050405020304" pitchFamily="18" charset="0"/>
                <a:cs typeface="Times New Roman" panose="02020603050405020304" pitchFamily="18" charset="0"/>
              </a:rPr>
              <a:t>obj</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DOS</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.o</a:t>
            </a:r>
            <a:r>
              <a:rPr lang="zh-CN" altLang="en-US" sz="2000" b="0" dirty="0">
                <a:latin typeface="Times New Roman" panose="02020603050405020304" pitchFamily="18" charset="0"/>
                <a:cs typeface="Times New Roman" panose="02020603050405020304" pitchFamily="18" charset="0"/>
              </a:rPr>
              <a:t>（</a:t>
            </a:r>
            <a:r>
              <a:rPr lang="en-US" altLang="zh-CN" sz="2000" b="0" dirty="0">
                <a:latin typeface="Times New Roman" panose="02020603050405020304" pitchFamily="18" charset="0"/>
                <a:cs typeface="Times New Roman" panose="02020603050405020304" pitchFamily="18" charset="0"/>
              </a:rPr>
              <a:t>UNIX</a:t>
            </a:r>
            <a:r>
              <a:rPr lang="zh-CN" altLang="en-US" sz="2000" b="0" dirty="0">
                <a:latin typeface="Times New Roman" panose="02020603050405020304" pitchFamily="18" charset="0"/>
                <a:cs typeface="Times New Roman" panose="02020603050405020304" pitchFamily="18" charset="0"/>
              </a:rPr>
              <a:t>）</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开发灵活，允许各子模块单独编译</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由</a:t>
            </a:r>
            <a:r>
              <a:rPr lang="zh-CN" altLang="en-US" sz="2000" b="0" dirty="0">
                <a:solidFill>
                  <a:srgbClr val="FF0000"/>
                </a:solidFill>
                <a:latin typeface="Times New Roman" panose="02020603050405020304" pitchFamily="18" charset="0"/>
                <a:cs typeface="Times New Roman" panose="02020603050405020304" pitchFamily="18" charset="0"/>
              </a:rPr>
              <a:t>连接装配</a:t>
            </a:r>
            <a:r>
              <a:rPr lang="zh-CN" altLang="en-US" sz="2000" b="0" dirty="0">
                <a:latin typeface="Times New Roman" panose="02020603050405020304" pitchFamily="18" charset="0"/>
                <a:cs typeface="Times New Roman" panose="02020603050405020304" pitchFamily="18" charset="0"/>
              </a:rPr>
              <a:t>程序将它们连接在一起，生成可执行文件</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汇编语言程序</a:t>
            </a:r>
            <a:endParaRPr lang="zh-CN" altLang="en-US" sz="2000" b="0" dirty="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目标代码生成的</a:t>
            </a:r>
            <a:r>
              <a:rPr lang="zh-CN" altLang="en-US" kern="0" dirty="0" smtClean="0">
                <a:solidFill>
                  <a:srgbClr val="000000"/>
                </a:solidFill>
              </a:rPr>
              <a:t>输出</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b="0" dirty="0">
                <a:latin typeface="Times New Roman" panose="02020603050405020304" pitchFamily="18" charset="0"/>
                <a:cs typeface="Times New Roman" panose="02020603050405020304" pitchFamily="18" charset="0"/>
              </a:rPr>
              <a:t>代码生成程序的具体细节依赖于</a:t>
            </a:r>
            <a:r>
              <a:rPr lang="zh-CN" altLang="en-US" b="0" dirty="0" smtClean="0">
                <a:latin typeface="Times New Roman" panose="02020603050405020304" pitchFamily="18" charset="0"/>
                <a:cs typeface="Times New Roman" panose="02020603050405020304" pitchFamily="18" charset="0"/>
              </a:rPr>
              <a:t>目标机器</a:t>
            </a:r>
            <a:r>
              <a:rPr lang="zh-CN" altLang="en-US" b="0" dirty="0">
                <a:latin typeface="Times New Roman" panose="02020603050405020304" pitchFamily="18" charset="0"/>
                <a:cs typeface="Times New Roman" panose="02020603050405020304" pitchFamily="18" charset="0"/>
              </a:rPr>
              <a:t>和</a:t>
            </a:r>
            <a:r>
              <a:rPr lang="zh-CN" altLang="en-US" b="0" dirty="0" smtClean="0">
                <a:latin typeface="Times New Roman" panose="02020603050405020304" pitchFamily="18" charset="0"/>
                <a:cs typeface="Times New Roman" panose="02020603050405020304" pitchFamily="18" charset="0"/>
              </a:rPr>
              <a:t>操作系统。</a:t>
            </a:r>
            <a:endParaRPr lang="en-US" altLang="zh-CN" b="0" dirty="0" smtClean="0">
              <a:latin typeface="Times New Roman" panose="02020603050405020304" pitchFamily="18" charset="0"/>
              <a:cs typeface="Times New Roman" panose="02020603050405020304" pitchFamily="18" charset="0"/>
            </a:endParaRPr>
          </a:p>
          <a:p>
            <a:pPr algn="l"/>
            <a:endParaRPr lang="en-US" altLang="zh-CN" b="0" dirty="0">
              <a:latin typeface="Times New Roman" panose="02020603050405020304" pitchFamily="18" charset="0"/>
              <a:cs typeface="Times New Roman" panose="02020603050405020304" pitchFamily="18" charset="0"/>
            </a:endParaRPr>
          </a:p>
          <a:p>
            <a:pPr algn="l"/>
            <a:r>
              <a:rPr lang="zh-CN" altLang="en-US" b="0" dirty="0">
                <a:latin typeface="Times New Roman" panose="02020603050405020304" pitchFamily="18" charset="0"/>
                <a:cs typeface="Times New Roman" panose="02020603050405020304" pitchFamily="18" charset="0"/>
              </a:rPr>
              <a:t>代码生成程序设计时需要考虑的问题</a:t>
            </a:r>
            <a:endParaRPr lang="zh-CN" altLang="en-US"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存储管理</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指令选择</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寄存器分配</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400" b="0" dirty="0">
                <a:latin typeface="Times New Roman" panose="02020603050405020304" pitchFamily="18" charset="0"/>
                <a:cs typeface="Times New Roman" panose="02020603050405020304" pitchFamily="18" charset="0"/>
              </a:rPr>
              <a:t>计算次序的选择</a:t>
            </a:r>
            <a:endParaRPr lang="zh-CN" altLang="en-US" sz="2400" b="0" dirty="0">
              <a:latin typeface="Times New Roman" panose="02020603050405020304" pitchFamily="18" charset="0"/>
              <a:cs typeface="Times New Roman" panose="02020603050405020304" pitchFamily="18" charset="0"/>
            </a:endParaRPr>
          </a:p>
          <a:p>
            <a:pPr algn="l"/>
            <a:endParaRPr lang="zh-CN" altLang="en-US"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目标代码生成的相关</a:t>
            </a:r>
            <a:r>
              <a:rPr lang="zh-CN" altLang="en-US" kern="0" dirty="0" smtClean="0">
                <a:solidFill>
                  <a:srgbClr val="000000"/>
                </a:solidFill>
              </a:rPr>
              <a:t>问题</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a:latin typeface="Times New Roman" panose="02020603050405020304" pitchFamily="18" charset="0"/>
                <a:cs typeface="Times New Roman" panose="02020603050405020304" pitchFamily="18" charset="0"/>
              </a:rPr>
              <a:t>从名字到存储单元的转换由前端和代码生成程序共同</a:t>
            </a:r>
            <a:r>
              <a:rPr lang="zh-CN" altLang="en-US" sz="2400" b="0" dirty="0" smtClean="0">
                <a:latin typeface="Times New Roman" panose="02020603050405020304" pitchFamily="18" charset="0"/>
                <a:cs typeface="Times New Roman" panose="02020603050405020304" pitchFamily="18" charset="0"/>
              </a:rPr>
              <a:t>完成</a:t>
            </a:r>
            <a:endParaRPr lang="en-US" altLang="zh-CN" sz="2400" b="0" dirty="0" smtClean="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符号表中的信息</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在处理声明语句时填入</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“类型”决定了它的域宽</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“地址”确定该名字在过程的数据区域中的相对位置</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上述信息用于确定中间代码中的名字对应的数据对象在运行时的</a:t>
            </a:r>
            <a:r>
              <a:rPr lang="zh-CN" altLang="en-US" sz="2000" b="0" dirty="0" smtClean="0">
                <a:latin typeface="Times New Roman" panose="02020603050405020304" pitchFamily="18" charset="0"/>
                <a:cs typeface="Times New Roman" panose="02020603050405020304" pitchFamily="18" charset="0"/>
              </a:rPr>
              <a:t>地址</a:t>
            </a:r>
            <a:endParaRPr lang="en-US" altLang="zh-CN" sz="2000" b="0" dirty="0" smtClean="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endParaRPr lang="zh-CN" altLang="en-US" sz="20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三地址代码中的名字</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指向该名字在符号表中位置的指针</a:t>
            </a:r>
            <a:endParaRPr lang="zh-CN" altLang="en-US" sz="2000" b="0" dirty="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smtClean="0">
                <a:solidFill>
                  <a:srgbClr val="000000"/>
                </a:solidFill>
              </a:rPr>
              <a:t>存储管理</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14"/>
          <p:cNvGrpSpPr/>
          <p:nvPr/>
        </p:nvGrpSpPr>
        <p:grpSpPr bwMode="auto">
          <a:xfrm>
            <a:off x="433236" y="1873671"/>
            <a:ext cx="3556000" cy="4114800"/>
            <a:chOff x="480" y="701"/>
            <a:chExt cx="2240" cy="1944"/>
          </a:xfrm>
        </p:grpSpPr>
        <p:grpSp>
          <p:nvGrpSpPr>
            <p:cNvPr id="6" name="Group 15"/>
            <p:cNvGrpSpPr/>
            <p:nvPr/>
          </p:nvGrpSpPr>
          <p:grpSpPr bwMode="auto">
            <a:xfrm>
              <a:off x="860" y="701"/>
              <a:ext cx="1860" cy="1944"/>
              <a:chOff x="860" y="701"/>
              <a:chExt cx="1860" cy="1944"/>
            </a:xfrm>
          </p:grpSpPr>
          <p:sp>
            <p:nvSpPr>
              <p:cNvPr id="20" name="Rectangle 16"/>
              <p:cNvSpPr>
                <a:spLocks noChangeArrowheads="1"/>
              </p:cNvSpPr>
              <p:nvPr/>
            </p:nvSpPr>
            <p:spPr bwMode="auto">
              <a:xfrm>
                <a:off x="864" y="912"/>
                <a:ext cx="1824" cy="1733"/>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21" name="Text Box 17"/>
              <p:cNvSpPr txBox="1">
                <a:spLocks noChangeArrowheads="1"/>
              </p:cNvSpPr>
              <p:nvPr/>
            </p:nvSpPr>
            <p:spPr bwMode="auto">
              <a:xfrm>
                <a:off x="860" y="701"/>
                <a:ext cx="1860" cy="18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四元式  </a:t>
                </a:r>
                <a:r>
                  <a:rPr lang="zh-CN" altLang="en-US" sz="2000" dirty="0" smtClean="0">
                    <a:ea typeface="楷体" panose="02010609060101010101" pitchFamily="49" charset="-122"/>
                    <a:cs typeface="Times New Roman" panose="02020603050405020304" pitchFamily="18" charset="0"/>
                  </a:rPr>
                  <a:t>       地址    长度</a:t>
                </a:r>
                <a:endParaRPr lang="zh-CN" altLang="en-US" sz="2000" dirty="0">
                  <a:ea typeface="楷体" panose="02010609060101010101" pitchFamily="49" charset="-122"/>
                  <a:cs typeface="Times New Roman" panose="02020603050405020304" pitchFamily="18" charset="0"/>
                </a:endParaRPr>
              </a:p>
            </p:txBody>
          </p:sp>
          <p:sp>
            <p:nvSpPr>
              <p:cNvPr id="22" name="Line 18"/>
              <p:cNvSpPr>
                <a:spLocks noChangeShapeType="1"/>
              </p:cNvSpPr>
              <p:nvPr/>
            </p:nvSpPr>
            <p:spPr bwMode="auto">
              <a:xfrm>
                <a:off x="1680" y="912"/>
                <a:ext cx="0" cy="17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23" name="Line 19"/>
              <p:cNvSpPr>
                <a:spLocks noChangeShapeType="1"/>
              </p:cNvSpPr>
              <p:nvPr/>
            </p:nvSpPr>
            <p:spPr bwMode="auto">
              <a:xfrm>
                <a:off x="2256" y="912"/>
                <a:ext cx="0" cy="173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24" name="Text Box 20"/>
              <p:cNvSpPr txBox="1">
                <a:spLocks noChangeArrowheads="1"/>
              </p:cNvSpPr>
              <p:nvPr/>
            </p:nvSpPr>
            <p:spPr bwMode="auto">
              <a:xfrm>
                <a:off x="1175" y="899"/>
                <a:ext cx="262" cy="21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a:ea typeface="楷体" panose="02010609060101010101" pitchFamily="49" charset="-122"/>
                    <a:cs typeface="Times New Roman" panose="02020603050405020304" pitchFamily="18" charset="0"/>
                  </a:rPr>
                  <a:t>...</a:t>
                </a:r>
                <a:endParaRPr lang="en-US" altLang="zh-CN">
                  <a:ea typeface="楷体" panose="02010609060101010101" pitchFamily="49" charset="-122"/>
                  <a:cs typeface="Times New Roman" panose="02020603050405020304" pitchFamily="18" charset="0"/>
                </a:endParaRPr>
              </a:p>
            </p:txBody>
          </p:sp>
          <p:sp>
            <p:nvSpPr>
              <p:cNvPr id="25" name="Line 21"/>
              <p:cNvSpPr>
                <a:spLocks noChangeShapeType="1"/>
              </p:cNvSpPr>
              <p:nvPr/>
            </p:nvSpPr>
            <p:spPr bwMode="auto">
              <a:xfrm>
                <a:off x="864" y="1200"/>
                <a:ext cx="18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grpSp>
        <p:grpSp>
          <p:nvGrpSpPr>
            <p:cNvPr id="7" name="Group 22"/>
            <p:cNvGrpSpPr/>
            <p:nvPr/>
          </p:nvGrpSpPr>
          <p:grpSpPr bwMode="auto">
            <a:xfrm>
              <a:off x="480" y="1268"/>
              <a:ext cx="2208" cy="220"/>
              <a:chOff x="480" y="1268"/>
              <a:chExt cx="2208" cy="220"/>
            </a:xfrm>
          </p:grpSpPr>
          <p:sp>
            <p:nvSpPr>
              <p:cNvPr id="18" name="Line 23"/>
              <p:cNvSpPr>
                <a:spLocks noChangeShapeType="1"/>
              </p:cNvSpPr>
              <p:nvPr/>
            </p:nvSpPr>
            <p:spPr bwMode="auto">
              <a:xfrm>
                <a:off x="864" y="1488"/>
                <a:ext cx="18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19" name="Text Box 24"/>
              <p:cNvSpPr txBox="1">
                <a:spLocks noChangeArrowheads="1"/>
              </p:cNvSpPr>
              <p:nvPr/>
            </p:nvSpPr>
            <p:spPr bwMode="auto">
              <a:xfrm>
                <a:off x="480" y="1268"/>
                <a:ext cx="1115" cy="18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en-US" altLang="zh-CN" sz="2000" dirty="0">
                    <a:ea typeface="楷体" panose="02010609060101010101" pitchFamily="49" charset="-122"/>
                    <a:cs typeface="Times New Roman" panose="02020603050405020304" pitchFamily="18" charset="0"/>
                  </a:rPr>
                  <a:t>100 </a:t>
                </a:r>
                <a:r>
                  <a:rPr lang="en-US" altLang="zh-CN" sz="2000" dirty="0" smtClean="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grpSp>
          <p:nvGrpSpPr>
            <p:cNvPr id="8" name="Group 25"/>
            <p:cNvGrpSpPr/>
            <p:nvPr/>
          </p:nvGrpSpPr>
          <p:grpSpPr bwMode="auto">
            <a:xfrm>
              <a:off x="480" y="1556"/>
              <a:ext cx="2208" cy="220"/>
              <a:chOff x="480" y="1268"/>
              <a:chExt cx="2208" cy="220"/>
            </a:xfrm>
          </p:grpSpPr>
          <p:sp>
            <p:nvSpPr>
              <p:cNvPr id="16" name="Line 26"/>
              <p:cNvSpPr>
                <a:spLocks noChangeShapeType="1"/>
              </p:cNvSpPr>
              <p:nvPr/>
            </p:nvSpPr>
            <p:spPr bwMode="auto">
              <a:xfrm>
                <a:off x="864" y="1488"/>
                <a:ext cx="18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17" name="Text Box 27"/>
              <p:cNvSpPr txBox="1">
                <a:spLocks noChangeArrowheads="1"/>
              </p:cNvSpPr>
              <p:nvPr/>
            </p:nvSpPr>
            <p:spPr bwMode="auto">
              <a:xfrm>
                <a:off x="480" y="1268"/>
                <a:ext cx="1115" cy="18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en-US" altLang="zh-CN" sz="2000" dirty="0">
                    <a:ea typeface="楷体" panose="02010609060101010101" pitchFamily="49" charset="-122"/>
                    <a:cs typeface="Times New Roman" panose="02020603050405020304" pitchFamily="18" charset="0"/>
                  </a:rPr>
                  <a:t>101 </a:t>
                </a:r>
                <a:r>
                  <a:rPr lang="en-US" altLang="zh-CN" sz="2000" dirty="0" smtClean="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grpSp>
          <p:nvGrpSpPr>
            <p:cNvPr id="9" name="Group 28"/>
            <p:cNvGrpSpPr/>
            <p:nvPr/>
          </p:nvGrpSpPr>
          <p:grpSpPr bwMode="auto">
            <a:xfrm>
              <a:off x="480" y="1844"/>
              <a:ext cx="2208" cy="220"/>
              <a:chOff x="480" y="1268"/>
              <a:chExt cx="2208" cy="220"/>
            </a:xfrm>
          </p:grpSpPr>
          <p:sp>
            <p:nvSpPr>
              <p:cNvPr id="14" name="Line 29"/>
              <p:cNvSpPr>
                <a:spLocks noChangeShapeType="1"/>
              </p:cNvSpPr>
              <p:nvPr/>
            </p:nvSpPr>
            <p:spPr bwMode="auto">
              <a:xfrm>
                <a:off x="864" y="1488"/>
                <a:ext cx="18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15" name="Text Box 30"/>
              <p:cNvSpPr txBox="1">
                <a:spLocks noChangeArrowheads="1"/>
              </p:cNvSpPr>
              <p:nvPr/>
            </p:nvSpPr>
            <p:spPr bwMode="auto">
              <a:xfrm>
                <a:off x="480" y="1268"/>
                <a:ext cx="1115" cy="18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en-US" altLang="zh-CN" sz="2000" dirty="0" smtClean="0">
                    <a:ea typeface="楷体" panose="02010609060101010101" pitchFamily="49" charset="-122"/>
                    <a:cs typeface="Times New Roman" panose="02020603050405020304" pitchFamily="18" charset="0"/>
                  </a:rPr>
                  <a:t>102   </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grpSp>
          <p:nvGrpSpPr>
            <p:cNvPr id="10" name="Group 31"/>
            <p:cNvGrpSpPr/>
            <p:nvPr/>
          </p:nvGrpSpPr>
          <p:grpSpPr bwMode="auto">
            <a:xfrm>
              <a:off x="480" y="2132"/>
              <a:ext cx="2208" cy="220"/>
              <a:chOff x="480" y="1268"/>
              <a:chExt cx="2208" cy="220"/>
            </a:xfrm>
          </p:grpSpPr>
          <p:sp>
            <p:nvSpPr>
              <p:cNvPr id="12" name="Line 32"/>
              <p:cNvSpPr>
                <a:spLocks noChangeShapeType="1"/>
              </p:cNvSpPr>
              <p:nvPr/>
            </p:nvSpPr>
            <p:spPr bwMode="auto">
              <a:xfrm>
                <a:off x="864" y="1488"/>
                <a:ext cx="182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13" name="Text Box 33"/>
              <p:cNvSpPr txBox="1">
                <a:spLocks noChangeArrowheads="1"/>
              </p:cNvSpPr>
              <p:nvPr/>
            </p:nvSpPr>
            <p:spPr bwMode="auto">
              <a:xfrm>
                <a:off x="480" y="1268"/>
                <a:ext cx="1115" cy="189"/>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en-US" altLang="zh-CN" sz="2000" dirty="0">
                    <a:ea typeface="楷体" panose="02010609060101010101" pitchFamily="49" charset="-122"/>
                    <a:cs typeface="Times New Roman" panose="02020603050405020304" pitchFamily="18" charset="0"/>
                  </a:rPr>
                  <a:t>103 </a:t>
                </a:r>
                <a:r>
                  <a:rPr lang="en-US" altLang="zh-CN" sz="2000" dirty="0" smtClean="0">
                    <a:ea typeface="楷体" panose="02010609060101010101" pitchFamily="49" charset="-122"/>
                    <a:cs typeface="Times New Roman" panose="02020603050405020304" pitchFamily="18" charset="0"/>
                  </a:rPr>
                  <a:t>  </a:t>
                </a:r>
                <a:r>
                  <a:rPr lang="en-US" altLang="zh-CN" sz="2000" dirty="0">
                    <a:ea typeface="楷体" panose="02010609060101010101" pitchFamily="49" charset="-122"/>
                    <a:cs typeface="Times New Roman" panose="02020603050405020304" pitchFamily="18" charset="0"/>
                  </a:rPr>
                  <a:t>( </a:t>
                </a:r>
                <a:r>
                  <a:rPr lang="zh-CN" altLang="en-US" sz="2000" dirty="0">
                    <a:ea typeface="楷体" panose="02010609060101010101" pitchFamily="49" charset="-122"/>
                    <a:cs typeface="Times New Roman" panose="02020603050405020304" pitchFamily="18" charset="0"/>
                  </a:rPr>
                  <a:t>，，，</a:t>
                </a:r>
                <a:r>
                  <a:rPr lang="en-US" altLang="zh-CN" sz="2000" dirty="0">
                    <a:ea typeface="楷体" panose="02010609060101010101" pitchFamily="49" charset="-122"/>
                    <a:cs typeface="Times New Roman" panose="02020603050405020304" pitchFamily="18" charset="0"/>
                  </a:rPr>
                  <a:t>)</a:t>
                </a:r>
                <a:endParaRPr lang="en-US" altLang="zh-CN" sz="2000" dirty="0">
                  <a:ea typeface="楷体" panose="02010609060101010101" pitchFamily="49" charset="-122"/>
                  <a:cs typeface="Times New Roman" panose="02020603050405020304" pitchFamily="18" charset="0"/>
                </a:endParaRPr>
              </a:p>
            </p:txBody>
          </p:sp>
        </p:grpSp>
        <p:sp>
          <p:nvSpPr>
            <p:cNvPr id="11" name="Text Box 34"/>
            <p:cNvSpPr txBox="1">
              <a:spLocks noChangeArrowheads="1"/>
            </p:cNvSpPr>
            <p:nvPr/>
          </p:nvSpPr>
          <p:spPr bwMode="auto">
            <a:xfrm>
              <a:off x="1155" y="2387"/>
              <a:ext cx="262" cy="21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a:ea typeface="楷体" panose="02010609060101010101" pitchFamily="49" charset="-122"/>
                  <a:cs typeface="Times New Roman" panose="02020603050405020304" pitchFamily="18" charset="0"/>
                </a:rPr>
                <a:t>...</a:t>
              </a:r>
              <a:endParaRPr lang="en-US" altLang="zh-CN">
                <a:ea typeface="楷体" panose="02010609060101010101" pitchFamily="49" charset="-122"/>
                <a:cs typeface="Times New Roman" panose="02020603050405020304" pitchFamily="18" charset="0"/>
              </a:endParaRPr>
            </a:p>
          </p:txBody>
        </p:sp>
      </p:grpSp>
      <p:sp>
        <p:nvSpPr>
          <p:cNvPr id="26" name="Text Box 36"/>
          <p:cNvSpPr txBox="1">
            <a:spLocks noChangeArrowheads="1"/>
          </p:cNvSpPr>
          <p:nvPr/>
        </p:nvSpPr>
        <p:spPr bwMode="auto">
          <a:xfrm>
            <a:off x="2707219" y="3076671"/>
            <a:ext cx="327334"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n</a:t>
            </a:r>
            <a:endParaRPr lang="en-US" altLang="zh-CN" sz="2000">
              <a:ea typeface="楷体" panose="02010609060101010101" pitchFamily="49" charset="-122"/>
              <a:cs typeface="Times New Roman" panose="02020603050405020304" pitchFamily="18" charset="0"/>
            </a:endParaRPr>
          </a:p>
        </p:txBody>
      </p:sp>
      <p:sp>
        <p:nvSpPr>
          <p:cNvPr id="27" name="Text Box 40"/>
          <p:cNvSpPr txBox="1">
            <a:spLocks noChangeArrowheads="1"/>
          </p:cNvSpPr>
          <p:nvPr/>
        </p:nvSpPr>
        <p:spPr bwMode="auto">
          <a:xfrm>
            <a:off x="3335319" y="3076671"/>
            <a:ext cx="441146"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12</a:t>
            </a:r>
            <a:endParaRPr lang="en-US" altLang="zh-CN" sz="2000">
              <a:ea typeface="楷体" panose="02010609060101010101" pitchFamily="49" charset="-122"/>
              <a:cs typeface="Times New Roman" panose="02020603050405020304" pitchFamily="18" charset="0"/>
            </a:endParaRPr>
          </a:p>
        </p:txBody>
      </p:sp>
      <p:sp>
        <p:nvSpPr>
          <p:cNvPr id="28" name="Text Box 42"/>
          <p:cNvSpPr txBox="1">
            <a:spLocks noChangeArrowheads="1"/>
          </p:cNvSpPr>
          <p:nvPr/>
        </p:nvSpPr>
        <p:spPr bwMode="auto">
          <a:xfrm>
            <a:off x="2481436" y="3686271"/>
            <a:ext cx="72968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n+12</a:t>
            </a:r>
            <a:endParaRPr lang="en-US" altLang="zh-CN" sz="2000">
              <a:ea typeface="楷体" panose="02010609060101010101" pitchFamily="49" charset="-122"/>
              <a:cs typeface="Times New Roman" panose="02020603050405020304" pitchFamily="18" charset="0"/>
            </a:endParaRPr>
          </a:p>
        </p:txBody>
      </p:sp>
      <p:sp>
        <p:nvSpPr>
          <p:cNvPr id="29" name="Text Box 49"/>
          <p:cNvSpPr txBox="1">
            <a:spLocks noChangeArrowheads="1"/>
          </p:cNvSpPr>
          <p:nvPr/>
        </p:nvSpPr>
        <p:spPr bwMode="auto">
          <a:xfrm>
            <a:off x="3405789" y="3686271"/>
            <a:ext cx="312906"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8</a:t>
            </a:r>
            <a:endParaRPr lang="en-US" altLang="zh-CN" sz="2000">
              <a:ea typeface="楷体" panose="02010609060101010101" pitchFamily="49" charset="-122"/>
              <a:cs typeface="Times New Roman" panose="02020603050405020304" pitchFamily="18" charset="0"/>
            </a:endParaRPr>
          </a:p>
        </p:txBody>
      </p:sp>
      <p:sp>
        <p:nvSpPr>
          <p:cNvPr id="30" name="Text Box 51"/>
          <p:cNvSpPr txBox="1">
            <a:spLocks noChangeArrowheads="1"/>
          </p:cNvSpPr>
          <p:nvPr/>
        </p:nvSpPr>
        <p:spPr bwMode="auto">
          <a:xfrm>
            <a:off x="2481436" y="4376305"/>
            <a:ext cx="72968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n+20</a:t>
            </a:r>
            <a:endParaRPr lang="en-US" altLang="zh-CN" sz="2000">
              <a:ea typeface="楷体" panose="02010609060101010101" pitchFamily="49" charset="-122"/>
              <a:cs typeface="Times New Roman" panose="02020603050405020304" pitchFamily="18" charset="0"/>
            </a:endParaRPr>
          </a:p>
        </p:txBody>
      </p:sp>
      <p:sp>
        <p:nvSpPr>
          <p:cNvPr id="31" name="Text Box 58"/>
          <p:cNvSpPr txBox="1">
            <a:spLocks noChangeArrowheads="1"/>
          </p:cNvSpPr>
          <p:nvPr/>
        </p:nvSpPr>
        <p:spPr bwMode="auto">
          <a:xfrm>
            <a:off x="3341669" y="4376305"/>
            <a:ext cx="441146"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16</a:t>
            </a:r>
            <a:endParaRPr lang="en-US" altLang="zh-CN" sz="2000">
              <a:ea typeface="楷体" panose="02010609060101010101" pitchFamily="49" charset="-122"/>
              <a:cs typeface="Times New Roman" panose="02020603050405020304" pitchFamily="18" charset="0"/>
            </a:endParaRPr>
          </a:p>
        </p:txBody>
      </p:sp>
      <p:sp>
        <p:nvSpPr>
          <p:cNvPr id="32" name="Text Box 60"/>
          <p:cNvSpPr txBox="1">
            <a:spLocks noChangeArrowheads="1"/>
          </p:cNvSpPr>
          <p:nvPr/>
        </p:nvSpPr>
        <p:spPr bwMode="auto">
          <a:xfrm>
            <a:off x="2481436" y="4985905"/>
            <a:ext cx="729687"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n+36</a:t>
            </a:r>
            <a:endParaRPr lang="en-US" altLang="zh-CN" sz="2000">
              <a:ea typeface="楷体" panose="02010609060101010101" pitchFamily="49" charset="-122"/>
              <a:cs typeface="Times New Roman" panose="02020603050405020304" pitchFamily="18" charset="0"/>
            </a:endParaRPr>
          </a:p>
        </p:txBody>
      </p:sp>
      <p:sp>
        <p:nvSpPr>
          <p:cNvPr id="33" name="Text Box 67"/>
          <p:cNvSpPr txBox="1">
            <a:spLocks noChangeArrowheads="1"/>
          </p:cNvSpPr>
          <p:nvPr/>
        </p:nvSpPr>
        <p:spPr bwMode="auto">
          <a:xfrm>
            <a:off x="3412139" y="5007071"/>
            <a:ext cx="312906" cy="400110"/>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a:ea typeface="楷体" panose="02010609060101010101" pitchFamily="49" charset="-122"/>
                <a:cs typeface="Times New Roman" panose="02020603050405020304" pitchFamily="18" charset="0"/>
              </a:rPr>
              <a:t>4</a:t>
            </a:r>
            <a:endParaRPr lang="en-US" altLang="zh-CN" sz="2000">
              <a:ea typeface="楷体" panose="02010609060101010101" pitchFamily="49" charset="-122"/>
              <a:cs typeface="Times New Roman" panose="02020603050405020304" pitchFamily="18" charset="0"/>
            </a:endParaRPr>
          </a:p>
        </p:txBody>
      </p:sp>
      <p:grpSp>
        <p:nvGrpSpPr>
          <p:cNvPr id="34" name="Group 4"/>
          <p:cNvGrpSpPr/>
          <p:nvPr/>
        </p:nvGrpSpPr>
        <p:grpSpPr bwMode="auto">
          <a:xfrm>
            <a:off x="5551393" y="1412776"/>
            <a:ext cx="2449513" cy="5044244"/>
            <a:chOff x="3737" y="932"/>
            <a:chExt cx="1543" cy="2496"/>
          </a:xfrm>
        </p:grpSpPr>
        <p:sp>
          <p:nvSpPr>
            <p:cNvPr id="35" name="Rectangle 5"/>
            <p:cNvSpPr>
              <a:spLocks noChangeArrowheads="1"/>
            </p:cNvSpPr>
            <p:nvPr/>
          </p:nvSpPr>
          <p:spPr bwMode="auto">
            <a:xfrm>
              <a:off x="3936" y="1170"/>
              <a:ext cx="1344" cy="2258"/>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36" name="Text Box 6"/>
            <p:cNvSpPr txBox="1">
              <a:spLocks noChangeArrowheads="1"/>
            </p:cNvSpPr>
            <p:nvPr/>
          </p:nvSpPr>
          <p:spPr bwMode="auto">
            <a:xfrm>
              <a:off x="3936" y="932"/>
              <a:ext cx="1344" cy="22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zh-CN" altLang="en-US" dirty="0" smtClean="0">
                  <a:ea typeface="楷体" panose="02010609060101010101" pitchFamily="49" charset="-122"/>
                  <a:cs typeface="Times New Roman" panose="02020603050405020304" pitchFamily="18" charset="0"/>
                </a:rPr>
                <a:t>机器语言代码</a:t>
              </a:r>
              <a:endParaRPr lang="zh-CN" altLang="en-US" dirty="0">
                <a:ea typeface="楷体" panose="02010609060101010101" pitchFamily="49" charset="-122"/>
                <a:cs typeface="Times New Roman" panose="02020603050405020304" pitchFamily="18" charset="0"/>
              </a:endParaRPr>
            </a:p>
          </p:txBody>
        </p:sp>
        <p:sp>
          <p:nvSpPr>
            <p:cNvPr id="37" name="Text Box 7"/>
            <p:cNvSpPr txBox="1">
              <a:spLocks noChangeArrowheads="1"/>
            </p:cNvSpPr>
            <p:nvPr/>
          </p:nvSpPr>
          <p:spPr bwMode="auto">
            <a:xfrm>
              <a:off x="4456" y="1066"/>
              <a:ext cx="262" cy="22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sp>
          <p:nvSpPr>
            <p:cNvPr id="38" name="Line 8"/>
            <p:cNvSpPr>
              <a:spLocks noChangeShapeType="1"/>
            </p:cNvSpPr>
            <p:nvPr/>
          </p:nvSpPr>
          <p:spPr bwMode="auto">
            <a:xfrm>
              <a:off x="3936" y="1344"/>
              <a:ext cx="1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39" name="Text Box 9"/>
            <p:cNvSpPr txBox="1">
              <a:spLocks noChangeArrowheads="1"/>
            </p:cNvSpPr>
            <p:nvPr/>
          </p:nvSpPr>
          <p:spPr bwMode="auto">
            <a:xfrm>
              <a:off x="3737" y="1079"/>
              <a:ext cx="197" cy="19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dirty="0">
                  <a:ea typeface="楷体" panose="02010609060101010101" pitchFamily="49" charset="-122"/>
                  <a:cs typeface="Times New Roman" panose="02020603050405020304" pitchFamily="18" charset="0"/>
                </a:rPr>
                <a:t>0</a:t>
              </a:r>
              <a:endParaRPr lang="en-US" altLang="zh-CN" sz="2000" dirty="0">
                <a:ea typeface="楷体" panose="02010609060101010101" pitchFamily="49" charset="-122"/>
                <a:cs typeface="Times New Roman" panose="02020603050405020304" pitchFamily="18" charset="0"/>
              </a:endParaRPr>
            </a:p>
          </p:txBody>
        </p:sp>
        <p:sp>
          <p:nvSpPr>
            <p:cNvPr id="40" name="Text Box 10"/>
            <p:cNvSpPr txBox="1">
              <a:spLocks noChangeArrowheads="1"/>
            </p:cNvSpPr>
            <p:nvPr/>
          </p:nvSpPr>
          <p:spPr bwMode="auto">
            <a:xfrm>
              <a:off x="3737" y="1249"/>
              <a:ext cx="206" cy="198"/>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2000" dirty="0">
                  <a:ea typeface="楷体" panose="02010609060101010101" pitchFamily="49" charset="-122"/>
                  <a:cs typeface="Times New Roman" panose="02020603050405020304" pitchFamily="18" charset="0"/>
                </a:rPr>
                <a:t>n</a:t>
              </a:r>
              <a:endParaRPr lang="en-US" altLang="zh-CN" sz="2000" dirty="0">
                <a:ea typeface="楷体" panose="02010609060101010101" pitchFamily="49" charset="-122"/>
                <a:cs typeface="Times New Roman" panose="02020603050405020304" pitchFamily="18" charset="0"/>
              </a:endParaRPr>
            </a:p>
          </p:txBody>
        </p:sp>
      </p:grpSp>
      <p:grpSp>
        <p:nvGrpSpPr>
          <p:cNvPr id="41" name="Group 11"/>
          <p:cNvGrpSpPr/>
          <p:nvPr/>
        </p:nvGrpSpPr>
        <p:grpSpPr bwMode="auto">
          <a:xfrm>
            <a:off x="5883729" y="2417778"/>
            <a:ext cx="2133600" cy="796152"/>
            <a:chOff x="3936" y="1402"/>
            <a:chExt cx="1344" cy="422"/>
          </a:xfrm>
        </p:grpSpPr>
        <p:sp>
          <p:nvSpPr>
            <p:cNvPr id="64" name="Text Box 12"/>
            <p:cNvSpPr txBox="1">
              <a:spLocks noChangeArrowheads="1"/>
            </p:cNvSpPr>
            <p:nvPr/>
          </p:nvSpPr>
          <p:spPr bwMode="auto">
            <a:xfrm>
              <a:off x="4228" y="1402"/>
              <a:ext cx="777" cy="34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zh-CN" altLang="en-US" sz="1800">
                  <a:ea typeface="楷体" panose="02010609060101010101" pitchFamily="49" charset="-122"/>
                  <a:cs typeface="Times New Roman" panose="02020603050405020304" pitchFamily="18" charset="0"/>
                </a:rPr>
                <a:t>四元式</a:t>
              </a:r>
              <a:r>
                <a:rPr lang="en-US" altLang="zh-CN" sz="1800">
                  <a:ea typeface="楷体" panose="02010609060101010101" pitchFamily="49" charset="-122"/>
                  <a:cs typeface="Times New Roman" panose="02020603050405020304" pitchFamily="18" charset="0"/>
                </a:rPr>
                <a:t>100</a:t>
              </a:r>
              <a:endParaRPr lang="en-US" altLang="zh-CN" sz="1800">
                <a:ea typeface="楷体" panose="02010609060101010101" pitchFamily="49" charset="-122"/>
                <a:cs typeface="Times New Roman" panose="02020603050405020304" pitchFamily="18" charset="0"/>
              </a:endParaRPr>
            </a:p>
            <a:p>
              <a:r>
                <a:rPr lang="zh-CN" altLang="en-US" sz="1800">
                  <a:ea typeface="楷体" panose="02010609060101010101" pitchFamily="49" charset="-122"/>
                  <a:cs typeface="Times New Roman" panose="02020603050405020304" pitchFamily="18" charset="0"/>
                </a:rPr>
                <a:t>的机器码</a:t>
              </a:r>
              <a:endParaRPr lang="zh-CN" altLang="en-US" sz="1800">
                <a:ea typeface="楷体" panose="02010609060101010101" pitchFamily="49" charset="-122"/>
                <a:cs typeface="Times New Roman" panose="02020603050405020304" pitchFamily="18" charset="0"/>
              </a:endParaRPr>
            </a:p>
          </p:txBody>
        </p:sp>
        <p:sp>
          <p:nvSpPr>
            <p:cNvPr id="65" name="Line 13"/>
            <p:cNvSpPr>
              <a:spLocks noChangeShapeType="1"/>
            </p:cNvSpPr>
            <p:nvPr/>
          </p:nvSpPr>
          <p:spPr bwMode="auto">
            <a:xfrm>
              <a:off x="3936" y="1824"/>
              <a:ext cx="1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grpSp>
      <p:grpSp>
        <p:nvGrpSpPr>
          <p:cNvPr id="42" name="Group 37"/>
          <p:cNvGrpSpPr/>
          <p:nvPr/>
        </p:nvGrpSpPr>
        <p:grpSpPr bwMode="auto">
          <a:xfrm>
            <a:off x="8017329" y="2290641"/>
            <a:ext cx="536575" cy="926138"/>
            <a:chOff x="5280" y="1344"/>
            <a:chExt cx="338" cy="480"/>
          </a:xfrm>
        </p:grpSpPr>
        <p:sp>
          <p:nvSpPr>
            <p:cNvPr id="62" name="AutoShape 38"/>
            <p:cNvSpPr/>
            <p:nvPr/>
          </p:nvSpPr>
          <p:spPr bwMode="auto">
            <a:xfrm>
              <a:off x="5280" y="1344"/>
              <a:ext cx="96" cy="480"/>
            </a:xfrm>
            <a:prstGeom prst="rightBrace">
              <a:avLst>
                <a:gd name="adj1" fmla="val 41667"/>
                <a:gd name="adj2" fmla="val 50000"/>
              </a:avLst>
            </a:prstGeom>
            <a:noFill/>
            <a:ln w="19050">
              <a:solidFill>
                <a:srgbClr val="0000FF"/>
              </a:solidFill>
              <a:rou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63" name="Text Box 39"/>
            <p:cNvSpPr txBox="1">
              <a:spLocks noChangeArrowheads="1"/>
            </p:cNvSpPr>
            <p:nvPr/>
          </p:nvSpPr>
          <p:spPr bwMode="auto">
            <a:xfrm>
              <a:off x="5354" y="1468"/>
              <a:ext cx="264" cy="19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1800">
                  <a:solidFill>
                    <a:srgbClr val="0000FF"/>
                  </a:solidFill>
                  <a:ea typeface="楷体" panose="02010609060101010101" pitchFamily="49" charset="-122"/>
                  <a:cs typeface="Times New Roman" panose="02020603050405020304" pitchFamily="18" charset="0"/>
                </a:rPr>
                <a:t>12</a:t>
              </a:r>
              <a:endParaRPr lang="en-US" altLang="zh-CN" sz="1800">
                <a:solidFill>
                  <a:srgbClr val="0000FF"/>
                </a:solidFill>
                <a:ea typeface="楷体" panose="02010609060101010101" pitchFamily="49" charset="-122"/>
                <a:cs typeface="Times New Roman" panose="02020603050405020304" pitchFamily="18" charset="0"/>
              </a:endParaRPr>
            </a:p>
          </p:txBody>
        </p:sp>
      </p:grpSp>
      <p:grpSp>
        <p:nvGrpSpPr>
          <p:cNvPr id="43" name="Group 43"/>
          <p:cNvGrpSpPr/>
          <p:nvPr/>
        </p:nvGrpSpPr>
        <p:grpSpPr bwMode="auto">
          <a:xfrm>
            <a:off x="5883729" y="3384111"/>
            <a:ext cx="2133600" cy="645760"/>
            <a:chOff x="3936" y="1318"/>
            <a:chExt cx="1344" cy="511"/>
          </a:xfrm>
        </p:grpSpPr>
        <p:sp>
          <p:nvSpPr>
            <p:cNvPr id="60" name="Text Box 44"/>
            <p:cNvSpPr txBox="1">
              <a:spLocks noChangeArrowheads="1"/>
            </p:cNvSpPr>
            <p:nvPr/>
          </p:nvSpPr>
          <p:spPr bwMode="auto">
            <a:xfrm>
              <a:off x="4228" y="1318"/>
              <a:ext cx="777" cy="511"/>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zh-CN" altLang="en-US" sz="1800" dirty="0">
                  <a:ea typeface="楷体" panose="02010609060101010101" pitchFamily="49" charset="-122"/>
                  <a:cs typeface="Times New Roman" panose="02020603050405020304" pitchFamily="18" charset="0"/>
                </a:rPr>
                <a:t>四元式</a:t>
              </a:r>
              <a:r>
                <a:rPr lang="en-US" altLang="zh-CN" sz="1800" dirty="0">
                  <a:ea typeface="楷体" panose="02010609060101010101" pitchFamily="49" charset="-122"/>
                  <a:cs typeface="Times New Roman" panose="02020603050405020304" pitchFamily="18" charset="0"/>
                </a:rPr>
                <a:t>101</a:t>
              </a:r>
              <a:endParaRPr lang="en-US" altLang="zh-CN"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的机器码</a:t>
              </a:r>
              <a:endParaRPr lang="zh-CN" altLang="en-US" sz="1800" dirty="0">
                <a:ea typeface="楷体" panose="02010609060101010101" pitchFamily="49" charset="-122"/>
                <a:cs typeface="Times New Roman" panose="02020603050405020304" pitchFamily="18" charset="0"/>
              </a:endParaRPr>
            </a:p>
          </p:txBody>
        </p:sp>
        <p:sp>
          <p:nvSpPr>
            <p:cNvPr id="61" name="Line 45"/>
            <p:cNvSpPr>
              <a:spLocks noChangeShapeType="1"/>
            </p:cNvSpPr>
            <p:nvPr/>
          </p:nvSpPr>
          <p:spPr bwMode="auto">
            <a:xfrm>
              <a:off x="3936" y="1824"/>
              <a:ext cx="1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grpSp>
      <p:grpSp>
        <p:nvGrpSpPr>
          <p:cNvPr id="44" name="Group 46"/>
          <p:cNvGrpSpPr/>
          <p:nvPr/>
        </p:nvGrpSpPr>
        <p:grpSpPr bwMode="auto">
          <a:xfrm>
            <a:off x="8017338" y="3213930"/>
            <a:ext cx="477838" cy="812504"/>
            <a:chOff x="5280" y="1344"/>
            <a:chExt cx="301" cy="480"/>
          </a:xfrm>
        </p:grpSpPr>
        <p:sp>
          <p:nvSpPr>
            <p:cNvPr id="58" name="AutoShape 47"/>
            <p:cNvSpPr/>
            <p:nvPr/>
          </p:nvSpPr>
          <p:spPr bwMode="auto">
            <a:xfrm>
              <a:off x="5280" y="1344"/>
              <a:ext cx="96" cy="480"/>
            </a:xfrm>
            <a:prstGeom prst="rightBrace">
              <a:avLst>
                <a:gd name="adj1" fmla="val 41667"/>
                <a:gd name="adj2" fmla="val 50000"/>
              </a:avLst>
            </a:prstGeom>
            <a:noFill/>
            <a:ln w="19050">
              <a:solidFill>
                <a:srgbClr val="0000FF"/>
              </a:solidFill>
              <a:rou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59" name="Text Box 48"/>
            <p:cNvSpPr txBox="1">
              <a:spLocks noChangeArrowheads="1"/>
            </p:cNvSpPr>
            <p:nvPr/>
          </p:nvSpPr>
          <p:spPr bwMode="auto">
            <a:xfrm>
              <a:off x="5391" y="1453"/>
              <a:ext cx="190" cy="223"/>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1800">
                  <a:solidFill>
                    <a:srgbClr val="0000FF"/>
                  </a:solidFill>
                  <a:ea typeface="楷体" panose="02010609060101010101" pitchFamily="49" charset="-122"/>
                  <a:cs typeface="Times New Roman" panose="02020603050405020304" pitchFamily="18" charset="0"/>
                </a:rPr>
                <a:t>8</a:t>
              </a:r>
              <a:endParaRPr lang="en-US" altLang="zh-CN" sz="1800">
                <a:solidFill>
                  <a:srgbClr val="0000FF"/>
                </a:solidFill>
                <a:ea typeface="楷体" panose="02010609060101010101" pitchFamily="49" charset="-122"/>
                <a:cs typeface="Times New Roman" panose="02020603050405020304" pitchFamily="18" charset="0"/>
              </a:endParaRPr>
            </a:p>
          </p:txBody>
        </p:sp>
      </p:grpSp>
      <p:grpSp>
        <p:nvGrpSpPr>
          <p:cNvPr id="45" name="Group 52"/>
          <p:cNvGrpSpPr/>
          <p:nvPr/>
        </p:nvGrpSpPr>
        <p:grpSpPr bwMode="auto">
          <a:xfrm>
            <a:off x="5883729" y="4507686"/>
            <a:ext cx="2133600" cy="917738"/>
            <a:chOff x="3936" y="1438"/>
            <a:chExt cx="1344" cy="386"/>
          </a:xfrm>
        </p:grpSpPr>
        <p:sp>
          <p:nvSpPr>
            <p:cNvPr id="56" name="Text Box 53"/>
            <p:cNvSpPr txBox="1">
              <a:spLocks noChangeArrowheads="1"/>
            </p:cNvSpPr>
            <p:nvPr/>
          </p:nvSpPr>
          <p:spPr bwMode="auto">
            <a:xfrm>
              <a:off x="4228" y="1438"/>
              <a:ext cx="777" cy="27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zh-CN" altLang="en-US" sz="1800" dirty="0">
                  <a:ea typeface="楷体" panose="02010609060101010101" pitchFamily="49" charset="-122"/>
                  <a:cs typeface="Times New Roman" panose="02020603050405020304" pitchFamily="18" charset="0"/>
                </a:rPr>
                <a:t>四元式</a:t>
              </a:r>
              <a:r>
                <a:rPr lang="en-US" altLang="zh-CN" sz="1800" dirty="0">
                  <a:ea typeface="楷体" panose="02010609060101010101" pitchFamily="49" charset="-122"/>
                  <a:cs typeface="Times New Roman" panose="02020603050405020304" pitchFamily="18" charset="0"/>
                </a:rPr>
                <a:t>102</a:t>
              </a:r>
              <a:endParaRPr lang="en-US" altLang="zh-CN" sz="1800" dirty="0">
                <a:ea typeface="楷体" panose="02010609060101010101" pitchFamily="49" charset="-122"/>
                <a:cs typeface="Times New Roman" panose="02020603050405020304" pitchFamily="18" charset="0"/>
              </a:endParaRPr>
            </a:p>
            <a:p>
              <a:r>
                <a:rPr lang="zh-CN" altLang="en-US" sz="1800" dirty="0">
                  <a:ea typeface="楷体" panose="02010609060101010101" pitchFamily="49" charset="-122"/>
                  <a:cs typeface="Times New Roman" panose="02020603050405020304" pitchFamily="18" charset="0"/>
                </a:rPr>
                <a:t>的机器码</a:t>
              </a:r>
              <a:endParaRPr lang="zh-CN" altLang="en-US" sz="1800" dirty="0">
                <a:ea typeface="楷体" panose="02010609060101010101" pitchFamily="49" charset="-122"/>
                <a:cs typeface="Times New Roman" panose="02020603050405020304" pitchFamily="18" charset="0"/>
              </a:endParaRPr>
            </a:p>
          </p:txBody>
        </p:sp>
        <p:sp>
          <p:nvSpPr>
            <p:cNvPr id="57" name="Line 54"/>
            <p:cNvSpPr>
              <a:spLocks noChangeShapeType="1"/>
            </p:cNvSpPr>
            <p:nvPr/>
          </p:nvSpPr>
          <p:spPr bwMode="auto">
            <a:xfrm>
              <a:off x="3936" y="1824"/>
              <a:ext cx="1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grpSp>
      <p:grpSp>
        <p:nvGrpSpPr>
          <p:cNvPr id="46" name="Group 55"/>
          <p:cNvGrpSpPr/>
          <p:nvPr/>
        </p:nvGrpSpPr>
        <p:grpSpPr bwMode="auto">
          <a:xfrm>
            <a:off x="8017329" y="4026434"/>
            <a:ext cx="536575" cy="1416345"/>
            <a:chOff x="5280" y="1344"/>
            <a:chExt cx="338" cy="480"/>
          </a:xfrm>
        </p:grpSpPr>
        <p:sp>
          <p:nvSpPr>
            <p:cNvPr id="54" name="AutoShape 56"/>
            <p:cNvSpPr/>
            <p:nvPr/>
          </p:nvSpPr>
          <p:spPr bwMode="auto">
            <a:xfrm>
              <a:off x="5280" y="1344"/>
              <a:ext cx="96" cy="480"/>
            </a:xfrm>
            <a:prstGeom prst="rightBrace">
              <a:avLst>
                <a:gd name="adj1" fmla="val 41667"/>
                <a:gd name="adj2" fmla="val 50000"/>
              </a:avLst>
            </a:prstGeom>
            <a:noFill/>
            <a:ln w="19050">
              <a:solidFill>
                <a:srgbClr val="0000FF"/>
              </a:solidFill>
              <a:rou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55" name="Text Box 57"/>
            <p:cNvSpPr txBox="1">
              <a:spLocks noChangeArrowheads="1"/>
            </p:cNvSpPr>
            <p:nvPr/>
          </p:nvSpPr>
          <p:spPr bwMode="auto">
            <a:xfrm>
              <a:off x="5354" y="1502"/>
              <a:ext cx="264" cy="12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1800" dirty="0">
                  <a:solidFill>
                    <a:srgbClr val="0000FF"/>
                  </a:solidFill>
                  <a:ea typeface="楷体" panose="02010609060101010101" pitchFamily="49" charset="-122"/>
                  <a:cs typeface="Times New Roman" panose="02020603050405020304" pitchFamily="18" charset="0"/>
                </a:rPr>
                <a:t>16</a:t>
              </a:r>
              <a:endParaRPr lang="en-US" altLang="zh-CN" sz="1800" dirty="0">
                <a:solidFill>
                  <a:srgbClr val="0000FF"/>
                </a:solidFill>
                <a:ea typeface="楷体" panose="02010609060101010101" pitchFamily="49" charset="-122"/>
                <a:cs typeface="Times New Roman" panose="02020603050405020304" pitchFamily="18" charset="0"/>
              </a:endParaRPr>
            </a:p>
          </p:txBody>
        </p:sp>
      </p:grpSp>
      <p:grpSp>
        <p:nvGrpSpPr>
          <p:cNvPr id="47" name="Group 61"/>
          <p:cNvGrpSpPr/>
          <p:nvPr/>
        </p:nvGrpSpPr>
        <p:grpSpPr bwMode="auto">
          <a:xfrm>
            <a:off x="5867854" y="5404530"/>
            <a:ext cx="2133600" cy="584709"/>
            <a:chOff x="3926" y="1289"/>
            <a:chExt cx="1344" cy="572"/>
          </a:xfrm>
        </p:grpSpPr>
        <p:sp>
          <p:nvSpPr>
            <p:cNvPr id="52" name="Text Box 62"/>
            <p:cNvSpPr txBox="1">
              <a:spLocks noChangeArrowheads="1"/>
            </p:cNvSpPr>
            <p:nvPr/>
          </p:nvSpPr>
          <p:spPr bwMode="auto">
            <a:xfrm>
              <a:off x="4228" y="1289"/>
              <a:ext cx="704" cy="572"/>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r>
                <a:rPr lang="zh-CN" altLang="en-US" sz="1600" dirty="0">
                  <a:ea typeface="楷体" panose="02010609060101010101" pitchFamily="49" charset="-122"/>
                  <a:cs typeface="Times New Roman" panose="02020603050405020304" pitchFamily="18" charset="0"/>
                </a:rPr>
                <a:t>四元式</a:t>
              </a:r>
              <a:r>
                <a:rPr lang="en-US" altLang="zh-CN" sz="1600" dirty="0">
                  <a:ea typeface="楷体" panose="02010609060101010101" pitchFamily="49" charset="-122"/>
                  <a:cs typeface="Times New Roman" panose="02020603050405020304" pitchFamily="18" charset="0"/>
                </a:rPr>
                <a:t>103</a:t>
              </a:r>
              <a:endParaRPr lang="en-US" altLang="zh-CN" sz="1600" dirty="0">
                <a:ea typeface="楷体" panose="02010609060101010101" pitchFamily="49" charset="-122"/>
                <a:cs typeface="Times New Roman" panose="02020603050405020304" pitchFamily="18" charset="0"/>
              </a:endParaRPr>
            </a:p>
            <a:p>
              <a:r>
                <a:rPr lang="zh-CN" altLang="en-US" sz="1600" dirty="0">
                  <a:ea typeface="楷体" panose="02010609060101010101" pitchFamily="49" charset="-122"/>
                  <a:cs typeface="Times New Roman" panose="02020603050405020304" pitchFamily="18" charset="0"/>
                </a:rPr>
                <a:t>的机器码</a:t>
              </a:r>
              <a:endParaRPr lang="zh-CN" altLang="en-US" sz="1600" dirty="0">
                <a:ea typeface="楷体" panose="02010609060101010101" pitchFamily="49" charset="-122"/>
                <a:cs typeface="Times New Roman" panose="02020603050405020304" pitchFamily="18" charset="0"/>
              </a:endParaRPr>
            </a:p>
          </p:txBody>
        </p:sp>
        <p:sp>
          <p:nvSpPr>
            <p:cNvPr id="53" name="Line 63"/>
            <p:cNvSpPr>
              <a:spLocks noChangeShapeType="1"/>
            </p:cNvSpPr>
            <p:nvPr/>
          </p:nvSpPr>
          <p:spPr bwMode="auto">
            <a:xfrm>
              <a:off x="3926" y="1824"/>
              <a:ext cx="134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grpSp>
      <p:grpSp>
        <p:nvGrpSpPr>
          <p:cNvPr id="48" name="Group 64"/>
          <p:cNvGrpSpPr/>
          <p:nvPr/>
        </p:nvGrpSpPr>
        <p:grpSpPr bwMode="auto">
          <a:xfrm>
            <a:off x="8017338" y="5440241"/>
            <a:ext cx="477838" cy="511176"/>
            <a:chOff x="5280" y="1344"/>
            <a:chExt cx="301" cy="480"/>
          </a:xfrm>
        </p:grpSpPr>
        <p:sp>
          <p:nvSpPr>
            <p:cNvPr id="50" name="AutoShape 65"/>
            <p:cNvSpPr/>
            <p:nvPr/>
          </p:nvSpPr>
          <p:spPr bwMode="auto">
            <a:xfrm>
              <a:off x="5280" y="1344"/>
              <a:ext cx="96" cy="480"/>
            </a:xfrm>
            <a:prstGeom prst="rightBrace">
              <a:avLst>
                <a:gd name="adj1" fmla="val 41667"/>
                <a:gd name="adj2" fmla="val 50000"/>
              </a:avLst>
            </a:prstGeom>
            <a:noFill/>
            <a:ln w="19050">
              <a:solidFill>
                <a:srgbClr val="0000FF"/>
              </a:solidFill>
              <a:round/>
            </a:ln>
            <a:effectLst/>
            <a:extLst>
              <a:ext uri="{909E8E84-426E-40DD-AFC4-6F175D3DCCD1}">
                <a14:hiddenFill xmlns:a14="http://schemas.microsoft.com/office/drawing/2010/main">
                  <a:solidFill>
                    <a:srgbClr val="FF99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endParaRPr lang="zh-CN" altLang="en-US">
                <a:ea typeface="楷体" panose="02010609060101010101" pitchFamily="49" charset="-122"/>
                <a:cs typeface="Times New Roman" panose="02020603050405020304" pitchFamily="18" charset="0"/>
              </a:endParaRPr>
            </a:p>
          </p:txBody>
        </p:sp>
        <p:sp>
          <p:nvSpPr>
            <p:cNvPr id="51" name="Text Box 66"/>
            <p:cNvSpPr txBox="1">
              <a:spLocks noChangeArrowheads="1"/>
            </p:cNvSpPr>
            <p:nvPr/>
          </p:nvSpPr>
          <p:spPr bwMode="auto">
            <a:xfrm>
              <a:off x="5391" y="1391"/>
              <a:ext cx="190" cy="347"/>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sz="1800">
                  <a:solidFill>
                    <a:srgbClr val="0000FF"/>
                  </a:solidFill>
                  <a:ea typeface="楷体" panose="02010609060101010101" pitchFamily="49" charset="-122"/>
                  <a:cs typeface="Times New Roman" panose="02020603050405020304" pitchFamily="18" charset="0"/>
                </a:rPr>
                <a:t>4</a:t>
              </a:r>
              <a:endParaRPr lang="en-US" altLang="zh-CN" sz="1800">
                <a:solidFill>
                  <a:srgbClr val="0000FF"/>
                </a:solidFill>
                <a:ea typeface="楷体" panose="02010609060101010101" pitchFamily="49" charset="-122"/>
                <a:cs typeface="Times New Roman" panose="02020603050405020304" pitchFamily="18" charset="0"/>
              </a:endParaRPr>
            </a:p>
          </p:txBody>
        </p:sp>
      </p:grpSp>
      <p:sp>
        <p:nvSpPr>
          <p:cNvPr id="49" name="Text Box 69"/>
          <p:cNvSpPr txBox="1">
            <a:spLocks noChangeArrowheads="1"/>
          </p:cNvSpPr>
          <p:nvPr/>
        </p:nvSpPr>
        <p:spPr bwMode="auto">
          <a:xfrm>
            <a:off x="6561752" y="5951417"/>
            <a:ext cx="415498"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sp>
        <p:nvSpPr>
          <p:cNvPr id="66" name="Line 35"/>
          <p:cNvSpPr>
            <a:spLocks noChangeShapeType="1"/>
          </p:cNvSpPr>
          <p:nvPr/>
        </p:nvSpPr>
        <p:spPr bwMode="auto">
          <a:xfrm flipV="1">
            <a:off x="101601" y="3293659"/>
            <a:ext cx="455613" cy="0"/>
          </a:xfrm>
          <a:prstGeom prst="line">
            <a:avLst/>
          </a:prstGeom>
          <a:noFill/>
          <a:ln w="28575">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标题 1"/>
          <p:cNvSpPr>
            <a:spLocks noGrp="1"/>
          </p:cNvSpPr>
          <p:nvPr>
            <p:ph type="title"/>
          </p:nvPr>
        </p:nvSpPr>
        <p:spPr/>
        <p:txBody>
          <a:bodyPr/>
          <a:lstStyle/>
          <a:p>
            <a:r>
              <a:rPr lang="zh-CN" altLang="en-US" dirty="0" smtClean="0"/>
              <a:t>存储管理</a:t>
            </a:r>
            <a:endParaRPr lang="en-US" dirty="0"/>
          </a:p>
        </p:txBody>
      </p:sp>
      <p:sp>
        <p:nvSpPr>
          <p:cNvPr id="70" name="Text Box 6"/>
          <p:cNvSpPr txBox="1">
            <a:spLocks noChangeArrowheads="1"/>
          </p:cNvSpPr>
          <p:nvPr/>
        </p:nvSpPr>
        <p:spPr bwMode="auto">
          <a:xfrm>
            <a:off x="1036486" y="1436581"/>
            <a:ext cx="2901950"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zh-CN" altLang="en-US" dirty="0" smtClean="0">
                <a:ea typeface="楷体" panose="02010609060101010101" pitchFamily="49" charset="-122"/>
                <a:cs typeface="Times New Roman" panose="02020603050405020304" pitchFamily="18" charset="0"/>
              </a:rPr>
              <a:t>中间代码</a:t>
            </a:r>
            <a:endParaRPr lang="zh-CN" altLang="en-US" dirty="0">
              <a:ea typeface="楷体" panose="02010609060101010101" pitchFamily="49" charset="-122"/>
              <a:cs typeface="Times New Roman" panose="02020603050405020304" pitchFamily="18" charset="0"/>
            </a:endParaRPr>
          </a:p>
        </p:txBody>
      </p:sp>
      <p:sp>
        <p:nvSpPr>
          <p:cNvPr id="71"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72"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1"/>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0" presetClass="path" presetSubtype="0" accel="50000" decel="50000" fill="hold" grpId="1" nodeType="clickEffect">
                                  <p:stCondLst>
                                    <p:cond delay="0"/>
                                  </p:stCondLst>
                                  <p:childTnLst>
                                    <p:animMotion origin="layout" path="M -4.72222E-6 -2.22222E-6 L 0.0007 0.08449 " pathEditMode="relative" rAng="0" ptsTypes="AA">
                                      <p:cBhvr>
                                        <p:cTn id="17" dur="2000" fill="hold"/>
                                        <p:tgtEl>
                                          <p:spTgt spid="66"/>
                                        </p:tgtEl>
                                        <p:attrNameLst>
                                          <p:attrName>ppt_x</p:attrName>
                                          <p:attrName>ppt_y</p:attrName>
                                        </p:attrNameLst>
                                      </p:cBhvr>
                                      <p:rCtr x="35" y="4213"/>
                                    </p:animMotion>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3"/>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0" presetClass="path" presetSubtype="0" accel="50000" decel="50000" fill="hold" grpId="2" nodeType="clickEffect">
                                  <p:stCondLst>
                                    <p:cond delay="0"/>
                                  </p:stCondLst>
                                  <p:childTnLst>
                                    <p:animMotion origin="layout" path="M 0.00069 0.0845 L 0.00139 0.19005 " pathEditMode="relative" rAng="0" ptsTypes="AA">
                                      <p:cBhvr>
                                        <p:cTn id="27" dur="2000" fill="hold"/>
                                        <p:tgtEl>
                                          <p:spTgt spid="66"/>
                                        </p:tgtEl>
                                        <p:attrNameLst>
                                          <p:attrName>ppt_x</p:attrName>
                                          <p:attrName>ppt_y</p:attrName>
                                        </p:attrNameLst>
                                      </p:cBhvr>
                                      <p:rCtr x="35" y="5278"/>
                                    </p:animMotion>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45"/>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0" presetClass="path" presetSubtype="0" accel="50000" decel="50000" fill="hold" grpId="3" nodeType="clickEffect">
                                  <p:stCondLst>
                                    <p:cond delay="0"/>
                                  </p:stCondLst>
                                  <p:childTnLst>
                                    <p:animMotion origin="layout" path="M 0.00069 0.08449 L -0.00052 0.27176 " pathEditMode="relative" rAng="0" ptsTypes="AA">
                                      <p:cBhvr>
                                        <p:cTn id="37" dur="2000" fill="hold"/>
                                        <p:tgtEl>
                                          <p:spTgt spid="66"/>
                                        </p:tgtEl>
                                        <p:attrNameLst>
                                          <p:attrName>ppt_x</p:attrName>
                                          <p:attrName>ppt_y</p:attrName>
                                        </p:attrNameLst>
                                      </p:cBhvr>
                                      <p:rCtr x="-69" y="9352"/>
                                    </p:animMotion>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nodeType="click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6" grpId="1" animBg="1"/>
      <p:bldP spid="66" grpId="2" animBg="1"/>
      <p:bldP spid="66" grpId="3"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ChangeArrowheads="1"/>
          </p:cNvSpPr>
          <p:nvPr/>
        </p:nvSpPr>
        <p:spPr bwMode="auto">
          <a:xfrm>
            <a:off x="2555776" y="5297314"/>
            <a:ext cx="1409700" cy="846832"/>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 name="副标题 2"/>
          <p:cNvSpPr>
            <a:spLocks noGrp="1"/>
          </p:cNvSpPr>
          <p:nvPr>
            <p:ph idx="1"/>
          </p:nvPr>
        </p:nvSpPr>
        <p:spPr/>
        <p:txBody>
          <a:bodyPr>
            <a:normAutofit/>
          </a:bodyPr>
          <a:lstStyle/>
          <a:p>
            <a:pPr algn="l"/>
            <a:r>
              <a:rPr lang="zh-CN" altLang="en-US" sz="2400" b="0" dirty="0">
                <a:latin typeface="Times New Roman" panose="02020603050405020304" pitchFamily="18" charset="0"/>
                <a:cs typeface="Times New Roman" panose="02020603050405020304" pitchFamily="18" charset="0"/>
              </a:rPr>
              <a:t>机器指令系统的性质决定了指令选择的难易程度</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一致性</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完整性</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指令的执行速度</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机器的特点</a:t>
            </a:r>
            <a:endParaRPr lang="zh-CN" altLang="en-US" sz="20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对每一类三地址语句，可以设计它的代码框架</a:t>
            </a:r>
            <a:endParaRPr lang="zh-CN" altLang="en-US" sz="2400" b="0" dirty="0">
              <a:latin typeface="Times New Roman" panose="02020603050405020304" pitchFamily="18" charset="0"/>
              <a:cs typeface="Times New Roman" panose="02020603050405020304" pitchFamily="18" charset="0"/>
            </a:endParaRPr>
          </a:p>
          <a:p>
            <a:pPr marL="720090" indent="0" algn="l">
              <a:buNone/>
            </a:pPr>
            <a:r>
              <a:rPr lang="zh-CN" altLang="en-US" sz="2000" b="0" dirty="0">
                <a:latin typeface="Times New Roman" panose="02020603050405020304" pitchFamily="18" charset="0"/>
                <a:cs typeface="Times New Roman" panose="02020603050405020304" pitchFamily="18" charset="0"/>
              </a:rPr>
              <a:t>如 </a:t>
            </a:r>
            <a:r>
              <a:rPr lang="en-US" altLang="zh-CN" sz="2000" b="0" dirty="0">
                <a:latin typeface="Times New Roman" panose="02020603050405020304" pitchFamily="18" charset="0"/>
                <a:cs typeface="Times New Roman" panose="02020603050405020304" pitchFamily="18" charset="0"/>
              </a:rPr>
              <a:t>x:=y+z </a:t>
            </a:r>
            <a:r>
              <a:rPr lang="zh-CN" altLang="en-US" sz="2000" b="0" dirty="0">
                <a:latin typeface="Times New Roman" panose="02020603050405020304" pitchFamily="18" charset="0"/>
                <a:cs typeface="Times New Roman" panose="02020603050405020304" pitchFamily="18" charset="0"/>
              </a:rPr>
              <a:t>的代码框架</a:t>
            </a:r>
            <a:endParaRPr lang="zh-CN" altLang="en-US" sz="2000" b="0" dirty="0">
              <a:latin typeface="Times New Roman" panose="02020603050405020304" pitchFamily="18" charset="0"/>
              <a:cs typeface="Times New Roman" panose="02020603050405020304" pitchFamily="18" charset="0"/>
            </a:endParaRPr>
          </a:p>
          <a:p>
            <a:pPr marL="720090" indent="0" algn="l">
              <a:buNone/>
            </a:pPr>
            <a:r>
              <a:rPr lang="en-US" altLang="zh-CN" sz="2000" b="0" dirty="0">
                <a:latin typeface="Times New Roman" panose="02020603050405020304" pitchFamily="18" charset="0"/>
                <a:cs typeface="Times New Roman" panose="02020603050405020304" pitchFamily="18" charset="0"/>
              </a:rPr>
              <a:t>MOV  R0, y</a:t>
            </a:r>
            <a:endParaRPr lang="en-US" altLang="zh-CN" sz="2000" b="0" dirty="0">
              <a:latin typeface="Times New Roman" panose="02020603050405020304" pitchFamily="18" charset="0"/>
              <a:cs typeface="Times New Roman" panose="02020603050405020304" pitchFamily="18" charset="0"/>
            </a:endParaRPr>
          </a:p>
          <a:p>
            <a:pPr marL="720090" indent="0" algn="l">
              <a:buNone/>
            </a:pPr>
            <a:r>
              <a:rPr lang="en-US" altLang="zh-CN" sz="2000" b="0" dirty="0">
                <a:latin typeface="Times New Roman" panose="02020603050405020304" pitchFamily="18" charset="0"/>
                <a:cs typeface="Times New Roman" panose="02020603050405020304" pitchFamily="18" charset="0"/>
              </a:rPr>
              <a:t>ADD  R0, z</a:t>
            </a:r>
            <a:endParaRPr lang="en-US" altLang="zh-CN" sz="2000" b="0" dirty="0">
              <a:latin typeface="Times New Roman" panose="02020603050405020304" pitchFamily="18" charset="0"/>
              <a:cs typeface="Times New Roman" panose="02020603050405020304" pitchFamily="18" charset="0"/>
            </a:endParaRPr>
          </a:p>
          <a:p>
            <a:pPr marL="720090" indent="0" algn="l">
              <a:buNone/>
            </a:pPr>
            <a:r>
              <a:rPr lang="en-US" altLang="zh-CN" sz="2000" b="0" dirty="0">
                <a:latin typeface="Times New Roman" panose="02020603050405020304" pitchFamily="18" charset="0"/>
                <a:cs typeface="Times New Roman" panose="02020603050405020304" pitchFamily="18" charset="0"/>
              </a:rPr>
              <a:t>MOV  x, R0</a:t>
            </a:r>
            <a:endParaRPr lang="zh-CN" altLang="en-US" sz="20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dirty="0"/>
              <a:t>指令</a:t>
            </a:r>
            <a:r>
              <a:rPr lang="zh-CN" altLang="en-US" dirty="0" smtClean="0"/>
              <a:t>选择</a:t>
            </a:r>
            <a:endParaRPr lang="en-US" dirty="0"/>
          </a:p>
        </p:txBody>
      </p:sp>
      <p:sp>
        <p:nvSpPr>
          <p:cNvPr id="5" name="Rectangle 5"/>
          <p:cNvSpPr>
            <a:spLocks noChangeArrowheads="1"/>
          </p:cNvSpPr>
          <p:nvPr/>
        </p:nvSpPr>
        <p:spPr bwMode="auto">
          <a:xfrm>
            <a:off x="827584" y="5420664"/>
            <a:ext cx="1080120" cy="8640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ts val="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a:=b+c</a:t>
            </a:r>
            <a:endParaRPr lang="en-US" altLang="zh-CN" sz="2000" dirty="0">
              <a:latin typeface="Times New Roman" panose="02020603050405020304" pitchFamily="18" charset="0"/>
              <a:cs typeface="Times New Roman" panose="02020603050405020304" pitchFamily="18" charset="0"/>
            </a:endParaRPr>
          </a:p>
          <a:p>
            <a:pPr marL="342900" indent="-342900">
              <a:spcBef>
                <a:spcPts val="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d:=a+e</a:t>
            </a:r>
            <a:endParaRPr lang="en-US" altLang="zh-CN" sz="2000" dirty="0">
              <a:latin typeface="Times New Roman" panose="02020603050405020304" pitchFamily="18" charset="0"/>
              <a:cs typeface="Times New Roman" panose="02020603050405020304" pitchFamily="18" charset="0"/>
            </a:endParaRPr>
          </a:p>
        </p:txBody>
      </p:sp>
      <p:sp>
        <p:nvSpPr>
          <p:cNvPr id="6" name="Rectangle 7"/>
          <p:cNvSpPr>
            <a:spLocks noChangeArrowheads="1"/>
          </p:cNvSpPr>
          <p:nvPr/>
        </p:nvSpPr>
        <p:spPr bwMode="auto">
          <a:xfrm>
            <a:off x="2555776" y="4221088"/>
            <a:ext cx="1587778" cy="226159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0" lvl="1" indent="-285750">
              <a:spcBef>
                <a:spcPct val="20000"/>
              </a:spcBef>
            </a:pPr>
            <a:r>
              <a:rPr lang="en-US" altLang="zh-CN" sz="2000" dirty="0" smtClean="0">
                <a:latin typeface="Times New Roman" panose="02020603050405020304" pitchFamily="18" charset="0"/>
                <a:cs typeface="Times New Roman" panose="02020603050405020304" pitchFamily="18" charset="0"/>
              </a:rPr>
              <a:t>MOV  R</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 b</a:t>
            </a:r>
            <a:endParaRPr lang="en-US" altLang="zh-CN" sz="2000"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sz="2000" dirty="0">
                <a:latin typeface="Times New Roman" panose="02020603050405020304" pitchFamily="18" charset="0"/>
                <a:cs typeface="Times New Roman" panose="02020603050405020304" pitchFamily="18" charset="0"/>
              </a:rPr>
              <a:t>ADD   </a:t>
            </a:r>
            <a:r>
              <a:rPr lang="en-US" altLang="zh-CN" sz="2000" dirty="0" smtClean="0">
                <a:latin typeface="Times New Roman" panose="02020603050405020304" pitchFamily="18" charset="0"/>
                <a:cs typeface="Times New Roman" panose="02020603050405020304" pitchFamily="18" charset="0"/>
              </a:rPr>
              <a:t>R</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 c</a:t>
            </a:r>
            <a:endParaRPr lang="en-US" altLang="zh-CN" sz="2000"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sz="2000" dirty="0">
                <a:latin typeface="Times New Roman" panose="02020603050405020304" pitchFamily="18" charset="0"/>
                <a:cs typeface="Times New Roman" panose="02020603050405020304" pitchFamily="18" charset="0"/>
              </a:rPr>
              <a:t>MOV  </a:t>
            </a:r>
            <a:r>
              <a:rPr lang="en-US" altLang="zh-CN" sz="2000" dirty="0" smtClean="0">
                <a:latin typeface="Times New Roman" panose="02020603050405020304" pitchFamily="18" charset="0"/>
                <a:cs typeface="Times New Roman" panose="02020603050405020304" pitchFamily="18" charset="0"/>
              </a:rPr>
              <a:t>a, R</a:t>
            </a:r>
            <a:r>
              <a:rPr lang="en-US" altLang="zh-CN" sz="2000" baseline="-25000" dirty="0" smtClean="0">
                <a:latin typeface="Times New Roman" panose="02020603050405020304" pitchFamily="18" charset="0"/>
                <a:cs typeface="Times New Roman" panose="02020603050405020304" pitchFamily="18" charset="0"/>
              </a:rPr>
              <a:t>0</a:t>
            </a:r>
            <a:endParaRPr lang="en-US" altLang="zh-CN" sz="2000"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sz="2000" dirty="0">
                <a:latin typeface="Times New Roman" panose="02020603050405020304" pitchFamily="18" charset="0"/>
                <a:cs typeface="Times New Roman" panose="02020603050405020304" pitchFamily="18" charset="0"/>
              </a:rPr>
              <a:t>MOV  </a:t>
            </a:r>
            <a:r>
              <a:rPr lang="en-US" altLang="zh-CN" sz="2000" dirty="0" smtClean="0">
                <a:latin typeface="Times New Roman" panose="02020603050405020304" pitchFamily="18" charset="0"/>
                <a:cs typeface="Times New Roman" panose="02020603050405020304" pitchFamily="18" charset="0"/>
              </a:rPr>
              <a:t>R</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 a</a:t>
            </a:r>
            <a:endParaRPr lang="en-US" altLang="zh-CN" sz="2000"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sz="2000" dirty="0">
                <a:latin typeface="Times New Roman" panose="02020603050405020304" pitchFamily="18" charset="0"/>
                <a:cs typeface="Times New Roman" panose="02020603050405020304" pitchFamily="18" charset="0"/>
              </a:rPr>
              <a:t>ADD   </a:t>
            </a:r>
            <a:r>
              <a:rPr lang="en-US" altLang="zh-CN" sz="2000" dirty="0" smtClean="0">
                <a:latin typeface="Times New Roman" panose="02020603050405020304" pitchFamily="18" charset="0"/>
                <a:cs typeface="Times New Roman" panose="02020603050405020304" pitchFamily="18" charset="0"/>
              </a:rPr>
              <a:t>R</a:t>
            </a:r>
            <a:r>
              <a:rPr lang="en-US" altLang="zh-CN" sz="2000" baseline="-25000" dirty="0" smtClean="0">
                <a:latin typeface="Times New Roman" panose="02020603050405020304" pitchFamily="18" charset="0"/>
                <a:cs typeface="Times New Roman" panose="02020603050405020304" pitchFamily="18" charset="0"/>
              </a:rPr>
              <a:t>0</a:t>
            </a:r>
            <a:r>
              <a:rPr lang="en-US" altLang="zh-CN" sz="2000" dirty="0" smtClean="0">
                <a:latin typeface="Times New Roman" panose="02020603050405020304" pitchFamily="18" charset="0"/>
                <a:cs typeface="Times New Roman" panose="02020603050405020304" pitchFamily="18" charset="0"/>
              </a:rPr>
              <a:t>, e</a:t>
            </a:r>
            <a:endParaRPr lang="en-US" altLang="zh-CN" sz="2000"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sz="2000" dirty="0">
                <a:latin typeface="Times New Roman" panose="02020603050405020304" pitchFamily="18" charset="0"/>
                <a:cs typeface="Times New Roman" panose="02020603050405020304" pitchFamily="18" charset="0"/>
              </a:rPr>
              <a:t>MOV  </a:t>
            </a:r>
            <a:r>
              <a:rPr lang="en-US" altLang="zh-CN" sz="2000" dirty="0" smtClean="0">
                <a:latin typeface="Times New Roman" panose="02020603050405020304" pitchFamily="18" charset="0"/>
                <a:cs typeface="Times New Roman" panose="02020603050405020304" pitchFamily="18" charset="0"/>
              </a:rPr>
              <a:t>d, R</a:t>
            </a:r>
            <a:r>
              <a:rPr lang="en-US" altLang="zh-CN" sz="2000" baseline="-25000" dirty="0" smtClean="0">
                <a:latin typeface="Times New Roman" panose="02020603050405020304" pitchFamily="18" charset="0"/>
                <a:cs typeface="Times New Roman" panose="02020603050405020304" pitchFamily="18" charset="0"/>
              </a:rPr>
              <a:t>0</a:t>
            </a:r>
            <a:endParaRPr lang="en-US" altLang="zh-CN" sz="2000" dirty="0">
              <a:latin typeface="Times New Roman" panose="02020603050405020304" pitchFamily="18" charset="0"/>
              <a:cs typeface="Times New Roman" panose="02020603050405020304" pitchFamily="18" charset="0"/>
            </a:endParaRPr>
          </a:p>
        </p:txBody>
      </p:sp>
      <p:sp>
        <p:nvSpPr>
          <p:cNvPr id="8" name="Rectangle 6"/>
          <p:cNvSpPr>
            <a:spLocks noChangeArrowheads="1"/>
          </p:cNvSpPr>
          <p:nvPr/>
        </p:nvSpPr>
        <p:spPr bwMode="auto">
          <a:xfrm>
            <a:off x="4644008" y="4077072"/>
            <a:ext cx="1224136" cy="48005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spcBef>
                <a:spcPct val="20000"/>
              </a:spcBef>
              <a:buClr>
                <a:schemeClr val="accent1"/>
              </a:buClr>
              <a:buSzPct val="70000"/>
              <a:buFont typeface="Monotype Sorts" pitchFamily="2" charset="2"/>
              <a:buNone/>
            </a:pPr>
            <a:r>
              <a:rPr lang="en-US" altLang="zh-CN" sz="2000" dirty="0">
                <a:latin typeface="Times New Roman" panose="02020603050405020304" pitchFamily="18" charset="0"/>
                <a:cs typeface="Times New Roman" panose="02020603050405020304" pitchFamily="18" charset="0"/>
              </a:rPr>
              <a:t>a:=a+1</a:t>
            </a:r>
            <a:endParaRPr lang="en-US" altLang="zh-CN" sz="2000" dirty="0">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4791342" y="5041320"/>
            <a:ext cx="1658888" cy="1092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0" lvl="1" indent="-285750" algn="just">
              <a:spcBef>
                <a:spcPct val="20000"/>
              </a:spcBef>
            </a:pPr>
            <a:r>
              <a:rPr lang="en-US" altLang="zh-CN" dirty="0">
                <a:latin typeface="Times New Roman" panose="02020603050405020304" pitchFamily="18" charset="0"/>
                <a:cs typeface="Times New Roman" panose="02020603050405020304" pitchFamily="18" charset="0"/>
              </a:rPr>
              <a:t>MOV   </a:t>
            </a:r>
            <a:r>
              <a:rPr lang="en-US" altLang="zh-CN" dirty="0" smtClean="0">
                <a:latin typeface="Times New Roman" panose="02020603050405020304" pitchFamily="18" charset="0"/>
                <a:cs typeface="Times New Roman" panose="02020603050405020304" pitchFamily="18" charset="0"/>
              </a:rPr>
              <a:t>R</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a</a:t>
            </a:r>
            <a:endParaRPr lang="en-US" altLang="zh-CN" dirty="0">
              <a:latin typeface="Times New Roman" panose="02020603050405020304" pitchFamily="18" charset="0"/>
              <a:cs typeface="Times New Roman" panose="02020603050405020304" pitchFamily="18" charset="0"/>
            </a:endParaRPr>
          </a:p>
          <a:p>
            <a:pPr marL="0" lvl="1" indent="-285750" algn="just">
              <a:spcBef>
                <a:spcPct val="20000"/>
              </a:spcBef>
            </a:pPr>
            <a:r>
              <a:rPr lang="en-US" altLang="zh-CN" dirty="0">
                <a:latin typeface="Times New Roman" panose="02020603050405020304" pitchFamily="18" charset="0"/>
                <a:cs typeface="Times New Roman" panose="02020603050405020304" pitchFamily="18" charset="0"/>
              </a:rPr>
              <a:t>ADD  </a:t>
            </a:r>
            <a:r>
              <a:rPr lang="en-US" altLang="zh-CN" dirty="0" smtClean="0">
                <a:latin typeface="Times New Roman" panose="02020603050405020304" pitchFamily="18" charset="0"/>
                <a:cs typeface="Times New Roman" panose="02020603050405020304" pitchFamily="18" charset="0"/>
              </a:rPr>
              <a:t> R</a:t>
            </a:r>
            <a:r>
              <a:rPr lang="en-US" altLang="zh-CN" baseline="-25000" dirty="0" smtClean="0">
                <a:latin typeface="Times New Roman" panose="02020603050405020304" pitchFamily="18" charset="0"/>
                <a:cs typeface="Times New Roman" panose="02020603050405020304" pitchFamily="18" charset="0"/>
              </a:rPr>
              <a:t>0</a:t>
            </a:r>
            <a:r>
              <a:rPr lang="en-US" altLang="zh-CN" dirty="0" smtClean="0">
                <a:latin typeface="Times New Roman" panose="02020603050405020304" pitchFamily="18" charset="0"/>
                <a:cs typeface="Times New Roman" panose="02020603050405020304" pitchFamily="18" charset="0"/>
              </a:rPr>
              <a:t>, #1</a:t>
            </a:r>
            <a:endParaRPr lang="en-US" altLang="zh-CN" dirty="0">
              <a:latin typeface="Times New Roman" panose="02020603050405020304" pitchFamily="18" charset="0"/>
              <a:cs typeface="Times New Roman" panose="02020603050405020304" pitchFamily="18" charset="0"/>
            </a:endParaRPr>
          </a:p>
          <a:p>
            <a:pPr marL="0" lvl="1" indent="-285750">
              <a:spcBef>
                <a:spcPct val="20000"/>
              </a:spcBef>
            </a:pPr>
            <a:r>
              <a:rPr lang="en-US" altLang="zh-CN" dirty="0">
                <a:latin typeface="Times New Roman" panose="02020603050405020304" pitchFamily="18" charset="0"/>
                <a:cs typeface="Times New Roman" panose="02020603050405020304" pitchFamily="18" charset="0"/>
              </a:rPr>
              <a:t>MOV  </a:t>
            </a:r>
            <a:r>
              <a:rPr lang="en-US" altLang="zh-CN" dirty="0" smtClean="0">
                <a:latin typeface="Times New Roman" panose="02020603050405020304" pitchFamily="18" charset="0"/>
                <a:cs typeface="Times New Roman" panose="02020603050405020304" pitchFamily="18" charset="0"/>
              </a:rPr>
              <a:t> a, R</a:t>
            </a:r>
            <a:r>
              <a:rPr lang="en-US" altLang="zh-CN" baseline="-25000" dirty="0" smtClean="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p:txBody>
      </p:sp>
      <p:sp>
        <p:nvSpPr>
          <p:cNvPr id="10" name="Text Box 9"/>
          <p:cNvSpPr txBox="1">
            <a:spLocks noChangeArrowheads="1"/>
          </p:cNvSpPr>
          <p:nvPr/>
        </p:nvSpPr>
        <p:spPr bwMode="auto">
          <a:xfrm>
            <a:off x="7045377" y="5289842"/>
            <a:ext cx="869148" cy="40011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US" altLang="zh-CN" sz="2000" dirty="0">
                <a:latin typeface="Times New Roman" panose="02020603050405020304" pitchFamily="18" charset="0"/>
                <a:ea typeface="宋体" panose="02010600030101010101" pitchFamily="2" charset="-122"/>
                <a:cs typeface="Times New Roman" panose="02020603050405020304" pitchFamily="18" charset="0"/>
              </a:rPr>
              <a:t>INC  a</a:t>
            </a:r>
            <a:endParaRPr lang="en-US" altLang="zh-CN" sz="20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Text Box 69"/>
          <p:cNvSpPr txBox="1">
            <a:spLocks noChangeArrowheads="1"/>
          </p:cNvSpPr>
          <p:nvPr/>
        </p:nvSpPr>
        <p:spPr bwMode="auto">
          <a:xfrm>
            <a:off x="6977250" y="5720730"/>
            <a:ext cx="415498" cy="461665"/>
          </a:xfrm>
          <a:prstGeom prst="rect">
            <a:avLst/>
          </a:prstGeom>
          <a:noFill/>
          <a:ln>
            <a:noFill/>
          </a:ln>
          <a:effectLst/>
          <a:extLst>
            <a:ext uri="{909E8E84-426E-40DD-AFC4-6F175D3DCCD1}">
              <a14:hiddenFill xmlns:a14="http://schemas.microsoft.com/office/drawing/2010/main">
                <a:solidFill>
                  <a:srgbClr val="FF99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defPPr>
              <a:defRPr lang="zh-CN"/>
            </a:defPPr>
            <a:lvl1pPr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1pPr>
            <a:lvl2pPr marL="4572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2pPr>
            <a:lvl3pPr marL="9144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3pPr>
            <a:lvl4pPr marL="13716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4pPr>
            <a:lvl5pPr marL="1828800" algn="l" rtl="0" fontAlgn="base">
              <a:spcBef>
                <a:spcPct val="0"/>
              </a:spcBef>
              <a:spcAft>
                <a:spcPct val="0"/>
              </a:spcAft>
              <a:defRPr kumimoji="1" sz="24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黑体" panose="02010609060101010101" pitchFamily="2" charset="-122"/>
                <a:cs typeface="+mn-cs"/>
              </a:defRPr>
            </a:lvl9pPr>
          </a:lstStyle>
          <a:p>
            <a:pPr algn="ctr"/>
            <a:r>
              <a:rPr lang="en-US" altLang="zh-CN" dirty="0">
                <a:ea typeface="楷体" panose="02010609060101010101" pitchFamily="49" charset="-122"/>
                <a:cs typeface="Times New Roman" panose="02020603050405020304" pitchFamily="18" charset="0"/>
              </a:rPr>
              <a:t>...</a:t>
            </a:r>
            <a:endParaRPr lang="en-US" altLang="zh-CN" dirty="0">
              <a:ea typeface="楷体" panose="02010609060101010101" pitchFamily="49" charset="-122"/>
              <a:cs typeface="Times New Roman" panose="02020603050405020304" pitchFamily="18" charset="0"/>
            </a:endParaRPr>
          </a:p>
        </p:txBody>
      </p:sp>
      <p:sp>
        <p:nvSpPr>
          <p:cNvPr id="1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1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4" presetClass="entr" presetSubtype="32"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box(out)">
                                      <p:cBhvr>
                                        <p:cTn id="47" dur="500"/>
                                        <p:tgtEl>
                                          <p:spTgt spid="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wipe(up)">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up)">
                                      <p:cBhvr>
                                        <p:cTn id="57" dur="500"/>
                                        <p:tgtEl>
                                          <p:spTgt spid="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left)">
                                      <p:cBhvr>
                                        <p:cTn id="62" dur="500"/>
                                        <p:tgtEl>
                                          <p:spTgt spid="10"/>
                                        </p:tgtEl>
                                      </p:cBhvr>
                                    </p:animEffect>
                                  </p:childTnLst>
                                </p:cTn>
                              </p:par>
                              <p:par>
                                <p:cTn id="63" presetID="1" presetClass="entr" presetSubtype="0" fill="hold" grpId="0"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5" grpId="0" autoUpdateAnimBg="0"/>
      <p:bldP spid="6" grpId="0" autoUpdateAnimBg="0"/>
      <p:bldP spid="8" grpId="0" autoUpdateAnimBg="0"/>
      <p:bldP spid="9" grpId="0" autoUpdateAnimBg="0"/>
      <p:bldP spid="10" grpId="0" animBg="1" autoUpdateAnimBg="0"/>
      <p:bldP spid="1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a:latin typeface="Times New Roman" panose="02020603050405020304" pitchFamily="18" charset="0"/>
                <a:cs typeface="Times New Roman" panose="02020603050405020304" pitchFamily="18" charset="0"/>
              </a:rPr>
              <a:t>选出要使用寄存器的变量</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局部范围内</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在程序的某一点上</a:t>
            </a:r>
            <a:endParaRPr lang="zh-CN" altLang="en-US" sz="20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寄存器指派</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可用寄存器</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专用寄存器</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通用寄存器</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寄存器对</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把寄存器指派给相应的变量</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变量需要什么样的寄存器</a:t>
            </a:r>
            <a:endParaRPr lang="zh-CN" altLang="en-US" sz="2000" b="0" dirty="0">
              <a:latin typeface="Times New Roman" panose="02020603050405020304" pitchFamily="18" charset="0"/>
              <a:cs typeface="Times New Roman" panose="02020603050405020304" pitchFamily="18" charset="0"/>
            </a:endParaRPr>
          </a:p>
          <a:p>
            <a:pPr marL="899795" indent="-342900">
              <a:buFont typeface="Arial" panose="020B0604020202020204" pitchFamily="34" charset="0"/>
              <a:buChar char="•"/>
            </a:pPr>
            <a:r>
              <a:rPr lang="zh-CN" altLang="en-US" sz="2000" b="0" dirty="0">
                <a:latin typeface="Times New Roman" panose="02020603050405020304" pitchFamily="18" charset="0"/>
                <a:cs typeface="Times New Roman" panose="02020603050405020304" pitchFamily="18" charset="0"/>
              </a:rPr>
              <a:t>操作需要什么样的寄存器</a:t>
            </a:r>
            <a:endParaRPr lang="zh-CN" altLang="en-US" sz="20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寄存器</a:t>
            </a:r>
            <a:r>
              <a:rPr lang="zh-CN" altLang="en-US" kern="0" dirty="0" smtClean="0">
                <a:solidFill>
                  <a:srgbClr val="000000"/>
                </a:solidFill>
              </a:rPr>
              <a:t>分配</a:t>
            </a:r>
            <a:endParaRPr lang="en-US" dirty="0"/>
          </a:p>
        </p:txBody>
      </p:sp>
      <p:sp>
        <p:nvSpPr>
          <p:cNvPr id="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smtClean="0"/>
              <a:t>School of Information &amp; Software Engineering</a:t>
            </a:r>
            <a:endParaRPr lang="en-US" altLang="zh-CN" dirty="0" smtClean="0"/>
          </a:p>
        </p:txBody>
      </p:sp>
      <p:sp>
        <p:nvSpPr>
          <p:cNvPr id="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0"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a:latin typeface="Times New Roman" panose="02020603050405020304" pitchFamily="18" charset="0"/>
                <a:cs typeface="Times New Roman" panose="02020603050405020304" pitchFamily="18" charset="0"/>
              </a:rPr>
              <a:t>计算次序影响目标代码的效率</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en-US" altLang="zh-CN" sz="2000" b="0" dirty="0">
                <a:latin typeface="Times New Roman" panose="02020603050405020304" pitchFamily="18" charset="0"/>
                <a:cs typeface="Times New Roman" panose="02020603050405020304" pitchFamily="18" charset="0"/>
              </a:rPr>
              <a:t>RISC</a:t>
            </a:r>
            <a:r>
              <a:rPr lang="zh-CN" altLang="en-US" sz="2000" b="0" dirty="0">
                <a:latin typeface="Times New Roman" panose="02020603050405020304" pitchFamily="18" charset="0"/>
                <a:cs typeface="Times New Roman" panose="02020603050405020304" pitchFamily="18" charset="0"/>
              </a:rPr>
              <a:t>体系结构的一种通用的流水线限制是：从内存中取出存入寄存器的值在随后的几个周期内是不能用的。</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smtClean="0">
                <a:latin typeface="Times New Roman" panose="02020603050405020304" pitchFamily="18" charset="0"/>
                <a:cs typeface="Times New Roman" panose="02020603050405020304" pitchFamily="18" charset="0"/>
              </a:rPr>
              <a:t>在这几个周期期间，可以调出不依赖于该寄存器值的指令来执行，如果找不到这样的指令，则这些周期就会被浪费。</a:t>
            </a:r>
            <a:endParaRPr lang="zh-CN" altLang="en-US" sz="2000" b="0" dirty="0" smtClean="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smtClean="0">
                <a:latin typeface="Times New Roman" panose="02020603050405020304" pitchFamily="18" charset="0"/>
                <a:cs typeface="Times New Roman" panose="02020603050405020304" pitchFamily="18" charset="0"/>
              </a:rPr>
              <a:t>所以</a:t>
            </a:r>
            <a:r>
              <a:rPr lang="zh-CN" altLang="en-US" sz="2000" b="0" dirty="0">
                <a:latin typeface="Times New Roman" panose="02020603050405020304" pitchFamily="18" charset="0"/>
                <a:cs typeface="Times New Roman" panose="02020603050405020304" pitchFamily="18" charset="0"/>
              </a:rPr>
              <a:t>，对于具有流水线限制的体系结构，选择合适的计算次序是必需的。</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有些计算顺序可以用较少的寄存器来保留中间</a:t>
            </a:r>
            <a:r>
              <a:rPr lang="zh-CN" altLang="en-US" sz="2000" b="0" dirty="0" smtClean="0">
                <a:latin typeface="Times New Roman" panose="02020603050405020304" pitchFamily="18" charset="0"/>
                <a:cs typeface="Times New Roman" panose="02020603050405020304" pitchFamily="18" charset="0"/>
              </a:rPr>
              <a:t>结果</a:t>
            </a:r>
            <a:endParaRPr lang="en-US" altLang="zh-CN" sz="2000" b="0" dirty="0" smtClean="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endParaRPr lang="zh-CN" altLang="en-US" sz="20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代码生成程序的设计原则</a:t>
            </a:r>
            <a:endParaRPr lang="zh-CN" altLang="en-US" sz="24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能够正确地生成代码</a:t>
            </a:r>
            <a:endParaRPr lang="zh-CN" altLang="en-US" sz="2000" b="0" dirty="0">
              <a:latin typeface="Times New Roman" panose="02020603050405020304" pitchFamily="18" charset="0"/>
              <a:cs typeface="Times New Roman" panose="02020603050405020304" pitchFamily="18" charset="0"/>
            </a:endParaRPr>
          </a:p>
          <a:p>
            <a:pPr marL="612140" indent="-342900">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易于实现、便于测试和维护</a:t>
            </a:r>
            <a:endParaRPr lang="zh-CN" altLang="en-US" sz="20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计算次序的</a:t>
            </a:r>
            <a:r>
              <a:rPr lang="zh-CN" altLang="en-US" kern="0" dirty="0" smtClean="0">
                <a:solidFill>
                  <a:srgbClr val="000000"/>
                </a:solidFill>
              </a:rPr>
              <a:t>选择</a:t>
            </a:r>
            <a:endParaRPr lang="en-US" dirty="0"/>
          </a:p>
        </p:txBody>
      </p:sp>
      <p:sp>
        <p:nvSpPr>
          <p:cNvPr id="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algn="l"/>
            <a:r>
              <a:rPr lang="zh-CN" altLang="en-US" sz="2400" b="0" dirty="0" smtClean="0">
                <a:latin typeface="Times New Roman" panose="02020603050405020304" pitchFamily="18" charset="0"/>
                <a:cs typeface="Times New Roman" panose="02020603050405020304" pitchFamily="18" charset="0"/>
              </a:rPr>
              <a:t>以</a:t>
            </a:r>
            <a:r>
              <a:rPr lang="en-US" altLang="zh-CN" sz="2400" b="0" dirty="0" smtClean="0">
                <a:latin typeface="Times New Roman" panose="02020603050405020304" pitchFamily="18" charset="0"/>
                <a:cs typeface="Times New Roman" panose="02020603050405020304" pitchFamily="18" charset="0"/>
              </a:rPr>
              <a:t>8086</a:t>
            </a:r>
            <a:r>
              <a:rPr lang="zh-CN" altLang="en-US" sz="2400" b="0" dirty="0" smtClean="0">
                <a:latin typeface="Times New Roman" panose="02020603050405020304" pitchFamily="18" charset="0"/>
                <a:cs typeface="Times New Roman" panose="02020603050405020304" pitchFamily="18" charset="0"/>
              </a:rPr>
              <a:t>微处理器作为目标机，以汇编语言作为目标代码形式为例</a:t>
            </a:r>
            <a:endParaRPr lang="en-US" altLang="zh-CN" sz="2400" b="0" dirty="0" smtClean="0">
              <a:latin typeface="Times New Roman" panose="02020603050405020304" pitchFamily="18" charset="0"/>
              <a:cs typeface="Times New Roman" panose="02020603050405020304" pitchFamily="18" charset="0"/>
            </a:endParaRPr>
          </a:p>
          <a:p>
            <a:pPr algn="l"/>
            <a:r>
              <a:rPr lang="en-US" altLang="zh-CN" sz="2400" b="0" dirty="0" smtClean="0">
                <a:latin typeface="Times New Roman" panose="02020603050405020304" pitchFamily="18" charset="0"/>
                <a:cs typeface="Times New Roman" panose="02020603050405020304" pitchFamily="18" charset="0"/>
              </a:rPr>
              <a:t>8</a:t>
            </a:r>
            <a:r>
              <a:rPr lang="zh-CN" altLang="en-US" sz="2400" b="0" dirty="0" smtClean="0">
                <a:latin typeface="Times New Roman" panose="02020603050405020304" pitchFamily="18" charset="0"/>
                <a:cs typeface="Times New Roman" panose="02020603050405020304" pitchFamily="18" charset="0"/>
              </a:rPr>
              <a:t>个通用寄存器，均为</a:t>
            </a:r>
            <a:r>
              <a:rPr lang="en-US" altLang="zh-CN" sz="2400" b="0" dirty="0" smtClean="0">
                <a:latin typeface="Times New Roman" panose="02020603050405020304" pitchFamily="18" charset="0"/>
                <a:cs typeface="Times New Roman" panose="02020603050405020304" pitchFamily="18" charset="0"/>
              </a:rPr>
              <a:t>16</a:t>
            </a:r>
            <a:r>
              <a:rPr lang="zh-CN" altLang="en-US" sz="2400" b="0" dirty="0" smtClean="0">
                <a:latin typeface="Times New Roman" panose="02020603050405020304" pitchFamily="18" charset="0"/>
                <a:cs typeface="Times New Roman" panose="02020603050405020304" pitchFamily="18" charset="0"/>
              </a:rPr>
              <a:t>位</a:t>
            </a:r>
            <a:endParaRPr lang="en-US" altLang="zh-CN" sz="24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AX: Accumulator, </a:t>
            </a:r>
            <a:r>
              <a:rPr lang="zh-CN" altLang="en-US" sz="2000" b="0" dirty="0" smtClean="0">
                <a:latin typeface="Times New Roman" panose="02020603050405020304" pitchFamily="18" charset="0"/>
                <a:cs typeface="Times New Roman" panose="02020603050405020304" pitchFamily="18" charset="0"/>
              </a:rPr>
              <a:t>累加寄存器，也称为累加器；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BX: Base, </a:t>
            </a:r>
            <a:r>
              <a:rPr lang="zh-CN" altLang="en-US" sz="2000" b="0" dirty="0" smtClean="0">
                <a:latin typeface="Times New Roman" panose="02020603050405020304" pitchFamily="18" charset="0"/>
                <a:cs typeface="Times New Roman" panose="02020603050405020304" pitchFamily="18" charset="0"/>
              </a:rPr>
              <a:t>基地址寄存器；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CX: Count, </a:t>
            </a:r>
            <a:r>
              <a:rPr lang="zh-CN" altLang="en-US" sz="2000" b="0" dirty="0" smtClean="0">
                <a:latin typeface="Times New Roman" panose="02020603050405020304" pitchFamily="18" charset="0"/>
                <a:cs typeface="Times New Roman" panose="02020603050405020304" pitchFamily="18" charset="0"/>
              </a:rPr>
              <a:t>计数器寄存器；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DX: Data, </a:t>
            </a:r>
            <a:r>
              <a:rPr lang="zh-CN" altLang="en-US" sz="2000" b="0" dirty="0" smtClean="0">
                <a:latin typeface="Times New Roman" panose="02020603050405020304" pitchFamily="18" charset="0"/>
                <a:cs typeface="Times New Roman" panose="02020603050405020304" pitchFamily="18" charset="0"/>
              </a:rPr>
              <a:t>数据寄存器；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BP: Base Pointer, </a:t>
            </a:r>
            <a:r>
              <a:rPr lang="zh-CN" altLang="en-US" sz="2000" b="0" dirty="0" smtClean="0">
                <a:latin typeface="Times New Roman" panose="02020603050405020304" pitchFamily="18" charset="0"/>
                <a:cs typeface="Times New Roman" panose="02020603050405020304" pitchFamily="18" charset="0"/>
              </a:rPr>
              <a:t>基指针寄存器；</a:t>
            </a:r>
            <a:br>
              <a:rPr lang="en-US" altLang="zh-CN" sz="2000" b="0" dirty="0" smtClean="0">
                <a:latin typeface="Times New Roman" panose="02020603050405020304" pitchFamily="18" charset="0"/>
                <a:cs typeface="Times New Roman" panose="02020603050405020304" pitchFamily="18" charset="0"/>
              </a:rPr>
            </a:br>
            <a:r>
              <a:rPr lang="en-US" altLang="zh-CN" sz="2000" b="0" dirty="0" smtClean="0">
                <a:latin typeface="Times New Roman" panose="02020603050405020304" pitchFamily="18" charset="0"/>
                <a:cs typeface="Times New Roman" panose="02020603050405020304" pitchFamily="18" charset="0"/>
              </a:rPr>
              <a:t>SP: Stack Pointer, </a:t>
            </a:r>
            <a:r>
              <a:rPr lang="zh-CN" altLang="en-US" sz="2000" b="0" dirty="0" smtClean="0">
                <a:latin typeface="Times New Roman" panose="02020603050405020304" pitchFamily="18" charset="0"/>
                <a:cs typeface="Times New Roman" panose="02020603050405020304" pitchFamily="18" charset="0"/>
              </a:rPr>
              <a:t>堆栈指针寄存器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SI: Source Index, </a:t>
            </a:r>
            <a:r>
              <a:rPr lang="zh-CN" altLang="en-US" sz="2000" b="0" dirty="0" smtClean="0">
                <a:latin typeface="Times New Roman" panose="02020603050405020304" pitchFamily="18" charset="0"/>
                <a:cs typeface="Times New Roman" panose="02020603050405020304" pitchFamily="18" charset="0"/>
              </a:rPr>
              <a:t>源变址寄存器；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DI: Destination Index, </a:t>
            </a:r>
            <a:r>
              <a:rPr lang="zh-CN" altLang="en-US" sz="2000" b="0" dirty="0" smtClean="0">
                <a:latin typeface="Times New Roman" panose="02020603050405020304" pitchFamily="18" charset="0"/>
                <a:cs typeface="Times New Roman" panose="02020603050405020304" pitchFamily="18" charset="0"/>
              </a:rPr>
              <a:t>目的变址寄存器</a:t>
            </a:r>
            <a:endParaRPr lang="en-US" altLang="zh-CN" sz="20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目标机器模型</a:t>
            </a:r>
            <a:r>
              <a:rPr lang="en-US" altLang="zh-CN" kern="0" dirty="0">
                <a:solidFill>
                  <a:srgbClr val="000000"/>
                </a:solidFill>
              </a:rPr>
              <a:t>-</a:t>
            </a:r>
            <a:r>
              <a:rPr lang="zh-CN" altLang="en-US" kern="0" dirty="0" smtClean="0">
                <a:solidFill>
                  <a:srgbClr val="000000"/>
                </a:solidFill>
              </a:rPr>
              <a:t>寄存器</a:t>
            </a:r>
            <a:endParaRPr lang="en-US" dirty="0"/>
          </a:p>
        </p:txBody>
      </p:sp>
      <p:sp>
        <p:nvSpPr>
          <p:cNvPr id="5" name="右大括号 4"/>
          <p:cNvSpPr/>
          <p:nvPr/>
        </p:nvSpPr>
        <p:spPr>
          <a:xfrm>
            <a:off x="6084168" y="2348880"/>
            <a:ext cx="216024" cy="1251922"/>
          </a:xfrm>
          <a:prstGeom prst="rightBrace">
            <a:avLst>
              <a:gd name="adj1" fmla="val 4893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6" name="TextBox 5"/>
          <p:cNvSpPr txBox="1"/>
          <p:nvPr/>
        </p:nvSpPr>
        <p:spPr>
          <a:xfrm>
            <a:off x="6442708" y="2467009"/>
            <a:ext cx="2492990" cy="1015663"/>
          </a:xfrm>
          <a:prstGeom prst="rect">
            <a:avLst/>
          </a:prstGeom>
          <a:noFill/>
        </p:spPr>
        <p:txBody>
          <a:bodyPr wrap="none" rtlCol="0">
            <a:spAutoFit/>
          </a:bodyPr>
          <a:lstStyle/>
          <a:p>
            <a:r>
              <a:rPr lang="zh-CN" altLang="en-US" sz="2000" b="1" dirty="0" smtClean="0"/>
              <a:t>    数据寄存器</a:t>
            </a:r>
            <a:endParaRPr lang="en-US" altLang="zh-CN" sz="2000" b="1" dirty="0" smtClean="0"/>
          </a:p>
          <a:p>
            <a:r>
              <a:rPr lang="zh-CN" altLang="en-US" sz="2000" dirty="0" smtClean="0"/>
              <a:t>可拆分成两个独立的</a:t>
            </a:r>
            <a:endParaRPr lang="en-US" altLang="zh-CN" sz="2000" dirty="0" smtClean="0"/>
          </a:p>
          <a:p>
            <a:r>
              <a:rPr lang="en-US" altLang="zh-CN" sz="2000" dirty="0" smtClean="0"/>
              <a:t>8</a:t>
            </a:r>
            <a:r>
              <a:rPr lang="zh-CN" altLang="en-US" sz="2000" dirty="0" smtClean="0"/>
              <a:t>位寄存器使用</a:t>
            </a:r>
            <a:endParaRPr lang="en-US" sz="2000" dirty="0"/>
          </a:p>
        </p:txBody>
      </p:sp>
      <p:sp>
        <p:nvSpPr>
          <p:cNvPr id="7" name="右大括号 6"/>
          <p:cNvSpPr/>
          <p:nvPr/>
        </p:nvSpPr>
        <p:spPr>
          <a:xfrm>
            <a:off x="6012160" y="4101075"/>
            <a:ext cx="144016" cy="768085"/>
          </a:xfrm>
          <a:prstGeom prst="rightBrace">
            <a:avLst>
              <a:gd name="adj1" fmla="val 4893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8" name="TextBox 7"/>
          <p:cNvSpPr txBox="1"/>
          <p:nvPr/>
        </p:nvSpPr>
        <p:spPr>
          <a:xfrm>
            <a:off x="6442708" y="3869564"/>
            <a:ext cx="1723549" cy="1015663"/>
          </a:xfrm>
          <a:prstGeom prst="rect">
            <a:avLst/>
          </a:prstGeom>
          <a:noFill/>
        </p:spPr>
        <p:txBody>
          <a:bodyPr wrap="none" rtlCol="0">
            <a:spAutoFit/>
          </a:bodyPr>
          <a:lstStyle/>
          <a:p>
            <a:pPr algn="ctr"/>
            <a:r>
              <a:rPr lang="zh-CN" altLang="en-US" sz="2000" b="1" dirty="0"/>
              <a:t>指针</a:t>
            </a:r>
            <a:r>
              <a:rPr lang="zh-CN" altLang="en-US" sz="2000" b="1" dirty="0" smtClean="0"/>
              <a:t>寄存器</a:t>
            </a:r>
            <a:endParaRPr lang="en-US" altLang="zh-CN" sz="2000" b="1" dirty="0" smtClean="0"/>
          </a:p>
          <a:p>
            <a:r>
              <a:rPr lang="zh-CN" altLang="en-US" sz="2000" dirty="0" smtClean="0"/>
              <a:t>不可拆分</a:t>
            </a:r>
            <a:endParaRPr lang="en-US" altLang="zh-CN" sz="2000" dirty="0" smtClean="0"/>
          </a:p>
          <a:p>
            <a:r>
              <a:rPr lang="zh-CN" altLang="en-US" sz="2000" dirty="0" smtClean="0"/>
              <a:t>用于寻址操作</a:t>
            </a:r>
            <a:endParaRPr lang="en-US" sz="2000" dirty="0"/>
          </a:p>
        </p:txBody>
      </p:sp>
      <p:sp>
        <p:nvSpPr>
          <p:cNvPr id="9" name="右大括号 8"/>
          <p:cNvSpPr/>
          <p:nvPr/>
        </p:nvSpPr>
        <p:spPr>
          <a:xfrm>
            <a:off x="6012160" y="5253203"/>
            <a:ext cx="144016" cy="768085"/>
          </a:xfrm>
          <a:prstGeom prst="rightBrace">
            <a:avLst>
              <a:gd name="adj1" fmla="val 4893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10" name="TextBox 9"/>
          <p:cNvSpPr txBox="1"/>
          <p:nvPr/>
        </p:nvSpPr>
        <p:spPr>
          <a:xfrm>
            <a:off x="6442708" y="5024816"/>
            <a:ext cx="1723549" cy="1015663"/>
          </a:xfrm>
          <a:prstGeom prst="rect">
            <a:avLst/>
          </a:prstGeom>
          <a:noFill/>
        </p:spPr>
        <p:txBody>
          <a:bodyPr wrap="none" rtlCol="0">
            <a:spAutoFit/>
          </a:bodyPr>
          <a:lstStyle/>
          <a:p>
            <a:pPr algn="ctr"/>
            <a:r>
              <a:rPr lang="zh-CN" altLang="en-US" sz="2000" b="1" dirty="0"/>
              <a:t>变址</a:t>
            </a:r>
            <a:r>
              <a:rPr lang="zh-CN" altLang="en-US" sz="2000" b="1" dirty="0" smtClean="0"/>
              <a:t>寄存器</a:t>
            </a:r>
            <a:endParaRPr lang="en-US" altLang="zh-CN" sz="2000" b="1" dirty="0" smtClean="0"/>
          </a:p>
          <a:p>
            <a:r>
              <a:rPr lang="zh-CN" altLang="en-US" sz="2000" dirty="0" smtClean="0"/>
              <a:t>不可拆分</a:t>
            </a:r>
            <a:endParaRPr lang="en-US" altLang="zh-CN" sz="2000" dirty="0" smtClean="0"/>
          </a:p>
          <a:p>
            <a:r>
              <a:rPr lang="zh-CN" altLang="en-US" sz="2000" dirty="0" smtClean="0"/>
              <a:t>用于寻址操作</a:t>
            </a:r>
            <a:endParaRPr lang="en-US" sz="2000" dirty="0"/>
          </a:p>
        </p:txBody>
      </p:sp>
      <p:sp>
        <p:nvSpPr>
          <p:cNvPr id="11"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12"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 end="1"/>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8">
                                            <p:txEl>
                                              <p:pRg st="1" end="1"/>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0">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dirty="0">
                <a:latin typeface="Times New Roman" panose="02020603050405020304" pitchFamily="18" charset="0"/>
                <a:cs typeface="Times New Roman" panose="02020603050405020304" pitchFamily="18" charset="0"/>
              </a:rPr>
              <a:t>目标</a:t>
            </a:r>
            <a:r>
              <a:rPr lang="zh-CN" altLang="en-US" dirty="0" smtClean="0">
                <a:latin typeface="Times New Roman" panose="02020603050405020304" pitchFamily="18" charset="0"/>
                <a:cs typeface="Times New Roman" panose="02020603050405020304" pitchFamily="18" charset="0"/>
              </a:rPr>
              <a:t>代码优化</a:t>
            </a:r>
            <a:endParaRPr lang="en-US" altLang="zh-CN"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a:t>
            </a:r>
            <a:r>
              <a:rPr lang="zh-CN" altLang="en-US" sz="2400" dirty="0" smtClean="0">
                <a:latin typeface="Times New Roman" panose="02020603050405020304" pitchFamily="18" charset="0"/>
                <a:cs typeface="Times New Roman" panose="02020603050405020304" pitchFamily="18" charset="0"/>
              </a:rPr>
              <a:t>窥孔优化：</a:t>
            </a:r>
            <a:r>
              <a:rPr lang="zh-CN" altLang="en-US" sz="2400" b="0" dirty="0" smtClean="0">
                <a:latin typeface="Times New Roman" panose="02020603050405020304" pitchFamily="18" charset="0"/>
                <a:cs typeface="Times New Roman" panose="02020603050405020304" pitchFamily="18" charset="0"/>
              </a:rPr>
              <a:t>在目标代码上进行局部改进的优化</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a:t>
            </a:r>
            <a:r>
              <a:rPr lang="zh-CN" altLang="en-US" sz="2400" b="0" dirty="0" smtClean="0">
                <a:latin typeface="Times New Roman" panose="02020603050405020304" pitchFamily="18" charset="0"/>
                <a:cs typeface="Times New Roman" panose="02020603050405020304" pitchFamily="18" charset="0"/>
              </a:rPr>
              <a:t>删除冗余指令、控制流优化、代数化简等</a:t>
            </a:r>
            <a:endParaRPr lang="en-US" altLang="zh-CN"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目标代码优化</a:t>
            </a:r>
            <a:r>
              <a:rPr lang="zh-CN" altLang="en-US" kern="0" dirty="0" smtClean="0">
                <a:solidFill>
                  <a:srgbClr val="000000"/>
                </a:solidFill>
              </a:rPr>
              <a:t>种类</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algn="l"/>
            <a:r>
              <a:rPr lang="zh-CN" altLang="en-US" sz="2400" b="0" dirty="0" smtClean="0">
                <a:latin typeface="Times New Roman" panose="02020603050405020304" pitchFamily="18" charset="0"/>
                <a:cs typeface="Times New Roman" panose="02020603050405020304" pitchFamily="18" charset="0"/>
              </a:rPr>
              <a:t>以</a:t>
            </a:r>
            <a:r>
              <a:rPr lang="en-US" altLang="zh-CN" sz="2400" b="0" dirty="0" smtClean="0">
                <a:latin typeface="Times New Roman" panose="02020603050405020304" pitchFamily="18" charset="0"/>
                <a:cs typeface="Times New Roman" panose="02020603050405020304" pitchFamily="18" charset="0"/>
              </a:rPr>
              <a:t>8086</a:t>
            </a:r>
            <a:r>
              <a:rPr lang="zh-CN" altLang="en-US" sz="2400" b="0" dirty="0" smtClean="0">
                <a:latin typeface="Times New Roman" panose="02020603050405020304" pitchFamily="18" charset="0"/>
                <a:cs typeface="Times New Roman" panose="02020603050405020304" pitchFamily="18" charset="0"/>
              </a:rPr>
              <a:t>微处理器作为目标机，以汇编语言作为目标代码形式为例</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b="0" dirty="0" smtClean="0">
                <a:latin typeface="Times New Roman" panose="02020603050405020304" pitchFamily="18" charset="0"/>
                <a:cs typeface="Times New Roman" panose="02020603050405020304" pitchFamily="18" charset="0"/>
              </a:rPr>
              <a:t>其他寄存器</a:t>
            </a:r>
            <a:endParaRPr lang="en-US" altLang="zh-CN" sz="24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a:latin typeface="Times New Roman" panose="02020603050405020304" pitchFamily="18" charset="0"/>
                <a:cs typeface="Times New Roman" panose="02020603050405020304" pitchFamily="18" charset="0"/>
              </a:rPr>
              <a:t>CS</a:t>
            </a:r>
            <a:r>
              <a:rPr lang="en-US" altLang="zh-CN" sz="2000" b="0" dirty="0" smtClean="0">
                <a:latin typeface="Times New Roman" panose="02020603050405020304" pitchFamily="18" charset="0"/>
                <a:cs typeface="Times New Roman" panose="02020603050405020304" pitchFamily="18" charset="0"/>
              </a:rPr>
              <a:t>: Code </a:t>
            </a:r>
            <a:r>
              <a:rPr lang="zh-CN" altLang="en-US" sz="2000" b="0" dirty="0" smtClean="0">
                <a:latin typeface="Times New Roman" panose="02020603050405020304" pitchFamily="18" charset="0"/>
                <a:cs typeface="Times New Roman" panose="02020603050405020304" pitchFamily="18" charset="0"/>
              </a:rPr>
              <a:t>代码段寄存器；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IP: Index Pointer, </a:t>
            </a:r>
            <a:r>
              <a:rPr lang="zh-CN" altLang="en-US" sz="2000" b="0" dirty="0" smtClean="0">
                <a:latin typeface="Times New Roman" panose="02020603050405020304" pitchFamily="18" charset="0"/>
                <a:cs typeface="Times New Roman" panose="02020603050405020304" pitchFamily="18" charset="0"/>
              </a:rPr>
              <a:t>指令指针寄存器；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SS: Stack Segment, </a:t>
            </a:r>
            <a:r>
              <a:rPr lang="zh-CN" altLang="en-US" sz="2000" b="0" dirty="0">
                <a:latin typeface="Times New Roman" panose="02020603050405020304" pitchFamily="18" charset="0"/>
                <a:cs typeface="Times New Roman" panose="02020603050405020304" pitchFamily="18" charset="0"/>
              </a:rPr>
              <a:t>堆栈段</a:t>
            </a:r>
            <a:r>
              <a:rPr lang="zh-CN" altLang="en-US" sz="2000" b="0" dirty="0" smtClean="0">
                <a:latin typeface="Times New Roman" panose="02020603050405020304" pitchFamily="18" charset="0"/>
                <a:cs typeface="Times New Roman" panose="02020603050405020304" pitchFamily="18" charset="0"/>
              </a:rPr>
              <a:t>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DS: Data Segment, </a:t>
            </a:r>
            <a:r>
              <a:rPr lang="zh-CN" altLang="en-US" sz="2000" b="0" dirty="0" smtClean="0">
                <a:latin typeface="Times New Roman" panose="02020603050405020304" pitchFamily="18" charset="0"/>
                <a:cs typeface="Times New Roman" panose="02020603050405020304" pitchFamily="18" charset="0"/>
              </a:rPr>
              <a:t>数据段寄存器；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ES: Extra Segment, </a:t>
            </a:r>
            <a:r>
              <a:rPr lang="zh-CN" altLang="en-US" sz="2000" b="0" dirty="0">
                <a:latin typeface="Times New Roman" panose="02020603050405020304" pitchFamily="18" charset="0"/>
                <a:cs typeface="Times New Roman" panose="02020603050405020304" pitchFamily="18" charset="0"/>
              </a:rPr>
              <a:t>附加段</a:t>
            </a:r>
            <a:r>
              <a:rPr lang="zh-CN" altLang="en-US" sz="2000" b="0" dirty="0" smtClean="0">
                <a:latin typeface="Times New Roman" panose="02020603050405020304" pitchFamily="18" charset="0"/>
                <a:cs typeface="Times New Roman" panose="02020603050405020304" pitchFamily="18" charset="0"/>
              </a:rPr>
              <a:t>寄存器；</a:t>
            </a:r>
            <a:endParaRPr lang="en-US" altLang="zh-CN" sz="2000" b="0" dirty="0" smtClean="0">
              <a:latin typeface="Times New Roman" panose="02020603050405020304" pitchFamily="18" charset="0"/>
              <a:cs typeface="Times New Roman" panose="02020603050405020304" pitchFamily="18" charset="0"/>
            </a:endParaRPr>
          </a:p>
          <a:p>
            <a:pPr marL="373380" indent="0" algn="l">
              <a:buNone/>
            </a:pPr>
            <a:endParaRPr lang="en-US" altLang="zh-CN" sz="2000" b="0" dirty="0">
              <a:latin typeface="Times New Roman" panose="02020603050405020304" pitchFamily="18" charset="0"/>
              <a:cs typeface="Times New Roman" panose="02020603050405020304" pitchFamily="18" charset="0"/>
            </a:endParaRPr>
          </a:p>
          <a:p>
            <a:pPr marL="373380" indent="0" algn="l">
              <a:buNone/>
            </a:pPr>
            <a:r>
              <a:rPr lang="en-US" altLang="zh-CN" sz="2000" b="0" dirty="0" smtClean="0">
                <a:latin typeface="Times New Roman" panose="02020603050405020304" pitchFamily="18" charset="0"/>
                <a:cs typeface="Times New Roman" panose="02020603050405020304" pitchFamily="18" charset="0"/>
              </a:rPr>
              <a:t>FLAG: </a:t>
            </a:r>
            <a:r>
              <a:rPr lang="zh-CN" altLang="en-US" sz="2000" b="0" dirty="0" smtClean="0">
                <a:latin typeface="Times New Roman" panose="02020603050405020304" pitchFamily="18" charset="0"/>
                <a:cs typeface="Times New Roman" panose="02020603050405020304" pitchFamily="18" charset="0"/>
              </a:rPr>
              <a:t>标志寄存器。</a:t>
            </a:r>
            <a:endParaRPr lang="en-US" altLang="zh-CN" sz="2000" b="0" dirty="0">
              <a:latin typeface="Times New Roman" panose="02020603050405020304" pitchFamily="18" charset="0"/>
              <a:cs typeface="Times New Roman" panose="02020603050405020304" pitchFamily="18" charset="0"/>
            </a:endParaRPr>
          </a:p>
          <a:p>
            <a:pPr algn="l"/>
            <a:r>
              <a:rPr lang="en-US" altLang="zh-CN" sz="2000" b="0" dirty="0">
                <a:latin typeface="Times New Roman" panose="02020603050405020304" pitchFamily="18" charset="0"/>
                <a:cs typeface="Times New Roman" panose="02020603050405020304" pitchFamily="18" charset="0"/>
              </a:rPr>
              <a:t>https://blog.csdn.net/weixin_40913261/article/details/90762210</a:t>
            </a:r>
            <a:endParaRPr lang="en-US" altLang="zh-CN" sz="20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目标机器模型</a:t>
            </a:r>
            <a:r>
              <a:rPr lang="en-US" altLang="zh-CN" kern="0" dirty="0">
                <a:solidFill>
                  <a:srgbClr val="000000"/>
                </a:solidFill>
              </a:rPr>
              <a:t>-</a:t>
            </a:r>
            <a:r>
              <a:rPr lang="zh-CN" altLang="en-US" kern="0" dirty="0" smtClean="0">
                <a:solidFill>
                  <a:srgbClr val="000000"/>
                </a:solidFill>
              </a:rPr>
              <a:t>寄存器</a:t>
            </a:r>
            <a:endParaRPr lang="en-US" dirty="0"/>
          </a:p>
        </p:txBody>
      </p:sp>
      <p:sp>
        <p:nvSpPr>
          <p:cNvPr id="7" name="右大括号 6"/>
          <p:cNvSpPr/>
          <p:nvPr/>
        </p:nvSpPr>
        <p:spPr>
          <a:xfrm>
            <a:off x="5940152" y="2214737"/>
            <a:ext cx="144016" cy="768085"/>
          </a:xfrm>
          <a:prstGeom prst="rightBrace">
            <a:avLst>
              <a:gd name="adj1" fmla="val 48939"/>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latin typeface="Times New Roman" panose="02020603050405020304" pitchFamily="18" charset="0"/>
              <a:cs typeface="Times New Roman" panose="02020603050405020304" pitchFamily="18" charset="0"/>
            </a:endParaRPr>
          </a:p>
        </p:txBody>
      </p:sp>
      <p:sp>
        <p:nvSpPr>
          <p:cNvPr id="8" name="TextBox 7"/>
          <p:cNvSpPr txBox="1"/>
          <p:nvPr/>
        </p:nvSpPr>
        <p:spPr>
          <a:xfrm>
            <a:off x="6021602" y="2167892"/>
            <a:ext cx="2236510" cy="707886"/>
          </a:xfrm>
          <a:prstGeom prst="rect">
            <a:avLst/>
          </a:prstGeom>
          <a:noFill/>
        </p:spPr>
        <p:txBody>
          <a:bodyPr wrap="none" rtlCol="0">
            <a:spAutoFit/>
          </a:bodyPr>
          <a:lstStyle/>
          <a:p>
            <a:pPr algn="ctr"/>
            <a:r>
              <a:rPr lang="zh-CN" altLang="en-US" sz="2000" dirty="0" smtClean="0">
                <a:latin typeface="Times New Roman" panose="02020603050405020304" pitchFamily="18" charset="0"/>
                <a:cs typeface="Times New Roman" panose="02020603050405020304" pitchFamily="18" charset="0"/>
              </a:rPr>
              <a:t>指示</a:t>
            </a:r>
            <a:r>
              <a:rPr lang="en-US" altLang="zh-CN" sz="2000" dirty="0" smtClean="0">
                <a:latin typeface="Times New Roman" panose="02020603050405020304" pitchFamily="18" charset="0"/>
                <a:cs typeface="Times New Roman" panose="02020603050405020304" pitchFamily="18" charset="0"/>
              </a:rPr>
              <a:t>CPU</a:t>
            </a:r>
            <a:r>
              <a:rPr lang="zh-CN" altLang="en-US" sz="2000" dirty="0" smtClean="0">
                <a:latin typeface="Times New Roman" panose="02020603050405020304" pitchFamily="18" charset="0"/>
                <a:cs typeface="Times New Roman" panose="02020603050405020304" pitchFamily="18" charset="0"/>
              </a:rPr>
              <a:t>当前要</a:t>
            </a:r>
            <a:endParaRPr lang="en-US" altLang="zh-CN" sz="2000" dirty="0" smtClean="0">
              <a:latin typeface="Times New Roman" panose="02020603050405020304" pitchFamily="18" charset="0"/>
              <a:cs typeface="Times New Roman" panose="02020603050405020304" pitchFamily="18" charset="0"/>
            </a:endParaRPr>
          </a:p>
          <a:p>
            <a:pPr algn="ctr"/>
            <a:r>
              <a:rPr lang="zh-CN" altLang="en-US" sz="2000" dirty="0" smtClean="0">
                <a:latin typeface="Times New Roman" panose="02020603050405020304" pitchFamily="18" charset="0"/>
                <a:cs typeface="Times New Roman" panose="02020603050405020304" pitchFamily="18" charset="0"/>
              </a:rPr>
              <a:t>读取的指令的地址</a:t>
            </a:r>
            <a:endParaRPr lang="en-US" sz="2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084168" y="5270173"/>
            <a:ext cx="1467068" cy="400110"/>
          </a:xfrm>
          <a:prstGeom prst="rect">
            <a:avLst/>
          </a:prstGeom>
          <a:noFill/>
        </p:spPr>
        <p:txBody>
          <a:bodyPr wrap="none" rtlCol="0">
            <a:spAutoFit/>
          </a:bodyPr>
          <a:lstStyle/>
          <a:p>
            <a:pPr algn="ctr"/>
            <a:r>
              <a:rPr lang="zh-CN" altLang="en-US" sz="2000" dirty="0" smtClean="0"/>
              <a:t>按位起作用</a:t>
            </a:r>
            <a:endParaRPr lang="en-US" sz="2000" dirty="0"/>
          </a:p>
        </p:txBody>
      </p:sp>
      <p:sp>
        <p:nvSpPr>
          <p:cNvPr id="9"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10"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2"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a:xfrm>
            <a:off x="0" y="1412776"/>
            <a:ext cx="9144000" cy="936104"/>
          </a:xfrm>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以</a:t>
            </a:r>
            <a:r>
              <a:rPr lang="en-US" altLang="zh-CN" sz="2400" b="0" dirty="0" smtClean="0">
                <a:latin typeface="Times New Roman" panose="02020603050405020304" pitchFamily="18" charset="0"/>
                <a:cs typeface="Times New Roman" panose="02020603050405020304" pitchFamily="18" charset="0"/>
              </a:rPr>
              <a:t>8086</a:t>
            </a:r>
            <a:r>
              <a:rPr lang="zh-CN" altLang="en-US" sz="2400" b="0" dirty="0" smtClean="0">
                <a:latin typeface="Times New Roman" panose="02020603050405020304" pitchFamily="18" charset="0"/>
                <a:cs typeface="Times New Roman" panose="02020603050405020304" pitchFamily="18" charset="0"/>
              </a:rPr>
              <a:t>微处理器作为目标机，以汇编语言作为目标代码形式为例</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常用目标机指令及其含义</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目标机器模型</a:t>
            </a:r>
            <a:r>
              <a:rPr lang="en-US" altLang="zh-CN" kern="0" dirty="0">
                <a:solidFill>
                  <a:srgbClr val="000000"/>
                </a:solidFill>
              </a:rPr>
              <a:t>-</a:t>
            </a:r>
            <a:r>
              <a:rPr lang="zh-CN" altLang="en-US" kern="0" dirty="0" smtClean="0">
                <a:solidFill>
                  <a:srgbClr val="000000"/>
                </a:solidFill>
              </a:rPr>
              <a:t>指令</a:t>
            </a:r>
            <a:endParaRPr lang="en-US" dirty="0"/>
          </a:p>
        </p:txBody>
      </p:sp>
      <p:sp>
        <p:nvSpPr>
          <p:cNvPr id="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graphicFrame>
        <p:nvGraphicFramePr>
          <p:cNvPr id="4" name="表格 3"/>
          <p:cNvGraphicFramePr>
            <a:graphicFrameLocks noGrp="1"/>
          </p:cNvGraphicFramePr>
          <p:nvPr/>
        </p:nvGraphicFramePr>
        <p:xfrm>
          <a:off x="107505" y="1844824"/>
          <a:ext cx="8928991" cy="4680516"/>
        </p:xfrm>
        <a:graphic>
          <a:graphicData uri="http://schemas.openxmlformats.org/drawingml/2006/table">
            <a:tbl>
              <a:tblPr firstRow="1" bandRow="1">
                <a:tableStyleId>{5C22544A-7EE6-4342-B048-85BDC9FD1C3A}</a:tableStyleId>
              </a:tblPr>
              <a:tblGrid>
                <a:gridCol w="1872207"/>
                <a:gridCol w="5256584"/>
                <a:gridCol w="1800200"/>
              </a:tblGrid>
              <a:tr h="390043">
                <a:tc>
                  <a:txBody>
                    <a:bodyPr/>
                    <a:lstStyle/>
                    <a:p>
                      <a:pPr algn="ctr"/>
                      <a:r>
                        <a:rPr lang="zh-CN" altLang="en-US" sz="1600" dirty="0" smtClean="0">
                          <a:latin typeface="楷体" panose="02010609060101010101" pitchFamily="49" charset="-122"/>
                          <a:ea typeface="楷体" panose="02010609060101010101" pitchFamily="49" charset="-122"/>
                        </a:rPr>
                        <a:t>指令</a:t>
                      </a:r>
                      <a:endParaRPr lang="en-US" sz="1600" dirty="0">
                        <a:latin typeface="楷体" panose="02010609060101010101" pitchFamily="49" charset="-122"/>
                        <a:ea typeface="楷体" panose="02010609060101010101" pitchFamily="49" charset="-122"/>
                      </a:endParaRPr>
                    </a:p>
                  </a:txBody>
                  <a:tcPr/>
                </a:tc>
                <a:tc>
                  <a:txBody>
                    <a:bodyPr/>
                    <a:lstStyle/>
                    <a:p>
                      <a:pPr algn="ctr"/>
                      <a:r>
                        <a:rPr lang="zh-CN" altLang="en-US" sz="1600" dirty="0" smtClean="0">
                          <a:latin typeface="楷体" panose="02010609060101010101" pitchFamily="49" charset="-122"/>
                          <a:ea typeface="楷体" panose="02010609060101010101" pitchFamily="49" charset="-122"/>
                        </a:rPr>
                        <a:t>含义</a:t>
                      </a:r>
                      <a:endParaRPr lang="en-US" sz="1600" dirty="0">
                        <a:latin typeface="楷体" panose="02010609060101010101" pitchFamily="49" charset="-122"/>
                        <a:ea typeface="楷体" panose="02010609060101010101" pitchFamily="49" charset="-122"/>
                      </a:endParaRPr>
                    </a:p>
                  </a:txBody>
                  <a:tcPr/>
                </a:tc>
                <a:tc>
                  <a:txBody>
                    <a:bodyPr/>
                    <a:lstStyle/>
                    <a:p>
                      <a:pPr algn="ctr"/>
                      <a:r>
                        <a:rPr lang="zh-CN" altLang="en-US" sz="1600" dirty="0" smtClean="0">
                          <a:latin typeface="楷体" panose="02010609060101010101" pitchFamily="49" charset="-122"/>
                          <a:ea typeface="楷体" panose="02010609060101010101" pitchFamily="49" charset="-122"/>
                        </a:rPr>
                        <a:t>备注</a:t>
                      </a:r>
                      <a:endParaRPr lang="en-US" sz="1600" dirty="0">
                        <a:latin typeface="楷体" panose="02010609060101010101" pitchFamily="49" charset="-122"/>
                        <a:ea typeface="楷体" panose="02010609060101010101" pitchFamily="49" charset="-122"/>
                      </a:endParaRPr>
                    </a:p>
                  </a:txBody>
                  <a:tcPr/>
                </a:tc>
              </a:tr>
              <a:tr h="390043">
                <a:tc>
                  <a:txBody>
                    <a:bodyPr/>
                    <a:lstStyle/>
                    <a:p>
                      <a:r>
                        <a:rPr lang="en-US" altLang="zh-CN" sz="1600" dirty="0" smtClean="0">
                          <a:latin typeface="Times New Roman" panose="02020603050405020304" pitchFamily="18" charset="0"/>
                          <a:cs typeface="Times New Roman" panose="02020603050405020304" pitchFamily="18" charset="0"/>
                        </a:rPr>
                        <a:t>MOV R</a:t>
                      </a:r>
                      <a:r>
                        <a:rPr lang="en-US" altLang="zh-CN" sz="1600" baseline="-25000" dirty="0" smtClean="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 </a:t>
                      </a:r>
                      <a:r>
                        <a:rPr lang="en-US" altLang="zh-CN" sz="1600" dirty="0" err="1" smtClean="0">
                          <a:latin typeface="Times New Roman" panose="02020603050405020304" pitchFamily="18" charset="0"/>
                          <a:cs typeface="Times New Roman" panose="02020603050405020304" pitchFamily="18" charset="0"/>
                        </a:rPr>
                        <a:t>R</a:t>
                      </a:r>
                      <a:r>
                        <a:rPr lang="en-US" altLang="zh-CN" sz="1600" baseline="-25000" dirty="0" err="1" smtClean="0">
                          <a:latin typeface="Times New Roman" panose="02020603050405020304" pitchFamily="18" charset="0"/>
                          <a:cs typeface="Times New Roman" panose="02020603050405020304" pitchFamily="18" charset="0"/>
                        </a:rPr>
                        <a:t>s</a:t>
                      </a:r>
                      <a:r>
                        <a:rPr lang="en-US" altLang="zh-CN" sz="1600" dirty="0" smtClean="0">
                          <a:latin typeface="Times New Roman" panose="02020603050405020304" pitchFamily="18" charset="0"/>
                          <a:cs typeface="Times New Roman" panose="02020603050405020304" pitchFamily="18" charset="0"/>
                        </a:rPr>
                        <a:t>/M</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表示将</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err="1"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中的内容送到</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a:t>
                      </a:r>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dirty="0"/>
                    </a:p>
                  </a:txBody>
                  <a:tcPr/>
                </a:tc>
              </a:tr>
              <a:tr h="390043">
                <a:tc>
                  <a:txBody>
                    <a:bodyPr/>
                    <a:lstStyle/>
                    <a:p>
                      <a:r>
                        <a:rPr lang="en-US" altLang="zh-CN" sz="1600" dirty="0" smtClean="0">
                          <a:latin typeface="Times New Roman" panose="02020603050405020304" pitchFamily="18" charset="0"/>
                          <a:cs typeface="Times New Roman" panose="02020603050405020304" pitchFamily="18" charset="0"/>
                        </a:rPr>
                        <a:t>MOV R</a:t>
                      </a:r>
                      <a:r>
                        <a:rPr lang="en-US" altLang="zh-CN" sz="1600" baseline="-25000" dirty="0" smtClean="0">
                          <a:latin typeface="Times New Roman" panose="02020603050405020304" pitchFamily="18" charset="0"/>
                          <a:cs typeface="Times New Roman" panose="02020603050405020304" pitchFamily="18" charset="0"/>
                        </a:rPr>
                        <a:t>d</a:t>
                      </a:r>
                      <a:r>
                        <a:rPr lang="en-US" altLang="zh-CN" sz="1600" dirty="0" smtClean="0">
                          <a:latin typeface="Times New Roman" panose="02020603050405020304" pitchFamily="18" charset="0"/>
                          <a:cs typeface="Times New Roman" panose="02020603050405020304" pitchFamily="18" charset="0"/>
                        </a:rPr>
                        <a:t>/M,</a:t>
                      </a:r>
                      <a:r>
                        <a:rPr lang="en-US" altLang="zh-CN" sz="1600" baseline="0" dirty="0" smtClean="0">
                          <a:latin typeface="Times New Roman" panose="02020603050405020304" pitchFamily="18" charset="0"/>
                          <a:cs typeface="Times New Roman" panose="02020603050405020304" pitchFamily="18" charset="0"/>
                        </a:rPr>
                        <a:t> </a:t>
                      </a:r>
                      <a:r>
                        <a:rPr lang="en-US" altLang="zh-CN" sz="1600" baseline="0" dirty="0" err="1" smtClean="0">
                          <a:latin typeface="Times New Roman" panose="02020603050405020304" pitchFamily="18" charset="0"/>
                          <a:cs typeface="Times New Roman" panose="02020603050405020304" pitchFamily="18" charset="0"/>
                        </a:rPr>
                        <a:t>R</a:t>
                      </a:r>
                      <a:r>
                        <a:rPr lang="en-US" altLang="zh-CN" sz="1600" baseline="-25000" dirty="0" err="1" smtClean="0">
                          <a:latin typeface="Times New Roman" panose="02020603050405020304" pitchFamily="18" charset="0"/>
                          <a:cs typeface="Times New Roman" panose="02020603050405020304" pitchFamily="18" charset="0"/>
                        </a:rPr>
                        <a:t>s</a:t>
                      </a:r>
                      <a:endParaRPr lang="en-US" sz="1600" baseline="-250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表示将</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err="1" smtClean="0">
                          <a:latin typeface="Times New Roman" panose="02020603050405020304" pitchFamily="18" charset="0"/>
                          <a:ea typeface="楷体" panose="02010609060101010101" pitchFamily="49" charset="-122"/>
                          <a:cs typeface="Times New Roman" panose="02020603050405020304" pitchFamily="18" charset="0"/>
                        </a:rPr>
                        <a:t>s</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中的内容送到</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1600" baseline="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a:t>
                      </a:r>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a:p>
                  </a:txBody>
                  <a:tcPr/>
                </a:tc>
              </a:tr>
              <a:tr h="390043">
                <a:tc>
                  <a:txBody>
                    <a:bodyPr/>
                    <a:lstStyle/>
                    <a:p>
                      <a:r>
                        <a:rPr lang="en-US" sz="1600" dirty="0" smtClean="0">
                          <a:latin typeface="Times New Roman" panose="02020603050405020304" pitchFamily="18" charset="0"/>
                          <a:cs typeface="Times New Roman" panose="02020603050405020304" pitchFamily="18" charset="0"/>
                        </a:rPr>
                        <a:t>MOV R</a:t>
                      </a:r>
                      <a:r>
                        <a:rPr lang="en-US" sz="1600" baseline="-25000" dirty="0" smtClean="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/M,</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imm</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表示将</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imm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送到</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en-US" altLang="zh-CN" sz="1600" baseline="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a:t>
                      </a:r>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a:p>
                  </a:txBody>
                  <a:tcPr/>
                </a:tc>
              </a:tr>
              <a:tr h="390043">
                <a:tc>
                  <a:txBody>
                    <a:bodyPr/>
                    <a:lstStyle/>
                    <a:p>
                      <a:r>
                        <a:rPr lang="en-US" sz="1600" dirty="0" smtClean="0">
                          <a:latin typeface="Times New Roman" panose="02020603050405020304" pitchFamily="18" charset="0"/>
                          <a:cs typeface="Times New Roman" panose="02020603050405020304" pitchFamily="18" charset="0"/>
                        </a:rPr>
                        <a:t>ADD R</a:t>
                      </a:r>
                      <a:r>
                        <a:rPr lang="en-US" sz="1600" baseline="-25000" dirty="0" smtClean="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R</a:t>
                      </a:r>
                      <a:r>
                        <a:rPr lang="en-US" sz="1600" baseline="-25000" dirty="0" err="1" smtClean="0">
                          <a:latin typeface="Times New Roman" panose="02020603050405020304" pitchFamily="18" charset="0"/>
                          <a:cs typeface="Times New Roman" panose="02020603050405020304" pitchFamily="18" charset="0"/>
                        </a:rPr>
                        <a:t>s</a:t>
                      </a:r>
                      <a:r>
                        <a:rPr lang="en-US" sz="1600" baseline="0" dirty="0" smtClean="0">
                          <a:latin typeface="Times New Roman" panose="02020603050405020304" pitchFamily="18" charset="0"/>
                          <a:cs typeface="Times New Roman" panose="02020603050405020304" pitchFamily="18" charset="0"/>
                        </a:rPr>
                        <a:t>/M</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表示对</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err="1"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中的内容求和，并将结果送到</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rowSpan="2">
                  <a:txBody>
                    <a:bodyPr/>
                    <a:lstStyle/>
                    <a:p>
                      <a:r>
                        <a:rPr lang="zh-CN" altLang="en-US" sz="1600" dirty="0" smtClean="0"/>
                        <a:t>其他逻辑运算类似</a:t>
                      </a:r>
                      <a:endParaRPr lang="en-US" sz="1600" dirty="0"/>
                    </a:p>
                  </a:txBody>
                  <a:tcPr/>
                </a:tc>
              </a:tr>
              <a:tr h="390043">
                <a:tc>
                  <a:txBody>
                    <a:bodyPr/>
                    <a:lstStyle/>
                    <a:p>
                      <a:r>
                        <a:rPr lang="en-US" sz="1600" dirty="0" smtClean="0">
                          <a:latin typeface="Times New Roman" panose="02020603050405020304" pitchFamily="18" charset="0"/>
                          <a:cs typeface="Times New Roman" panose="02020603050405020304" pitchFamily="18" charset="0"/>
                        </a:rPr>
                        <a:t>ADD R</a:t>
                      </a:r>
                      <a:r>
                        <a:rPr lang="en-US" sz="1600" baseline="-25000" dirty="0" smtClean="0">
                          <a:latin typeface="Times New Roman" panose="02020603050405020304" pitchFamily="18" charset="0"/>
                          <a:cs typeface="Times New Roman" panose="02020603050405020304" pitchFamily="18" charset="0"/>
                        </a:rPr>
                        <a:t>d</a:t>
                      </a:r>
                      <a:r>
                        <a:rPr lang="en-US" sz="1600" dirty="0" smtClean="0">
                          <a:latin typeface="Times New Roman" panose="02020603050405020304" pitchFamily="18" charset="0"/>
                          <a:cs typeface="Times New Roman" panose="02020603050405020304" pitchFamily="18" charset="0"/>
                        </a:rPr>
                        <a:t>/M,</a:t>
                      </a:r>
                      <a:r>
                        <a:rPr lang="en-US" sz="1600" baseline="0" dirty="0" smtClean="0">
                          <a:latin typeface="Times New Roman" panose="02020603050405020304" pitchFamily="18" charset="0"/>
                          <a:cs typeface="Times New Roman" panose="02020603050405020304" pitchFamily="18" charset="0"/>
                        </a:rPr>
                        <a:t> </a:t>
                      </a:r>
                      <a:r>
                        <a:rPr lang="en-US" sz="1600" baseline="0" dirty="0" err="1" smtClean="0">
                          <a:latin typeface="Times New Roman" panose="02020603050405020304" pitchFamily="18" charset="0"/>
                          <a:cs typeface="Times New Roman" panose="02020603050405020304" pitchFamily="18" charset="0"/>
                        </a:rPr>
                        <a:t>R</a:t>
                      </a:r>
                      <a:r>
                        <a:rPr lang="en-US" sz="1600" baseline="-25000" dirty="0" err="1" smtClean="0">
                          <a:latin typeface="Times New Roman" panose="02020603050405020304" pitchFamily="18" charset="0"/>
                          <a:cs typeface="Times New Roman" panose="02020603050405020304" pitchFamily="18" charset="0"/>
                        </a:rPr>
                        <a:t>s</a:t>
                      </a:r>
                      <a:r>
                        <a:rPr lang="en-US" sz="1600" baseline="0" dirty="0" smtClean="0">
                          <a:latin typeface="Times New Roman" panose="02020603050405020304" pitchFamily="18" charset="0"/>
                          <a:cs typeface="Times New Roman" panose="02020603050405020304" pitchFamily="18" charset="0"/>
                        </a:rPr>
                        <a:t>/</a:t>
                      </a:r>
                      <a:r>
                        <a:rPr lang="en-US" sz="1600" baseline="0" dirty="0" err="1" smtClean="0">
                          <a:latin typeface="Times New Roman" panose="02020603050405020304" pitchFamily="18" charset="0"/>
                          <a:cs typeface="Times New Roman" panose="02020603050405020304" pitchFamily="18" charset="0"/>
                        </a:rPr>
                        <a:t>imm</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表示对</a:t>
                      </a:r>
                      <a:r>
                        <a:rPr lang="en-US"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en-US" sz="1600" dirty="0" smtClean="0">
                          <a:latin typeface="Times New Roman" panose="02020603050405020304" pitchFamily="18" charset="0"/>
                          <a:ea typeface="楷体" panose="02010609060101010101" pitchFamily="49" charset="-122"/>
                          <a:cs typeface="Times New Roman" panose="02020603050405020304" pitchFamily="18" charset="0"/>
                        </a:rPr>
                        <a:t>/M, </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R</a:t>
                      </a:r>
                      <a:r>
                        <a:rPr lang="en-US" altLang="zh-CN" sz="1600" baseline="-25000" dirty="0" err="1" smtClean="0">
                          <a:latin typeface="Times New Roman" panose="02020603050405020304" pitchFamily="18" charset="0"/>
                          <a:ea typeface="楷体" panose="02010609060101010101" pitchFamily="49" charset="-122"/>
                          <a:cs typeface="Times New Roman" panose="02020603050405020304" pitchFamily="18" charset="0"/>
                        </a:rPr>
                        <a:t>s</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err="1" smtClean="0">
                          <a:latin typeface="Times New Roman" panose="02020603050405020304" pitchFamily="18" charset="0"/>
                          <a:ea typeface="楷体" panose="02010609060101010101" pitchFamily="49" charset="-122"/>
                          <a:cs typeface="Times New Roman" panose="02020603050405020304" pitchFamily="18" charset="0"/>
                        </a:rPr>
                        <a:t>imm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中的内容求和，并将结果送到</a:t>
                      </a:r>
                      <a:r>
                        <a:rPr lang="en-US" sz="1600" dirty="0" smtClean="0">
                          <a:latin typeface="Times New Roman" panose="02020603050405020304" pitchFamily="18" charset="0"/>
                          <a:ea typeface="楷体" panose="02010609060101010101" pitchFamily="49" charset="-122"/>
                          <a:cs typeface="Times New Roman" panose="02020603050405020304" pitchFamily="18" charset="0"/>
                        </a:rPr>
                        <a:t>R</a:t>
                      </a:r>
                      <a:r>
                        <a:rPr lang="en-US" sz="1600" baseline="-25000" dirty="0" smtClean="0">
                          <a:latin typeface="Times New Roman" panose="02020603050405020304" pitchFamily="18" charset="0"/>
                          <a:ea typeface="楷体" panose="02010609060101010101" pitchFamily="49" charset="-122"/>
                          <a:cs typeface="Times New Roman" panose="02020603050405020304" pitchFamily="18" charset="0"/>
                        </a:rPr>
                        <a:t>d</a:t>
                      </a:r>
                      <a:r>
                        <a:rPr lang="en-US" sz="1600" dirty="0" smtClean="0">
                          <a:latin typeface="Times New Roman" panose="02020603050405020304" pitchFamily="18" charset="0"/>
                          <a:ea typeface="楷体" panose="02010609060101010101" pitchFamily="49" charset="-122"/>
                          <a:cs typeface="Times New Roman" panose="02020603050405020304" pitchFamily="18" charset="0"/>
                        </a:rPr>
                        <a:t>/M</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中</a:t>
                      </a:r>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c vMerge="1">
                  <a:tcPr/>
                </a:tc>
              </a:tr>
              <a:tr h="390043">
                <a:tc>
                  <a:txBody>
                    <a:bodyPr/>
                    <a:lstStyle/>
                    <a:p>
                      <a:r>
                        <a:rPr lang="en-US" sz="1600" dirty="0" smtClean="0">
                          <a:latin typeface="Times New Roman" panose="02020603050405020304" pitchFamily="18" charset="0"/>
                          <a:cs typeface="Times New Roman" panose="02020603050405020304" pitchFamily="18" charset="0"/>
                        </a:rPr>
                        <a:t>CMP A, B</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根据</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和</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B</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的比较结果设置条件标志位</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a:p>
                  </a:txBody>
                  <a:tcPr/>
                </a:tc>
              </a:tr>
              <a:tr h="390043">
                <a:tc>
                  <a:txBody>
                    <a:bodyPr/>
                    <a:lstStyle/>
                    <a:p>
                      <a:r>
                        <a:rPr lang="en-US" sz="1600" dirty="0" smtClean="0">
                          <a:latin typeface="Times New Roman" panose="02020603050405020304" pitchFamily="18" charset="0"/>
                          <a:cs typeface="Times New Roman" panose="02020603050405020304" pitchFamily="18" charset="0"/>
                        </a:rPr>
                        <a:t>JMP</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无条件转移</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a:p>
                  </a:txBody>
                  <a:tcPr/>
                </a:tc>
              </a:tr>
              <a:tr h="390043">
                <a:tc>
                  <a:txBody>
                    <a:bodyPr/>
                    <a:lstStyle/>
                    <a:p>
                      <a:r>
                        <a:rPr lang="en-US" sz="1600" dirty="0" smtClean="0">
                          <a:latin typeface="Times New Roman" panose="02020603050405020304" pitchFamily="18" charset="0"/>
                          <a:cs typeface="Times New Roman" panose="02020603050405020304" pitchFamily="18" charset="0"/>
                        </a:rPr>
                        <a:t>JZ,</a:t>
                      </a:r>
                      <a:r>
                        <a:rPr lang="en-US" sz="1600" baseline="0" dirty="0" smtClean="0">
                          <a:latin typeface="Times New Roman" panose="02020603050405020304" pitchFamily="18" charset="0"/>
                          <a:cs typeface="Times New Roman" panose="02020603050405020304" pitchFamily="18" charset="0"/>
                        </a:rPr>
                        <a:t> JE</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全</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，或相等则转移</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Z=1(</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全</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(A)=(B)</a:t>
                      </a:r>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r>
              <a:tr h="390043">
                <a:tc>
                  <a:txBody>
                    <a:bodyPr/>
                    <a:lstStyle/>
                    <a:p>
                      <a:r>
                        <a:rPr lang="en-US" sz="1600" dirty="0" smtClean="0">
                          <a:latin typeface="Times New Roman" panose="02020603050405020304" pitchFamily="18" charset="0"/>
                          <a:cs typeface="Times New Roman" panose="02020603050405020304" pitchFamily="18" charset="0"/>
                        </a:rPr>
                        <a:t>JNZ,</a:t>
                      </a:r>
                      <a:r>
                        <a:rPr lang="en-US" sz="1600" baseline="0" dirty="0" smtClean="0">
                          <a:latin typeface="Times New Roman" panose="02020603050405020304" pitchFamily="18" charset="0"/>
                          <a:cs typeface="Times New Roman" panose="02020603050405020304" pitchFamily="18" charset="0"/>
                        </a:rPr>
                        <a:t> JNE</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不为</a:t>
                      </a:r>
                      <a:r>
                        <a:rPr lang="en-US" altLang="zh-CN" sz="1600" dirty="0" smtClean="0">
                          <a:latin typeface="Times New Roman" panose="02020603050405020304" pitchFamily="18" charset="0"/>
                          <a:ea typeface="楷体" panose="02010609060101010101" pitchFamily="49" charset="-122"/>
                          <a:cs typeface="Times New Roman" panose="02020603050405020304" pitchFamily="18" charset="0"/>
                        </a:rPr>
                        <a:t>0</a:t>
                      </a:r>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，或不相等则转移</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sz="1400" dirty="0" smtClean="0">
                          <a:latin typeface="Times New Roman" panose="02020603050405020304" pitchFamily="18" charset="0"/>
                          <a:ea typeface="楷体" panose="02010609060101010101" pitchFamily="49" charset="-122"/>
                          <a:cs typeface="Times New Roman" panose="02020603050405020304" pitchFamily="18" charset="0"/>
                        </a:rPr>
                        <a:t>Z=0(</a:t>
                      </a:r>
                      <a:r>
                        <a:rPr lang="zh-CN" altLang="en-US" sz="1400" dirty="0" smtClean="0">
                          <a:latin typeface="Times New Roman" panose="02020603050405020304" pitchFamily="18" charset="0"/>
                          <a:ea typeface="楷体" panose="02010609060101010101" pitchFamily="49" charset="-122"/>
                          <a:cs typeface="Times New Roman" panose="02020603050405020304" pitchFamily="18" charset="0"/>
                        </a:rPr>
                        <a:t>非全</a:t>
                      </a: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0</a:t>
                      </a:r>
                      <a:r>
                        <a:rPr lang="en-US" sz="1400" dirty="0" smtClean="0">
                          <a:latin typeface="Times New Roman" panose="02020603050405020304" pitchFamily="18" charset="0"/>
                          <a:ea typeface="楷体" panose="02010609060101010101" pitchFamily="49" charset="-122"/>
                          <a:cs typeface="Times New Roman" panose="02020603050405020304" pitchFamily="18" charset="0"/>
                        </a:rPr>
                        <a:t>),</a:t>
                      </a:r>
                      <a:r>
                        <a:rPr lang="en-US" sz="1400" baseline="0" dirty="0" smtClean="0">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dirty="0" smtClean="0">
                          <a:latin typeface="Times New Roman" panose="02020603050405020304" pitchFamily="18" charset="0"/>
                          <a:ea typeface="楷体" panose="02010609060101010101" pitchFamily="49" charset="-122"/>
                          <a:cs typeface="Times New Roman" panose="02020603050405020304" pitchFamily="18" charset="0"/>
                        </a:rPr>
                        <a:t>(A)≠(B)</a:t>
                      </a:r>
                      <a:endParaRPr lang="en-US" sz="1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r>
              <a:tr h="390043">
                <a:tc>
                  <a:txBody>
                    <a:bodyPr/>
                    <a:lstStyle/>
                    <a:p>
                      <a:r>
                        <a:rPr lang="en-US" sz="1600" dirty="0" smtClean="0">
                          <a:latin typeface="Times New Roman" panose="02020603050405020304" pitchFamily="18" charset="0"/>
                          <a:cs typeface="Times New Roman" panose="02020603050405020304" pitchFamily="18" charset="0"/>
                        </a:rPr>
                        <a:t>CALL</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调用子程序</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r>
              <a:tr h="390043">
                <a:tc>
                  <a:txBody>
                    <a:bodyPr/>
                    <a:lstStyle/>
                    <a:p>
                      <a:r>
                        <a:rPr lang="en-US" sz="1600" dirty="0" smtClean="0">
                          <a:latin typeface="Times New Roman" panose="02020603050405020304" pitchFamily="18" charset="0"/>
                          <a:cs typeface="Times New Roman" panose="02020603050405020304" pitchFamily="18" charset="0"/>
                        </a:rPr>
                        <a:t>RET</a:t>
                      </a:r>
                      <a:endParaRPr lang="en-US" sz="1600" dirty="0">
                        <a:latin typeface="Times New Roman" panose="02020603050405020304" pitchFamily="18" charset="0"/>
                        <a:cs typeface="Times New Roman" panose="02020603050405020304" pitchFamily="18" charset="0"/>
                      </a:endParaRPr>
                    </a:p>
                  </a:txBody>
                  <a:tcPr/>
                </a:tc>
                <a:tc>
                  <a:txBody>
                    <a:bodyPr/>
                    <a:lstStyle/>
                    <a:p>
                      <a:r>
                        <a:rPr lang="zh-CN" altLang="en-US" sz="1600" dirty="0" smtClean="0">
                          <a:latin typeface="Times New Roman" panose="02020603050405020304" pitchFamily="18" charset="0"/>
                          <a:ea typeface="楷体" panose="02010609060101010101" pitchFamily="49" charset="-122"/>
                          <a:cs typeface="Times New Roman" panose="02020603050405020304" pitchFamily="18" charset="0"/>
                        </a:rPr>
                        <a:t>子程序的返回指令</a:t>
                      </a:r>
                      <a:endParaRPr lang="en-US" sz="1600" dirty="0">
                        <a:latin typeface="Times New Roman" panose="02020603050405020304" pitchFamily="18" charset="0"/>
                        <a:ea typeface="楷体" panose="02010609060101010101" pitchFamily="49" charset="-122"/>
                        <a:cs typeface="Times New Roman" panose="02020603050405020304" pitchFamily="18" charset="0"/>
                      </a:endParaRPr>
                    </a:p>
                  </a:txBody>
                  <a:tcPr/>
                </a:tc>
                <a:tc>
                  <a:txBody>
                    <a:bodyPr/>
                    <a:lstStyle/>
                    <a:p>
                      <a:endParaRPr lang="en-US" sz="1600" dirty="0" smtClean="0">
                        <a:latin typeface="Times New Roman" panose="02020603050405020304" pitchFamily="18" charset="0"/>
                        <a:ea typeface="楷体" panose="02010609060101010101" pitchFamily="49" charset="-122"/>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以</a:t>
            </a:r>
            <a:r>
              <a:rPr lang="en-US" altLang="zh-CN" sz="2400" b="0" dirty="0" smtClean="0">
                <a:latin typeface="Times New Roman" panose="02020603050405020304" pitchFamily="18" charset="0"/>
                <a:cs typeface="Times New Roman" panose="02020603050405020304" pitchFamily="18" charset="0"/>
              </a:rPr>
              <a:t>8086</a:t>
            </a:r>
            <a:r>
              <a:rPr lang="zh-CN" altLang="en-US" sz="2400" b="0" dirty="0" smtClean="0">
                <a:latin typeface="Times New Roman" panose="02020603050405020304" pitchFamily="18" charset="0"/>
                <a:cs typeface="Times New Roman" panose="02020603050405020304" pitchFamily="18" charset="0"/>
              </a:rPr>
              <a:t>微处理器作为目标机，以汇编语言作为目标代码形式为例</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指令寻址方式</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a:latin typeface="Times New Roman" panose="02020603050405020304" pitchFamily="18" charset="0"/>
                <a:cs typeface="Times New Roman" panose="02020603050405020304" pitchFamily="18" charset="0"/>
              </a:rPr>
              <a:t>如果</a:t>
            </a:r>
            <a:r>
              <a:rPr lang="en-US" altLang="zh-CN" sz="2400" b="0" dirty="0">
                <a:latin typeface="Times New Roman" panose="02020603050405020304" pitchFamily="18" charset="0"/>
                <a:cs typeface="Times New Roman" panose="02020603050405020304" pitchFamily="18" charset="0"/>
              </a:rPr>
              <a:t>op</a:t>
            </a:r>
            <a:r>
              <a:rPr lang="zh-CN" altLang="en-US" sz="2400" b="0" dirty="0">
                <a:latin typeface="Times New Roman" panose="02020603050405020304" pitchFamily="18" charset="0"/>
                <a:cs typeface="Times New Roman" panose="02020603050405020304" pitchFamily="18" charset="0"/>
              </a:rPr>
              <a:t>是一目运算符，则</a:t>
            </a:r>
            <a:r>
              <a:rPr lang="en-US"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op </a:t>
            </a:r>
            <a:r>
              <a:rPr lang="en-US" altLang="zh-CN" sz="2400" b="0" dirty="0" err="1">
                <a:latin typeface="Times New Roman" panose="02020603050405020304" pitchFamily="18" charset="0"/>
                <a:cs typeface="Times New Roman" panose="02020603050405020304" pitchFamily="18" charset="0"/>
              </a:rPr>
              <a:t>R</a:t>
            </a:r>
            <a:r>
              <a:rPr lang="en-US" altLang="zh-CN" sz="2400" b="0" baseline="-25000" dirty="0" err="1">
                <a:latin typeface="Times New Roman" panose="02020603050405020304" pitchFamily="18" charset="0"/>
                <a:cs typeface="Times New Roman" panose="02020603050405020304" pitchFamily="18" charset="0"/>
              </a:rPr>
              <a:t>i</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M”</a:t>
            </a:r>
            <a:r>
              <a:rPr lang="zh-CN" altLang="en-US" sz="2400" b="0" dirty="0">
                <a:latin typeface="Times New Roman" panose="02020603050405020304" pitchFamily="18" charset="0"/>
                <a:cs typeface="Times New Roman" panose="02020603050405020304" pitchFamily="18" charset="0"/>
              </a:rPr>
              <a:t>的意义为：</a:t>
            </a:r>
            <a:r>
              <a:rPr lang="en-US" altLang="zh-CN" sz="2400" b="0" dirty="0">
                <a:latin typeface="Times New Roman" panose="02020603050405020304" pitchFamily="18" charset="0"/>
                <a:cs typeface="Times New Roman" panose="02020603050405020304" pitchFamily="18" charset="0"/>
              </a:rPr>
              <a:t>op(M) </a:t>
            </a:r>
            <a:r>
              <a:rPr lang="en-US" altLang="zh-CN" sz="2400" b="0" dirty="0" err="1">
                <a:latin typeface="Times New Roman" panose="02020603050405020304" pitchFamily="18" charset="0"/>
                <a:cs typeface="Times New Roman" panose="02020603050405020304" pitchFamily="18" charset="0"/>
              </a:rPr>
              <a:t>R</a:t>
            </a:r>
            <a:r>
              <a:rPr lang="en-US" altLang="zh-CN" sz="2400" b="0" baseline="-25000" dirty="0" err="1">
                <a:latin typeface="Times New Roman" panose="02020603050405020304" pitchFamily="18" charset="0"/>
                <a:cs typeface="Times New Roman" panose="02020603050405020304" pitchFamily="18" charset="0"/>
              </a:rPr>
              <a:t>i</a:t>
            </a:r>
            <a:r>
              <a:rPr lang="zh-CN" altLang="en-US" sz="2400" b="0" dirty="0">
                <a:latin typeface="Times New Roman" panose="02020603050405020304" pitchFamily="18" charset="0"/>
                <a:cs typeface="Times New Roman" panose="02020603050405020304" pitchFamily="18" charset="0"/>
              </a:rPr>
              <a:t>，其余类型可类推。</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目标机器模型</a:t>
            </a:r>
            <a:r>
              <a:rPr lang="en-US" altLang="zh-CN" kern="0" dirty="0">
                <a:solidFill>
                  <a:srgbClr val="000000"/>
                </a:solidFill>
              </a:rPr>
              <a:t>-</a:t>
            </a:r>
            <a:r>
              <a:rPr lang="zh-CN" altLang="en-US" kern="0" dirty="0" smtClean="0">
                <a:solidFill>
                  <a:srgbClr val="000000"/>
                </a:solidFill>
              </a:rPr>
              <a:t>指令</a:t>
            </a:r>
            <a:endParaRPr lang="en-US" dirty="0"/>
          </a:p>
        </p:txBody>
      </p:sp>
      <p:pic>
        <p:nvPicPr>
          <p:cNvPr id="5"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1760" y="1807726"/>
            <a:ext cx="5943228" cy="3114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例：</a:t>
            </a:r>
            <a:r>
              <a:rPr lang="en-US" altLang="zh-CN" sz="2400" b="0" dirty="0" smtClean="0">
                <a:latin typeface="Times New Roman" panose="02020603050405020304" pitchFamily="18" charset="0"/>
                <a:cs typeface="Times New Roman" panose="02020603050405020304" pitchFamily="18" charset="0"/>
              </a:rPr>
              <a:t>T4 = A + B – (E – (C + D))</a:t>
            </a:r>
            <a:r>
              <a:rPr lang="zh-CN" altLang="en-US" sz="2400" b="0" dirty="0" smtClean="0">
                <a:latin typeface="Times New Roman" panose="02020603050405020304" pitchFamily="18" charset="0"/>
                <a:cs typeface="Times New Roman" panose="02020603050405020304" pitchFamily="18" charset="0"/>
              </a:rPr>
              <a:t>代码生成</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zh-CN" altLang="en-US" sz="2400" b="0" dirty="0" smtClean="0">
                <a:latin typeface="Times New Roman" panose="02020603050405020304" pitchFamily="18" charset="0"/>
                <a:cs typeface="Times New Roman" panose="02020603050405020304" pitchFamily="18" charset="0"/>
              </a:rPr>
              <a:t>         共生成</a:t>
            </a:r>
            <a:r>
              <a:rPr lang="en-US" altLang="zh-CN" sz="2400" b="0" dirty="0" smtClean="0">
                <a:latin typeface="Times New Roman" panose="02020603050405020304" pitchFamily="18" charset="0"/>
                <a:cs typeface="Times New Roman" panose="02020603050405020304" pitchFamily="18" charset="0"/>
              </a:rPr>
              <a:t>10</a:t>
            </a:r>
            <a:r>
              <a:rPr lang="zh-CN" altLang="en-US" sz="2400" b="0" dirty="0" smtClean="0">
                <a:latin typeface="Times New Roman" panose="02020603050405020304" pitchFamily="18" charset="0"/>
                <a:cs typeface="Times New Roman" panose="02020603050405020304" pitchFamily="18" charset="0"/>
              </a:rPr>
              <a:t>条代码</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简单的代码生成器（基本块内</a:t>
            </a:r>
            <a:r>
              <a:rPr lang="zh-CN" altLang="en-US" kern="0" dirty="0" smtClean="0">
                <a:solidFill>
                  <a:srgbClr val="000000"/>
                </a:solidFill>
              </a:rPr>
              <a:t>）</a:t>
            </a:r>
            <a:endParaRPr lang="en-US" dirty="0"/>
          </a:p>
        </p:txBody>
      </p:sp>
      <p:sp>
        <p:nvSpPr>
          <p:cNvPr id="5" name="TextBox 4"/>
          <p:cNvSpPr txBox="1"/>
          <p:nvPr/>
        </p:nvSpPr>
        <p:spPr>
          <a:xfrm>
            <a:off x="683568" y="2595601"/>
            <a:ext cx="1378904" cy="2554545"/>
          </a:xfrm>
          <a:prstGeom prst="rect">
            <a:avLst/>
          </a:prstGeom>
          <a:noFill/>
        </p:spPr>
        <p:txBody>
          <a:bodyPr wrap="none" rtlCol="0">
            <a:spAutoFit/>
          </a:bodyPr>
          <a:lstStyle/>
          <a:p>
            <a:r>
              <a:rPr lang="pt-BR" altLang="zh-CN" sz="2000" dirty="0">
                <a:latin typeface="Times New Roman" panose="02020603050405020304" pitchFamily="18" charset="0"/>
                <a:cs typeface="Times New Roman" panose="02020603050405020304" pitchFamily="18" charset="0"/>
              </a:rPr>
              <a:t>T1:= A+B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T2</a:t>
            </a:r>
            <a:r>
              <a:rPr lang="pt-BR" altLang="zh-CN" sz="2000" dirty="0">
                <a:latin typeface="Times New Roman" panose="02020603050405020304" pitchFamily="18" charset="0"/>
                <a:cs typeface="Times New Roman" panose="02020603050405020304" pitchFamily="18" charset="0"/>
              </a:rPr>
              <a:t>:=C+D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T3</a:t>
            </a:r>
            <a:r>
              <a:rPr lang="pt-BR" altLang="zh-CN" sz="2000" dirty="0">
                <a:latin typeface="Times New Roman" panose="02020603050405020304" pitchFamily="18" charset="0"/>
                <a:cs typeface="Times New Roman" panose="02020603050405020304" pitchFamily="18" charset="0"/>
              </a:rPr>
              <a:t>:=E-T2 </a:t>
            </a:r>
            <a:endParaRPr lang="pt-BR" altLang="zh-CN" sz="2000" dirty="0" smtClean="0">
              <a:latin typeface="Times New Roman" panose="02020603050405020304" pitchFamily="18" charset="0"/>
              <a:cs typeface="Times New Roman" panose="02020603050405020304" pitchFamily="18" charset="0"/>
            </a:endParaRPr>
          </a:p>
          <a:p>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T4</a:t>
            </a:r>
            <a:r>
              <a:rPr lang="pt-BR" altLang="zh-CN" sz="2000" dirty="0">
                <a:latin typeface="Times New Roman" panose="02020603050405020304" pitchFamily="18" charset="0"/>
                <a:cs typeface="Times New Roman" panose="02020603050405020304" pitchFamily="18" charset="0"/>
              </a:rPr>
              <a:t>:=</a:t>
            </a:r>
            <a:r>
              <a:rPr lang="pt-BR" altLang="zh-CN" sz="2000" dirty="0" smtClean="0">
                <a:latin typeface="Times New Roman" panose="02020603050405020304" pitchFamily="18" charset="0"/>
                <a:cs typeface="Times New Roman" panose="02020603050405020304" pitchFamily="18" charset="0"/>
              </a:rPr>
              <a:t>T1-T3</a:t>
            </a:r>
            <a:endParaRPr lang="en-US" sz="2000" dirty="0"/>
          </a:p>
        </p:txBody>
      </p:sp>
      <p:sp>
        <p:nvSpPr>
          <p:cNvPr id="6" name="矩形 5"/>
          <p:cNvSpPr/>
          <p:nvPr/>
        </p:nvSpPr>
        <p:spPr>
          <a:xfrm>
            <a:off x="3419872" y="2595601"/>
            <a:ext cx="2286000" cy="3170099"/>
          </a:xfrm>
          <a:prstGeom prst="rect">
            <a:avLst/>
          </a:prstGeom>
        </p:spPr>
        <p:txBody>
          <a:bodyPr wrap="square">
            <a:spAutoFit/>
          </a:bodyPr>
          <a:lstStyle/>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A,R0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B,R0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C,R1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D,R1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R0,T1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E, 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R1,R0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T1,R1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R0,R1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R1, T4</a:t>
            </a:r>
            <a:endParaRPr lang="pt-BR" altLang="zh-CN" sz="2000" dirty="0">
              <a:latin typeface="Times New Roman" panose="02020603050405020304" pitchFamily="18" charset="0"/>
              <a:cs typeface="Times New Roman" panose="02020603050405020304" pitchFamily="18" charset="0"/>
            </a:endParaRPr>
          </a:p>
        </p:txBody>
      </p:sp>
      <p:cxnSp>
        <p:nvCxnSpPr>
          <p:cNvPr id="8" name="直接连接符 7"/>
          <p:cNvCxnSpPr/>
          <p:nvPr/>
        </p:nvCxnSpPr>
        <p:spPr>
          <a:xfrm>
            <a:off x="877674" y="3212976"/>
            <a:ext cx="39604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877674" y="3856420"/>
            <a:ext cx="39604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877674" y="4725144"/>
            <a:ext cx="39604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877674" y="5765700"/>
            <a:ext cx="3960440"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1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例：</a:t>
            </a:r>
            <a:r>
              <a:rPr lang="en-US" altLang="zh-CN" sz="2400" b="0" dirty="0" smtClean="0">
                <a:latin typeface="Times New Roman" panose="02020603050405020304" pitchFamily="18" charset="0"/>
                <a:cs typeface="Times New Roman" panose="02020603050405020304" pitchFamily="18" charset="0"/>
              </a:rPr>
              <a:t>T4 = A + B – (E – (C + D))</a:t>
            </a:r>
            <a:r>
              <a:rPr lang="zh-CN" altLang="en-US" sz="2400" b="0" dirty="0" smtClean="0">
                <a:latin typeface="Times New Roman" panose="02020603050405020304" pitchFamily="18" charset="0"/>
                <a:cs typeface="Times New Roman" panose="02020603050405020304" pitchFamily="18" charset="0"/>
              </a:rPr>
              <a:t>代码生成</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         共生成</a:t>
            </a:r>
            <a:r>
              <a:rPr lang="en-US" altLang="zh-CN" sz="2400" b="0" dirty="0" smtClean="0">
                <a:latin typeface="Times New Roman" panose="02020603050405020304" pitchFamily="18" charset="0"/>
                <a:cs typeface="Times New Roman" panose="02020603050405020304" pitchFamily="18" charset="0"/>
              </a:rPr>
              <a:t>8</a:t>
            </a:r>
            <a:r>
              <a:rPr lang="zh-CN" altLang="en-US" sz="2400" b="0" dirty="0" smtClean="0">
                <a:latin typeface="Times New Roman" panose="02020603050405020304" pitchFamily="18" charset="0"/>
                <a:cs typeface="Times New Roman" panose="02020603050405020304" pitchFamily="18" charset="0"/>
              </a:rPr>
              <a:t>条代码</a:t>
            </a:r>
            <a:endParaRPr lang="en-US" altLang="zh-CN" sz="2400" b="0" dirty="0" smtClean="0">
              <a:latin typeface="Times New Roman" panose="02020603050405020304" pitchFamily="18" charset="0"/>
              <a:cs typeface="Times New Roman" panose="02020603050405020304" pitchFamily="18" charset="0"/>
            </a:endParaRPr>
          </a:p>
        </p:txBody>
      </p:sp>
      <p:sp>
        <p:nvSpPr>
          <p:cNvPr id="7" name="标题 6"/>
          <p:cNvSpPr>
            <a:spLocks noGrp="1"/>
          </p:cNvSpPr>
          <p:nvPr>
            <p:ph type="title"/>
          </p:nvPr>
        </p:nvSpPr>
        <p:spPr/>
        <p:txBody>
          <a:bodyPr>
            <a:normAutofit/>
          </a:bodyPr>
          <a:lstStyle/>
          <a:p>
            <a:r>
              <a:rPr lang="zh-CN" altLang="en-US" kern="0" dirty="0">
                <a:solidFill>
                  <a:srgbClr val="000000"/>
                </a:solidFill>
              </a:rPr>
              <a:t>简单的代码生成器（基本块内</a:t>
            </a:r>
            <a:r>
              <a:rPr lang="zh-CN" altLang="en-US" kern="0" dirty="0" smtClean="0">
                <a:solidFill>
                  <a:srgbClr val="000000"/>
                </a:solidFill>
              </a:rPr>
              <a:t>）</a:t>
            </a:r>
            <a:endParaRPr lang="en-US" dirty="0"/>
          </a:p>
        </p:txBody>
      </p:sp>
      <p:sp>
        <p:nvSpPr>
          <p:cNvPr id="5" name="矩形 4"/>
          <p:cNvSpPr/>
          <p:nvPr/>
        </p:nvSpPr>
        <p:spPr>
          <a:xfrm>
            <a:off x="6300192" y="2020079"/>
            <a:ext cx="1800200" cy="2554545"/>
          </a:xfrm>
          <a:prstGeom prst="rect">
            <a:avLst/>
          </a:prstGeom>
          <a:solidFill>
            <a:srgbClr val="FFFF00"/>
          </a:solidFill>
        </p:spPr>
        <p:txBody>
          <a:bodyPr wrap="square">
            <a:spAutoFit/>
          </a:bodyPr>
          <a:lstStyle/>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C,R0            </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D,R0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E,R1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R0,R1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A,R0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B, 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R1,R0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R0,T4</a:t>
            </a:r>
            <a:endParaRPr lang="pt-BR" altLang="zh-CN" sz="2000" dirty="0">
              <a:latin typeface="Times New Roman" panose="02020603050405020304" pitchFamily="18" charset="0"/>
              <a:cs typeface="Times New Roman" panose="02020603050405020304" pitchFamily="18" charset="0"/>
            </a:endParaRPr>
          </a:p>
        </p:txBody>
      </p:sp>
      <p:sp>
        <p:nvSpPr>
          <p:cNvPr id="6" name="矩形 5"/>
          <p:cNvSpPr/>
          <p:nvPr/>
        </p:nvSpPr>
        <p:spPr>
          <a:xfrm>
            <a:off x="522355" y="5199290"/>
            <a:ext cx="7956376" cy="1077218"/>
          </a:xfrm>
          <a:prstGeom prst="rect">
            <a:avLst/>
          </a:prstGeom>
        </p:spPr>
        <p:txBody>
          <a:bodyPr wrap="square">
            <a:spAutoFit/>
          </a:bodyPr>
          <a:lstStyle/>
          <a:p>
            <a:r>
              <a:rPr lang="zh-CN" altLang="en-US" sz="2400" dirty="0">
                <a:latin typeface="楷体" panose="02010609060101010101" pitchFamily="49" charset="-122"/>
                <a:ea typeface="楷体" panose="02010609060101010101" pitchFamily="49" charset="-122"/>
                <a:cs typeface="Times New Roman" panose="02020603050405020304" pitchFamily="18" charset="0"/>
              </a:rPr>
              <a:t>在一个基本块范围</a:t>
            </a: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内考虑</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如何充分利用寄存器</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a:p>
            <a:pPr marL="539750" indent="-342900">
              <a:buFont typeface="Wingdings" panose="05000000000000000000" pitchFamily="2" charset="2"/>
              <a:buChar char="Ø"/>
            </a:pPr>
            <a:r>
              <a:rPr lang="zh-CN" altLang="en-US" sz="2000" dirty="0">
                <a:solidFill>
                  <a:srgbClr val="000000"/>
                </a:solidFill>
                <a:latin typeface="楷体" panose="02010609060101010101" pitchFamily="49" charset="-122"/>
                <a:ea typeface="楷体" panose="02010609060101010101" pitchFamily="49" charset="-122"/>
              </a:rPr>
              <a:t>尽可能地</a:t>
            </a:r>
            <a:r>
              <a:rPr lang="zh-CN" altLang="en-US" sz="2000" dirty="0" smtClean="0">
                <a:solidFill>
                  <a:srgbClr val="000000"/>
                </a:solidFill>
                <a:latin typeface="楷体" panose="02010609060101010101" pitchFamily="49" charset="-122"/>
                <a:ea typeface="楷体" panose="02010609060101010101" pitchFamily="49" charset="-122"/>
              </a:rPr>
              <a:t>让变量</a:t>
            </a:r>
            <a:r>
              <a:rPr lang="zh-CN" altLang="en-US" sz="2000" dirty="0">
                <a:solidFill>
                  <a:srgbClr val="000000"/>
                </a:solidFill>
                <a:latin typeface="楷体" panose="02010609060101010101" pitchFamily="49" charset="-122"/>
                <a:ea typeface="楷体" panose="02010609060101010101" pitchFamily="49" charset="-122"/>
              </a:rPr>
              <a:t>的值保留在寄存器中</a:t>
            </a:r>
            <a:endParaRPr lang="zh-CN" altLang="en-US" sz="2000" dirty="0">
              <a:latin typeface="楷体" panose="02010609060101010101" pitchFamily="49" charset="-122"/>
              <a:ea typeface="楷体" panose="02010609060101010101" pitchFamily="49" charset="-122"/>
            </a:endParaRPr>
          </a:p>
          <a:p>
            <a:pPr marL="539750" indent="-342900">
              <a:buFont typeface="Wingdings" panose="05000000000000000000" pitchFamily="2" charset="2"/>
              <a:buChar char="Ø"/>
            </a:pPr>
            <a:r>
              <a:rPr lang="zh-CN" altLang="en-US" sz="2000" dirty="0">
                <a:solidFill>
                  <a:srgbClr val="000000"/>
                </a:solidFill>
                <a:latin typeface="楷体" panose="02010609060101010101" pitchFamily="49" charset="-122"/>
                <a:ea typeface="楷体" panose="02010609060101010101" pitchFamily="49" charset="-122"/>
              </a:rPr>
              <a:t>尽可能引用变量在寄存器中的值</a:t>
            </a:r>
            <a:endParaRPr lang="zh-CN" altLang="en-US" sz="2000" dirty="0">
              <a:latin typeface="楷体" panose="02010609060101010101" pitchFamily="49" charset="-122"/>
              <a:ea typeface="楷体" panose="02010609060101010101" pitchFamily="49" charset="-122"/>
            </a:endParaRPr>
          </a:p>
        </p:txBody>
      </p:sp>
      <p:sp>
        <p:nvSpPr>
          <p:cNvPr id="8" name="矩形 7"/>
          <p:cNvSpPr/>
          <p:nvPr/>
        </p:nvSpPr>
        <p:spPr>
          <a:xfrm>
            <a:off x="2987824" y="1980047"/>
            <a:ext cx="1745940" cy="3170099"/>
          </a:xfrm>
          <a:prstGeom prst="rect">
            <a:avLst/>
          </a:prstGeom>
        </p:spPr>
        <p:txBody>
          <a:bodyPr wrap="square">
            <a:spAutoFit/>
          </a:bodyPr>
          <a:lstStyle/>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A,R0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B,R0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C,R1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ADD   </a:t>
            </a:r>
            <a:r>
              <a:rPr lang="pt-BR" altLang="zh-CN" sz="2000" dirty="0">
                <a:latin typeface="Times New Roman" panose="02020603050405020304" pitchFamily="18" charset="0"/>
                <a:cs typeface="Times New Roman" panose="02020603050405020304" pitchFamily="18" charset="0"/>
              </a:rPr>
              <a:t>D,R1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R0,T1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E, 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R1,R0</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T1,R1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SUB     </a:t>
            </a:r>
            <a:r>
              <a:rPr lang="pt-BR" altLang="zh-CN" sz="2000" dirty="0">
                <a:latin typeface="Times New Roman" panose="02020603050405020304" pitchFamily="18" charset="0"/>
                <a:cs typeface="Times New Roman" panose="02020603050405020304" pitchFamily="18" charset="0"/>
              </a:rPr>
              <a:t>R0,R1</a:t>
            </a:r>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MOV   </a:t>
            </a:r>
            <a:r>
              <a:rPr lang="pt-BR" altLang="zh-CN" sz="2000" dirty="0">
                <a:latin typeface="Times New Roman" panose="02020603050405020304" pitchFamily="18" charset="0"/>
                <a:cs typeface="Times New Roman" panose="02020603050405020304" pitchFamily="18" charset="0"/>
              </a:rPr>
              <a:t>R1, T4</a:t>
            </a:r>
            <a:endParaRPr lang="pt-BR" altLang="zh-CN" sz="20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683568" y="2595601"/>
            <a:ext cx="1378904" cy="2554545"/>
          </a:xfrm>
          <a:prstGeom prst="rect">
            <a:avLst/>
          </a:prstGeom>
          <a:noFill/>
        </p:spPr>
        <p:txBody>
          <a:bodyPr wrap="none" rtlCol="0">
            <a:spAutoFit/>
          </a:bodyPr>
          <a:lstStyle/>
          <a:p>
            <a:r>
              <a:rPr lang="pt-BR" altLang="zh-CN" sz="2000" dirty="0">
                <a:latin typeface="Times New Roman" panose="02020603050405020304" pitchFamily="18" charset="0"/>
                <a:cs typeface="Times New Roman" panose="02020603050405020304" pitchFamily="18" charset="0"/>
              </a:rPr>
              <a:t>T1:= A+B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en-US"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T2</a:t>
            </a:r>
            <a:r>
              <a:rPr lang="pt-BR" altLang="zh-CN" sz="2000" dirty="0">
                <a:latin typeface="Times New Roman" panose="02020603050405020304" pitchFamily="18" charset="0"/>
                <a:cs typeface="Times New Roman" panose="02020603050405020304" pitchFamily="18" charset="0"/>
              </a:rPr>
              <a:t>:=C+D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T3</a:t>
            </a:r>
            <a:r>
              <a:rPr lang="pt-BR" altLang="zh-CN" sz="2000" dirty="0">
                <a:latin typeface="Times New Roman" panose="02020603050405020304" pitchFamily="18" charset="0"/>
                <a:cs typeface="Times New Roman" panose="02020603050405020304" pitchFamily="18" charset="0"/>
              </a:rPr>
              <a:t>:=E-T2 </a:t>
            </a:r>
            <a:endParaRPr lang="pt-BR" altLang="zh-CN" sz="2000" dirty="0" smtClean="0">
              <a:latin typeface="Times New Roman" panose="02020603050405020304" pitchFamily="18" charset="0"/>
              <a:cs typeface="Times New Roman" panose="02020603050405020304" pitchFamily="18" charset="0"/>
            </a:endParaRPr>
          </a:p>
          <a:p>
            <a:endParaRPr lang="pt-BR" altLang="zh-CN" sz="2000" dirty="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               </a:t>
            </a:r>
            <a:endParaRPr lang="pt-BR" altLang="zh-CN" sz="2000" dirty="0" smtClean="0">
              <a:latin typeface="Times New Roman" panose="02020603050405020304" pitchFamily="18" charset="0"/>
              <a:cs typeface="Times New Roman" panose="02020603050405020304" pitchFamily="18" charset="0"/>
            </a:endParaRPr>
          </a:p>
          <a:p>
            <a:r>
              <a:rPr lang="pt-BR" altLang="zh-CN" sz="2000" dirty="0" smtClean="0">
                <a:latin typeface="Times New Roman" panose="02020603050405020304" pitchFamily="18" charset="0"/>
                <a:cs typeface="Times New Roman" panose="02020603050405020304" pitchFamily="18" charset="0"/>
              </a:rPr>
              <a:t>T4</a:t>
            </a:r>
            <a:r>
              <a:rPr lang="pt-BR" altLang="zh-CN" sz="2000" dirty="0">
                <a:latin typeface="Times New Roman" panose="02020603050405020304" pitchFamily="18" charset="0"/>
                <a:cs typeface="Times New Roman" panose="02020603050405020304" pitchFamily="18" charset="0"/>
              </a:rPr>
              <a:t>:=</a:t>
            </a:r>
            <a:r>
              <a:rPr lang="pt-BR" altLang="zh-CN" sz="2000" dirty="0" smtClean="0">
                <a:latin typeface="Times New Roman" panose="02020603050405020304" pitchFamily="18" charset="0"/>
                <a:cs typeface="Times New Roman" panose="02020603050405020304" pitchFamily="18" charset="0"/>
              </a:rPr>
              <a:t>T1-T3</a:t>
            </a:r>
            <a:endParaRPr lang="en-US" sz="2000" dirty="0"/>
          </a:p>
        </p:txBody>
      </p:sp>
      <p:sp>
        <p:nvSpPr>
          <p:cNvPr id="10"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11"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12"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smtClean="0">
                <a:latin typeface="Times New Roman" panose="02020603050405020304" pitchFamily="18" charset="0"/>
                <a:cs typeface="Times New Roman" panose="02020603050405020304" pitchFamily="18" charset="0"/>
              </a:rPr>
              <a:t>若</a:t>
            </a:r>
            <a:r>
              <a:rPr lang="zh-CN" altLang="en-US" sz="2400" b="0" dirty="0">
                <a:latin typeface="Times New Roman" panose="02020603050405020304" pitchFamily="18" charset="0"/>
                <a:cs typeface="Times New Roman" panose="02020603050405020304" pitchFamily="18" charset="0"/>
              </a:rPr>
              <a:t>在一个基本块中，</a:t>
            </a:r>
            <a:r>
              <a:rPr lang="zh-CN" altLang="en-US" sz="2400" b="0" dirty="0" smtClean="0">
                <a:latin typeface="Times New Roman" panose="02020603050405020304" pitchFamily="18" charset="0"/>
                <a:cs typeface="Times New Roman" panose="02020603050405020304" pitchFamily="18" charset="0"/>
              </a:rPr>
              <a:t>变量</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在四元式</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中被定值，在</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后面的四元式</a:t>
            </a:r>
            <a:r>
              <a:rPr lang="en-US" altLang="zh-CN" sz="2400" b="0" dirty="0" smtClean="0">
                <a:latin typeface="Times New Roman" panose="02020603050405020304" pitchFamily="18" charset="0"/>
                <a:cs typeface="Times New Roman" panose="02020603050405020304" pitchFamily="18" charset="0"/>
              </a:rPr>
              <a:t>j</a:t>
            </a:r>
            <a:r>
              <a:rPr lang="zh-CN" altLang="en-US" sz="2400" b="0" dirty="0" smtClean="0">
                <a:latin typeface="Times New Roman" panose="02020603050405020304" pitchFamily="18" charset="0"/>
                <a:cs typeface="Times New Roman" panose="02020603050405020304" pitchFamily="18" charset="0"/>
              </a:rPr>
              <a:t>中如果要引用</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的值，且从</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到</a:t>
            </a:r>
            <a:r>
              <a:rPr lang="en-US" altLang="zh-CN" sz="2400" b="0" dirty="0" smtClean="0">
                <a:latin typeface="Times New Roman" panose="02020603050405020304" pitchFamily="18" charset="0"/>
                <a:cs typeface="Times New Roman" panose="02020603050405020304" pitchFamily="18" charset="0"/>
              </a:rPr>
              <a:t>j</a:t>
            </a:r>
            <a:r>
              <a:rPr lang="zh-CN" altLang="en-US" sz="2400" b="0" dirty="0" smtClean="0">
                <a:latin typeface="Times New Roman" panose="02020603050405020304" pitchFamily="18" charset="0"/>
                <a:cs typeface="Times New Roman" panose="02020603050405020304" pitchFamily="18" charset="0"/>
              </a:rPr>
              <a:t>之间没有其他对</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的定值点，则称</a:t>
            </a:r>
            <a:r>
              <a:rPr lang="en-US" altLang="zh-CN" sz="2400" b="0" dirty="0" smtClean="0">
                <a:latin typeface="Times New Roman" panose="02020603050405020304" pitchFamily="18" charset="0"/>
                <a:cs typeface="Times New Roman" panose="02020603050405020304" pitchFamily="18" charset="0"/>
              </a:rPr>
              <a:t>j</a:t>
            </a:r>
            <a:r>
              <a:rPr lang="zh-CN" altLang="en-US" sz="2400" b="0" dirty="0" smtClean="0">
                <a:latin typeface="Times New Roman" panose="02020603050405020304" pitchFamily="18" charset="0"/>
                <a:cs typeface="Times New Roman" panose="02020603050405020304" pitchFamily="18" charset="0"/>
              </a:rPr>
              <a:t>是四元式</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中对变量</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a:t>
            </a:r>
            <a:r>
              <a:rPr lang="zh-CN" altLang="en-US" sz="2400" b="0" dirty="0" smtClean="0">
                <a:solidFill>
                  <a:srgbClr val="FF0000"/>
                </a:solidFill>
                <a:latin typeface="Times New Roman" panose="02020603050405020304" pitchFamily="18" charset="0"/>
                <a:cs typeface="Times New Roman" panose="02020603050405020304" pitchFamily="18" charset="0"/>
              </a:rPr>
              <a:t>待用信息</a:t>
            </a:r>
            <a:r>
              <a:rPr lang="zh-CN" altLang="en-US" sz="2400" b="0" dirty="0" smtClean="0">
                <a:latin typeface="Times New Roman" panose="02020603050405020304" pitchFamily="18" charset="0"/>
                <a:cs typeface="Times New Roman" panose="02020603050405020304" pitchFamily="18" charset="0"/>
              </a:rPr>
              <a:t>，并且</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在</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处是</a:t>
            </a:r>
            <a:r>
              <a:rPr lang="zh-CN" altLang="en-US" sz="2400" b="0" dirty="0" smtClean="0">
                <a:solidFill>
                  <a:srgbClr val="FF0000"/>
                </a:solidFill>
                <a:latin typeface="Times New Roman" panose="02020603050405020304" pitchFamily="18" charset="0"/>
                <a:cs typeface="Times New Roman" panose="02020603050405020304" pitchFamily="18" charset="0"/>
              </a:rPr>
              <a:t>活跃</a:t>
            </a:r>
            <a:r>
              <a:rPr lang="zh-CN" altLang="en-US" sz="2400" b="0" dirty="0" smtClean="0">
                <a:latin typeface="Times New Roman" panose="02020603050405020304" pitchFamily="18" charset="0"/>
                <a:cs typeface="Times New Roman" panose="02020603050405020304" pitchFamily="18" charset="0"/>
              </a:rPr>
              <a:t>的。如果</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被多次引用则可构成待用信息链与活跃信息链。</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sz="2400" b="0" dirty="0" smtClean="0">
                <a:latin typeface="Times New Roman" panose="02020603050405020304" pitchFamily="18" charset="0"/>
                <a:cs typeface="Times New Roman" panose="02020603050405020304" pitchFamily="18" charset="0"/>
              </a:rPr>
              <a:t>待用信息有助于把基本块内还要被引用的变量值尽可能地保存在寄存器中，同时，把基本块内不再被引用的变量所占用的寄存器尽早释放。</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a:latin typeface="Times New Roman" panose="02020603050405020304" pitchFamily="18" charset="0"/>
              <a:cs typeface="Times New Roman" panose="02020603050405020304" pitchFamily="18" charset="0"/>
            </a:endParaRPr>
          </a:p>
          <a:p>
            <a:pPr algn="l"/>
            <a:r>
              <a:rPr lang="zh-CN" altLang="en-US" sz="2400" b="0" dirty="0">
                <a:latin typeface="Times New Roman" panose="02020603050405020304" pitchFamily="18" charset="0"/>
                <a:cs typeface="Times New Roman" panose="02020603050405020304" pitchFamily="18" charset="0"/>
              </a:rPr>
              <a:t>可从基本块的出口由后向前扫描，对每个变量建立相应的待用信息链和活跃变量信息链。</a:t>
            </a:r>
            <a:endParaRPr lang="zh-CN" altLang="en-US" sz="2400" b="0" dirty="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a:p>
            <a:pPr algn="l"/>
            <a:endParaRPr lang="zh-CN" altLang="en-US" sz="24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待用信息与活跃</a:t>
            </a:r>
            <a:r>
              <a:rPr lang="zh-CN" altLang="en-US" kern="0" dirty="0" smtClean="0">
                <a:solidFill>
                  <a:srgbClr val="000000"/>
                </a:solidFill>
              </a:rPr>
              <a:t>信息</a:t>
            </a:r>
            <a:endParaRPr lang="en-US" dirty="0"/>
          </a:p>
        </p:txBody>
      </p:sp>
      <p:sp>
        <p:nvSpPr>
          <p:cNvPr id="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algn="l"/>
            <a:r>
              <a:rPr lang="zh-CN" altLang="en-US" sz="2400" b="0" dirty="0" smtClean="0">
                <a:latin typeface="Times New Roman" panose="02020603050405020304" pitchFamily="18" charset="0"/>
                <a:cs typeface="Times New Roman" panose="02020603050405020304" pitchFamily="18" charset="0"/>
              </a:rPr>
              <a:t>用</a:t>
            </a:r>
            <a:r>
              <a:rPr lang="zh-CN" altLang="en-US" sz="2400" b="0" dirty="0">
                <a:latin typeface="Times New Roman" panose="02020603050405020304" pitchFamily="18" charset="0"/>
                <a:cs typeface="Times New Roman" panose="02020603050405020304" pitchFamily="18" charset="0"/>
              </a:rPr>
              <a:t>符号对</a:t>
            </a:r>
            <a:r>
              <a:rPr lang="en-US" altLang="zh-CN" sz="2400" b="0" dirty="0">
                <a:latin typeface="Times New Roman" panose="02020603050405020304" pitchFamily="18" charset="0"/>
                <a:cs typeface="Times New Roman" panose="02020603050405020304" pitchFamily="18" charset="0"/>
              </a:rPr>
              <a:t>(× , ×)</a:t>
            </a:r>
            <a:r>
              <a:rPr lang="zh-CN" altLang="en-US" sz="2400" b="0" dirty="0">
                <a:latin typeface="Times New Roman" panose="02020603050405020304" pitchFamily="18" charset="0"/>
                <a:cs typeface="Times New Roman" panose="02020603050405020304" pitchFamily="18" charset="0"/>
              </a:rPr>
              <a:t>表示变量的待用信息和活跃</a:t>
            </a:r>
            <a:r>
              <a:rPr lang="zh-CN" altLang="en-US" sz="2400" b="0" dirty="0" smtClean="0">
                <a:latin typeface="Times New Roman" panose="02020603050405020304" pitchFamily="18" charset="0"/>
                <a:cs typeface="Times New Roman" panose="02020603050405020304" pitchFamily="18" charset="0"/>
              </a:rPr>
              <a:t>信息。</a:t>
            </a:r>
            <a:endParaRPr lang="en-US" altLang="zh-CN" sz="2400" b="0" dirty="0" smtClean="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其中</a:t>
            </a:r>
            <a:r>
              <a:rPr lang="en-US" altLang="zh-CN"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504190" algn="l">
              <a:buFont typeface="Wingdings" panose="05000000000000000000" pitchFamily="2" charset="2"/>
              <a:buChar char="Ø"/>
            </a:pP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a:latin typeface="Times New Roman" panose="02020603050405020304" pitchFamily="18" charset="0"/>
                <a:cs typeface="Times New Roman" panose="02020603050405020304" pitchFamily="18" charset="0"/>
              </a:rPr>
              <a:t>表示待用信息</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即下一个引用点</a:t>
            </a:r>
            <a:r>
              <a:rPr lang="en-US" altLang="zh-CN" sz="2400" b="0" dirty="0">
                <a:latin typeface="Times New Roman" panose="02020603050405020304" pitchFamily="18" charset="0"/>
                <a:cs typeface="Times New Roman" panose="02020603050405020304" pitchFamily="18" charset="0"/>
              </a:rPr>
              <a:t>)</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y</a:t>
            </a:r>
            <a:r>
              <a:rPr lang="zh-CN" altLang="en-US" sz="2400" b="0" dirty="0">
                <a:latin typeface="Times New Roman" panose="02020603050405020304" pitchFamily="18" charset="0"/>
                <a:cs typeface="Times New Roman" panose="02020603050405020304" pitchFamily="18" charset="0"/>
              </a:rPr>
              <a:t>表示活跃</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a:cs typeface="Times New Roman" panose="02020603050405020304"/>
              </a:rPr>
              <a:t>˄</a:t>
            </a:r>
            <a:r>
              <a:rPr lang="zh-CN" altLang="en-US" sz="2400" b="0" dirty="0" smtClean="0">
                <a:latin typeface="Times New Roman" panose="02020603050405020304" pitchFamily="18" charset="0"/>
                <a:cs typeface="Times New Roman" panose="02020603050405020304" pitchFamily="18" charset="0"/>
              </a:rPr>
              <a:t>表示</a:t>
            </a:r>
            <a:r>
              <a:rPr lang="zh-CN" altLang="en-US" sz="2400" b="0" dirty="0">
                <a:latin typeface="Times New Roman" panose="02020603050405020304" pitchFamily="18" charset="0"/>
                <a:cs typeface="Times New Roman" panose="02020603050405020304" pitchFamily="18" charset="0"/>
              </a:rPr>
              <a:t>非待用或非活跃</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504190" algn="l">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在</a:t>
            </a:r>
            <a:r>
              <a:rPr lang="zh-CN" altLang="en-US" sz="2400" b="0" dirty="0">
                <a:latin typeface="Times New Roman" panose="02020603050405020304" pitchFamily="18" charset="0"/>
                <a:cs typeface="Times New Roman" panose="02020603050405020304" pitchFamily="18" charset="0"/>
              </a:rPr>
              <a:t>符号表中，</a:t>
            </a:r>
            <a:r>
              <a:rPr lang="en-US" altLang="zh-CN" sz="2400" b="0" dirty="0">
                <a:latin typeface="Times New Roman" panose="02020603050405020304" pitchFamily="18" charset="0"/>
                <a:cs typeface="Times New Roman" panose="02020603050405020304" pitchFamily="18" charset="0"/>
              </a:rPr>
              <a:t>(× , ×)→(× , ×)</a:t>
            </a:r>
            <a:r>
              <a:rPr lang="zh-CN" altLang="en-US" sz="2400" b="0" dirty="0">
                <a:latin typeface="Times New Roman" panose="02020603050405020304" pitchFamily="18" charset="0"/>
                <a:cs typeface="Times New Roman" panose="02020603050405020304" pitchFamily="18" charset="0"/>
              </a:rPr>
              <a:t>表示在算法执行过程中后面的符号对将替代前面的符号对。</a:t>
            </a:r>
            <a:endParaRPr lang="zh-CN" altLang="en-US" sz="24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计算待用</a:t>
            </a:r>
            <a:r>
              <a:rPr lang="zh-CN" altLang="en-US" kern="0" dirty="0" smtClean="0">
                <a:solidFill>
                  <a:srgbClr val="000000"/>
                </a:solidFill>
              </a:rPr>
              <a:t>信息</a:t>
            </a:r>
            <a:endParaRPr lang="en-US" dirty="0"/>
          </a:p>
        </p:txBody>
      </p:sp>
      <p:sp>
        <p:nvSpPr>
          <p:cNvPr id="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在符号表中增加“待用信息”栏和“活跃信息”栏</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初始化。把各基本块的符号表中的“待用信息”和“活跃信息”栏置初值。即把“待用信息”栏置为“非待用”，把“活跃信息”栏按照在基本块出口处是否为活跃置为“活跃”或“非活跃”。</a:t>
            </a:r>
            <a:endParaRPr lang="zh-CN" altLang="en-US" sz="2400" b="0" dirty="0">
              <a:latin typeface="Times New Roman" panose="02020603050405020304" pitchFamily="18" charset="0"/>
              <a:cs typeface="Times New Roman" panose="02020603050405020304" pitchFamily="18" charset="0"/>
            </a:endParaRPr>
          </a:p>
          <a:p>
            <a:pPr marL="589915" indent="0" algn="l">
              <a:buNone/>
            </a:pPr>
            <a:endParaRPr lang="zh-CN" altLang="en-US"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计算待用信息的</a:t>
            </a:r>
            <a:r>
              <a:rPr lang="zh-CN" altLang="en-US" kern="0" dirty="0" smtClean="0">
                <a:solidFill>
                  <a:srgbClr val="000000"/>
                </a:solidFill>
              </a:rPr>
              <a:t>算法</a:t>
            </a:r>
            <a:endParaRPr lang="en-US" dirty="0"/>
          </a:p>
        </p:txBody>
      </p:sp>
      <p:sp>
        <p:nvSpPr>
          <p:cNvPr id="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marL="0" indent="0" algn="l">
              <a:buNone/>
            </a:pPr>
            <a:r>
              <a:rPr lang="en-US" altLang="zh-CN" sz="2400" b="0" dirty="0" smtClean="0">
                <a:latin typeface="Times New Roman" panose="02020603050405020304" pitchFamily="18" charset="0"/>
                <a:cs typeface="Times New Roman" panose="02020603050405020304" pitchFamily="18" charset="0"/>
              </a:rPr>
              <a:t>(2)</a:t>
            </a:r>
            <a:r>
              <a:rPr lang="zh-CN" altLang="en-US" sz="2400" b="0" dirty="0" smtClean="0">
                <a:latin typeface="Times New Roman" panose="02020603050405020304" pitchFamily="18" charset="0"/>
                <a:cs typeface="Times New Roman" panose="02020603050405020304" pitchFamily="18" charset="0"/>
              </a:rPr>
              <a:t>按照以下步骤从基本块出口到入口由后向前依次处理每个四元式</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形式为</a:t>
            </a:r>
            <a:r>
              <a:rPr lang="en-US" altLang="zh-CN" sz="2400" b="0" dirty="0" smtClean="0">
                <a:latin typeface="Times New Roman" panose="02020603050405020304" pitchFamily="18" charset="0"/>
                <a:cs typeface="Times New Roman" panose="02020603050405020304" pitchFamily="18" charset="0"/>
              </a:rPr>
              <a:t>A = B op C </a:t>
            </a:r>
            <a:r>
              <a:rPr lang="zh-CN" altLang="en-US" sz="2400" b="0" dirty="0" smtClean="0">
                <a:latin typeface="Times New Roman" panose="02020603050405020304" pitchFamily="18" charset="0"/>
                <a:cs typeface="Times New Roman" panose="02020603050405020304" pitchFamily="18" charset="0"/>
              </a:rPr>
              <a:t>或 </a:t>
            </a:r>
            <a:r>
              <a:rPr lang="en-US" altLang="zh-CN" sz="2400" b="0" dirty="0" smtClean="0">
                <a:latin typeface="Times New Roman" panose="02020603050405020304" pitchFamily="18" charset="0"/>
                <a:cs typeface="Times New Roman" panose="02020603050405020304" pitchFamily="18" charset="0"/>
              </a:rPr>
              <a:t>A = op B </a:t>
            </a:r>
            <a:r>
              <a:rPr lang="zh-CN" altLang="en-US" sz="2400" b="0" dirty="0" smtClean="0">
                <a:latin typeface="Times New Roman" panose="02020603050405020304" pitchFamily="18" charset="0"/>
                <a:cs typeface="Times New Roman" panose="02020603050405020304" pitchFamily="18" charset="0"/>
              </a:rPr>
              <a:t>或</a:t>
            </a:r>
            <a:r>
              <a:rPr lang="en-US" altLang="zh-CN" sz="2400" b="0" dirty="0" smtClean="0">
                <a:latin typeface="Times New Roman" panose="02020603050405020304" pitchFamily="18" charset="0"/>
                <a:cs typeface="Times New Roman" panose="02020603050405020304" pitchFamily="18" charset="0"/>
              </a:rPr>
              <a:t>A = B)</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749935" indent="-34290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把符号表中变量</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的代用信息和活跃信息附加到四元式</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上。</a:t>
            </a:r>
            <a:endParaRPr lang="en-US" altLang="zh-CN" sz="2400" b="0" dirty="0" smtClean="0">
              <a:latin typeface="Times New Roman" panose="02020603050405020304" pitchFamily="18" charset="0"/>
              <a:cs typeface="Times New Roman" panose="02020603050405020304" pitchFamily="18" charset="0"/>
            </a:endParaRPr>
          </a:p>
          <a:p>
            <a:pPr marL="749935" indent="-34290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把符号表中变量</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的待用信息栏和活跃信息栏分别置为“非待用”和“非活跃”。</a:t>
            </a:r>
            <a:endParaRPr lang="en-US" altLang="zh-CN" sz="2400" b="0" dirty="0" smtClean="0">
              <a:latin typeface="Times New Roman" panose="02020603050405020304" pitchFamily="18" charset="0"/>
              <a:cs typeface="Times New Roman" panose="02020603050405020304" pitchFamily="18" charset="0"/>
            </a:endParaRPr>
          </a:p>
          <a:p>
            <a:pPr marL="749935" indent="-34290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把符号表中变量</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和变量</a:t>
            </a:r>
            <a:r>
              <a:rPr lang="en-US" altLang="zh-CN" sz="2400" b="0" dirty="0" smtClean="0">
                <a:latin typeface="Times New Roman" panose="02020603050405020304" pitchFamily="18" charset="0"/>
                <a:cs typeface="Times New Roman" panose="02020603050405020304" pitchFamily="18" charset="0"/>
              </a:rPr>
              <a:t>C(</a:t>
            </a:r>
            <a:r>
              <a:rPr lang="zh-CN" altLang="en-US" sz="2400" b="0" dirty="0" smtClean="0">
                <a:latin typeface="Times New Roman" panose="02020603050405020304" pitchFamily="18" charset="0"/>
                <a:cs typeface="Times New Roman" panose="02020603050405020304" pitchFamily="18" charset="0"/>
              </a:rPr>
              <a:t>如果存在</a:t>
            </a:r>
            <a:r>
              <a:rPr lang="en-US" altLang="zh-CN" sz="2400" b="0" dirty="0" smtClean="0">
                <a:latin typeface="Times New Roman" panose="02020603050405020304" pitchFamily="18" charset="0"/>
                <a:cs typeface="Times New Roman" panose="02020603050405020304" pitchFamily="18" charset="0"/>
              </a:rPr>
              <a:t>)</a:t>
            </a:r>
            <a:r>
              <a:rPr lang="zh-CN" altLang="en-US" sz="2400" b="0" dirty="0" smtClean="0">
                <a:latin typeface="Times New Roman" panose="02020603050405020304" pitchFamily="18" charset="0"/>
                <a:cs typeface="Times New Roman" panose="02020603050405020304" pitchFamily="18" charset="0"/>
              </a:rPr>
              <a:t>的</a:t>
            </a:r>
            <a:r>
              <a:rPr lang="zh-CN" altLang="en-US" sz="2400" b="0" dirty="0">
                <a:latin typeface="Times New Roman" panose="02020603050405020304" pitchFamily="18" charset="0"/>
                <a:cs typeface="Times New Roman" panose="02020603050405020304" pitchFamily="18" charset="0"/>
              </a:rPr>
              <a:t>待用</a:t>
            </a:r>
            <a:r>
              <a:rPr lang="zh-CN" altLang="en-US" sz="2400" b="0" dirty="0" smtClean="0">
                <a:latin typeface="Times New Roman" panose="02020603050405020304" pitchFamily="18" charset="0"/>
                <a:cs typeface="Times New Roman" panose="02020603050405020304" pitchFamily="18" charset="0"/>
              </a:rPr>
              <a:t>信息和活跃信息附加到四元式</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上。</a:t>
            </a:r>
            <a:endParaRPr lang="en-US" altLang="zh-CN" sz="2400" b="0" dirty="0" smtClean="0">
              <a:latin typeface="Times New Roman" panose="02020603050405020304" pitchFamily="18" charset="0"/>
              <a:cs typeface="Times New Roman" panose="02020603050405020304" pitchFamily="18" charset="0"/>
            </a:endParaRPr>
          </a:p>
          <a:p>
            <a:pPr marL="749935" indent="-342900">
              <a:buFont typeface="Wingdings" panose="05000000000000000000" pitchFamily="2" charset="2"/>
              <a:buChar char="Ø"/>
            </a:pPr>
            <a:r>
              <a:rPr lang="zh-CN" altLang="en-US" sz="2400" b="0" dirty="0" smtClean="0">
                <a:latin typeface="Times New Roman" panose="02020603050405020304" pitchFamily="18" charset="0"/>
                <a:cs typeface="Times New Roman" panose="02020603050405020304" pitchFamily="18" charset="0"/>
              </a:rPr>
              <a:t>把符号表中变量</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C</a:t>
            </a:r>
            <a:r>
              <a:rPr lang="zh-CN" altLang="en-US" sz="2400" b="0" dirty="0" smtClean="0">
                <a:latin typeface="Times New Roman" panose="02020603050405020304" pitchFamily="18" charset="0"/>
                <a:cs typeface="Times New Roman" panose="02020603050405020304" pitchFamily="18" charset="0"/>
              </a:rPr>
              <a:t>的待用信息栏置为“</a:t>
            </a:r>
            <a:r>
              <a:rPr lang="en-US" altLang="zh-CN" sz="2400" b="0" dirty="0" err="1" smtClean="0">
                <a:latin typeface="Times New Roman" panose="02020603050405020304" pitchFamily="18" charset="0"/>
                <a:cs typeface="Times New Roman" panose="02020603050405020304" pitchFamily="18" charset="0"/>
              </a:rPr>
              <a:t>i</a:t>
            </a:r>
            <a:r>
              <a:rPr lang="zh-CN" altLang="en-US" sz="2400" b="0" dirty="0" smtClean="0">
                <a:latin typeface="Times New Roman" panose="02020603050405020304" pitchFamily="18" charset="0"/>
                <a:cs typeface="Times New Roman" panose="02020603050405020304" pitchFamily="18" charset="0"/>
              </a:rPr>
              <a:t>”，活跃信息栏置为“活跃”。</a:t>
            </a:r>
            <a:endParaRPr lang="en-US" altLang="zh-CN" sz="2400" b="0" dirty="0" smtClean="0">
              <a:latin typeface="Times New Roman" panose="02020603050405020304" pitchFamily="18" charset="0"/>
              <a:cs typeface="Times New Roman" panose="02020603050405020304" pitchFamily="18" charset="0"/>
            </a:endParaRPr>
          </a:p>
          <a:p>
            <a:pPr marL="864235" algn="l"/>
            <a:endParaRPr lang="zh-CN" altLang="en-US" sz="2400" b="0" dirty="0">
              <a:latin typeface="Times New Roman" panose="02020603050405020304" pitchFamily="18" charset="0"/>
              <a:cs typeface="Times New Roman" panose="02020603050405020304" pitchFamily="18" charset="0"/>
            </a:endParaRPr>
          </a:p>
          <a:p>
            <a:pPr marL="864235" algn="l"/>
            <a:endParaRPr lang="zh-CN" altLang="en-US" sz="24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计算待用信息的</a:t>
            </a:r>
            <a:r>
              <a:rPr lang="zh-CN" altLang="en-US" kern="0" dirty="0" smtClean="0">
                <a:solidFill>
                  <a:srgbClr val="000000"/>
                </a:solidFill>
              </a:rPr>
              <a:t>算法</a:t>
            </a:r>
            <a:endParaRPr lang="en-US" dirty="0"/>
          </a:p>
        </p:txBody>
      </p:sp>
      <p:sp>
        <p:nvSpPr>
          <p:cNvPr id="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例：</a:t>
            </a:r>
            <a:r>
              <a:rPr lang="zh-CN" altLang="en-US" sz="2400" b="0" dirty="0">
                <a:latin typeface="Times New Roman" panose="02020603050405020304" pitchFamily="18" charset="0"/>
                <a:cs typeface="Times New Roman" panose="02020603050405020304" pitchFamily="18" charset="0"/>
              </a:rPr>
              <a:t>基本</a:t>
            </a:r>
            <a:r>
              <a:rPr lang="zh-CN" altLang="en-US" sz="2400" b="0" dirty="0" smtClean="0">
                <a:latin typeface="Times New Roman" panose="02020603050405020304" pitchFamily="18" charset="0"/>
                <a:cs typeface="Times New Roman" panose="02020603050405020304" pitchFamily="18" charset="0"/>
              </a:rPr>
              <a:t>块的中间代码序列为：</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假设</a:t>
            </a:r>
            <a:r>
              <a:rPr lang="en-US" altLang="zh-CN" sz="2400" b="0" dirty="0" smtClean="0">
                <a:latin typeface="Times New Roman" panose="02020603050405020304" pitchFamily="18" charset="0"/>
                <a:cs typeface="Times New Roman" panose="02020603050405020304" pitchFamily="18" charset="0"/>
              </a:rPr>
              <a:t>W</a:t>
            </a:r>
            <a:r>
              <a:rPr lang="zh-CN" altLang="en-US" sz="2400" b="0" dirty="0" smtClean="0">
                <a:latin typeface="Times New Roman" panose="02020603050405020304" pitchFamily="18" charset="0"/>
                <a:cs typeface="Times New Roman" panose="02020603050405020304" pitchFamily="18" charset="0"/>
              </a:rPr>
              <a:t>是基本块出口之后的活跃变量。</a:t>
            </a:r>
            <a:endParaRPr lang="zh-CN" altLang="en-US" sz="2400" b="0" dirty="0">
              <a:latin typeface="Times New Roman" panose="02020603050405020304" pitchFamily="18" charset="0"/>
              <a:cs typeface="Times New Roman" panose="02020603050405020304" pitchFamily="18" charset="0"/>
            </a:endParaRPr>
          </a:p>
          <a:p>
            <a:pPr marL="0" indent="0" algn="l">
              <a:buNone/>
            </a:pPr>
            <a:endParaRPr lang="en-US" altLang="zh-CN" sz="2000" b="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smtClean="0">
                          <a:latin typeface="楷体" panose="02010609060101010101" pitchFamily="49" charset="-122"/>
                          <a:ea typeface="楷体" panose="02010609060101010101" pitchFamily="49" charset="-122"/>
                          <a:cs typeface="Times New Roman" panose="02020603050405020304" pitchFamily="18" charset="0"/>
                        </a:rPr>
                        <a:t>变</a:t>
                      </a:r>
                      <a:endParaRPr lang="en-US" altLang="zh-CN" sz="2400" smtClean="0">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2400" smtClean="0">
                          <a:latin typeface="楷体" panose="02010609060101010101" pitchFamily="49" charset="-122"/>
                          <a:ea typeface="楷体" panose="02010609060101010101" pitchFamily="49" charset="-122"/>
                          <a:cs typeface="Times New Roman" panose="02020603050405020304" pitchFamily="18" charset="0"/>
                        </a:rPr>
                        <a:t>量</a:t>
                      </a:r>
                      <a:endParaRPr lang="en-US" altLang="zh-CN" sz="2400" smtClean="0">
                        <a:latin typeface="楷体" panose="02010609060101010101" pitchFamily="49" charset="-122"/>
                        <a:ea typeface="楷体" panose="02010609060101010101" pitchFamily="49" charset="-122"/>
                        <a:cs typeface="Times New Roman" panose="02020603050405020304" pitchFamily="18" charset="0"/>
                      </a:endParaRPr>
                    </a:p>
                    <a:p>
                      <a:pPr algn="ctr"/>
                      <a:r>
                        <a:rPr lang="zh-CN" altLang="en-US" sz="2400" smtClean="0">
                          <a:latin typeface="楷体" panose="02010609060101010101" pitchFamily="49" charset="-122"/>
                          <a:ea typeface="楷体" panose="02010609060101010101" pitchFamily="49" charset="-122"/>
                          <a:cs typeface="Times New Roman" panose="02020603050405020304" pitchFamily="18" charset="0"/>
                        </a:rPr>
                        <a:t>名</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待用信息</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活跃信息</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初值</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待用信息链</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初值</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楷体" panose="02010609060101010101" pitchFamily="49" charset="-122"/>
                          <a:ea typeface="楷体" panose="02010609060101010101" pitchFamily="49" charset="-122"/>
                          <a:cs typeface="Times New Roman" panose="02020603050405020304" pitchFamily="18" charset="0"/>
                        </a:rPr>
                        <a:t>活跃信息链</a:t>
                      </a:r>
                      <a:endParaRPr lang="en-US" sz="2400" dirty="0">
                        <a:latin typeface="楷体" panose="02010609060101010101" pitchFamily="49" charset="-122"/>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1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1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10" name="TextBox 9"/>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基本块是一段连续的顺序执行的语句序列，只有一个入口和一个出口。</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如果一段程序中含有中断或者分支结构，那么可以按照下面的算法划分为多个基本块。</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p:txBody>
          <a:bodyPr/>
          <a:lstStyle/>
          <a:p>
            <a:r>
              <a:rPr lang="zh-CN" altLang="en-US" dirty="0" smtClean="0"/>
              <a:t>局部优化（基本块优化）</a:t>
            </a:r>
            <a:endParaRPr lang="en-US" dirty="0"/>
          </a:p>
        </p:txBody>
      </p:sp>
      <p:sp>
        <p:nvSpPr>
          <p:cNvPr id="2" name="TextBox 1"/>
          <p:cNvSpPr txBox="1"/>
          <p:nvPr/>
        </p:nvSpPr>
        <p:spPr>
          <a:xfrm>
            <a:off x="395764" y="3068960"/>
            <a:ext cx="8280695" cy="3170099"/>
          </a:xfrm>
          <a:prstGeom prst="rect">
            <a:avLst/>
          </a:prstGeom>
          <a:solidFill>
            <a:srgbClr val="FFFF00"/>
          </a:solidFill>
        </p:spPr>
        <p:txBody>
          <a:bodyPr wrap="square" rtlCol="0">
            <a:spAutoFit/>
          </a:bodyPr>
          <a:lstStyle/>
          <a:p>
            <a:r>
              <a:rPr lang="en-US" sz="2000" dirty="0" smtClean="0">
                <a:solidFill>
                  <a:prstClr val="black"/>
                </a:solidFill>
                <a:latin typeface="楷体" panose="02010609060101010101" pitchFamily="49" charset="-122"/>
                <a:ea typeface="楷体" panose="02010609060101010101" pitchFamily="49" charset="-122"/>
              </a:rPr>
              <a:t>1</a:t>
            </a:r>
            <a:r>
              <a:rPr lang="zh-CN" altLang="en-US" sz="2000" dirty="0" smtClean="0">
                <a:solidFill>
                  <a:prstClr val="black"/>
                </a:solidFill>
                <a:latin typeface="楷体" panose="02010609060101010101" pitchFamily="49" charset="-122"/>
                <a:ea typeface="楷体" panose="02010609060101010101" pitchFamily="49" charset="-122"/>
              </a:rPr>
              <a:t>、确定基本块的入口语句。规则如下：</a:t>
            </a:r>
            <a:endParaRPr lang="en-US" altLang="zh-CN" sz="2000" dirty="0" smtClean="0">
              <a:solidFill>
                <a:prstClr val="black"/>
              </a:solidFill>
              <a:latin typeface="楷体" panose="02010609060101010101" pitchFamily="49" charset="-122"/>
              <a:ea typeface="楷体" panose="02010609060101010101" pitchFamily="49" charset="-122"/>
            </a:endParaRPr>
          </a:p>
          <a:p>
            <a:pPr marL="349250"/>
            <a:r>
              <a:rPr lang="en-US" sz="2000" dirty="0" smtClean="0">
                <a:solidFill>
                  <a:prstClr val="black"/>
                </a:solidFill>
                <a:latin typeface="楷体" panose="02010609060101010101" pitchFamily="49" charset="-122"/>
                <a:ea typeface="楷体" panose="02010609060101010101" pitchFamily="49" charset="-122"/>
              </a:rPr>
              <a:t>a) </a:t>
            </a:r>
            <a:r>
              <a:rPr lang="zh-CN" altLang="en-US" sz="2000" dirty="0" smtClean="0">
                <a:solidFill>
                  <a:prstClr val="black"/>
                </a:solidFill>
                <a:latin typeface="楷体" panose="02010609060101010101" pitchFamily="49" charset="-122"/>
                <a:ea typeface="楷体" panose="02010609060101010101" pitchFamily="49" charset="-122"/>
              </a:rPr>
              <a:t>代码序列的第</a:t>
            </a:r>
            <a:r>
              <a:rPr lang="en-US" altLang="zh-CN" sz="2000" dirty="0" smtClean="0">
                <a:solidFill>
                  <a:prstClr val="black"/>
                </a:solidFill>
                <a:latin typeface="楷体" panose="02010609060101010101" pitchFamily="49" charset="-122"/>
                <a:ea typeface="楷体" panose="02010609060101010101" pitchFamily="49" charset="-122"/>
              </a:rPr>
              <a:t>1</a:t>
            </a:r>
            <a:r>
              <a:rPr lang="zh-CN" altLang="en-US" sz="2000" dirty="0" smtClean="0">
                <a:solidFill>
                  <a:prstClr val="black"/>
                </a:solidFill>
                <a:latin typeface="楷体" panose="02010609060101010101" pitchFamily="49" charset="-122"/>
                <a:ea typeface="楷体" panose="02010609060101010101" pitchFamily="49" charset="-122"/>
              </a:rPr>
              <a:t>条语句；</a:t>
            </a:r>
            <a:endParaRPr lang="en-US" altLang="zh-CN" sz="2000" dirty="0" smtClean="0">
              <a:solidFill>
                <a:prstClr val="black"/>
              </a:solidFill>
              <a:latin typeface="楷体" panose="02010609060101010101" pitchFamily="49" charset="-122"/>
              <a:ea typeface="楷体" panose="02010609060101010101" pitchFamily="49" charset="-122"/>
            </a:endParaRPr>
          </a:p>
          <a:p>
            <a:pPr marL="349250"/>
            <a:r>
              <a:rPr lang="en-US" altLang="zh-CN" sz="2000" dirty="0" smtClean="0">
                <a:solidFill>
                  <a:prstClr val="black"/>
                </a:solidFill>
                <a:latin typeface="楷体" panose="02010609060101010101" pitchFamily="49" charset="-122"/>
                <a:ea typeface="楷体" panose="02010609060101010101" pitchFamily="49" charset="-122"/>
              </a:rPr>
              <a:t>b) </a:t>
            </a:r>
            <a:r>
              <a:rPr lang="zh-CN" altLang="en-US" sz="2000" dirty="0" smtClean="0">
                <a:solidFill>
                  <a:prstClr val="black"/>
                </a:solidFill>
                <a:latin typeface="楷体" panose="02010609060101010101" pitchFamily="49" charset="-122"/>
                <a:ea typeface="楷体" panose="02010609060101010101" pitchFamily="49" charset="-122"/>
              </a:rPr>
              <a:t>能由条件转移语句或者无条件转移语句转移到的语句是入口语句；</a:t>
            </a:r>
            <a:endParaRPr lang="en-US" altLang="zh-CN" sz="2000" dirty="0" smtClean="0">
              <a:solidFill>
                <a:prstClr val="black"/>
              </a:solidFill>
              <a:latin typeface="楷体" panose="02010609060101010101" pitchFamily="49" charset="-122"/>
              <a:ea typeface="楷体" panose="02010609060101010101" pitchFamily="49" charset="-122"/>
            </a:endParaRPr>
          </a:p>
          <a:p>
            <a:pPr marL="349250"/>
            <a:r>
              <a:rPr lang="en-US" altLang="zh-CN" sz="2000" dirty="0" smtClean="0">
                <a:solidFill>
                  <a:prstClr val="black"/>
                </a:solidFill>
                <a:latin typeface="楷体" panose="02010609060101010101" pitchFamily="49" charset="-122"/>
                <a:ea typeface="楷体" panose="02010609060101010101" pitchFamily="49" charset="-122"/>
              </a:rPr>
              <a:t>c) </a:t>
            </a:r>
            <a:r>
              <a:rPr lang="zh-CN" altLang="en-US" sz="2000" dirty="0" smtClean="0">
                <a:solidFill>
                  <a:prstClr val="black"/>
                </a:solidFill>
                <a:latin typeface="楷体" panose="02010609060101010101" pitchFamily="49" charset="-122"/>
                <a:ea typeface="楷体" panose="02010609060101010101" pitchFamily="49" charset="-122"/>
              </a:rPr>
              <a:t>紧随条件转移语句后面的语句是入口语句。</a:t>
            </a:r>
            <a:endParaRPr lang="en-US" altLang="zh-CN" sz="2000" dirty="0">
              <a:solidFill>
                <a:prstClr val="black"/>
              </a:solidFill>
              <a:latin typeface="楷体" panose="02010609060101010101" pitchFamily="49" charset="-122"/>
              <a:ea typeface="楷体" panose="02010609060101010101" pitchFamily="49" charset="-122"/>
            </a:endParaRPr>
          </a:p>
          <a:p>
            <a:pPr marL="349250" indent="-457200"/>
            <a:r>
              <a:rPr lang="en-US" sz="2000" dirty="0" smtClean="0">
                <a:solidFill>
                  <a:prstClr val="black"/>
                </a:solidFill>
                <a:latin typeface="楷体" panose="02010609060101010101" pitchFamily="49" charset="-122"/>
                <a:ea typeface="楷体" panose="02010609060101010101" pitchFamily="49" charset="-122"/>
              </a:rPr>
              <a:t>2</a:t>
            </a:r>
            <a:r>
              <a:rPr lang="zh-CN" altLang="en-US" sz="2000" dirty="0" smtClean="0">
                <a:solidFill>
                  <a:prstClr val="black"/>
                </a:solidFill>
                <a:latin typeface="楷体" panose="02010609060101010101" pitchFamily="49" charset="-122"/>
                <a:ea typeface="楷体" panose="02010609060101010101" pitchFamily="49" charset="-122"/>
              </a:rPr>
              <a:t>、依据</a:t>
            </a:r>
            <a:r>
              <a:rPr lang="en-US" altLang="zh-CN" sz="2000" dirty="0" smtClean="0">
                <a:solidFill>
                  <a:prstClr val="black"/>
                </a:solidFill>
                <a:latin typeface="楷体" panose="02010609060101010101" pitchFamily="49" charset="-122"/>
                <a:ea typeface="楷体" panose="02010609060101010101" pitchFamily="49" charset="-122"/>
              </a:rPr>
              <a:t>1</a:t>
            </a:r>
            <a:r>
              <a:rPr lang="zh-CN" altLang="en-US" sz="2000" dirty="0" smtClean="0">
                <a:solidFill>
                  <a:prstClr val="black"/>
                </a:solidFill>
                <a:latin typeface="楷体" panose="02010609060101010101" pitchFamily="49" charset="-122"/>
                <a:ea typeface="楷体" panose="02010609060101010101" pitchFamily="49" charset="-122"/>
              </a:rPr>
              <a:t>中得到的每一条入口语句，确定其基本块。它由该入口语句与下一条入口语句（不包含该入口语句）之间的语句序列构成；或者由该入口语句与下一条转移语句（包含该转移语句）之间的语句序列构成；或者由该入口语句与一条停语句（包含该停语句）之间的语句序列构成。</a:t>
            </a:r>
            <a:endParaRPr lang="en-US" altLang="zh-CN" sz="2000" dirty="0" smtClean="0">
              <a:solidFill>
                <a:prstClr val="black"/>
              </a:solidFill>
              <a:latin typeface="楷体" panose="02010609060101010101" pitchFamily="49" charset="-122"/>
              <a:ea typeface="楷体" panose="02010609060101010101" pitchFamily="49" charset="-122"/>
            </a:endParaRPr>
          </a:p>
          <a:p>
            <a:r>
              <a:rPr lang="en-US" sz="2000" dirty="0" smtClean="0">
                <a:solidFill>
                  <a:prstClr val="black"/>
                </a:solidFill>
                <a:latin typeface="楷体" panose="02010609060101010101" pitchFamily="49" charset="-122"/>
                <a:ea typeface="楷体" panose="02010609060101010101" pitchFamily="49" charset="-122"/>
              </a:rPr>
              <a:t>3</a:t>
            </a:r>
            <a:r>
              <a:rPr lang="zh-CN" altLang="en-US" sz="2000" dirty="0" smtClean="0">
                <a:solidFill>
                  <a:prstClr val="black"/>
                </a:solidFill>
                <a:latin typeface="楷体" panose="02010609060101010101" pitchFamily="49" charset="-122"/>
                <a:ea typeface="楷体" panose="02010609060101010101" pitchFamily="49" charset="-122"/>
              </a:rPr>
              <a:t>、删除那些未出现在任何基本块中的语句。</a:t>
            </a:r>
            <a:endParaRPr lang="en-US" sz="2000" dirty="0">
              <a:solidFill>
                <a:prstClr val="black"/>
              </a:solidFill>
              <a:latin typeface="楷体" panose="02010609060101010101" pitchFamily="49" charset="-122"/>
              <a:ea typeface="楷体" panose="02010609060101010101" pitchFamily="49" charset="-122"/>
            </a:endParaRPr>
          </a:p>
        </p:txBody>
      </p:sp>
      <p:sp>
        <p:nvSpPr>
          <p:cNvPr id="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normAutofit/>
          </a:bodyPr>
          <a:lstStyle/>
          <a:p>
            <a:pPr marL="0" indent="0" algn="l">
              <a:buNone/>
            </a:pPr>
            <a:r>
              <a:rPr lang="zh-CN" altLang="en-US" sz="3200" dirty="0" smtClean="0">
                <a:latin typeface="Times New Roman" panose="02020603050405020304" pitchFamily="18" charset="0"/>
                <a:cs typeface="Times New Roman" panose="02020603050405020304" pitchFamily="18" charset="0"/>
              </a:rPr>
              <a:t>初始化</a:t>
            </a:r>
            <a:endParaRPr lang="en-US" altLang="zh-CN" sz="320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名</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2" name="矩形 1"/>
          <p:cNvSpPr/>
          <p:nvPr/>
        </p:nvSpPr>
        <p:spPr>
          <a:xfrm>
            <a:off x="1115616" y="539422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1115616"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115616"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115616" y="387382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p:cNvSpPr/>
          <p:nvPr/>
        </p:nvSpPr>
        <p:spPr>
          <a:xfrm>
            <a:off x="1115616" y="22048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1115616"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1115616"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148064" y="220486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5148064" y="3873821"/>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1480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5148064"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p:cNvSpPr/>
          <p:nvPr/>
        </p:nvSpPr>
        <p:spPr>
          <a:xfrm>
            <a:off x="5123217" y="5367368"/>
            <a:ext cx="407484" cy="461665"/>
          </a:xfrm>
          <a:prstGeom prst="rect">
            <a:avLst/>
          </a:prstGeom>
        </p:spPr>
        <p:txBody>
          <a:bodyPr wrap="none">
            <a:spAutoFit/>
          </a:bodyPr>
          <a:lstStyle/>
          <a:p>
            <a:pPr algn="ct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4" name="TextBox 23"/>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normAutofit/>
          </a:bodyPr>
          <a:lstStyle/>
          <a:p>
            <a:pPr marL="0" indent="0" algn="l">
              <a:buNone/>
            </a:pPr>
            <a:r>
              <a:rPr lang="zh-CN" altLang="en-US" sz="3200" dirty="0" smtClean="0">
                <a:latin typeface="Times New Roman" panose="02020603050405020304" pitchFamily="18" charset="0"/>
                <a:cs typeface="Times New Roman" panose="02020603050405020304" pitchFamily="18" charset="0"/>
              </a:rPr>
              <a:t>处理代码（</a:t>
            </a:r>
            <a:r>
              <a:rPr lang="en-US" altLang="zh-CN" sz="3200" dirty="0" smtClean="0">
                <a:latin typeface="Times New Roman" panose="02020603050405020304" pitchFamily="18" charset="0"/>
                <a:cs typeface="Times New Roman" panose="02020603050405020304" pitchFamily="18" charset="0"/>
              </a:rPr>
              <a:t>4</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名</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2" name="矩形 1"/>
          <p:cNvSpPr/>
          <p:nvPr/>
        </p:nvSpPr>
        <p:spPr>
          <a:xfrm>
            <a:off x="1115616" y="539422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1115616"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115616"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115616" y="387382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p:cNvSpPr/>
          <p:nvPr/>
        </p:nvSpPr>
        <p:spPr>
          <a:xfrm>
            <a:off x="1115616" y="22048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1115616"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1115616"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148064" y="220486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5148064" y="3873821"/>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1480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5148064"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p:cNvSpPr/>
          <p:nvPr/>
        </p:nvSpPr>
        <p:spPr>
          <a:xfrm>
            <a:off x="5123217" y="5367368"/>
            <a:ext cx="407484" cy="461665"/>
          </a:xfrm>
          <a:prstGeom prst="rect">
            <a:avLst/>
          </a:prstGeom>
        </p:spPr>
        <p:txBody>
          <a:bodyPr wrap="none">
            <a:spAutoFit/>
          </a:bodyPr>
          <a:lstStyle/>
          <a:p>
            <a:pPr algn="ct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矩形 26"/>
          <p:cNvSpPr/>
          <p:nvPr/>
        </p:nvSpPr>
        <p:spPr>
          <a:xfrm>
            <a:off x="5106449" y="6139971"/>
            <a:ext cx="69281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28" name="矩形 27"/>
          <p:cNvSpPr/>
          <p:nvPr/>
        </p:nvSpPr>
        <p:spPr>
          <a:xfrm>
            <a:off x="6012160"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29" name="矩形 28"/>
          <p:cNvSpPr/>
          <p:nvPr/>
        </p:nvSpPr>
        <p:spPr>
          <a:xfrm>
            <a:off x="7053877"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0" name="矩形 29"/>
          <p:cNvSpPr/>
          <p:nvPr/>
        </p:nvSpPr>
        <p:spPr>
          <a:xfrm>
            <a:off x="1907704" y="538188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5940854" y="535427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p:cNvSpPr/>
          <p:nvPr/>
        </p:nvSpPr>
        <p:spPr>
          <a:xfrm>
            <a:off x="1917322" y="4895529"/>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p:cNvSpPr/>
          <p:nvPr/>
        </p:nvSpPr>
        <p:spPr>
          <a:xfrm>
            <a:off x="5916007" y="4797152"/>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p:cNvSpPr/>
          <p:nvPr/>
        </p:nvSpPr>
        <p:spPr>
          <a:xfrm>
            <a:off x="1930738" y="4335487"/>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5906389" y="4335487"/>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P spid="30" grpId="0"/>
      <p:bldP spid="31" grpId="0"/>
      <p:bldP spid="32" grpId="0"/>
      <p:bldP spid="33" grpId="0"/>
      <p:bldP spid="34" grpId="0"/>
      <p:bldP spid="35"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normAutofit/>
          </a:bodyPr>
          <a:lstStyle/>
          <a:p>
            <a:pPr marL="0" indent="0" algn="l">
              <a:buNone/>
            </a:pPr>
            <a:r>
              <a:rPr lang="zh-CN" altLang="en-US" sz="3200" dirty="0" smtClean="0">
                <a:latin typeface="Times New Roman" panose="02020603050405020304" pitchFamily="18" charset="0"/>
                <a:cs typeface="Times New Roman" panose="02020603050405020304" pitchFamily="18" charset="0"/>
              </a:rPr>
              <a:t>处理代码（</a:t>
            </a:r>
            <a:r>
              <a:rPr lang="en-US" altLang="zh-CN" sz="3200" dirty="0">
                <a:latin typeface="Times New Roman" panose="02020603050405020304" pitchFamily="18" charset="0"/>
                <a:cs typeface="Times New Roman" panose="02020603050405020304" pitchFamily="18" charset="0"/>
              </a:rPr>
              <a:t>3</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名</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2" name="矩形 1"/>
          <p:cNvSpPr/>
          <p:nvPr/>
        </p:nvSpPr>
        <p:spPr>
          <a:xfrm>
            <a:off x="1115616" y="539422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1115616"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115616"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115616" y="387382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p:cNvSpPr/>
          <p:nvPr/>
        </p:nvSpPr>
        <p:spPr>
          <a:xfrm>
            <a:off x="1115616" y="22048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1115616"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1115616"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148064" y="220486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5148064" y="3873821"/>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1480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5148064"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p:cNvSpPr/>
          <p:nvPr/>
        </p:nvSpPr>
        <p:spPr>
          <a:xfrm>
            <a:off x="5123217" y="5367368"/>
            <a:ext cx="407484" cy="461665"/>
          </a:xfrm>
          <a:prstGeom prst="rect">
            <a:avLst/>
          </a:prstGeom>
        </p:spPr>
        <p:txBody>
          <a:bodyPr wrap="none">
            <a:spAutoFit/>
          </a:bodyPr>
          <a:lstStyle/>
          <a:p>
            <a:pPr algn="ct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矩形 26"/>
          <p:cNvSpPr/>
          <p:nvPr/>
        </p:nvSpPr>
        <p:spPr>
          <a:xfrm>
            <a:off x="5106449" y="6139971"/>
            <a:ext cx="69281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28" name="矩形 27"/>
          <p:cNvSpPr/>
          <p:nvPr/>
        </p:nvSpPr>
        <p:spPr>
          <a:xfrm>
            <a:off x="6012160"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29" name="矩形 28"/>
          <p:cNvSpPr/>
          <p:nvPr/>
        </p:nvSpPr>
        <p:spPr>
          <a:xfrm>
            <a:off x="7053877"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0" name="矩形 29"/>
          <p:cNvSpPr/>
          <p:nvPr/>
        </p:nvSpPr>
        <p:spPr>
          <a:xfrm>
            <a:off x="1907704" y="538188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5940854" y="535427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p:cNvSpPr/>
          <p:nvPr/>
        </p:nvSpPr>
        <p:spPr>
          <a:xfrm>
            <a:off x="1917322" y="4895529"/>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p:cNvSpPr/>
          <p:nvPr/>
        </p:nvSpPr>
        <p:spPr>
          <a:xfrm>
            <a:off x="5906389" y="4892612"/>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p:cNvSpPr/>
          <p:nvPr/>
        </p:nvSpPr>
        <p:spPr>
          <a:xfrm>
            <a:off x="1930738" y="4335487"/>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5906389" y="4335487"/>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333653" y="6139971"/>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7" name="矩形 36"/>
          <p:cNvSpPr/>
          <p:nvPr/>
        </p:nvSpPr>
        <p:spPr>
          <a:xfrm>
            <a:off x="2405338"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8" name="矩形 37"/>
          <p:cNvSpPr/>
          <p:nvPr/>
        </p:nvSpPr>
        <p:spPr>
          <a:xfrm>
            <a:off x="3347864" y="6137053"/>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9" name="矩形 38"/>
          <p:cNvSpPr/>
          <p:nvPr/>
        </p:nvSpPr>
        <p:spPr>
          <a:xfrm>
            <a:off x="2694659" y="4869160"/>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39"/>
          <p:cNvSpPr/>
          <p:nvPr/>
        </p:nvSpPr>
        <p:spPr>
          <a:xfrm>
            <a:off x="6696087" y="4895529"/>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p:cNvSpPr/>
          <p:nvPr/>
        </p:nvSpPr>
        <p:spPr>
          <a:xfrm>
            <a:off x="2713894" y="4335486"/>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2694659" y="3847764"/>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p:cNvSpPr/>
          <p:nvPr/>
        </p:nvSpPr>
        <p:spPr>
          <a:xfrm>
            <a:off x="6696087" y="4335485"/>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6671240" y="3847763"/>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39" grpId="0"/>
      <p:bldP spid="40" grpId="0"/>
      <p:bldP spid="41" grpId="0"/>
      <p:bldP spid="42" grpId="0"/>
      <p:bldP spid="43" grpId="0"/>
      <p:bldP spid="4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normAutofit/>
          </a:bodyPr>
          <a:lstStyle/>
          <a:p>
            <a:pPr marL="0" indent="0" algn="l">
              <a:buNone/>
            </a:pPr>
            <a:r>
              <a:rPr lang="zh-CN" altLang="en-US" sz="3200" dirty="0" smtClean="0">
                <a:latin typeface="Times New Roman" panose="02020603050405020304" pitchFamily="18" charset="0"/>
                <a:cs typeface="Times New Roman" panose="02020603050405020304" pitchFamily="18" charset="0"/>
              </a:rPr>
              <a:t>处理代码（</a:t>
            </a:r>
            <a:r>
              <a:rPr lang="en-US" altLang="zh-CN" sz="3200" dirty="0" smtClean="0">
                <a:latin typeface="Times New Roman" panose="02020603050405020304" pitchFamily="18" charset="0"/>
                <a:cs typeface="Times New Roman" panose="02020603050405020304" pitchFamily="18" charset="0"/>
              </a:rPr>
              <a:t>2</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名</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2" name="矩形 1"/>
          <p:cNvSpPr/>
          <p:nvPr/>
        </p:nvSpPr>
        <p:spPr>
          <a:xfrm>
            <a:off x="1115616" y="539422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1115616"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115616"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115616" y="387382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p:cNvSpPr/>
          <p:nvPr/>
        </p:nvSpPr>
        <p:spPr>
          <a:xfrm>
            <a:off x="1115616" y="22048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1115616"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1115616"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148064" y="220486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5148064" y="3873821"/>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1480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5148064"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p:cNvSpPr/>
          <p:nvPr/>
        </p:nvSpPr>
        <p:spPr>
          <a:xfrm>
            <a:off x="5123217" y="5367368"/>
            <a:ext cx="407484" cy="461665"/>
          </a:xfrm>
          <a:prstGeom prst="rect">
            <a:avLst/>
          </a:prstGeom>
        </p:spPr>
        <p:txBody>
          <a:bodyPr wrap="none">
            <a:spAutoFit/>
          </a:bodyPr>
          <a:lstStyle/>
          <a:p>
            <a:pPr algn="ct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矩形 26"/>
          <p:cNvSpPr/>
          <p:nvPr/>
        </p:nvSpPr>
        <p:spPr>
          <a:xfrm>
            <a:off x="5106449" y="6139971"/>
            <a:ext cx="69281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28" name="矩形 27"/>
          <p:cNvSpPr/>
          <p:nvPr/>
        </p:nvSpPr>
        <p:spPr>
          <a:xfrm>
            <a:off x="6084168"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29" name="矩形 28"/>
          <p:cNvSpPr/>
          <p:nvPr/>
        </p:nvSpPr>
        <p:spPr>
          <a:xfrm>
            <a:off x="7098703"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0" name="矩形 29"/>
          <p:cNvSpPr/>
          <p:nvPr/>
        </p:nvSpPr>
        <p:spPr>
          <a:xfrm>
            <a:off x="1907704" y="538188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5940854" y="535427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p:cNvSpPr/>
          <p:nvPr/>
        </p:nvSpPr>
        <p:spPr>
          <a:xfrm>
            <a:off x="1917322" y="4895529"/>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p:cNvSpPr/>
          <p:nvPr/>
        </p:nvSpPr>
        <p:spPr>
          <a:xfrm>
            <a:off x="5906389" y="4892612"/>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p:cNvSpPr/>
          <p:nvPr/>
        </p:nvSpPr>
        <p:spPr>
          <a:xfrm>
            <a:off x="1930738" y="4335487"/>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5906389" y="4335487"/>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445337" y="6139971"/>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7" name="矩形 36"/>
          <p:cNvSpPr/>
          <p:nvPr/>
        </p:nvSpPr>
        <p:spPr>
          <a:xfrm>
            <a:off x="2405338"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8" name="矩形 37"/>
          <p:cNvSpPr/>
          <p:nvPr/>
        </p:nvSpPr>
        <p:spPr>
          <a:xfrm>
            <a:off x="3347864" y="6137053"/>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9" name="矩形 38"/>
          <p:cNvSpPr/>
          <p:nvPr/>
        </p:nvSpPr>
        <p:spPr>
          <a:xfrm>
            <a:off x="2694659" y="4869160"/>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39"/>
          <p:cNvSpPr/>
          <p:nvPr/>
        </p:nvSpPr>
        <p:spPr>
          <a:xfrm>
            <a:off x="6696087" y="4895529"/>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p:cNvSpPr/>
          <p:nvPr/>
        </p:nvSpPr>
        <p:spPr>
          <a:xfrm>
            <a:off x="2713894" y="4335486"/>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2694659" y="3847764"/>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p:cNvSpPr/>
          <p:nvPr/>
        </p:nvSpPr>
        <p:spPr>
          <a:xfrm>
            <a:off x="6696087" y="4335485"/>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6671240" y="3847763"/>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p:cNvSpPr/>
          <p:nvPr/>
        </p:nvSpPr>
        <p:spPr>
          <a:xfrm>
            <a:off x="5117745" y="5863830"/>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3</a:t>
            </a:r>
            <a:r>
              <a:rPr lang="en-US" dirty="0" smtClean="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46" name="矩形 45"/>
          <p:cNvSpPr/>
          <p:nvPr/>
        </p:nvSpPr>
        <p:spPr>
          <a:xfrm>
            <a:off x="6104891" y="5877272"/>
            <a:ext cx="7713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 </a:t>
            </a:r>
            <a:endParaRPr lang="en-US" dirty="0"/>
          </a:p>
        </p:txBody>
      </p:sp>
      <p:sp>
        <p:nvSpPr>
          <p:cNvPr id="47" name="矩形 46"/>
          <p:cNvSpPr/>
          <p:nvPr/>
        </p:nvSpPr>
        <p:spPr>
          <a:xfrm>
            <a:off x="7098703" y="5855892"/>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48" name="矩形 47"/>
          <p:cNvSpPr/>
          <p:nvPr/>
        </p:nvSpPr>
        <p:spPr>
          <a:xfrm>
            <a:off x="35081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755503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3508164" y="2204864"/>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3527399" y="3265843"/>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矩形 51"/>
          <p:cNvSpPr/>
          <p:nvPr/>
        </p:nvSpPr>
        <p:spPr>
          <a:xfrm>
            <a:off x="7496911" y="3265843"/>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矩形 52"/>
          <p:cNvSpPr/>
          <p:nvPr/>
        </p:nvSpPr>
        <p:spPr>
          <a:xfrm>
            <a:off x="7496911" y="2204864"/>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46" grpId="0"/>
      <p:bldP spid="47" grpId="0"/>
      <p:bldP spid="48" grpId="0"/>
      <p:bldP spid="49" grpId="0"/>
      <p:bldP spid="50" grpId="0"/>
      <p:bldP spid="51" grpId="0"/>
      <p:bldP spid="52" grpId="0"/>
      <p:bldP spid="53"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3"/>
          <p:cNvSpPr>
            <a:spLocks noGrp="1"/>
          </p:cNvSpPr>
          <p:nvPr>
            <p:ph type="dt" sz="half" idx="2"/>
          </p:nvPr>
        </p:nvSpPr>
        <p:spPr>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
        <p:nvSpPr>
          <p:cNvPr id="3" name="副标题 2"/>
          <p:cNvSpPr>
            <a:spLocks noGrp="1"/>
          </p:cNvSpPr>
          <p:nvPr>
            <p:ph sz="quarter" idx="4294967295"/>
          </p:nvPr>
        </p:nvSpPr>
        <p:spPr>
          <a:xfrm>
            <a:off x="0" y="0"/>
            <a:ext cx="9144000" cy="6453188"/>
          </a:xfrm>
        </p:spPr>
        <p:txBody>
          <a:bodyPr>
            <a:normAutofit/>
          </a:bodyPr>
          <a:lstStyle/>
          <a:p>
            <a:pPr marL="0" indent="0" algn="l">
              <a:buNone/>
            </a:pPr>
            <a:r>
              <a:rPr lang="zh-CN" altLang="en-US" sz="3200" dirty="0" smtClean="0">
                <a:latin typeface="Times New Roman" panose="02020603050405020304" pitchFamily="18" charset="0"/>
                <a:cs typeface="Times New Roman" panose="02020603050405020304" pitchFamily="18" charset="0"/>
              </a:rPr>
              <a:t>处理代码（</a:t>
            </a:r>
            <a:r>
              <a:rPr lang="en-US" altLang="zh-CN" sz="3200" dirty="0">
                <a:latin typeface="Times New Roman" panose="02020603050405020304" pitchFamily="18" charset="0"/>
                <a:cs typeface="Times New Roman" panose="02020603050405020304" pitchFamily="18" charset="0"/>
              </a:rPr>
              <a:t>1</a:t>
            </a:r>
            <a:r>
              <a:rPr lang="zh-CN" altLang="en-US" sz="3200" dirty="0" smtClean="0">
                <a:latin typeface="Times New Roman" panose="02020603050405020304" pitchFamily="18" charset="0"/>
                <a:cs typeface="Times New Roman" panose="02020603050405020304" pitchFamily="18" charset="0"/>
              </a:rPr>
              <a:t>）</a:t>
            </a:r>
            <a:endParaRPr lang="en-US" altLang="zh-CN" sz="3200" dirty="0" smtClean="0">
              <a:latin typeface="Times New Roman" panose="02020603050405020304" pitchFamily="18" charset="0"/>
              <a:cs typeface="Times New Roman" panose="02020603050405020304" pitchFamily="18" charset="0"/>
            </a:endParaRPr>
          </a:p>
        </p:txBody>
      </p:sp>
      <p:graphicFrame>
        <p:nvGraphicFramePr>
          <p:cNvPr id="5" name="表格 4"/>
          <p:cNvGraphicFramePr>
            <a:graphicFrameLocks noGrp="1"/>
          </p:cNvGraphicFramePr>
          <p:nvPr/>
        </p:nvGraphicFramePr>
        <p:xfrm>
          <a:off x="107503" y="908719"/>
          <a:ext cx="8784974" cy="4968552"/>
        </p:xfrm>
        <a:graphic>
          <a:graphicData uri="http://schemas.openxmlformats.org/drawingml/2006/table">
            <a:tbl>
              <a:tblPr firstRow="1" bandRow="1">
                <a:tableStyleId>{5C22544A-7EE6-4342-B048-85BDC9FD1C3A}</a:tableStyleId>
              </a:tblPr>
              <a:tblGrid>
                <a:gridCol w="798634"/>
                <a:gridCol w="798634"/>
                <a:gridCol w="798634"/>
                <a:gridCol w="798634"/>
                <a:gridCol w="798634"/>
                <a:gridCol w="798634"/>
                <a:gridCol w="798634"/>
                <a:gridCol w="798634"/>
                <a:gridCol w="798634"/>
                <a:gridCol w="798634"/>
                <a:gridCol w="798634"/>
              </a:tblGrid>
              <a:tr h="526334">
                <a:tc rowSpan="2">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变</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量</a:t>
                      </a:r>
                      <a:endPar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endParaRPr>
                    </a:p>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名</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c gridSpan="5">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hMerge="1">
                  <a:tcPr/>
                </a:tc>
              </a:tr>
              <a:tr h="757880">
                <a:tc v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待用信息链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c>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初值</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gridSpan="4">
                  <a:txBody>
                    <a:bodyPr/>
                    <a:lstStyle/>
                    <a:p>
                      <a:pPr algn="ct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活跃信息链</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hMerge="1">
                  <a:tcPr/>
                </a:tc>
                <a:tc hMerge="1">
                  <a:tcPr/>
                </a:tc>
                <a:tc hMerge="1">
                  <a:tcPr/>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A</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B</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C</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U</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V</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marL="0" marR="0" indent="0" algn="ctr" defTabSz="914400" rtl="0" eaLnBrk="1" fontAlgn="auto" latinLnBrk="0" hangingPunct="1">
                        <a:lnSpc>
                          <a:spcPct val="100000"/>
                        </a:lnSpc>
                        <a:spcBef>
                          <a:spcPts val="0"/>
                        </a:spcBef>
                        <a:spcAft>
                          <a:spcPts val="0"/>
                        </a:spcAft>
                        <a:buClrTx/>
                        <a:buSzTx/>
                        <a:buFontTx/>
                        <a:buNone/>
                        <a:defRPr/>
                      </a:pPr>
                      <a:endParaRPr lang="en-US" sz="2400" dirty="0" smtClean="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r h="526334">
                <a:tc>
                  <a:txBody>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W</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pPr algn="ct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nchor="ctr"/>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c>
                  <a:txBody>
                    <a:bodyPr/>
                    <a:lstStyle/>
                    <a:p>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a:txBody>
                  <a:tcPr marT="60960" marB="60960"/>
                </a:tc>
              </a:tr>
            </a:tbl>
          </a:graphicData>
        </a:graphic>
      </p:graphicFrame>
      <p:sp>
        <p:nvSpPr>
          <p:cNvPr id="2" name="矩形 1"/>
          <p:cNvSpPr/>
          <p:nvPr/>
        </p:nvSpPr>
        <p:spPr>
          <a:xfrm>
            <a:off x="1115616" y="539422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p:cNvSpPr/>
          <p:nvPr/>
        </p:nvSpPr>
        <p:spPr>
          <a:xfrm>
            <a:off x="1115616"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p:cNvSpPr/>
          <p:nvPr/>
        </p:nvSpPr>
        <p:spPr>
          <a:xfrm>
            <a:off x="1115616"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p:cNvSpPr/>
          <p:nvPr/>
        </p:nvSpPr>
        <p:spPr>
          <a:xfrm>
            <a:off x="1115616" y="387382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矩形 12"/>
          <p:cNvSpPr/>
          <p:nvPr/>
        </p:nvSpPr>
        <p:spPr>
          <a:xfrm>
            <a:off x="1115616" y="22048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p:cNvSpPr/>
          <p:nvPr/>
        </p:nvSpPr>
        <p:spPr>
          <a:xfrm>
            <a:off x="1115616"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矩形 14"/>
          <p:cNvSpPr/>
          <p:nvPr/>
        </p:nvSpPr>
        <p:spPr>
          <a:xfrm>
            <a:off x="1115616"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p:cNvSpPr/>
          <p:nvPr/>
        </p:nvSpPr>
        <p:spPr>
          <a:xfrm>
            <a:off x="5148064" y="220486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p:cNvSpPr/>
          <p:nvPr/>
        </p:nvSpPr>
        <p:spPr>
          <a:xfrm>
            <a:off x="5148064" y="2780928"/>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p:cNvSpPr/>
          <p:nvPr/>
        </p:nvSpPr>
        <p:spPr>
          <a:xfrm>
            <a:off x="5148064" y="324259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p:cNvSpPr/>
          <p:nvPr/>
        </p:nvSpPr>
        <p:spPr>
          <a:xfrm>
            <a:off x="5148064" y="3873821"/>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0" name="矩形 19"/>
          <p:cNvSpPr/>
          <p:nvPr/>
        </p:nvSpPr>
        <p:spPr>
          <a:xfrm>
            <a:off x="51480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矩形 20"/>
          <p:cNvSpPr/>
          <p:nvPr/>
        </p:nvSpPr>
        <p:spPr>
          <a:xfrm>
            <a:off x="5148064" y="479715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p:cNvSpPr/>
          <p:nvPr/>
        </p:nvSpPr>
        <p:spPr>
          <a:xfrm>
            <a:off x="5123217" y="5367368"/>
            <a:ext cx="407484" cy="461665"/>
          </a:xfrm>
          <a:prstGeom prst="rect">
            <a:avLst/>
          </a:prstGeom>
        </p:spPr>
        <p:txBody>
          <a:bodyPr wrap="none">
            <a:spAutoFit/>
          </a:bodyPr>
          <a:lstStyle/>
          <a:p>
            <a:pPr algn="ctr"/>
            <a:r>
              <a:rPr lang="en-US" altLang="zh-CN"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TextBox 22"/>
          <p:cNvSpPr txBox="1"/>
          <p:nvPr/>
        </p:nvSpPr>
        <p:spPr>
          <a:xfrm>
            <a:off x="899592" y="5877272"/>
            <a:ext cx="7571303" cy="646331"/>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(1)T	    = A	    – B		(2)U	    </a:t>
            </a:r>
            <a:r>
              <a:rPr lang="en-US" dirty="0" smtClean="0">
                <a:latin typeface="Times New Roman" panose="02020603050405020304" pitchFamily="18" charset="0"/>
                <a:cs typeface="Times New Roman" panose="02020603050405020304" pitchFamily="18" charset="0"/>
              </a:rPr>
              <a:t>= A	      – C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(3)V	    = T	    + U		(4)W	    = V	      + U</a:t>
            </a:r>
            <a:r>
              <a:rPr lang="en-US" baseline="30000"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27" name="矩形 26"/>
          <p:cNvSpPr/>
          <p:nvPr/>
        </p:nvSpPr>
        <p:spPr>
          <a:xfrm>
            <a:off x="5106449" y="6139971"/>
            <a:ext cx="69281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28" name="矩形 27"/>
          <p:cNvSpPr/>
          <p:nvPr/>
        </p:nvSpPr>
        <p:spPr>
          <a:xfrm>
            <a:off x="6084168"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29" name="矩形 28"/>
          <p:cNvSpPr/>
          <p:nvPr/>
        </p:nvSpPr>
        <p:spPr>
          <a:xfrm>
            <a:off x="7098703"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0" name="矩形 29"/>
          <p:cNvSpPr/>
          <p:nvPr/>
        </p:nvSpPr>
        <p:spPr>
          <a:xfrm>
            <a:off x="1907704" y="5381883"/>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p:cNvSpPr/>
          <p:nvPr/>
        </p:nvSpPr>
        <p:spPr>
          <a:xfrm>
            <a:off x="5940854" y="535427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矩形 31"/>
          <p:cNvSpPr/>
          <p:nvPr/>
        </p:nvSpPr>
        <p:spPr>
          <a:xfrm>
            <a:off x="1917322" y="4895529"/>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p:cNvSpPr/>
          <p:nvPr/>
        </p:nvSpPr>
        <p:spPr>
          <a:xfrm>
            <a:off x="5906389" y="4892612"/>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p:cNvSpPr/>
          <p:nvPr/>
        </p:nvSpPr>
        <p:spPr>
          <a:xfrm>
            <a:off x="1930738" y="4335487"/>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4</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p:cNvSpPr/>
          <p:nvPr/>
        </p:nvSpPr>
        <p:spPr>
          <a:xfrm>
            <a:off x="5906389" y="4335487"/>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矩形 35"/>
          <p:cNvSpPr/>
          <p:nvPr/>
        </p:nvSpPr>
        <p:spPr>
          <a:xfrm>
            <a:off x="1445337" y="6139971"/>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7" name="矩形 36"/>
          <p:cNvSpPr/>
          <p:nvPr/>
        </p:nvSpPr>
        <p:spPr>
          <a:xfrm>
            <a:off x="2405338" y="6154271"/>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38" name="矩形 37"/>
          <p:cNvSpPr/>
          <p:nvPr/>
        </p:nvSpPr>
        <p:spPr>
          <a:xfrm>
            <a:off x="3347864" y="6137053"/>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4,Y</a:t>
            </a:r>
            <a:r>
              <a:rPr lang="en-US" dirty="0" smtClean="0">
                <a:latin typeface="Times New Roman" panose="02020603050405020304" pitchFamily="18" charset="0"/>
                <a:cs typeface="Times New Roman" panose="02020603050405020304" pitchFamily="18" charset="0"/>
              </a:rPr>
              <a:t>)</a:t>
            </a:r>
            <a:endParaRPr lang="en-US" dirty="0"/>
          </a:p>
        </p:txBody>
      </p:sp>
      <p:sp>
        <p:nvSpPr>
          <p:cNvPr id="39" name="矩形 38"/>
          <p:cNvSpPr/>
          <p:nvPr/>
        </p:nvSpPr>
        <p:spPr>
          <a:xfrm>
            <a:off x="2694659" y="4869160"/>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0" name="矩形 39"/>
          <p:cNvSpPr/>
          <p:nvPr/>
        </p:nvSpPr>
        <p:spPr>
          <a:xfrm>
            <a:off x="6696087" y="4895529"/>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p:cNvSpPr/>
          <p:nvPr/>
        </p:nvSpPr>
        <p:spPr>
          <a:xfrm>
            <a:off x="2713894" y="4335486"/>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p:cNvSpPr/>
          <p:nvPr/>
        </p:nvSpPr>
        <p:spPr>
          <a:xfrm>
            <a:off x="2694659" y="3847764"/>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3</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p:cNvSpPr/>
          <p:nvPr/>
        </p:nvSpPr>
        <p:spPr>
          <a:xfrm>
            <a:off x="6696087" y="4335485"/>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矩形 43"/>
          <p:cNvSpPr/>
          <p:nvPr/>
        </p:nvSpPr>
        <p:spPr>
          <a:xfrm>
            <a:off x="6671240" y="3847763"/>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p:cNvSpPr/>
          <p:nvPr/>
        </p:nvSpPr>
        <p:spPr>
          <a:xfrm>
            <a:off x="5117745" y="5863830"/>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3</a:t>
            </a:r>
            <a:r>
              <a:rPr lang="en-US" dirty="0" smtClean="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46" name="矩形 45"/>
          <p:cNvSpPr/>
          <p:nvPr/>
        </p:nvSpPr>
        <p:spPr>
          <a:xfrm>
            <a:off x="6104891" y="5877272"/>
            <a:ext cx="771365"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 </a:t>
            </a:r>
            <a:endParaRPr lang="en-US" dirty="0"/>
          </a:p>
        </p:txBody>
      </p:sp>
      <p:sp>
        <p:nvSpPr>
          <p:cNvPr id="47" name="矩形 46"/>
          <p:cNvSpPr/>
          <p:nvPr/>
        </p:nvSpPr>
        <p:spPr>
          <a:xfrm>
            <a:off x="7098703" y="5855892"/>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48" name="矩形 47"/>
          <p:cNvSpPr/>
          <p:nvPr/>
        </p:nvSpPr>
        <p:spPr>
          <a:xfrm>
            <a:off x="350816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9" name="矩形 48"/>
          <p:cNvSpPr/>
          <p:nvPr/>
        </p:nvSpPr>
        <p:spPr>
          <a:xfrm>
            <a:off x="7555034" y="4335487"/>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0" name="矩形 49"/>
          <p:cNvSpPr/>
          <p:nvPr/>
        </p:nvSpPr>
        <p:spPr>
          <a:xfrm>
            <a:off x="3508164" y="2204864"/>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1" name="矩形 50"/>
          <p:cNvSpPr/>
          <p:nvPr/>
        </p:nvSpPr>
        <p:spPr>
          <a:xfrm>
            <a:off x="3527399" y="3265843"/>
            <a:ext cx="338555"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2</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矩形 51"/>
          <p:cNvSpPr/>
          <p:nvPr/>
        </p:nvSpPr>
        <p:spPr>
          <a:xfrm>
            <a:off x="7496911" y="3265843"/>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3" name="矩形 52"/>
          <p:cNvSpPr/>
          <p:nvPr/>
        </p:nvSpPr>
        <p:spPr>
          <a:xfrm>
            <a:off x="7496911" y="2204864"/>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4" name="矩形 53"/>
          <p:cNvSpPr/>
          <p:nvPr/>
        </p:nvSpPr>
        <p:spPr>
          <a:xfrm>
            <a:off x="1445337" y="5877272"/>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3</a:t>
            </a:r>
            <a:r>
              <a:rPr lang="en-US" dirty="0" smtClean="0">
                <a:latin typeface="Times New Roman" panose="02020603050405020304"/>
                <a:cs typeface="Times New Roman" panose="02020603050405020304"/>
              </a:rPr>
              <a:t>,Y</a:t>
            </a:r>
            <a:r>
              <a:rPr lang="en-US" dirty="0" smtClean="0">
                <a:latin typeface="Times New Roman" panose="02020603050405020304" pitchFamily="18" charset="0"/>
                <a:cs typeface="Times New Roman" panose="02020603050405020304" pitchFamily="18" charset="0"/>
              </a:rPr>
              <a:t>)</a:t>
            </a:r>
            <a:endParaRPr lang="en-US" dirty="0"/>
          </a:p>
        </p:txBody>
      </p:sp>
      <p:sp>
        <p:nvSpPr>
          <p:cNvPr id="55" name="矩形 54"/>
          <p:cNvSpPr/>
          <p:nvPr/>
        </p:nvSpPr>
        <p:spPr>
          <a:xfrm>
            <a:off x="2446767" y="5864903"/>
            <a:ext cx="678391" cy="369332"/>
          </a:xfrm>
          <a:prstGeom prst="rect">
            <a:avLst/>
          </a:prstGeom>
        </p:spPr>
        <p:txBody>
          <a:bodyPr wrap="none">
            <a:spAutoFit/>
          </a:bodyPr>
          <a:lstStyle/>
          <a:p>
            <a:r>
              <a:rPr lang="en-US" dirty="0" smtClean="0">
                <a:latin typeface="Times New Roman" panose="02020603050405020304" pitchFamily="18" charset="0"/>
                <a:cs typeface="Times New Roman" panose="02020603050405020304" pitchFamily="18" charset="0"/>
              </a:rPr>
              <a:t>(</a:t>
            </a:r>
            <a:r>
              <a:rPr lang="en-US" dirty="0" smtClean="0">
                <a:latin typeface="Times New Roman" panose="02020603050405020304"/>
                <a:cs typeface="Times New Roman" panose="02020603050405020304"/>
              </a:rPr>
              <a:t>2,Y</a:t>
            </a:r>
            <a:r>
              <a:rPr lang="en-US" dirty="0" smtClean="0">
                <a:latin typeface="Times New Roman" panose="02020603050405020304" pitchFamily="18" charset="0"/>
                <a:cs typeface="Times New Roman" panose="02020603050405020304" pitchFamily="18" charset="0"/>
              </a:rPr>
              <a:t>)</a:t>
            </a:r>
            <a:endParaRPr lang="en-US" dirty="0"/>
          </a:p>
        </p:txBody>
      </p:sp>
      <p:sp>
        <p:nvSpPr>
          <p:cNvPr id="56" name="矩形 55"/>
          <p:cNvSpPr/>
          <p:nvPr/>
        </p:nvSpPr>
        <p:spPr>
          <a:xfrm>
            <a:off x="3347864" y="5865253"/>
            <a:ext cx="7136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t>
            </a:r>
            <a:r>
              <a:rPr lang="en-US" dirty="0">
                <a:latin typeface="Times New Roman" panose="02020603050405020304"/>
                <a:cs typeface="Times New Roman" panose="02020603050405020304"/>
              </a:rPr>
              <a:t>˄</a:t>
            </a:r>
            <a:r>
              <a:rPr lang="en-US" dirty="0" smtClean="0">
                <a:latin typeface="Times New Roman" panose="02020603050405020304"/>
                <a:cs typeface="Times New Roman" panose="02020603050405020304"/>
              </a:rPr>
              <a:t>,</a:t>
            </a:r>
            <a:r>
              <a:rPr lang="en-US" dirty="0">
                <a:latin typeface="Times New Roman" panose="02020603050405020304"/>
                <a:cs typeface="Times New Roman" panose="02020603050405020304"/>
              </a:rPr>
              <a:t> ˄</a:t>
            </a:r>
            <a:r>
              <a:rPr lang="en-US" dirty="0" smtClean="0">
                <a:latin typeface="Times New Roman" panose="02020603050405020304" pitchFamily="18" charset="0"/>
                <a:cs typeface="Times New Roman" panose="02020603050405020304" pitchFamily="18" charset="0"/>
              </a:rPr>
              <a:t>)</a:t>
            </a:r>
            <a:endParaRPr lang="en-US" dirty="0"/>
          </a:p>
        </p:txBody>
      </p:sp>
      <p:sp>
        <p:nvSpPr>
          <p:cNvPr id="57" name="矩形 56"/>
          <p:cNvSpPr/>
          <p:nvPr/>
        </p:nvSpPr>
        <p:spPr>
          <a:xfrm>
            <a:off x="4289064" y="3847762"/>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8" name="矩形 57"/>
          <p:cNvSpPr/>
          <p:nvPr/>
        </p:nvSpPr>
        <p:spPr>
          <a:xfrm>
            <a:off x="8292000" y="3847764"/>
            <a:ext cx="357790"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9" name="矩形 58"/>
          <p:cNvSpPr/>
          <p:nvPr/>
        </p:nvSpPr>
        <p:spPr>
          <a:xfrm>
            <a:off x="4308299" y="2778270"/>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1</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0" name="矩形 59"/>
          <p:cNvSpPr/>
          <p:nvPr/>
        </p:nvSpPr>
        <p:spPr>
          <a:xfrm>
            <a:off x="4298681" y="2204864"/>
            <a:ext cx="338555" cy="461665"/>
          </a:xfrm>
          <a:prstGeom prst="rect">
            <a:avLst/>
          </a:prstGeom>
        </p:spPr>
        <p:txBody>
          <a:bodyPr wrap="none">
            <a:spAutoFit/>
          </a:bodyPr>
          <a:lstStyle/>
          <a:p>
            <a:pPr algn="ctr"/>
            <a:r>
              <a:rPr lang="en-US" sz="2400" dirty="0">
                <a:latin typeface="Times New Roman" panose="02020603050405020304" pitchFamily="18" charset="0"/>
                <a:ea typeface="楷体" panose="02010609060101010101" pitchFamily="49" charset="-122"/>
                <a:cs typeface="Times New Roman" panose="02020603050405020304" pitchFamily="18" charset="0"/>
              </a:rPr>
              <a:t>1</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1" name="矩形 60"/>
          <p:cNvSpPr/>
          <p:nvPr/>
        </p:nvSpPr>
        <p:spPr>
          <a:xfrm>
            <a:off x="8267153" y="2225328"/>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2" name="矩形 61"/>
          <p:cNvSpPr/>
          <p:nvPr/>
        </p:nvSpPr>
        <p:spPr>
          <a:xfrm>
            <a:off x="8292000" y="2786878"/>
            <a:ext cx="407484" cy="461665"/>
          </a:xfrm>
          <a:prstGeom prst="rect">
            <a:avLst/>
          </a:prstGeom>
        </p:spPr>
        <p:txBody>
          <a:bodyPr wrap="none">
            <a:spAutoFit/>
          </a:bodyPr>
          <a:lstStyle/>
          <a:p>
            <a:pPr algn="ctr"/>
            <a:r>
              <a:rPr lang="en-US" sz="2400" dirty="0" smtClean="0">
                <a:latin typeface="Times New Roman" panose="02020603050405020304" pitchFamily="18" charset="0"/>
                <a:ea typeface="楷体" panose="02010609060101010101" pitchFamily="49" charset="-122"/>
                <a:cs typeface="Times New Roman" panose="02020603050405020304" pitchFamily="18" charset="0"/>
              </a:rPr>
              <a:t>Y</a:t>
            </a:r>
            <a:endParaRPr 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55" grpId="0"/>
      <p:bldP spid="56" grpId="0"/>
      <p:bldP spid="57" grpId="0"/>
      <p:bldP spid="58" grpId="0"/>
      <p:bldP spid="59" grpId="0"/>
      <p:bldP spid="60" grpId="0"/>
      <p:bldP spid="61" grpId="0"/>
      <p:bldP spid="62"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a:latin typeface="Times New Roman" panose="02020603050405020304" pitchFamily="18" charset="0"/>
                <a:cs typeface="Times New Roman" panose="02020603050405020304" pitchFamily="18" charset="0"/>
              </a:rPr>
              <a:t>为了生成更有效的目标代码，需要考虑的一个问题就是如何更有效地利用寄存器</a:t>
            </a:r>
            <a:r>
              <a:rPr lang="zh-CN" altLang="en-US" sz="2400" b="0" dirty="0" smtClean="0">
                <a:latin typeface="Times New Roman" panose="02020603050405020304" pitchFamily="18" charset="0"/>
                <a:cs typeface="Times New Roman" panose="02020603050405020304" pitchFamily="18" charset="0"/>
              </a:rPr>
              <a:t>。每</a:t>
            </a:r>
            <a:r>
              <a:rPr lang="zh-CN" altLang="en-US" sz="2400" b="0" dirty="0">
                <a:latin typeface="Times New Roman" panose="02020603050405020304" pitchFamily="18" charset="0"/>
                <a:cs typeface="Times New Roman" panose="02020603050405020304" pitchFamily="18" charset="0"/>
              </a:rPr>
              <a:t>生成一条目标代码时，如果其运算对象的值在寄存器中，那么</a:t>
            </a:r>
            <a:r>
              <a:rPr lang="zh-CN" altLang="en-US" sz="2400" b="0" dirty="0" smtClean="0">
                <a:latin typeface="Times New Roman" panose="02020603050405020304" pitchFamily="18" charset="0"/>
                <a:cs typeface="Times New Roman" panose="02020603050405020304" pitchFamily="18" charset="0"/>
              </a:rPr>
              <a:t>，总是将该</a:t>
            </a:r>
            <a:r>
              <a:rPr lang="zh-CN" altLang="en-US" sz="2400" b="0" dirty="0">
                <a:latin typeface="Times New Roman" panose="02020603050405020304" pitchFamily="18" charset="0"/>
                <a:cs typeface="Times New Roman" panose="02020603050405020304" pitchFamily="18" charset="0"/>
              </a:rPr>
              <a:t>寄存器作为操作数地址，使得生成的目标代码执行速度较快。为此</a:t>
            </a:r>
            <a:r>
              <a:rPr lang="zh-CN" altLang="en-US" sz="2400" b="0" dirty="0" smtClean="0">
                <a:latin typeface="Times New Roman" panose="02020603050405020304" pitchFamily="18" charset="0"/>
                <a:cs typeface="Times New Roman" panose="02020603050405020304" pitchFamily="18" charset="0"/>
              </a:rPr>
              <a:t>，应该尽可能</a:t>
            </a:r>
            <a:r>
              <a:rPr lang="zh-CN" altLang="en-US" sz="2400" b="0" dirty="0">
                <a:latin typeface="Times New Roman" panose="02020603050405020304" pitchFamily="18" charset="0"/>
                <a:cs typeface="Times New Roman" panose="02020603050405020304" pitchFamily="18" charset="0"/>
              </a:rPr>
              <a:t>把各变量的现行值保存在寄存器中</a:t>
            </a:r>
            <a:r>
              <a:rPr lang="zh-CN" altLang="en-US" sz="2400" b="0" dirty="0" smtClean="0">
                <a:latin typeface="Times New Roman" panose="02020603050405020304" pitchFamily="18" charset="0"/>
                <a:cs typeface="Times New Roman" panose="02020603050405020304" pitchFamily="18" charset="0"/>
              </a:rPr>
              <a:t>，且把</a:t>
            </a:r>
            <a:r>
              <a:rPr lang="zh-CN" altLang="en-US" sz="2400" b="0" dirty="0">
                <a:latin typeface="Times New Roman" panose="02020603050405020304" pitchFamily="18" charset="0"/>
                <a:cs typeface="Times New Roman" panose="02020603050405020304" pitchFamily="18" charset="0"/>
              </a:rPr>
              <a:t>基本块不再引用的变量所占用的寄存器及早释放出来</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zh-CN" altLang="en-US" sz="2400" b="0" dirty="0"/>
              <a:t>寄存器分配是将程序中的</a:t>
            </a:r>
            <a:r>
              <a:rPr lang="zh-CN" altLang="en-US" sz="2400" b="0" dirty="0" smtClean="0">
                <a:solidFill>
                  <a:srgbClr val="FF0000"/>
                </a:solidFill>
              </a:rPr>
              <a:t>数量几乎无限</a:t>
            </a:r>
            <a:r>
              <a:rPr lang="zh-CN" altLang="en-US" sz="2400" b="0" dirty="0"/>
              <a:t>的虚拟寄存器映射到</a:t>
            </a:r>
            <a:r>
              <a:rPr lang="zh-CN" altLang="en-US" sz="2400" b="0" dirty="0">
                <a:solidFill>
                  <a:srgbClr val="FF0000"/>
                </a:solidFill>
              </a:rPr>
              <a:t>数量有限</a:t>
            </a:r>
            <a:r>
              <a:rPr lang="zh-CN" altLang="en-US" sz="2400" b="0" dirty="0"/>
              <a:t>的物理</a:t>
            </a:r>
            <a:r>
              <a:rPr lang="zh-CN" altLang="en-US" sz="2400" b="0" dirty="0" smtClean="0"/>
              <a:t>寄存器。</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原则：用得最多的变量应该放在寄存器中</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循环中最活跃，循环外最活跃</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寄存器</a:t>
            </a:r>
            <a:r>
              <a:rPr lang="zh-CN" altLang="en-US" kern="0" dirty="0" smtClean="0">
                <a:solidFill>
                  <a:srgbClr val="000000"/>
                </a:solidFill>
              </a:rPr>
              <a:t>分配</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buNone/>
            </a:pPr>
            <a:r>
              <a:rPr lang="zh-CN" altLang="en-US" sz="2400" b="0" dirty="0" smtClean="0">
                <a:latin typeface="Times New Roman" panose="02020603050405020304" pitchFamily="18" charset="0"/>
                <a:cs typeface="Times New Roman" panose="02020603050405020304" pitchFamily="18" charset="0"/>
              </a:rPr>
              <a:t>寄存器</a:t>
            </a:r>
            <a:r>
              <a:rPr lang="zh-CN" altLang="en-US" sz="2400" b="0" dirty="0">
                <a:latin typeface="Times New Roman" panose="02020603050405020304" pitchFamily="18" charset="0"/>
                <a:cs typeface="Times New Roman" panose="02020603050405020304" pitchFamily="18" charset="0"/>
              </a:rPr>
              <a:t>分配算法有：图着色算法、线性扫描算法、整数线性规划算法、</a:t>
            </a:r>
            <a:r>
              <a:rPr lang="en-US" altLang="zh-CN" sz="2400" b="0" dirty="0">
                <a:latin typeface="Times New Roman" panose="02020603050405020304" pitchFamily="18" charset="0"/>
                <a:cs typeface="Times New Roman" panose="02020603050405020304" pitchFamily="18" charset="0"/>
              </a:rPr>
              <a:t>PBQP</a:t>
            </a:r>
            <a:r>
              <a:rPr lang="zh-CN" altLang="en-US" sz="2400" b="0" dirty="0">
                <a:latin typeface="Times New Roman" panose="02020603050405020304" pitchFamily="18" charset="0"/>
                <a:cs typeface="Times New Roman" panose="02020603050405020304" pitchFamily="18" charset="0"/>
              </a:rPr>
              <a:t>算法、</a:t>
            </a:r>
            <a:r>
              <a:rPr lang="en-US" altLang="zh-CN" sz="2400" b="0" dirty="0">
                <a:latin typeface="Times New Roman" panose="02020603050405020304" pitchFamily="18" charset="0"/>
                <a:cs typeface="Times New Roman" panose="02020603050405020304" pitchFamily="18" charset="0"/>
              </a:rPr>
              <a:t>Multi-Flow Commodities</a:t>
            </a:r>
            <a:r>
              <a:rPr lang="zh-CN" altLang="en-US" sz="2400" b="0" dirty="0">
                <a:latin typeface="Times New Roman" panose="02020603050405020304" pitchFamily="18" charset="0"/>
                <a:cs typeface="Times New Roman" panose="02020603050405020304" pitchFamily="18" charset="0"/>
              </a:rPr>
              <a:t>算法、基于</a:t>
            </a:r>
            <a:r>
              <a:rPr lang="en-US" altLang="zh-CN" sz="2400" b="0" dirty="0">
                <a:latin typeface="Times New Roman" panose="02020603050405020304" pitchFamily="18" charset="0"/>
                <a:cs typeface="Times New Roman" panose="02020603050405020304" pitchFamily="18" charset="0"/>
              </a:rPr>
              <a:t>SSA</a:t>
            </a:r>
            <a:r>
              <a:rPr lang="zh-CN" altLang="en-US" sz="2400" b="0" dirty="0">
                <a:latin typeface="Times New Roman" panose="02020603050405020304" pitchFamily="18" charset="0"/>
                <a:cs typeface="Times New Roman" panose="02020603050405020304" pitchFamily="18" charset="0"/>
              </a:rPr>
              <a:t>的寄存器分配。</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LLVM</a:t>
            </a:r>
            <a:r>
              <a:rPr lang="zh-CN" altLang="en-US" sz="2400" b="0" dirty="0">
                <a:latin typeface="Times New Roman" panose="02020603050405020304" pitchFamily="18" charset="0"/>
                <a:cs typeface="Times New Roman" panose="02020603050405020304" pitchFamily="18" charset="0"/>
              </a:rPr>
              <a:t>没有全部支持上述寄存器分配算法，</a:t>
            </a:r>
            <a:r>
              <a:rPr lang="en-US" altLang="zh-CN" sz="2400" b="0" dirty="0">
                <a:latin typeface="Times New Roman" panose="02020603050405020304" pitchFamily="18" charset="0"/>
                <a:cs typeface="Times New Roman" panose="02020603050405020304" pitchFamily="18" charset="0"/>
              </a:rPr>
              <a:t>LLVM</a:t>
            </a:r>
            <a:r>
              <a:rPr lang="zh-CN" altLang="en-US" sz="2400" b="0" dirty="0">
                <a:latin typeface="Times New Roman" panose="02020603050405020304" pitchFamily="18" charset="0"/>
                <a:cs typeface="Times New Roman" panose="02020603050405020304" pitchFamily="18" charset="0"/>
              </a:rPr>
              <a:t>中支持的寄存器分配算法有</a:t>
            </a:r>
            <a:r>
              <a:rPr lang="en-US" altLang="zh-CN" sz="2400" b="0" dirty="0">
                <a:latin typeface="Times New Roman" panose="02020603050405020304" pitchFamily="18" charset="0"/>
                <a:cs typeface="Times New Roman" panose="02020603050405020304" pitchFamily="18" charset="0"/>
              </a:rPr>
              <a:t>4</a:t>
            </a:r>
            <a:r>
              <a:rPr lang="zh-CN" altLang="en-US" sz="2400" b="0" dirty="0">
                <a:latin typeface="Times New Roman" panose="02020603050405020304" pitchFamily="18" charset="0"/>
                <a:cs typeface="Times New Roman" panose="02020603050405020304" pitchFamily="18" charset="0"/>
              </a:rPr>
              <a:t>种：</a:t>
            </a:r>
            <a:r>
              <a:rPr lang="en-US" altLang="zh-CN" sz="2400" b="0" dirty="0">
                <a:latin typeface="Times New Roman" panose="02020603050405020304" pitchFamily="18" charset="0"/>
                <a:cs typeface="Times New Roman" panose="02020603050405020304" pitchFamily="18" charset="0"/>
              </a:rPr>
              <a:t>Basic Register Allocator</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Fast Register Allocator</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PBQP Register Allocator</a:t>
            </a:r>
            <a:r>
              <a:rPr lang="zh-CN" altLang="en-US" sz="2400" b="0" dirty="0">
                <a:latin typeface="Times New Roman" panose="02020603050405020304" pitchFamily="18" charset="0"/>
                <a:cs typeface="Times New Roman" panose="02020603050405020304" pitchFamily="18" charset="0"/>
              </a:rPr>
              <a:t>、</a:t>
            </a:r>
            <a:r>
              <a:rPr lang="en-US" altLang="zh-CN" sz="2400" b="0" dirty="0">
                <a:latin typeface="Times New Roman" panose="02020603050405020304" pitchFamily="18" charset="0"/>
                <a:cs typeface="Times New Roman" panose="02020603050405020304" pitchFamily="18" charset="0"/>
              </a:rPr>
              <a:t>Greedy Register Allocator</a:t>
            </a:r>
            <a:endParaRPr lang="en-US" altLang="zh-CN"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寄存器</a:t>
            </a:r>
            <a:r>
              <a:rPr lang="zh-CN" altLang="en-US" kern="0" dirty="0" smtClean="0">
                <a:solidFill>
                  <a:srgbClr val="000000"/>
                </a:solidFill>
              </a:rPr>
              <a:t>分配</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smtClean="0"/>
              <a:t>基本概念</a:t>
            </a:r>
            <a:endParaRPr lang="en-US" altLang="zh-CN" dirty="0" smtClean="0"/>
          </a:p>
          <a:p>
            <a:pPr marL="0" indent="0">
              <a:buNone/>
            </a:pPr>
            <a:r>
              <a:rPr lang="zh-CN" altLang="en-US" sz="2400" dirty="0" smtClean="0"/>
              <a:t>生存期</a:t>
            </a:r>
            <a:r>
              <a:rPr lang="zh-CN" altLang="en-US" sz="2400" b="0" dirty="0" smtClean="0"/>
              <a:t>：变量的定义和使用的期限。如果两个变量的生存期交叠，则发生了冲突，不能使用同一个寄存器。</a:t>
            </a:r>
            <a:endParaRPr lang="en-US" altLang="zh-CN" sz="2400" b="0" dirty="0" smtClean="0"/>
          </a:p>
          <a:p>
            <a:pPr marL="0" indent="0">
              <a:buNone/>
            </a:pPr>
            <a:endParaRPr lang="en-US" altLang="zh-CN" sz="2400" b="0" dirty="0" smtClean="0"/>
          </a:p>
          <a:p>
            <a:pPr marL="0" indent="0">
              <a:buNone/>
            </a:pPr>
            <a:r>
              <a:rPr lang="zh-CN" altLang="en-US" sz="2400" dirty="0"/>
              <a:t>图</a:t>
            </a:r>
            <a:r>
              <a:rPr lang="zh-CN" altLang="en-US" sz="2400" dirty="0" smtClean="0"/>
              <a:t>着色</a:t>
            </a:r>
            <a:r>
              <a:rPr lang="zh-CN" altLang="en-US" sz="2400" b="0" dirty="0" smtClean="0"/>
              <a:t>：将生存期看成顶点，而将冲突定义为边。给每个顶点一个颜色，相邻的顶点不能使用同样的颜色。</a:t>
            </a:r>
            <a:endParaRPr lang="en-US" altLang="zh-CN" sz="2400" b="0" dirty="0" smtClean="0"/>
          </a:p>
          <a:p>
            <a:pPr marL="0" indent="0">
              <a:buNone/>
            </a:pPr>
            <a:endParaRPr lang="en-US" altLang="zh-CN" sz="2400" b="0" dirty="0" smtClean="0"/>
          </a:p>
          <a:p>
            <a:pPr marL="0" indent="0">
              <a:buNone/>
            </a:pPr>
            <a:r>
              <a:rPr lang="en-US" altLang="zh-CN" sz="2400" dirty="0" smtClean="0">
                <a:latin typeface="Times New Roman" panose="02020603050405020304" pitchFamily="18" charset="0"/>
                <a:cs typeface="Times New Roman" panose="02020603050405020304" pitchFamily="18" charset="0"/>
              </a:rPr>
              <a:t>K-</a:t>
            </a:r>
            <a:r>
              <a:rPr lang="zh-CN" altLang="en-US" sz="2400" dirty="0" smtClean="0">
                <a:latin typeface="Times New Roman" panose="02020603050405020304" pitchFamily="18" charset="0"/>
                <a:cs typeface="Times New Roman" panose="02020603050405020304" pitchFamily="18" charset="0"/>
              </a:rPr>
              <a:t>着色</a:t>
            </a:r>
            <a:r>
              <a:rPr lang="zh-CN" altLang="en-US" sz="2400" b="0" dirty="0" smtClean="0">
                <a:latin typeface="Times New Roman" panose="02020603050405020304" pitchFamily="18" charset="0"/>
                <a:cs typeface="Times New Roman" panose="02020603050405020304" pitchFamily="18" charset="0"/>
              </a:rPr>
              <a:t>：能用</a:t>
            </a:r>
            <a:r>
              <a:rPr lang="en-US" altLang="zh-CN" sz="2400" b="0" dirty="0" smtClean="0">
                <a:latin typeface="Times New Roman" panose="02020603050405020304" pitchFamily="18" charset="0"/>
                <a:cs typeface="Times New Roman" panose="02020603050405020304" pitchFamily="18" charset="0"/>
              </a:rPr>
              <a:t>K</a:t>
            </a:r>
            <a:r>
              <a:rPr lang="zh-CN" altLang="en-US" sz="2400" b="0" dirty="0" smtClean="0">
                <a:latin typeface="Times New Roman" panose="02020603050405020304" pitchFamily="18" charset="0"/>
                <a:cs typeface="Times New Roman" panose="02020603050405020304" pitchFamily="18" charset="0"/>
              </a:rPr>
              <a:t>种颜色着色，如果一个冲突图中有</a:t>
            </a:r>
            <a:r>
              <a:rPr lang="en-US" altLang="zh-CN" sz="2400" b="0" dirty="0" smtClean="0">
                <a:latin typeface="Times New Roman" panose="02020603050405020304" pitchFamily="18" charset="0"/>
                <a:cs typeface="Times New Roman" panose="02020603050405020304" pitchFamily="18" charset="0"/>
              </a:rPr>
              <a:t>k-</a:t>
            </a:r>
            <a:r>
              <a:rPr lang="zh-CN" altLang="en-US" sz="2400" b="0" dirty="0" smtClean="0">
                <a:latin typeface="Times New Roman" panose="02020603050405020304" pitchFamily="18" charset="0"/>
                <a:cs typeface="Times New Roman" panose="02020603050405020304" pitchFamily="18" charset="0"/>
              </a:rPr>
              <a:t>着色则表示最多需要</a:t>
            </a:r>
            <a:r>
              <a:rPr lang="en-US" altLang="zh-CN" sz="2400" b="0" dirty="0" smtClean="0">
                <a:latin typeface="Times New Roman" panose="02020603050405020304" pitchFamily="18" charset="0"/>
                <a:cs typeface="Times New Roman" panose="02020603050405020304" pitchFamily="18" charset="0"/>
              </a:rPr>
              <a:t>K</a:t>
            </a:r>
            <a:r>
              <a:rPr lang="zh-CN" altLang="en-US" sz="2400" b="0" dirty="0" smtClean="0">
                <a:latin typeface="Times New Roman" panose="02020603050405020304" pitchFamily="18" charset="0"/>
                <a:cs typeface="Times New Roman" panose="02020603050405020304" pitchFamily="18" charset="0"/>
              </a:rPr>
              <a:t>个寄存器。</a:t>
            </a:r>
            <a:endParaRPr lang="en-US" sz="2400" b="0" dirty="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图着色算法</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lnSpcReduction="10000"/>
          </a:bodyPr>
          <a:lstStyle/>
          <a:p>
            <a:r>
              <a:rPr lang="zh-CN" altLang="en-US" dirty="0" smtClean="0"/>
              <a:t>处理流程</a:t>
            </a:r>
            <a:endParaRPr lang="en-US" altLang="zh-CN" dirty="0" smtClean="0"/>
          </a:p>
          <a:p>
            <a:pPr marL="0" indent="0">
              <a:buNone/>
            </a:pPr>
            <a:r>
              <a:rPr lang="zh-CN" altLang="en-US" sz="2400" b="0" dirty="0" smtClean="0"/>
              <a:t>首先选择目标机器指令，处理时假设有无穷多个符号化的寄存器。</a:t>
            </a:r>
            <a:endParaRPr lang="en-US" altLang="zh-CN" sz="2400" b="0" dirty="0" smtClean="0"/>
          </a:p>
          <a:p>
            <a:pPr marL="0" indent="0">
              <a:buNone/>
            </a:pPr>
            <a:endParaRPr lang="en-US" altLang="zh-CN" sz="2400" b="0" dirty="0"/>
          </a:p>
          <a:p>
            <a:pPr marL="0" indent="0">
              <a:buNone/>
            </a:pPr>
            <a:r>
              <a:rPr lang="zh-CN" altLang="en-US" sz="2400" b="0" dirty="0" smtClean="0"/>
              <a:t>然后将物理寄存器指派给符号化寄存器，寻找到一个溢出代价最小的指派方法。</a:t>
            </a:r>
            <a:endParaRPr lang="en-US" altLang="zh-CN" sz="2400" b="0" dirty="0" smtClean="0"/>
          </a:p>
          <a:p>
            <a:pPr marL="0" indent="0">
              <a:buNone/>
            </a:pPr>
            <a:endParaRPr lang="en-US" altLang="zh-CN" sz="2400" b="0" dirty="0"/>
          </a:p>
          <a:p>
            <a:pPr marL="0" indent="0">
              <a:buNone/>
            </a:pPr>
            <a:r>
              <a:rPr lang="zh-CN" altLang="en-US" sz="2400" b="0" dirty="0" smtClean="0"/>
              <a:t>构造寄存器冲突图，图中结点是符号化寄存器，对于任意两个结点，如果一个节点在另一个节点被定值的地方是活跃的，那么这两个结点之间就有一条边。</a:t>
            </a:r>
            <a:endParaRPr lang="en-US" altLang="zh-CN" sz="2400" b="0" dirty="0" smtClean="0"/>
          </a:p>
          <a:p>
            <a:pPr marL="0" indent="0">
              <a:buNone/>
            </a:pPr>
            <a:endParaRPr lang="en-US" altLang="zh-CN" sz="2400" dirty="0" smtClean="0"/>
          </a:p>
          <a:p>
            <a:pPr marL="0" indent="0">
              <a:buNone/>
            </a:pPr>
            <a:r>
              <a:rPr lang="zh-CN" altLang="en-US" sz="2400" b="0" dirty="0" smtClean="0">
                <a:latin typeface="Times New Roman" panose="02020603050405020304" pitchFamily="18" charset="0"/>
                <a:cs typeface="Times New Roman" panose="02020603050405020304" pitchFamily="18" charset="0"/>
              </a:rPr>
              <a:t>尝试用</a:t>
            </a:r>
            <a:r>
              <a:rPr lang="en-US" altLang="zh-CN" sz="2400" b="0" dirty="0" smtClean="0">
                <a:latin typeface="Times New Roman" panose="02020603050405020304" pitchFamily="18" charset="0"/>
                <a:cs typeface="Times New Roman" panose="02020603050405020304" pitchFamily="18" charset="0"/>
              </a:rPr>
              <a:t>K</a:t>
            </a:r>
            <a:r>
              <a:rPr lang="zh-CN" altLang="en-US" sz="2400" b="0" dirty="0" smtClean="0">
                <a:latin typeface="Times New Roman" panose="02020603050405020304" pitchFamily="18" charset="0"/>
                <a:cs typeface="Times New Roman" panose="02020603050405020304" pitchFamily="18" charset="0"/>
              </a:rPr>
              <a:t>种颜色对寄存器冲突图进行着色。</a:t>
            </a:r>
            <a:r>
              <a:rPr lang="en-US" altLang="zh-CN" sz="2400" b="0" dirty="0" smtClean="0">
                <a:latin typeface="Times New Roman" panose="02020603050405020304" pitchFamily="18" charset="0"/>
                <a:cs typeface="Times New Roman" panose="02020603050405020304" pitchFamily="18" charset="0"/>
              </a:rPr>
              <a:t>K</a:t>
            </a:r>
            <a:r>
              <a:rPr lang="zh-CN" altLang="en-US" sz="2400" b="0" dirty="0" smtClean="0">
                <a:latin typeface="Times New Roman" panose="02020603050405020304" pitchFamily="18" charset="0"/>
                <a:cs typeface="Times New Roman" panose="02020603050405020304" pitchFamily="18" charset="0"/>
              </a:rPr>
              <a:t>为可指派的寄存器的个数。</a:t>
            </a:r>
            <a:endParaRPr lang="zh-CN" altLang="en-US" sz="24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图着色算法</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en-US" altLang="zh-CN" dirty="0" smtClean="0">
                <a:latin typeface="Times New Roman" panose="02020603050405020304" pitchFamily="18" charset="0"/>
                <a:cs typeface="Times New Roman" panose="02020603050405020304" pitchFamily="18" charset="0"/>
              </a:rPr>
              <a:t>NP-</a:t>
            </a:r>
            <a:r>
              <a:rPr lang="zh-CN" altLang="en-US" dirty="0" smtClean="0">
                <a:latin typeface="Times New Roman" panose="02020603050405020304" pitchFamily="18" charset="0"/>
                <a:cs typeface="Times New Roman" panose="02020603050405020304" pitchFamily="18" charset="0"/>
              </a:rPr>
              <a:t>完全问题</a:t>
            </a:r>
            <a:endParaRPr lang="en-US" altLang="zh-CN" dirty="0" smtClean="0">
              <a:latin typeface="Times New Roman" panose="02020603050405020304" pitchFamily="18" charset="0"/>
              <a:cs typeface="Times New Roman" panose="02020603050405020304" pitchFamily="18" charset="0"/>
            </a:endParaRPr>
          </a:p>
          <a:p>
            <a:pPr marL="0" indent="0">
              <a:buNone/>
            </a:pPr>
            <a:r>
              <a:rPr lang="zh-CN" altLang="en-US" sz="2400" b="0" dirty="0" smtClean="0"/>
              <a:t>无法在确定的时间内为一个冲突图进行着色。</a:t>
            </a:r>
            <a:endParaRPr lang="en-US" altLang="zh-CN" sz="2400" b="0" dirty="0" smtClean="0"/>
          </a:p>
          <a:p>
            <a:pPr marL="0" indent="0">
              <a:buNone/>
            </a:pPr>
            <a:endParaRPr lang="en-US" altLang="zh-CN" sz="2400" b="0" dirty="0"/>
          </a:p>
          <a:p>
            <a:pPr marL="0" indent="0">
              <a:buNone/>
            </a:pPr>
            <a:r>
              <a:rPr lang="zh-CN" altLang="en-US" sz="2400" b="0" dirty="0" smtClean="0"/>
              <a:t>启发式技术。</a:t>
            </a:r>
            <a:endParaRPr lang="zh-CN" altLang="en-US" sz="2400" b="0" dirty="0" smtClean="0"/>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图着色算法</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7" name="Content Placeholder 2"/>
          <p:cNvSpPr>
            <a:spLocks noGrp="1"/>
          </p:cNvSpPr>
          <p:nvPr/>
        </p:nvSpPr>
        <p:spPr>
          <a:xfrm>
            <a:off x="131462" y="2276872"/>
            <a:ext cx="8928992" cy="4176464"/>
          </a:xfrm>
          <a:prstGeom prst="rect">
            <a:avLst/>
          </a:prstGeom>
          <a:solidFill>
            <a:srgbClr val="FFFF00"/>
          </a:solidFill>
        </p:spPr>
        <p:txBody>
          <a:bodyPr vert="horz" lIns="91440" tIns="45720" rIns="91440" bIns="45720" rtlCol="0">
            <a:normAutofit/>
          </a:bodyPr>
          <a:lstStyle>
            <a:lvl1pPr marL="342900" indent="-342900" algn="l" defTabSz="457200" rtl="0" eaLnBrk="1" latinLnBrk="0" hangingPunct="1">
              <a:spcBef>
                <a:spcPct val="20000"/>
              </a:spcBef>
              <a:buFont typeface="Arial" panose="020B0604020202020204"/>
              <a:buChar char="•"/>
              <a:defRPr sz="2000" kern="1200">
                <a:solidFill>
                  <a:schemeClr val="tx1"/>
                </a:solidFill>
                <a:latin typeface="Optima"/>
                <a:ea typeface="+mn-ea"/>
                <a:cs typeface="Optima"/>
              </a:defRPr>
            </a:lvl1pPr>
            <a:lvl2pPr marL="742950" indent="-285750" algn="l" defTabSz="457200" rtl="0" eaLnBrk="1" latinLnBrk="0" hangingPunct="1">
              <a:spcBef>
                <a:spcPct val="20000"/>
              </a:spcBef>
              <a:buFont typeface="Arial" panose="020B0604020202020204"/>
              <a:buChar char="–"/>
              <a:defRPr sz="1800" kern="1200">
                <a:solidFill>
                  <a:schemeClr val="tx1"/>
                </a:solidFill>
                <a:latin typeface="Optima"/>
                <a:ea typeface="+mn-ea"/>
                <a:cs typeface="Optima"/>
              </a:defRPr>
            </a:lvl2pPr>
            <a:lvl3pPr marL="1143000" indent="-228600" algn="l" defTabSz="457200" rtl="0" eaLnBrk="1" latinLnBrk="0" hangingPunct="1">
              <a:spcBef>
                <a:spcPct val="20000"/>
              </a:spcBef>
              <a:buFont typeface="Arial" panose="020B0604020202020204"/>
              <a:buChar char="•"/>
              <a:defRPr sz="1600" kern="1200">
                <a:solidFill>
                  <a:schemeClr val="tx1"/>
                </a:solidFill>
                <a:latin typeface="Optima"/>
                <a:ea typeface="+mn-ea"/>
                <a:cs typeface="Optima"/>
              </a:defRPr>
            </a:lvl3pPr>
            <a:lvl4pPr marL="1600200" indent="-228600" algn="l" defTabSz="457200" rtl="0" eaLnBrk="1" latinLnBrk="0" hangingPunct="1">
              <a:spcBef>
                <a:spcPct val="20000"/>
              </a:spcBef>
              <a:buFont typeface="Arial" panose="020B0604020202020204"/>
              <a:buChar char="–"/>
              <a:defRPr sz="1400" kern="1200">
                <a:solidFill>
                  <a:schemeClr val="tx1"/>
                </a:solidFill>
                <a:latin typeface="Optima"/>
                <a:ea typeface="+mn-ea"/>
                <a:cs typeface="Optima"/>
              </a:defRPr>
            </a:lvl4pPr>
            <a:lvl5pPr marL="2057400" indent="-228600" algn="l" defTabSz="457200" rtl="0" eaLnBrk="1" latinLnBrk="0" hangingPunct="1">
              <a:spcBef>
                <a:spcPct val="20000"/>
              </a:spcBef>
              <a:buFont typeface="Arial" panose="020B0604020202020204"/>
              <a:buChar char="»"/>
              <a:defRPr sz="1400" kern="1200">
                <a:solidFill>
                  <a:schemeClr val="tx1"/>
                </a:solidFill>
                <a:latin typeface="Optima"/>
                <a:ea typeface="+mn-ea"/>
                <a:cs typeface="Optima"/>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buNone/>
            </a:pPr>
            <a:r>
              <a:rPr lang="en-US" sz="2200" i="1" dirty="0" smtClean="0"/>
              <a:t>k</a:t>
            </a:r>
            <a:r>
              <a:rPr lang="en-US" sz="2200" dirty="0" smtClean="0"/>
              <a:t>-coloring </a:t>
            </a:r>
            <a:r>
              <a:rPr lang="en-US" sz="2200" dirty="0"/>
              <a:t>a graph </a:t>
            </a:r>
            <a:r>
              <a:rPr lang="en-US" sz="2200" dirty="0" smtClean="0"/>
              <a:t> </a:t>
            </a:r>
            <a:r>
              <a:rPr lang="en-US" sz="2200" dirty="0"/>
              <a:t>Kempe [1879]</a:t>
            </a:r>
            <a:endParaRPr lang="en-US" sz="2200" dirty="0"/>
          </a:p>
          <a:p>
            <a:pPr marL="0" indent="0">
              <a:buNone/>
            </a:pPr>
            <a:r>
              <a:rPr lang="zh-CN" altLang="en-US" sz="2200" dirty="0" smtClean="0"/>
              <a:t>递归地使用以下三个步骤</a:t>
            </a:r>
            <a:r>
              <a:rPr lang="en-US" sz="2200" dirty="0" smtClean="0"/>
              <a:t>:</a:t>
            </a:r>
            <a:endParaRPr lang="en-US" sz="2200" dirty="0"/>
          </a:p>
          <a:p>
            <a:pPr marL="0" indent="0">
              <a:buNone/>
            </a:pPr>
            <a:endParaRPr lang="en-US" sz="2200" dirty="0"/>
          </a:p>
          <a:p>
            <a:pPr marL="0" indent="0">
              <a:buNone/>
            </a:pPr>
            <a:r>
              <a:rPr lang="en-US" sz="2200" dirty="0"/>
              <a:t>Step 1:  </a:t>
            </a:r>
            <a:r>
              <a:rPr lang="zh-CN" altLang="en-US" sz="2200" dirty="0" smtClean="0"/>
              <a:t>找到一个邻居结点小于</a:t>
            </a:r>
            <a:r>
              <a:rPr lang="en-US" altLang="zh-CN" sz="2200" dirty="0" smtClean="0"/>
              <a:t>K</a:t>
            </a:r>
            <a:r>
              <a:rPr lang="zh-CN" altLang="en-US" sz="2200" dirty="0" smtClean="0"/>
              <a:t>的节点，将它及其所有的边临时性地删除。</a:t>
            </a:r>
            <a:endParaRPr lang="en-US" sz="2000" dirty="0"/>
          </a:p>
          <a:p>
            <a:pPr marL="0" indent="0">
              <a:buNone/>
            </a:pPr>
            <a:r>
              <a:rPr lang="en-US" sz="2200" dirty="0"/>
              <a:t>Step 2: </a:t>
            </a:r>
            <a:r>
              <a:rPr lang="zh-CN" altLang="en-US" sz="2200" dirty="0" smtClean="0"/>
              <a:t>对剩下的子图重复步骤</a:t>
            </a:r>
            <a:r>
              <a:rPr lang="en-US" altLang="zh-CN" sz="2200" dirty="0" smtClean="0"/>
              <a:t>1</a:t>
            </a:r>
            <a:r>
              <a:rPr lang="zh-CN" altLang="en-US" sz="2200" dirty="0" smtClean="0"/>
              <a:t>，直到剩下一个空图或者图中所有结点都至少有</a:t>
            </a:r>
            <a:r>
              <a:rPr lang="en-US" altLang="zh-CN" sz="2200" dirty="0" smtClean="0"/>
              <a:t>K</a:t>
            </a:r>
            <a:r>
              <a:rPr lang="zh-CN" altLang="en-US" sz="2200" dirty="0" smtClean="0"/>
              <a:t>个邻居。</a:t>
            </a:r>
            <a:endParaRPr lang="en-US" sz="2200" dirty="0"/>
          </a:p>
          <a:p>
            <a:pPr marL="0" indent="0">
              <a:buNone/>
            </a:pPr>
            <a:r>
              <a:rPr lang="en-US" sz="2200" dirty="0" smtClean="0"/>
              <a:t>Step </a:t>
            </a:r>
            <a:r>
              <a:rPr lang="en-US" sz="2200" dirty="0"/>
              <a:t>3: </a:t>
            </a:r>
            <a:r>
              <a:rPr lang="zh-CN" altLang="en-US" sz="2200" dirty="0" smtClean="0"/>
              <a:t>对于步骤</a:t>
            </a:r>
            <a:r>
              <a:rPr lang="en-US" altLang="zh-CN" sz="2200" dirty="0" smtClean="0"/>
              <a:t>2</a:t>
            </a:r>
            <a:r>
              <a:rPr lang="zh-CN" altLang="en-US" sz="2200" dirty="0" smtClean="0"/>
              <a:t>的第一种情况：根据前面两个步骤中被删除的相反顺序对结点进行着色。从而得到一个原图的</a:t>
            </a:r>
            <a:r>
              <a:rPr lang="en-US" altLang="zh-CN" sz="2200" dirty="0" smtClean="0"/>
              <a:t>K</a:t>
            </a:r>
            <a:r>
              <a:rPr lang="zh-CN" altLang="en-US" sz="2200" dirty="0" smtClean="0"/>
              <a:t>着色方案。对于步骤</a:t>
            </a:r>
            <a:r>
              <a:rPr lang="en-US" altLang="zh-CN" sz="2200" dirty="0" smtClean="0"/>
              <a:t>2</a:t>
            </a:r>
            <a:r>
              <a:rPr lang="zh-CN" altLang="en-US" sz="2200" dirty="0" smtClean="0"/>
              <a:t>的第二种情况，可以通过引入保存和重新加载寄存器的代码，将某个结点溢出。</a:t>
            </a:r>
            <a:endParaRPr lang="en-US" sz="22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4294967295"/>
          </p:nvPr>
        </p:nvSpPr>
        <p:spPr>
          <a:xfrm>
            <a:off x="-25513" y="724703"/>
            <a:ext cx="9144000" cy="5728633"/>
          </a:xfrm>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有如下中间代码序列，请划分基本块。</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）查找入口语句：</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(1)</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(4)</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(8)</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(6)</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2</a:t>
            </a:r>
            <a:r>
              <a:rPr lang="zh-CN" altLang="en-US" sz="2400" b="0" dirty="0" smtClean="0">
                <a:latin typeface="Times New Roman" panose="02020603050405020304" pitchFamily="18" charset="0"/>
                <a:cs typeface="Times New Roman" panose="02020603050405020304" pitchFamily="18" charset="0"/>
              </a:rPr>
              <a:t>）划分基本块</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B1: (1) ~ (3)</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B2: (4) ~ (5)</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B3: (6) ~ (7)</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a:latin typeface="Times New Roman" panose="02020603050405020304" pitchFamily="18" charset="0"/>
                <a:cs typeface="Times New Roman" panose="02020603050405020304" pitchFamily="18" charset="0"/>
              </a:rPr>
              <a:t> </a:t>
            </a:r>
            <a:r>
              <a:rPr lang="en-US" altLang="zh-CN" sz="2400" b="0" dirty="0" smtClean="0">
                <a:latin typeface="Times New Roman" panose="02020603050405020304" pitchFamily="18" charset="0"/>
                <a:cs typeface="Times New Roman" panose="02020603050405020304" pitchFamily="18" charset="0"/>
              </a:rPr>
              <a:t>     B4: (8) ~ (9)</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3</a:t>
            </a:r>
            <a:r>
              <a:rPr lang="zh-CN" altLang="en-US" sz="2400" b="0" dirty="0" smtClean="0">
                <a:latin typeface="Times New Roman" panose="02020603050405020304" pitchFamily="18" charset="0"/>
                <a:cs typeface="Times New Roman" panose="02020603050405020304" pitchFamily="18" charset="0"/>
              </a:rPr>
              <a:t>）连接各基本块 </a:t>
            </a:r>
            <a:endParaRPr lang="en-US" altLang="zh-CN" sz="2400" b="0" dirty="0">
              <a:latin typeface="Times New Roman" panose="02020603050405020304" pitchFamily="18" charset="0"/>
              <a:cs typeface="Times New Roman" panose="02020603050405020304" pitchFamily="18" charset="0"/>
            </a:endParaRPr>
          </a:p>
        </p:txBody>
      </p:sp>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3600" b="1" kern="0" dirty="0" smtClean="0">
                <a:solidFill>
                  <a:srgbClr val="000000"/>
                </a:solidFill>
                <a:latin typeface="楷体" panose="02010609060101010101" pitchFamily="49" charset="-122"/>
                <a:ea typeface="楷体" panose="02010609060101010101" pitchFamily="49" charset="-122"/>
              </a:rPr>
              <a:t>基本块划分</a:t>
            </a:r>
            <a:endParaRPr lang="zh-CN" altLang="en-US" sz="3600" b="1" kern="0" dirty="0">
              <a:solidFill>
                <a:srgbClr val="000000"/>
              </a:solidFill>
              <a:latin typeface="楷体" panose="02010609060101010101" pitchFamily="49" charset="-122"/>
              <a:ea typeface="楷体" panose="02010609060101010101" pitchFamily="49" charset="-122"/>
            </a:endParaRPr>
          </a:p>
        </p:txBody>
      </p:sp>
      <p:sp>
        <p:nvSpPr>
          <p:cNvPr id="5" name="矩形 4"/>
          <p:cNvSpPr/>
          <p:nvPr/>
        </p:nvSpPr>
        <p:spPr>
          <a:xfrm>
            <a:off x="5940152" y="855134"/>
            <a:ext cx="3024336" cy="2862322"/>
          </a:xfrm>
          <a:prstGeom prst="rect">
            <a:avLst/>
          </a:prstGeom>
          <a:solidFill>
            <a:srgbClr val="FFFF00"/>
          </a:solidFill>
        </p:spPr>
        <p:txBody>
          <a:bodyPr wrap="square">
            <a:spAutoFit/>
          </a:bodyPr>
          <a:lstStyle/>
          <a:p>
            <a:r>
              <a:rPr lang="en-US" altLang="zh-CN" sz="2000" dirty="0">
                <a:solidFill>
                  <a:prstClr val="black"/>
                </a:solidFill>
                <a:latin typeface="Times New Roman" panose="02020603050405020304" pitchFamily="18" charset="0"/>
                <a:cs typeface="Times New Roman" panose="02020603050405020304" pitchFamily="18" charset="0"/>
              </a:rPr>
              <a:t>(1)       read (C)</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(2)       A:= 0</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(3)       B:= 1</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(4) L1: A:=A + B</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(5)        if  B&gt;= C  </a:t>
            </a:r>
            <a:r>
              <a:rPr lang="en-US" altLang="zh-CN" sz="2000" dirty="0" err="1">
                <a:solidFill>
                  <a:prstClr val="black"/>
                </a:solidFill>
                <a:latin typeface="Times New Roman" panose="02020603050405020304" pitchFamily="18" charset="0"/>
                <a:cs typeface="Times New Roman" panose="02020603050405020304" pitchFamily="18" charset="0"/>
              </a:rPr>
              <a:t>goto</a:t>
            </a:r>
            <a:r>
              <a:rPr lang="en-US" altLang="zh-CN" sz="2000" dirty="0">
                <a:solidFill>
                  <a:prstClr val="black"/>
                </a:solidFill>
                <a:latin typeface="Times New Roman" panose="02020603050405020304" pitchFamily="18" charset="0"/>
                <a:cs typeface="Times New Roman" panose="02020603050405020304" pitchFamily="18" charset="0"/>
              </a:rPr>
              <a:t>  L2</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(6)        B:=B+1</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(7)        </a:t>
            </a:r>
            <a:r>
              <a:rPr lang="en-US" altLang="zh-CN" sz="2000" dirty="0" err="1">
                <a:solidFill>
                  <a:prstClr val="black"/>
                </a:solidFill>
                <a:latin typeface="Times New Roman" panose="02020603050405020304" pitchFamily="18" charset="0"/>
                <a:cs typeface="Times New Roman" panose="02020603050405020304" pitchFamily="18" charset="0"/>
              </a:rPr>
              <a:t>goto</a:t>
            </a:r>
            <a:r>
              <a:rPr lang="en-US" altLang="zh-CN" sz="2000" dirty="0">
                <a:solidFill>
                  <a:prstClr val="black"/>
                </a:solidFill>
                <a:latin typeface="Times New Roman" panose="02020603050405020304" pitchFamily="18" charset="0"/>
                <a:cs typeface="Times New Roman" panose="02020603050405020304" pitchFamily="18" charset="0"/>
              </a:rPr>
              <a:t>  L1</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(8) L2:  write (A)</a:t>
            </a:r>
            <a:endParaRPr lang="en-US" altLang="zh-CN" sz="2000" dirty="0">
              <a:solidFill>
                <a:prstClr val="black"/>
              </a:solidFill>
              <a:latin typeface="Times New Roman" panose="02020603050405020304" pitchFamily="18" charset="0"/>
              <a:cs typeface="Times New Roman" panose="02020603050405020304" pitchFamily="18" charset="0"/>
            </a:endParaRPr>
          </a:p>
          <a:p>
            <a:r>
              <a:rPr lang="en-US" altLang="zh-CN" sz="2000" dirty="0">
                <a:solidFill>
                  <a:prstClr val="black"/>
                </a:solidFill>
                <a:latin typeface="Times New Roman" panose="02020603050405020304" pitchFamily="18" charset="0"/>
                <a:cs typeface="Times New Roman" panose="02020603050405020304" pitchFamily="18" charset="0"/>
              </a:rPr>
              <a:t>(9)         halt</a:t>
            </a:r>
            <a:endParaRPr lang="en-US" altLang="zh-CN" sz="2000" dirty="0">
              <a:solidFill>
                <a:prstClr val="black"/>
              </a:solidFill>
              <a:latin typeface="Times New Roman" panose="02020603050405020304" pitchFamily="18" charset="0"/>
              <a:cs typeface="Times New Roman" panose="02020603050405020304" pitchFamily="18" charset="0"/>
            </a:endParaRPr>
          </a:p>
        </p:txBody>
      </p:sp>
      <p:sp>
        <p:nvSpPr>
          <p:cNvPr id="6" name="矩形 5"/>
          <p:cNvSpPr/>
          <p:nvPr/>
        </p:nvSpPr>
        <p:spPr>
          <a:xfrm>
            <a:off x="4131225" y="1508787"/>
            <a:ext cx="1152128"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latin typeface="Times New Roman" panose="02020603050405020304" pitchFamily="18" charset="0"/>
                <a:cs typeface="Times New Roman" panose="02020603050405020304" pitchFamily="18" charset="0"/>
              </a:rPr>
              <a:t>(1)</a:t>
            </a:r>
            <a:endParaRPr lang="en-US" dirty="0" smtClean="0">
              <a:solidFill>
                <a:prstClr val="black"/>
              </a:solidFill>
              <a:latin typeface="Times New Roman" panose="02020603050405020304" pitchFamily="18" charset="0"/>
              <a:cs typeface="Times New Roman" panose="02020603050405020304" pitchFamily="18" charset="0"/>
            </a:endParaRPr>
          </a:p>
          <a:p>
            <a:r>
              <a:rPr lang="en-US" dirty="0" smtClean="0">
                <a:solidFill>
                  <a:prstClr val="black"/>
                </a:solidFill>
                <a:latin typeface="Times New Roman" panose="02020603050405020304" pitchFamily="18" charset="0"/>
                <a:cs typeface="Times New Roman" panose="02020603050405020304" pitchFamily="18" charset="0"/>
              </a:rPr>
              <a:t>(2)</a:t>
            </a:r>
            <a:endParaRPr lang="en-US" dirty="0" smtClean="0">
              <a:solidFill>
                <a:prstClr val="black"/>
              </a:solidFill>
              <a:latin typeface="Times New Roman" panose="02020603050405020304" pitchFamily="18" charset="0"/>
              <a:cs typeface="Times New Roman" panose="02020603050405020304" pitchFamily="18" charset="0"/>
            </a:endParaRPr>
          </a:p>
          <a:p>
            <a:r>
              <a:rPr lang="en-US" dirty="0" smtClean="0">
                <a:solidFill>
                  <a:prstClr val="black"/>
                </a:solidFill>
                <a:latin typeface="Times New Roman" panose="02020603050405020304" pitchFamily="18" charset="0"/>
                <a:cs typeface="Times New Roman" panose="02020603050405020304" pitchFamily="18" charset="0"/>
              </a:rPr>
              <a:t>(3)</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7" name="矩形 6"/>
          <p:cNvSpPr/>
          <p:nvPr/>
        </p:nvSpPr>
        <p:spPr>
          <a:xfrm>
            <a:off x="4131225" y="3083029"/>
            <a:ext cx="1152128" cy="82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latin typeface="Times New Roman" panose="02020603050405020304" pitchFamily="18" charset="0"/>
                <a:cs typeface="Times New Roman" panose="02020603050405020304" pitchFamily="18" charset="0"/>
              </a:rPr>
              <a:t>(4)</a:t>
            </a:r>
            <a:endParaRPr lang="en-US" dirty="0" smtClean="0">
              <a:solidFill>
                <a:prstClr val="black"/>
              </a:solidFill>
              <a:latin typeface="Times New Roman" panose="02020603050405020304" pitchFamily="18" charset="0"/>
              <a:cs typeface="Times New Roman" panose="02020603050405020304" pitchFamily="18" charset="0"/>
            </a:endParaRPr>
          </a:p>
          <a:p>
            <a:r>
              <a:rPr lang="en-US" dirty="0" smtClean="0">
                <a:solidFill>
                  <a:prstClr val="black"/>
                </a:solidFill>
                <a:latin typeface="Times New Roman" panose="02020603050405020304" pitchFamily="18" charset="0"/>
                <a:cs typeface="Times New Roman" panose="02020603050405020304" pitchFamily="18" charset="0"/>
              </a:rPr>
              <a:t>(5)</a:t>
            </a:r>
            <a:endParaRPr lang="en-US" dirty="0" smtClean="0">
              <a:solidFill>
                <a:prstClr val="black"/>
              </a:solidFill>
              <a:latin typeface="Times New Roman" panose="02020603050405020304" pitchFamily="18" charset="0"/>
              <a:cs typeface="Times New Roman" panose="02020603050405020304" pitchFamily="18" charset="0"/>
            </a:endParaRPr>
          </a:p>
        </p:txBody>
      </p:sp>
      <p:sp>
        <p:nvSpPr>
          <p:cNvPr id="9" name="矩形 8"/>
          <p:cNvSpPr/>
          <p:nvPr/>
        </p:nvSpPr>
        <p:spPr>
          <a:xfrm>
            <a:off x="4131225" y="4286865"/>
            <a:ext cx="1152128" cy="82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latin typeface="Times New Roman" panose="02020603050405020304" pitchFamily="18" charset="0"/>
                <a:cs typeface="Times New Roman" panose="02020603050405020304" pitchFamily="18" charset="0"/>
              </a:rPr>
              <a:t>(6)</a:t>
            </a:r>
            <a:endParaRPr lang="en-US" dirty="0" smtClean="0">
              <a:solidFill>
                <a:prstClr val="black"/>
              </a:solidFill>
              <a:latin typeface="Times New Roman" panose="02020603050405020304" pitchFamily="18" charset="0"/>
              <a:cs typeface="Times New Roman" panose="02020603050405020304" pitchFamily="18" charset="0"/>
            </a:endParaRPr>
          </a:p>
          <a:p>
            <a:r>
              <a:rPr lang="en-US" dirty="0" smtClean="0">
                <a:solidFill>
                  <a:prstClr val="black"/>
                </a:solidFill>
                <a:latin typeface="Times New Roman" panose="02020603050405020304" pitchFamily="18" charset="0"/>
                <a:cs typeface="Times New Roman" panose="02020603050405020304" pitchFamily="18" charset="0"/>
              </a:rPr>
              <a:t>(7)</a:t>
            </a:r>
            <a:endParaRPr lang="en-US" dirty="0" smtClean="0">
              <a:solidFill>
                <a:prstClr val="black"/>
              </a:solidFill>
              <a:latin typeface="Times New Roman" panose="02020603050405020304" pitchFamily="18" charset="0"/>
              <a:cs typeface="Times New Roman" panose="02020603050405020304" pitchFamily="18" charset="0"/>
            </a:endParaRPr>
          </a:p>
        </p:txBody>
      </p:sp>
      <p:sp>
        <p:nvSpPr>
          <p:cNvPr id="10" name="矩形 9"/>
          <p:cNvSpPr/>
          <p:nvPr/>
        </p:nvSpPr>
        <p:spPr>
          <a:xfrm>
            <a:off x="4131225" y="5419259"/>
            <a:ext cx="1152128" cy="8260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solidFill>
                  <a:prstClr val="black"/>
                </a:solidFill>
                <a:latin typeface="Times New Roman" panose="02020603050405020304" pitchFamily="18" charset="0"/>
                <a:cs typeface="Times New Roman" panose="02020603050405020304" pitchFamily="18" charset="0"/>
              </a:rPr>
              <a:t>(8)</a:t>
            </a:r>
            <a:endParaRPr lang="en-US" dirty="0" smtClean="0">
              <a:solidFill>
                <a:prstClr val="black"/>
              </a:solidFill>
              <a:latin typeface="Times New Roman" panose="02020603050405020304" pitchFamily="18" charset="0"/>
              <a:cs typeface="Times New Roman" panose="02020603050405020304" pitchFamily="18" charset="0"/>
            </a:endParaRPr>
          </a:p>
          <a:p>
            <a:r>
              <a:rPr lang="en-US" dirty="0" smtClean="0">
                <a:solidFill>
                  <a:prstClr val="black"/>
                </a:solidFill>
                <a:latin typeface="Times New Roman" panose="02020603050405020304" pitchFamily="18" charset="0"/>
                <a:cs typeface="Times New Roman" panose="02020603050405020304" pitchFamily="18" charset="0"/>
              </a:rPr>
              <a:t>(9)</a:t>
            </a:r>
            <a:endParaRPr lang="en-US" dirty="0" smtClean="0">
              <a:solidFill>
                <a:prstClr val="black"/>
              </a:solidFill>
              <a:latin typeface="Times New Roman" panose="02020603050405020304" pitchFamily="18" charset="0"/>
              <a:cs typeface="Times New Roman" panose="02020603050405020304" pitchFamily="18" charset="0"/>
            </a:endParaRPr>
          </a:p>
        </p:txBody>
      </p:sp>
      <p:cxnSp>
        <p:nvCxnSpPr>
          <p:cNvPr id="12" name="直接箭头连接符 11"/>
          <p:cNvCxnSpPr>
            <a:stCxn id="6" idx="2"/>
            <a:endCxn id="7" idx="0"/>
          </p:cNvCxnSpPr>
          <p:nvPr/>
        </p:nvCxnSpPr>
        <p:spPr>
          <a:xfrm>
            <a:off x="4707289" y="2727988"/>
            <a:ext cx="0" cy="355043"/>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stCxn id="7" idx="2"/>
            <a:endCxn id="9" idx="0"/>
          </p:cNvCxnSpPr>
          <p:nvPr/>
        </p:nvCxnSpPr>
        <p:spPr>
          <a:xfrm>
            <a:off x="4707289" y="3909055"/>
            <a:ext cx="0" cy="377812"/>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a:stCxn id="9" idx="2"/>
            <a:endCxn id="10" idx="0"/>
          </p:cNvCxnSpPr>
          <p:nvPr/>
        </p:nvCxnSpPr>
        <p:spPr>
          <a:xfrm>
            <a:off x="4707289" y="5112892"/>
            <a:ext cx="0" cy="306369"/>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5283356" y="3717456"/>
            <a:ext cx="224751"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5508104" y="3717456"/>
            <a:ext cx="3" cy="19437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flipH="1">
            <a:off x="5283353" y="5661248"/>
            <a:ext cx="22475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563890" y="4801141"/>
            <a:ext cx="567337"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3563888" y="3356992"/>
            <a:ext cx="2" cy="144414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p:nvPr/>
        </p:nvCxnSpPr>
        <p:spPr>
          <a:xfrm>
            <a:off x="3563890" y="3356992"/>
            <a:ext cx="567337" cy="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3664431" y="1508787"/>
            <a:ext cx="453970"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B1</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3664431" y="2852936"/>
            <a:ext cx="453970"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B2</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41" name="TextBox 40"/>
          <p:cNvSpPr txBox="1"/>
          <p:nvPr/>
        </p:nvSpPr>
        <p:spPr>
          <a:xfrm>
            <a:off x="3664431" y="4286865"/>
            <a:ext cx="453970"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B3</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42" name="TextBox 41"/>
          <p:cNvSpPr txBox="1"/>
          <p:nvPr/>
        </p:nvSpPr>
        <p:spPr>
          <a:xfrm>
            <a:off x="3667944" y="5419259"/>
            <a:ext cx="453970" cy="369332"/>
          </a:xfrm>
          <a:prstGeom prst="rect">
            <a:avLst/>
          </a:prstGeom>
          <a:noFill/>
        </p:spPr>
        <p:txBody>
          <a:bodyPr wrap="none" rtlCol="0">
            <a:spAutoFit/>
          </a:bodyPr>
          <a:lstStyle/>
          <a:p>
            <a:r>
              <a:rPr lang="en-US" dirty="0" smtClean="0">
                <a:solidFill>
                  <a:prstClr val="black"/>
                </a:solidFill>
                <a:latin typeface="Times New Roman" panose="02020603050405020304" pitchFamily="18" charset="0"/>
                <a:cs typeface="Times New Roman" panose="02020603050405020304" pitchFamily="18" charset="0"/>
              </a:rPr>
              <a:t>B4</a:t>
            </a:r>
            <a:endParaRPr lang="en-US" dirty="0">
              <a:solidFill>
                <a:prstClr val="black"/>
              </a:solidFill>
              <a:latin typeface="Times New Roman" panose="02020603050405020304" pitchFamily="18" charset="0"/>
              <a:cs typeface="Times New Roman" panose="02020603050405020304" pitchFamily="18" charset="0"/>
            </a:endParaRPr>
          </a:p>
        </p:txBody>
      </p:sp>
      <p:sp>
        <p:nvSpPr>
          <p:cNvPr id="46" name="TextBox 45"/>
          <p:cNvSpPr txBox="1"/>
          <p:nvPr/>
        </p:nvSpPr>
        <p:spPr>
          <a:xfrm>
            <a:off x="6732243" y="4967853"/>
            <a:ext cx="906017" cy="523220"/>
          </a:xfrm>
          <a:prstGeom prst="rect">
            <a:avLst/>
          </a:prstGeom>
          <a:noFill/>
        </p:spPr>
        <p:txBody>
          <a:bodyPr wrap="none" rtlCol="0">
            <a:spAutoFit/>
          </a:bodyPr>
          <a:lstStyle/>
          <a:p>
            <a:r>
              <a:rPr lang="zh-CN" altLang="en-US" sz="2800" b="1" dirty="0">
                <a:solidFill>
                  <a:prstClr val="black"/>
                </a:solidFill>
                <a:latin typeface="楷体" panose="02010609060101010101" pitchFamily="49" charset="-122"/>
                <a:ea typeface="楷体" panose="02010609060101010101" pitchFamily="49" charset="-122"/>
              </a:rPr>
              <a:t>流图</a:t>
            </a:r>
            <a:endParaRPr lang="en-US" sz="2800" b="1" dirty="0">
              <a:solidFill>
                <a:prstClr val="black"/>
              </a:solidFill>
              <a:latin typeface="楷体" panose="02010609060101010101" pitchFamily="49" charset="-122"/>
              <a:ea typeface="楷体" panose="02010609060101010101" pitchFamily="49" charset="-122"/>
            </a:endParaRPr>
          </a:p>
        </p:txBody>
      </p:sp>
      <p:sp>
        <p:nvSpPr>
          <p:cNvPr id="2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9"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2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31"/>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3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3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39" grpId="0"/>
      <p:bldP spid="40" grpId="0"/>
      <p:bldP spid="41" grpId="0"/>
      <p:bldP spid="42" grpId="0"/>
      <p:bldP spid="46"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8" name="Rectangle 72"/>
          <p:cNvSpPr/>
          <p:nvPr/>
        </p:nvSpPr>
        <p:spPr>
          <a:xfrm>
            <a:off x="107504"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9" name="Oval 5"/>
          <p:cNvSpPr/>
          <p:nvPr/>
        </p:nvSpPr>
        <p:spPr>
          <a:xfrm>
            <a:off x="1250504"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0" name="Oval 6"/>
          <p:cNvSpPr/>
          <p:nvPr/>
        </p:nvSpPr>
        <p:spPr>
          <a:xfrm>
            <a:off x="336104"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1" name="Oval 7"/>
          <p:cNvSpPr/>
          <p:nvPr/>
        </p:nvSpPr>
        <p:spPr>
          <a:xfrm>
            <a:off x="1250504"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2" name="Oval 8"/>
          <p:cNvSpPr/>
          <p:nvPr/>
        </p:nvSpPr>
        <p:spPr>
          <a:xfrm>
            <a:off x="2241104"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13" name="Straight Connector 10"/>
          <p:cNvCxnSpPr>
            <a:stCxn id="10" idx="6"/>
            <a:endCxn id="9" idx="2"/>
          </p:cNvCxnSpPr>
          <p:nvPr/>
        </p:nvCxnSpPr>
        <p:spPr>
          <a:xfrm>
            <a:off x="717104" y="13335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2"/>
          <p:cNvCxnSpPr>
            <a:stCxn id="9" idx="6"/>
            <a:endCxn id="12" idx="2"/>
          </p:cNvCxnSpPr>
          <p:nvPr/>
        </p:nvCxnSpPr>
        <p:spPr>
          <a:xfrm>
            <a:off x="1631504"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9" idx="4"/>
            <a:endCxn id="11" idx="0"/>
          </p:cNvCxnSpPr>
          <p:nvPr/>
        </p:nvCxnSpPr>
        <p:spPr>
          <a:xfrm rot="5400000">
            <a:off x="1212404"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6"/>
          <p:cNvCxnSpPr>
            <a:stCxn id="11" idx="7"/>
            <a:endCxn id="12" idx="3"/>
          </p:cNvCxnSpPr>
          <p:nvPr/>
        </p:nvCxnSpPr>
        <p:spPr>
          <a:xfrm rot="5400000" flipH="1" flipV="1">
            <a:off x="1651908"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sp>
        <p:nvSpPr>
          <p:cNvPr id="17" name="Oval 25"/>
          <p:cNvSpPr/>
          <p:nvPr/>
        </p:nvSpPr>
        <p:spPr>
          <a:xfrm>
            <a:off x="2241104"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18" name="Straight Connector 27"/>
          <p:cNvCxnSpPr>
            <a:stCxn id="9" idx="5"/>
            <a:endCxn id="17" idx="1"/>
          </p:cNvCxnSpPr>
          <p:nvPr/>
        </p:nvCxnSpPr>
        <p:spPr>
          <a:xfrm rot="16200000" flipH="1">
            <a:off x="1651908"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Straight Connector 29"/>
          <p:cNvCxnSpPr>
            <a:stCxn id="12" idx="4"/>
            <a:endCxn id="17" idx="0"/>
          </p:cNvCxnSpPr>
          <p:nvPr/>
        </p:nvCxnSpPr>
        <p:spPr>
          <a:xfrm rot="5400000">
            <a:off x="2203004"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grpSp>
        <p:nvGrpSpPr>
          <p:cNvPr id="20" name="Group 82"/>
          <p:cNvGrpSpPr/>
          <p:nvPr/>
        </p:nvGrpSpPr>
        <p:grpSpPr>
          <a:xfrm>
            <a:off x="2850704" y="772583"/>
            <a:ext cx="3213100" cy="2118784"/>
            <a:chOff x="3048000" y="772583"/>
            <a:chExt cx="3213100" cy="2118784"/>
          </a:xfrm>
        </p:grpSpPr>
        <p:sp>
          <p:nvSpPr>
            <p:cNvPr id="21" name="Rectangle 73"/>
            <p:cNvSpPr/>
            <p:nvPr/>
          </p:nvSpPr>
          <p:spPr>
            <a:xfrm>
              <a:off x="3352800"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22" name="Oval 31"/>
            <p:cNvSpPr/>
            <p:nvPr/>
          </p:nvSpPr>
          <p:spPr>
            <a:xfrm>
              <a:off x="43434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23" name="Oval 32"/>
            <p:cNvSpPr/>
            <p:nvPr/>
          </p:nvSpPr>
          <p:spPr>
            <a:xfrm>
              <a:off x="34290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24" name="Oval 33"/>
            <p:cNvSpPr/>
            <p:nvPr/>
          </p:nvSpPr>
          <p:spPr>
            <a:xfrm>
              <a:off x="4343400"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25" name="Oval 34"/>
            <p:cNvSpPr/>
            <p:nvPr/>
          </p:nvSpPr>
          <p:spPr>
            <a:xfrm>
              <a:off x="53340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26" name="Straight Connector 36"/>
            <p:cNvCxnSpPr>
              <a:stCxn id="22" idx="6"/>
              <a:endCxn id="25" idx="2"/>
            </p:cNvCxnSpPr>
            <p:nvPr/>
          </p:nvCxnSpPr>
          <p:spPr>
            <a:xfrm>
              <a:off x="4724400"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37"/>
            <p:cNvCxnSpPr>
              <a:stCxn id="22" idx="4"/>
              <a:endCxn id="24" idx="0"/>
            </p:cNvCxnSpPr>
            <p:nvPr/>
          </p:nvCxnSpPr>
          <p:spPr>
            <a:xfrm rot="5400000">
              <a:off x="43053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28" name="Straight Connector 38"/>
            <p:cNvCxnSpPr>
              <a:stCxn id="24" idx="7"/>
              <a:endCxn id="25" idx="3"/>
            </p:cNvCxnSpPr>
            <p:nvPr/>
          </p:nvCxnSpPr>
          <p:spPr>
            <a:xfrm rot="5400000" flipH="1" flipV="1">
              <a:off x="47448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sp>
          <p:nvSpPr>
            <p:cNvPr id="29" name="Oval 39"/>
            <p:cNvSpPr/>
            <p:nvPr/>
          </p:nvSpPr>
          <p:spPr>
            <a:xfrm>
              <a:off x="5334000"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30" name="Straight Connector 40"/>
            <p:cNvCxnSpPr>
              <a:stCxn id="22" idx="5"/>
              <a:endCxn id="29" idx="1"/>
            </p:cNvCxnSpPr>
            <p:nvPr/>
          </p:nvCxnSpPr>
          <p:spPr>
            <a:xfrm rot="16200000" flipH="1">
              <a:off x="47448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31" name="Straight Connector 41"/>
            <p:cNvCxnSpPr>
              <a:stCxn id="25" idx="4"/>
              <a:endCxn id="29" idx="0"/>
            </p:cNvCxnSpPr>
            <p:nvPr/>
          </p:nvCxnSpPr>
          <p:spPr>
            <a:xfrm rot="5400000">
              <a:off x="52959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32" name="Freeform 53"/>
            <p:cNvSpPr/>
            <p:nvPr/>
          </p:nvSpPr>
          <p:spPr>
            <a:xfrm>
              <a:off x="3930650" y="772583"/>
              <a:ext cx="2330450" cy="2118784"/>
            </a:xfrm>
            <a:custGeom>
              <a:avLst/>
              <a:gdLst>
                <a:gd name="connsiteX0" fmla="*/ 336550 w 2330450"/>
                <a:gd name="connsiteY0" fmla="*/ 205317 h 2118784"/>
                <a:gd name="connsiteX1" fmla="*/ 44450 w 2330450"/>
                <a:gd name="connsiteY1" fmla="*/ 789517 h 2118784"/>
                <a:gd name="connsiteX2" fmla="*/ 603250 w 2330450"/>
                <a:gd name="connsiteY2" fmla="*/ 1983317 h 2118784"/>
                <a:gd name="connsiteX3" fmla="*/ 2089150 w 2330450"/>
                <a:gd name="connsiteY3" fmla="*/ 1602317 h 2118784"/>
                <a:gd name="connsiteX4" fmla="*/ 2038350 w 2330450"/>
                <a:gd name="connsiteY4" fmla="*/ 230717 h 2118784"/>
                <a:gd name="connsiteX5" fmla="*/ 336550 w 2330450"/>
                <a:gd name="connsiteY5" fmla="*/ 205317 h 21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0450" h="2118784">
                  <a:moveTo>
                    <a:pt x="336550" y="205317"/>
                  </a:moveTo>
                  <a:cubicBezTo>
                    <a:pt x="4233" y="298450"/>
                    <a:pt x="0" y="493184"/>
                    <a:pt x="44450" y="789517"/>
                  </a:cubicBezTo>
                  <a:cubicBezTo>
                    <a:pt x="88900" y="1085850"/>
                    <a:pt x="262467" y="1847850"/>
                    <a:pt x="603250" y="1983317"/>
                  </a:cubicBezTo>
                  <a:cubicBezTo>
                    <a:pt x="944033" y="2118784"/>
                    <a:pt x="1849967" y="1894417"/>
                    <a:pt x="2089150" y="1602317"/>
                  </a:cubicBezTo>
                  <a:cubicBezTo>
                    <a:pt x="2328333" y="1310217"/>
                    <a:pt x="2330450" y="461434"/>
                    <a:pt x="2038350" y="230717"/>
                  </a:cubicBezTo>
                  <a:cubicBezTo>
                    <a:pt x="1746250" y="0"/>
                    <a:pt x="668867" y="112184"/>
                    <a:pt x="336550" y="205317"/>
                  </a:cubicBezTo>
                  <a:close/>
                </a:path>
              </a:pathLst>
            </a:cu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33" name="Right Arrow 77"/>
            <p:cNvSpPr/>
            <p:nvPr/>
          </p:nvSpPr>
          <p:spPr>
            <a:xfrm>
              <a:off x="3048000" y="1524794"/>
              <a:ext cx="381000"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nvGrpSpPr>
          <p:cNvPr id="34" name="Group 86"/>
          <p:cNvGrpSpPr/>
          <p:nvPr/>
        </p:nvGrpSpPr>
        <p:grpSpPr>
          <a:xfrm>
            <a:off x="5898704" y="770467"/>
            <a:ext cx="3170767" cy="1938866"/>
            <a:chOff x="6096000" y="770467"/>
            <a:chExt cx="3170767" cy="1938866"/>
          </a:xfrm>
        </p:grpSpPr>
        <p:sp>
          <p:nvSpPr>
            <p:cNvPr id="35" name="Rectangle 74"/>
            <p:cNvSpPr/>
            <p:nvPr/>
          </p:nvSpPr>
          <p:spPr>
            <a:xfrm>
              <a:off x="6400800"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grpSp>
          <p:nvGrpSpPr>
            <p:cNvPr id="36" name="Group 83"/>
            <p:cNvGrpSpPr/>
            <p:nvPr/>
          </p:nvGrpSpPr>
          <p:grpSpPr>
            <a:xfrm>
              <a:off x="6096000" y="770467"/>
              <a:ext cx="3170767" cy="1938866"/>
              <a:chOff x="6096000" y="770467"/>
              <a:chExt cx="3170767" cy="1938866"/>
            </a:xfrm>
          </p:grpSpPr>
          <p:sp>
            <p:nvSpPr>
              <p:cNvPr id="37" name="Oval 42"/>
              <p:cNvSpPr/>
              <p:nvPr/>
            </p:nvSpPr>
            <p:spPr>
              <a:xfrm>
                <a:off x="74676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38" name="Oval 43"/>
              <p:cNvSpPr/>
              <p:nvPr/>
            </p:nvSpPr>
            <p:spPr>
              <a:xfrm>
                <a:off x="65532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39" name="Oval 44"/>
              <p:cNvSpPr/>
              <p:nvPr/>
            </p:nvSpPr>
            <p:spPr>
              <a:xfrm>
                <a:off x="7467600"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40" name="Oval 45"/>
              <p:cNvSpPr/>
              <p:nvPr/>
            </p:nvSpPr>
            <p:spPr>
              <a:xfrm>
                <a:off x="84582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41" name="Straight Connector 47"/>
              <p:cNvCxnSpPr>
                <a:stCxn id="37" idx="6"/>
                <a:endCxn id="40" idx="2"/>
              </p:cNvCxnSpPr>
              <p:nvPr/>
            </p:nvCxnSpPr>
            <p:spPr>
              <a:xfrm>
                <a:off x="7848600"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2" name="Oval 50"/>
              <p:cNvSpPr/>
              <p:nvPr/>
            </p:nvSpPr>
            <p:spPr>
              <a:xfrm>
                <a:off x="8458200"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43" name="Straight Connector 51"/>
              <p:cNvCxnSpPr>
                <a:stCxn id="37" idx="5"/>
                <a:endCxn id="42" idx="1"/>
              </p:cNvCxnSpPr>
              <p:nvPr/>
            </p:nvCxnSpPr>
            <p:spPr>
              <a:xfrm rot="16200000" flipH="1">
                <a:off x="78690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44" name="Straight Connector 52"/>
              <p:cNvCxnSpPr>
                <a:stCxn id="40" idx="4"/>
                <a:endCxn id="42" idx="0"/>
              </p:cNvCxnSpPr>
              <p:nvPr/>
            </p:nvCxnSpPr>
            <p:spPr>
              <a:xfrm rot="5400000">
                <a:off x="84201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45" name="Freeform 54"/>
              <p:cNvSpPr/>
              <p:nvPr/>
            </p:nvSpPr>
            <p:spPr>
              <a:xfrm>
                <a:off x="7046383" y="770467"/>
                <a:ext cx="2220384" cy="1938866"/>
              </a:xfrm>
              <a:custGeom>
                <a:avLst/>
                <a:gdLst>
                  <a:gd name="connsiteX0" fmla="*/ 294217 w 2220384"/>
                  <a:gd name="connsiteY0" fmla="*/ 156633 h 1938866"/>
                  <a:gd name="connsiteX1" fmla="*/ 230717 w 2220384"/>
                  <a:gd name="connsiteY1" fmla="*/ 690033 h 1938866"/>
                  <a:gd name="connsiteX2" fmla="*/ 1678517 w 2220384"/>
                  <a:gd name="connsiteY2" fmla="*/ 1871133 h 1938866"/>
                  <a:gd name="connsiteX3" fmla="*/ 1983317 w 2220384"/>
                  <a:gd name="connsiteY3" fmla="*/ 283633 h 1938866"/>
                  <a:gd name="connsiteX4" fmla="*/ 294217 w 2220384"/>
                  <a:gd name="connsiteY4" fmla="*/ 156633 h 193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384" h="1938866">
                    <a:moveTo>
                      <a:pt x="294217" y="156633"/>
                    </a:moveTo>
                    <a:cubicBezTo>
                      <a:pt x="2117" y="224366"/>
                      <a:pt x="0" y="404283"/>
                      <a:pt x="230717" y="690033"/>
                    </a:cubicBezTo>
                    <a:cubicBezTo>
                      <a:pt x="461434" y="975783"/>
                      <a:pt x="1386417" y="1938866"/>
                      <a:pt x="1678517" y="1871133"/>
                    </a:cubicBezTo>
                    <a:cubicBezTo>
                      <a:pt x="1970617" y="1803400"/>
                      <a:pt x="2220384" y="567266"/>
                      <a:pt x="1983317" y="283633"/>
                    </a:cubicBezTo>
                    <a:cubicBezTo>
                      <a:pt x="1746250" y="0"/>
                      <a:pt x="586317" y="88900"/>
                      <a:pt x="294217" y="156633"/>
                    </a:cubicBezTo>
                    <a:close/>
                  </a:path>
                </a:pathLst>
              </a:cu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46" name="Right Arrow 78"/>
              <p:cNvSpPr/>
              <p:nvPr/>
            </p:nvSpPr>
            <p:spPr>
              <a:xfrm>
                <a:off x="6096000" y="1524794"/>
                <a:ext cx="381000"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grpSp>
        <p:nvGrpSpPr>
          <p:cNvPr id="47" name="Group 85"/>
          <p:cNvGrpSpPr/>
          <p:nvPr/>
        </p:nvGrpSpPr>
        <p:grpSpPr>
          <a:xfrm>
            <a:off x="1402904" y="3761703"/>
            <a:ext cx="4648642" cy="1794933"/>
            <a:chOff x="4495800" y="3691467"/>
            <a:chExt cx="4648642" cy="1794933"/>
          </a:xfrm>
        </p:grpSpPr>
        <p:sp>
          <p:nvSpPr>
            <p:cNvPr id="48" name="Rectangle 76"/>
            <p:cNvSpPr/>
            <p:nvPr/>
          </p:nvSpPr>
          <p:spPr>
            <a:xfrm>
              <a:off x="4495800" y="3691467"/>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49" name="Oval 65"/>
            <p:cNvSpPr/>
            <p:nvPr/>
          </p:nvSpPr>
          <p:spPr>
            <a:xfrm>
              <a:off x="55626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0" name="Oval 66"/>
            <p:cNvSpPr/>
            <p:nvPr/>
          </p:nvSpPr>
          <p:spPr>
            <a:xfrm>
              <a:off x="46482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1" name="Oval 67"/>
            <p:cNvSpPr/>
            <p:nvPr/>
          </p:nvSpPr>
          <p:spPr>
            <a:xfrm>
              <a:off x="55626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2" name="Oval 68"/>
            <p:cNvSpPr/>
            <p:nvPr/>
          </p:nvSpPr>
          <p:spPr>
            <a:xfrm>
              <a:off x="65532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3" name="Oval 70"/>
            <p:cNvSpPr/>
            <p:nvPr/>
          </p:nvSpPr>
          <p:spPr>
            <a:xfrm>
              <a:off x="65532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4" name="Oval 71"/>
            <p:cNvSpPr/>
            <p:nvPr/>
          </p:nvSpPr>
          <p:spPr>
            <a:xfrm>
              <a:off x="6261100" y="3750734"/>
              <a:ext cx="977900" cy="838200"/>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55" name="Right Arrow 79"/>
            <p:cNvSpPr/>
            <p:nvPr/>
          </p:nvSpPr>
          <p:spPr>
            <a:xfrm flipH="1">
              <a:off x="7239000" y="4349365"/>
              <a:ext cx="1905442"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nvGrpSpPr>
          <p:cNvPr id="56" name="Group 84"/>
          <p:cNvGrpSpPr/>
          <p:nvPr/>
        </p:nvGrpSpPr>
        <p:grpSpPr>
          <a:xfrm>
            <a:off x="6201848" y="2720301"/>
            <a:ext cx="2743200" cy="2825366"/>
            <a:chOff x="1066800" y="2661034"/>
            <a:chExt cx="2743200" cy="2825366"/>
          </a:xfrm>
        </p:grpSpPr>
        <p:sp>
          <p:nvSpPr>
            <p:cNvPr id="57" name="Rectangle 75"/>
            <p:cNvSpPr/>
            <p:nvPr/>
          </p:nvSpPr>
          <p:spPr>
            <a:xfrm>
              <a:off x="1066800" y="3691467"/>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58" name="Oval 55"/>
            <p:cNvSpPr/>
            <p:nvPr/>
          </p:nvSpPr>
          <p:spPr>
            <a:xfrm>
              <a:off x="21336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59" name="Oval 56"/>
            <p:cNvSpPr/>
            <p:nvPr/>
          </p:nvSpPr>
          <p:spPr>
            <a:xfrm>
              <a:off x="12192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60" name="Oval 57"/>
            <p:cNvSpPr/>
            <p:nvPr/>
          </p:nvSpPr>
          <p:spPr>
            <a:xfrm>
              <a:off x="21336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61" name="Oval 58"/>
            <p:cNvSpPr/>
            <p:nvPr/>
          </p:nvSpPr>
          <p:spPr>
            <a:xfrm>
              <a:off x="31242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cxnSp>
          <p:nvCxnSpPr>
            <p:cNvPr id="62" name="Straight Connector 59"/>
            <p:cNvCxnSpPr>
              <a:stCxn id="58" idx="6"/>
              <a:endCxn id="61" idx="2"/>
            </p:cNvCxnSpPr>
            <p:nvPr/>
          </p:nvCxnSpPr>
          <p:spPr>
            <a:xfrm>
              <a:off x="2514600" y="4169834"/>
              <a:ext cx="609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63" name="Oval 60"/>
            <p:cNvSpPr/>
            <p:nvPr/>
          </p:nvSpPr>
          <p:spPr>
            <a:xfrm>
              <a:off x="31242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64" name="Oval 63"/>
            <p:cNvSpPr/>
            <p:nvPr/>
          </p:nvSpPr>
          <p:spPr>
            <a:xfrm>
              <a:off x="1905000" y="3750734"/>
              <a:ext cx="1905000" cy="838200"/>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65" name="Right Arrow 80"/>
            <p:cNvSpPr/>
            <p:nvPr/>
          </p:nvSpPr>
          <p:spPr>
            <a:xfrm rot="5400000">
              <a:off x="1917699" y="2953532"/>
              <a:ext cx="1041401"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sp>
        <p:nvSpPr>
          <p:cNvPr id="66" name="TextBox 65"/>
          <p:cNvSpPr txBox="1"/>
          <p:nvPr/>
        </p:nvSpPr>
        <p:spPr>
          <a:xfrm>
            <a:off x="305570" y="217609"/>
            <a:ext cx="2513830" cy="523220"/>
          </a:xfrm>
          <a:prstGeom prst="rect">
            <a:avLst/>
          </a:prstGeom>
          <a:noFill/>
        </p:spPr>
        <p:txBody>
          <a:bodyPr wrap="none" rtlCol="0">
            <a:spAutoFit/>
          </a:bodyPr>
          <a:lstStyle/>
          <a:p>
            <a:r>
              <a:rPr lang="en-US" sz="2800" dirty="0" smtClean="0">
                <a:latin typeface="Times New Roman" panose="02020603050405020304" pitchFamily="18" charset="0"/>
                <a:ea typeface="楷体" panose="02010609060101010101" pitchFamily="49" charset="-122"/>
                <a:cs typeface="Times New Roman" panose="02020603050405020304" pitchFamily="18" charset="0"/>
              </a:rPr>
              <a:t>3</a:t>
            </a:r>
            <a:r>
              <a:rPr lang="zh-CN" altLang="en-US" sz="2800" dirty="0" smtClean="0">
                <a:latin typeface="Times New Roman" panose="02020603050405020304" pitchFamily="18" charset="0"/>
                <a:ea typeface="楷体" panose="02010609060101010101" pitchFamily="49" charset="-122"/>
                <a:cs typeface="Times New Roman" panose="02020603050405020304" pitchFamily="18" charset="0"/>
              </a:rPr>
              <a:t>个可用寄存器</a:t>
            </a:r>
            <a:endParaRPr lang="en-US" sz="28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66" name="Rectangle 76"/>
          <p:cNvSpPr/>
          <p:nvPr/>
        </p:nvSpPr>
        <p:spPr>
          <a:xfrm>
            <a:off x="1923339" y="3685419"/>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67" name="Oval 65"/>
          <p:cNvSpPr/>
          <p:nvPr/>
        </p:nvSpPr>
        <p:spPr>
          <a:xfrm>
            <a:off x="2990139" y="397328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68" name="Oval 66"/>
          <p:cNvSpPr/>
          <p:nvPr/>
        </p:nvSpPr>
        <p:spPr>
          <a:xfrm>
            <a:off x="2075739" y="397328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69" name="Oval 67"/>
          <p:cNvSpPr/>
          <p:nvPr/>
        </p:nvSpPr>
        <p:spPr>
          <a:xfrm>
            <a:off x="2990139" y="481148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70" name="Oval 68"/>
          <p:cNvSpPr/>
          <p:nvPr/>
        </p:nvSpPr>
        <p:spPr>
          <a:xfrm>
            <a:off x="3980739" y="3973286"/>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sp>
        <p:nvSpPr>
          <p:cNvPr id="71" name="Oval 70"/>
          <p:cNvSpPr/>
          <p:nvPr/>
        </p:nvSpPr>
        <p:spPr>
          <a:xfrm>
            <a:off x="3980739" y="4811486"/>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grpSp>
        <p:nvGrpSpPr>
          <p:cNvPr id="72" name="Group 81"/>
          <p:cNvGrpSpPr/>
          <p:nvPr/>
        </p:nvGrpSpPr>
        <p:grpSpPr>
          <a:xfrm>
            <a:off x="107504" y="914400"/>
            <a:ext cx="3124200" cy="1794933"/>
            <a:chOff x="304800" y="914400"/>
            <a:chExt cx="3124200" cy="1794933"/>
          </a:xfrm>
        </p:grpSpPr>
        <p:sp>
          <p:nvSpPr>
            <p:cNvPr id="73" name="Rectangle 72"/>
            <p:cNvSpPr/>
            <p:nvPr/>
          </p:nvSpPr>
          <p:spPr>
            <a:xfrm>
              <a:off x="304800"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74" name="Oval 5"/>
            <p:cNvSpPr/>
            <p:nvPr/>
          </p:nvSpPr>
          <p:spPr>
            <a:xfrm>
              <a:off x="1447800" y="1143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tima"/>
              </a:endParaRPr>
            </a:p>
          </p:txBody>
        </p:sp>
        <p:sp>
          <p:nvSpPr>
            <p:cNvPr id="75" name="Oval 6"/>
            <p:cNvSpPr/>
            <p:nvPr/>
          </p:nvSpPr>
          <p:spPr>
            <a:xfrm>
              <a:off x="533400" y="11430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sp>
          <p:nvSpPr>
            <p:cNvPr id="76" name="Oval 7"/>
            <p:cNvSpPr/>
            <p:nvPr/>
          </p:nvSpPr>
          <p:spPr>
            <a:xfrm>
              <a:off x="1447800" y="1981200"/>
              <a:ext cx="381000" cy="3810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77" name="Oval 8"/>
            <p:cNvSpPr/>
            <p:nvPr/>
          </p:nvSpPr>
          <p:spPr>
            <a:xfrm>
              <a:off x="2438400" y="11430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cxnSp>
          <p:nvCxnSpPr>
            <p:cNvPr id="78" name="Straight Connector 10"/>
            <p:cNvCxnSpPr>
              <a:stCxn id="75" idx="6"/>
              <a:endCxn id="74" idx="2"/>
            </p:cNvCxnSpPr>
            <p:nvPr/>
          </p:nvCxnSpPr>
          <p:spPr>
            <a:xfrm>
              <a:off x="914400" y="1333500"/>
              <a:ext cx="5334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79" name="Straight Connector 12"/>
            <p:cNvCxnSpPr>
              <a:stCxn id="74" idx="6"/>
              <a:endCxn id="77" idx="2"/>
            </p:cNvCxnSpPr>
            <p:nvPr/>
          </p:nvCxnSpPr>
          <p:spPr>
            <a:xfrm>
              <a:off x="1828800"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0" name="Straight Connector 14"/>
            <p:cNvCxnSpPr>
              <a:stCxn id="74" idx="4"/>
              <a:endCxn id="76" idx="0"/>
            </p:cNvCxnSpPr>
            <p:nvPr/>
          </p:nvCxnSpPr>
          <p:spPr>
            <a:xfrm rot="5400000">
              <a:off x="14097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16"/>
            <p:cNvCxnSpPr>
              <a:stCxn id="76" idx="7"/>
              <a:endCxn id="77" idx="3"/>
            </p:cNvCxnSpPr>
            <p:nvPr/>
          </p:nvCxnSpPr>
          <p:spPr>
            <a:xfrm rot="5400000" flipH="1" flipV="1">
              <a:off x="18492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sp>
          <p:nvSpPr>
            <p:cNvPr id="82" name="Oval 25"/>
            <p:cNvSpPr/>
            <p:nvPr/>
          </p:nvSpPr>
          <p:spPr>
            <a:xfrm>
              <a:off x="2438400" y="1981200"/>
              <a:ext cx="381000" cy="3810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cxnSp>
          <p:nvCxnSpPr>
            <p:cNvPr id="83" name="Straight Connector 27"/>
            <p:cNvCxnSpPr>
              <a:stCxn id="74" idx="5"/>
              <a:endCxn id="82" idx="1"/>
            </p:cNvCxnSpPr>
            <p:nvPr/>
          </p:nvCxnSpPr>
          <p:spPr>
            <a:xfrm rot="16200000" flipH="1">
              <a:off x="18492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84" name="Straight Connector 29"/>
            <p:cNvCxnSpPr>
              <a:stCxn id="77" idx="4"/>
              <a:endCxn id="82" idx="0"/>
            </p:cNvCxnSpPr>
            <p:nvPr/>
          </p:nvCxnSpPr>
          <p:spPr>
            <a:xfrm rot="5400000">
              <a:off x="24003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85" name="Right Arrow 77"/>
            <p:cNvSpPr/>
            <p:nvPr/>
          </p:nvSpPr>
          <p:spPr>
            <a:xfrm rot="10800000">
              <a:off x="3048000" y="1524794"/>
              <a:ext cx="381000"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nvGrpSpPr>
          <p:cNvPr id="86" name="Group 69"/>
          <p:cNvGrpSpPr/>
          <p:nvPr/>
        </p:nvGrpSpPr>
        <p:grpSpPr>
          <a:xfrm>
            <a:off x="3155504" y="772583"/>
            <a:ext cx="3124200" cy="2118784"/>
            <a:chOff x="3352800" y="772583"/>
            <a:chExt cx="3124200" cy="2118784"/>
          </a:xfrm>
        </p:grpSpPr>
        <p:sp>
          <p:nvSpPr>
            <p:cNvPr id="87" name="Rectangle 73"/>
            <p:cNvSpPr/>
            <p:nvPr/>
          </p:nvSpPr>
          <p:spPr>
            <a:xfrm>
              <a:off x="3352800"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88" name="Oval 31"/>
            <p:cNvSpPr/>
            <p:nvPr/>
          </p:nvSpPr>
          <p:spPr>
            <a:xfrm>
              <a:off x="4343400" y="1143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tima"/>
              </a:endParaRPr>
            </a:p>
          </p:txBody>
        </p:sp>
        <p:sp>
          <p:nvSpPr>
            <p:cNvPr id="89" name="Oval 32"/>
            <p:cNvSpPr/>
            <p:nvPr/>
          </p:nvSpPr>
          <p:spPr>
            <a:xfrm>
              <a:off x="34290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90" name="Oval 33"/>
            <p:cNvSpPr/>
            <p:nvPr/>
          </p:nvSpPr>
          <p:spPr>
            <a:xfrm>
              <a:off x="4343400" y="1981200"/>
              <a:ext cx="381000" cy="3810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91" name="Oval 34"/>
            <p:cNvSpPr/>
            <p:nvPr/>
          </p:nvSpPr>
          <p:spPr>
            <a:xfrm>
              <a:off x="5334000" y="11430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cxnSp>
          <p:nvCxnSpPr>
            <p:cNvPr id="92" name="Straight Connector 36"/>
            <p:cNvCxnSpPr>
              <a:stCxn id="88" idx="6"/>
              <a:endCxn id="91" idx="2"/>
            </p:cNvCxnSpPr>
            <p:nvPr/>
          </p:nvCxnSpPr>
          <p:spPr>
            <a:xfrm>
              <a:off x="4724400"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3" name="Straight Connector 37"/>
            <p:cNvCxnSpPr>
              <a:stCxn id="88" idx="4"/>
              <a:endCxn id="90" idx="0"/>
            </p:cNvCxnSpPr>
            <p:nvPr/>
          </p:nvCxnSpPr>
          <p:spPr>
            <a:xfrm rot="5400000">
              <a:off x="43053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cxnSp>
          <p:nvCxnSpPr>
            <p:cNvPr id="94" name="Straight Connector 38"/>
            <p:cNvCxnSpPr>
              <a:stCxn id="90" idx="7"/>
              <a:endCxn id="91" idx="3"/>
            </p:cNvCxnSpPr>
            <p:nvPr/>
          </p:nvCxnSpPr>
          <p:spPr>
            <a:xfrm rot="5400000" flipH="1" flipV="1">
              <a:off x="47448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sp>
          <p:nvSpPr>
            <p:cNvPr id="95" name="Oval 39"/>
            <p:cNvSpPr/>
            <p:nvPr/>
          </p:nvSpPr>
          <p:spPr>
            <a:xfrm>
              <a:off x="5334000" y="1981200"/>
              <a:ext cx="381000" cy="3810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cxnSp>
          <p:nvCxnSpPr>
            <p:cNvPr id="96" name="Straight Connector 40"/>
            <p:cNvCxnSpPr>
              <a:stCxn id="88" idx="5"/>
              <a:endCxn id="95" idx="1"/>
            </p:cNvCxnSpPr>
            <p:nvPr/>
          </p:nvCxnSpPr>
          <p:spPr>
            <a:xfrm rot="16200000" flipH="1">
              <a:off x="47448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41"/>
            <p:cNvCxnSpPr>
              <a:stCxn id="91" idx="4"/>
              <a:endCxn id="95" idx="0"/>
            </p:cNvCxnSpPr>
            <p:nvPr/>
          </p:nvCxnSpPr>
          <p:spPr>
            <a:xfrm rot="5400000">
              <a:off x="52959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98" name="Freeform 53"/>
            <p:cNvSpPr/>
            <p:nvPr/>
          </p:nvSpPr>
          <p:spPr>
            <a:xfrm>
              <a:off x="3930650" y="772583"/>
              <a:ext cx="2330450" cy="2118784"/>
            </a:xfrm>
            <a:custGeom>
              <a:avLst/>
              <a:gdLst>
                <a:gd name="connsiteX0" fmla="*/ 336550 w 2330450"/>
                <a:gd name="connsiteY0" fmla="*/ 205317 h 2118784"/>
                <a:gd name="connsiteX1" fmla="*/ 44450 w 2330450"/>
                <a:gd name="connsiteY1" fmla="*/ 789517 h 2118784"/>
                <a:gd name="connsiteX2" fmla="*/ 603250 w 2330450"/>
                <a:gd name="connsiteY2" fmla="*/ 1983317 h 2118784"/>
                <a:gd name="connsiteX3" fmla="*/ 2089150 w 2330450"/>
                <a:gd name="connsiteY3" fmla="*/ 1602317 h 2118784"/>
                <a:gd name="connsiteX4" fmla="*/ 2038350 w 2330450"/>
                <a:gd name="connsiteY4" fmla="*/ 230717 h 2118784"/>
                <a:gd name="connsiteX5" fmla="*/ 336550 w 2330450"/>
                <a:gd name="connsiteY5" fmla="*/ 205317 h 21187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30450" h="2118784">
                  <a:moveTo>
                    <a:pt x="336550" y="205317"/>
                  </a:moveTo>
                  <a:cubicBezTo>
                    <a:pt x="4233" y="298450"/>
                    <a:pt x="0" y="493184"/>
                    <a:pt x="44450" y="789517"/>
                  </a:cubicBezTo>
                  <a:cubicBezTo>
                    <a:pt x="88900" y="1085850"/>
                    <a:pt x="262467" y="1847850"/>
                    <a:pt x="603250" y="1983317"/>
                  </a:cubicBezTo>
                  <a:cubicBezTo>
                    <a:pt x="944033" y="2118784"/>
                    <a:pt x="1849967" y="1894417"/>
                    <a:pt x="2089150" y="1602317"/>
                  </a:cubicBezTo>
                  <a:cubicBezTo>
                    <a:pt x="2328333" y="1310217"/>
                    <a:pt x="2330450" y="461434"/>
                    <a:pt x="2038350" y="230717"/>
                  </a:cubicBezTo>
                  <a:cubicBezTo>
                    <a:pt x="1746250" y="0"/>
                    <a:pt x="668867" y="112184"/>
                    <a:pt x="336550" y="205317"/>
                  </a:cubicBezTo>
                  <a:close/>
                </a:path>
              </a:pathLst>
            </a:cu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99" name="Right Arrow 78"/>
            <p:cNvSpPr/>
            <p:nvPr/>
          </p:nvSpPr>
          <p:spPr>
            <a:xfrm rot="10800000">
              <a:off x="6096000" y="1524794"/>
              <a:ext cx="381000"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nvGrpSpPr>
          <p:cNvPr id="100" name="Group 61"/>
          <p:cNvGrpSpPr/>
          <p:nvPr/>
        </p:nvGrpSpPr>
        <p:grpSpPr>
          <a:xfrm>
            <a:off x="4666540" y="3667276"/>
            <a:ext cx="4276726" cy="1794933"/>
            <a:chOff x="-466726" y="3691467"/>
            <a:chExt cx="4276726" cy="1794933"/>
          </a:xfrm>
        </p:grpSpPr>
        <p:sp>
          <p:nvSpPr>
            <p:cNvPr id="101" name="Rectangle 75"/>
            <p:cNvSpPr/>
            <p:nvPr/>
          </p:nvSpPr>
          <p:spPr>
            <a:xfrm>
              <a:off x="1066800" y="3691467"/>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102" name="Oval 55"/>
            <p:cNvSpPr/>
            <p:nvPr/>
          </p:nvSpPr>
          <p:spPr>
            <a:xfrm>
              <a:off x="2133600" y="3979334"/>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tima"/>
              </a:endParaRPr>
            </a:p>
          </p:txBody>
        </p:sp>
        <p:sp>
          <p:nvSpPr>
            <p:cNvPr id="103" name="Oval 56"/>
            <p:cNvSpPr/>
            <p:nvPr/>
          </p:nvSpPr>
          <p:spPr>
            <a:xfrm>
              <a:off x="1219200" y="39793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04" name="Oval 57"/>
            <p:cNvSpPr/>
            <p:nvPr/>
          </p:nvSpPr>
          <p:spPr>
            <a:xfrm>
              <a:off x="21336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05" name="Oval 58"/>
            <p:cNvSpPr/>
            <p:nvPr/>
          </p:nvSpPr>
          <p:spPr>
            <a:xfrm>
              <a:off x="3124200" y="3979334"/>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cxnSp>
          <p:nvCxnSpPr>
            <p:cNvPr id="106" name="Straight Connector 59"/>
            <p:cNvCxnSpPr>
              <a:stCxn id="102" idx="6"/>
              <a:endCxn id="105" idx="2"/>
            </p:cNvCxnSpPr>
            <p:nvPr/>
          </p:nvCxnSpPr>
          <p:spPr>
            <a:xfrm>
              <a:off x="2514600" y="4169834"/>
              <a:ext cx="609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07" name="Oval 60"/>
            <p:cNvSpPr/>
            <p:nvPr/>
          </p:nvSpPr>
          <p:spPr>
            <a:xfrm>
              <a:off x="3124200" y="4817534"/>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08" name="Oval 63"/>
            <p:cNvSpPr/>
            <p:nvPr/>
          </p:nvSpPr>
          <p:spPr>
            <a:xfrm>
              <a:off x="1905000" y="3750734"/>
              <a:ext cx="1905000" cy="838200"/>
            </a:xfrm>
            <a:prstGeom prst="ellipse">
              <a:avLst/>
            </a:pr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109" name="Right Arrow 79"/>
            <p:cNvSpPr/>
            <p:nvPr/>
          </p:nvSpPr>
          <p:spPr>
            <a:xfrm rot="10800000" flipH="1">
              <a:off x="-466726" y="4338563"/>
              <a:ext cx="1533525"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grpSp>
        <p:nvGrpSpPr>
          <p:cNvPr id="110" name="Group 62"/>
          <p:cNvGrpSpPr/>
          <p:nvPr/>
        </p:nvGrpSpPr>
        <p:grpSpPr>
          <a:xfrm>
            <a:off x="6200066" y="756395"/>
            <a:ext cx="2865967" cy="2845174"/>
            <a:chOff x="6400800" y="770467"/>
            <a:chExt cx="2865967" cy="2845174"/>
          </a:xfrm>
        </p:grpSpPr>
        <p:sp>
          <p:nvSpPr>
            <p:cNvPr id="111" name="Rectangle 74"/>
            <p:cNvSpPr/>
            <p:nvPr/>
          </p:nvSpPr>
          <p:spPr>
            <a:xfrm>
              <a:off x="6400800" y="914400"/>
              <a:ext cx="2743200" cy="1794933"/>
            </a:xfrm>
            <a:prstGeom prst="rect">
              <a:avLst/>
            </a:prstGeom>
            <a:solidFill>
              <a:schemeClr val="accent3">
                <a:lumMod val="40000"/>
                <a:lumOff val="60000"/>
              </a:schemeClr>
            </a:solidFill>
            <a:ln>
              <a:solidFill>
                <a:schemeClr val="accent3">
                  <a:lumMod val="50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sp>
          <p:nvSpPr>
            <p:cNvPr id="112" name="Oval 42"/>
            <p:cNvSpPr/>
            <p:nvPr/>
          </p:nvSpPr>
          <p:spPr>
            <a:xfrm>
              <a:off x="7467600" y="1143000"/>
              <a:ext cx="381000" cy="381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tima"/>
              </a:endParaRPr>
            </a:p>
          </p:txBody>
        </p:sp>
        <p:sp>
          <p:nvSpPr>
            <p:cNvPr id="113" name="Oval 43"/>
            <p:cNvSpPr/>
            <p:nvPr/>
          </p:nvSpPr>
          <p:spPr>
            <a:xfrm>
              <a:off x="6553200" y="11430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14" name="Oval 44"/>
            <p:cNvSpPr/>
            <p:nvPr/>
          </p:nvSpPr>
          <p:spPr>
            <a:xfrm>
              <a:off x="7467600" y="1981200"/>
              <a:ext cx="381000" cy="381000"/>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latin typeface="Optima"/>
              </a:endParaRPr>
            </a:p>
          </p:txBody>
        </p:sp>
        <p:sp>
          <p:nvSpPr>
            <p:cNvPr id="115" name="Oval 45"/>
            <p:cNvSpPr/>
            <p:nvPr/>
          </p:nvSpPr>
          <p:spPr>
            <a:xfrm>
              <a:off x="8458200" y="1143000"/>
              <a:ext cx="381000" cy="38100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dirty="0">
                <a:latin typeface="Optima"/>
              </a:endParaRPr>
            </a:p>
          </p:txBody>
        </p:sp>
        <p:cxnSp>
          <p:nvCxnSpPr>
            <p:cNvPr id="116" name="Straight Connector 47"/>
            <p:cNvCxnSpPr>
              <a:stCxn id="112" idx="6"/>
              <a:endCxn id="115" idx="2"/>
            </p:cNvCxnSpPr>
            <p:nvPr/>
          </p:nvCxnSpPr>
          <p:spPr>
            <a:xfrm>
              <a:off x="7848600" y="1333500"/>
              <a:ext cx="6096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17" name="Oval 50"/>
            <p:cNvSpPr/>
            <p:nvPr/>
          </p:nvSpPr>
          <p:spPr>
            <a:xfrm>
              <a:off x="8458200" y="1981200"/>
              <a:ext cx="381000" cy="381000"/>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dirty="0">
                <a:latin typeface="Optima"/>
              </a:endParaRPr>
            </a:p>
          </p:txBody>
        </p:sp>
        <p:cxnSp>
          <p:nvCxnSpPr>
            <p:cNvPr id="118" name="Straight Connector 51"/>
            <p:cNvCxnSpPr>
              <a:stCxn id="112" idx="5"/>
              <a:endCxn id="117" idx="1"/>
            </p:cNvCxnSpPr>
            <p:nvPr/>
          </p:nvCxnSpPr>
          <p:spPr>
            <a:xfrm rot="16200000" flipH="1">
              <a:off x="7869004" y="1392004"/>
              <a:ext cx="568792" cy="721192"/>
            </a:xfrm>
            <a:prstGeom prst="line">
              <a:avLst/>
            </a:prstGeom>
          </p:spPr>
          <p:style>
            <a:lnRef idx="2">
              <a:schemeClr val="accent1"/>
            </a:lnRef>
            <a:fillRef idx="0">
              <a:schemeClr val="accent1"/>
            </a:fillRef>
            <a:effectRef idx="1">
              <a:schemeClr val="accent1"/>
            </a:effectRef>
            <a:fontRef idx="minor">
              <a:schemeClr val="tx1"/>
            </a:fontRef>
          </p:style>
        </p:cxnSp>
        <p:cxnSp>
          <p:nvCxnSpPr>
            <p:cNvPr id="119" name="Straight Connector 52"/>
            <p:cNvCxnSpPr>
              <a:stCxn id="115" idx="4"/>
              <a:endCxn id="117" idx="0"/>
            </p:cNvCxnSpPr>
            <p:nvPr/>
          </p:nvCxnSpPr>
          <p:spPr>
            <a:xfrm rot="5400000">
              <a:off x="8420100" y="1752600"/>
              <a:ext cx="457200" cy="1588"/>
            </a:xfrm>
            <a:prstGeom prst="line">
              <a:avLst/>
            </a:prstGeom>
          </p:spPr>
          <p:style>
            <a:lnRef idx="2">
              <a:schemeClr val="accent1"/>
            </a:lnRef>
            <a:fillRef idx="0">
              <a:schemeClr val="accent1"/>
            </a:fillRef>
            <a:effectRef idx="1">
              <a:schemeClr val="accent1"/>
            </a:effectRef>
            <a:fontRef idx="minor">
              <a:schemeClr val="tx1"/>
            </a:fontRef>
          </p:style>
        </p:cxnSp>
        <p:sp>
          <p:nvSpPr>
            <p:cNvPr id="120" name="Freeform 54"/>
            <p:cNvSpPr/>
            <p:nvPr/>
          </p:nvSpPr>
          <p:spPr>
            <a:xfrm>
              <a:off x="7046383" y="770467"/>
              <a:ext cx="2220384" cy="1938866"/>
            </a:xfrm>
            <a:custGeom>
              <a:avLst/>
              <a:gdLst>
                <a:gd name="connsiteX0" fmla="*/ 294217 w 2220384"/>
                <a:gd name="connsiteY0" fmla="*/ 156633 h 1938866"/>
                <a:gd name="connsiteX1" fmla="*/ 230717 w 2220384"/>
                <a:gd name="connsiteY1" fmla="*/ 690033 h 1938866"/>
                <a:gd name="connsiteX2" fmla="*/ 1678517 w 2220384"/>
                <a:gd name="connsiteY2" fmla="*/ 1871133 h 1938866"/>
                <a:gd name="connsiteX3" fmla="*/ 1983317 w 2220384"/>
                <a:gd name="connsiteY3" fmla="*/ 283633 h 1938866"/>
                <a:gd name="connsiteX4" fmla="*/ 294217 w 2220384"/>
                <a:gd name="connsiteY4" fmla="*/ 156633 h 19388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20384" h="1938866">
                  <a:moveTo>
                    <a:pt x="294217" y="156633"/>
                  </a:moveTo>
                  <a:cubicBezTo>
                    <a:pt x="2117" y="224366"/>
                    <a:pt x="0" y="404283"/>
                    <a:pt x="230717" y="690033"/>
                  </a:cubicBezTo>
                  <a:cubicBezTo>
                    <a:pt x="461434" y="975783"/>
                    <a:pt x="1386417" y="1938866"/>
                    <a:pt x="1678517" y="1871133"/>
                  </a:cubicBezTo>
                  <a:cubicBezTo>
                    <a:pt x="1970617" y="1803400"/>
                    <a:pt x="2220384" y="567266"/>
                    <a:pt x="1983317" y="283633"/>
                  </a:cubicBezTo>
                  <a:cubicBezTo>
                    <a:pt x="1746250" y="0"/>
                    <a:pt x="586317" y="88900"/>
                    <a:pt x="294217" y="156633"/>
                  </a:cubicBezTo>
                  <a:close/>
                </a:path>
              </a:pathLst>
            </a:custGeom>
            <a:noFill/>
            <a:ln>
              <a:solidFill>
                <a:schemeClr val="tx1"/>
              </a:solidFill>
              <a:prstDash val="dash"/>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sp>
          <p:nvSpPr>
            <p:cNvPr id="121" name="Right Arrow 80"/>
            <p:cNvSpPr/>
            <p:nvPr/>
          </p:nvSpPr>
          <p:spPr>
            <a:xfrm rot="16200000">
              <a:off x="7305395" y="2946379"/>
              <a:ext cx="882118" cy="45640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Optim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smtClean="0"/>
              <a:t>变量生存周期</a:t>
            </a:r>
            <a:endParaRPr lang="en-US" altLang="zh-CN" dirty="0" smtClean="0"/>
          </a:p>
          <a:p>
            <a:pPr marL="252095" indent="0">
              <a:buNone/>
            </a:pPr>
            <a:r>
              <a:rPr lang="zh-CN" altLang="en-US" sz="2400" b="0" dirty="0" smtClean="0"/>
              <a:t>变量从被赋值到最后一次被引用的时间</a:t>
            </a:r>
            <a:endParaRPr lang="en-US" altLang="zh-CN" sz="2400" b="0" dirty="0" smtClean="0"/>
          </a:p>
          <a:p>
            <a:pPr marL="252095" indent="0">
              <a:buNone/>
            </a:pPr>
            <a:endParaRPr lang="en-US" altLang="zh-CN" sz="2400" b="0" dirty="0"/>
          </a:p>
          <a:p>
            <a:pPr marL="252095" indent="0">
              <a:buNone/>
            </a:pPr>
            <a:r>
              <a:rPr lang="zh-CN" altLang="en-US" sz="2400" b="0" dirty="0" smtClean="0"/>
              <a:t>如果两个变量的生存周期并不交叠，则这两个变量可以共享同一个寄存器。</a:t>
            </a:r>
            <a:endParaRPr lang="zh-CN" altLang="en-US" sz="2400" b="0" dirty="0" smtClean="0"/>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线性扫描</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smtClean="0"/>
              <a:t>线性扫描算法</a:t>
            </a:r>
            <a:endParaRPr lang="en-US" altLang="zh-CN" b="0" dirty="0" smtClean="0"/>
          </a:p>
          <a:p>
            <a:pPr marL="0" indent="0">
              <a:buNone/>
            </a:pPr>
            <a:r>
              <a:rPr lang="en-US" altLang="zh-CN" sz="2400" b="0" dirty="0" smtClean="0">
                <a:latin typeface="Times New Roman" panose="02020603050405020304" pitchFamily="18" charset="0"/>
                <a:cs typeface="Times New Roman" panose="02020603050405020304" pitchFamily="18" charset="0"/>
              </a:rPr>
              <a:t>Step 1: </a:t>
            </a:r>
            <a:r>
              <a:rPr lang="zh-CN" altLang="en-US" sz="2400" b="0" dirty="0" smtClean="0">
                <a:latin typeface="Times New Roman" panose="02020603050405020304" pitchFamily="18" charset="0"/>
                <a:cs typeface="Times New Roman" panose="02020603050405020304" pitchFamily="18" charset="0"/>
              </a:rPr>
              <a:t>生存期</a:t>
            </a:r>
            <a:r>
              <a:rPr lang="zh-CN" altLang="en-US" sz="2400" b="0" dirty="0" smtClean="0">
                <a:latin typeface="Times New Roman" panose="02020603050405020304" pitchFamily="18" charset="0"/>
                <a:cs typeface="Times New Roman" panose="02020603050405020304" pitchFamily="18" charset="0"/>
              </a:rPr>
              <a:t>分析</a:t>
            </a:r>
            <a:r>
              <a:rPr lang="zh-CN" altLang="en-US" sz="2400" b="0" dirty="0" smtClean="0">
                <a:latin typeface="Times New Roman" panose="02020603050405020304" pitchFamily="18" charset="0"/>
                <a:cs typeface="Times New Roman" panose="02020603050405020304" pitchFamily="18" charset="0"/>
              </a:rPr>
              <a:t>。计算每一个变量的生存期</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buNone/>
            </a:pPr>
            <a:endParaRPr lang="en-US" altLang="zh-CN" sz="2400" b="0" dirty="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a{1-10}</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b</a:t>
            </a:r>
            <a:r>
              <a:rPr lang="en-US" altLang="zh-CN" sz="2400" b="0" dirty="0" smtClean="0">
                <a:latin typeface="Times New Roman" panose="02020603050405020304" pitchFamily="18" charset="0"/>
                <a:cs typeface="Times New Roman" panose="02020603050405020304" pitchFamily="18" charset="0"/>
              </a:rPr>
              <a:t>{5-20}</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c</a:t>
            </a:r>
            <a:r>
              <a:rPr lang="en-US" altLang="zh-CN" sz="2400" b="0" dirty="0" smtClean="0">
                <a:latin typeface="Times New Roman" panose="02020603050405020304" pitchFamily="18" charset="0"/>
                <a:cs typeface="Times New Roman" panose="02020603050405020304" pitchFamily="18" charset="0"/>
              </a:rPr>
              <a:t>{15-40}</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d</a:t>
            </a:r>
            <a:r>
              <a:rPr lang="en-US" altLang="zh-CN" sz="2400" b="0" dirty="0" smtClean="0">
                <a:latin typeface="Times New Roman" panose="02020603050405020304" pitchFamily="18" charset="0"/>
                <a:cs typeface="Times New Roman" panose="02020603050405020304" pitchFamily="18" charset="0"/>
              </a:rPr>
              <a:t>{9-50}</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e</a:t>
            </a:r>
            <a:r>
              <a:rPr lang="en-US" altLang="zh-CN" sz="2400" b="0" dirty="0" smtClean="0">
                <a:latin typeface="Times New Roman" panose="02020603050405020304" pitchFamily="18" charset="0"/>
                <a:cs typeface="Times New Roman" panose="02020603050405020304" pitchFamily="18" charset="0"/>
              </a:rPr>
              <a:t>{25-30}</a:t>
            </a:r>
            <a:endParaRPr lang="en-US" altLang="zh-CN" sz="24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线性扫描</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smtClean="0"/>
              <a:t>线性扫描算法</a:t>
            </a:r>
            <a:endParaRPr lang="en-US" altLang="zh-CN" b="0" dirty="0" smtClean="0"/>
          </a:p>
          <a:p>
            <a:pPr marL="0" indent="0">
              <a:buNone/>
            </a:pPr>
            <a:r>
              <a:rPr lang="en-US" altLang="zh-CN" sz="2400" b="0" dirty="0" smtClean="0">
                <a:latin typeface="Times New Roman" panose="02020603050405020304" pitchFamily="18" charset="0"/>
                <a:cs typeface="Times New Roman" panose="02020603050405020304" pitchFamily="18" charset="0"/>
              </a:rPr>
              <a:t>Step 1: </a:t>
            </a:r>
            <a:r>
              <a:rPr lang="zh-CN" altLang="en-US" sz="2400" b="0" dirty="0" smtClean="0">
                <a:latin typeface="Times New Roman" panose="02020603050405020304" pitchFamily="18" charset="0"/>
                <a:cs typeface="Times New Roman" panose="02020603050405020304" pitchFamily="18" charset="0"/>
              </a:rPr>
              <a:t>生存期分析。计算每一个变量的生存期。</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Step 2: </a:t>
            </a:r>
            <a:r>
              <a:rPr lang="zh-CN" altLang="en-US" sz="2400" b="0" dirty="0" smtClean="0">
                <a:latin typeface="Times New Roman" panose="02020603050405020304" pitchFamily="18" charset="0"/>
                <a:cs typeface="Times New Roman" panose="02020603050405020304" pitchFamily="18" charset="0"/>
              </a:rPr>
              <a:t>根据</a:t>
            </a:r>
            <a:r>
              <a:rPr lang="zh-CN" altLang="en-US" sz="2400" b="0" dirty="0">
                <a:latin typeface="Times New Roman" panose="02020603050405020304" pitchFamily="18" charset="0"/>
                <a:cs typeface="Times New Roman" panose="02020603050405020304" pitchFamily="18" charset="0"/>
              </a:rPr>
              <a:t>开始时间将所有</a:t>
            </a:r>
            <a:r>
              <a:rPr lang="zh-CN" altLang="en-US" sz="2400" b="0" dirty="0" smtClean="0">
                <a:latin typeface="Times New Roman" panose="02020603050405020304" pitchFamily="18" charset="0"/>
                <a:cs typeface="Times New Roman" panose="02020603050405020304" pitchFamily="18" charset="0"/>
              </a:rPr>
              <a:t>生存期排序并写入表</a:t>
            </a:r>
            <a:r>
              <a:rPr lang="en-US" altLang="zh-CN" sz="2400" b="0" dirty="0" err="1" smtClean="0">
                <a:latin typeface="Times New Roman" panose="02020603050405020304" pitchFamily="18" charset="0"/>
                <a:cs typeface="Times New Roman" panose="02020603050405020304" pitchFamily="18" charset="0"/>
              </a:rPr>
              <a:t>Live_intervals</a:t>
            </a:r>
            <a:r>
              <a:rPr lang="zh-CN" altLang="en-US" sz="2400" b="0" dirty="0" smtClean="0">
                <a:latin typeface="Times New Roman" panose="02020603050405020304" pitchFamily="18" charset="0"/>
                <a:cs typeface="Times New Roman" panose="02020603050405020304" pitchFamily="18" charset="0"/>
              </a:rPr>
              <a:t>中</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err="1" smtClean="0">
                <a:latin typeface="Times New Roman" panose="02020603050405020304" pitchFamily="18" charset="0"/>
                <a:cs typeface="Times New Roman" panose="02020603050405020304" pitchFamily="18" charset="0"/>
              </a:rPr>
              <a:t>Live_intervals</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a{1-10</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b{5-20}</a:t>
            </a:r>
            <a:endParaRPr lang="en-US" altLang="zh-CN" sz="2400" b="0" dirty="0">
              <a:latin typeface="Times New Roman" panose="02020603050405020304" pitchFamily="18" charset="0"/>
              <a:cs typeface="Times New Roman" panose="02020603050405020304" pitchFamily="18" charset="0"/>
            </a:endParaRPr>
          </a:p>
          <a:p>
            <a:pPr marL="0" indent="0">
              <a:buNone/>
            </a:pPr>
            <a:r>
              <a:rPr lang="en-US" altLang="zh-CN" sz="2400" b="0" dirty="0">
                <a:latin typeface="Times New Roman" panose="02020603050405020304" pitchFamily="18" charset="0"/>
                <a:cs typeface="Times New Roman" panose="02020603050405020304" pitchFamily="18" charset="0"/>
              </a:rPr>
              <a:t>d{9-50}</a:t>
            </a:r>
            <a:endParaRPr lang="en-US" altLang="zh-CN" sz="2400" b="0" dirty="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c{15-40</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e{25-30</a:t>
            </a:r>
            <a:r>
              <a:rPr lang="en-US" altLang="zh-CN" sz="2400" b="0" dirty="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线性扫描</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b="0" dirty="0" smtClean="0"/>
              <a:t>线性扫描算法</a:t>
            </a:r>
            <a:endParaRPr lang="en-US" altLang="zh-CN" b="0" dirty="0" smtClean="0"/>
          </a:p>
          <a:p>
            <a:pPr marL="0" indent="0">
              <a:buNone/>
            </a:pPr>
            <a:r>
              <a:rPr lang="en-US" altLang="zh-CN" sz="2400" b="0" dirty="0" smtClean="0">
                <a:latin typeface="Times New Roman" panose="02020603050405020304" pitchFamily="18" charset="0"/>
                <a:cs typeface="Times New Roman" panose="02020603050405020304" pitchFamily="18" charset="0"/>
              </a:rPr>
              <a:t>Step 1: </a:t>
            </a:r>
            <a:r>
              <a:rPr lang="zh-CN" altLang="en-US" sz="2400" b="0" dirty="0" smtClean="0">
                <a:latin typeface="Times New Roman" panose="02020603050405020304" pitchFamily="18" charset="0"/>
                <a:cs typeface="Times New Roman" panose="02020603050405020304" pitchFamily="18" charset="0"/>
              </a:rPr>
              <a:t>生存期分析。计算每一个变量的生存期。</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Step 2: </a:t>
            </a:r>
            <a:r>
              <a:rPr lang="zh-CN" altLang="en-US" sz="2400" b="0" dirty="0" smtClean="0">
                <a:latin typeface="Times New Roman" panose="02020603050405020304" pitchFamily="18" charset="0"/>
                <a:cs typeface="Times New Roman" panose="02020603050405020304" pitchFamily="18" charset="0"/>
              </a:rPr>
              <a:t>根据</a:t>
            </a:r>
            <a:r>
              <a:rPr lang="zh-CN" altLang="en-US" sz="2400" b="0" dirty="0">
                <a:latin typeface="Times New Roman" panose="02020603050405020304" pitchFamily="18" charset="0"/>
                <a:cs typeface="Times New Roman" panose="02020603050405020304" pitchFamily="18" charset="0"/>
              </a:rPr>
              <a:t>开始时间将所有</a:t>
            </a:r>
            <a:r>
              <a:rPr lang="zh-CN" altLang="en-US" sz="2400" b="0" dirty="0" smtClean="0">
                <a:latin typeface="Times New Roman" panose="02020603050405020304" pitchFamily="18" charset="0"/>
                <a:cs typeface="Times New Roman" panose="02020603050405020304" pitchFamily="18" charset="0"/>
              </a:rPr>
              <a:t>生存期排序并写入表</a:t>
            </a:r>
            <a:r>
              <a:rPr lang="en-US" altLang="zh-CN" sz="2400" b="0" dirty="0" err="1" smtClean="0">
                <a:latin typeface="Times New Roman" panose="02020603050405020304" pitchFamily="18" charset="0"/>
                <a:cs typeface="Times New Roman" panose="02020603050405020304" pitchFamily="18" charset="0"/>
              </a:rPr>
              <a:t>Live_intervals</a:t>
            </a:r>
            <a:r>
              <a:rPr lang="zh-CN" altLang="en-US" sz="2400" b="0" dirty="0" smtClean="0">
                <a:latin typeface="Times New Roman" panose="02020603050405020304" pitchFamily="18" charset="0"/>
                <a:cs typeface="Times New Roman" panose="02020603050405020304" pitchFamily="18" charset="0"/>
              </a:rPr>
              <a:t>中</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buNone/>
            </a:pPr>
            <a:r>
              <a:rPr lang="en-US" altLang="zh-CN" sz="2400" b="0" dirty="0" smtClean="0">
                <a:latin typeface="Times New Roman" panose="02020603050405020304" pitchFamily="18" charset="0"/>
                <a:cs typeface="Times New Roman" panose="02020603050405020304" pitchFamily="18" charset="0"/>
              </a:rPr>
              <a:t>Step 3: </a:t>
            </a:r>
            <a:r>
              <a:rPr lang="zh-CN" altLang="en-US" sz="2400" b="0" dirty="0" smtClean="0">
                <a:latin typeface="Times New Roman" panose="02020603050405020304" pitchFamily="18" charset="0"/>
                <a:cs typeface="Times New Roman" panose="02020603050405020304" pitchFamily="18" charset="0"/>
              </a:rPr>
              <a:t>根据结束时间将所有有效生存期排序并写入表</a:t>
            </a:r>
            <a:r>
              <a:rPr lang="en-US" altLang="zh-CN" sz="2400" b="0" dirty="0" smtClean="0">
                <a:latin typeface="Times New Roman" panose="02020603050405020304" pitchFamily="18" charset="0"/>
                <a:cs typeface="Times New Roman" panose="02020603050405020304" pitchFamily="18" charset="0"/>
              </a:rPr>
              <a:t>Active</a:t>
            </a:r>
            <a:r>
              <a:rPr lang="zh-CN" altLang="en-US" sz="2400" b="0" dirty="0" smtClean="0">
                <a:latin typeface="Times New Roman" panose="02020603050405020304" pitchFamily="18" charset="0"/>
                <a:cs typeface="Times New Roman" panose="02020603050405020304" pitchFamily="18" charset="0"/>
              </a:rPr>
              <a:t>中。</a:t>
            </a:r>
            <a:endParaRPr lang="en-US" altLang="zh-CN" sz="2400" b="0" dirty="0" smtClean="0">
              <a:latin typeface="Times New Roman" panose="02020603050405020304" pitchFamily="18" charset="0"/>
              <a:cs typeface="Times New Roman" panose="02020603050405020304" pitchFamily="18" charset="0"/>
            </a:endParaRPr>
          </a:p>
          <a:p>
            <a:pPr marL="0" indent="0">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3" name="标题 2"/>
          <p:cNvSpPr>
            <a:spLocks noGrp="1"/>
          </p:cNvSpPr>
          <p:nvPr>
            <p:ph type="title"/>
          </p:nvPr>
        </p:nvSpPr>
        <p:spPr/>
        <p:txBody>
          <a:bodyPr/>
          <a:lstStyle/>
          <a:p>
            <a:r>
              <a:rPr lang="zh-CN" altLang="en-US" dirty="0" smtClean="0"/>
              <a:t>寄存器分配</a:t>
            </a:r>
            <a:r>
              <a:rPr lang="en-US" altLang="zh-CN" dirty="0" smtClean="0"/>
              <a:t>-</a:t>
            </a:r>
            <a:r>
              <a:rPr lang="zh-CN" altLang="en-US" dirty="0" smtClean="0"/>
              <a:t>线性扫描</a:t>
            </a:r>
            <a:endParaRPr lang="en-US" dirty="0"/>
          </a:p>
        </p:txBody>
      </p:sp>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9" name="Rectangle 14"/>
          <p:cNvSpPr>
            <a:spLocks noChangeArrowheads="1"/>
          </p:cNvSpPr>
          <p:nvPr/>
        </p:nvSpPr>
        <p:spPr bwMode="auto">
          <a:xfrm>
            <a:off x="1619249" y="845319"/>
            <a:ext cx="1025545" cy="14525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2"/>
          <p:cNvSpPr>
            <a:spLocks noChangeArrowheads="1"/>
          </p:cNvSpPr>
          <p:nvPr/>
        </p:nvSpPr>
        <p:spPr bwMode="auto">
          <a:xfrm>
            <a:off x="3059112" y="3338954"/>
            <a:ext cx="3889375" cy="16470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3"/>
          <p:cNvSpPr>
            <a:spLocks noChangeArrowheads="1"/>
          </p:cNvSpPr>
          <p:nvPr/>
        </p:nvSpPr>
        <p:spPr bwMode="auto">
          <a:xfrm>
            <a:off x="4496874" y="4157464"/>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8"/>
          <p:cNvSpPr>
            <a:spLocks noChangeArrowheads="1"/>
          </p:cNvSpPr>
          <p:nvPr/>
        </p:nvSpPr>
        <p:spPr bwMode="auto">
          <a:xfrm>
            <a:off x="2051049" y="1637630"/>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31"/>
          <p:cNvSpPr>
            <a:spLocks noChangeArrowheads="1"/>
          </p:cNvSpPr>
          <p:nvPr/>
        </p:nvSpPr>
        <p:spPr bwMode="auto">
          <a:xfrm>
            <a:off x="2483619" y="2438068"/>
            <a:ext cx="5328890"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4" name="直接连接符 33"/>
          <p:cNvCxnSpPr/>
          <p:nvPr/>
        </p:nvCxnSpPr>
        <p:spPr>
          <a:xfrm>
            <a:off x="1475656" y="4903966"/>
            <a:ext cx="7344816"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599071" y="4903966"/>
            <a:ext cx="284052"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67961" y="656337"/>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a:t>
            </a:r>
            <a:endParaRPr lang="en-US" sz="28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67961" y="1448251"/>
            <a:ext cx="36420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67961" y="2248689"/>
            <a:ext cx="36420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67960" y="3159696"/>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67961" y="3968085"/>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flipV="1">
            <a:off x="1475656" y="116632"/>
            <a:ext cx="0" cy="478733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1"/>
          </p:cNvCxnSpPr>
          <p:nvPr/>
        </p:nvCxnSpPr>
        <p:spPr>
          <a:xfrm>
            <a:off x="1619249" y="917948"/>
            <a:ext cx="1" cy="39860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69209"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cxnSp>
        <p:nvCxnSpPr>
          <p:cNvPr id="47" name="直接连接符 46"/>
          <p:cNvCxnSpPr>
            <a:stCxn id="23" idx="1"/>
          </p:cNvCxnSpPr>
          <p:nvPr/>
        </p:nvCxnSpPr>
        <p:spPr>
          <a:xfrm>
            <a:off x="2051049" y="1709861"/>
            <a:ext cx="0" cy="319893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01008" y="4908797"/>
            <a:ext cx="30008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cxnSp>
        <p:nvCxnSpPr>
          <p:cNvPr id="50" name="直接连接符 49"/>
          <p:cNvCxnSpPr>
            <a:stCxn id="26" idx="1"/>
          </p:cNvCxnSpPr>
          <p:nvPr/>
        </p:nvCxnSpPr>
        <p:spPr>
          <a:xfrm>
            <a:off x="2483619" y="2510299"/>
            <a:ext cx="0" cy="2393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53490"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p:txBody>
      </p:sp>
      <p:cxnSp>
        <p:nvCxnSpPr>
          <p:cNvPr id="54" name="直接连接符 53"/>
          <p:cNvCxnSpPr>
            <a:stCxn id="9" idx="3"/>
          </p:cNvCxnSpPr>
          <p:nvPr/>
        </p:nvCxnSpPr>
        <p:spPr>
          <a:xfrm>
            <a:off x="2644794" y="917948"/>
            <a:ext cx="1" cy="398601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32748" y="4908797"/>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4289125" y="491120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2437045" y="471671"/>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3319675" y="1263585"/>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7604760" y="2068736"/>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6740738" y="296962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5765500" y="3783419"/>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p:txBody>
      </p:sp>
      <p:sp>
        <p:nvSpPr>
          <p:cNvPr id="2" name="TextBox 1"/>
          <p:cNvSpPr txBox="1"/>
          <p:nvPr/>
        </p:nvSpPr>
        <p:spPr>
          <a:xfrm>
            <a:off x="210049" y="5280534"/>
            <a:ext cx="2064989"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0&lt;t&lt;1: active = {}</a:t>
            </a:r>
            <a:endParaRPr lang="en-US" sz="2000" dirty="0">
              <a:latin typeface="Times New Roman" panose="02020603050405020304" pitchFamily="18" charset="0"/>
              <a:cs typeface="Times New Roman" panose="02020603050405020304" pitchFamily="18" charset="0"/>
            </a:endParaRPr>
          </a:p>
        </p:txBody>
      </p:sp>
      <p:sp>
        <p:nvSpPr>
          <p:cNvPr id="42" name="TextBox 41"/>
          <p:cNvSpPr txBox="1"/>
          <p:nvPr/>
        </p:nvSpPr>
        <p:spPr>
          <a:xfrm>
            <a:off x="4484700" y="5337434"/>
            <a:ext cx="217880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1&lt;t&lt;5: active = {a}</a:t>
            </a:r>
            <a:endParaRPr lang="en-US" sz="2000" dirty="0">
              <a:latin typeface="Times New Roman" panose="02020603050405020304" pitchFamily="18" charset="0"/>
              <a:cs typeface="Times New Roman" panose="02020603050405020304" pitchFamily="18" charset="0"/>
            </a:endParaRPr>
          </a:p>
        </p:txBody>
      </p:sp>
      <p:sp>
        <p:nvSpPr>
          <p:cNvPr id="43" name="TextBox 42"/>
          <p:cNvSpPr txBox="1"/>
          <p:nvPr/>
        </p:nvSpPr>
        <p:spPr>
          <a:xfrm>
            <a:off x="179512" y="5956154"/>
            <a:ext cx="243528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5&lt;t&lt;9: active = {a, b}</a:t>
            </a:r>
            <a:endParaRPr lang="en-US" sz="2000"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4475223" y="5956154"/>
            <a:ext cx="2820003"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9&lt;t&lt;10: active = {a, b, d}</a:t>
            </a:r>
            <a:endParaRPr lang="en-US" sz="2000" dirty="0">
              <a:latin typeface="Times New Roman" panose="02020603050405020304" pitchFamily="18" charset="0"/>
              <a:cs typeface="Times New Roman" panose="02020603050405020304" pitchFamily="18" charset="0"/>
            </a:endParaRPr>
          </a:p>
        </p:txBody>
      </p:sp>
      <p:sp>
        <p:nvSpPr>
          <p:cNvPr id="3" name="矩形 2"/>
          <p:cNvSpPr/>
          <p:nvPr/>
        </p:nvSpPr>
        <p:spPr>
          <a:xfrm>
            <a:off x="4704623" y="260648"/>
            <a:ext cx="875489" cy="9189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R1</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1" name="矩形 50"/>
          <p:cNvSpPr/>
          <p:nvPr/>
        </p:nvSpPr>
        <p:spPr>
          <a:xfrm>
            <a:off x="5979875" y="281810"/>
            <a:ext cx="875489" cy="9189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R2</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8" name="TextBox 7"/>
          <p:cNvSpPr txBox="1"/>
          <p:nvPr/>
        </p:nvSpPr>
        <p:spPr>
          <a:xfrm>
            <a:off x="4987603" y="739054"/>
            <a:ext cx="32092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6257158" y="747956"/>
            <a:ext cx="338554"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2" grpId="0"/>
      <p:bldP spid="43" grpId="0"/>
      <p:bldP spid="45" grpId="0"/>
      <p:bldP spid="8" grpId="0"/>
      <p:bldP spid="52"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9" name="Rectangle 14"/>
          <p:cNvSpPr>
            <a:spLocks noChangeArrowheads="1"/>
          </p:cNvSpPr>
          <p:nvPr/>
        </p:nvSpPr>
        <p:spPr bwMode="auto">
          <a:xfrm>
            <a:off x="1619249" y="845319"/>
            <a:ext cx="1025545" cy="14525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2"/>
          <p:cNvSpPr>
            <a:spLocks noChangeArrowheads="1"/>
          </p:cNvSpPr>
          <p:nvPr/>
        </p:nvSpPr>
        <p:spPr bwMode="auto">
          <a:xfrm>
            <a:off x="3059112" y="3338954"/>
            <a:ext cx="3889375" cy="16470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3"/>
          <p:cNvSpPr>
            <a:spLocks noChangeArrowheads="1"/>
          </p:cNvSpPr>
          <p:nvPr/>
        </p:nvSpPr>
        <p:spPr bwMode="auto">
          <a:xfrm>
            <a:off x="4496874" y="4157464"/>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8"/>
          <p:cNvSpPr>
            <a:spLocks noChangeArrowheads="1"/>
          </p:cNvSpPr>
          <p:nvPr/>
        </p:nvSpPr>
        <p:spPr bwMode="auto">
          <a:xfrm>
            <a:off x="2051049" y="1637630"/>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31"/>
          <p:cNvSpPr>
            <a:spLocks noChangeArrowheads="1"/>
          </p:cNvSpPr>
          <p:nvPr/>
        </p:nvSpPr>
        <p:spPr bwMode="auto">
          <a:xfrm>
            <a:off x="2483619" y="2438068"/>
            <a:ext cx="5328890"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4" name="直接连接符 33"/>
          <p:cNvCxnSpPr/>
          <p:nvPr/>
        </p:nvCxnSpPr>
        <p:spPr>
          <a:xfrm>
            <a:off x="1475656" y="4903966"/>
            <a:ext cx="7344816"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599071" y="4903966"/>
            <a:ext cx="284052"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67961" y="656337"/>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a:t>
            </a:r>
            <a:endParaRPr lang="en-US" sz="28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67961" y="1448251"/>
            <a:ext cx="36420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67961" y="2248689"/>
            <a:ext cx="36420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67960" y="3159696"/>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67961" y="3968085"/>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flipV="1">
            <a:off x="1475656" y="116632"/>
            <a:ext cx="0" cy="478733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1"/>
          </p:cNvCxnSpPr>
          <p:nvPr/>
        </p:nvCxnSpPr>
        <p:spPr>
          <a:xfrm>
            <a:off x="1619249" y="917948"/>
            <a:ext cx="1" cy="39860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69209"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cxnSp>
        <p:nvCxnSpPr>
          <p:cNvPr id="47" name="直接连接符 46"/>
          <p:cNvCxnSpPr>
            <a:stCxn id="23" idx="1"/>
          </p:cNvCxnSpPr>
          <p:nvPr/>
        </p:nvCxnSpPr>
        <p:spPr>
          <a:xfrm>
            <a:off x="2051049" y="1709861"/>
            <a:ext cx="0" cy="319893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01008" y="4908797"/>
            <a:ext cx="30008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cxnSp>
        <p:nvCxnSpPr>
          <p:cNvPr id="50" name="直接连接符 49"/>
          <p:cNvCxnSpPr>
            <a:stCxn id="26" idx="1"/>
          </p:cNvCxnSpPr>
          <p:nvPr/>
        </p:nvCxnSpPr>
        <p:spPr>
          <a:xfrm>
            <a:off x="2483619" y="2510299"/>
            <a:ext cx="0" cy="2393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53490"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p:txBody>
      </p:sp>
      <p:cxnSp>
        <p:nvCxnSpPr>
          <p:cNvPr id="54" name="直接连接符 53"/>
          <p:cNvCxnSpPr>
            <a:stCxn id="9" idx="3"/>
          </p:cNvCxnSpPr>
          <p:nvPr/>
        </p:nvCxnSpPr>
        <p:spPr>
          <a:xfrm>
            <a:off x="2644794" y="917948"/>
            <a:ext cx="1" cy="398601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1363" y="4908797"/>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4289125" y="491120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2437045" y="471671"/>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3319675" y="1263585"/>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7604760" y="2068736"/>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6740738" y="296962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5765500" y="3783419"/>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248396" y="5329374"/>
            <a:ext cx="382829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9&lt;t&lt;10: active = {a, b}; Spill = {d}</a:t>
            </a:r>
            <a:endParaRPr lang="en-US" sz="2000" dirty="0">
              <a:latin typeface="Times New Roman" panose="02020603050405020304" pitchFamily="18" charset="0"/>
              <a:cs typeface="Times New Roman" panose="02020603050405020304" pitchFamily="18" charset="0"/>
            </a:endParaRPr>
          </a:p>
        </p:txBody>
      </p:sp>
      <p:sp>
        <p:nvSpPr>
          <p:cNvPr id="48" name="矩形 47"/>
          <p:cNvSpPr/>
          <p:nvPr/>
        </p:nvSpPr>
        <p:spPr>
          <a:xfrm>
            <a:off x="4704623" y="260648"/>
            <a:ext cx="875489" cy="9189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R1</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1" name="矩形 50"/>
          <p:cNvSpPr/>
          <p:nvPr/>
        </p:nvSpPr>
        <p:spPr>
          <a:xfrm>
            <a:off x="5979875" y="281810"/>
            <a:ext cx="875489" cy="9189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R2</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2" name="TextBox 51"/>
          <p:cNvSpPr txBox="1"/>
          <p:nvPr/>
        </p:nvSpPr>
        <p:spPr>
          <a:xfrm>
            <a:off x="4987603" y="739054"/>
            <a:ext cx="32092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257158" y="747956"/>
            <a:ext cx="338554"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p:txBody>
      </p:sp>
      <p:cxnSp>
        <p:nvCxnSpPr>
          <p:cNvPr id="56" name="直接连接符 55"/>
          <p:cNvCxnSpPr>
            <a:stCxn id="17" idx="1"/>
            <a:endCxn id="60" idx="0"/>
          </p:cNvCxnSpPr>
          <p:nvPr/>
        </p:nvCxnSpPr>
        <p:spPr>
          <a:xfrm>
            <a:off x="3059112" y="3421306"/>
            <a:ext cx="0" cy="14874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399919" y="5329374"/>
            <a:ext cx="371447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10&lt;t&lt;15: active = {b}; Spill = {d}</a:t>
            </a:r>
            <a:endParaRPr lang="en-US" sz="2000" dirty="0">
              <a:latin typeface="Times New Roman" panose="02020603050405020304" pitchFamily="18" charset="0"/>
              <a:cs typeface="Times New Roman" panose="02020603050405020304" pitchFamily="18" charset="0"/>
            </a:endParaRPr>
          </a:p>
        </p:txBody>
      </p:sp>
      <p:cxnSp>
        <p:nvCxnSpPr>
          <p:cNvPr id="59" name="直接连接符 58"/>
          <p:cNvCxnSpPr>
            <a:stCxn id="23" idx="3"/>
          </p:cNvCxnSpPr>
          <p:nvPr/>
        </p:nvCxnSpPr>
        <p:spPr>
          <a:xfrm>
            <a:off x="3527424" y="1709861"/>
            <a:ext cx="0" cy="3201341"/>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8396" y="5862744"/>
            <a:ext cx="395653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15&lt;t&lt;20: active = {b, c}; Spill = {d}</a:t>
            </a:r>
            <a:endParaRPr lang="en-US" sz="20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4981906" y="739053"/>
            <a:ext cx="32092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p:txBody>
      </p:sp>
      <p:cxnSp>
        <p:nvCxnSpPr>
          <p:cNvPr id="66" name="直接连接符 65"/>
          <p:cNvCxnSpPr>
            <a:stCxn id="18" idx="1"/>
          </p:cNvCxnSpPr>
          <p:nvPr/>
        </p:nvCxnSpPr>
        <p:spPr>
          <a:xfrm>
            <a:off x="4496874" y="4229695"/>
            <a:ext cx="0" cy="70992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399919" y="5839945"/>
            <a:ext cx="376417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20&lt;t&lt;25: active = {c}; Spill = {d}</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5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0" nodeType="clickEffect">
                                  <p:stCondLst>
                                    <p:cond delay="0"/>
                                  </p:stCondLst>
                                  <p:childTnLst>
                                    <p:set>
                                      <p:cBhvr>
                                        <p:cTn id="34" dur="1" fill="hold">
                                          <p:stCondLst>
                                            <p:cond delay="0"/>
                                          </p:stCondLst>
                                        </p:cTn>
                                        <p:tgtEl>
                                          <p:spTgt spid="55"/>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2" grpId="0"/>
      <p:bldP spid="55" grpId="0"/>
      <p:bldP spid="57" grpId="0"/>
      <p:bldP spid="62" grpId="0"/>
      <p:bldP spid="64" grpId="0"/>
      <p:bldP spid="68"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日期占位符 3"/>
          <p:cNvSpPr>
            <a:spLocks noGrp="1"/>
          </p:cNvSpPr>
          <p:nvPr>
            <p:ph type="dt" sz="half" idx="2"/>
          </p:nvPr>
        </p:nvSpPr>
        <p:spPr/>
        <p:txBody>
          <a:bodyPr/>
          <a:lstStyle/>
          <a:p>
            <a:r>
              <a:rPr lang="en-US" altLang="zh-CN" smtClean="0"/>
              <a:t>School of Information &amp; Software Engineering</a:t>
            </a:r>
            <a:endParaRPr lang="en-US" altLang="zh-CN" dirty="0" smtClean="0"/>
          </a:p>
        </p:txBody>
      </p:sp>
      <p:sp>
        <p:nvSpPr>
          <p:cNvPr id="5" name="页脚占位符 4"/>
          <p:cNvSpPr>
            <a:spLocks noGrp="1"/>
          </p:cNvSpPr>
          <p:nvPr>
            <p:ph type="ftr" sz="quarter" idx="3"/>
          </p:nvPr>
        </p:nvSpPr>
        <p:spPr/>
        <p:txBody>
          <a:bodyPr/>
          <a:lstStyle/>
          <a:p>
            <a:r>
              <a:rPr lang="en-US" altLang="zh-CN" smtClean="0"/>
              <a:t>Fuhu Deng</a:t>
            </a:r>
            <a:endParaRPr lang="zh-CN" altLang="en-US" dirty="0"/>
          </a:p>
        </p:txBody>
      </p:sp>
      <p:sp>
        <p:nvSpPr>
          <p:cNvPr id="6" name="灯片编号占位符 5"/>
          <p:cNvSpPr>
            <a:spLocks noGrp="1"/>
          </p:cNvSpPr>
          <p:nvPr>
            <p:ph type="sldNum" sz="quarter" idx="4"/>
          </p:nvPr>
        </p:nvSpPr>
        <p:spPr/>
        <p:txBody>
          <a:bodyPr/>
          <a:lstStyle/>
          <a:p>
            <a:fld id="{0C913308-F349-4B6D-A68A-DD1791B4A57B}" type="slidenum">
              <a:rPr lang="zh-CN" altLang="en-US" smtClean="0"/>
            </a:fld>
            <a:endParaRPr lang="zh-CN" altLang="en-US" dirty="0"/>
          </a:p>
        </p:txBody>
      </p:sp>
      <p:sp>
        <p:nvSpPr>
          <p:cNvPr id="9" name="Rectangle 14"/>
          <p:cNvSpPr>
            <a:spLocks noChangeArrowheads="1"/>
          </p:cNvSpPr>
          <p:nvPr/>
        </p:nvSpPr>
        <p:spPr bwMode="auto">
          <a:xfrm>
            <a:off x="1619249" y="845319"/>
            <a:ext cx="1025545" cy="145257"/>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Rectangle 22"/>
          <p:cNvSpPr>
            <a:spLocks noChangeArrowheads="1"/>
          </p:cNvSpPr>
          <p:nvPr/>
        </p:nvSpPr>
        <p:spPr bwMode="auto">
          <a:xfrm>
            <a:off x="3059112" y="3338954"/>
            <a:ext cx="3889375" cy="164704"/>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 name="Rectangle 23"/>
          <p:cNvSpPr>
            <a:spLocks noChangeArrowheads="1"/>
          </p:cNvSpPr>
          <p:nvPr/>
        </p:nvSpPr>
        <p:spPr bwMode="auto">
          <a:xfrm>
            <a:off x="4496874" y="4157464"/>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Rectangle 28"/>
          <p:cNvSpPr>
            <a:spLocks noChangeArrowheads="1"/>
          </p:cNvSpPr>
          <p:nvPr/>
        </p:nvSpPr>
        <p:spPr bwMode="auto">
          <a:xfrm>
            <a:off x="2051049" y="1637630"/>
            <a:ext cx="1476375"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Rectangle 31"/>
          <p:cNvSpPr>
            <a:spLocks noChangeArrowheads="1"/>
          </p:cNvSpPr>
          <p:nvPr/>
        </p:nvSpPr>
        <p:spPr bwMode="auto">
          <a:xfrm>
            <a:off x="2483619" y="2438068"/>
            <a:ext cx="5328890" cy="144462"/>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34" name="直接连接符 33"/>
          <p:cNvCxnSpPr/>
          <p:nvPr/>
        </p:nvCxnSpPr>
        <p:spPr>
          <a:xfrm>
            <a:off x="1475656" y="4903966"/>
            <a:ext cx="7344816" cy="0"/>
          </a:xfrm>
          <a:prstGeom prst="line">
            <a:avLst/>
          </a:prstGeom>
          <a:ln>
            <a:solidFill>
              <a:schemeClr val="tx1"/>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8599071" y="4903966"/>
            <a:ext cx="284052" cy="523220"/>
          </a:xfrm>
          <a:prstGeom prst="rect">
            <a:avLst/>
          </a:prstGeom>
          <a:noFill/>
        </p:spPr>
        <p:txBody>
          <a:bodyPr wrap="none" rtlCol="0">
            <a:spAutoFit/>
          </a:bodyPr>
          <a:lstStyle/>
          <a:p>
            <a:r>
              <a:rPr lang="en-US" altLang="zh-CN" sz="2800" dirty="0" smtClean="0">
                <a:latin typeface="Times New Roman" panose="02020603050405020304" pitchFamily="18" charset="0"/>
                <a:cs typeface="Times New Roman" panose="02020603050405020304" pitchFamily="18" charset="0"/>
              </a:rPr>
              <a:t>t</a:t>
            </a:r>
            <a:endParaRPr lang="en-US" sz="2800"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67961" y="656337"/>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a</a:t>
            </a:r>
            <a:endParaRPr lang="en-US" sz="2800"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667961" y="1448251"/>
            <a:ext cx="364202" cy="523220"/>
          </a:xfrm>
          <a:prstGeom prst="rect">
            <a:avLst/>
          </a:prstGeom>
          <a:noFill/>
        </p:spPr>
        <p:txBody>
          <a:bodyPr wrap="none" rtlCol="0">
            <a:spAutoFit/>
          </a:bodyPr>
          <a:lstStyle/>
          <a:p>
            <a:r>
              <a:rPr lang="en-US" altLang="zh-CN" sz="2800" dirty="0">
                <a:latin typeface="Times New Roman" panose="02020603050405020304" pitchFamily="18" charset="0"/>
                <a:cs typeface="Times New Roman" panose="02020603050405020304" pitchFamily="18" charset="0"/>
              </a:rPr>
              <a:t>b</a:t>
            </a:r>
            <a:endParaRPr lang="en-US" sz="2800" dirty="0">
              <a:latin typeface="Times New Roman" panose="02020603050405020304" pitchFamily="18" charset="0"/>
              <a:cs typeface="Times New Roman" panose="02020603050405020304" pitchFamily="18" charset="0"/>
            </a:endParaRPr>
          </a:p>
        </p:txBody>
      </p:sp>
      <p:sp>
        <p:nvSpPr>
          <p:cNvPr id="38" name="TextBox 37"/>
          <p:cNvSpPr txBox="1"/>
          <p:nvPr/>
        </p:nvSpPr>
        <p:spPr>
          <a:xfrm>
            <a:off x="667961" y="2248689"/>
            <a:ext cx="364202"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d</a:t>
            </a:r>
            <a:endParaRPr lang="en-US" sz="2800" dirty="0">
              <a:latin typeface="Times New Roman" panose="02020603050405020304" pitchFamily="18" charset="0"/>
              <a:cs typeface="Times New Roman" panose="02020603050405020304" pitchFamily="18" charset="0"/>
            </a:endParaRPr>
          </a:p>
        </p:txBody>
      </p:sp>
      <p:sp>
        <p:nvSpPr>
          <p:cNvPr id="39" name="TextBox 38"/>
          <p:cNvSpPr txBox="1"/>
          <p:nvPr/>
        </p:nvSpPr>
        <p:spPr>
          <a:xfrm>
            <a:off x="667960" y="3159696"/>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c</a:t>
            </a:r>
            <a:endParaRPr lang="en-US" sz="2800" dirty="0">
              <a:latin typeface="Times New Roman" panose="02020603050405020304" pitchFamily="18" charset="0"/>
              <a:cs typeface="Times New Roman" panose="02020603050405020304" pitchFamily="18" charset="0"/>
            </a:endParaRPr>
          </a:p>
        </p:txBody>
      </p:sp>
      <p:sp>
        <p:nvSpPr>
          <p:cNvPr id="40" name="TextBox 39"/>
          <p:cNvSpPr txBox="1"/>
          <p:nvPr/>
        </p:nvSpPr>
        <p:spPr>
          <a:xfrm>
            <a:off x="667961" y="3968085"/>
            <a:ext cx="343364" cy="523220"/>
          </a:xfrm>
          <a:prstGeom prst="rect">
            <a:avLst/>
          </a:prstGeom>
          <a:noFill/>
        </p:spPr>
        <p:txBody>
          <a:bodyPr wrap="none" rtlCol="0">
            <a:spAutoFit/>
          </a:bodyPr>
          <a:lstStyle/>
          <a:p>
            <a:r>
              <a:rPr lang="en-US" sz="2800" dirty="0" smtClean="0">
                <a:latin typeface="Times New Roman" panose="02020603050405020304" pitchFamily="18" charset="0"/>
                <a:cs typeface="Times New Roman" panose="02020603050405020304" pitchFamily="18" charset="0"/>
              </a:rPr>
              <a:t>e</a:t>
            </a:r>
            <a:endParaRPr lang="en-US" sz="2800" dirty="0">
              <a:latin typeface="Times New Roman" panose="02020603050405020304" pitchFamily="18" charset="0"/>
              <a:cs typeface="Times New Roman" panose="02020603050405020304" pitchFamily="18" charset="0"/>
            </a:endParaRPr>
          </a:p>
        </p:txBody>
      </p:sp>
      <p:cxnSp>
        <p:nvCxnSpPr>
          <p:cNvPr id="41" name="直接连接符 40"/>
          <p:cNvCxnSpPr/>
          <p:nvPr/>
        </p:nvCxnSpPr>
        <p:spPr>
          <a:xfrm flipV="1">
            <a:off x="1475656" y="116632"/>
            <a:ext cx="0" cy="478733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9" idx="1"/>
          </p:cNvCxnSpPr>
          <p:nvPr/>
        </p:nvCxnSpPr>
        <p:spPr>
          <a:xfrm>
            <a:off x="1619249" y="917948"/>
            <a:ext cx="1" cy="3986018"/>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1469209"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1</a:t>
            </a:r>
            <a:endParaRPr lang="en-US" dirty="0">
              <a:latin typeface="Times New Roman" panose="02020603050405020304" pitchFamily="18" charset="0"/>
              <a:cs typeface="Times New Roman" panose="02020603050405020304" pitchFamily="18" charset="0"/>
            </a:endParaRPr>
          </a:p>
        </p:txBody>
      </p:sp>
      <p:cxnSp>
        <p:nvCxnSpPr>
          <p:cNvPr id="47" name="直接连接符 46"/>
          <p:cNvCxnSpPr>
            <a:stCxn id="23" idx="1"/>
          </p:cNvCxnSpPr>
          <p:nvPr/>
        </p:nvCxnSpPr>
        <p:spPr>
          <a:xfrm>
            <a:off x="2051049" y="1709861"/>
            <a:ext cx="0" cy="3198936"/>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901008" y="4908797"/>
            <a:ext cx="300082"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cxnSp>
        <p:nvCxnSpPr>
          <p:cNvPr id="50" name="直接连接符 49"/>
          <p:cNvCxnSpPr>
            <a:stCxn id="26" idx="1"/>
          </p:cNvCxnSpPr>
          <p:nvPr/>
        </p:nvCxnSpPr>
        <p:spPr>
          <a:xfrm>
            <a:off x="2483619" y="2510299"/>
            <a:ext cx="0" cy="2393667"/>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353490" y="4908797"/>
            <a:ext cx="300082"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9</a:t>
            </a:r>
            <a:endParaRPr lang="en-US" dirty="0">
              <a:latin typeface="Times New Roman" panose="02020603050405020304" pitchFamily="18" charset="0"/>
              <a:cs typeface="Times New Roman" panose="02020603050405020304" pitchFamily="18" charset="0"/>
            </a:endParaRPr>
          </a:p>
        </p:txBody>
      </p:sp>
      <p:cxnSp>
        <p:nvCxnSpPr>
          <p:cNvPr id="54" name="直接连接符 53"/>
          <p:cNvCxnSpPr>
            <a:stCxn id="9" idx="3"/>
          </p:cNvCxnSpPr>
          <p:nvPr/>
        </p:nvCxnSpPr>
        <p:spPr>
          <a:xfrm>
            <a:off x="2644794" y="917948"/>
            <a:ext cx="1" cy="3986018"/>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2851363" y="4908797"/>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15</a:t>
            </a:r>
            <a:endParaRPr lang="en-US" dirty="0">
              <a:latin typeface="Times New Roman" panose="02020603050405020304" pitchFamily="18" charset="0"/>
              <a:cs typeface="Times New Roman" panose="02020603050405020304" pitchFamily="18" charset="0"/>
            </a:endParaRPr>
          </a:p>
        </p:txBody>
      </p:sp>
      <p:sp>
        <p:nvSpPr>
          <p:cNvPr id="63" name="TextBox 62"/>
          <p:cNvSpPr txBox="1"/>
          <p:nvPr/>
        </p:nvSpPr>
        <p:spPr>
          <a:xfrm>
            <a:off x="4289125" y="491120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5</a:t>
            </a:r>
            <a:endParaRPr lang="en-US" dirty="0">
              <a:latin typeface="Times New Roman" panose="02020603050405020304" pitchFamily="18" charset="0"/>
              <a:cs typeface="Times New Roman" panose="02020603050405020304" pitchFamily="18" charset="0"/>
            </a:endParaRPr>
          </a:p>
        </p:txBody>
      </p:sp>
      <p:sp>
        <p:nvSpPr>
          <p:cNvPr id="74" name="TextBox 73"/>
          <p:cNvSpPr txBox="1"/>
          <p:nvPr/>
        </p:nvSpPr>
        <p:spPr>
          <a:xfrm>
            <a:off x="2437045" y="471671"/>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10</a:t>
            </a:r>
            <a:endParaRPr lang="en-US" dirty="0">
              <a:latin typeface="Times New Roman" panose="02020603050405020304" pitchFamily="18" charset="0"/>
              <a:cs typeface="Times New Roman" panose="02020603050405020304" pitchFamily="18" charset="0"/>
            </a:endParaRPr>
          </a:p>
        </p:txBody>
      </p:sp>
      <p:sp>
        <p:nvSpPr>
          <p:cNvPr id="75" name="TextBox 74"/>
          <p:cNvSpPr txBox="1"/>
          <p:nvPr/>
        </p:nvSpPr>
        <p:spPr>
          <a:xfrm>
            <a:off x="3319675" y="1263585"/>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2</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6" name="TextBox 75"/>
          <p:cNvSpPr txBox="1"/>
          <p:nvPr/>
        </p:nvSpPr>
        <p:spPr>
          <a:xfrm>
            <a:off x="7604760" y="2068736"/>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50</a:t>
            </a:r>
            <a:endParaRPr lang="en-US" dirty="0">
              <a:latin typeface="Times New Roman" panose="02020603050405020304" pitchFamily="18" charset="0"/>
              <a:cs typeface="Times New Roman" panose="02020603050405020304" pitchFamily="18" charset="0"/>
            </a:endParaRPr>
          </a:p>
        </p:txBody>
      </p:sp>
      <p:sp>
        <p:nvSpPr>
          <p:cNvPr id="77" name="TextBox 76"/>
          <p:cNvSpPr txBox="1"/>
          <p:nvPr/>
        </p:nvSpPr>
        <p:spPr>
          <a:xfrm>
            <a:off x="6740738" y="2969622"/>
            <a:ext cx="415498" cy="369332"/>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4</a:t>
            </a:r>
            <a:r>
              <a:rPr lang="en-US" dirty="0" smtClean="0">
                <a:latin typeface="Times New Roman" panose="02020603050405020304" pitchFamily="18" charset="0"/>
                <a:cs typeface="Times New Roman" panose="02020603050405020304" pitchFamily="18" charset="0"/>
              </a:rPr>
              <a:t>0</a:t>
            </a:r>
            <a:endParaRPr lang="en-US" dirty="0">
              <a:latin typeface="Times New Roman" panose="02020603050405020304" pitchFamily="18" charset="0"/>
              <a:cs typeface="Times New Roman" panose="02020603050405020304" pitchFamily="18" charset="0"/>
            </a:endParaRPr>
          </a:p>
        </p:txBody>
      </p:sp>
      <p:sp>
        <p:nvSpPr>
          <p:cNvPr id="78" name="TextBox 77"/>
          <p:cNvSpPr txBox="1"/>
          <p:nvPr/>
        </p:nvSpPr>
        <p:spPr>
          <a:xfrm>
            <a:off x="5765500" y="3783419"/>
            <a:ext cx="415498" cy="369332"/>
          </a:xfrm>
          <a:prstGeom prst="rect">
            <a:avLst/>
          </a:prstGeom>
          <a:noFill/>
        </p:spPr>
        <p:txBody>
          <a:bodyPr wrap="none" rtlCol="0">
            <a:spAutoFit/>
          </a:bodyPr>
          <a:lstStyle/>
          <a:p>
            <a:r>
              <a:rPr lang="en-US" dirty="0" smtClean="0">
                <a:latin typeface="Times New Roman" panose="02020603050405020304" pitchFamily="18" charset="0"/>
                <a:cs typeface="Times New Roman" panose="02020603050405020304" pitchFamily="18" charset="0"/>
              </a:rPr>
              <a:t>30</a:t>
            </a:r>
            <a:endParaRPr lang="en-US" dirty="0">
              <a:latin typeface="Times New Roman" panose="02020603050405020304" pitchFamily="18" charset="0"/>
              <a:cs typeface="Times New Roman" panose="02020603050405020304" pitchFamily="18" charset="0"/>
            </a:endParaRPr>
          </a:p>
        </p:txBody>
      </p:sp>
      <p:sp>
        <p:nvSpPr>
          <p:cNvPr id="45" name="TextBox 44"/>
          <p:cNvSpPr txBox="1"/>
          <p:nvPr/>
        </p:nvSpPr>
        <p:spPr>
          <a:xfrm>
            <a:off x="248396" y="5329374"/>
            <a:ext cx="3956532"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25&lt;t&lt;30: active = {c, </a:t>
            </a:r>
            <a:r>
              <a:rPr lang="en-US" sz="2000" dirty="0">
                <a:latin typeface="Times New Roman" panose="02020603050405020304" pitchFamily="18" charset="0"/>
                <a:cs typeface="Times New Roman" panose="02020603050405020304" pitchFamily="18" charset="0"/>
              </a:rPr>
              <a:t>e</a:t>
            </a:r>
            <a:r>
              <a:rPr lang="en-US" sz="2000" dirty="0" smtClean="0">
                <a:latin typeface="Times New Roman" panose="02020603050405020304" pitchFamily="18" charset="0"/>
                <a:cs typeface="Times New Roman" panose="02020603050405020304" pitchFamily="18" charset="0"/>
              </a:rPr>
              <a:t>}; Spill = {d}</a:t>
            </a:r>
            <a:endParaRPr lang="en-US" sz="2000" dirty="0">
              <a:latin typeface="Times New Roman" panose="02020603050405020304" pitchFamily="18" charset="0"/>
              <a:cs typeface="Times New Roman" panose="02020603050405020304" pitchFamily="18" charset="0"/>
            </a:endParaRPr>
          </a:p>
        </p:txBody>
      </p:sp>
      <p:sp>
        <p:nvSpPr>
          <p:cNvPr id="48" name="矩形 47"/>
          <p:cNvSpPr/>
          <p:nvPr/>
        </p:nvSpPr>
        <p:spPr>
          <a:xfrm>
            <a:off x="4704623" y="260648"/>
            <a:ext cx="875489" cy="91890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R1</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sp>
        <p:nvSpPr>
          <p:cNvPr id="51" name="矩形 50"/>
          <p:cNvSpPr/>
          <p:nvPr/>
        </p:nvSpPr>
        <p:spPr>
          <a:xfrm>
            <a:off x="5979875" y="281810"/>
            <a:ext cx="875489" cy="91890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latin typeface="Times New Roman" panose="02020603050405020304" pitchFamily="18" charset="0"/>
                <a:cs typeface="Times New Roman" panose="02020603050405020304" pitchFamily="18" charset="0"/>
              </a:rPr>
              <a:t>R2</a:t>
            </a:r>
            <a:endParaRPr lang="en-US" sz="2400" dirty="0" smtClean="0">
              <a:solidFill>
                <a:schemeClr val="tx1"/>
              </a:solidFill>
              <a:latin typeface="Times New Roman" panose="02020603050405020304" pitchFamily="18" charset="0"/>
              <a:cs typeface="Times New Roman" panose="02020603050405020304" pitchFamily="18" charset="0"/>
            </a:endParaRPr>
          </a:p>
          <a:p>
            <a:pPr algn="ctr"/>
            <a:endParaRPr lang="en-US" sz="2400" dirty="0">
              <a:solidFill>
                <a:schemeClr val="tx1"/>
              </a:solidFill>
              <a:latin typeface="Times New Roman" panose="02020603050405020304" pitchFamily="18" charset="0"/>
              <a:cs typeface="Times New Roman" panose="02020603050405020304" pitchFamily="18" charset="0"/>
            </a:endParaRPr>
          </a:p>
        </p:txBody>
      </p:sp>
      <p:cxnSp>
        <p:nvCxnSpPr>
          <p:cNvPr id="56" name="直接连接符 55"/>
          <p:cNvCxnSpPr>
            <a:stCxn id="17" idx="1"/>
            <a:endCxn id="60" idx="0"/>
          </p:cNvCxnSpPr>
          <p:nvPr/>
        </p:nvCxnSpPr>
        <p:spPr>
          <a:xfrm>
            <a:off x="3059112" y="3421306"/>
            <a:ext cx="0" cy="1487491"/>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4399919" y="5329374"/>
            <a:ext cx="371447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30&lt;t&lt;40: active = {e}; Spill = {d}</a:t>
            </a:r>
            <a:endParaRPr lang="en-US" sz="2000" dirty="0">
              <a:latin typeface="Times New Roman" panose="02020603050405020304" pitchFamily="18" charset="0"/>
              <a:cs typeface="Times New Roman" panose="02020603050405020304" pitchFamily="18" charset="0"/>
            </a:endParaRPr>
          </a:p>
        </p:txBody>
      </p:sp>
      <p:cxnSp>
        <p:nvCxnSpPr>
          <p:cNvPr id="59" name="直接连接符 58"/>
          <p:cNvCxnSpPr>
            <a:stCxn id="23" idx="3"/>
          </p:cNvCxnSpPr>
          <p:nvPr/>
        </p:nvCxnSpPr>
        <p:spPr>
          <a:xfrm>
            <a:off x="3527424" y="1709861"/>
            <a:ext cx="0" cy="3201341"/>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248396" y="5862744"/>
            <a:ext cx="3586238"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40&lt;t&lt;50: active = {}; Spill = {d}</a:t>
            </a:r>
            <a:endParaRPr lang="en-US" sz="2000" dirty="0">
              <a:latin typeface="Times New Roman" panose="02020603050405020304" pitchFamily="18" charset="0"/>
              <a:cs typeface="Times New Roman" panose="02020603050405020304" pitchFamily="18" charset="0"/>
            </a:endParaRPr>
          </a:p>
        </p:txBody>
      </p:sp>
      <p:sp>
        <p:nvSpPr>
          <p:cNvPr id="64" name="TextBox 63"/>
          <p:cNvSpPr txBox="1"/>
          <p:nvPr/>
        </p:nvSpPr>
        <p:spPr>
          <a:xfrm>
            <a:off x="4987603" y="747955"/>
            <a:ext cx="32092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p:txBody>
      </p:sp>
      <p:cxnSp>
        <p:nvCxnSpPr>
          <p:cNvPr id="66" name="直接连接符 65"/>
          <p:cNvCxnSpPr>
            <a:stCxn id="18" idx="1"/>
          </p:cNvCxnSpPr>
          <p:nvPr/>
        </p:nvCxnSpPr>
        <p:spPr>
          <a:xfrm>
            <a:off x="4496874" y="4229695"/>
            <a:ext cx="0" cy="709929"/>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68" name="TextBox 67"/>
          <p:cNvSpPr txBox="1"/>
          <p:nvPr/>
        </p:nvSpPr>
        <p:spPr>
          <a:xfrm>
            <a:off x="4399919" y="5839945"/>
            <a:ext cx="3057247" cy="400110"/>
          </a:xfrm>
          <a:prstGeom prst="rect">
            <a:avLst/>
          </a:prstGeom>
          <a:noFill/>
        </p:spPr>
        <p:txBody>
          <a:bodyPr wrap="none" rtlCol="0">
            <a:spAutoFit/>
          </a:bodyPr>
          <a:lstStyle/>
          <a:p>
            <a:r>
              <a:rPr lang="en-US" sz="2000" dirty="0" smtClean="0">
                <a:latin typeface="Times New Roman" panose="02020603050405020304" pitchFamily="18" charset="0"/>
                <a:cs typeface="Times New Roman" panose="02020603050405020304" pitchFamily="18" charset="0"/>
              </a:rPr>
              <a:t>50&lt;t: active = {}; Spill = {}</a:t>
            </a:r>
            <a:endParaRPr lang="en-US" sz="2000"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6257158" y="717892"/>
            <a:ext cx="320922" cy="461665"/>
          </a:xfrm>
          <a:prstGeom prst="rect">
            <a:avLst/>
          </a:prstGeom>
          <a:noFill/>
        </p:spPr>
        <p:txBody>
          <a:bodyPr wrap="none" rtlCol="0">
            <a:spAutoFit/>
          </a:bodyPr>
          <a:lstStyle/>
          <a:p>
            <a:r>
              <a:rPr lang="en-US" sz="2400" dirty="0" smtClean="0">
                <a:latin typeface="Times New Roman" panose="02020603050405020304" pitchFamily="18" charset="0"/>
                <a:cs typeface="Times New Roman" panose="02020603050405020304" pitchFamily="18" charset="0"/>
              </a:rPr>
              <a:t>e</a:t>
            </a:r>
            <a:endParaRPr lang="en-US" sz="2400" dirty="0">
              <a:latin typeface="Times New Roman" panose="02020603050405020304" pitchFamily="18" charset="0"/>
              <a:cs typeface="Times New Roman" panose="02020603050405020304" pitchFamily="18" charset="0"/>
            </a:endParaRPr>
          </a:p>
        </p:txBody>
      </p:sp>
      <p:cxnSp>
        <p:nvCxnSpPr>
          <p:cNvPr id="61" name="直接连接符 60"/>
          <p:cNvCxnSpPr>
            <a:stCxn id="18" idx="3"/>
          </p:cNvCxnSpPr>
          <p:nvPr/>
        </p:nvCxnSpPr>
        <p:spPr>
          <a:xfrm>
            <a:off x="5973249" y="4229695"/>
            <a:ext cx="0" cy="674271"/>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7" idx="3"/>
          </p:cNvCxnSpPr>
          <p:nvPr/>
        </p:nvCxnSpPr>
        <p:spPr>
          <a:xfrm>
            <a:off x="6948487" y="3421306"/>
            <a:ext cx="0" cy="1482659"/>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26" idx="3"/>
          </p:cNvCxnSpPr>
          <p:nvPr/>
        </p:nvCxnSpPr>
        <p:spPr>
          <a:xfrm>
            <a:off x="7812509" y="2510299"/>
            <a:ext cx="0" cy="2429325"/>
          </a:xfrm>
          <a:prstGeom prst="line">
            <a:avLst/>
          </a:prstGeom>
          <a:ln>
            <a:solidFill>
              <a:schemeClr val="accent6"/>
            </a:solidFill>
            <a:prstDash val="lg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0" nodeType="clickEffect">
                                  <p:stCondLst>
                                    <p:cond delay="0"/>
                                  </p:stCondLst>
                                  <p:childTnLst>
                                    <p:set>
                                      <p:cBhvr>
                                        <p:cTn id="18" dur="1" fill="hold">
                                          <p:stCondLst>
                                            <p:cond delay="0"/>
                                          </p:stCondLst>
                                        </p:cTn>
                                        <p:tgtEl>
                                          <p:spTgt spid="64"/>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1" nodeType="clickEffect">
                                  <p:stCondLst>
                                    <p:cond delay="0"/>
                                  </p:stCondLst>
                                  <p:childTnLst>
                                    <p:set>
                                      <p:cBhvr>
                                        <p:cTn id="34" dur="1" fill="hold">
                                          <p:stCondLst>
                                            <p:cond delay="0"/>
                                          </p:stCondLst>
                                        </p:cTn>
                                        <p:tgtEl>
                                          <p:spTgt spid="58"/>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P spid="57" grpId="0"/>
      <p:bldP spid="62" grpId="0"/>
      <p:bldP spid="64" grpId="0"/>
      <p:bldP spid="68" grpId="0"/>
      <p:bldP spid="58" grpId="0"/>
      <p:bldP spid="58"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为在代码生成中更有效地进行</a:t>
            </a:r>
            <a:r>
              <a:rPr lang="zh-CN" altLang="en-US" sz="2400" b="0" dirty="0">
                <a:latin typeface="Times New Roman" panose="02020603050405020304" pitchFamily="18" charset="0"/>
                <a:cs typeface="Times New Roman" panose="02020603050405020304" pitchFamily="18" charset="0"/>
              </a:rPr>
              <a:t>寄存器分配</a:t>
            </a:r>
            <a:r>
              <a:rPr lang="zh-CN" altLang="en-US" sz="2400" b="0" dirty="0" smtClean="0">
                <a:latin typeface="Times New Roman" panose="02020603050405020304" pitchFamily="18" charset="0"/>
                <a:cs typeface="Times New Roman" panose="02020603050405020304" pitchFamily="18" charset="0"/>
              </a:rPr>
              <a:t>，需要</a:t>
            </a:r>
            <a:r>
              <a:rPr lang="zh-CN" altLang="en-US" sz="2400" b="0" dirty="0">
                <a:latin typeface="Times New Roman" panose="02020603050405020304" pitchFamily="18" charset="0"/>
                <a:cs typeface="Times New Roman" panose="02020603050405020304" pitchFamily="18" charset="0"/>
              </a:rPr>
              <a:t>随时掌握各寄存器</a:t>
            </a:r>
            <a:r>
              <a:rPr lang="zh-CN" altLang="en-US" sz="2400" b="0" dirty="0" smtClean="0">
                <a:latin typeface="Times New Roman" panose="02020603050405020304" pitchFamily="18" charset="0"/>
                <a:cs typeface="Times New Roman" panose="02020603050405020304" pitchFamily="18" charset="0"/>
              </a:rPr>
              <a:t>的占用情况。</a:t>
            </a:r>
            <a:r>
              <a:rPr lang="zh-CN" altLang="en-US" sz="2400" b="0" dirty="0">
                <a:latin typeface="Times New Roman" panose="02020603050405020304" pitchFamily="18" charset="0"/>
                <a:cs typeface="Times New Roman" panose="02020603050405020304" pitchFamily="18" charset="0"/>
              </a:rPr>
              <a:t>为此，在代码生成过程中</a:t>
            </a:r>
            <a:r>
              <a:rPr lang="zh-CN" altLang="en-US" sz="2400" b="0" dirty="0" smtClean="0">
                <a:latin typeface="Times New Roman" panose="02020603050405020304" pitchFamily="18" charset="0"/>
                <a:cs typeface="Times New Roman" panose="02020603050405020304" pitchFamily="18" charset="0"/>
              </a:rPr>
              <a:t>，需要使用寄存器</a:t>
            </a:r>
            <a:r>
              <a:rPr lang="zh-CN" altLang="en-US" sz="2400" b="0" dirty="0">
                <a:latin typeface="Times New Roman" panose="02020603050405020304" pitchFamily="18" charset="0"/>
                <a:cs typeface="Times New Roman" panose="02020603050405020304" pitchFamily="18" charset="0"/>
              </a:rPr>
              <a:t>描述数组</a:t>
            </a:r>
            <a:r>
              <a:rPr lang="en-US" altLang="zh-CN" sz="2400" b="0" dirty="0" smtClean="0">
                <a:latin typeface="Times New Roman" panose="02020603050405020304" pitchFamily="18" charset="0"/>
                <a:cs typeface="Times New Roman" panose="02020603050405020304" pitchFamily="18" charset="0"/>
              </a:rPr>
              <a:t>RVALUE</a:t>
            </a:r>
            <a:r>
              <a:rPr lang="zh-CN" altLang="en-US" sz="2400" b="0" dirty="0" smtClean="0">
                <a:latin typeface="Times New Roman" panose="02020603050405020304" pitchFamily="18" charset="0"/>
                <a:cs typeface="Times New Roman" panose="02020603050405020304" pitchFamily="18" charset="0"/>
              </a:rPr>
              <a:t>和变量地址描述数组</a:t>
            </a:r>
            <a:r>
              <a:rPr lang="en-US" altLang="zh-CN" sz="2400" b="0" dirty="0" smtClean="0">
                <a:latin typeface="Times New Roman" panose="02020603050405020304" pitchFamily="18" charset="0"/>
                <a:cs typeface="Times New Roman" panose="02020603050405020304" pitchFamily="18" charset="0"/>
              </a:rPr>
              <a:t>AVALUE</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RVALUE</a:t>
            </a:r>
            <a:r>
              <a:rPr lang="zh-CN" altLang="en-US" sz="2400" b="0" dirty="0" smtClean="0">
                <a:latin typeface="Times New Roman" panose="02020603050405020304" pitchFamily="18" charset="0"/>
                <a:cs typeface="Times New Roman" panose="02020603050405020304" pitchFamily="18" charset="0"/>
              </a:rPr>
              <a:t>动态</a:t>
            </a:r>
            <a:r>
              <a:rPr lang="zh-CN" altLang="en-US" sz="2400" b="0" dirty="0">
                <a:latin typeface="Times New Roman" panose="02020603050405020304" pitchFamily="18" charset="0"/>
                <a:cs typeface="Times New Roman" panose="02020603050405020304" pitchFamily="18" charset="0"/>
              </a:rPr>
              <a:t>地记录</a:t>
            </a:r>
            <a:r>
              <a:rPr lang="zh-CN" altLang="en-US" sz="2400" b="0" dirty="0" smtClean="0">
                <a:latin typeface="Times New Roman" panose="02020603050405020304" pitchFamily="18" charset="0"/>
                <a:cs typeface="Times New Roman" panose="02020603050405020304" pitchFamily="18" charset="0"/>
              </a:rPr>
              <a:t>着</a:t>
            </a:r>
            <a:r>
              <a:rPr lang="zh-CN" altLang="en-US" sz="2400" b="0" dirty="0">
                <a:latin typeface="Times New Roman" panose="02020603050405020304" pitchFamily="18" charset="0"/>
                <a:cs typeface="Times New Roman" panose="02020603050405020304" pitchFamily="18" charset="0"/>
              </a:rPr>
              <a:t>每一</a:t>
            </a:r>
            <a:r>
              <a:rPr lang="zh-CN" altLang="en-US" sz="2400" b="0" dirty="0" smtClean="0">
                <a:latin typeface="Times New Roman" panose="02020603050405020304" pitchFamily="18" charset="0"/>
                <a:cs typeface="Times New Roman" panose="02020603050405020304" pitchFamily="18" charset="0"/>
              </a:rPr>
              <a:t>个寄存器的分配信息。</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000" b="0" dirty="0" smtClean="0">
                <a:latin typeface="Times New Roman" panose="02020603050405020304" pitchFamily="18" charset="0"/>
                <a:cs typeface="Times New Roman" panose="02020603050405020304" pitchFamily="18" charset="0"/>
              </a:rPr>
              <a:t>RVALUE[</a:t>
            </a:r>
            <a:r>
              <a:rPr lang="en-US" altLang="zh-CN" sz="2000" b="0" dirty="0" err="1" smtClean="0">
                <a:latin typeface="Times New Roman" panose="02020603050405020304" pitchFamily="18" charset="0"/>
                <a:cs typeface="Times New Roman" panose="02020603050405020304" pitchFamily="18" charset="0"/>
              </a:rPr>
              <a:t>Ri</a:t>
            </a:r>
            <a:r>
              <a:rPr lang="en-US" altLang="zh-CN" sz="2000" b="0" dirty="0" smtClean="0">
                <a:latin typeface="Times New Roman" panose="02020603050405020304" pitchFamily="18" charset="0"/>
                <a:cs typeface="Times New Roman" panose="02020603050405020304" pitchFamily="18" charset="0"/>
              </a:rPr>
              <a:t>] = {A, B}</a:t>
            </a:r>
            <a:r>
              <a:rPr lang="zh-CN" altLang="en-US" sz="2000" b="0" dirty="0" smtClean="0">
                <a:latin typeface="Times New Roman" panose="02020603050405020304" pitchFamily="18" charset="0"/>
                <a:cs typeface="Times New Roman" panose="02020603050405020304" pitchFamily="18" charset="0"/>
              </a:rPr>
              <a:t>表示寄存器</a:t>
            </a:r>
            <a:r>
              <a:rPr lang="en-US" altLang="zh-CN" sz="2000" b="0" dirty="0" err="1" smtClean="0">
                <a:latin typeface="Times New Roman" panose="02020603050405020304" pitchFamily="18" charset="0"/>
                <a:cs typeface="Times New Roman" panose="02020603050405020304" pitchFamily="18" charset="0"/>
              </a:rPr>
              <a:t>Ri</a:t>
            </a:r>
            <a:r>
              <a:rPr lang="zh-CN" altLang="en-US" sz="2000" b="0" dirty="0" smtClean="0">
                <a:latin typeface="Times New Roman" panose="02020603050405020304" pitchFamily="18" charset="0"/>
                <a:cs typeface="Times New Roman" panose="02020603050405020304" pitchFamily="18" charset="0"/>
              </a:rPr>
              <a:t>被</a:t>
            </a:r>
            <a:r>
              <a:rPr lang="en-US" altLang="zh-CN" sz="2000" b="0" dirty="0" smtClean="0">
                <a:latin typeface="Times New Roman" panose="02020603050405020304" pitchFamily="18" charset="0"/>
                <a:cs typeface="Times New Roman" panose="02020603050405020304" pitchFamily="18" charset="0"/>
              </a:rPr>
              <a:t>A</a:t>
            </a:r>
            <a:r>
              <a:rPr lang="zh-CN" altLang="en-US" sz="2000" b="0" dirty="0" smtClean="0">
                <a:latin typeface="Times New Roman" panose="02020603050405020304" pitchFamily="18" charset="0"/>
                <a:cs typeface="Times New Roman" panose="02020603050405020304" pitchFamily="18" charset="0"/>
              </a:rPr>
              <a:t>和</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占用。</a:t>
            </a:r>
            <a:endParaRPr lang="en-US" altLang="zh-CN" sz="2000" b="0" dirty="0" smtClean="0">
              <a:latin typeface="Times New Roman" panose="02020603050405020304" pitchFamily="18" charset="0"/>
              <a:cs typeface="Times New Roman" panose="02020603050405020304" pitchFamily="18" charset="0"/>
            </a:endParaRPr>
          </a:p>
          <a:p>
            <a:pPr marL="0" indent="0" algn="l">
              <a:buNone/>
            </a:pPr>
            <a:endParaRPr lang="en-US" altLang="zh-CN" sz="20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AVALUE</a:t>
            </a:r>
            <a:r>
              <a:rPr lang="zh-CN" altLang="en-US" sz="2400" b="0" dirty="0" smtClean="0">
                <a:latin typeface="Times New Roman" panose="02020603050405020304" pitchFamily="18" charset="0"/>
                <a:cs typeface="Times New Roman" panose="02020603050405020304" pitchFamily="18" charset="0"/>
              </a:rPr>
              <a:t>动态地记录各</a:t>
            </a:r>
            <a:r>
              <a:rPr lang="zh-CN" altLang="en-US" sz="2400" b="0" dirty="0">
                <a:latin typeface="Times New Roman" panose="02020603050405020304" pitchFamily="18" charset="0"/>
                <a:cs typeface="Times New Roman" panose="02020603050405020304" pitchFamily="18" charset="0"/>
              </a:rPr>
              <a:t>变量现行值的存放</a:t>
            </a:r>
            <a:r>
              <a:rPr lang="zh-CN" altLang="en-US" sz="2400" b="0" dirty="0" smtClean="0">
                <a:latin typeface="Times New Roman" panose="02020603050405020304" pitchFamily="18" charset="0"/>
                <a:cs typeface="Times New Roman" panose="02020603050405020304" pitchFamily="18" charset="0"/>
              </a:rPr>
              <a:t>位置。</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AVALUE[X] = {</a:t>
            </a:r>
            <a:r>
              <a:rPr lang="en-US" altLang="zh-CN" sz="2000" b="0" dirty="0" err="1">
                <a:latin typeface="Times New Roman" panose="02020603050405020304" pitchFamily="18" charset="0"/>
                <a:cs typeface="Times New Roman" panose="02020603050405020304" pitchFamily="18" charset="0"/>
              </a:rPr>
              <a:t>Ri</a:t>
            </a:r>
            <a:r>
              <a:rPr lang="en-US" altLang="zh-CN" sz="2000" b="0" dirty="0">
                <a:latin typeface="Times New Roman" panose="02020603050405020304" pitchFamily="18" charset="0"/>
                <a:cs typeface="Times New Roman" panose="02020603050405020304" pitchFamily="18" charset="0"/>
              </a:rPr>
              <a:t>, </a:t>
            </a:r>
            <a:r>
              <a:rPr lang="en-US" altLang="zh-CN" sz="2000" b="0" dirty="0" err="1">
                <a:latin typeface="Times New Roman" panose="02020603050405020304" pitchFamily="18" charset="0"/>
                <a:cs typeface="Times New Roman" panose="02020603050405020304" pitchFamily="18" charset="0"/>
              </a:rPr>
              <a:t>Rj</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表示变量</a:t>
            </a:r>
            <a:r>
              <a:rPr lang="en-US" altLang="zh-CN" sz="2000" b="0" dirty="0">
                <a:latin typeface="Times New Roman" panose="02020603050405020304" pitchFamily="18" charset="0"/>
                <a:cs typeface="Times New Roman" panose="02020603050405020304" pitchFamily="18" charset="0"/>
              </a:rPr>
              <a:t>X</a:t>
            </a:r>
            <a:r>
              <a:rPr lang="zh-CN" altLang="en-US" sz="2000" b="0" dirty="0">
                <a:latin typeface="Times New Roman" panose="02020603050405020304" pitchFamily="18" charset="0"/>
                <a:cs typeface="Times New Roman" panose="02020603050405020304" pitchFamily="18" charset="0"/>
              </a:rPr>
              <a:t>存放在寄存器</a:t>
            </a:r>
            <a:r>
              <a:rPr lang="en-US" altLang="zh-CN" sz="2000" b="0" dirty="0" err="1">
                <a:latin typeface="Times New Roman" panose="02020603050405020304" pitchFamily="18" charset="0"/>
                <a:cs typeface="Times New Roman" panose="02020603050405020304" pitchFamily="18" charset="0"/>
              </a:rPr>
              <a:t>Ri</a:t>
            </a:r>
            <a:r>
              <a:rPr lang="zh-CN" altLang="en-US" sz="2000" b="0" dirty="0">
                <a:latin typeface="Times New Roman" panose="02020603050405020304" pitchFamily="18" charset="0"/>
                <a:cs typeface="Times New Roman" panose="02020603050405020304" pitchFamily="18" charset="0"/>
              </a:rPr>
              <a:t>和</a:t>
            </a:r>
            <a:r>
              <a:rPr lang="en-US" altLang="zh-CN" sz="2000" b="0" dirty="0" err="1">
                <a:latin typeface="Times New Roman" panose="02020603050405020304" pitchFamily="18" charset="0"/>
                <a:cs typeface="Times New Roman" panose="02020603050405020304" pitchFamily="18" charset="0"/>
              </a:rPr>
              <a:t>Rj</a:t>
            </a:r>
            <a:r>
              <a:rPr lang="zh-CN" altLang="en-US" sz="2000" b="0" dirty="0">
                <a:latin typeface="Times New Roman" panose="02020603050405020304" pitchFamily="18" charset="0"/>
                <a:cs typeface="Times New Roman" panose="02020603050405020304" pitchFamily="18" charset="0"/>
              </a:rPr>
              <a:t>中。</a:t>
            </a:r>
            <a:endParaRPr lang="zh-CN" altLang="en-US" sz="2000" b="0" dirty="0">
              <a:latin typeface="Times New Roman" panose="02020603050405020304" pitchFamily="18" charset="0"/>
              <a:cs typeface="Times New Roman" panose="02020603050405020304" pitchFamily="18" charset="0"/>
            </a:endParaRPr>
          </a:p>
          <a:p>
            <a:pPr marL="589915" indent="0" algn="l">
              <a:buNone/>
            </a:pPr>
            <a:endParaRPr lang="zh-CN" altLang="en-US" sz="2400" b="0" dirty="0">
              <a:latin typeface="Times New Roman" panose="02020603050405020304" pitchFamily="18" charset="0"/>
              <a:cs typeface="Times New Roman" panose="02020603050405020304" pitchFamily="18" charset="0"/>
            </a:endParaRPr>
          </a:p>
          <a:p>
            <a:pPr marL="0" indent="0" algn="l">
              <a:buNone/>
            </a:pP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寄存器描述和地址</a:t>
            </a:r>
            <a:r>
              <a:rPr lang="zh-CN" altLang="en-US" kern="0" dirty="0" smtClean="0">
                <a:solidFill>
                  <a:srgbClr val="000000"/>
                </a:solidFill>
              </a:rPr>
              <a:t>描述</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Autofit/>
          </a:bodyPr>
          <a:lstStyle/>
          <a:p>
            <a:pPr algn="l"/>
            <a:r>
              <a:rPr lang="zh-CN" altLang="en-US" sz="2400" dirty="0" smtClean="0">
                <a:latin typeface="Times New Roman" panose="02020603050405020304" pitchFamily="18" charset="0"/>
                <a:cs typeface="Times New Roman" panose="02020603050405020304" pitchFamily="18" charset="0"/>
              </a:rPr>
              <a:t>删除公共子表达式</a:t>
            </a:r>
            <a:r>
              <a:rPr lang="zh-CN" altLang="en-US" sz="2400" b="0" dirty="0" smtClean="0">
                <a:latin typeface="Times New Roman" panose="02020603050405020304" pitchFamily="18" charset="0"/>
                <a:cs typeface="Times New Roman" panose="02020603050405020304" pitchFamily="18" charset="0"/>
              </a:rPr>
              <a:t>：在一个基本块中，当第一次对表达式</a:t>
            </a:r>
            <a:r>
              <a:rPr lang="en-US" altLang="zh-CN" sz="2400" b="0" dirty="0" smtClean="0">
                <a:latin typeface="Times New Roman" panose="02020603050405020304" pitchFamily="18" charset="0"/>
                <a:cs typeface="Times New Roman" panose="02020603050405020304" pitchFamily="18" charset="0"/>
              </a:rPr>
              <a:t>E</a:t>
            </a:r>
            <a:r>
              <a:rPr lang="zh-CN" altLang="en-US" sz="2400" b="0" dirty="0" smtClean="0">
                <a:latin typeface="Times New Roman" panose="02020603050405020304" pitchFamily="18" charset="0"/>
                <a:cs typeface="Times New Roman" panose="02020603050405020304" pitchFamily="18" charset="0"/>
              </a:rPr>
              <a:t>求值后，如果</a:t>
            </a:r>
            <a:r>
              <a:rPr lang="en-US" altLang="zh-CN" sz="2400" b="0" dirty="0" smtClean="0">
                <a:latin typeface="Times New Roman" panose="02020603050405020304" pitchFamily="18" charset="0"/>
                <a:cs typeface="Times New Roman" panose="02020603050405020304" pitchFamily="18" charset="0"/>
              </a:rPr>
              <a:t>E</a:t>
            </a:r>
            <a:r>
              <a:rPr lang="zh-CN" altLang="en-US" sz="2400" b="0" dirty="0" smtClean="0">
                <a:latin typeface="Times New Roman" panose="02020603050405020304" pitchFamily="18" charset="0"/>
                <a:cs typeface="Times New Roman" panose="02020603050405020304" pitchFamily="18" charset="0"/>
              </a:rPr>
              <a:t>的运算对象都没有改变，就再次对</a:t>
            </a:r>
            <a:r>
              <a:rPr lang="en-US" altLang="zh-CN" sz="2400" b="0" dirty="0" smtClean="0">
                <a:latin typeface="Times New Roman" panose="02020603050405020304" pitchFamily="18" charset="0"/>
                <a:cs typeface="Times New Roman" panose="02020603050405020304" pitchFamily="18" charset="0"/>
              </a:rPr>
              <a:t>E</a:t>
            </a:r>
            <a:r>
              <a:rPr lang="zh-CN" altLang="en-US" sz="2400" b="0" dirty="0" smtClean="0">
                <a:latin typeface="Times New Roman" panose="02020603050405020304" pitchFamily="18" charset="0"/>
                <a:cs typeface="Times New Roman" panose="02020603050405020304" pitchFamily="18" charset="0"/>
              </a:rPr>
              <a:t>求值，则除</a:t>
            </a:r>
            <a:r>
              <a:rPr lang="en-US" altLang="zh-CN" sz="2400" b="0" dirty="0" smtClean="0">
                <a:latin typeface="Times New Roman" panose="02020603050405020304" pitchFamily="18" charset="0"/>
                <a:cs typeface="Times New Roman" panose="02020603050405020304" pitchFamily="18" charset="0"/>
              </a:rPr>
              <a:t>E</a:t>
            </a:r>
            <a:r>
              <a:rPr lang="zh-CN" altLang="en-US" sz="2400" b="0" dirty="0" smtClean="0">
                <a:latin typeface="Times New Roman" panose="02020603050405020304" pitchFamily="18" charset="0"/>
                <a:cs typeface="Times New Roman" panose="02020603050405020304" pitchFamily="18" charset="0"/>
              </a:rPr>
              <a:t>的第一次求值外，其他的都是冗余的公共表达式。</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复写传播</a:t>
            </a:r>
            <a:r>
              <a:rPr lang="zh-CN" altLang="en-US" sz="2400" b="0" dirty="0" smtClean="0">
                <a:latin typeface="Times New Roman" panose="02020603050405020304" pitchFamily="18" charset="0"/>
                <a:cs typeface="Times New Roman" panose="02020603050405020304" pitchFamily="18" charset="0"/>
              </a:rPr>
              <a:t>：在对变量赋值后</a:t>
            </a:r>
            <a:r>
              <a:rPr lang="en-US" altLang="zh-CN" sz="2400" b="0" dirty="0" smtClean="0">
                <a:latin typeface="Times New Roman" panose="02020603050405020304" pitchFamily="18" charset="0"/>
                <a:cs typeface="Times New Roman" panose="02020603050405020304" pitchFamily="18" charset="0"/>
              </a:rPr>
              <a:t>a := b</a:t>
            </a:r>
            <a:r>
              <a:rPr lang="zh-CN" altLang="en-US" sz="2400" b="0" dirty="0" smtClean="0">
                <a:latin typeface="Times New Roman" panose="02020603050405020304" pitchFamily="18" charset="0"/>
                <a:cs typeface="Times New Roman" panose="02020603050405020304" pitchFamily="18" charset="0"/>
              </a:rPr>
              <a:t>。如果在该赋值语句后的语句序列中，</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的值都没有变化，则对</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的引用可以用</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来代替。</a:t>
            </a:r>
            <a:endParaRPr lang="en-US" altLang="zh-CN" sz="24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删除无用代码</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smtClean="0">
                <a:latin typeface="Times New Roman" panose="02020603050405020304" pitchFamily="18" charset="0"/>
                <a:cs typeface="Times New Roman" panose="02020603050405020304" pitchFamily="18" charset="0"/>
              </a:rPr>
              <a:t>删除不可到达代码</a:t>
            </a:r>
            <a:endParaRPr lang="en-US" altLang="zh-CN" sz="2000" b="0" dirty="0" smtClean="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删除</a:t>
            </a:r>
            <a:r>
              <a:rPr lang="zh-CN" altLang="en-US" sz="2000" b="0" dirty="0" smtClean="0">
                <a:latin typeface="Times New Roman" panose="02020603050405020304" pitchFamily="18" charset="0"/>
                <a:cs typeface="Times New Roman" panose="02020603050405020304" pitchFamily="18" charset="0"/>
              </a:rPr>
              <a:t>死代码。</a:t>
            </a:r>
            <a:endParaRPr lang="en-US" altLang="zh-CN" sz="2000" b="0" dirty="0" smtClean="0">
              <a:latin typeface="Times New Roman" panose="02020603050405020304" pitchFamily="18" charset="0"/>
              <a:cs typeface="Times New Roman" panose="02020603050405020304" pitchFamily="18" charset="0"/>
            </a:endParaRPr>
          </a:p>
          <a:p>
            <a:pPr algn="l"/>
            <a:r>
              <a:rPr lang="zh-CN" altLang="en-US" sz="2400" dirty="0" smtClean="0">
                <a:latin typeface="Times New Roman" panose="02020603050405020304" pitchFamily="18" charset="0"/>
                <a:cs typeface="Times New Roman" panose="02020603050405020304" pitchFamily="18" charset="0"/>
              </a:rPr>
              <a:t>代数恒等变换</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smtClean="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smtClean="0">
                <a:latin typeface="Times New Roman" panose="02020603050405020304" pitchFamily="18" charset="0"/>
                <a:cs typeface="Times New Roman" panose="02020603050405020304" pitchFamily="18" charset="0"/>
              </a:rPr>
              <a:t>合并已知量：</a:t>
            </a:r>
            <a:r>
              <a:rPr lang="zh-CN" altLang="en-US" sz="2000" b="0" dirty="0">
                <a:latin typeface="Times New Roman" panose="02020603050405020304" pitchFamily="18" charset="0"/>
                <a:cs typeface="Times New Roman" panose="02020603050405020304" pitchFamily="18" charset="0"/>
              </a:rPr>
              <a:t>将在编译时可计算出值的表达式用其值代替。</a:t>
            </a:r>
            <a:endParaRPr lang="en-US" altLang="zh-CN" sz="2000" b="0" dirty="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常数传播：用在编译时已知的变量值代替程序正文中对这些变量的引用。</a:t>
            </a:r>
            <a:endParaRPr lang="en-US" altLang="zh-CN" sz="2000" b="0" dirty="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削弱计算强度：对表达式中的求值计算用代数上等价的形式替换。</a:t>
            </a:r>
            <a:endParaRPr lang="en-US" altLang="zh-CN" sz="2000" b="0" dirty="0">
              <a:latin typeface="Times New Roman" panose="02020603050405020304" pitchFamily="18" charset="0"/>
              <a:cs typeface="Times New Roman" panose="02020603050405020304" pitchFamily="18" charset="0"/>
            </a:endParaRPr>
          </a:p>
          <a:p>
            <a:pPr marL="612140" indent="-342900" algn="l">
              <a:buFont typeface="Wingdings" panose="05000000000000000000" pitchFamily="2" charset="2"/>
              <a:buChar char="Ø"/>
            </a:pPr>
            <a:r>
              <a:rPr lang="zh-CN" altLang="en-US" sz="2000" b="0" dirty="0">
                <a:latin typeface="Times New Roman" panose="02020603050405020304" pitchFamily="18" charset="0"/>
                <a:cs typeface="Times New Roman" panose="02020603050405020304" pitchFamily="18" charset="0"/>
              </a:rPr>
              <a:t>改变计算次序：如果两个语句互不依赖，则可以改变计算次序。</a:t>
            </a:r>
            <a:endParaRPr lang="en-US" altLang="zh-CN" sz="2000" b="0" dirty="0">
              <a:latin typeface="Times New Roman" panose="02020603050405020304" pitchFamily="18" charset="0"/>
              <a:cs typeface="Times New Roman" panose="02020603050405020304" pitchFamily="18" charset="0"/>
            </a:endParaRPr>
          </a:p>
          <a:p>
            <a:pPr algn="l"/>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基本块</a:t>
            </a:r>
            <a:r>
              <a:rPr lang="zh-CN" altLang="en-US" kern="0" dirty="0" smtClean="0">
                <a:solidFill>
                  <a:srgbClr val="000000"/>
                </a:solidFill>
              </a:rPr>
              <a:t>优化</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000" b="0" dirty="0" smtClean="0">
                <a:latin typeface="Times New Roman" panose="02020603050405020304" pitchFamily="18" charset="0"/>
                <a:cs typeface="Times New Roman" panose="02020603050405020304" pitchFamily="18" charset="0"/>
              </a:rPr>
              <a:t>对于中间代码</a:t>
            </a:r>
            <a:r>
              <a:rPr lang="en-US" altLang="zh-CN" sz="2000" b="0" dirty="0" err="1">
                <a:latin typeface="Times New Roman" panose="02020603050405020304" pitchFamily="18" charset="0"/>
                <a:cs typeface="Times New Roman" panose="02020603050405020304" pitchFamily="18" charset="0"/>
              </a:rPr>
              <a:t>i</a:t>
            </a:r>
            <a:r>
              <a:rPr lang="en-US" altLang="zh-CN"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 </a:t>
            </a:r>
            <a:r>
              <a:rPr lang="en-US" altLang="zh-CN" sz="2000" b="0" dirty="0" smtClean="0">
                <a:latin typeface="Times New Roman" panose="02020603050405020304" pitchFamily="18" charset="0"/>
                <a:cs typeface="Times New Roman" panose="02020603050405020304" pitchFamily="18" charset="0"/>
              </a:rPr>
              <a:t>A = B op C</a:t>
            </a:r>
            <a:r>
              <a:rPr lang="zh-CN" altLang="en-US" sz="2000" b="0" dirty="0" smtClean="0">
                <a:latin typeface="Times New Roman" panose="02020603050405020304" pitchFamily="18" charset="0"/>
                <a:cs typeface="Times New Roman" panose="02020603050405020304" pitchFamily="18" charset="0"/>
              </a:rPr>
              <a:t>来说</a:t>
            </a:r>
            <a:endParaRPr lang="en-US" altLang="zh-CN" sz="2000" b="0" dirty="0" smtClean="0">
              <a:latin typeface="Times New Roman" panose="02020603050405020304" pitchFamily="18" charset="0"/>
              <a:cs typeface="Times New Roman" panose="02020603050405020304" pitchFamily="18" charset="0"/>
            </a:endParaRPr>
          </a:p>
          <a:p>
            <a:pPr marL="342900" indent="-342900" algn="l">
              <a:buAutoNum type="arabicParenR"/>
            </a:pPr>
            <a:r>
              <a:rPr lang="zh-CN" altLang="en-US" sz="2000" b="0" dirty="0" smtClean="0">
                <a:latin typeface="Times New Roman" panose="02020603050405020304" pitchFamily="18" charset="0"/>
                <a:cs typeface="Times New Roman" panose="02020603050405020304" pitchFamily="18" charset="0"/>
              </a:rPr>
              <a:t>如果</a:t>
            </a:r>
            <a:r>
              <a:rPr lang="en-US" altLang="zh-CN" sz="2000" b="0" dirty="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的当前值在寄存器</a:t>
            </a:r>
            <a:r>
              <a:rPr lang="en-US" altLang="zh-CN" sz="2000" b="0" dirty="0" err="1" smtClean="0">
                <a:latin typeface="Times New Roman" panose="02020603050405020304" pitchFamily="18" charset="0"/>
                <a:cs typeface="Times New Roman" panose="02020603050405020304" pitchFamily="18" charset="0"/>
              </a:rPr>
              <a:t>Ri</a:t>
            </a:r>
            <a:r>
              <a:rPr lang="zh-CN" altLang="en-US" sz="2000" b="0" dirty="0" smtClean="0">
                <a:latin typeface="Times New Roman" panose="02020603050405020304" pitchFamily="18" charset="0"/>
                <a:cs typeface="Times New Roman" panose="02020603050405020304" pitchFamily="18" charset="0"/>
              </a:rPr>
              <a:t>中，且</a:t>
            </a:r>
            <a:r>
              <a:rPr lang="en-US" altLang="zh-CN" sz="2000" b="0" dirty="0" smtClean="0">
                <a:latin typeface="Times New Roman" panose="02020603050405020304" pitchFamily="18" charset="0"/>
                <a:cs typeface="Times New Roman" panose="02020603050405020304" pitchFamily="18" charset="0"/>
              </a:rPr>
              <a:t>RVALUE[</a:t>
            </a:r>
            <a:r>
              <a:rPr lang="en-US" altLang="zh-CN" sz="2000" b="0" dirty="0" err="1" smtClean="0">
                <a:latin typeface="Times New Roman" panose="02020603050405020304" pitchFamily="18" charset="0"/>
                <a:cs typeface="Times New Roman" panose="02020603050405020304" pitchFamily="18" charset="0"/>
              </a:rPr>
              <a:t>Ri</a:t>
            </a:r>
            <a:r>
              <a:rPr lang="en-US" altLang="zh-CN" sz="2000" b="0" dirty="0" smtClean="0">
                <a:latin typeface="Times New Roman" panose="02020603050405020304" pitchFamily="18" charset="0"/>
                <a:cs typeface="Times New Roman" panose="02020603050405020304" pitchFamily="18" charset="0"/>
              </a:rPr>
              <a:t>] = {B}, </a:t>
            </a:r>
            <a:r>
              <a:rPr lang="zh-CN" altLang="en-US" sz="2000" b="0" dirty="0" smtClean="0">
                <a:latin typeface="Times New Roman" panose="02020603050405020304" pitchFamily="18" charset="0"/>
                <a:cs typeface="Times New Roman" panose="02020603050405020304" pitchFamily="18" charset="0"/>
              </a:rPr>
              <a:t>同时，满足如下两种情况之一：</a:t>
            </a:r>
            <a:endParaRPr lang="en-US" altLang="zh-CN" sz="2000" b="0" dirty="0" smtClean="0">
              <a:latin typeface="Times New Roman" panose="02020603050405020304" pitchFamily="18" charset="0"/>
              <a:cs typeface="Times New Roman" panose="02020603050405020304" pitchFamily="18" charset="0"/>
            </a:endParaRPr>
          </a:p>
          <a:p>
            <a:pPr marL="594995" indent="-342900" algn="l">
              <a:buAutoNum type="alphaLcParenBoth"/>
            </a:pPr>
            <a:r>
              <a:rPr lang="zh-CN" altLang="en-US" sz="2000" b="0" dirty="0" smtClean="0">
                <a:latin typeface="Times New Roman" panose="02020603050405020304" pitchFamily="18" charset="0"/>
                <a:cs typeface="Times New Roman" panose="02020603050405020304" pitchFamily="18" charset="0"/>
              </a:rPr>
              <a:t>如果</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和</a:t>
            </a:r>
            <a:r>
              <a:rPr lang="en-US" altLang="zh-CN" sz="2000" b="0" dirty="0" smtClean="0">
                <a:latin typeface="Times New Roman" panose="02020603050405020304" pitchFamily="18" charset="0"/>
                <a:cs typeface="Times New Roman" panose="02020603050405020304" pitchFamily="18" charset="0"/>
              </a:rPr>
              <a:t>A</a:t>
            </a:r>
            <a:r>
              <a:rPr lang="zh-CN" altLang="en-US" sz="2000" b="0" dirty="0" smtClean="0">
                <a:latin typeface="Times New Roman" panose="02020603050405020304" pitchFamily="18" charset="0"/>
                <a:cs typeface="Times New Roman" panose="02020603050405020304" pitchFamily="18" charset="0"/>
              </a:rPr>
              <a:t>是同一标识符，或者</a:t>
            </a:r>
            <a:endParaRPr lang="en-US" altLang="zh-CN" sz="2000" b="0" dirty="0" smtClean="0">
              <a:latin typeface="Times New Roman" panose="02020603050405020304" pitchFamily="18" charset="0"/>
              <a:cs typeface="Times New Roman" panose="02020603050405020304" pitchFamily="18" charset="0"/>
            </a:endParaRPr>
          </a:p>
          <a:p>
            <a:pPr marL="594995" indent="-342900" algn="l">
              <a:buAutoNum type="alphaLcParenBoth"/>
            </a:pPr>
            <a:r>
              <a:rPr lang="zh-CN" altLang="en-US" sz="2000" b="0" dirty="0" smtClean="0">
                <a:latin typeface="Times New Roman" panose="02020603050405020304" pitchFamily="18" charset="0"/>
                <a:cs typeface="Times New Roman" panose="02020603050405020304" pitchFamily="18" charset="0"/>
              </a:rPr>
              <a:t>在中间代码</a:t>
            </a:r>
            <a:r>
              <a:rPr lang="en-US" altLang="zh-CN" sz="2000" b="0" dirty="0" err="1" smtClean="0">
                <a:latin typeface="Times New Roman" panose="02020603050405020304" pitchFamily="18" charset="0"/>
                <a:cs typeface="Times New Roman" panose="02020603050405020304" pitchFamily="18" charset="0"/>
              </a:rPr>
              <a:t>i</a:t>
            </a:r>
            <a:r>
              <a:rPr lang="zh-CN" altLang="en-US" sz="2000" b="0" dirty="0" smtClean="0">
                <a:latin typeface="Times New Roman" panose="02020603050405020304" pitchFamily="18" charset="0"/>
                <a:cs typeface="Times New Roman" panose="02020603050405020304" pitchFamily="18" charset="0"/>
              </a:rPr>
              <a:t>的附加信息中，</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的待用信息和活跃信息分别为“非待用”和“非活跃”，意味着</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的现行值在执行中间代码</a:t>
            </a:r>
            <a:r>
              <a:rPr lang="en-US" altLang="zh-CN" sz="2000" b="0" dirty="0" smtClean="0">
                <a:latin typeface="Times New Roman" panose="02020603050405020304" pitchFamily="18" charset="0"/>
                <a:cs typeface="Times New Roman" panose="02020603050405020304" pitchFamily="18" charset="0"/>
              </a:rPr>
              <a:t>A = B+C</a:t>
            </a:r>
            <a:r>
              <a:rPr lang="zh-CN" altLang="en-US" sz="2000" b="0" dirty="0" smtClean="0">
                <a:latin typeface="Times New Roman" panose="02020603050405020304" pitchFamily="18" charset="0"/>
                <a:cs typeface="Times New Roman" panose="02020603050405020304" pitchFamily="18" charset="0"/>
              </a:rPr>
              <a:t>后不会再被使用，则选取</a:t>
            </a:r>
            <a:r>
              <a:rPr lang="en-US" altLang="zh-CN" sz="2000" b="0" dirty="0" err="1" smtClean="0">
                <a:latin typeface="Times New Roman" panose="02020603050405020304" pitchFamily="18" charset="0"/>
                <a:cs typeface="Times New Roman" panose="02020603050405020304" pitchFamily="18" charset="0"/>
              </a:rPr>
              <a:t>Ri</a:t>
            </a:r>
            <a:r>
              <a:rPr lang="zh-CN" altLang="en-US" sz="2000" b="0" dirty="0" smtClean="0">
                <a:latin typeface="Times New Roman" panose="02020603050405020304" pitchFamily="18" charset="0"/>
                <a:cs typeface="Times New Roman" panose="02020603050405020304" pitchFamily="18" charset="0"/>
              </a:rPr>
              <a:t>为所需的寄存器，并返回。</a:t>
            </a:r>
            <a:endParaRPr lang="zh-CN" altLang="en-US" sz="2000" b="0" dirty="0">
              <a:latin typeface="Times New Roman" panose="02020603050405020304" pitchFamily="18" charset="0"/>
              <a:cs typeface="Times New Roman" panose="02020603050405020304" pitchFamily="18" charset="0"/>
            </a:endParaRPr>
          </a:p>
          <a:p>
            <a:pPr marL="342900" indent="-342900" algn="l">
              <a:buAutoNum type="arabicParenR" startAt="2"/>
            </a:pPr>
            <a:r>
              <a:rPr lang="zh-CN" altLang="en-US" sz="2000" b="0" dirty="0" smtClean="0">
                <a:latin typeface="Times New Roman" panose="02020603050405020304" pitchFamily="18" charset="0"/>
                <a:cs typeface="Times New Roman" panose="02020603050405020304" pitchFamily="18" charset="0"/>
              </a:rPr>
              <a:t>如果有空闲的寄存器，则从中选取一个</a:t>
            </a:r>
            <a:r>
              <a:rPr lang="en-US" altLang="zh-CN" sz="2000" b="0" dirty="0" err="1" smtClean="0">
                <a:latin typeface="Times New Roman" panose="02020603050405020304" pitchFamily="18" charset="0"/>
                <a:cs typeface="Times New Roman" panose="02020603050405020304" pitchFamily="18" charset="0"/>
              </a:rPr>
              <a:t>Ri</a:t>
            </a:r>
            <a:r>
              <a:rPr lang="zh-CN" altLang="en-US" sz="2000" b="0" dirty="0" smtClean="0">
                <a:latin typeface="Times New Roman" panose="02020603050405020304" pitchFamily="18" charset="0"/>
                <a:cs typeface="Times New Roman" panose="02020603050405020304" pitchFamily="18" charset="0"/>
              </a:rPr>
              <a:t>为所需的寄存器，并返回。</a:t>
            </a:r>
            <a:endParaRPr lang="en-US" altLang="zh-CN" sz="2000" b="0" dirty="0" smtClean="0">
              <a:latin typeface="Times New Roman" panose="02020603050405020304" pitchFamily="18" charset="0"/>
              <a:cs typeface="Times New Roman" panose="02020603050405020304" pitchFamily="18" charset="0"/>
            </a:endParaRPr>
          </a:p>
          <a:p>
            <a:pPr marL="342900" indent="-342900" algn="l">
              <a:buAutoNum type="arabicParenR" startAt="2"/>
            </a:pPr>
            <a:r>
              <a:rPr lang="zh-CN" altLang="en-US" sz="2000" b="0" dirty="0" smtClean="0">
                <a:latin typeface="Times New Roman" panose="02020603050405020304" pitchFamily="18" charset="0"/>
                <a:cs typeface="Times New Roman" panose="02020603050405020304" pitchFamily="18" charset="0"/>
              </a:rPr>
              <a:t>从已分配的寄存器中选取一个</a:t>
            </a:r>
            <a:r>
              <a:rPr lang="en-US" altLang="zh-CN" sz="2000" b="0" dirty="0" err="1" smtClean="0">
                <a:latin typeface="Times New Roman" panose="02020603050405020304" pitchFamily="18" charset="0"/>
                <a:cs typeface="Times New Roman" panose="02020603050405020304" pitchFamily="18" charset="0"/>
              </a:rPr>
              <a:t>Ri</a:t>
            </a:r>
            <a:r>
              <a:rPr lang="zh-CN" altLang="en-US" sz="2000" b="0" dirty="0" smtClean="0">
                <a:latin typeface="Times New Roman" panose="02020603050405020304" pitchFamily="18" charset="0"/>
                <a:cs typeface="Times New Roman" panose="02020603050405020304" pitchFamily="18" charset="0"/>
              </a:rPr>
              <a:t>为所需的寄存器。假设变量</a:t>
            </a:r>
            <a:r>
              <a:rPr lang="en-US" altLang="zh-CN" sz="2000" b="0" dirty="0">
                <a:latin typeface="Times New Roman" panose="02020603050405020304" pitchFamily="18" charset="0"/>
                <a:cs typeface="Times New Roman" panose="02020603050405020304" pitchFamily="18" charset="0"/>
              </a:rPr>
              <a:t>X</a:t>
            </a:r>
            <a:r>
              <a:rPr lang="zh-CN" altLang="en-US" sz="2000" b="0" dirty="0" smtClean="0">
                <a:latin typeface="Times New Roman" panose="02020603050405020304" pitchFamily="18" charset="0"/>
                <a:cs typeface="Times New Roman" panose="02020603050405020304" pitchFamily="18" charset="0"/>
              </a:rPr>
              <a:t>占用</a:t>
            </a:r>
            <a:r>
              <a:rPr lang="en-US" altLang="zh-CN" sz="2000" b="0" dirty="0" err="1" smtClean="0">
                <a:latin typeface="Times New Roman" panose="02020603050405020304" pitchFamily="18" charset="0"/>
                <a:cs typeface="Times New Roman" panose="02020603050405020304" pitchFamily="18" charset="0"/>
              </a:rPr>
              <a:t>Ri</a:t>
            </a:r>
            <a:r>
              <a:rPr lang="en-US" altLang="zh-CN" sz="2000" b="0" dirty="0" smtClean="0">
                <a:latin typeface="Times New Roman" panose="02020603050405020304" pitchFamily="18" charset="0"/>
                <a:cs typeface="Times New Roman" panose="02020603050405020304" pitchFamily="18" charset="0"/>
              </a:rPr>
              <a:t>, </a:t>
            </a:r>
            <a:r>
              <a:rPr lang="zh-CN" altLang="en-US" sz="2000" b="0" dirty="0" smtClean="0">
                <a:latin typeface="Times New Roman" panose="02020603050405020304" pitchFamily="18" charset="0"/>
                <a:cs typeface="Times New Roman" panose="02020603050405020304" pitchFamily="18" charset="0"/>
              </a:rPr>
              <a:t>则需满足以下条件之一，就可对寄存器所含的变量以及变量在内存中的情况做出调整：</a:t>
            </a:r>
            <a:endParaRPr lang="en-US" altLang="zh-CN" sz="2000" b="0" dirty="0" smtClean="0">
              <a:latin typeface="Times New Roman" panose="02020603050405020304" pitchFamily="18" charset="0"/>
              <a:cs typeface="Times New Roman" panose="02020603050405020304" pitchFamily="18" charset="0"/>
            </a:endParaRPr>
          </a:p>
          <a:p>
            <a:pPr marL="594995" indent="-342900" algn="l">
              <a:buFontTx/>
              <a:buAutoNum type="alphaLcParenBoth"/>
            </a:pPr>
            <a:r>
              <a:rPr lang="zh-CN" altLang="en-US" sz="2000" b="0" dirty="0">
                <a:latin typeface="Times New Roman" panose="02020603050405020304" pitchFamily="18" charset="0"/>
                <a:cs typeface="Times New Roman" panose="02020603050405020304" pitchFamily="18" charset="0"/>
              </a:rPr>
              <a:t>变量</a:t>
            </a:r>
            <a:r>
              <a:rPr lang="en-US" altLang="zh-CN" sz="2000" b="0" dirty="0">
                <a:latin typeface="Times New Roman" panose="02020603050405020304" pitchFamily="18" charset="0"/>
                <a:cs typeface="Times New Roman" panose="02020603050405020304" pitchFamily="18" charset="0"/>
              </a:rPr>
              <a:t>X</a:t>
            </a:r>
            <a:r>
              <a:rPr lang="zh-CN" altLang="en-US" sz="2000" b="0" dirty="0">
                <a:latin typeface="Times New Roman" panose="02020603050405020304" pitchFamily="18" charset="0"/>
                <a:cs typeface="Times New Roman" panose="02020603050405020304" pitchFamily="18" charset="0"/>
              </a:rPr>
              <a:t>的现行值，存放在内存单元中，可以从内存中</a:t>
            </a:r>
            <a:r>
              <a:rPr lang="zh-CN" altLang="en-US" sz="2000" b="0" dirty="0" smtClean="0">
                <a:latin typeface="Times New Roman" panose="02020603050405020304" pitchFamily="18" charset="0"/>
                <a:cs typeface="Times New Roman" panose="02020603050405020304" pitchFamily="18" charset="0"/>
              </a:rPr>
              <a:t>读取</a:t>
            </a:r>
            <a:r>
              <a:rPr lang="en-US" altLang="zh-CN" sz="2000" b="0" dirty="0" smtClean="0">
                <a:latin typeface="Times New Roman" panose="02020603050405020304" pitchFamily="18" charset="0"/>
                <a:cs typeface="Times New Roman" panose="02020603050405020304" pitchFamily="18" charset="0"/>
              </a:rPr>
              <a:t>X;</a:t>
            </a:r>
            <a:endParaRPr lang="en-US" altLang="zh-CN" sz="2000" b="0" dirty="0" smtClean="0">
              <a:latin typeface="Times New Roman" panose="02020603050405020304" pitchFamily="18" charset="0"/>
              <a:cs typeface="Times New Roman" panose="02020603050405020304" pitchFamily="18" charset="0"/>
            </a:endParaRPr>
          </a:p>
          <a:p>
            <a:pPr marL="594995" indent="-342900" algn="l">
              <a:buFontTx/>
              <a:buAutoNum type="alphaLcParenBoth"/>
            </a:pPr>
            <a:r>
              <a:rPr lang="zh-CN" altLang="en-US" sz="2000" b="0" dirty="0" smtClean="0">
                <a:latin typeface="Times New Roman" panose="02020603050405020304" pitchFamily="18" charset="0"/>
                <a:cs typeface="Times New Roman" panose="02020603050405020304" pitchFamily="18" charset="0"/>
              </a:rPr>
              <a:t>在基本块中，</a:t>
            </a:r>
            <a:r>
              <a:rPr lang="en-US" altLang="zh-CN" sz="2000" b="0" dirty="0" smtClean="0">
                <a:latin typeface="Times New Roman" panose="02020603050405020304" pitchFamily="18" charset="0"/>
                <a:cs typeface="Times New Roman" panose="02020603050405020304" pitchFamily="18" charset="0"/>
              </a:rPr>
              <a:t>X</a:t>
            </a:r>
            <a:r>
              <a:rPr lang="zh-CN" altLang="en-US" sz="2000" b="0" dirty="0" smtClean="0">
                <a:latin typeface="Times New Roman" panose="02020603050405020304" pitchFamily="18" charset="0"/>
                <a:cs typeface="Times New Roman" panose="02020603050405020304" pitchFamily="18" charset="0"/>
              </a:rPr>
              <a:t>不会被引用或者要在最远的将来才会被引用；</a:t>
            </a:r>
            <a:endParaRPr lang="en-US" altLang="zh-CN" sz="2000" b="0" dirty="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寄存器分配算法</a:t>
            </a:r>
            <a:r>
              <a:rPr lang="en-US" altLang="zh-CN" kern="0" dirty="0" smtClean="0">
                <a:solidFill>
                  <a:srgbClr val="000000"/>
                </a:solidFill>
                <a:latin typeface="Times New Roman" panose="02020603050405020304" pitchFamily="18" charset="0"/>
                <a:cs typeface="Times New Roman" panose="02020603050405020304" pitchFamily="18" charset="0"/>
              </a:rPr>
              <a:t>GETREG</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假设只有</a:t>
            </a:r>
            <a:r>
              <a:rPr lang="en-US" altLang="zh-CN" sz="2400" b="0" dirty="0" smtClean="0">
                <a:latin typeface="Times New Roman" panose="02020603050405020304" pitchFamily="18" charset="0"/>
                <a:cs typeface="Times New Roman" panose="02020603050405020304" pitchFamily="18" charset="0"/>
              </a:rPr>
              <a:t>R0</a:t>
            </a:r>
            <a:r>
              <a:rPr lang="zh-CN" altLang="en-US" sz="2400" b="0" dirty="0" smtClean="0">
                <a:latin typeface="Times New Roman" panose="02020603050405020304" pitchFamily="18" charset="0"/>
                <a:cs typeface="Times New Roman" panose="02020603050405020304" pitchFamily="18" charset="0"/>
              </a:rPr>
              <a:t>和</a:t>
            </a:r>
            <a:r>
              <a:rPr lang="en-US" altLang="zh-CN" sz="2400" b="0" dirty="0" smtClean="0">
                <a:latin typeface="Times New Roman" panose="02020603050405020304" pitchFamily="18" charset="0"/>
                <a:cs typeface="Times New Roman" panose="02020603050405020304" pitchFamily="18" charset="0"/>
              </a:rPr>
              <a:t>R1</a:t>
            </a:r>
            <a:r>
              <a:rPr lang="zh-CN" altLang="en-US" sz="2400" b="0" dirty="0" smtClean="0">
                <a:latin typeface="Times New Roman" panose="02020603050405020304" pitchFamily="18" charset="0"/>
                <a:cs typeface="Times New Roman" panose="02020603050405020304" pitchFamily="18" charset="0"/>
              </a:rPr>
              <a:t>是可用寄存器。</a:t>
            </a:r>
            <a:endParaRPr lang="en-US" altLang="zh-CN" sz="2400" b="0" dirty="0" smtClean="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p:txBody>
          <a:bodyPr>
            <a:normAutofit/>
          </a:bodyPr>
          <a:lstStyle/>
          <a:p>
            <a:r>
              <a:rPr lang="zh-CN" altLang="en-US" kern="0" dirty="0">
                <a:solidFill>
                  <a:srgbClr val="000000"/>
                </a:solidFill>
              </a:rPr>
              <a:t>代码生成算法</a:t>
            </a:r>
            <a:r>
              <a:rPr lang="en-US" altLang="zh-CN" kern="0" dirty="0">
                <a:solidFill>
                  <a:srgbClr val="000000"/>
                </a:solidFill>
              </a:rPr>
              <a:t>-</a:t>
            </a:r>
            <a:r>
              <a:rPr lang="zh-CN" altLang="en-US" kern="0" dirty="0" smtClean="0">
                <a:solidFill>
                  <a:srgbClr val="000000"/>
                </a:solidFill>
              </a:rPr>
              <a:t>例子</a:t>
            </a:r>
            <a:endParaRPr lang="en-US" dirty="0"/>
          </a:p>
        </p:txBody>
      </p:sp>
      <p:graphicFrame>
        <p:nvGraphicFramePr>
          <p:cNvPr id="2" name="表格 1"/>
          <p:cNvGraphicFramePr>
            <a:graphicFrameLocks noGrp="1"/>
          </p:cNvGraphicFramePr>
          <p:nvPr/>
        </p:nvGraphicFramePr>
        <p:xfrm>
          <a:off x="395536" y="2060848"/>
          <a:ext cx="7488832" cy="3549226"/>
        </p:xfrm>
        <a:graphic>
          <a:graphicData uri="http://schemas.openxmlformats.org/drawingml/2006/table">
            <a:tbl>
              <a:tblPr firstRow="1" bandRow="1">
                <a:tableStyleId>{5C22544A-7EE6-4342-B048-85BDC9FD1C3A}</a:tableStyleId>
              </a:tblPr>
              <a:tblGrid>
                <a:gridCol w="1872208"/>
                <a:gridCol w="1872208"/>
                <a:gridCol w="1872208"/>
                <a:gridCol w="1872208"/>
              </a:tblGrid>
              <a:tr h="494453">
                <a:tc>
                  <a:txBody>
                    <a:bodyPr/>
                    <a:lstStyle/>
                    <a:p>
                      <a:r>
                        <a:rPr lang="zh-CN" altLang="en-US" sz="2400" dirty="0" smtClean="0">
                          <a:latin typeface="Times New Roman" panose="02020603050405020304" pitchFamily="18" charset="0"/>
                          <a:ea typeface="+mn-ea"/>
                          <a:cs typeface="Times New Roman" panose="02020603050405020304" pitchFamily="18" charset="0"/>
                        </a:rPr>
                        <a:t>中间代码</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zh-CN" altLang="en-US" sz="2400" dirty="0" smtClean="0">
                          <a:latin typeface="Times New Roman" panose="02020603050405020304" pitchFamily="18" charset="0"/>
                          <a:ea typeface="+mn-ea"/>
                          <a:cs typeface="Times New Roman" panose="02020603050405020304" pitchFamily="18" charset="0"/>
                        </a:rPr>
                        <a:t>目标代码</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ea typeface="+mn-ea"/>
                          <a:cs typeface="Times New Roman" panose="02020603050405020304" pitchFamily="18" charset="0"/>
                        </a:rPr>
                        <a:t>RVALUE</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ea typeface="+mn-ea"/>
                          <a:cs typeface="Times New Roman" panose="02020603050405020304" pitchFamily="18" charset="0"/>
                        </a:rPr>
                        <a:t>AVALUE</a:t>
                      </a:r>
                      <a:endParaRPr lang="en-US" sz="2400" dirty="0">
                        <a:latin typeface="Times New Roman" panose="02020603050405020304" pitchFamily="18" charset="0"/>
                        <a:ea typeface="+mn-ea"/>
                        <a:cs typeface="Times New Roman" panose="02020603050405020304" pitchFamily="18" charset="0"/>
                      </a:endParaRPr>
                    </a:p>
                  </a:txBody>
                  <a:tcPr marT="60960" marB="60960"/>
                </a:tc>
              </a:tr>
              <a:tr h="853440">
                <a:tc>
                  <a:txBody>
                    <a:bodyPr/>
                    <a:lstStyle/>
                    <a:p>
                      <a:r>
                        <a:rPr lang="en-US" altLang="zh-CN" sz="2400" dirty="0" smtClean="0">
                          <a:latin typeface="Times New Roman" panose="02020603050405020304" pitchFamily="18" charset="0"/>
                          <a:ea typeface="+mn-ea"/>
                          <a:cs typeface="Times New Roman" panose="02020603050405020304" pitchFamily="18" charset="0"/>
                        </a:rPr>
                        <a:t>T = A</a:t>
                      </a:r>
                      <a:r>
                        <a:rPr lang="en-US" altLang="zh-CN" sz="2400" baseline="0" dirty="0" smtClean="0">
                          <a:latin typeface="Times New Roman" panose="02020603050405020304" pitchFamily="18" charset="0"/>
                          <a:ea typeface="+mn-ea"/>
                          <a:cs typeface="Times New Roman" panose="02020603050405020304" pitchFamily="18" charset="0"/>
                        </a:rPr>
                        <a:t> - B</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LD    R0,</a:t>
                      </a:r>
                      <a:r>
                        <a:rPr lang="en-US" sz="2400" baseline="0" dirty="0" smtClean="0">
                          <a:latin typeface="Times New Roman" panose="02020603050405020304" pitchFamily="18" charset="0"/>
                          <a:ea typeface="+mn-ea"/>
                          <a:cs typeface="Times New Roman" panose="02020603050405020304" pitchFamily="18" charset="0"/>
                        </a:rPr>
                        <a:t> A</a:t>
                      </a:r>
                      <a:endParaRPr lang="en-US" sz="2400" baseline="0" dirty="0" smtClean="0">
                        <a:latin typeface="Times New Roman" panose="02020603050405020304" pitchFamily="18" charset="0"/>
                        <a:ea typeface="+mn-ea"/>
                        <a:cs typeface="Times New Roman" panose="02020603050405020304" pitchFamily="18" charset="0"/>
                      </a:endParaRPr>
                    </a:p>
                    <a:p>
                      <a:r>
                        <a:rPr lang="en-US" sz="2400" baseline="0" dirty="0" smtClean="0">
                          <a:latin typeface="Times New Roman" panose="02020603050405020304" pitchFamily="18" charset="0"/>
                          <a:ea typeface="+mn-ea"/>
                          <a:cs typeface="Times New Roman" panose="02020603050405020304" pitchFamily="18" charset="0"/>
                        </a:rPr>
                        <a:t>SUB R0, B</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中包含</a:t>
                      </a:r>
                      <a:r>
                        <a:rPr lang="en-US" altLang="zh-CN" sz="2400" dirty="0" smtClean="0">
                          <a:latin typeface="Times New Roman" panose="02020603050405020304" pitchFamily="18" charset="0"/>
                          <a:ea typeface="+mn-ea"/>
                          <a:cs typeface="Times New Roman" panose="02020603050405020304" pitchFamily="18" charset="0"/>
                        </a:rPr>
                        <a:t>T</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ea typeface="+mn-ea"/>
                          <a:cs typeface="Times New Roman" panose="02020603050405020304" pitchFamily="18" charset="0"/>
                        </a:rPr>
                        <a:t>T</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a:latin typeface="Times New Roman" panose="02020603050405020304" pitchFamily="18" charset="0"/>
                        <a:ea typeface="+mn-ea"/>
                        <a:cs typeface="Times New Roman" panose="02020603050405020304" pitchFamily="18" charset="0"/>
                      </a:endParaRPr>
                    </a:p>
                  </a:txBody>
                  <a:tcPr marT="60960" marB="60960"/>
                </a:tc>
              </a:tr>
              <a:tr h="853440">
                <a:tc>
                  <a:txBody>
                    <a:bodyPr/>
                    <a:lstStyle/>
                    <a:p>
                      <a:r>
                        <a:rPr lang="en-US" sz="2400" dirty="0" smtClean="0">
                          <a:latin typeface="Times New Roman" panose="02020603050405020304" pitchFamily="18" charset="0"/>
                          <a:ea typeface="+mn-ea"/>
                          <a:cs typeface="Times New Roman" panose="02020603050405020304" pitchFamily="18" charset="0"/>
                        </a:rPr>
                        <a:t>U</a:t>
                      </a:r>
                      <a:r>
                        <a:rPr lang="en-US" sz="2400" baseline="0" dirty="0" smtClean="0">
                          <a:latin typeface="Times New Roman" panose="02020603050405020304" pitchFamily="18" charset="0"/>
                          <a:ea typeface="+mn-ea"/>
                          <a:cs typeface="Times New Roman" panose="02020603050405020304" pitchFamily="18" charset="0"/>
                        </a:rPr>
                        <a:t> </a:t>
                      </a:r>
                      <a:r>
                        <a:rPr lang="en-US" altLang="zh-CN" sz="2400" baseline="0" dirty="0" smtClean="0">
                          <a:latin typeface="Times New Roman" panose="02020603050405020304" pitchFamily="18" charset="0"/>
                          <a:ea typeface="+mn-ea"/>
                          <a:cs typeface="Times New Roman" panose="02020603050405020304" pitchFamily="18" charset="0"/>
                        </a:rPr>
                        <a:t>= A - C</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ea typeface="+mn-ea"/>
                          <a:cs typeface="Times New Roman" panose="02020603050405020304" pitchFamily="18" charset="0"/>
                        </a:rPr>
                        <a:t>LD    R1, A</a:t>
                      </a:r>
                      <a:endParaRPr lang="en-US" altLang="zh-CN" sz="2400" dirty="0" smtClean="0">
                        <a:latin typeface="Times New Roman" panose="02020603050405020304" pitchFamily="18" charset="0"/>
                        <a:ea typeface="+mn-ea"/>
                        <a:cs typeface="Times New Roman" panose="02020603050405020304" pitchFamily="18" charset="0"/>
                      </a:endParaRPr>
                    </a:p>
                    <a:p>
                      <a:r>
                        <a:rPr lang="en-US" sz="2400" dirty="0" smtClean="0">
                          <a:latin typeface="Times New Roman" panose="02020603050405020304" pitchFamily="18" charset="0"/>
                          <a:ea typeface="+mn-ea"/>
                          <a:cs typeface="Times New Roman" panose="02020603050405020304" pitchFamily="18" charset="0"/>
                        </a:rPr>
                        <a:t>SUB R1, C</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R1</a:t>
                      </a:r>
                      <a:r>
                        <a:rPr lang="zh-CN" altLang="en-US" sz="2400" dirty="0" smtClean="0">
                          <a:latin typeface="Times New Roman" panose="02020603050405020304" pitchFamily="18" charset="0"/>
                          <a:ea typeface="+mn-ea"/>
                          <a:cs typeface="Times New Roman" panose="02020603050405020304" pitchFamily="18" charset="0"/>
                        </a:rPr>
                        <a:t>中包含</a:t>
                      </a:r>
                      <a:r>
                        <a:rPr lang="en-US" altLang="zh-CN" sz="2400" dirty="0" smtClean="0">
                          <a:latin typeface="Times New Roman" panose="02020603050405020304" pitchFamily="18" charset="0"/>
                          <a:ea typeface="+mn-ea"/>
                          <a:cs typeface="Times New Roman" panose="02020603050405020304" pitchFamily="18" charset="0"/>
                        </a:rPr>
                        <a:t>U</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Times New Roman" panose="02020603050405020304" pitchFamily="18" charset="0"/>
                          <a:ea typeface="+mn-ea"/>
                          <a:cs typeface="Times New Roman" panose="02020603050405020304" pitchFamily="18" charset="0"/>
                        </a:rPr>
                        <a:t>T</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smtClean="0">
                        <a:latin typeface="Times New Roman" panose="02020603050405020304" pitchFamily="18" charset="0"/>
                        <a:ea typeface="+mn-ea"/>
                        <a:cs typeface="Times New Roman" panose="02020603050405020304" pitchFamily="18" charset="0"/>
                      </a:endParaRPr>
                    </a:p>
                    <a:p>
                      <a:r>
                        <a:rPr lang="en-US" altLang="zh-CN" sz="2400" dirty="0" smtClean="0">
                          <a:latin typeface="Times New Roman" panose="02020603050405020304" pitchFamily="18" charset="0"/>
                          <a:ea typeface="+mn-ea"/>
                          <a:cs typeface="Times New Roman" panose="02020603050405020304" pitchFamily="18" charset="0"/>
                        </a:rPr>
                        <a:t>U</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R1</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a:latin typeface="Times New Roman" panose="02020603050405020304" pitchFamily="18" charset="0"/>
                        <a:ea typeface="+mn-ea"/>
                        <a:cs typeface="Times New Roman" panose="02020603050405020304" pitchFamily="18" charset="0"/>
                      </a:endParaRPr>
                    </a:p>
                  </a:txBody>
                  <a:tcPr marT="60960" marB="60960"/>
                </a:tc>
              </a:tr>
              <a:tr h="853440">
                <a:tc>
                  <a:txBody>
                    <a:bodyPr/>
                    <a:lstStyle/>
                    <a:p>
                      <a:r>
                        <a:rPr lang="en-US" sz="2400" dirty="0" smtClean="0">
                          <a:latin typeface="Times New Roman" panose="02020603050405020304" pitchFamily="18" charset="0"/>
                          <a:ea typeface="+mn-ea"/>
                          <a:cs typeface="Times New Roman" panose="02020603050405020304" pitchFamily="18" charset="0"/>
                        </a:rPr>
                        <a:t>V = T + U</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altLang="zh-CN" sz="2400" dirty="0" smtClean="0">
                          <a:latin typeface="Times New Roman" panose="02020603050405020304" pitchFamily="18" charset="0"/>
                          <a:ea typeface="+mn-ea"/>
                          <a:cs typeface="Times New Roman" panose="02020603050405020304" pitchFamily="18" charset="0"/>
                        </a:rPr>
                        <a:t>ADD R0, R1</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中包含</a:t>
                      </a:r>
                      <a:r>
                        <a:rPr lang="en-US" altLang="zh-CN" sz="2400" dirty="0" smtClean="0">
                          <a:latin typeface="Times New Roman" panose="02020603050405020304" pitchFamily="18" charset="0"/>
                          <a:ea typeface="+mn-ea"/>
                          <a:cs typeface="Times New Roman" panose="02020603050405020304" pitchFamily="18" charset="0"/>
                        </a:rPr>
                        <a:t>V</a:t>
                      </a:r>
                      <a:endParaRPr lang="en-US" altLang="zh-CN" sz="2400" dirty="0" smtClean="0">
                        <a:latin typeface="Times New Roman" panose="02020603050405020304" pitchFamily="18" charset="0"/>
                        <a:ea typeface="+mn-ea"/>
                        <a:cs typeface="Times New Roman" panose="02020603050405020304" pitchFamily="18" charset="0"/>
                      </a:endParaRPr>
                    </a:p>
                    <a:p>
                      <a:r>
                        <a:rPr lang="en-US" altLang="zh-CN" sz="2400" dirty="0" smtClean="0">
                          <a:latin typeface="Times New Roman" panose="02020603050405020304" pitchFamily="18" charset="0"/>
                          <a:ea typeface="+mn-ea"/>
                          <a:cs typeface="Times New Roman" panose="02020603050405020304" pitchFamily="18" charset="0"/>
                        </a:rPr>
                        <a:t>R1</a:t>
                      </a:r>
                      <a:r>
                        <a:rPr lang="zh-CN" altLang="en-US" sz="2400" dirty="0" smtClean="0">
                          <a:latin typeface="Times New Roman" panose="02020603050405020304" pitchFamily="18" charset="0"/>
                          <a:ea typeface="+mn-ea"/>
                          <a:cs typeface="Times New Roman" panose="02020603050405020304" pitchFamily="18" charset="0"/>
                        </a:rPr>
                        <a:t>中包含</a:t>
                      </a:r>
                      <a:r>
                        <a:rPr lang="en-US" altLang="zh-CN" sz="2400" dirty="0" smtClean="0">
                          <a:latin typeface="Times New Roman" panose="02020603050405020304" pitchFamily="18" charset="0"/>
                          <a:ea typeface="+mn-ea"/>
                          <a:cs typeface="Times New Roman" panose="02020603050405020304" pitchFamily="18" charset="0"/>
                        </a:rPr>
                        <a:t>U</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2400" dirty="0" smtClean="0">
                          <a:latin typeface="Times New Roman" panose="02020603050405020304" pitchFamily="18" charset="0"/>
                          <a:ea typeface="+mn-ea"/>
                          <a:cs typeface="Times New Roman" panose="02020603050405020304" pitchFamily="18" charset="0"/>
                        </a:rPr>
                        <a:t>V</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smtClean="0">
                        <a:latin typeface="Times New Roman" panose="02020603050405020304" pitchFamily="18" charset="0"/>
                        <a:ea typeface="+mn-ea"/>
                        <a:cs typeface="Times New Roman" panose="02020603050405020304" pitchFamily="18" charset="0"/>
                      </a:endParaRPr>
                    </a:p>
                    <a:p>
                      <a:r>
                        <a:rPr lang="en-US" altLang="zh-CN" sz="2400" dirty="0" smtClean="0">
                          <a:latin typeface="Times New Roman" panose="02020603050405020304" pitchFamily="18" charset="0"/>
                          <a:ea typeface="+mn-ea"/>
                          <a:cs typeface="Times New Roman" panose="02020603050405020304" pitchFamily="18" charset="0"/>
                        </a:rPr>
                        <a:t>U</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R1</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smtClean="0">
                        <a:latin typeface="Times New Roman" panose="02020603050405020304" pitchFamily="18" charset="0"/>
                        <a:ea typeface="+mn-ea"/>
                        <a:cs typeface="Times New Roman" panose="02020603050405020304" pitchFamily="18" charset="0"/>
                      </a:endParaRPr>
                    </a:p>
                  </a:txBody>
                  <a:tcPr marT="60960" marB="60960"/>
                </a:tc>
              </a:tr>
              <a:tr h="494453">
                <a:tc>
                  <a:txBody>
                    <a:bodyPr/>
                    <a:lstStyle/>
                    <a:p>
                      <a:r>
                        <a:rPr lang="en-US" sz="2400" dirty="0" smtClean="0">
                          <a:latin typeface="Times New Roman" panose="02020603050405020304" pitchFamily="18" charset="0"/>
                          <a:ea typeface="+mn-ea"/>
                          <a:cs typeface="Times New Roman" panose="02020603050405020304" pitchFamily="18" charset="0"/>
                        </a:rPr>
                        <a:t>W = V + U</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ADD R0, R1</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中包含</a:t>
                      </a:r>
                      <a:r>
                        <a:rPr lang="en-US" altLang="zh-CN" sz="2400" dirty="0" smtClean="0">
                          <a:latin typeface="Times New Roman" panose="02020603050405020304" pitchFamily="18" charset="0"/>
                          <a:ea typeface="+mn-ea"/>
                          <a:cs typeface="Times New Roman" panose="02020603050405020304" pitchFamily="18" charset="0"/>
                        </a:rPr>
                        <a:t>W</a:t>
                      </a:r>
                      <a:endParaRPr lang="en-US" sz="2400" dirty="0">
                        <a:latin typeface="Times New Roman" panose="02020603050405020304" pitchFamily="18" charset="0"/>
                        <a:ea typeface="+mn-ea"/>
                        <a:cs typeface="Times New Roman" panose="02020603050405020304" pitchFamily="18" charset="0"/>
                      </a:endParaRPr>
                    </a:p>
                  </a:txBody>
                  <a:tcPr marT="60960" marB="60960"/>
                </a:tc>
                <a:tc>
                  <a:txBody>
                    <a:bodyPr/>
                    <a:lstStyle/>
                    <a:p>
                      <a:r>
                        <a:rPr lang="en-US" sz="2400" dirty="0" smtClean="0">
                          <a:latin typeface="Times New Roman" panose="02020603050405020304" pitchFamily="18" charset="0"/>
                          <a:ea typeface="+mn-ea"/>
                          <a:cs typeface="Times New Roman" panose="02020603050405020304" pitchFamily="18" charset="0"/>
                        </a:rPr>
                        <a:t>W</a:t>
                      </a:r>
                      <a:r>
                        <a:rPr lang="zh-CN" altLang="en-US" sz="2400" dirty="0" smtClean="0">
                          <a:latin typeface="Times New Roman" panose="02020603050405020304" pitchFamily="18" charset="0"/>
                          <a:ea typeface="+mn-ea"/>
                          <a:cs typeface="Times New Roman" panose="02020603050405020304" pitchFamily="18" charset="0"/>
                        </a:rPr>
                        <a:t>在</a:t>
                      </a:r>
                      <a:r>
                        <a:rPr lang="en-US" altLang="zh-CN" sz="2400" dirty="0" smtClean="0">
                          <a:latin typeface="Times New Roman" panose="02020603050405020304" pitchFamily="18" charset="0"/>
                          <a:ea typeface="+mn-ea"/>
                          <a:cs typeface="Times New Roman" panose="02020603050405020304" pitchFamily="18" charset="0"/>
                        </a:rPr>
                        <a:t>R0</a:t>
                      </a:r>
                      <a:r>
                        <a:rPr lang="zh-CN" altLang="en-US" sz="2400" dirty="0" smtClean="0">
                          <a:latin typeface="Times New Roman" panose="02020603050405020304" pitchFamily="18" charset="0"/>
                          <a:ea typeface="+mn-ea"/>
                          <a:cs typeface="Times New Roman" panose="02020603050405020304" pitchFamily="18" charset="0"/>
                        </a:rPr>
                        <a:t>中</a:t>
                      </a:r>
                      <a:endParaRPr lang="en-US" sz="2400" dirty="0">
                        <a:latin typeface="Times New Roman" panose="02020603050405020304" pitchFamily="18" charset="0"/>
                        <a:ea typeface="+mn-ea"/>
                        <a:cs typeface="Times New Roman" panose="02020603050405020304" pitchFamily="18" charset="0"/>
                      </a:endParaRPr>
                    </a:p>
                  </a:txBody>
                  <a:tcPr marT="60960" marB="60960"/>
                </a:tc>
              </a:tr>
            </a:tbl>
          </a:graphicData>
        </a:graphic>
      </p:graphicFrame>
      <p:sp>
        <p:nvSpPr>
          <p:cNvPr id="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sz="quarter" idx="13"/>
          </p:nvPr>
        </p:nvSpPr>
        <p:spPr>
          <a:xfrm>
            <a:off x="25085" y="836712"/>
            <a:ext cx="9144000" cy="6453336"/>
          </a:xfrm>
        </p:spPr>
        <p:txBody>
          <a:bodyPr>
            <a:noAutofit/>
          </a:bodyPr>
          <a:lstStyle/>
          <a:p>
            <a:pPr marL="0" indent="0" algn="l">
              <a:buNone/>
            </a:pPr>
            <a:r>
              <a:rPr lang="zh-CN" altLang="en-US" sz="2000" b="0" dirty="0">
                <a:latin typeface="Times New Roman" panose="02020603050405020304" pitchFamily="18" charset="0"/>
                <a:cs typeface="Times New Roman" panose="02020603050405020304" pitchFamily="18" charset="0"/>
              </a:rPr>
              <a:t>对每个中间代码</a:t>
            </a:r>
            <a:r>
              <a:rPr lang="en-US" altLang="zh-CN" sz="2000" b="0" dirty="0" err="1">
                <a:latin typeface="Times New Roman" panose="02020603050405020304" pitchFamily="18" charset="0"/>
                <a:cs typeface="Times New Roman" panose="02020603050405020304" pitchFamily="18" charset="0"/>
              </a:rPr>
              <a:t>i</a:t>
            </a:r>
            <a:r>
              <a:rPr lang="en-US" altLang="zh-CN" sz="2000" b="0" dirty="0">
                <a:latin typeface="Times New Roman" panose="02020603050405020304" pitchFamily="18" charset="0"/>
                <a:cs typeface="Times New Roman" panose="02020603050405020304" pitchFamily="18" charset="0"/>
              </a:rPr>
              <a:t> : A </a:t>
            </a:r>
            <a:r>
              <a:rPr lang="en-US" altLang="zh-CN" sz="2000" b="0" dirty="0" smtClean="0">
                <a:latin typeface="Times New Roman" panose="02020603050405020304" pitchFamily="18" charset="0"/>
                <a:cs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rPr>
              <a:t>B op C</a:t>
            </a:r>
            <a:r>
              <a:rPr lang="zh-CN" altLang="en-US" sz="2000" b="0" dirty="0">
                <a:latin typeface="Times New Roman" panose="02020603050405020304" pitchFamily="18" charset="0"/>
                <a:cs typeface="Times New Roman" panose="02020603050405020304" pitchFamily="18" charset="0"/>
              </a:rPr>
              <a:t>，依次执行下述步骤。</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(1)</a:t>
            </a:r>
            <a:r>
              <a:rPr lang="zh-CN" altLang="en-US" sz="2000" b="0" dirty="0">
                <a:latin typeface="Times New Roman" panose="02020603050405020304" pitchFamily="18" charset="0"/>
                <a:cs typeface="Times New Roman" panose="02020603050405020304" pitchFamily="18" charset="0"/>
              </a:rPr>
              <a:t>以中间代码</a:t>
            </a:r>
            <a:r>
              <a:rPr lang="en-US" altLang="zh-CN" sz="2000" b="0" dirty="0" err="1">
                <a:latin typeface="Times New Roman" panose="02020603050405020304" pitchFamily="18" charset="0"/>
                <a:cs typeface="Times New Roman" panose="02020603050405020304" pitchFamily="18" charset="0"/>
              </a:rPr>
              <a:t>i</a:t>
            </a:r>
            <a:r>
              <a:rPr lang="en-US" altLang="zh-CN" sz="2000" b="0" dirty="0">
                <a:latin typeface="Times New Roman" panose="02020603050405020304" pitchFamily="18" charset="0"/>
                <a:cs typeface="Times New Roman" panose="02020603050405020304" pitchFamily="18" charset="0"/>
              </a:rPr>
              <a:t> : </a:t>
            </a:r>
            <a:r>
              <a:rPr lang="en-US" altLang="zh-CN" sz="2000" b="0" dirty="0" smtClean="0">
                <a:latin typeface="Times New Roman" panose="02020603050405020304" pitchFamily="18" charset="0"/>
                <a:cs typeface="Times New Roman" panose="02020603050405020304" pitchFamily="18" charset="0"/>
              </a:rPr>
              <a:t>A = </a:t>
            </a:r>
            <a:r>
              <a:rPr lang="en-US" altLang="zh-CN" sz="2000" b="0" dirty="0">
                <a:latin typeface="Times New Roman" panose="02020603050405020304" pitchFamily="18" charset="0"/>
                <a:cs typeface="Times New Roman" panose="02020603050405020304" pitchFamily="18" charset="0"/>
              </a:rPr>
              <a:t>B op C</a:t>
            </a:r>
            <a:r>
              <a:rPr lang="zh-CN" altLang="en-US" sz="2000" b="0" dirty="0">
                <a:latin typeface="Times New Roman" panose="02020603050405020304" pitchFamily="18" charset="0"/>
                <a:cs typeface="Times New Roman" panose="02020603050405020304" pitchFamily="18" charset="0"/>
              </a:rPr>
              <a:t>为参数，调用函数过程</a:t>
            </a:r>
            <a:r>
              <a:rPr lang="en-US" altLang="zh-CN" sz="2000" b="0" dirty="0">
                <a:latin typeface="Times New Roman" panose="02020603050405020304" pitchFamily="18" charset="0"/>
                <a:cs typeface="Times New Roman" panose="02020603050405020304" pitchFamily="18" charset="0"/>
              </a:rPr>
              <a:t>GETREG(</a:t>
            </a:r>
            <a:r>
              <a:rPr lang="en-US" altLang="zh-CN" sz="2000" b="0" dirty="0" err="1">
                <a:latin typeface="Times New Roman" panose="02020603050405020304" pitchFamily="18" charset="0"/>
                <a:cs typeface="Times New Roman" panose="02020603050405020304" pitchFamily="18" charset="0"/>
              </a:rPr>
              <a:t>i</a:t>
            </a:r>
            <a:r>
              <a:rPr lang="en-US" altLang="zh-CN" sz="2000" b="0" dirty="0">
                <a:latin typeface="Times New Roman" panose="02020603050405020304" pitchFamily="18" charset="0"/>
                <a:cs typeface="Times New Roman" panose="02020603050405020304" pitchFamily="18" charset="0"/>
              </a:rPr>
              <a:t> : A </a:t>
            </a:r>
            <a:r>
              <a:rPr lang="en-US" altLang="zh-CN" sz="2000" b="0" dirty="0" smtClean="0">
                <a:latin typeface="Times New Roman" panose="02020603050405020304" pitchFamily="18" charset="0"/>
                <a:cs typeface="Times New Roman" panose="02020603050405020304" pitchFamily="18" charset="0"/>
              </a:rPr>
              <a:t>= </a:t>
            </a:r>
            <a:r>
              <a:rPr lang="en-US" altLang="zh-CN" sz="2000" b="0" dirty="0">
                <a:latin typeface="Times New Roman" panose="02020603050405020304" pitchFamily="18" charset="0"/>
                <a:cs typeface="Times New Roman" panose="02020603050405020304" pitchFamily="18" charset="0"/>
              </a:rPr>
              <a:t>B op C)</a:t>
            </a:r>
            <a:r>
              <a:rPr lang="zh-CN" altLang="en-US" sz="2000" b="0" dirty="0">
                <a:latin typeface="Times New Roman" panose="02020603050405020304" pitchFamily="18" charset="0"/>
                <a:cs typeface="Times New Roman" panose="02020603050405020304" pitchFamily="18" charset="0"/>
              </a:rPr>
              <a:t>。当从</a:t>
            </a:r>
            <a:r>
              <a:rPr lang="en-US" altLang="zh-CN" sz="2000" b="0" dirty="0">
                <a:latin typeface="Times New Roman" panose="02020603050405020304" pitchFamily="18" charset="0"/>
                <a:cs typeface="Times New Roman" panose="02020603050405020304" pitchFamily="18" charset="0"/>
              </a:rPr>
              <a:t>GETREG</a:t>
            </a:r>
            <a:r>
              <a:rPr lang="zh-CN" altLang="en-US" sz="2000" b="0" dirty="0">
                <a:latin typeface="Times New Roman" panose="02020603050405020304" pitchFamily="18" charset="0"/>
                <a:cs typeface="Times New Roman" panose="02020603050405020304" pitchFamily="18" charset="0"/>
              </a:rPr>
              <a:t>返回时，我们得到一个寄存器</a:t>
            </a:r>
            <a:r>
              <a:rPr lang="en-US" altLang="zh-CN" sz="2000" b="0" dirty="0">
                <a:latin typeface="Times New Roman" panose="02020603050405020304" pitchFamily="18" charset="0"/>
                <a:cs typeface="Times New Roman" panose="02020603050405020304" pitchFamily="18" charset="0"/>
              </a:rPr>
              <a:t>R</a:t>
            </a:r>
            <a:r>
              <a:rPr lang="zh-CN" altLang="en-US" sz="2000" b="0" dirty="0">
                <a:latin typeface="Times New Roman" panose="02020603050405020304" pitchFamily="18" charset="0"/>
                <a:cs typeface="Times New Roman" panose="02020603050405020304" pitchFamily="18" charset="0"/>
              </a:rPr>
              <a:t>，它将用作存放</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现行值的寄存器。</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(2)</a:t>
            </a:r>
            <a:r>
              <a:rPr lang="zh-CN" altLang="en-US" sz="2000" b="0" dirty="0">
                <a:latin typeface="Times New Roman" panose="02020603050405020304" pitchFamily="18" charset="0"/>
                <a:cs typeface="Times New Roman" panose="02020603050405020304" pitchFamily="18" charset="0"/>
              </a:rPr>
              <a:t>利用地址描述数组</a:t>
            </a:r>
            <a:r>
              <a:rPr lang="en-US" altLang="zh-CN" sz="2000" b="0" dirty="0">
                <a:latin typeface="Times New Roman" panose="02020603050405020304" pitchFamily="18" charset="0"/>
                <a:cs typeface="Times New Roman" panose="02020603050405020304" pitchFamily="18" charset="0"/>
              </a:rPr>
              <a:t>AVALUE[B]</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AVALUE[C]</a:t>
            </a:r>
            <a:r>
              <a:rPr lang="zh-CN" altLang="en-US" sz="2000" b="0" dirty="0">
                <a:latin typeface="Times New Roman" panose="02020603050405020304" pitchFamily="18" charset="0"/>
                <a:cs typeface="Times New Roman" panose="02020603050405020304" pitchFamily="18" charset="0"/>
              </a:rPr>
              <a:t>，确定出变量</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现行值的存放位置</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。如果其现行值在寄存器中，则把寄存器取作</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(3)</a:t>
            </a:r>
            <a:r>
              <a:rPr lang="zh-CN" altLang="en-US" sz="2000" b="0" dirty="0">
                <a:latin typeface="Times New Roman" panose="02020603050405020304" pitchFamily="18" charset="0"/>
                <a:cs typeface="Times New Roman" panose="02020603050405020304" pitchFamily="18" charset="0"/>
              </a:rPr>
              <a:t>如果</a:t>
            </a:r>
            <a:r>
              <a:rPr lang="en-US" altLang="zh-CN" sz="2000" b="0" dirty="0">
                <a:latin typeface="Times New Roman" panose="02020603050405020304" pitchFamily="18" charset="0"/>
                <a:cs typeface="Times New Roman" panose="02020603050405020304" pitchFamily="18" charset="0"/>
              </a:rPr>
              <a:t>B′≠ R</a:t>
            </a:r>
            <a:r>
              <a:rPr lang="zh-CN" altLang="en-US" sz="2000" b="0" dirty="0">
                <a:latin typeface="Times New Roman" panose="02020603050405020304" pitchFamily="18" charset="0"/>
                <a:cs typeface="Times New Roman" panose="02020603050405020304" pitchFamily="18" charset="0"/>
              </a:rPr>
              <a:t>，则生成目标代码：</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smtClean="0">
                <a:latin typeface="Times New Roman" panose="02020603050405020304" pitchFamily="18" charset="0"/>
                <a:cs typeface="Times New Roman" panose="02020603050405020304" pitchFamily="18" charset="0"/>
              </a:rPr>
              <a:t>     LD  </a:t>
            </a:r>
            <a:r>
              <a:rPr lang="en-US" altLang="zh-CN" sz="2000" b="0" dirty="0">
                <a:latin typeface="Times New Roman" panose="02020603050405020304" pitchFamily="18" charset="0"/>
                <a:cs typeface="Times New Roman" panose="02020603050405020304" pitchFamily="18" charset="0"/>
              </a:rPr>
              <a:t>R , B′</a:t>
            </a:r>
            <a:endParaRPr lang="en-US" altLang="zh-CN" sz="2000" b="0" dirty="0">
              <a:latin typeface="Times New Roman" panose="02020603050405020304" pitchFamily="18" charset="0"/>
              <a:cs typeface="Times New Roman" panose="02020603050405020304" pitchFamily="18" charset="0"/>
            </a:endParaRPr>
          </a:p>
          <a:p>
            <a:pPr marL="0" indent="0" algn="l">
              <a:buNone/>
            </a:pPr>
            <a:r>
              <a:rPr lang="en-US" altLang="zh-CN" sz="2000" b="0" dirty="0" smtClean="0">
                <a:latin typeface="Times New Roman" panose="02020603050405020304" pitchFamily="18" charset="0"/>
                <a:cs typeface="Times New Roman" panose="02020603050405020304" pitchFamily="18" charset="0"/>
              </a:rPr>
              <a:t>    op   </a:t>
            </a:r>
            <a:r>
              <a:rPr lang="en-US" altLang="zh-CN" sz="2000" b="0" dirty="0">
                <a:latin typeface="Times New Roman" panose="02020603050405020304" pitchFamily="18" charset="0"/>
                <a:cs typeface="Times New Roman" panose="02020603050405020304" pitchFamily="18" charset="0"/>
              </a:rPr>
              <a:t>R , C′</a:t>
            </a:r>
            <a:endParaRPr lang="en-US" altLang="zh-CN" sz="2000" b="0" dirty="0">
              <a:latin typeface="Times New Roman" panose="02020603050405020304" pitchFamily="18" charset="0"/>
              <a:cs typeface="Times New Roman" panose="02020603050405020304" pitchFamily="18" charset="0"/>
            </a:endParaRPr>
          </a:p>
          <a:p>
            <a:pPr marL="0" indent="0" algn="l">
              <a:buNone/>
            </a:pPr>
            <a:r>
              <a:rPr lang="zh-CN" altLang="en-US" sz="2000" b="0" dirty="0" smtClean="0">
                <a:latin typeface="Times New Roman" panose="02020603050405020304" pitchFamily="18" charset="0"/>
                <a:cs typeface="Times New Roman" panose="02020603050405020304" pitchFamily="18" charset="0"/>
              </a:rPr>
              <a:t>    否则</a:t>
            </a:r>
            <a:r>
              <a:rPr lang="zh-CN" altLang="en-US" sz="2000" b="0" dirty="0">
                <a:latin typeface="Times New Roman" panose="02020603050405020304" pitchFamily="18" charset="0"/>
                <a:cs typeface="Times New Roman" panose="02020603050405020304" pitchFamily="18" charset="0"/>
              </a:rPr>
              <a:t>生成</a:t>
            </a:r>
            <a:r>
              <a:rPr lang="zh-CN" altLang="en-US" sz="2000" b="0" dirty="0" smtClean="0">
                <a:latin typeface="Times New Roman" panose="02020603050405020304" pitchFamily="18" charset="0"/>
                <a:cs typeface="Times New Roman" panose="02020603050405020304" pitchFamily="18" charset="0"/>
              </a:rPr>
              <a:t>目标代码 </a:t>
            </a:r>
            <a:r>
              <a:rPr lang="en-US" altLang="zh-CN" sz="2000" b="0" dirty="0" smtClean="0">
                <a:latin typeface="Times New Roman" panose="02020603050405020304" pitchFamily="18" charset="0"/>
                <a:cs typeface="Times New Roman" panose="02020603050405020304" pitchFamily="18" charset="0"/>
              </a:rPr>
              <a:t>op </a:t>
            </a:r>
            <a:r>
              <a:rPr lang="en-US" altLang="zh-CN" sz="2000" b="0" dirty="0">
                <a:latin typeface="Times New Roman" panose="02020603050405020304" pitchFamily="18" charset="0"/>
                <a:cs typeface="Times New Roman" panose="02020603050405020304" pitchFamily="18" charset="0"/>
              </a:rPr>
              <a:t>R , C′</a:t>
            </a:r>
            <a:r>
              <a:rPr lang="zh-CN" altLang="en-US" sz="2000" b="0" dirty="0">
                <a:latin typeface="Times New Roman" panose="02020603050405020304" pitchFamily="18" charset="0"/>
                <a:cs typeface="Times New Roman" panose="02020603050405020304" pitchFamily="18" charset="0"/>
              </a:rPr>
              <a:t>；如果</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或</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为</a:t>
            </a:r>
            <a:r>
              <a:rPr lang="en-US" altLang="zh-CN" sz="2000" b="0" dirty="0">
                <a:latin typeface="Times New Roman" panose="02020603050405020304" pitchFamily="18" charset="0"/>
                <a:cs typeface="Times New Roman" panose="02020603050405020304" pitchFamily="18" charset="0"/>
              </a:rPr>
              <a:t>R</a:t>
            </a:r>
            <a:r>
              <a:rPr lang="zh-CN" altLang="en-US" sz="2000" b="0" dirty="0">
                <a:latin typeface="Times New Roman" panose="02020603050405020304" pitchFamily="18" charset="0"/>
                <a:cs typeface="Times New Roman" panose="02020603050405020304" pitchFamily="18" charset="0"/>
              </a:rPr>
              <a:t>，则删除</a:t>
            </a:r>
            <a:r>
              <a:rPr lang="en-US" altLang="zh-CN" sz="2000" b="0" dirty="0">
                <a:latin typeface="Times New Roman" panose="02020603050405020304" pitchFamily="18" charset="0"/>
                <a:cs typeface="Times New Roman" panose="02020603050405020304" pitchFamily="18" charset="0"/>
              </a:rPr>
              <a:t>AVALUE[B]</a:t>
            </a:r>
            <a:r>
              <a:rPr lang="zh-CN" altLang="en-US" sz="2000" b="0" dirty="0" smtClean="0">
                <a:latin typeface="Times New Roman" panose="02020603050405020304" pitchFamily="18" charset="0"/>
                <a:cs typeface="Times New Roman" panose="02020603050405020304" pitchFamily="18" charset="0"/>
              </a:rPr>
              <a:t>或          </a:t>
            </a:r>
            <a:r>
              <a:rPr lang="en-US" altLang="zh-CN" sz="2000" b="0" dirty="0" smtClean="0">
                <a:latin typeface="Times New Roman" panose="02020603050405020304" pitchFamily="18" charset="0"/>
                <a:cs typeface="Times New Roman" panose="02020603050405020304" pitchFamily="18" charset="0"/>
              </a:rPr>
              <a:t>AVALUE[C</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中的</a:t>
            </a:r>
            <a:r>
              <a:rPr lang="en-US" altLang="zh-CN" sz="2000" b="0" dirty="0">
                <a:latin typeface="Times New Roman" panose="02020603050405020304" pitchFamily="18" charset="0"/>
                <a:cs typeface="Times New Roman" panose="02020603050405020304" pitchFamily="18" charset="0"/>
              </a:rPr>
              <a:t>R</a:t>
            </a:r>
            <a:r>
              <a:rPr lang="zh-CN" altLang="en-US" sz="2000" b="0" dirty="0">
                <a:latin typeface="Times New Roman" panose="02020603050405020304" pitchFamily="18" charset="0"/>
                <a:cs typeface="Times New Roman" panose="02020603050405020304" pitchFamily="18" charset="0"/>
              </a:rPr>
              <a:t>。</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(4)</a:t>
            </a:r>
            <a:r>
              <a:rPr lang="zh-CN" altLang="en-US" sz="2000" b="0" dirty="0">
                <a:latin typeface="Times New Roman" panose="02020603050405020304" pitchFamily="18" charset="0"/>
                <a:cs typeface="Times New Roman" panose="02020603050405020304" pitchFamily="18" charset="0"/>
              </a:rPr>
              <a:t>令</a:t>
            </a:r>
            <a:r>
              <a:rPr lang="en-US" altLang="zh-CN" sz="2000" b="0" dirty="0">
                <a:latin typeface="Times New Roman" panose="02020603050405020304" pitchFamily="18" charset="0"/>
                <a:cs typeface="Times New Roman" panose="02020603050405020304" pitchFamily="18" charset="0"/>
              </a:rPr>
              <a:t>AVALUE[A] = {R}</a:t>
            </a:r>
            <a:r>
              <a:rPr lang="zh-CN" altLang="en-US" sz="2000" b="0" dirty="0">
                <a:latin typeface="Times New Roman" panose="02020603050405020304" pitchFamily="18" charset="0"/>
                <a:cs typeface="Times New Roman" panose="02020603050405020304" pitchFamily="18" charset="0"/>
              </a:rPr>
              <a:t>，并令</a:t>
            </a:r>
            <a:r>
              <a:rPr lang="en-US" altLang="zh-CN" sz="2000" b="0" dirty="0">
                <a:latin typeface="Times New Roman" panose="02020603050405020304" pitchFamily="18" charset="0"/>
                <a:cs typeface="Times New Roman" panose="02020603050405020304" pitchFamily="18" charset="0"/>
              </a:rPr>
              <a:t>RVALUE[R] = {A}</a:t>
            </a:r>
            <a:r>
              <a:rPr lang="zh-CN" altLang="en-US" sz="2000" b="0" dirty="0">
                <a:latin typeface="Times New Roman" panose="02020603050405020304" pitchFamily="18" charset="0"/>
                <a:cs typeface="Times New Roman" panose="02020603050405020304" pitchFamily="18" charset="0"/>
              </a:rPr>
              <a:t>，以表示变量</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的现行值只在</a:t>
            </a:r>
            <a:r>
              <a:rPr lang="en-US" altLang="zh-CN" sz="2000" b="0" dirty="0">
                <a:latin typeface="Times New Roman" panose="02020603050405020304" pitchFamily="18" charset="0"/>
                <a:cs typeface="Times New Roman" panose="02020603050405020304" pitchFamily="18" charset="0"/>
              </a:rPr>
              <a:t>R</a:t>
            </a:r>
            <a:r>
              <a:rPr lang="zh-CN" altLang="en-US" sz="2000" b="0" dirty="0">
                <a:latin typeface="Times New Roman" panose="02020603050405020304" pitchFamily="18" charset="0"/>
                <a:cs typeface="Times New Roman" panose="02020603050405020304" pitchFamily="18" charset="0"/>
              </a:rPr>
              <a:t>中并且</a:t>
            </a:r>
            <a:r>
              <a:rPr lang="en-US" altLang="zh-CN" sz="2000" b="0" dirty="0">
                <a:latin typeface="Times New Roman" panose="02020603050405020304" pitchFamily="18" charset="0"/>
                <a:cs typeface="Times New Roman" panose="02020603050405020304" pitchFamily="18" charset="0"/>
              </a:rPr>
              <a:t>R</a:t>
            </a:r>
            <a:r>
              <a:rPr lang="zh-CN" altLang="en-US" sz="2000" b="0" dirty="0">
                <a:latin typeface="Times New Roman" panose="02020603050405020304" pitchFamily="18" charset="0"/>
                <a:cs typeface="Times New Roman" panose="02020603050405020304" pitchFamily="18" charset="0"/>
              </a:rPr>
              <a:t>中的值只代表</a:t>
            </a:r>
            <a:r>
              <a:rPr lang="en-US" altLang="zh-CN" sz="2000" b="0" dirty="0">
                <a:latin typeface="Times New Roman" panose="02020603050405020304" pitchFamily="18" charset="0"/>
                <a:cs typeface="Times New Roman" panose="02020603050405020304" pitchFamily="18" charset="0"/>
              </a:rPr>
              <a:t>A</a:t>
            </a:r>
            <a:r>
              <a:rPr lang="zh-CN" altLang="en-US" sz="2000" b="0" dirty="0">
                <a:latin typeface="Times New Roman" panose="02020603050405020304" pitchFamily="18" charset="0"/>
                <a:cs typeface="Times New Roman" panose="02020603050405020304" pitchFamily="18" charset="0"/>
              </a:rPr>
              <a:t>的现行值。</a:t>
            </a:r>
            <a:endParaRPr lang="zh-CN" altLang="en-US" sz="2000" b="0" dirty="0">
              <a:latin typeface="Times New Roman" panose="02020603050405020304" pitchFamily="18" charset="0"/>
              <a:cs typeface="Times New Roman" panose="02020603050405020304" pitchFamily="18" charset="0"/>
            </a:endParaRPr>
          </a:p>
          <a:p>
            <a:pPr marL="0" indent="0" algn="l">
              <a:buNone/>
            </a:pPr>
            <a:r>
              <a:rPr lang="en-US" altLang="zh-CN" sz="2000" b="0" dirty="0">
                <a:latin typeface="Times New Roman" panose="02020603050405020304" pitchFamily="18" charset="0"/>
                <a:cs typeface="Times New Roman" panose="02020603050405020304" pitchFamily="18" charset="0"/>
              </a:rPr>
              <a:t>(5)</a:t>
            </a:r>
            <a:r>
              <a:rPr lang="zh-CN" altLang="en-US" sz="2000" b="0" dirty="0">
                <a:latin typeface="Times New Roman" panose="02020603050405020304" pitchFamily="18" charset="0"/>
                <a:cs typeface="Times New Roman" panose="02020603050405020304" pitchFamily="18" charset="0"/>
              </a:rPr>
              <a:t>如果</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和</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的现行值在基本块中不再被引用，它们也不是基本块出口之后的活跃变量</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由该中间代码</a:t>
            </a:r>
            <a:r>
              <a:rPr lang="en-US" altLang="zh-CN" sz="2000" b="0" dirty="0" err="1">
                <a:latin typeface="Times New Roman" panose="02020603050405020304" pitchFamily="18" charset="0"/>
                <a:cs typeface="Times New Roman" panose="02020603050405020304" pitchFamily="18" charset="0"/>
              </a:rPr>
              <a:t>i</a:t>
            </a:r>
            <a:r>
              <a:rPr lang="zh-CN" altLang="en-US" sz="2000" b="0" dirty="0">
                <a:latin typeface="Times New Roman" panose="02020603050405020304" pitchFamily="18" charset="0"/>
                <a:cs typeface="Times New Roman" panose="02020603050405020304" pitchFamily="18" charset="0"/>
              </a:rPr>
              <a:t>上的附加信息知道</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，并且其现行值在某寄存器中，则删除</a:t>
            </a:r>
            <a:r>
              <a:rPr lang="en-US" altLang="zh-CN" sz="2000" b="0" dirty="0">
                <a:latin typeface="Times New Roman" panose="02020603050405020304" pitchFamily="18" charset="0"/>
                <a:cs typeface="Times New Roman" panose="02020603050405020304" pitchFamily="18" charset="0"/>
              </a:rPr>
              <a:t>AVALUE[</a:t>
            </a:r>
            <a:r>
              <a:rPr lang="en-US" altLang="zh-CN" sz="2000" b="0" dirty="0" err="1">
                <a:latin typeface="Times New Roman" panose="02020603050405020304" pitchFamily="18" charset="0"/>
                <a:cs typeface="Times New Roman" panose="02020603050405020304" pitchFamily="18" charset="0"/>
              </a:rPr>
              <a:t>Rk</a:t>
            </a:r>
            <a:r>
              <a:rPr lang="en-US" altLang="zh-CN" sz="2000" b="0" dirty="0">
                <a:latin typeface="Times New Roman" panose="02020603050405020304" pitchFamily="18" charset="0"/>
                <a:cs typeface="Times New Roman" panose="02020603050405020304" pitchFamily="18" charset="0"/>
              </a:rPr>
              <a:t>]</a:t>
            </a:r>
            <a:r>
              <a:rPr lang="zh-CN" altLang="en-US" sz="2000" b="0" dirty="0">
                <a:latin typeface="Times New Roman" panose="02020603050405020304" pitchFamily="18" charset="0"/>
                <a:cs typeface="Times New Roman" panose="02020603050405020304" pitchFamily="18" charset="0"/>
              </a:rPr>
              <a:t>中的</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或</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以及</a:t>
            </a:r>
            <a:r>
              <a:rPr lang="en-US" altLang="zh-CN" sz="2000" b="0" dirty="0">
                <a:latin typeface="Times New Roman" panose="02020603050405020304" pitchFamily="18" charset="0"/>
                <a:cs typeface="Times New Roman" panose="02020603050405020304" pitchFamily="18" charset="0"/>
              </a:rPr>
              <a:t>AVALUE[B]</a:t>
            </a:r>
            <a:r>
              <a:rPr lang="zh-CN" altLang="en-US" sz="2000" b="0" dirty="0">
                <a:latin typeface="Times New Roman" panose="02020603050405020304" pitchFamily="18" charset="0"/>
                <a:cs typeface="Times New Roman" panose="02020603050405020304" pitchFamily="18" charset="0"/>
              </a:rPr>
              <a:t>中的</a:t>
            </a:r>
            <a:r>
              <a:rPr lang="en-US" altLang="zh-CN" sz="2000" b="0" dirty="0" err="1">
                <a:latin typeface="Times New Roman" panose="02020603050405020304" pitchFamily="18" charset="0"/>
                <a:cs typeface="Times New Roman" panose="02020603050405020304" pitchFamily="18" charset="0"/>
              </a:rPr>
              <a:t>Rk</a:t>
            </a:r>
            <a:r>
              <a:rPr lang="zh-CN" altLang="en-US" sz="2000" b="0" dirty="0">
                <a:latin typeface="Times New Roman" panose="02020603050405020304" pitchFamily="18" charset="0"/>
                <a:cs typeface="Times New Roman" panose="02020603050405020304" pitchFamily="18" charset="0"/>
              </a:rPr>
              <a:t>，使该寄存器不再为</a:t>
            </a:r>
            <a:r>
              <a:rPr lang="en-US" altLang="zh-CN" sz="2000" b="0" dirty="0">
                <a:latin typeface="Times New Roman" panose="02020603050405020304" pitchFamily="18" charset="0"/>
                <a:cs typeface="Times New Roman" panose="02020603050405020304" pitchFamily="18" charset="0"/>
              </a:rPr>
              <a:t>B</a:t>
            </a:r>
            <a:r>
              <a:rPr lang="zh-CN" altLang="en-US" sz="2000" b="0" dirty="0">
                <a:latin typeface="Times New Roman" panose="02020603050405020304" pitchFamily="18" charset="0"/>
                <a:cs typeface="Times New Roman" panose="02020603050405020304" pitchFamily="18" charset="0"/>
              </a:rPr>
              <a:t>或</a:t>
            </a:r>
            <a:r>
              <a:rPr lang="en-US" altLang="zh-CN" sz="2000" b="0" dirty="0">
                <a:latin typeface="Times New Roman" panose="02020603050405020304" pitchFamily="18" charset="0"/>
                <a:cs typeface="Times New Roman" panose="02020603050405020304" pitchFamily="18" charset="0"/>
              </a:rPr>
              <a:t>C</a:t>
            </a:r>
            <a:r>
              <a:rPr lang="zh-CN" altLang="en-US" sz="2000" b="0" dirty="0">
                <a:latin typeface="Times New Roman" panose="02020603050405020304" pitchFamily="18" charset="0"/>
                <a:cs typeface="Times New Roman" panose="02020603050405020304" pitchFamily="18" charset="0"/>
              </a:rPr>
              <a:t>所占用。</a:t>
            </a:r>
            <a:endParaRPr lang="zh-CN" altLang="en-US" sz="2000" b="0" dirty="0">
              <a:latin typeface="Times New Roman" panose="02020603050405020304" pitchFamily="18" charset="0"/>
              <a:cs typeface="Times New Roman" panose="02020603050405020304" pitchFamily="18" charset="0"/>
            </a:endParaRPr>
          </a:p>
          <a:p>
            <a:pPr marL="589915" indent="0" algn="l">
              <a:buNone/>
            </a:pPr>
            <a:endParaRPr lang="zh-CN" altLang="en-US" b="0" dirty="0">
              <a:latin typeface="Times New Roman" panose="02020603050405020304" pitchFamily="18" charset="0"/>
              <a:cs typeface="Times New Roman" panose="02020603050405020304" pitchFamily="18" charset="0"/>
            </a:endParaRPr>
          </a:p>
          <a:p>
            <a:pPr marL="0" indent="0" algn="l">
              <a:buNone/>
            </a:pPr>
            <a:endParaRPr lang="en-US" altLang="zh-CN"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idx="4294967295"/>
          </p:nvPr>
        </p:nvSpPr>
        <p:spPr>
          <a:xfrm>
            <a:off x="0" y="-27384"/>
            <a:ext cx="7559675" cy="936625"/>
          </a:xfrm>
        </p:spPr>
        <p:txBody>
          <a:bodyPr>
            <a:normAutofit/>
          </a:bodyPr>
          <a:lstStyle/>
          <a:p>
            <a:r>
              <a:rPr lang="zh-CN" altLang="en-US" kern="0" dirty="0">
                <a:solidFill>
                  <a:srgbClr val="000000"/>
                </a:solidFill>
              </a:rPr>
              <a:t>代码生成</a:t>
            </a:r>
            <a:r>
              <a:rPr lang="zh-CN" altLang="en-US" kern="0" dirty="0" smtClean="0">
                <a:solidFill>
                  <a:srgbClr val="000000"/>
                </a:solidFill>
              </a:rPr>
              <a:t>算法</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为那些经常需要使用的变量指派单独的寄存器，将剩余寄存器用于存放基本块中局部变量的值。</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如何评价变量在循环中是否被经常使用？</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指令执行代价：各变量在循环内需要访问内存单元的次数</a:t>
            </a:r>
            <a:r>
              <a:rPr lang="en-US" altLang="zh-CN" sz="2400" b="0" dirty="0" smtClean="0">
                <a:latin typeface="Times New Roman" panose="02020603050405020304" pitchFamily="18" charset="0"/>
                <a:cs typeface="Times New Roman" panose="02020603050405020304" pitchFamily="18" charset="0"/>
              </a:rPr>
              <a:t>+1</a:t>
            </a:r>
            <a:r>
              <a:rPr lang="zh-CN" altLang="en-US" sz="2400" b="0" dirty="0" smtClean="0">
                <a:latin typeface="Times New Roman" panose="02020603050405020304" pitchFamily="18" charset="0"/>
                <a:cs typeface="Times New Roman" panose="02020603050405020304" pitchFamily="18" charset="0"/>
              </a:rPr>
              <a:t>。</a:t>
            </a:r>
            <a:endParaRPr lang="en-US" altLang="zh-CN" sz="2400" b="0" dirty="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op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1</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op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M		2</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op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2</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en-US" altLang="zh-CN" sz="2400" b="0" dirty="0" smtClean="0">
                <a:latin typeface="Times New Roman" panose="02020603050405020304" pitchFamily="18" charset="0"/>
                <a:cs typeface="Times New Roman" panose="02020603050405020304" pitchFamily="18" charset="0"/>
              </a:rPr>
              <a:t>	op </a:t>
            </a:r>
            <a:r>
              <a:rPr lang="en-US" altLang="zh-CN" sz="2400" b="0" dirty="0" err="1" smtClean="0">
                <a:latin typeface="Times New Roman" panose="02020603050405020304" pitchFamily="18" charset="0"/>
                <a:cs typeface="Times New Roman" panose="02020603050405020304" pitchFamily="18" charset="0"/>
              </a:rPr>
              <a:t>Ri</a:t>
            </a:r>
            <a:r>
              <a:rPr lang="en-US" altLang="zh-CN" sz="2400" b="0" dirty="0" smtClean="0">
                <a:latin typeface="Times New Roman" panose="02020603050405020304" pitchFamily="18" charset="0"/>
                <a:cs typeface="Times New Roman" panose="02020603050405020304" pitchFamily="18" charset="0"/>
              </a:rPr>
              <a:t>, *</a:t>
            </a:r>
            <a:r>
              <a:rPr lang="en-US" altLang="zh-CN" sz="2400" b="0" dirty="0" err="1" smtClean="0">
                <a:latin typeface="Times New Roman" panose="02020603050405020304" pitchFamily="18" charset="0"/>
                <a:cs typeface="Times New Roman" panose="02020603050405020304" pitchFamily="18" charset="0"/>
              </a:rPr>
              <a:t>Mi</a:t>
            </a:r>
            <a:r>
              <a:rPr lang="en-US" altLang="zh-CN" sz="2400" b="0" dirty="0" smtClean="0">
                <a:latin typeface="Times New Roman" panose="02020603050405020304" pitchFamily="18" charset="0"/>
                <a:cs typeface="Times New Roman" panose="02020603050405020304" pitchFamily="18" charset="0"/>
              </a:rPr>
              <a:t>		3</a:t>
            </a:r>
            <a:endParaRPr lang="en-US" altLang="zh-CN" sz="2400" b="0" dirty="0" smtClean="0">
              <a:latin typeface="Times New Roman" panose="02020603050405020304" pitchFamily="18" charset="0"/>
              <a:cs typeface="Times New Roman" panose="02020603050405020304" pitchFamily="18" charset="0"/>
            </a:endParaRPr>
          </a:p>
        </p:txBody>
      </p:sp>
      <p:sp>
        <p:nvSpPr>
          <p:cNvPr id="2" name="标题 1"/>
          <p:cNvSpPr>
            <a:spLocks noGrp="1"/>
          </p:cNvSpPr>
          <p:nvPr>
            <p:ph type="title"/>
          </p:nvPr>
        </p:nvSpPr>
        <p:spPr/>
        <p:txBody>
          <a:bodyPr>
            <a:normAutofit/>
          </a:bodyPr>
          <a:lstStyle/>
          <a:p>
            <a:r>
              <a:rPr lang="zh-CN" altLang="en-US" kern="0" dirty="0">
                <a:solidFill>
                  <a:srgbClr val="000000"/>
                </a:solidFill>
              </a:rPr>
              <a:t>活跃</a:t>
            </a:r>
            <a:r>
              <a:rPr lang="zh-CN" altLang="en-US" kern="0" dirty="0" smtClean="0">
                <a:solidFill>
                  <a:srgbClr val="000000"/>
                </a:solidFill>
              </a:rPr>
              <a:t>变量</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副标题 2"/>
              <p:cNvSpPr>
                <a:spLocks noGrp="1"/>
              </p:cNvSpPr>
              <p:nvPr>
                <p:ph idx="1"/>
              </p:nvPr>
            </p:nvSpPr>
            <p:spPr/>
            <p:txBody>
              <a:bodyPr>
                <a:normAutofit/>
              </a:bodyPr>
              <a:lstStyle/>
              <a:p>
                <a:pPr marL="0" indent="0" algn="l">
                  <a:buNone/>
                </a:pPr>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a:cs typeface="Times New Roman" panose="02020603050405020304" pitchFamily="18" charset="0"/>
                        </a:rPr>
                        <m:t>𝑆</m:t>
                      </m:r>
                      <m:r>
                        <a:rPr lang="en-US" altLang="zh-CN" sz="2400" b="0" i="1" smtClean="0">
                          <a:latin typeface="Cambria Math" panose="02040503050406030204"/>
                          <a:cs typeface="Times New Roman" panose="02020603050405020304" pitchFamily="18" charset="0"/>
                        </a:rPr>
                        <m:t>= </m:t>
                      </m:r>
                      <m:d>
                        <m:dPr>
                          <m:ctrlPr>
                            <a:rPr lang="en-US" altLang="zh-CN" sz="2400" b="0" i="1" smtClean="0">
                              <a:latin typeface="Cambria Math" panose="02040503050406030204"/>
                              <a:cs typeface="Times New Roman" panose="02020603050405020304" pitchFamily="18" charset="0"/>
                            </a:rPr>
                          </m:ctrlPr>
                        </m:dPr>
                        <m:e>
                          <m:nary>
                            <m:naryPr>
                              <m:chr m:val="∑"/>
                              <m:supHide m:val="on"/>
                              <m:ctrlPr>
                                <a:rPr lang="en-US" altLang="zh-CN" sz="2400" b="0" i="1" smtClean="0">
                                  <a:latin typeface="Cambria Math" panose="02040503050406030204"/>
                                  <a:cs typeface="Times New Roman" panose="02020603050405020304" pitchFamily="18" charset="0"/>
                                </a:rPr>
                              </m:ctrlPr>
                            </m:naryPr>
                            <m:sub>
                              <m:r>
                                <m:rPr>
                                  <m:sty m:val="p"/>
                                  <m:brk m:alnAt="7"/>
                                </m:rPr>
                                <a:rPr lang="en-US" altLang="zh-CN" sz="2400" b="0" i="0" smtClean="0">
                                  <a:latin typeface="Cambria Math" panose="02040503050406030204"/>
                                  <a:cs typeface="Times New Roman" panose="02020603050405020304" pitchFamily="18" charset="0"/>
                                </a:rPr>
                                <m:t>B</m:t>
                              </m:r>
                              <m:r>
                                <a:rPr lang="en-US" altLang="zh-CN" sz="2400" b="0" i="0" smtClean="0">
                                  <a:latin typeface="Cambria Math" panose="02040503050406030204"/>
                                  <a:cs typeface="Times New Roman" panose="02020603050405020304" pitchFamily="18" charset="0"/>
                                </a:rPr>
                                <m:t> ∈</m:t>
                              </m:r>
                              <m:r>
                                <m:rPr>
                                  <m:sty m:val="p"/>
                                </m:rPr>
                                <a:rPr lang="en-US" altLang="zh-CN" sz="2400" b="0" i="0" smtClean="0">
                                  <a:latin typeface="Cambria Math" panose="02040503050406030204"/>
                                  <a:ea typeface="Cambria Math" panose="02040503050406030204"/>
                                  <a:cs typeface="Times New Roman" panose="02020603050405020304" pitchFamily="18" charset="0"/>
                                </a:rPr>
                                <m:t>W</m:t>
                              </m:r>
                            </m:sub>
                            <m:sup/>
                            <m:e>
                              <m:r>
                                <m:rPr>
                                  <m:sty m:val="p"/>
                                </m:rPr>
                                <a:rPr lang="en-US" altLang="zh-CN" sz="2400" b="0" i="0" smtClean="0">
                                  <a:latin typeface="Cambria Math" panose="02040503050406030204"/>
                                  <a:cs typeface="Times New Roman" panose="02020603050405020304" pitchFamily="18" charset="0"/>
                                </a:rPr>
                                <m:t>Refer</m:t>
                              </m:r>
                              <m:d>
                                <m:dPr>
                                  <m:ctrlPr>
                                    <a:rPr lang="en-US" altLang="zh-CN" sz="2400" b="0" i="1" smtClean="0">
                                      <a:latin typeface="Cambria Math" panose="02040503050406030204"/>
                                      <a:cs typeface="Times New Roman" panose="02020603050405020304" pitchFamily="18" charset="0"/>
                                    </a:rPr>
                                  </m:ctrlPr>
                                </m:dPr>
                                <m:e>
                                  <m:r>
                                    <m:rPr>
                                      <m:sty m:val="p"/>
                                    </m:rPr>
                                    <a:rPr lang="en-US" altLang="zh-CN" sz="2400" b="0" i="0" smtClean="0">
                                      <a:latin typeface="Cambria Math" panose="02040503050406030204"/>
                                      <a:cs typeface="Times New Roman" panose="02020603050405020304" pitchFamily="18" charset="0"/>
                                    </a:rPr>
                                    <m:t>X</m:t>
                                  </m:r>
                                  <m:r>
                                    <a:rPr lang="en-US" altLang="zh-CN" sz="2400" b="0" i="0" smtClean="0">
                                      <a:latin typeface="Cambria Math" panose="02040503050406030204"/>
                                      <a:cs typeface="Times New Roman" panose="02020603050405020304" pitchFamily="18" charset="0"/>
                                    </a:rPr>
                                    <m:t>, </m:t>
                                  </m:r>
                                  <m:r>
                                    <a:rPr lang="en-US" altLang="zh-CN" sz="2400" b="0" i="1" smtClean="0">
                                      <a:latin typeface="Cambria Math" panose="02040503050406030204"/>
                                      <a:cs typeface="Times New Roman" panose="02020603050405020304" pitchFamily="18" charset="0"/>
                                    </a:rPr>
                                    <m:t>𝐵</m:t>
                                  </m:r>
                                </m:e>
                              </m:d>
                            </m:e>
                          </m:nary>
                          <m:r>
                            <a:rPr lang="en-US" altLang="zh-CN" sz="2400" b="0" i="0" smtClean="0">
                              <a:latin typeface="Cambria Math" panose="02040503050406030204"/>
                              <a:cs typeface="Times New Roman" panose="02020603050405020304" pitchFamily="18" charset="0"/>
                            </a:rPr>
                            <m:t>+</m:t>
                          </m:r>
                          <m:r>
                            <a:rPr lang="en-US" altLang="zh-CN" sz="2400" b="0" i="0" smtClean="0">
                              <a:latin typeface="Cambria Math" panose="02040503050406030204"/>
                              <a:cs typeface="Times New Roman" panose="02020603050405020304" pitchFamily="18" charset="0"/>
                            </a:rPr>
                            <m:t>2</m:t>
                          </m:r>
                          <m:r>
                            <a:rPr lang="en-US" altLang="zh-CN" sz="2400" b="0" i="0" smtClean="0">
                              <a:latin typeface="Cambria Math" panose="02040503050406030204"/>
                              <a:cs typeface="Times New Roman" panose="02020603050405020304" pitchFamily="18" charset="0"/>
                            </a:rPr>
                            <m:t> ∗</m:t>
                          </m:r>
                          <m:r>
                            <m:rPr>
                              <m:sty m:val="p"/>
                            </m:rPr>
                            <a:rPr lang="en-US" altLang="zh-CN" sz="2400" b="0" i="0" smtClean="0">
                              <a:latin typeface="Cambria Math" panose="02040503050406030204"/>
                              <a:cs typeface="Times New Roman" panose="02020603050405020304" pitchFamily="18" charset="0"/>
                            </a:rPr>
                            <m:t>Live</m:t>
                          </m:r>
                          <m:r>
                            <a:rPr lang="en-US" altLang="zh-CN" sz="2400" b="0" i="0" smtClean="0">
                              <a:latin typeface="Cambria Math" panose="02040503050406030204"/>
                              <a:cs typeface="Times New Roman" panose="02020603050405020304" pitchFamily="18" charset="0"/>
                            </a:rPr>
                            <m:t>(</m:t>
                          </m:r>
                          <m:r>
                            <m:rPr>
                              <m:sty m:val="p"/>
                            </m:rPr>
                            <a:rPr lang="en-US" altLang="zh-CN" sz="2400" b="0" i="0" smtClean="0">
                              <a:latin typeface="Cambria Math" panose="02040503050406030204"/>
                              <a:cs typeface="Times New Roman" panose="02020603050405020304" pitchFamily="18" charset="0"/>
                            </a:rPr>
                            <m:t>X</m:t>
                          </m:r>
                          <m:r>
                            <a:rPr lang="en-US" altLang="zh-CN" sz="2400" b="0" i="0" smtClean="0">
                              <a:latin typeface="Cambria Math" panose="02040503050406030204"/>
                              <a:cs typeface="Times New Roman" panose="02020603050405020304" pitchFamily="18" charset="0"/>
                            </a:rPr>
                            <m:t>, </m:t>
                          </m:r>
                          <m:r>
                            <m:rPr>
                              <m:sty m:val="p"/>
                            </m:rPr>
                            <a:rPr lang="en-US" altLang="zh-CN" sz="2400" b="0" i="0" smtClean="0">
                              <a:latin typeface="Cambria Math" panose="02040503050406030204"/>
                              <a:cs typeface="Times New Roman" panose="02020603050405020304" pitchFamily="18" charset="0"/>
                            </a:rPr>
                            <m:t>B</m:t>
                          </m:r>
                          <m:r>
                            <a:rPr lang="en-US" altLang="zh-CN" sz="2400" b="0" i="0" smtClean="0">
                              <a:latin typeface="Cambria Math" panose="02040503050406030204"/>
                              <a:cs typeface="Times New Roman" panose="02020603050405020304" pitchFamily="18" charset="0"/>
                            </a:rPr>
                            <m:t>)</m:t>
                          </m:r>
                        </m:e>
                      </m:d>
                      <m:r>
                        <a:rPr lang="en-US" altLang="zh-CN" sz="2400" b="0" i="1" smtClean="0">
                          <a:latin typeface="Cambria Math" panose="02040503050406030204"/>
                          <a:cs typeface="Times New Roman" panose="02020603050405020304" pitchFamily="18" charset="0"/>
                        </a:rPr>
                        <m:t> ∗</m:t>
                      </m:r>
                      <m:r>
                        <m:rPr>
                          <m:sty m:val="p"/>
                        </m:rPr>
                        <a:rPr lang="en-US" altLang="zh-CN" sz="2400" b="0" i="0" smtClean="0">
                          <a:latin typeface="Cambria Math" panose="02040503050406030204"/>
                          <a:cs typeface="Times New Roman" panose="02020603050405020304" pitchFamily="18" charset="0"/>
                        </a:rPr>
                        <m:t>A</m:t>
                      </m:r>
                      <m:r>
                        <a:rPr lang="en-US" altLang="zh-CN" sz="2400" b="0" i="1" smtClean="0">
                          <a:latin typeface="Cambria Math" panose="02040503050406030204"/>
                          <a:cs typeface="Times New Roman" panose="02020603050405020304" pitchFamily="18" charset="0"/>
                        </a:rPr>
                        <m:t>−</m:t>
                      </m:r>
                      <m:r>
                        <a:rPr lang="en-US" altLang="zh-CN" sz="2400" b="0" i="1" smtClean="0">
                          <a:latin typeface="Cambria Math" panose="02040503050406030204"/>
                          <a:cs typeface="Times New Roman" panose="02020603050405020304" pitchFamily="18" charset="0"/>
                        </a:rPr>
                        <m:t>4</m:t>
                      </m:r>
                    </m:oMath>
                  </m:oMathPara>
                </a14:m>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000" b="0" dirty="0" smtClean="0">
                    <a:latin typeface="Times New Roman" panose="02020603050405020304" pitchFamily="18" charset="0"/>
                    <a:cs typeface="Times New Roman" panose="02020603050405020304" pitchFamily="18" charset="0"/>
                  </a:rPr>
                  <a:t>其中：</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zh-CN" altLang="en-US" sz="2000" b="0" dirty="0" smtClean="0">
                    <a:latin typeface="Times New Roman" panose="02020603050405020304" pitchFamily="18" charset="0"/>
                    <a:cs typeface="Times New Roman" panose="02020603050405020304" pitchFamily="18" charset="0"/>
                  </a:rPr>
                  <a:t>函数</a:t>
                </a:r>
                <a:r>
                  <a:rPr lang="en-US" altLang="zh-CN" sz="2000" b="0" dirty="0" smtClean="0">
                    <a:latin typeface="Times New Roman" panose="02020603050405020304" pitchFamily="18" charset="0"/>
                    <a:cs typeface="Times New Roman" panose="02020603050405020304" pitchFamily="18" charset="0"/>
                  </a:rPr>
                  <a:t>Refer(X, B)</a:t>
                </a:r>
                <a:r>
                  <a:rPr lang="zh-CN" altLang="en-US" sz="2000" b="0" dirty="0" smtClean="0">
                    <a:latin typeface="Times New Roman" panose="02020603050405020304" pitchFamily="18" charset="0"/>
                    <a:cs typeface="Times New Roman" panose="02020603050405020304" pitchFamily="18" charset="0"/>
                  </a:rPr>
                  <a:t>记录的是基本块</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中对</a:t>
                </a:r>
                <a:r>
                  <a:rPr lang="en-US" altLang="zh-CN" sz="2000" b="0" dirty="0" smtClean="0">
                    <a:latin typeface="Times New Roman" panose="02020603050405020304" pitchFamily="18" charset="0"/>
                    <a:cs typeface="Times New Roman" panose="02020603050405020304" pitchFamily="18" charset="0"/>
                  </a:rPr>
                  <a:t>X</a:t>
                </a:r>
                <a:r>
                  <a:rPr lang="zh-CN" altLang="en-US" sz="2000" b="0" dirty="0">
                    <a:latin typeface="Times New Roman" panose="02020603050405020304" pitchFamily="18" charset="0"/>
                    <a:cs typeface="Times New Roman" panose="02020603050405020304" pitchFamily="18" charset="0"/>
                  </a:rPr>
                  <a:t>定</a:t>
                </a:r>
                <a:r>
                  <a:rPr lang="zh-CN" altLang="en-US" sz="2000" b="0" dirty="0" smtClean="0">
                    <a:latin typeface="Times New Roman" panose="02020603050405020304" pitchFamily="18" charset="0"/>
                    <a:cs typeface="Times New Roman" panose="02020603050405020304" pitchFamily="18" charset="0"/>
                  </a:rPr>
                  <a:t>值前引用</a:t>
                </a:r>
                <a:r>
                  <a:rPr lang="en-US" altLang="zh-CN" sz="2000" b="0" dirty="0" smtClean="0">
                    <a:latin typeface="Times New Roman" panose="02020603050405020304" pitchFamily="18" charset="0"/>
                    <a:cs typeface="Times New Roman" panose="02020603050405020304" pitchFamily="18" charset="0"/>
                  </a:rPr>
                  <a:t>X</a:t>
                </a:r>
                <a:r>
                  <a:rPr lang="zh-CN" altLang="en-US" sz="2000" b="0" dirty="0" smtClean="0">
                    <a:latin typeface="Times New Roman" panose="02020603050405020304" pitchFamily="18" charset="0"/>
                    <a:cs typeface="Times New Roman" panose="02020603050405020304" pitchFamily="18" charset="0"/>
                  </a:rPr>
                  <a:t>的次数；</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zh-CN" altLang="en-US" sz="2000" b="0" dirty="0">
                    <a:latin typeface="Times New Roman" panose="02020603050405020304" pitchFamily="18" charset="0"/>
                    <a:cs typeface="Times New Roman" panose="02020603050405020304" pitchFamily="18" charset="0"/>
                  </a:rPr>
                  <a:t>函数</a:t>
                </a:r>
                <a:r>
                  <a:rPr lang="en-US" altLang="zh-CN" sz="2000" b="0" dirty="0" smtClean="0">
                    <a:latin typeface="Times New Roman" panose="02020603050405020304" pitchFamily="18" charset="0"/>
                    <a:cs typeface="Times New Roman" panose="02020603050405020304" pitchFamily="18" charset="0"/>
                  </a:rPr>
                  <a:t>Live(X, B)</a:t>
                </a:r>
                <a:r>
                  <a:rPr lang="zh-CN" altLang="en-US" sz="2000" b="0" dirty="0" smtClean="0">
                    <a:latin typeface="Times New Roman" panose="02020603050405020304" pitchFamily="18" charset="0"/>
                    <a:cs typeface="Times New Roman" panose="02020603050405020304" pitchFamily="18" charset="0"/>
                  </a:rPr>
                  <a:t>记录的是基本块</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中被定值的</a:t>
                </a:r>
                <a:r>
                  <a:rPr lang="en-US" altLang="zh-CN" sz="2000" b="0" dirty="0" smtClean="0">
                    <a:latin typeface="Times New Roman" panose="02020603050405020304" pitchFamily="18" charset="0"/>
                    <a:cs typeface="Times New Roman" panose="02020603050405020304" pitchFamily="18" charset="0"/>
                  </a:rPr>
                  <a:t>X</a:t>
                </a:r>
                <a:r>
                  <a:rPr lang="zh-CN" altLang="en-US" sz="2000" b="0" dirty="0" smtClean="0">
                    <a:latin typeface="Times New Roman" panose="02020603050405020304" pitchFamily="18" charset="0"/>
                    <a:cs typeface="Times New Roman" panose="02020603050405020304" pitchFamily="18" charset="0"/>
                  </a:rPr>
                  <a:t>在</a:t>
                </a:r>
                <a:r>
                  <a:rPr lang="en-US" altLang="zh-CN" sz="2000" b="0" dirty="0" smtClean="0">
                    <a:latin typeface="Times New Roman" panose="02020603050405020304" pitchFamily="18" charset="0"/>
                    <a:cs typeface="Times New Roman" panose="02020603050405020304" pitchFamily="18" charset="0"/>
                  </a:rPr>
                  <a:t>B</a:t>
                </a:r>
                <a:r>
                  <a:rPr lang="zh-CN" altLang="en-US" sz="2000" b="0" dirty="0" smtClean="0">
                    <a:latin typeface="Times New Roman" panose="02020603050405020304" pitchFamily="18" charset="0"/>
                    <a:cs typeface="Times New Roman" panose="02020603050405020304" pitchFamily="18" charset="0"/>
                  </a:rPr>
                  <a:t>的出口之后是否活跃，若</a:t>
                </a:r>
                <a:r>
                  <a:rPr lang="en-US" altLang="zh-CN" sz="2000" b="0" dirty="0" smtClean="0">
                    <a:latin typeface="Times New Roman" panose="02020603050405020304" pitchFamily="18" charset="0"/>
                    <a:cs typeface="Times New Roman" panose="02020603050405020304" pitchFamily="18" charset="0"/>
                  </a:rPr>
                  <a:t>X</a:t>
                </a:r>
                <a:r>
                  <a:rPr lang="zh-CN" altLang="en-US" sz="2000" b="0" dirty="0" smtClean="0">
                    <a:latin typeface="Times New Roman" panose="02020603050405020304" pitchFamily="18" charset="0"/>
                    <a:cs typeface="Times New Roman" panose="02020603050405020304" pitchFamily="18" charset="0"/>
                  </a:rPr>
                  <a:t>是活跃变量，则返回</a:t>
                </a:r>
                <a:r>
                  <a:rPr lang="en-US" altLang="zh-CN" sz="2000" b="0" dirty="0" smtClean="0">
                    <a:latin typeface="Times New Roman" panose="02020603050405020304" pitchFamily="18" charset="0"/>
                    <a:cs typeface="Times New Roman" panose="02020603050405020304" pitchFamily="18" charset="0"/>
                  </a:rPr>
                  <a:t>1</a:t>
                </a:r>
                <a:r>
                  <a:rPr lang="zh-CN" altLang="en-US" sz="2000" b="0" dirty="0" smtClean="0">
                    <a:latin typeface="Times New Roman" panose="02020603050405020304" pitchFamily="18" charset="0"/>
                    <a:cs typeface="Times New Roman" panose="02020603050405020304" pitchFamily="18" charset="0"/>
                  </a:rPr>
                  <a:t>，否则返回</a:t>
                </a:r>
                <a:r>
                  <a:rPr lang="en-US" altLang="zh-CN" sz="2000" b="0" dirty="0" smtClean="0">
                    <a:latin typeface="Times New Roman" panose="02020603050405020304" pitchFamily="18" charset="0"/>
                    <a:cs typeface="Times New Roman" panose="02020603050405020304" pitchFamily="18" charset="0"/>
                  </a:rPr>
                  <a:t>0</a:t>
                </a:r>
                <a:r>
                  <a:rPr lang="zh-CN" altLang="en-US" sz="2000" b="0" dirty="0" smtClean="0">
                    <a:latin typeface="Times New Roman" panose="02020603050405020304" pitchFamily="18" charset="0"/>
                    <a:cs typeface="Times New Roman" panose="02020603050405020304" pitchFamily="18" charset="0"/>
                  </a:rPr>
                  <a:t>。</a:t>
                </a:r>
                <a:endParaRPr lang="en-US" altLang="zh-CN" sz="2000" b="0" dirty="0" smtClean="0">
                  <a:latin typeface="Times New Roman" panose="02020603050405020304" pitchFamily="18" charset="0"/>
                  <a:cs typeface="Times New Roman" panose="02020603050405020304" pitchFamily="18" charset="0"/>
                </a:endParaRPr>
              </a:p>
              <a:p>
                <a:pPr marL="252095" indent="0" algn="l">
                  <a:buNone/>
                </a:pPr>
                <a:r>
                  <a:rPr lang="en-US" altLang="zh-CN" sz="2000" b="0" dirty="0" smtClean="0">
                    <a:latin typeface="Times New Roman" panose="02020603050405020304" pitchFamily="18" charset="0"/>
                    <a:cs typeface="Times New Roman" panose="02020603050405020304" pitchFamily="18" charset="0"/>
                  </a:rPr>
                  <a:t>A</a:t>
                </a:r>
                <a:r>
                  <a:rPr lang="zh-CN" altLang="en-US" sz="2000" b="0" dirty="0" smtClean="0">
                    <a:latin typeface="Times New Roman" panose="02020603050405020304" pitchFamily="18" charset="0"/>
                    <a:cs typeface="Times New Roman" panose="02020603050405020304" pitchFamily="18" charset="0"/>
                  </a:rPr>
                  <a:t>是变量执行概率。简单起见，通常设置为</a:t>
                </a:r>
                <a:r>
                  <a:rPr lang="en-US" altLang="zh-CN" sz="2000" b="0" dirty="0" smtClean="0">
                    <a:latin typeface="Times New Roman" panose="02020603050405020304" pitchFamily="18" charset="0"/>
                    <a:cs typeface="Times New Roman" panose="02020603050405020304" pitchFamily="18" charset="0"/>
                  </a:rPr>
                  <a:t>1</a:t>
                </a:r>
                <a:r>
                  <a:rPr lang="zh-CN" altLang="en-US" sz="2000" b="0" dirty="0" smtClean="0">
                    <a:latin typeface="Times New Roman" panose="02020603050405020304" pitchFamily="18" charset="0"/>
                    <a:cs typeface="Times New Roman" panose="02020603050405020304" pitchFamily="18" charset="0"/>
                  </a:rPr>
                  <a:t>。</a:t>
                </a:r>
                <a:endParaRPr lang="en-US" altLang="zh-CN" sz="2000" b="0" dirty="0" smtClean="0">
                  <a:latin typeface="Times New Roman" panose="02020603050405020304" pitchFamily="18" charset="0"/>
                  <a:cs typeface="Times New Roman" panose="02020603050405020304" pitchFamily="18" charset="0"/>
                </a:endParaRPr>
              </a:p>
              <a:p>
                <a:pPr marL="0" indent="0" algn="l">
                  <a:buNone/>
                </a:pPr>
                <a:endParaRPr lang="en-US" altLang="zh-CN" sz="2400" b="0" dirty="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通常为</a:t>
                </a:r>
                <a:r>
                  <a:rPr lang="en-US" altLang="zh-CN" sz="2400" b="0" dirty="0" smtClean="0">
                    <a:latin typeface="Times New Roman" panose="02020603050405020304" pitchFamily="18" charset="0"/>
                    <a:cs typeface="Times New Roman" panose="02020603050405020304" pitchFamily="18" charset="0"/>
                  </a:rPr>
                  <a:t>S</a:t>
                </a:r>
                <a:r>
                  <a:rPr lang="zh-CN" altLang="en-US" sz="2400" b="0" dirty="0" smtClean="0">
                    <a:latin typeface="Times New Roman" panose="02020603050405020304" pitchFamily="18" charset="0"/>
                    <a:cs typeface="Times New Roman" panose="02020603050405020304" pitchFamily="18" charset="0"/>
                  </a:rPr>
                  <a:t>值较大的变量固定分配寄存器，以节省内存访问时间。</a:t>
                </a:r>
                <a:endParaRPr lang="en-US" altLang="zh-CN" sz="2400" b="0" dirty="0" smtClean="0">
                  <a:latin typeface="Times New Roman" panose="02020603050405020304" pitchFamily="18" charset="0"/>
                  <a:cs typeface="Times New Roman" panose="02020603050405020304" pitchFamily="18" charset="0"/>
                </a:endParaRPr>
              </a:p>
            </p:txBody>
          </p:sp>
        </mc:Choice>
        <mc:Fallback>
          <p:sp>
            <p:nvSpPr>
              <p:cNvPr id="3" name="副标题 2"/>
              <p:cNvSpPr>
                <a:spLocks noRot="1" noChangeAspect="1" noMove="1" noResize="1" noEditPoints="1" noAdjustHandles="1" noChangeArrowheads="1" noChangeShapeType="1" noTextEdit="1"/>
              </p:cNvSpPr>
              <p:nvPr>
                <p:ph idx="1"/>
              </p:nvPr>
            </p:nvSpPr>
            <p:spPr>
              <a:blipFill rotWithShape="1">
                <a:blip r:embed="rId1"/>
                <a:stretch>
                  <a:fillRect t="-11" b="9"/>
                </a:stretch>
              </a:blipFill>
            </p:spPr>
            <p:txBody>
              <a:bodyPr/>
              <a:lstStyle/>
              <a:p>
                <a:r>
                  <a:rPr lang="zh-CN" altLang="en-US">
                    <a:noFill/>
                  </a:rPr>
                  <a:t> </a:t>
                </a:r>
              </a:p>
            </p:txBody>
          </p:sp>
        </mc:Fallback>
      </mc:AlternateContent>
      <p:sp>
        <p:nvSpPr>
          <p:cNvPr id="2" name="标题 1"/>
          <p:cNvSpPr>
            <a:spLocks noGrp="1"/>
          </p:cNvSpPr>
          <p:nvPr>
            <p:ph type="title"/>
          </p:nvPr>
        </p:nvSpPr>
        <p:spPr/>
        <p:txBody>
          <a:bodyPr>
            <a:normAutofit/>
          </a:bodyPr>
          <a:lstStyle/>
          <a:p>
            <a:r>
              <a:rPr lang="zh-CN" altLang="en-US" kern="0" dirty="0">
                <a:solidFill>
                  <a:srgbClr val="000000"/>
                </a:solidFill>
              </a:rPr>
              <a:t>指令代价计算</a:t>
            </a:r>
            <a:r>
              <a:rPr lang="zh-CN" altLang="en-US" kern="0" dirty="0" smtClean="0">
                <a:solidFill>
                  <a:srgbClr val="000000"/>
                </a:solidFill>
              </a:rPr>
              <a:t>公式</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6"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寄存器分配</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例子</a:t>
            </a:r>
            <a:endParaRPr lang="zh-CN" altLang="en-US" sz="2800" kern="0" dirty="0">
              <a:solidFill>
                <a:srgbClr val="000000"/>
              </a:solidFill>
              <a:latin typeface="楷体" panose="02010609060101010101" pitchFamily="49" charset="-122"/>
              <a:ea typeface="楷体" panose="02010609060101010101" pitchFamily="49" charset="-122"/>
            </a:endParaRPr>
          </a:p>
        </p:txBody>
      </p:sp>
      <p:pic>
        <p:nvPicPr>
          <p:cNvPr id="1026" name="Picture 2" descr="C:\Users\Fuhu\Desktop\1.p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84784" y="1028733"/>
            <a:ext cx="4151712" cy="432048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表格 4"/>
          <p:cNvGraphicFramePr>
            <a:graphicFrameLocks noGrp="1"/>
          </p:cNvGraphicFramePr>
          <p:nvPr/>
        </p:nvGraphicFramePr>
        <p:xfrm>
          <a:off x="130004" y="1028733"/>
          <a:ext cx="4601727" cy="3413760"/>
        </p:xfrm>
        <a:graphic>
          <a:graphicData uri="http://schemas.openxmlformats.org/drawingml/2006/table">
            <a:tbl>
              <a:tblPr firstRow="1" bandRow="1">
                <a:tableStyleId>{5C22544A-7EE6-4342-B048-85BDC9FD1C3A}</a:tableStyleId>
              </a:tblPr>
              <a:tblGrid>
                <a:gridCol w="511303"/>
                <a:gridCol w="511303"/>
                <a:gridCol w="511303"/>
                <a:gridCol w="511303"/>
                <a:gridCol w="511303"/>
                <a:gridCol w="511303"/>
                <a:gridCol w="511303"/>
                <a:gridCol w="511303"/>
                <a:gridCol w="511303"/>
              </a:tblGrid>
              <a:tr h="406400">
                <a:tc rowSpan="2">
                  <a:txBody>
                    <a:bodyPr/>
                    <a:lstStyle/>
                    <a:p>
                      <a:pPr algn="ctr"/>
                      <a:endParaRPr lang="en-US" sz="2000" dirty="0">
                        <a:latin typeface="Times New Roman" panose="02020603050405020304" pitchFamily="18" charset="0"/>
                        <a:cs typeface="Times New Roman" panose="02020603050405020304" pitchFamily="18" charset="0"/>
                      </a:endParaRPr>
                    </a:p>
                  </a:txBody>
                  <a:tcPr marT="60960" marB="60960" anchor="ctr"/>
                </a:tc>
                <a:tc gridSpan="4">
                  <a:txBody>
                    <a:bodyPr/>
                    <a:lstStyle/>
                    <a:p>
                      <a:pPr algn="ctr"/>
                      <a:r>
                        <a:rPr lang="en-US" sz="2000" dirty="0" smtClean="0">
                          <a:latin typeface="Times New Roman" panose="02020603050405020304" pitchFamily="18" charset="0"/>
                          <a:cs typeface="Times New Roman" panose="02020603050405020304" pitchFamily="18" charset="0"/>
                        </a:rPr>
                        <a:t>Refer</a:t>
                      </a:r>
                      <a:endParaRPr lang="en-US" sz="2000" dirty="0">
                        <a:latin typeface="Times New Roman" panose="02020603050405020304" pitchFamily="18" charset="0"/>
                        <a:cs typeface="Times New Roman" panose="02020603050405020304" pitchFamily="18" charset="0"/>
                      </a:endParaRPr>
                    </a:p>
                  </a:txBody>
                  <a:tcPr marT="60960" marB="60960" anchor="ctr"/>
                </a:tc>
                <a:tc hMerge="1">
                  <a:tcPr/>
                </a:tc>
                <a:tc hMerge="1">
                  <a:tcPr/>
                </a:tc>
                <a:tc hMerge="1">
                  <a:tcPr/>
                </a:tc>
                <a:tc gridSpan="4">
                  <a:txBody>
                    <a:bodyPr/>
                    <a:lstStyle/>
                    <a:p>
                      <a:pPr algn="ctr"/>
                      <a:r>
                        <a:rPr lang="en-US" sz="2000" dirty="0" smtClean="0">
                          <a:latin typeface="Times New Roman" panose="02020603050405020304" pitchFamily="18" charset="0"/>
                          <a:cs typeface="Times New Roman" panose="02020603050405020304" pitchFamily="18" charset="0"/>
                        </a:rPr>
                        <a:t>Live</a:t>
                      </a:r>
                      <a:endParaRPr lang="en-US" sz="2000" dirty="0">
                        <a:latin typeface="Times New Roman" panose="02020603050405020304" pitchFamily="18" charset="0"/>
                        <a:cs typeface="Times New Roman" panose="02020603050405020304" pitchFamily="18" charset="0"/>
                      </a:endParaRPr>
                    </a:p>
                  </a:txBody>
                  <a:tcPr marT="60960" marB="60960" anchor="ctr"/>
                </a:tc>
                <a:tc hMerge="1">
                  <a:tcPr/>
                </a:tc>
                <a:tc hMerge="1">
                  <a:tcPr/>
                </a:tc>
                <a:tc hMerge="1">
                  <a:tcPr/>
                </a:tc>
              </a:tr>
              <a:tr h="406400">
                <a:tc vMerge="1">
                  <a:tcPr/>
                </a:tc>
                <a:tc>
                  <a:txBody>
                    <a:bodyPr/>
                    <a:lstStyle/>
                    <a:p>
                      <a:pPr algn="ctr"/>
                      <a:r>
                        <a:rPr lang="en-US" sz="2000" dirty="0" smtClean="0">
                          <a:latin typeface="Times New Roman" panose="02020603050405020304" pitchFamily="18" charset="0"/>
                          <a:cs typeface="Times New Roman" panose="02020603050405020304" pitchFamily="18" charset="0"/>
                        </a:rPr>
                        <a:t>B1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B3</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B4</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B3</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B4</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altLang="zh-CN" sz="2000" dirty="0" smtClean="0">
                          <a:latin typeface="Times New Roman" panose="02020603050405020304" pitchFamily="18" charset="0"/>
                          <a:cs typeface="Times New Roman" panose="02020603050405020304" pitchFamily="18" charset="0"/>
                        </a:rPr>
                        <a:t>a</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b</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d</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e</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f</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bl>
          </a:graphicData>
        </a:graphic>
      </p:graphicFrame>
      <p:sp>
        <p:nvSpPr>
          <p:cNvPr id="6"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7"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4294967295"/>
          </p:nvPr>
        </p:nvSpPr>
        <p:spPr>
          <a:xfrm>
            <a:off x="0" y="4437112"/>
            <a:ext cx="9144000" cy="1800200"/>
          </a:xfrm>
        </p:spPr>
        <p:txBody>
          <a:bodyPr>
            <a:normAutofit/>
          </a:bodyPr>
          <a:lstStyle/>
          <a:p>
            <a:pPr marL="0" indent="0" algn="l">
              <a:buNone/>
            </a:pPr>
            <a:r>
              <a:rPr lang="zh-CN" altLang="en-US" sz="2400" b="0" dirty="0" smtClean="0">
                <a:latin typeface="Times New Roman" panose="02020603050405020304" pitchFamily="18" charset="0"/>
                <a:cs typeface="Times New Roman" panose="02020603050405020304" pitchFamily="18" charset="0"/>
              </a:rPr>
              <a:t>按照</a:t>
            </a:r>
            <a:r>
              <a:rPr lang="en-US" altLang="zh-CN" sz="2400" b="0" dirty="0" smtClean="0">
                <a:latin typeface="Times New Roman" panose="02020603050405020304" pitchFamily="18" charset="0"/>
                <a:cs typeface="Times New Roman" panose="02020603050405020304" pitchFamily="18" charset="0"/>
              </a:rPr>
              <a:t>S</a:t>
            </a:r>
            <a:r>
              <a:rPr lang="zh-CN" altLang="en-US" sz="2400" b="0" dirty="0" smtClean="0">
                <a:latin typeface="Times New Roman" panose="02020603050405020304" pitchFamily="18" charset="0"/>
                <a:cs typeface="Times New Roman" panose="02020603050405020304" pitchFamily="18" charset="0"/>
              </a:rPr>
              <a:t>的大小，将</a:t>
            </a:r>
            <a:r>
              <a:rPr lang="en-US" altLang="zh-CN" sz="2400" b="0" dirty="0" smtClean="0">
                <a:latin typeface="Times New Roman" panose="02020603050405020304" pitchFamily="18" charset="0"/>
                <a:cs typeface="Times New Roman" panose="02020603050405020304" pitchFamily="18" charset="0"/>
              </a:rPr>
              <a:t>R0</a:t>
            </a:r>
            <a:r>
              <a:rPr lang="zh-CN" altLang="en-US" sz="2400" b="0" dirty="0" smtClean="0">
                <a:latin typeface="Times New Roman" panose="02020603050405020304" pitchFamily="18" charset="0"/>
                <a:cs typeface="Times New Roman" panose="02020603050405020304" pitchFamily="18" charset="0"/>
              </a:rPr>
              <a:t>分配给</a:t>
            </a:r>
            <a:r>
              <a:rPr lang="en-US" altLang="zh-CN" sz="2400" b="0" dirty="0" smtClean="0">
                <a:latin typeface="Times New Roman" panose="02020603050405020304" pitchFamily="18" charset="0"/>
                <a:cs typeface="Times New Roman" panose="02020603050405020304" pitchFamily="18" charset="0"/>
              </a:rPr>
              <a:t>D</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R1</a:t>
            </a:r>
            <a:r>
              <a:rPr lang="zh-CN" altLang="en-US" sz="2400" b="0" dirty="0" smtClean="0">
                <a:latin typeface="Times New Roman" panose="02020603050405020304" pitchFamily="18" charset="0"/>
                <a:cs typeface="Times New Roman" panose="02020603050405020304" pitchFamily="18" charset="0"/>
              </a:rPr>
              <a:t>分配给</a:t>
            </a:r>
            <a:r>
              <a:rPr lang="en-US" altLang="zh-CN" sz="2400" b="0" dirty="0" smtClean="0">
                <a:latin typeface="Times New Roman" panose="02020603050405020304" pitchFamily="18" charset="0"/>
                <a:cs typeface="Times New Roman" panose="02020603050405020304" pitchFamily="18" charset="0"/>
              </a:rPr>
              <a:t>B</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R2</a:t>
            </a:r>
            <a:r>
              <a:rPr lang="zh-CN" altLang="en-US" sz="2400" b="0" dirty="0" smtClean="0">
                <a:latin typeface="Times New Roman" panose="02020603050405020304" pitchFamily="18" charset="0"/>
                <a:cs typeface="Times New Roman" panose="02020603050405020304" pitchFamily="18" charset="0"/>
              </a:rPr>
              <a:t>分配给</a:t>
            </a:r>
            <a:r>
              <a:rPr lang="en-US" altLang="zh-CN" sz="2400" b="0" dirty="0" smtClean="0">
                <a:latin typeface="Times New Roman" panose="02020603050405020304" pitchFamily="18" charset="0"/>
                <a:cs typeface="Times New Roman" panose="02020603050405020304" pitchFamily="18" charset="0"/>
              </a:rPr>
              <a:t>A</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E</a:t>
            </a:r>
            <a:r>
              <a:rPr lang="zh-CN" altLang="en-US" sz="2400" b="0" dirty="0" smtClean="0">
                <a:latin typeface="Times New Roman" panose="02020603050405020304" pitchFamily="18" charset="0"/>
                <a:cs typeface="Times New Roman" panose="02020603050405020304" pitchFamily="18" charset="0"/>
              </a:rPr>
              <a:t>、</a:t>
            </a:r>
            <a:r>
              <a:rPr lang="en-US" altLang="zh-CN" sz="2400" b="0" dirty="0" smtClean="0">
                <a:latin typeface="Times New Roman" panose="02020603050405020304" pitchFamily="18" charset="0"/>
                <a:cs typeface="Times New Roman" panose="02020603050405020304" pitchFamily="18" charset="0"/>
              </a:rPr>
              <a:t>F</a:t>
            </a:r>
            <a:r>
              <a:rPr lang="zh-CN" altLang="en-US" sz="2400" b="0" dirty="0" smtClean="0">
                <a:latin typeface="Times New Roman" panose="02020603050405020304" pitchFamily="18" charset="0"/>
                <a:cs typeface="Times New Roman" panose="02020603050405020304" pitchFamily="18" charset="0"/>
              </a:rPr>
              <a:t>中任一个。</a:t>
            </a:r>
            <a:endParaRPr lang="en-US" altLang="zh-CN" sz="2400" b="0" dirty="0" smtClean="0">
              <a:latin typeface="Times New Roman" panose="02020603050405020304" pitchFamily="18" charset="0"/>
              <a:cs typeface="Times New Roman" panose="02020603050405020304" pitchFamily="18" charset="0"/>
            </a:endParaRPr>
          </a:p>
          <a:p>
            <a:pPr marL="0" indent="0" algn="l">
              <a:buNone/>
            </a:pPr>
            <a:r>
              <a:rPr lang="zh-CN" altLang="en-US" sz="2400" b="0" dirty="0" smtClean="0">
                <a:latin typeface="Times New Roman" panose="02020603050405020304" pitchFamily="18" charset="0"/>
                <a:cs typeface="Times New Roman" panose="02020603050405020304" pitchFamily="18" charset="0"/>
              </a:rPr>
              <a:t>其余变量从剩余的寄存器中分配。</a:t>
            </a:r>
            <a:endParaRPr lang="en-US" altLang="zh-CN" sz="2400" b="0" dirty="0" smtClean="0">
              <a:latin typeface="Times New Roman" panose="02020603050405020304" pitchFamily="18" charset="0"/>
              <a:cs typeface="Times New Roman" panose="02020603050405020304" pitchFamily="18" charset="0"/>
            </a:endParaRPr>
          </a:p>
        </p:txBody>
      </p:sp>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寄存器分配</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例子</a:t>
            </a:r>
            <a:endParaRPr lang="zh-CN" altLang="en-US" sz="2800" kern="0" dirty="0">
              <a:solidFill>
                <a:srgbClr val="000000"/>
              </a:solidFill>
              <a:latin typeface="楷体" panose="02010609060101010101" pitchFamily="49" charset="-122"/>
              <a:ea typeface="楷体" panose="02010609060101010101" pitchFamily="49" charset="-122"/>
            </a:endParaRPr>
          </a:p>
        </p:txBody>
      </p:sp>
      <p:graphicFrame>
        <p:nvGraphicFramePr>
          <p:cNvPr id="5" name="表格 4"/>
          <p:cNvGraphicFramePr>
            <a:graphicFrameLocks noGrp="1"/>
          </p:cNvGraphicFramePr>
          <p:nvPr/>
        </p:nvGraphicFramePr>
        <p:xfrm>
          <a:off x="107504" y="836712"/>
          <a:ext cx="4824540" cy="3413760"/>
        </p:xfrm>
        <a:graphic>
          <a:graphicData uri="http://schemas.openxmlformats.org/drawingml/2006/table">
            <a:tbl>
              <a:tblPr firstRow="1" bandRow="1">
                <a:tableStyleId>{5C22544A-7EE6-4342-B048-85BDC9FD1C3A}</a:tableStyleId>
              </a:tblPr>
              <a:tblGrid>
                <a:gridCol w="536060"/>
                <a:gridCol w="536060"/>
                <a:gridCol w="536060"/>
                <a:gridCol w="536060"/>
                <a:gridCol w="536060"/>
                <a:gridCol w="536060"/>
                <a:gridCol w="536060"/>
                <a:gridCol w="536060"/>
                <a:gridCol w="536060"/>
              </a:tblGrid>
              <a:tr h="406400">
                <a:tc rowSpan="2">
                  <a:txBody>
                    <a:bodyPr/>
                    <a:lstStyle/>
                    <a:p>
                      <a:pPr algn="ctr"/>
                      <a:endParaRPr lang="en-US" sz="2000" dirty="0">
                        <a:latin typeface="Times New Roman" panose="02020603050405020304" pitchFamily="18" charset="0"/>
                        <a:cs typeface="Times New Roman" panose="02020603050405020304" pitchFamily="18" charset="0"/>
                      </a:endParaRPr>
                    </a:p>
                  </a:txBody>
                  <a:tcPr marT="60960" marB="60960" anchor="ctr"/>
                </a:tc>
                <a:tc gridSpan="4">
                  <a:txBody>
                    <a:bodyPr/>
                    <a:lstStyle/>
                    <a:p>
                      <a:pPr algn="ctr"/>
                      <a:r>
                        <a:rPr lang="en-US" sz="2000" dirty="0" smtClean="0">
                          <a:latin typeface="Times New Roman" panose="02020603050405020304" pitchFamily="18" charset="0"/>
                          <a:cs typeface="Times New Roman" panose="02020603050405020304" pitchFamily="18" charset="0"/>
                        </a:rPr>
                        <a:t>Refer</a:t>
                      </a:r>
                      <a:endParaRPr lang="en-US" sz="2000" dirty="0">
                        <a:latin typeface="Times New Roman" panose="02020603050405020304" pitchFamily="18" charset="0"/>
                        <a:cs typeface="Times New Roman" panose="02020603050405020304" pitchFamily="18" charset="0"/>
                      </a:endParaRPr>
                    </a:p>
                  </a:txBody>
                  <a:tcPr marT="60960" marB="60960" anchor="ctr"/>
                </a:tc>
                <a:tc hMerge="1">
                  <a:tcPr/>
                </a:tc>
                <a:tc hMerge="1">
                  <a:tcPr/>
                </a:tc>
                <a:tc hMerge="1">
                  <a:tcPr/>
                </a:tc>
                <a:tc gridSpan="4">
                  <a:txBody>
                    <a:bodyPr/>
                    <a:lstStyle/>
                    <a:p>
                      <a:pPr algn="ctr"/>
                      <a:r>
                        <a:rPr lang="en-US" sz="2000" dirty="0" smtClean="0">
                          <a:latin typeface="Times New Roman" panose="02020603050405020304" pitchFamily="18" charset="0"/>
                          <a:cs typeface="Times New Roman" panose="02020603050405020304" pitchFamily="18" charset="0"/>
                        </a:rPr>
                        <a:t>Live</a:t>
                      </a:r>
                      <a:endParaRPr lang="en-US" sz="2000" dirty="0">
                        <a:latin typeface="Times New Roman" panose="02020603050405020304" pitchFamily="18" charset="0"/>
                        <a:cs typeface="Times New Roman" panose="02020603050405020304" pitchFamily="18" charset="0"/>
                      </a:endParaRPr>
                    </a:p>
                  </a:txBody>
                  <a:tcPr marT="60960" marB="60960" anchor="ctr"/>
                </a:tc>
                <a:tc hMerge="1">
                  <a:tcPr/>
                </a:tc>
                <a:tc hMerge="1">
                  <a:tcPr/>
                </a:tc>
                <a:tc hMerge="1">
                  <a:tcPr/>
                </a:tc>
              </a:tr>
              <a:tr h="406400">
                <a:tc vMerge="1">
                  <a:tcPr/>
                </a:tc>
                <a:tc>
                  <a:txBody>
                    <a:bodyPr/>
                    <a:lstStyle/>
                    <a:p>
                      <a:pPr algn="ctr"/>
                      <a:r>
                        <a:rPr lang="en-US" sz="2000" dirty="0" smtClean="0">
                          <a:latin typeface="Times New Roman" panose="02020603050405020304" pitchFamily="18" charset="0"/>
                          <a:cs typeface="Times New Roman" panose="02020603050405020304" pitchFamily="18" charset="0"/>
                        </a:rPr>
                        <a:t>B1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B3</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B4</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B3</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B4</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a</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b</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2</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c</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d</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e</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r h="406400">
                <a:tc>
                  <a:txBody>
                    <a:bodyPr/>
                    <a:lstStyle/>
                    <a:p>
                      <a:pPr algn="ctr"/>
                      <a:r>
                        <a:rPr lang="en-US" sz="2000" dirty="0" smtClean="0">
                          <a:latin typeface="Times New Roman" panose="02020603050405020304" pitchFamily="18" charset="0"/>
                          <a:cs typeface="Times New Roman" panose="02020603050405020304" pitchFamily="18" charset="0"/>
                        </a:rPr>
                        <a:t>f</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1</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c>
                  <a:txBody>
                    <a:bodyPr/>
                    <a:lstStyle/>
                    <a:p>
                      <a:pPr algn="ctr"/>
                      <a:r>
                        <a:rPr lang="en-US" sz="2000" dirty="0" smtClean="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a:txBody>
                  <a:tcPr marT="60960" marB="60960" anchor="ctr"/>
                </a:tc>
              </a:tr>
            </a:tbl>
          </a:graphicData>
        </a:graphic>
      </p:graphicFrame>
      <p:graphicFrame>
        <p:nvGraphicFramePr>
          <p:cNvPr id="6" name="表格 5"/>
          <p:cNvGraphicFramePr>
            <a:graphicFrameLocks noGrp="1"/>
          </p:cNvGraphicFramePr>
          <p:nvPr/>
        </p:nvGraphicFramePr>
        <p:xfrm>
          <a:off x="4996136" y="815819"/>
          <a:ext cx="3888432" cy="2784313"/>
        </p:xfrm>
        <a:graphic>
          <a:graphicData uri="http://schemas.openxmlformats.org/drawingml/2006/table">
            <a:tbl>
              <a:tblPr firstRow="1" bandRow="1">
                <a:tableStyleId>{5C22544A-7EE6-4342-B048-85BDC9FD1C3A}</a:tableStyleId>
              </a:tblPr>
              <a:tblGrid>
                <a:gridCol w="324036"/>
                <a:gridCol w="3564396"/>
              </a:tblGrid>
              <a:tr h="397759">
                <a:tc>
                  <a:txBody>
                    <a:bodyPr/>
                    <a:lstStyle/>
                    <a:p>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pPr algn="ctr"/>
                      <a:r>
                        <a:rPr lang="en-US" sz="1600" dirty="0" smtClean="0">
                          <a:latin typeface="Times New Roman" panose="02020603050405020304" pitchFamily="18" charset="0"/>
                          <a:cs typeface="Times New Roman" panose="02020603050405020304" pitchFamily="18" charset="0"/>
                        </a:rPr>
                        <a:t>S</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a</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altLang="zh-CN" sz="160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(0+1+1+0+2</a:t>
                      </a:r>
                      <a:r>
                        <a:rPr lang="zh-CN" altLang="en-US" sz="1600" baseline="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1+2</a:t>
                      </a:r>
                      <a:r>
                        <a:rPr lang="zh-CN" altLang="en-US" sz="1600" baseline="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0+2</a:t>
                      </a:r>
                      <a:r>
                        <a:rPr lang="zh-CN" altLang="en-US" sz="1600" baseline="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0+2</a:t>
                      </a:r>
                      <a:r>
                        <a:rPr lang="zh-CN" altLang="en-US" sz="1600" baseline="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0)</a:t>
                      </a:r>
                      <a:r>
                        <a:rPr lang="zh-CN" altLang="en-US" sz="1600" baseline="0" dirty="0" smtClean="0">
                          <a:latin typeface="Times New Roman" panose="02020603050405020304" pitchFamily="18" charset="0"/>
                          <a:cs typeface="Times New Roman" panose="02020603050405020304" pitchFamily="18" charset="0"/>
                        </a:rPr>
                        <a:t>*</a:t>
                      </a:r>
                      <a:r>
                        <a:rPr lang="en-US" altLang="zh-CN" sz="1600" baseline="0" dirty="0" smtClean="0">
                          <a:latin typeface="Times New Roman" panose="02020603050405020304" pitchFamily="18" charset="0"/>
                          <a:cs typeface="Times New Roman" panose="02020603050405020304" pitchFamily="18" charset="0"/>
                        </a:rPr>
                        <a:t>1-4=0</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b</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altLang="zh-CN" sz="1600" dirty="0" smtClean="0">
                          <a:latin typeface="Times New Roman" panose="02020603050405020304" pitchFamily="18" charset="0"/>
                          <a:cs typeface="Times New Roman" panose="02020603050405020304" pitchFamily="18" charset="0"/>
                        </a:rPr>
                        <a:t>=(2+0+0+0+2*0+2*0+2*1+2*1)*1-4=2</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c</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sz="1600" dirty="0" smtClean="0">
                          <a:latin typeface="Times New Roman" panose="02020603050405020304" pitchFamily="18" charset="0"/>
                          <a:cs typeface="Times New Roman" panose="02020603050405020304" pitchFamily="18" charset="0"/>
                        </a:rPr>
                        <a:t>=(1+0+1+1+2*0+2*0+2*0+2*0)*1-4=-1</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d</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sz="1600" dirty="0" smtClean="0">
                          <a:latin typeface="Times New Roman" panose="02020603050405020304" pitchFamily="18" charset="0"/>
                          <a:cs typeface="Times New Roman" panose="02020603050405020304" pitchFamily="18" charset="0"/>
                        </a:rPr>
                        <a:t>=(1+1+1+1+2*1+2*0+2*0+2*0)*1-4=2</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e</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sz="1600" dirty="0" smtClean="0">
                          <a:latin typeface="Times New Roman" panose="02020603050405020304" pitchFamily="18" charset="0"/>
                          <a:cs typeface="Times New Roman" panose="02020603050405020304" pitchFamily="18" charset="0"/>
                        </a:rPr>
                        <a:t>=(0+0+0+0+2*1+2*0+2*1+2*0)*1-4=0</a:t>
                      </a:r>
                      <a:endParaRPr lang="en-US" sz="1600" dirty="0">
                        <a:latin typeface="Times New Roman" panose="02020603050405020304" pitchFamily="18" charset="0"/>
                        <a:cs typeface="Times New Roman" panose="02020603050405020304" pitchFamily="18" charset="0"/>
                      </a:endParaRPr>
                    </a:p>
                  </a:txBody>
                  <a:tcPr marT="60960" marB="60960"/>
                </a:tc>
              </a:tr>
              <a:tr h="397759">
                <a:tc>
                  <a:txBody>
                    <a:bodyPr/>
                    <a:lstStyle/>
                    <a:p>
                      <a:r>
                        <a:rPr lang="en-US" sz="1600" dirty="0" smtClean="0">
                          <a:latin typeface="Times New Roman" panose="02020603050405020304" pitchFamily="18" charset="0"/>
                          <a:cs typeface="Times New Roman" panose="02020603050405020304" pitchFamily="18" charset="0"/>
                        </a:rPr>
                        <a:t>f</a:t>
                      </a:r>
                      <a:endParaRPr lang="en-US" sz="1600" dirty="0">
                        <a:latin typeface="Times New Roman" panose="02020603050405020304" pitchFamily="18" charset="0"/>
                        <a:cs typeface="Times New Roman" panose="02020603050405020304" pitchFamily="18" charset="0"/>
                      </a:endParaRPr>
                    </a:p>
                  </a:txBody>
                  <a:tcPr marT="60960" marB="60960"/>
                </a:tc>
                <a:tc>
                  <a:txBody>
                    <a:bodyPr/>
                    <a:lstStyle/>
                    <a:p>
                      <a:r>
                        <a:rPr lang="en-US" sz="1600" dirty="0" smtClean="0">
                          <a:latin typeface="Times New Roman" panose="02020603050405020304" pitchFamily="18" charset="0"/>
                          <a:cs typeface="Times New Roman" panose="02020603050405020304" pitchFamily="18" charset="0"/>
                        </a:rPr>
                        <a:t>=(1+0+1+0+2*0+2*1+2*0+2*0)*1-4=0</a:t>
                      </a:r>
                      <a:endParaRPr lang="en-US" sz="1600" dirty="0">
                        <a:latin typeface="Times New Roman" panose="02020603050405020304" pitchFamily="18" charset="0"/>
                        <a:cs typeface="Times New Roman" panose="02020603050405020304" pitchFamily="18" charset="0"/>
                      </a:endParaRPr>
                    </a:p>
                  </a:txBody>
                  <a:tcPr marT="60960" marB="60960"/>
                </a:tc>
              </a:tr>
            </a:tbl>
          </a:graphicData>
        </a:graphic>
      </p:graphicFrame>
      <p:sp>
        <p:nvSpPr>
          <p:cNvPr id="7"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8"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9"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idx="1"/>
          </p:nvPr>
        </p:nvSpPr>
        <p:spPr/>
        <p:txBody>
          <a:bodyPr>
            <a:normAutofit/>
          </a:bodyPr>
          <a:lstStyle/>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循环中的目标代码，凡是涉及到已固定分配寄存器的变量，就用分配给它的寄存器来表示。</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如果某些已经分配寄存器的变量在循环入口前是活跃的，那么在循环入口之前，要生成把它们的值分别取到相应寄存器中的目标代码。</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如果某些已经</a:t>
            </a:r>
            <a:r>
              <a:rPr lang="zh-CN" altLang="en-US" sz="2400" b="0" dirty="0">
                <a:latin typeface="Times New Roman" panose="02020603050405020304" pitchFamily="18" charset="0"/>
                <a:cs typeface="Times New Roman" panose="02020603050405020304" pitchFamily="18" charset="0"/>
              </a:rPr>
              <a:t>分配寄存器</a:t>
            </a:r>
            <a:r>
              <a:rPr lang="zh-CN" altLang="en-US" sz="2400" b="0" dirty="0" smtClean="0">
                <a:latin typeface="Times New Roman" panose="02020603050405020304" pitchFamily="18" charset="0"/>
                <a:cs typeface="Times New Roman" panose="02020603050405020304" pitchFamily="18" charset="0"/>
              </a:rPr>
              <a:t>的变量在循环出口之后是活跃的，那么在循环出口之后，要生成把它们的值存放到内存单元的目标代码。</a:t>
            </a:r>
            <a:endParaRPr lang="en-US" altLang="zh-CN" sz="2400" b="0" dirty="0" smtClean="0">
              <a:latin typeface="Times New Roman" panose="02020603050405020304" pitchFamily="18" charset="0"/>
              <a:cs typeface="Times New Roman" panose="02020603050405020304" pitchFamily="18" charset="0"/>
            </a:endParaRPr>
          </a:p>
          <a:p>
            <a:pPr marL="457200" indent="-457200" algn="l">
              <a:buAutoNum type="arabicParenBoth"/>
            </a:pPr>
            <a:r>
              <a:rPr lang="zh-CN" altLang="en-US" sz="2400" b="0" dirty="0" smtClean="0">
                <a:latin typeface="Times New Roman" panose="02020603050405020304" pitchFamily="18" charset="0"/>
                <a:cs typeface="Times New Roman" panose="02020603050405020304" pitchFamily="18" charset="0"/>
              </a:rPr>
              <a:t>在循环中每个基本块的出口，对未固定分配寄存器的变量，仍然按照以前的算法生成目标代码，并把它们在寄存器中的值存放到内存单元中。</a:t>
            </a:r>
            <a:endParaRPr lang="en-US" altLang="zh-CN" sz="2400" b="0" dirty="0" smtClean="0">
              <a:latin typeface="Times New Roman" panose="02020603050405020304" pitchFamily="18" charset="0"/>
              <a:cs typeface="Times New Roman" panose="02020603050405020304" pitchFamily="18" charset="0"/>
            </a:endParaRPr>
          </a:p>
        </p:txBody>
      </p:sp>
      <p:sp>
        <p:nvSpPr>
          <p:cNvPr id="5" name="标题 4"/>
          <p:cNvSpPr>
            <a:spLocks noGrp="1"/>
          </p:cNvSpPr>
          <p:nvPr>
            <p:ph type="title"/>
          </p:nvPr>
        </p:nvSpPr>
        <p:spPr/>
        <p:txBody>
          <a:bodyPr>
            <a:normAutofit/>
          </a:bodyPr>
          <a:lstStyle/>
          <a:p>
            <a:r>
              <a:rPr lang="zh-CN" altLang="en-US" kern="0" dirty="0">
                <a:solidFill>
                  <a:srgbClr val="000000"/>
                </a:solidFill>
              </a:rPr>
              <a:t>调整后的代码生成</a:t>
            </a:r>
            <a:r>
              <a:rPr lang="zh-CN" altLang="en-US" kern="0" dirty="0" smtClean="0">
                <a:solidFill>
                  <a:srgbClr val="000000"/>
                </a:solidFill>
              </a:rPr>
              <a:t>算法</a:t>
            </a:r>
            <a:endParaRPr lang="en-US" dirty="0"/>
          </a:p>
        </p:txBody>
      </p:sp>
      <p:sp>
        <p:nvSpPr>
          <p:cNvPr id="4"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6"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7"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例子</a:t>
            </a:r>
            <a:endParaRPr lang="zh-CN" altLang="en-US" sz="2800" kern="0" dirty="0">
              <a:solidFill>
                <a:srgbClr val="000000"/>
              </a:solidFill>
              <a:latin typeface="楷体" panose="02010609060101010101" pitchFamily="49" charset="-122"/>
              <a:ea typeface="楷体" panose="02010609060101010101" pitchFamily="49" charset="-122"/>
            </a:endParaRPr>
          </a:p>
        </p:txBody>
      </p:sp>
      <p:sp>
        <p:nvSpPr>
          <p:cNvPr id="2" name="矩形 1"/>
          <p:cNvSpPr/>
          <p:nvPr/>
        </p:nvSpPr>
        <p:spPr>
          <a:xfrm>
            <a:off x="7238036"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 = </a:t>
            </a: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 + F</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 A – 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701532"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 = A </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982322" y="1796819"/>
            <a:ext cx="1440160" cy="12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A = B + C</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 = D – B</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E = A + F</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982322"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a:stCxn id="6" idx="1"/>
          </p:cNvCxnSpPr>
          <p:nvPr/>
        </p:nvCxnSpPr>
        <p:spPr>
          <a:xfrm flipH="1">
            <a:off x="3421612" y="2420888"/>
            <a:ext cx="156071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421612"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3"/>
          </p:cNvCxnSpPr>
          <p:nvPr/>
        </p:nvCxnSpPr>
        <p:spPr>
          <a:xfrm flipH="1">
            <a:off x="6422482"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958116"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421612" y="3909054"/>
            <a:ext cx="0" cy="1001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454060" y="3895107"/>
            <a:ext cx="0" cy="1015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421612"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422482"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390164" y="3895107"/>
            <a:ext cx="0" cy="1464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204420" y="5236935"/>
            <a:ext cx="1268"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252092"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252092"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252093"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157916"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221812"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1" name="TextBox 50"/>
          <p:cNvSpPr txBox="1"/>
          <p:nvPr/>
        </p:nvSpPr>
        <p:spPr>
          <a:xfrm>
            <a:off x="6178646" y="1160965"/>
            <a:ext cx="646331" cy="369332"/>
          </a:xfrm>
          <a:prstGeom prst="rect">
            <a:avLst/>
          </a:prstGeom>
          <a:noFill/>
        </p:spPr>
        <p:txBody>
          <a:bodyPr wrap="none" rtlCol="0">
            <a:spAutoFit/>
          </a:bodyPr>
          <a:lstStyle/>
          <a:p>
            <a:r>
              <a:rPr lang="zh-CN" altLang="en-US" dirty="0">
                <a:latin typeface="Times New Roman" panose="02020603050405020304" pitchFamily="18" charset="0"/>
                <a:cs typeface="Times New Roman" panose="02020603050405020304" pitchFamily="18" charset="0"/>
              </a:rPr>
              <a:t>入口</a:t>
            </a:r>
            <a:endParaRPr lang="en-US" dirty="0">
              <a:latin typeface="Times New Roman" panose="02020603050405020304" pitchFamily="18" charset="0"/>
              <a:cs typeface="Times New Roman" panose="02020603050405020304" pitchFamily="18" charset="0"/>
            </a:endParaRPr>
          </a:p>
        </p:txBody>
      </p:sp>
      <p:sp>
        <p:nvSpPr>
          <p:cNvPr id="52" name="TextBox 51"/>
          <p:cNvSpPr txBox="1"/>
          <p:nvPr/>
        </p:nvSpPr>
        <p:spPr>
          <a:xfrm>
            <a:off x="8390165" y="4355405"/>
            <a:ext cx="646331" cy="369332"/>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rPr>
              <a:t>出口</a:t>
            </a:r>
            <a:endParaRPr lang="en-US"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6178647" y="5336632"/>
            <a:ext cx="646331" cy="369332"/>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rPr>
              <a:t>出口</a:t>
            </a:r>
            <a:endParaRPr lang="en-US"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7665903" y="5359269"/>
            <a:ext cx="1236236"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BDEF</a:t>
            </a:r>
            <a:r>
              <a:rPr lang="zh-CN" altLang="en-US" dirty="0" smtClean="0">
                <a:latin typeface="Times New Roman" panose="02020603050405020304" pitchFamily="18" charset="0"/>
                <a:cs typeface="Times New Roman" panose="02020603050405020304" pitchFamily="18" charset="0"/>
              </a:rPr>
              <a:t>活跃</a:t>
            </a:r>
            <a:endParaRPr lang="en-US"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4218007"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5262300"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421613" y="2438504"/>
            <a:ext cx="813043"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ACDE</a:t>
            </a:r>
            <a:endParaRPr lang="en-US"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7138798" y="2443333"/>
            <a:ext cx="8002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391378"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4157980"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729774"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469005"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74" name="矩形 73"/>
          <p:cNvSpPr/>
          <p:nvPr/>
        </p:nvSpPr>
        <p:spPr>
          <a:xfrm>
            <a:off x="251520"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82" name="TextBox 81"/>
          <p:cNvSpPr txBox="1"/>
          <p:nvPr/>
        </p:nvSpPr>
        <p:spPr>
          <a:xfrm>
            <a:off x="5469005"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cxnSp>
        <p:nvCxnSpPr>
          <p:cNvPr id="84" name="直接箭头连接符 83"/>
          <p:cNvCxnSpPr/>
          <p:nvPr/>
        </p:nvCxnSpPr>
        <p:spPr>
          <a:xfrm>
            <a:off x="6141415"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427117" y="5855608"/>
            <a:ext cx="1390124"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r>
              <a:rPr lang="zh-CN" altLang="en-US" dirty="0" smtClean="0">
                <a:latin typeface="Times New Roman" panose="02020603050405020304" pitchFamily="18" charset="0"/>
                <a:cs typeface="Times New Roman" panose="02020603050405020304" pitchFamily="18" charset="0"/>
              </a:rPr>
              <a:t>活跃</a:t>
            </a:r>
            <a:endParaRPr lang="en-US" dirty="0">
              <a:latin typeface="Times New Roman" panose="02020603050405020304" pitchFamily="18" charset="0"/>
              <a:cs typeface="Times New Roman" panose="02020603050405020304" pitchFamily="18" charset="0"/>
            </a:endParaRPr>
          </a:p>
        </p:txBody>
      </p:sp>
      <p:sp>
        <p:nvSpPr>
          <p:cNvPr id="38"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41"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43"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添加入口代码</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B0</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7238036"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 = </a:t>
            </a: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 + F</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 A – 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701532"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 = A </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982322" y="1796819"/>
            <a:ext cx="1440160" cy="12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A = B + C</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 = D – B</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E = A + F</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982322"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a:stCxn id="6" idx="1"/>
          </p:cNvCxnSpPr>
          <p:nvPr/>
        </p:nvCxnSpPr>
        <p:spPr>
          <a:xfrm flipH="1">
            <a:off x="3434150"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421612"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3"/>
          </p:cNvCxnSpPr>
          <p:nvPr/>
        </p:nvCxnSpPr>
        <p:spPr>
          <a:xfrm flipH="1">
            <a:off x="6422482"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958116"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421612" y="3909054"/>
            <a:ext cx="0" cy="1001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454060" y="3895107"/>
            <a:ext cx="0" cy="1015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421612"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422482"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390164" y="3895107"/>
            <a:ext cx="0" cy="1464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5204420" y="5236935"/>
            <a:ext cx="1268"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2252092"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2252092"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2252093"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6157916"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5221812"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8390165" y="4355405"/>
            <a:ext cx="646331" cy="369332"/>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rPr>
              <a:t>出口</a:t>
            </a:r>
            <a:endParaRPr lang="en-US"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6178647" y="5336632"/>
            <a:ext cx="646331" cy="369332"/>
          </a:xfrm>
          <a:prstGeom prst="rect">
            <a:avLst/>
          </a:prstGeom>
          <a:noFill/>
        </p:spPr>
        <p:txBody>
          <a:bodyPr wrap="none" rtlCol="0">
            <a:spAutoFit/>
          </a:bodyPr>
          <a:lstStyle/>
          <a:p>
            <a:r>
              <a:rPr lang="zh-CN" altLang="en-US" dirty="0" smtClean="0">
                <a:latin typeface="Times New Roman" panose="02020603050405020304" pitchFamily="18" charset="0"/>
                <a:cs typeface="Times New Roman" panose="02020603050405020304" pitchFamily="18" charset="0"/>
              </a:rPr>
              <a:t>出口</a:t>
            </a:r>
            <a:endParaRPr lang="en-US" dirty="0">
              <a:latin typeface="Times New Roman" panose="02020603050405020304" pitchFamily="18" charset="0"/>
              <a:cs typeface="Times New Roman" panose="02020603050405020304" pitchFamily="18" charset="0"/>
            </a:endParaRPr>
          </a:p>
        </p:txBody>
      </p:sp>
      <p:sp>
        <p:nvSpPr>
          <p:cNvPr id="54" name="TextBox 53"/>
          <p:cNvSpPr txBox="1"/>
          <p:nvPr/>
        </p:nvSpPr>
        <p:spPr>
          <a:xfrm>
            <a:off x="7665903" y="5359269"/>
            <a:ext cx="1236236"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BDEF</a:t>
            </a:r>
            <a:r>
              <a:rPr lang="zh-CN" altLang="en-US" dirty="0" smtClean="0">
                <a:latin typeface="Times New Roman" panose="02020603050405020304" pitchFamily="18" charset="0"/>
                <a:cs typeface="Times New Roman" panose="02020603050405020304" pitchFamily="18" charset="0"/>
              </a:rPr>
              <a:t>活跃</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5427117" y="5855608"/>
            <a:ext cx="1390124"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r>
              <a:rPr lang="zh-CN" altLang="en-US" dirty="0" smtClean="0">
                <a:latin typeface="Times New Roman" panose="02020603050405020304" pitchFamily="18" charset="0"/>
                <a:cs typeface="Times New Roman" panose="02020603050405020304" pitchFamily="18" charset="0"/>
              </a:rPr>
              <a:t>活跃</a:t>
            </a:r>
            <a:endParaRPr lang="en-US" dirty="0">
              <a:latin typeface="Times New Roman" panose="02020603050405020304" pitchFamily="18" charset="0"/>
              <a:cs typeface="Times New Roman" panose="02020603050405020304" pitchFamily="18" charset="0"/>
            </a:endParaRPr>
          </a:p>
        </p:txBody>
      </p:sp>
      <p:sp>
        <p:nvSpPr>
          <p:cNvPr id="56" name="TextBox 55"/>
          <p:cNvSpPr txBox="1"/>
          <p:nvPr/>
        </p:nvSpPr>
        <p:spPr>
          <a:xfrm>
            <a:off x="4218007"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5262300"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421613" y="2438504"/>
            <a:ext cx="813043"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ACDE</a:t>
            </a:r>
            <a:endParaRPr lang="en-US"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7138798" y="2443333"/>
            <a:ext cx="8002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391378"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4157980"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729774"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469005"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6261304"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3" name="TextBox 42"/>
          <p:cNvSpPr txBox="1"/>
          <p:nvPr/>
        </p:nvSpPr>
        <p:spPr>
          <a:xfrm>
            <a:off x="5469005"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a:xfrm>
            <a:off x="6141415"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615238"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44" name="矩形 43"/>
          <p:cNvSpPr/>
          <p:nvPr/>
        </p:nvSpPr>
        <p:spPr>
          <a:xfrm>
            <a:off x="251520"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41"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49"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51"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66"/>
          <p:cNvSpPr>
            <a:spLocks noChangeArrowheads="1"/>
          </p:cNvSpPr>
          <p:nvPr/>
        </p:nvSpPr>
        <p:spPr bwMode="auto">
          <a:xfrm>
            <a:off x="5561373" y="2209478"/>
            <a:ext cx="2565400" cy="34257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8" name="Rectangle 60"/>
          <p:cNvSpPr>
            <a:spLocks noChangeArrowheads="1"/>
          </p:cNvSpPr>
          <p:nvPr/>
        </p:nvSpPr>
        <p:spPr bwMode="auto">
          <a:xfrm>
            <a:off x="5561373" y="2980300"/>
            <a:ext cx="2565400" cy="36217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7" name="Rectangle 60"/>
          <p:cNvSpPr>
            <a:spLocks noChangeArrowheads="1"/>
          </p:cNvSpPr>
          <p:nvPr/>
        </p:nvSpPr>
        <p:spPr bwMode="auto">
          <a:xfrm>
            <a:off x="5561373" y="1816484"/>
            <a:ext cx="2565400" cy="36217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 name="Rectangle 65"/>
          <p:cNvSpPr>
            <a:spLocks noChangeArrowheads="1"/>
          </p:cNvSpPr>
          <p:nvPr/>
        </p:nvSpPr>
        <p:spPr bwMode="auto">
          <a:xfrm>
            <a:off x="1905322" y="1402195"/>
            <a:ext cx="2474912" cy="358213"/>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 name="Rectangle 66"/>
          <p:cNvSpPr>
            <a:spLocks noChangeArrowheads="1"/>
          </p:cNvSpPr>
          <p:nvPr/>
        </p:nvSpPr>
        <p:spPr bwMode="auto">
          <a:xfrm>
            <a:off x="1916473" y="2177563"/>
            <a:ext cx="2474912" cy="34257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 name="Rectangle 60"/>
          <p:cNvSpPr>
            <a:spLocks noChangeArrowheads="1"/>
          </p:cNvSpPr>
          <p:nvPr/>
        </p:nvSpPr>
        <p:spPr bwMode="auto">
          <a:xfrm>
            <a:off x="1916473" y="1028735"/>
            <a:ext cx="2474912" cy="36217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9" name="Rectangle 61"/>
          <p:cNvSpPr>
            <a:spLocks noChangeArrowheads="1"/>
          </p:cNvSpPr>
          <p:nvPr/>
        </p:nvSpPr>
        <p:spPr bwMode="auto">
          <a:xfrm>
            <a:off x="1897689" y="1760407"/>
            <a:ext cx="2474912" cy="417156"/>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 name="Rectangle 62"/>
          <p:cNvSpPr>
            <a:spLocks noChangeArrowheads="1"/>
          </p:cNvSpPr>
          <p:nvPr/>
        </p:nvSpPr>
        <p:spPr bwMode="auto">
          <a:xfrm>
            <a:off x="1916473" y="3071540"/>
            <a:ext cx="2474912" cy="270933"/>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nvGrpSpPr>
          <p:cNvPr id="13" name="Group 48"/>
          <p:cNvGrpSpPr/>
          <p:nvPr/>
        </p:nvGrpSpPr>
        <p:grpSpPr bwMode="auto">
          <a:xfrm>
            <a:off x="1511663" y="932481"/>
            <a:ext cx="2879725" cy="5377609"/>
            <a:chOff x="-1902" y="2095"/>
            <a:chExt cx="2692" cy="2681"/>
          </a:xfrm>
        </p:grpSpPr>
        <p:sp>
          <p:nvSpPr>
            <p:cNvPr id="14" name="Rectangle 49"/>
            <p:cNvSpPr>
              <a:spLocks noChangeArrowheads="1"/>
            </p:cNvSpPr>
            <p:nvPr/>
          </p:nvSpPr>
          <p:spPr bwMode="auto">
            <a:xfrm>
              <a:off x="-1534" y="2095"/>
              <a:ext cx="2324" cy="2681"/>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(9)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15" name="Rectangle 50"/>
            <p:cNvSpPr>
              <a:spLocks noChangeArrowheads="1"/>
            </p:cNvSpPr>
            <p:nvPr/>
          </p:nvSpPr>
          <p:spPr bwMode="auto">
            <a:xfrm>
              <a:off x="-1902" y="2294"/>
              <a:ext cx="337"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250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endParaRPr lang="en-US" altLang="zh-CN" sz="6000" dirty="0">
                <a:solidFill>
                  <a:prstClr val="black"/>
                </a:solidFill>
                <a:latin typeface="Times New Roman" panose="02020603050405020304" pitchFamily="18" charset="0"/>
                <a:cs typeface="Times New Roman" panose="02020603050405020304" pitchFamily="18" charset="0"/>
              </a:endParaRPr>
            </a:p>
          </p:txBody>
        </p:sp>
      </p:grpSp>
      <p:sp>
        <p:nvSpPr>
          <p:cNvPr id="16" name="Rectangle 51"/>
          <p:cNvSpPr>
            <a:spLocks noChangeArrowheads="1"/>
          </p:cNvSpPr>
          <p:nvPr/>
        </p:nvSpPr>
        <p:spPr bwMode="auto">
          <a:xfrm>
            <a:off x="5561373" y="932724"/>
            <a:ext cx="2565400" cy="5377365"/>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i</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(2)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:=a-4</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(3’)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(4’)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(5)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3</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(6’)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:=b-4</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7</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6</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5</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8</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9</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11)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:=i+1</a:t>
            </a:r>
            <a:endPar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12)  </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i:=t</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10</a:t>
            </a:r>
            <a:endPar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endParaRPr>
          </a:p>
          <a:p>
            <a:pPr algn="just">
              <a:spcBef>
                <a:spcPct val="10000"/>
              </a:spcBef>
            </a:pP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400" dirty="0" smtClean="0">
                <a:solidFill>
                  <a:prstClr val="black"/>
                </a:solidFill>
                <a:latin typeface="Times New Roman" panose="02020603050405020304" pitchFamily="18" charset="0"/>
                <a:ea typeface="宋体" panose="02010600030101010101" pitchFamily="2" charset="-122"/>
                <a:cs typeface="Times New Roman" panose="02020603050405020304" pitchFamily="18" charset="0"/>
              </a:rPr>
              <a:t>13)  </a:t>
            </a:r>
            <a:r>
              <a:rPr lang="en-US" altLang="zh-CN" sz="2400" dirty="0" err="1">
                <a:solidFill>
                  <a:prstClr val="black"/>
                </a:solidFill>
                <a:latin typeface="Times New Roman" panose="02020603050405020304" pitchFamily="18" charset="0"/>
                <a:ea typeface="宋体" panose="02010600030101010101" pitchFamily="2" charset="-122"/>
                <a:cs typeface="Times New Roman" panose="02020603050405020304" pitchFamily="18" charset="0"/>
              </a:rPr>
              <a:t>goto</a:t>
            </a:r>
            <a:r>
              <a:rPr lang="en-US" altLang="zh-CN" sz="24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 B</a:t>
            </a:r>
            <a:r>
              <a:rPr lang="en-US" altLang="zh-CN" sz="2400" baseline="-25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2</a:t>
            </a:r>
            <a:endParaRPr lang="en-US" altLang="zh-CN" sz="2400" dirty="0">
              <a:solidFill>
                <a:prstClr val="black"/>
              </a:solidFill>
              <a:latin typeface="Times New Roman" panose="02020603050405020304" pitchFamily="18" charset="0"/>
              <a:cs typeface="Times New Roman" panose="02020603050405020304" pitchFamily="18" charset="0"/>
            </a:endParaRPr>
          </a:p>
        </p:txBody>
      </p:sp>
      <p:sp>
        <p:nvSpPr>
          <p:cNvPr id="20" name="Rectangle 50"/>
          <p:cNvSpPr>
            <a:spLocks noChangeArrowheads="1"/>
          </p:cNvSpPr>
          <p:nvPr/>
        </p:nvSpPr>
        <p:spPr bwMode="auto">
          <a:xfrm>
            <a:off x="5148064" y="1331639"/>
            <a:ext cx="360500" cy="665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just"/>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B</a:t>
            </a:r>
            <a:r>
              <a:rPr lang="en-US" altLang="zh-CN" sz="2400" baseline="-250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4</a:t>
            </a:r>
            <a:r>
              <a:rPr lang="en-US" altLang="zh-CN" sz="2400" dirty="0" smtClean="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en-US" altLang="zh-CN" sz="6000" dirty="0">
              <a:solidFill>
                <a:prstClr val="black"/>
              </a:solidFill>
              <a:latin typeface="Times New Roman" panose="02020603050405020304" pitchFamily="18" charset="0"/>
              <a:cs typeface="Times New Roman" panose="02020603050405020304" pitchFamily="18" charset="0"/>
            </a:endParaRPr>
          </a:p>
        </p:txBody>
      </p:sp>
      <p:sp>
        <p:nvSpPr>
          <p:cNvPr id="21" name="标题 1"/>
          <p:cNvSpPr txBox="1"/>
          <p:nvPr/>
        </p:nvSpPr>
        <p:spPr>
          <a:xfrm>
            <a:off x="467544" y="188640"/>
            <a:ext cx="7560840" cy="936104"/>
          </a:xfrm>
          <a:prstGeom prst="rect">
            <a:avLst/>
          </a:prstGeom>
        </p:spPr>
        <p:txBody>
          <a:bodyPr>
            <a:normAutofit/>
          </a:bodyPr>
          <a:lstStyle>
            <a:lvl1pPr algn="l" defTabSz="914400" rtl="0" eaLnBrk="1" latinLnBrk="0" hangingPunct="1">
              <a:spcBef>
                <a:spcPct val="0"/>
              </a:spcBef>
              <a:buNone/>
              <a:defRPr sz="3600" b="1" kern="1200">
                <a:solidFill>
                  <a:schemeClr val="tx1"/>
                </a:solidFill>
                <a:latin typeface="+mn-ea"/>
                <a:ea typeface="+mn-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zh-CN" altLang="en-US" kern="0" dirty="0" smtClean="0">
                <a:solidFill>
                  <a:srgbClr val="000000"/>
                </a:solidFill>
              </a:rPr>
              <a:t>基本块优化</a:t>
            </a:r>
            <a:r>
              <a:rPr lang="en-US" altLang="zh-CN" kern="0" dirty="0" smtClean="0">
                <a:solidFill>
                  <a:srgbClr val="000000"/>
                </a:solidFill>
              </a:rPr>
              <a:t>-</a:t>
            </a:r>
            <a:r>
              <a:rPr lang="zh-CN" altLang="en-US" kern="0" dirty="0" smtClean="0">
                <a:solidFill>
                  <a:srgbClr val="000000"/>
                </a:solidFill>
              </a:rPr>
              <a:t>删除公共子表达式</a:t>
            </a:r>
            <a:endParaRPr lang="en-US" dirty="0"/>
          </a:p>
        </p:txBody>
      </p:sp>
      <p:sp>
        <p:nvSpPr>
          <p:cNvPr id="2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solidFill>
                  <a:prstClr val="black"/>
                </a:solidFill>
              </a:rPr>
              <a:t>School of Information &amp; Software Engineering</a:t>
            </a:r>
            <a:endParaRPr lang="en-US" altLang="zh-CN" dirty="0" smtClean="0">
              <a:solidFill>
                <a:prstClr val="black"/>
              </a:solidFill>
            </a:endParaRPr>
          </a:p>
        </p:txBody>
      </p:sp>
      <p:sp>
        <p:nvSpPr>
          <p:cNvPr id="2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solidFill>
                  <a:prstClr val="black"/>
                </a:solidFill>
              </a:rPr>
              <a:t>Fuhu Deng</a:t>
            </a:r>
            <a:endParaRPr lang="zh-CN" altLang="en-US" dirty="0">
              <a:solidFill>
                <a:prstClr val="black"/>
              </a:solidFill>
            </a:endParaRPr>
          </a:p>
        </p:txBody>
      </p:sp>
      <p:sp>
        <p:nvSpPr>
          <p:cNvPr id="2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solidFill>
                  <a:prstClr val="black"/>
                </a:solidFill>
              </a:rPr>
            </a:fld>
            <a:endParaRPr lang="zh-CN" altLang="en-US" dirty="0">
              <a:solidFill>
                <a:prstClr val="black"/>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wipe(left)">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grpId="0" nodeType="clickEffect">
                                  <p:stCondLst>
                                    <p:cond delay="0"/>
                                  </p:stCondLst>
                                  <p:childTnLst>
                                    <p:set>
                                      <p:cBhvr>
                                        <p:cTn id="29" dur="1" fill="hold">
                                          <p:stCondLst>
                                            <p:cond delay="0"/>
                                          </p:stCondLst>
                                        </p:cTn>
                                        <p:tgtEl>
                                          <p:spTgt spid="16"/>
                                        </p:tgtEl>
                                        <p:attrNameLst>
                                          <p:attrName>style.visibility</p:attrName>
                                        </p:attrNameLst>
                                      </p:cBhvr>
                                      <p:to>
                                        <p:strVal val="visible"/>
                                      </p:to>
                                    </p:set>
                                    <p:animEffect transition="in" filter="wipe(up)">
                                      <p:cBhvr>
                                        <p:cTn id="30" dur="500"/>
                                        <p:tgtEl>
                                          <p:spTgt spid="1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wipe(left)">
                                      <p:cBhvr>
                                        <p:cTn id="35" dur="500"/>
                                        <p:tgtEl>
                                          <p:spTgt spid="1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wipe(left)">
                                      <p:cBhvr>
                                        <p:cTn id="38" dur="500"/>
                                        <p:tgtEl>
                                          <p:spTgt spid="18"/>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animEffect transition="in" filter="wipe(left)">
                                      <p:cBhvr>
                                        <p:cTn id="43"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8" grpId="0" animBg="1"/>
      <p:bldP spid="17" grpId="0" animBg="1"/>
      <p:bldP spid="5" grpId="0" animBg="1"/>
      <p:bldP spid="6" grpId="0" animBg="1"/>
      <p:bldP spid="8" grpId="0" animBg="1"/>
      <p:bldP spid="9" grpId="0" animBg="1"/>
      <p:bldP spid="10" grpId="0" animBg="1"/>
      <p:bldP spid="16" grpId="0" animBg="1"/>
      <p:bldP spid="20"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添加出口代码</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B5</a:t>
            </a:r>
            <a:r>
              <a:rPr lang="zh-CN" altLang="en-US"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B6</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6897447"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 = </a:t>
            </a: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 + F</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 A – 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360943"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 = A </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641733" y="1796819"/>
            <a:ext cx="1440160" cy="124813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A = B + C</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D = D – B</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smtClean="0">
                <a:solidFill>
                  <a:schemeClr val="tx1"/>
                </a:solidFill>
                <a:latin typeface="Times New Roman" panose="02020603050405020304" pitchFamily="18" charset="0"/>
                <a:cs typeface="Times New Roman" panose="02020603050405020304" pitchFamily="18" charset="0"/>
              </a:rPr>
              <a:t>E = A + F</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641733"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a:stCxn id="6" idx="1"/>
          </p:cNvCxnSpPr>
          <p:nvPr/>
        </p:nvCxnSpPr>
        <p:spPr>
          <a:xfrm flipH="1">
            <a:off x="3093561"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081023"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a:endCxn id="6" idx="3"/>
          </p:cNvCxnSpPr>
          <p:nvPr/>
        </p:nvCxnSpPr>
        <p:spPr>
          <a:xfrm flipH="1">
            <a:off x="6081893"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617527"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081023" y="3909054"/>
            <a:ext cx="0" cy="1001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113471" y="3895107"/>
            <a:ext cx="0" cy="1015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081023"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081893"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49575" y="3895107"/>
            <a:ext cx="0" cy="1464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endCxn id="41" idx="0"/>
          </p:cNvCxnSpPr>
          <p:nvPr/>
        </p:nvCxnSpPr>
        <p:spPr>
          <a:xfrm>
            <a:off x="5800826"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63831" y="5236935"/>
            <a:ext cx="1268"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911503"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911503"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911504"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817327"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881223"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77418"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921711"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081024" y="2438504"/>
            <a:ext cx="813043"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ACDE</a:t>
            </a:r>
            <a:endParaRPr lang="en-US"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6798209" y="2443333"/>
            <a:ext cx="8002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050789"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817391"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389185"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128416"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5920715"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1" name="矩形 40"/>
          <p:cNvSpPr/>
          <p:nvPr/>
        </p:nvSpPr>
        <p:spPr>
          <a:xfrm>
            <a:off x="5123859" y="5920937"/>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4" name="TextBox 43"/>
          <p:cNvSpPr txBox="1"/>
          <p:nvPr/>
        </p:nvSpPr>
        <p:spPr>
          <a:xfrm>
            <a:off x="5128416"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sp>
        <p:nvSpPr>
          <p:cNvPr id="47" name="矩形 46"/>
          <p:cNvSpPr/>
          <p:nvPr/>
        </p:nvSpPr>
        <p:spPr>
          <a:xfrm>
            <a:off x="7372608" y="5372386"/>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8" name="TextBox 47"/>
          <p:cNvSpPr txBox="1"/>
          <p:nvPr/>
        </p:nvSpPr>
        <p:spPr>
          <a:xfrm>
            <a:off x="7274649"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6477793" y="5985695"/>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B5</a:t>
            </a:r>
            <a:endParaRPr lang="en-US"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8726542" y="543714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B6</a:t>
            </a:r>
            <a:endParaRPr lang="en-US" dirty="0">
              <a:latin typeface="Times New Roman" panose="02020603050405020304" pitchFamily="18" charset="0"/>
              <a:cs typeface="Times New Roman" panose="02020603050405020304" pitchFamily="18" charset="0"/>
            </a:endParaRPr>
          </a:p>
        </p:txBody>
      </p:sp>
      <p:sp>
        <p:nvSpPr>
          <p:cNvPr id="43" name="矩形 42"/>
          <p:cNvSpPr/>
          <p:nvPr/>
        </p:nvSpPr>
        <p:spPr>
          <a:xfrm>
            <a:off x="35496"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5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5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 grpId="0" animBg="1"/>
      <p:bldP spid="47" grpId="0" animBg="1"/>
      <p:bldP spid="49" grpId="0"/>
      <p:bldP spid="51" grpId="0"/>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生成</a:t>
            </a:r>
            <a:r>
              <a:rPr lang="en-US" altLang="zh-CN"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B1</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6877997"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 = </a:t>
            </a: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 + F</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 A – 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341493"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a:t>
            </a:r>
            <a:r>
              <a:rPr lang="en-US" dirty="0" smtClean="0">
                <a:solidFill>
                  <a:schemeClr val="tx1"/>
                </a:solidFill>
                <a:latin typeface="Times New Roman" panose="02020603050405020304" pitchFamily="18" charset="0"/>
                <a:cs typeface="Times New Roman" panose="02020603050405020304" pitchFamily="18" charset="0"/>
              </a:rPr>
              <a:t> = A </a:t>
            </a:r>
            <a:r>
              <a:rPr lang="en-US" dirty="0">
                <a:solidFill>
                  <a:schemeClr val="tx1"/>
                </a:solidFill>
                <a:latin typeface="Times New Roman" panose="02020603050405020304" pitchFamily="18" charset="0"/>
                <a:cs typeface="Times New Roman" panose="02020603050405020304" pitchFamily="18" charset="0"/>
              </a:rPr>
              <a:t>-</a:t>
            </a:r>
            <a:r>
              <a:rPr lang="en-US" dirty="0" smtClean="0">
                <a:solidFill>
                  <a:schemeClr val="tx1"/>
                </a:solidFill>
                <a:latin typeface="Times New Roman" panose="02020603050405020304" pitchFamily="18" charset="0"/>
                <a:cs typeface="Times New Roman" panose="02020603050405020304" pitchFamily="18" charset="0"/>
              </a:rPr>
              <a:t> D</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622283" y="1796819"/>
            <a:ext cx="1440160" cy="207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a:t>
            </a:r>
            <a:r>
              <a:rPr lang="en-US" altLang="zh-CN" sz="1600" dirty="0" smtClean="0">
                <a:solidFill>
                  <a:schemeClr val="tx1"/>
                </a:solidFill>
                <a:latin typeface="Times New Roman" panose="02020603050405020304" pitchFamily="18" charset="0"/>
                <a:cs typeface="Times New Roman" panose="02020603050405020304" pitchFamily="18" charset="0"/>
              </a:rPr>
              <a:t>R2, R1</a:t>
            </a:r>
            <a:endParaRPr lang="en-US" altLang="zh-CN"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R2,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R0, R1</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R3,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622283"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flipH="1">
            <a:off x="3074111" y="2420892"/>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061573"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62443"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598077"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061573" y="3909054"/>
            <a:ext cx="0" cy="100190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4021" y="3895107"/>
            <a:ext cx="0" cy="1015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061573"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062443"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30125" y="3895107"/>
            <a:ext cx="0" cy="1464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45649" y="5236935"/>
            <a:ext cx="0"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92053"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92053"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92054"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7877"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861773"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57968"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902261"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58" name="TextBox 57"/>
          <p:cNvSpPr txBox="1"/>
          <p:nvPr/>
        </p:nvSpPr>
        <p:spPr>
          <a:xfrm>
            <a:off x="3061574" y="2438504"/>
            <a:ext cx="813043"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ACDE</a:t>
            </a:r>
            <a:endParaRPr lang="en-US"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6778759" y="2443333"/>
            <a:ext cx="8002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031339"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5108966"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797941"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369735"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108966"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5901265"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7" name="矩形 46"/>
          <p:cNvSpPr/>
          <p:nvPr/>
        </p:nvSpPr>
        <p:spPr>
          <a:xfrm>
            <a:off x="5104409" y="5920937"/>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9" name="矩形 48"/>
          <p:cNvSpPr/>
          <p:nvPr/>
        </p:nvSpPr>
        <p:spPr>
          <a:xfrm>
            <a:off x="7353158" y="5372386"/>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cxnSp>
        <p:nvCxnSpPr>
          <p:cNvPr id="51" name="直接箭头连接符 50"/>
          <p:cNvCxnSpPr/>
          <p:nvPr/>
        </p:nvCxnSpPr>
        <p:spPr>
          <a:xfrm>
            <a:off x="5781376"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7255199"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55" name="TextBox 54"/>
          <p:cNvSpPr txBox="1"/>
          <p:nvPr/>
        </p:nvSpPr>
        <p:spPr>
          <a:xfrm>
            <a:off x="6458343" y="5985695"/>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B5</a:t>
            </a:r>
            <a:endParaRPr lang="en-US" dirty="0">
              <a:latin typeface="Times New Roman" panose="02020603050405020304" pitchFamily="18" charset="0"/>
              <a:cs typeface="Times New Roman" panose="02020603050405020304" pitchFamily="18" charset="0"/>
            </a:endParaRPr>
          </a:p>
        </p:txBody>
      </p:sp>
      <p:sp>
        <p:nvSpPr>
          <p:cNvPr id="60" name="TextBox 59"/>
          <p:cNvSpPr txBox="1"/>
          <p:nvPr/>
        </p:nvSpPr>
        <p:spPr>
          <a:xfrm>
            <a:off x="8707092" y="543714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B6</a:t>
            </a:r>
            <a:endParaRPr lang="en-US" dirty="0">
              <a:latin typeface="Times New Roman" panose="02020603050405020304" pitchFamily="18" charset="0"/>
              <a:cs typeface="Times New Roman" panose="02020603050405020304" pitchFamily="18" charset="0"/>
            </a:endParaRPr>
          </a:p>
        </p:txBody>
      </p:sp>
      <p:sp>
        <p:nvSpPr>
          <p:cNvPr id="41" name="矩形 40"/>
          <p:cNvSpPr/>
          <p:nvPr/>
        </p:nvSpPr>
        <p:spPr>
          <a:xfrm>
            <a:off x="35496"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43"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44"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48"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生成</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B2</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6877997" y="3044957"/>
            <a:ext cx="1440160" cy="86409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latin typeface="Times New Roman" panose="02020603050405020304" pitchFamily="18" charset="0"/>
                <a:cs typeface="Times New Roman" panose="02020603050405020304" pitchFamily="18" charset="0"/>
              </a:rPr>
              <a:t>B = </a:t>
            </a:r>
            <a:r>
              <a:rPr lang="en-US" dirty="0">
                <a:solidFill>
                  <a:schemeClr val="tx1"/>
                </a:solidFill>
                <a:latin typeface="Times New Roman" panose="02020603050405020304" pitchFamily="18" charset="0"/>
                <a:cs typeface="Times New Roman" panose="02020603050405020304" pitchFamily="18" charset="0"/>
              </a:rPr>
              <a:t>D</a:t>
            </a:r>
            <a:r>
              <a:rPr lang="en-US" dirty="0" smtClean="0">
                <a:solidFill>
                  <a:schemeClr val="tx1"/>
                </a:solidFill>
                <a:latin typeface="Times New Roman" panose="02020603050405020304" pitchFamily="18" charset="0"/>
                <a:cs typeface="Times New Roman" panose="02020603050405020304" pitchFamily="18" charset="0"/>
              </a:rPr>
              <a:t> + F</a:t>
            </a:r>
            <a:endParaRPr lang="en-US" dirty="0" smtClean="0">
              <a:solidFill>
                <a:schemeClr val="tx1"/>
              </a:solidFill>
              <a:latin typeface="Times New Roman" panose="02020603050405020304" pitchFamily="18" charset="0"/>
              <a:cs typeface="Times New Roman" panose="02020603050405020304" pitchFamily="18" charset="0"/>
            </a:endParaRPr>
          </a:p>
          <a:p>
            <a:pPr algn="ctr"/>
            <a:r>
              <a:rPr lang="en-US" dirty="0">
                <a:solidFill>
                  <a:schemeClr val="tx1"/>
                </a:solidFill>
                <a:latin typeface="Times New Roman" panose="02020603050405020304" pitchFamily="18" charset="0"/>
                <a:cs typeface="Times New Roman" panose="02020603050405020304" pitchFamily="18" charset="0"/>
              </a:rPr>
              <a:t>E</a:t>
            </a:r>
            <a:r>
              <a:rPr lang="en-US" dirty="0" smtClean="0">
                <a:solidFill>
                  <a:schemeClr val="tx1"/>
                </a:solidFill>
                <a:latin typeface="Times New Roman" panose="02020603050405020304" pitchFamily="18" charset="0"/>
                <a:cs typeface="Times New Roman" panose="02020603050405020304" pitchFamily="18" charset="0"/>
              </a:rPr>
              <a:t> = A – C</a:t>
            </a:r>
            <a:endParaRPr lang="en-US"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341493" y="3044957"/>
            <a:ext cx="1440160" cy="1040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R3,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F, R3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622283" y="1796819"/>
            <a:ext cx="1440160" cy="207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a:t>
            </a:r>
            <a:r>
              <a:rPr lang="en-US" altLang="zh-CN" sz="1600" dirty="0" smtClean="0">
                <a:solidFill>
                  <a:schemeClr val="tx1"/>
                </a:solidFill>
                <a:latin typeface="Times New Roman" panose="02020603050405020304" pitchFamily="18" charset="0"/>
                <a:cs typeface="Times New Roman" panose="02020603050405020304" pitchFamily="18" charset="0"/>
              </a:rPr>
              <a:t>R2, R1</a:t>
            </a:r>
            <a:endParaRPr lang="en-US" altLang="zh-CN"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R2,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R0, R1</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R3,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622283"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flipH="1">
            <a:off x="3074111" y="2420892"/>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061573"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62443"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598077"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061573" y="4085942"/>
            <a:ext cx="0" cy="825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4021" y="3895107"/>
            <a:ext cx="0" cy="1015847"/>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061573"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062443"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30125" y="3895107"/>
            <a:ext cx="0" cy="146416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45649" y="5236935"/>
            <a:ext cx="0"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92053"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92053"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92054"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7877"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861773"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57968"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902261"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59" name="TextBox 58"/>
          <p:cNvSpPr txBox="1"/>
          <p:nvPr/>
        </p:nvSpPr>
        <p:spPr>
          <a:xfrm>
            <a:off x="6778759" y="2443333"/>
            <a:ext cx="80021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ACDF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031339"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5108966"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797941"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369735"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108966"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5901265"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3" name="矩形 42"/>
          <p:cNvSpPr/>
          <p:nvPr/>
        </p:nvSpPr>
        <p:spPr>
          <a:xfrm>
            <a:off x="5104409" y="5920937"/>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4" name="矩形 43"/>
          <p:cNvSpPr/>
          <p:nvPr/>
        </p:nvSpPr>
        <p:spPr>
          <a:xfrm>
            <a:off x="7353158" y="5372386"/>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cxnSp>
        <p:nvCxnSpPr>
          <p:cNvPr id="47" name="直接箭头连接符 46"/>
          <p:cNvCxnSpPr/>
          <p:nvPr/>
        </p:nvCxnSpPr>
        <p:spPr>
          <a:xfrm>
            <a:off x="5781376"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255199"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49" name="TextBox 48"/>
          <p:cNvSpPr txBox="1"/>
          <p:nvPr/>
        </p:nvSpPr>
        <p:spPr>
          <a:xfrm>
            <a:off x="6458343" y="5985695"/>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B5</a:t>
            </a:r>
            <a:endParaRPr lang="en-US"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8707092" y="543714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B6</a:t>
            </a:r>
            <a:endParaRPr lang="en-US" dirty="0">
              <a:latin typeface="Times New Roman" panose="02020603050405020304" pitchFamily="18" charset="0"/>
              <a:cs typeface="Times New Roman" panose="02020603050405020304" pitchFamily="18" charset="0"/>
            </a:endParaRPr>
          </a:p>
        </p:txBody>
      </p:sp>
      <p:sp>
        <p:nvSpPr>
          <p:cNvPr id="41" name="矩形 40"/>
          <p:cNvSpPr/>
          <p:nvPr/>
        </p:nvSpPr>
        <p:spPr>
          <a:xfrm>
            <a:off x="35496"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52"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5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54"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生成</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B3</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6877997" y="3044956"/>
            <a:ext cx="1440160" cy="1567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R1,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R1,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R3,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341493" y="3044957"/>
            <a:ext cx="1440160" cy="1040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R3,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F, R3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622283" y="1796819"/>
            <a:ext cx="1440160" cy="207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a:t>
            </a:r>
            <a:r>
              <a:rPr lang="en-US" altLang="zh-CN" sz="1600" dirty="0" smtClean="0">
                <a:solidFill>
                  <a:schemeClr val="tx1"/>
                </a:solidFill>
                <a:latin typeface="Times New Roman" panose="02020603050405020304" pitchFamily="18" charset="0"/>
                <a:cs typeface="Times New Roman" panose="02020603050405020304" pitchFamily="18" charset="0"/>
              </a:rPr>
              <a:t>R2, R1</a:t>
            </a:r>
            <a:endParaRPr lang="en-US" altLang="zh-CN"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R2,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R0, R1</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R3,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622283"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B</a:t>
            </a:r>
            <a:r>
              <a:rPr lang="en-US" dirty="0" smtClean="0">
                <a:solidFill>
                  <a:schemeClr val="tx1"/>
                </a:solidFill>
                <a:latin typeface="Times New Roman" panose="02020603050405020304" pitchFamily="18" charset="0"/>
                <a:cs typeface="Times New Roman" panose="02020603050405020304" pitchFamily="18" charset="0"/>
              </a:rPr>
              <a:t> = D + C</a:t>
            </a:r>
            <a:endParaRPr lang="en-US"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flipH="1">
            <a:off x="3074111" y="2420892"/>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061573"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62443"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598077" y="2420889"/>
            <a:ext cx="0" cy="6240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061573" y="4085942"/>
            <a:ext cx="0" cy="825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4021" y="4612865"/>
            <a:ext cx="0" cy="298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061573"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062443"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30125" y="4612866"/>
            <a:ext cx="0" cy="7464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45650" y="5236935"/>
            <a:ext cx="1"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92053"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92053"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92054"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7877"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861773"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3857968" y="5683367"/>
            <a:ext cx="928459"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BCDEF</a:t>
            </a:r>
            <a:endParaRPr lang="en-US" dirty="0">
              <a:latin typeface="Times New Roman" panose="02020603050405020304" pitchFamily="18" charset="0"/>
              <a:cs typeface="Times New Roman" panose="02020603050405020304" pitchFamily="18" charset="0"/>
            </a:endParaRPr>
          </a:p>
        </p:txBody>
      </p:sp>
      <p:sp>
        <p:nvSpPr>
          <p:cNvPr id="57" name="TextBox 56"/>
          <p:cNvSpPr txBox="1"/>
          <p:nvPr/>
        </p:nvSpPr>
        <p:spPr>
          <a:xfrm>
            <a:off x="4902261" y="4085941"/>
            <a:ext cx="774571"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CDEF</a:t>
            </a:r>
            <a:endParaRPr lang="en-US" dirty="0">
              <a:latin typeface="Times New Roman" panose="02020603050405020304" pitchFamily="18" charset="0"/>
              <a:cs typeface="Times New Roman" panose="02020603050405020304" pitchFamily="18" charset="0"/>
            </a:endParaRPr>
          </a:p>
        </p:txBody>
      </p:sp>
      <p:sp>
        <p:nvSpPr>
          <p:cNvPr id="69" name="TextBox 68"/>
          <p:cNvSpPr txBox="1"/>
          <p:nvPr/>
        </p:nvSpPr>
        <p:spPr>
          <a:xfrm>
            <a:off x="4031339" y="1160965"/>
            <a:ext cx="787395"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BCDF</a:t>
            </a:r>
            <a:endParaRPr lang="en-US" dirty="0">
              <a:latin typeface="Times New Roman" panose="02020603050405020304" pitchFamily="18" charset="0"/>
              <a:cs typeface="Times New Roman" panose="02020603050405020304" pitchFamily="18" charset="0"/>
            </a:endParaRPr>
          </a:p>
        </p:txBody>
      </p:sp>
      <p:sp>
        <p:nvSpPr>
          <p:cNvPr id="70" name="TextBox 69"/>
          <p:cNvSpPr txBox="1"/>
          <p:nvPr/>
        </p:nvSpPr>
        <p:spPr>
          <a:xfrm>
            <a:off x="5108966"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797941"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369735"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108966"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5901265"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4" name="矩形 43"/>
          <p:cNvSpPr/>
          <p:nvPr/>
        </p:nvSpPr>
        <p:spPr>
          <a:xfrm>
            <a:off x="5104409" y="5920937"/>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7" name="矩形 46"/>
          <p:cNvSpPr/>
          <p:nvPr/>
        </p:nvSpPr>
        <p:spPr>
          <a:xfrm>
            <a:off x="7353158" y="5372386"/>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5781376"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7255199"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51" name="TextBox 50"/>
          <p:cNvSpPr txBox="1"/>
          <p:nvPr/>
        </p:nvSpPr>
        <p:spPr>
          <a:xfrm>
            <a:off x="6458343" y="5985695"/>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B5</a:t>
            </a:r>
            <a:endParaRPr lang="en-US" dirty="0">
              <a:latin typeface="Times New Roman" panose="02020603050405020304" pitchFamily="18" charset="0"/>
              <a:cs typeface="Times New Roman" panose="02020603050405020304" pitchFamily="18" charset="0"/>
            </a:endParaRPr>
          </a:p>
        </p:txBody>
      </p:sp>
      <p:sp>
        <p:nvSpPr>
          <p:cNvPr id="53" name="TextBox 52"/>
          <p:cNvSpPr txBox="1"/>
          <p:nvPr/>
        </p:nvSpPr>
        <p:spPr>
          <a:xfrm>
            <a:off x="8707092" y="543714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B6</a:t>
            </a:r>
            <a:endParaRPr lang="en-US" dirty="0">
              <a:latin typeface="Times New Roman" panose="02020603050405020304" pitchFamily="18" charset="0"/>
              <a:cs typeface="Times New Roman" panose="02020603050405020304" pitchFamily="18" charset="0"/>
            </a:endParaRPr>
          </a:p>
        </p:txBody>
      </p:sp>
      <p:sp>
        <p:nvSpPr>
          <p:cNvPr id="41" name="矩形 40"/>
          <p:cNvSpPr/>
          <p:nvPr/>
        </p:nvSpPr>
        <p:spPr>
          <a:xfrm>
            <a:off x="35496"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37"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4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52"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副标题 2"/>
          <p:cNvSpPr txBox="1"/>
          <p:nvPr/>
        </p:nvSpPr>
        <p:spPr bwMode="auto">
          <a:xfrm>
            <a:off x="395536" y="164637"/>
            <a:ext cx="6544816" cy="672075"/>
          </a:xfrm>
          <a:prstGeom prst="rect">
            <a:avLst/>
          </a:prstGeom>
          <a:noFill/>
          <a:ln w="9525">
            <a:noFill/>
            <a:miter lim="800000"/>
          </a:ln>
        </p:spPr>
        <p:txBody>
          <a:bodyPr vert="horz" wrap="square" lIns="91440" tIns="45720" rIns="91440" bIns="45720" numCol="1" anchor="t" anchorCtr="0" compatLnSpc="1"/>
          <a:lstStyle>
            <a:lvl1pPr marL="0" indent="0" algn="ctr" rtl="0" eaLnBrk="1" fontAlgn="base" hangingPunct="1">
              <a:spcBef>
                <a:spcPct val="20000"/>
              </a:spcBef>
              <a:spcAft>
                <a:spcPct val="0"/>
              </a:spcAft>
              <a:buFontTx/>
              <a:buNone/>
              <a:defRPr kumimoji="1" sz="3200">
                <a:solidFill>
                  <a:schemeClr val="tx1"/>
                </a:solidFill>
                <a:latin typeface="+mj-lt"/>
                <a:ea typeface="Arial Unicode MS" pitchFamily="34" charset="-122"/>
                <a:cs typeface="Arial Unicode MS" pitchFamily="34" charset="-122"/>
              </a:defRPr>
            </a:lvl1pPr>
            <a:lvl2pPr marL="742950" indent="-285750" algn="l" rtl="0" eaLnBrk="1" fontAlgn="base" hangingPunct="1">
              <a:spcBef>
                <a:spcPct val="20000"/>
              </a:spcBef>
              <a:spcAft>
                <a:spcPct val="0"/>
              </a:spcAft>
              <a:buChar char="–"/>
              <a:defRPr kumimoji="1" sz="2800">
                <a:solidFill>
                  <a:schemeClr val="tx1"/>
                </a:solidFill>
                <a:latin typeface="+mj-lt"/>
                <a:ea typeface="Arial Unicode MS" pitchFamily="34" charset="-122"/>
                <a:cs typeface="Arial Unicode MS" pitchFamily="34" charset="-122"/>
              </a:defRPr>
            </a:lvl2pPr>
            <a:lvl3pPr marL="1143000" indent="-228600" algn="l" rtl="0" eaLnBrk="1" fontAlgn="base" hangingPunct="1">
              <a:spcBef>
                <a:spcPct val="20000"/>
              </a:spcBef>
              <a:spcAft>
                <a:spcPct val="0"/>
              </a:spcAft>
              <a:buChar char="•"/>
              <a:defRPr kumimoji="1" sz="2400">
                <a:solidFill>
                  <a:schemeClr val="tx1"/>
                </a:solidFill>
                <a:latin typeface="+mj-lt"/>
                <a:ea typeface="Arial Unicode MS" pitchFamily="34" charset="-122"/>
                <a:cs typeface="Arial Unicode MS" pitchFamily="34" charset="-122"/>
              </a:defRPr>
            </a:lvl3pPr>
            <a:lvl4pPr marL="16002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4pPr>
            <a:lvl5pPr marL="2057400" indent="-228600" algn="l" rtl="0" eaLnBrk="1" fontAlgn="base" hangingPunct="1">
              <a:spcBef>
                <a:spcPct val="20000"/>
              </a:spcBef>
              <a:spcAft>
                <a:spcPct val="0"/>
              </a:spcAft>
              <a:buChar char="»"/>
              <a:defRPr kumimoji="1" sz="2000">
                <a:solidFill>
                  <a:schemeClr val="tx1"/>
                </a:solidFill>
                <a:latin typeface="+mj-lt"/>
                <a:ea typeface="Arial Unicode MS" pitchFamily="34" charset="-122"/>
                <a:cs typeface="Arial Unicode MS" pitchFamily="34" charset="-122"/>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a:lstStyle>
          <a:p>
            <a:pPr algn="l"/>
            <a:r>
              <a:rPr lang="zh-CN" altLang="en-US" sz="2800" kern="0" dirty="0" smtClean="0">
                <a:solidFill>
                  <a:srgbClr val="000000"/>
                </a:solidFill>
                <a:latin typeface="楷体" panose="02010609060101010101" pitchFamily="49" charset="-122"/>
                <a:ea typeface="楷体" panose="02010609060101010101" pitchFamily="49" charset="-122"/>
              </a:rPr>
              <a:t>代码生成</a:t>
            </a:r>
            <a:r>
              <a:rPr lang="en-US" altLang="zh-CN" sz="2800" kern="0" dirty="0" smtClean="0">
                <a:solidFill>
                  <a:srgbClr val="000000"/>
                </a:solidFill>
                <a:latin typeface="楷体" panose="02010609060101010101" pitchFamily="49" charset="-122"/>
                <a:ea typeface="楷体" panose="02010609060101010101" pitchFamily="49" charset="-122"/>
              </a:rPr>
              <a:t>-</a:t>
            </a:r>
            <a:r>
              <a:rPr lang="zh-CN" altLang="en-US" sz="2800" kern="0" dirty="0" smtClean="0">
                <a:solidFill>
                  <a:srgbClr val="000000"/>
                </a:solidFill>
                <a:latin typeface="楷体" panose="02010609060101010101" pitchFamily="49" charset="-122"/>
                <a:ea typeface="楷体" panose="02010609060101010101" pitchFamily="49" charset="-122"/>
              </a:rPr>
              <a:t>生成</a:t>
            </a:r>
            <a:r>
              <a:rPr lang="en-US" altLang="zh-CN" sz="2800" kern="0" dirty="0" smtClean="0">
                <a:solidFill>
                  <a:srgbClr val="000000"/>
                </a:solidFill>
                <a:latin typeface="Times New Roman" panose="02020603050405020304" pitchFamily="18" charset="0"/>
                <a:ea typeface="楷体" panose="02010609060101010101" pitchFamily="49" charset="-122"/>
                <a:cs typeface="Times New Roman" panose="02020603050405020304" pitchFamily="18" charset="0"/>
              </a:rPr>
              <a:t>B4</a:t>
            </a:r>
            <a:endParaRPr lang="zh-CN" altLang="en-US" sz="2800" kern="0" dirty="0">
              <a:solidFill>
                <a:srgbClr val="00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 name="矩形 1"/>
          <p:cNvSpPr/>
          <p:nvPr/>
        </p:nvSpPr>
        <p:spPr>
          <a:xfrm>
            <a:off x="6877997" y="3044956"/>
            <a:ext cx="1440160" cy="156790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R1,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R1,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R3,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5" name="矩形 4"/>
          <p:cNvSpPr/>
          <p:nvPr/>
        </p:nvSpPr>
        <p:spPr>
          <a:xfrm>
            <a:off x="2341493" y="3044957"/>
            <a:ext cx="1440160" cy="104098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R3,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F, R3</a:t>
            </a:r>
            <a:endParaRPr lang="en-US" sz="1600" dirty="0">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4622283" y="1796819"/>
            <a:ext cx="1440160" cy="207042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a:t>
            </a:r>
            <a:r>
              <a:rPr lang="en-US" altLang="zh-CN" sz="1600" dirty="0" smtClean="0">
                <a:solidFill>
                  <a:schemeClr val="tx1"/>
                </a:solidFill>
                <a:latin typeface="Times New Roman" panose="02020603050405020304" pitchFamily="18" charset="0"/>
                <a:cs typeface="Times New Roman" panose="02020603050405020304" pitchFamily="18" charset="0"/>
              </a:rPr>
              <a:t>R2, R1</a:t>
            </a:r>
            <a:endParaRPr lang="en-US" altLang="zh-CN"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R2, C</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SUB R0, R1</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R3, R2</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R3, F</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E, R3</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7" name="矩形 6"/>
          <p:cNvSpPr/>
          <p:nvPr/>
        </p:nvSpPr>
        <p:spPr>
          <a:xfrm>
            <a:off x="4622283" y="4612866"/>
            <a:ext cx="1440160" cy="62406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R1,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ADD R1, E</a:t>
            </a:r>
            <a:endParaRPr lang="en-US" sz="1600" dirty="0">
              <a:solidFill>
                <a:schemeClr val="tx1"/>
              </a:solidFill>
              <a:latin typeface="Times New Roman" panose="02020603050405020304" pitchFamily="18" charset="0"/>
              <a:cs typeface="Times New Roman" panose="02020603050405020304" pitchFamily="18" charset="0"/>
            </a:endParaRPr>
          </a:p>
        </p:txBody>
      </p:sp>
      <p:cxnSp>
        <p:nvCxnSpPr>
          <p:cNvPr id="10" name="直接连接符 9"/>
          <p:cNvCxnSpPr/>
          <p:nvPr/>
        </p:nvCxnSpPr>
        <p:spPr>
          <a:xfrm flipH="1">
            <a:off x="3074111" y="2420892"/>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endCxn id="5" idx="0"/>
          </p:cNvCxnSpPr>
          <p:nvPr/>
        </p:nvCxnSpPr>
        <p:spPr>
          <a:xfrm>
            <a:off x="3061573" y="2420888"/>
            <a:ext cx="0" cy="624069"/>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H="1">
            <a:off x="6062443" y="2420888"/>
            <a:ext cx="1548172"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a:endCxn id="2" idx="0"/>
          </p:cNvCxnSpPr>
          <p:nvPr/>
        </p:nvCxnSpPr>
        <p:spPr>
          <a:xfrm>
            <a:off x="7598077" y="2420889"/>
            <a:ext cx="0" cy="624068"/>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直接连接符 19"/>
          <p:cNvCxnSpPr>
            <a:stCxn id="5" idx="2"/>
          </p:cNvCxnSpPr>
          <p:nvPr/>
        </p:nvCxnSpPr>
        <p:spPr>
          <a:xfrm>
            <a:off x="3061573" y="4085942"/>
            <a:ext cx="0" cy="82501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7094021" y="4612865"/>
            <a:ext cx="0" cy="298088"/>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7" idx="1"/>
          </p:cNvCxnSpPr>
          <p:nvPr/>
        </p:nvCxnSpPr>
        <p:spPr>
          <a:xfrm>
            <a:off x="3061573" y="4924900"/>
            <a:ext cx="1560710"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a:endCxn id="7" idx="3"/>
          </p:cNvCxnSpPr>
          <p:nvPr/>
        </p:nvCxnSpPr>
        <p:spPr>
          <a:xfrm flipH="1">
            <a:off x="6062443" y="4924900"/>
            <a:ext cx="1031578"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3" name="直接箭头连接符 32"/>
          <p:cNvCxnSpPr/>
          <p:nvPr/>
        </p:nvCxnSpPr>
        <p:spPr>
          <a:xfrm>
            <a:off x="8030125" y="4612866"/>
            <a:ext cx="0" cy="746404"/>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4845650" y="5236935"/>
            <a:ext cx="1" cy="976375"/>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1892053" y="6213309"/>
            <a:ext cx="2952328"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a:off x="1892053" y="1028733"/>
            <a:ext cx="0" cy="5184576"/>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flipH="1">
            <a:off x="1892054" y="1028733"/>
            <a:ext cx="2969721"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a:off x="5797877" y="1039912"/>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a:off x="4861773" y="1028733"/>
            <a:ext cx="0" cy="756907"/>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0" name="TextBox 69"/>
          <p:cNvSpPr txBox="1"/>
          <p:nvPr/>
        </p:nvSpPr>
        <p:spPr>
          <a:xfrm>
            <a:off x="5108966" y="1293197"/>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B1</a:t>
            </a:r>
            <a:endParaRPr lang="en-US" dirty="0">
              <a:latin typeface="Times New Roman" panose="02020603050405020304" pitchFamily="18" charset="0"/>
              <a:cs typeface="Times New Roman" panose="02020603050405020304" pitchFamily="18" charset="0"/>
            </a:endParaRPr>
          </a:p>
        </p:txBody>
      </p:sp>
      <p:sp>
        <p:nvSpPr>
          <p:cNvPr id="71" name="TextBox 70"/>
          <p:cNvSpPr txBox="1"/>
          <p:nvPr/>
        </p:nvSpPr>
        <p:spPr>
          <a:xfrm>
            <a:off x="3797941"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B2</a:t>
            </a:r>
            <a:endParaRPr lang="en-US" dirty="0">
              <a:latin typeface="Times New Roman" panose="02020603050405020304" pitchFamily="18" charset="0"/>
              <a:cs typeface="Times New Roman" panose="02020603050405020304" pitchFamily="18" charset="0"/>
            </a:endParaRPr>
          </a:p>
        </p:txBody>
      </p:sp>
      <p:sp>
        <p:nvSpPr>
          <p:cNvPr id="72" name="TextBox 71"/>
          <p:cNvSpPr txBox="1"/>
          <p:nvPr/>
        </p:nvSpPr>
        <p:spPr>
          <a:xfrm>
            <a:off x="6369735" y="323078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B3</a:t>
            </a:r>
            <a:endParaRPr lang="en-US" dirty="0">
              <a:latin typeface="Times New Roman" panose="02020603050405020304" pitchFamily="18" charset="0"/>
              <a:cs typeface="Times New Roman" panose="02020603050405020304" pitchFamily="18" charset="0"/>
            </a:endParaRPr>
          </a:p>
        </p:txBody>
      </p:sp>
      <p:sp>
        <p:nvSpPr>
          <p:cNvPr id="73" name="TextBox 72"/>
          <p:cNvSpPr txBox="1"/>
          <p:nvPr/>
        </p:nvSpPr>
        <p:spPr>
          <a:xfrm>
            <a:off x="5108966" y="5254323"/>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B4</a:t>
            </a:r>
            <a:endParaRPr lang="en-US" dirty="0">
              <a:latin typeface="Times New Roman" panose="02020603050405020304" pitchFamily="18" charset="0"/>
              <a:cs typeface="Times New Roman" panose="02020603050405020304" pitchFamily="18" charset="0"/>
            </a:endParaRPr>
          </a:p>
        </p:txBody>
      </p:sp>
      <p:sp>
        <p:nvSpPr>
          <p:cNvPr id="38" name="矩形 37"/>
          <p:cNvSpPr/>
          <p:nvPr/>
        </p:nvSpPr>
        <p:spPr>
          <a:xfrm>
            <a:off x="5901265" y="1028734"/>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R0, D</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R1, B</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4" name="矩形 43"/>
          <p:cNvSpPr/>
          <p:nvPr/>
        </p:nvSpPr>
        <p:spPr>
          <a:xfrm>
            <a:off x="5104409" y="5920937"/>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sp>
        <p:nvSpPr>
          <p:cNvPr id="47" name="矩形 46"/>
          <p:cNvSpPr/>
          <p:nvPr/>
        </p:nvSpPr>
        <p:spPr>
          <a:xfrm>
            <a:off x="7353158" y="5372386"/>
            <a:ext cx="1353935" cy="6219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tx1"/>
                </a:solidFill>
                <a:latin typeface="Times New Roman" panose="02020603050405020304" pitchFamily="18" charset="0"/>
                <a:cs typeface="Times New Roman" panose="02020603050405020304" pitchFamily="18" charset="0"/>
              </a:rPr>
              <a:t>MOV D, R0</a:t>
            </a:r>
            <a:endParaRPr lang="en-US" sz="1600" dirty="0" smtClean="0">
              <a:solidFill>
                <a:schemeClr val="tx1"/>
              </a:solidFill>
              <a:latin typeface="Times New Roman" panose="02020603050405020304" pitchFamily="18" charset="0"/>
              <a:cs typeface="Times New Roman" panose="02020603050405020304" pitchFamily="18" charset="0"/>
            </a:endParaRPr>
          </a:p>
          <a:p>
            <a:pPr algn="ctr"/>
            <a:r>
              <a:rPr lang="en-US" sz="1600" dirty="0" smtClean="0">
                <a:solidFill>
                  <a:schemeClr val="tx1"/>
                </a:solidFill>
                <a:latin typeface="Times New Roman" panose="02020603050405020304" pitchFamily="18" charset="0"/>
                <a:cs typeface="Times New Roman" panose="02020603050405020304" pitchFamily="18" charset="0"/>
              </a:rPr>
              <a:t>MOV B, R1</a:t>
            </a:r>
            <a:endParaRPr lang="en-US" sz="1600" dirty="0" smtClean="0">
              <a:solidFill>
                <a:schemeClr val="tx1"/>
              </a:solidFill>
              <a:latin typeface="Times New Roman" panose="02020603050405020304" pitchFamily="18" charset="0"/>
              <a:cs typeface="Times New Roman" panose="02020603050405020304" pitchFamily="18" charset="0"/>
            </a:endParaRPr>
          </a:p>
        </p:txBody>
      </p:sp>
      <p:cxnSp>
        <p:nvCxnSpPr>
          <p:cNvPr id="48" name="直接箭头连接符 47"/>
          <p:cNvCxnSpPr/>
          <p:nvPr/>
        </p:nvCxnSpPr>
        <p:spPr>
          <a:xfrm>
            <a:off x="5781376" y="5236936"/>
            <a:ext cx="0" cy="68400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255199" y="1093492"/>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B0</a:t>
            </a:r>
            <a:endParaRPr lang="en-US" dirty="0">
              <a:latin typeface="Times New Roman" panose="02020603050405020304" pitchFamily="18" charset="0"/>
              <a:cs typeface="Times New Roman" panose="02020603050405020304" pitchFamily="18" charset="0"/>
            </a:endParaRPr>
          </a:p>
        </p:txBody>
      </p:sp>
      <p:sp>
        <p:nvSpPr>
          <p:cNvPr id="36" name="TextBox 35"/>
          <p:cNvSpPr txBox="1"/>
          <p:nvPr/>
        </p:nvSpPr>
        <p:spPr>
          <a:xfrm>
            <a:off x="6458343" y="5985695"/>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B5</a:t>
            </a:r>
            <a:endParaRPr lang="en-US" dirty="0">
              <a:latin typeface="Times New Roman" panose="02020603050405020304" pitchFamily="18" charset="0"/>
              <a:cs typeface="Times New Roman" panose="02020603050405020304" pitchFamily="18" charset="0"/>
            </a:endParaRPr>
          </a:p>
        </p:txBody>
      </p:sp>
      <p:sp>
        <p:nvSpPr>
          <p:cNvPr id="37" name="TextBox 36"/>
          <p:cNvSpPr txBox="1"/>
          <p:nvPr/>
        </p:nvSpPr>
        <p:spPr>
          <a:xfrm>
            <a:off x="8707092" y="5437144"/>
            <a:ext cx="453970" cy="369332"/>
          </a:xfrm>
          <a:prstGeom prst="rect">
            <a:avLst/>
          </a:prstGeom>
          <a:noFill/>
        </p:spPr>
        <p:txBody>
          <a:bodyPr wrap="none" rtlCol="0">
            <a:spAutoFit/>
          </a:bodyPr>
          <a:lstStyle/>
          <a:p>
            <a:r>
              <a:rPr lang="en-US" altLang="zh-CN" dirty="0" smtClean="0">
                <a:latin typeface="Times New Roman" panose="02020603050405020304" pitchFamily="18" charset="0"/>
                <a:cs typeface="Times New Roman" panose="02020603050405020304" pitchFamily="18" charset="0"/>
              </a:rPr>
              <a:t>B6</a:t>
            </a:r>
            <a:endParaRPr lang="en-US" dirty="0">
              <a:latin typeface="Times New Roman" panose="02020603050405020304" pitchFamily="18" charset="0"/>
              <a:cs typeface="Times New Roman" panose="02020603050405020304" pitchFamily="18" charset="0"/>
            </a:endParaRPr>
          </a:p>
        </p:txBody>
      </p:sp>
      <p:sp>
        <p:nvSpPr>
          <p:cNvPr id="41" name="矩形 40"/>
          <p:cNvSpPr/>
          <p:nvPr/>
        </p:nvSpPr>
        <p:spPr>
          <a:xfrm>
            <a:off x="35496" y="1062364"/>
            <a:ext cx="1689886" cy="1200329"/>
          </a:xfrm>
          <a:prstGeom prst="rect">
            <a:avLst/>
          </a:prstGeom>
        </p:spPr>
        <p:txBody>
          <a:bodyPr wrap="none">
            <a:spAutoFit/>
          </a:bodyPr>
          <a:lstStyle/>
          <a:p>
            <a:r>
              <a:rPr lang="en-US" altLang="zh-CN" sz="2400" dirty="0">
                <a:latin typeface="Times New Roman" panose="02020603050405020304" pitchFamily="18" charset="0"/>
                <a:cs typeface="Times New Roman" panose="02020603050405020304" pitchFamily="18" charset="0"/>
              </a:rPr>
              <a:t>R0</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D</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R1</a:t>
            </a:r>
            <a:r>
              <a:rPr lang="zh-CN" altLang="en-US" sz="2400" dirty="0">
                <a:latin typeface="Times New Roman" panose="02020603050405020304" pitchFamily="18" charset="0"/>
                <a:cs typeface="Times New Roman" panose="02020603050405020304" pitchFamily="18" charset="0"/>
              </a:rPr>
              <a:t>分配给</a:t>
            </a:r>
            <a:r>
              <a:rPr lang="en-US" altLang="zh-CN" sz="2400" dirty="0" smtClean="0">
                <a:latin typeface="Times New Roman" panose="02020603050405020304" pitchFamily="18" charset="0"/>
                <a:cs typeface="Times New Roman" panose="02020603050405020304" pitchFamily="18" charset="0"/>
              </a:rPr>
              <a:t>B</a:t>
            </a:r>
            <a:endParaRPr lang="en-US" altLang="zh-CN" sz="2400" dirty="0" smtClean="0">
              <a:latin typeface="Times New Roman" panose="02020603050405020304" pitchFamily="18" charset="0"/>
              <a:cs typeface="Times New Roman" panose="02020603050405020304" pitchFamily="18" charset="0"/>
            </a:endParaRPr>
          </a:p>
          <a:p>
            <a:r>
              <a:rPr lang="en-US" altLang="zh-CN" sz="2400" dirty="0" smtClean="0">
                <a:latin typeface="Times New Roman" panose="02020603050405020304" pitchFamily="18" charset="0"/>
                <a:cs typeface="Times New Roman" panose="02020603050405020304" pitchFamily="18" charset="0"/>
              </a:rPr>
              <a:t>R2</a:t>
            </a:r>
            <a:r>
              <a:rPr lang="zh-CN" altLang="en-US" sz="2400" dirty="0">
                <a:latin typeface="Times New Roman" panose="02020603050405020304" pitchFamily="18" charset="0"/>
                <a:cs typeface="Times New Roman" panose="02020603050405020304" pitchFamily="18" charset="0"/>
              </a:rPr>
              <a:t>分配给</a:t>
            </a:r>
            <a:r>
              <a:rPr lang="en-US" altLang="zh-CN" sz="2400" dirty="0">
                <a:latin typeface="Times New Roman" panose="02020603050405020304" pitchFamily="18" charset="0"/>
                <a:cs typeface="Times New Roman" panose="02020603050405020304" pitchFamily="18" charset="0"/>
              </a:rPr>
              <a:t>A</a:t>
            </a:r>
            <a:endParaRPr lang="en-US" sz="2400" dirty="0"/>
          </a:p>
        </p:txBody>
      </p:sp>
      <p:sp>
        <p:nvSpPr>
          <p:cNvPr id="35" name="Date Placeholder 3"/>
          <p:cNvSpPr>
            <a:spLocks noGrp="1"/>
          </p:cNvSpPr>
          <p:nvPr>
            <p:ph type="dt" sz="half" idx="2"/>
          </p:nvPr>
        </p:nvSpPr>
        <p:spPr>
          <a:xfrm>
            <a:off x="4860032" y="6492875"/>
            <a:ext cx="4283968" cy="365125"/>
          </a:xfrm>
          <a:prstGeom prst="rect">
            <a:avLst/>
          </a:prstGeom>
        </p:spPr>
        <p:txBody>
          <a:bodyPr/>
          <a:lstStyle>
            <a:lvl1pPr algn="r">
              <a:defRPr sz="1400">
                <a:latin typeface="Times New Roman" panose="02020603050405020304" pitchFamily="18" charset="0"/>
                <a:cs typeface="Times New Roman" panose="02020603050405020304" pitchFamily="18" charset="0"/>
              </a:defRPr>
            </a:lvl1pPr>
          </a:lstStyle>
          <a:p>
            <a:r>
              <a:rPr lang="en-US" altLang="zh-CN" dirty="0" smtClean="0"/>
              <a:t>School of Information &amp; Software Engineering</a:t>
            </a:r>
            <a:endParaRPr lang="en-US" altLang="zh-CN" dirty="0" smtClean="0"/>
          </a:p>
        </p:txBody>
      </p:sp>
      <p:sp>
        <p:nvSpPr>
          <p:cNvPr id="43" name="Footer Placeholder 4"/>
          <p:cNvSpPr>
            <a:spLocks noGrp="1"/>
          </p:cNvSpPr>
          <p:nvPr>
            <p:ph type="ftr" sz="quarter" idx="3"/>
          </p:nvPr>
        </p:nvSpPr>
        <p:spPr>
          <a:xfrm>
            <a:off x="0" y="6492875"/>
            <a:ext cx="4283968" cy="365125"/>
          </a:xfrm>
          <a:prstGeom prst="rect">
            <a:avLst/>
          </a:prstGeom>
        </p:spPr>
        <p:txBody>
          <a:bodyPr/>
          <a:lstStyle>
            <a:lvl1pPr>
              <a:defRPr sz="1400">
                <a:latin typeface="Times New Roman" panose="02020603050405020304" pitchFamily="18" charset="0"/>
                <a:cs typeface="Times New Roman" panose="02020603050405020304" pitchFamily="18" charset="0"/>
              </a:defRPr>
            </a:lvl1pPr>
          </a:lstStyle>
          <a:p>
            <a:r>
              <a:rPr lang="en-US" altLang="zh-CN" smtClean="0"/>
              <a:t>Fuhu Deng</a:t>
            </a:r>
            <a:endParaRPr lang="zh-CN" altLang="en-US" dirty="0"/>
          </a:p>
        </p:txBody>
      </p:sp>
      <p:sp>
        <p:nvSpPr>
          <p:cNvPr id="49" name="Slide Number Placeholder 5"/>
          <p:cNvSpPr>
            <a:spLocks noGrp="1"/>
          </p:cNvSpPr>
          <p:nvPr>
            <p:ph type="sldNum" sz="quarter" idx="4"/>
          </p:nvPr>
        </p:nvSpPr>
        <p:spPr>
          <a:xfrm>
            <a:off x="4283968" y="6492875"/>
            <a:ext cx="576064" cy="365125"/>
          </a:xfrm>
          <a:prstGeom prst="rect">
            <a:avLst/>
          </a:prstGeom>
        </p:spPr>
        <p:txBody>
          <a:bodyPr/>
          <a:lstStyle>
            <a:lvl1pPr algn="ctr">
              <a:defRPr sz="1400"/>
            </a:lvl1pPr>
          </a:lstStyle>
          <a:p>
            <a:fld id="{0C913308-F349-4B6D-A68A-DD1791B4A57B}" type="slidenum">
              <a:rPr lang="zh-CN" altLang="en-US" smtClean="0">
                <a:latin typeface="Times New Roman" panose="02020603050405020304" pitchFamily="18" charset="0"/>
                <a:cs typeface="Times New Roman" panose="02020603050405020304" pitchFamily="18" charset="0"/>
              </a:rPr>
            </a:fld>
            <a:endParaRPr lang="zh-CN" altLang="en-US"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PP_MARK_KEY" val="f8618ec9-de91-4d6a-8395-547a99b81c7a"/>
  <p:tag name="COMMONDATA" val="eyJoZGlkIjoiOTU2N2U5NDMyODQwMmI1ZmM5ZmFkYjFjOGNlMTU5YjgifQ=="/>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波形">
  <a:themeElements>
    <a:clrScheme name="波形">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波形">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波形">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Waveform</Template>
  <TotalTime>0</TotalTime>
  <Words>24802</Words>
  <Application>WPS 演示</Application>
  <PresentationFormat>全屏显示(4:3)</PresentationFormat>
  <Paragraphs>3580</Paragraphs>
  <Slides>94</Slides>
  <Notes>6</Notes>
  <HiddenSlides>0</HiddenSlides>
  <MMClips>0</MMClips>
  <ScaleCrop>false</ScaleCrop>
  <HeadingPairs>
    <vt:vector size="6" baseType="variant">
      <vt:variant>
        <vt:lpstr>已用的字体</vt:lpstr>
      </vt:variant>
      <vt:variant>
        <vt:i4>25</vt:i4>
      </vt:variant>
      <vt:variant>
        <vt:lpstr>主题</vt:lpstr>
      </vt:variant>
      <vt:variant>
        <vt:i4>1</vt:i4>
      </vt:variant>
      <vt:variant>
        <vt:lpstr>幻灯片标题</vt:lpstr>
      </vt:variant>
      <vt:variant>
        <vt:i4>94</vt:i4>
      </vt:variant>
    </vt:vector>
  </HeadingPairs>
  <TitlesOfParts>
    <vt:vector size="120" baseType="lpstr">
      <vt:lpstr>Arial</vt:lpstr>
      <vt:lpstr>宋体</vt:lpstr>
      <vt:lpstr>Wingdings</vt:lpstr>
      <vt:lpstr>Times New Roman</vt:lpstr>
      <vt:lpstr>Symbol</vt:lpstr>
      <vt:lpstr>楷体</vt:lpstr>
      <vt:lpstr>Arial Unicode MS</vt:lpstr>
      <vt:lpstr>Candara</vt:lpstr>
      <vt:lpstr>华文楷体</vt:lpstr>
      <vt:lpstr>微软雅黑</vt:lpstr>
      <vt:lpstr>Arial Unicode MS</vt:lpstr>
      <vt:lpstr>Calibri</vt:lpstr>
      <vt:lpstr>黑体</vt:lpstr>
      <vt:lpstr>Agency FB</vt:lpstr>
      <vt:lpstr>Trebuchet MS</vt:lpstr>
      <vt:lpstr>Cambria Math</vt:lpstr>
      <vt:lpstr>Monotype Sorts</vt:lpstr>
      <vt:lpstr>Wingdings</vt:lpstr>
      <vt:lpstr>Times New Roman</vt:lpstr>
      <vt:lpstr>Arial</vt:lpstr>
      <vt:lpstr>Optima</vt:lpstr>
      <vt:lpstr>Segoe Print</vt:lpstr>
      <vt:lpstr>Cambria Math</vt:lpstr>
      <vt:lpstr>Courier New</vt:lpstr>
      <vt:lpstr>Bookman Old Style</vt:lpstr>
      <vt:lpstr>波形</vt:lpstr>
      <vt:lpstr>代码优化及目标代码生成</vt:lpstr>
      <vt:lpstr>代码优化概述</vt:lpstr>
      <vt:lpstr>中间代码优化种类</vt:lpstr>
      <vt:lpstr>中间代码优化种类</vt:lpstr>
      <vt:lpstr>目标代码优化种类</vt:lpstr>
      <vt:lpstr>局部优化（基本块优化）</vt:lpstr>
      <vt:lpstr>PowerPoint 演示文稿</vt:lpstr>
      <vt:lpstr>基本块优化</vt:lpstr>
      <vt:lpstr>PowerPoint 演示文稿</vt:lpstr>
      <vt:lpstr>PowerPoint 演示文稿</vt:lpstr>
      <vt:lpstr>基本块优化-删除无用代码</vt:lpstr>
      <vt:lpstr>代数恒等变换</vt:lpstr>
      <vt:lpstr>改变计算次序</vt:lpstr>
      <vt:lpstr>DAG在局部优化中的应用</vt:lpstr>
      <vt:lpstr>DAG</vt:lpstr>
      <vt:lpstr>基本块的DAG构造</vt:lpstr>
      <vt:lpstr>基本块的DAG构造方法</vt:lpstr>
      <vt:lpstr>PowerPoint 演示文稿</vt:lpstr>
      <vt:lpstr>PowerPoint 演示文稿</vt:lpstr>
      <vt:lpstr>DAG的应用</vt:lpstr>
      <vt:lpstr>PowerPoint 演示文稿</vt:lpstr>
      <vt:lpstr>重排基本块的计算顺序</vt:lpstr>
      <vt:lpstr>循环优化概述</vt:lpstr>
      <vt:lpstr>PowerPoint 演示文稿</vt:lpstr>
      <vt:lpstr>循环优化-代码外提</vt:lpstr>
      <vt:lpstr>PowerPoint 演示文稿</vt:lpstr>
      <vt:lpstr>循环优化-代码外提</vt:lpstr>
      <vt:lpstr>循环优化-代码外提</vt:lpstr>
      <vt:lpstr>循环优化-代码外提</vt:lpstr>
      <vt:lpstr>循环优化-代码外提</vt:lpstr>
      <vt:lpstr>循环优化-代码外提</vt:lpstr>
      <vt:lpstr>循环优化-代码外提</vt:lpstr>
      <vt:lpstr>循环优化-强度削弱</vt:lpstr>
      <vt:lpstr>循环优化-删除归纳变量</vt:lpstr>
      <vt:lpstr>PowerPoint 演示文稿</vt:lpstr>
      <vt:lpstr>PowerPoint 演示文稿</vt:lpstr>
      <vt:lpstr>PowerPoint 演示文稿</vt:lpstr>
      <vt:lpstr>PowerPoint 演示文稿</vt:lpstr>
      <vt:lpstr>目标代码生成的任务及要求</vt:lpstr>
      <vt:lpstr>PowerPoint 演示文稿</vt:lpstr>
      <vt:lpstr>目标代码生成的输入</vt:lpstr>
      <vt:lpstr>目标代码生成的输出</vt:lpstr>
      <vt:lpstr>目标代码生成的相关问题</vt:lpstr>
      <vt:lpstr>存储管理</vt:lpstr>
      <vt:lpstr>存储管理</vt:lpstr>
      <vt:lpstr>指令选择</vt:lpstr>
      <vt:lpstr>寄存器分配</vt:lpstr>
      <vt:lpstr>计算次序的选择</vt:lpstr>
      <vt:lpstr>目标机器模型-寄存器</vt:lpstr>
      <vt:lpstr>目标机器模型-寄存器</vt:lpstr>
      <vt:lpstr>目标机器模型-指令</vt:lpstr>
      <vt:lpstr>目标机器模型-指令</vt:lpstr>
      <vt:lpstr>简单的代码生成器（基本块内）</vt:lpstr>
      <vt:lpstr>简单的代码生成器（基本块内）</vt:lpstr>
      <vt:lpstr>待用信息与活跃信息</vt:lpstr>
      <vt:lpstr>计算待用信息</vt:lpstr>
      <vt:lpstr>计算待用信息的算法</vt:lpstr>
      <vt:lpstr>计算待用信息的算法</vt:lpstr>
      <vt:lpstr>PowerPoint 演示文稿</vt:lpstr>
      <vt:lpstr>PowerPoint 演示文稿</vt:lpstr>
      <vt:lpstr>PowerPoint 演示文稿</vt:lpstr>
      <vt:lpstr>PowerPoint 演示文稿</vt:lpstr>
      <vt:lpstr>PowerPoint 演示文稿</vt:lpstr>
      <vt:lpstr>PowerPoint 演示文稿</vt:lpstr>
      <vt:lpstr>寄存器分配</vt:lpstr>
      <vt:lpstr>寄存器分配</vt:lpstr>
      <vt:lpstr>寄存器分配-图着色算法</vt:lpstr>
      <vt:lpstr>寄存器分配-图着色算法</vt:lpstr>
      <vt:lpstr>寄存器分配-图着色算法</vt:lpstr>
      <vt:lpstr>PowerPoint 演示文稿</vt:lpstr>
      <vt:lpstr>PowerPoint 演示文稿</vt:lpstr>
      <vt:lpstr>寄存器分配-线性扫描</vt:lpstr>
      <vt:lpstr>寄存器分配-线性扫描</vt:lpstr>
      <vt:lpstr>寄存器分配-线性扫描</vt:lpstr>
      <vt:lpstr>寄存器分配-线性扫描</vt:lpstr>
      <vt:lpstr>PowerPoint 演示文稿</vt:lpstr>
      <vt:lpstr>PowerPoint 演示文稿</vt:lpstr>
      <vt:lpstr>PowerPoint 演示文稿</vt:lpstr>
      <vt:lpstr>寄存器描述和地址描述</vt:lpstr>
      <vt:lpstr>寄存器分配算法GETREG</vt:lpstr>
      <vt:lpstr>代码生成算法-例子</vt:lpstr>
      <vt:lpstr>代码生成算法</vt:lpstr>
      <vt:lpstr>活跃变量</vt:lpstr>
      <vt:lpstr>指令代价计算公式</vt:lpstr>
      <vt:lpstr>PowerPoint 演示文稿</vt:lpstr>
      <vt:lpstr>PowerPoint 演示文稿</vt:lpstr>
      <vt:lpstr>调整后的代码生成算法</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Fuhu Deng</dc:creator>
  <cp:lastModifiedBy>Mr.D</cp:lastModifiedBy>
  <cp:revision>325</cp:revision>
  <dcterms:created xsi:type="dcterms:W3CDTF">2017-05-08T07:51:00Z</dcterms:created>
  <dcterms:modified xsi:type="dcterms:W3CDTF">2023-10-30T01:11:12Z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708CC90BB1434585989F2A247B6AAD03_12</vt:lpwstr>
  </property>
  <property fmtid="{D5CDD505-2E9C-101B-9397-08002B2CF9AE}" pid="3" name="KSOProductBuildVer">
    <vt:lpwstr>2052-11.1.0.15319</vt:lpwstr>
  </property>
</Properties>
</file>