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0"/>
  </p:notesMasterIdLst>
  <p:handoutMasterIdLst>
    <p:handoutMasterId r:id="rId81"/>
  </p:handoutMasterIdLst>
  <p:sldIdLst>
    <p:sldId id="367" r:id="rId2"/>
    <p:sldId id="368" r:id="rId3"/>
    <p:sldId id="324" r:id="rId4"/>
    <p:sldId id="369" r:id="rId5"/>
    <p:sldId id="375" r:id="rId6"/>
    <p:sldId id="376" r:id="rId7"/>
    <p:sldId id="370" r:id="rId8"/>
    <p:sldId id="372" r:id="rId9"/>
    <p:sldId id="371" r:id="rId10"/>
    <p:sldId id="374" r:id="rId11"/>
    <p:sldId id="373" r:id="rId12"/>
    <p:sldId id="377" r:id="rId13"/>
    <p:sldId id="381" r:id="rId14"/>
    <p:sldId id="416" r:id="rId15"/>
    <p:sldId id="378" r:id="rId16"/>
    <p:sldId id="417" r:id="rId17"/>
    <p:sldId id="382" r:id="rId18"/>
    <p:sldId id="385" r:id="rId19"/>
    <p:sldId id="418" r:id="rId20"/>
    <p:sldId id="419" r:id="rId21"/>
    <p:sldId id="420" r:id="rId22"/>
    <p:sldId id="421" r:id="rId23"/>
    <p:sldId id="390" r:id="rId24"/>
    <p:sldId id="391" r:id="rId25"/>
    <p:sldId id="393" r:id="rId26"/>
    <p:sldId id="394" r:id="rId27"/>
    <p:sldId id="392" r:id="rId28"/>
    <p:sldId id="422" r:id="rId29"/>
    <p:sldId id="399" r:id="rId30"/>
    <p:sldId id="396" r:id="rId31"/>
    <p:sldId id="400" r:id="rId32"/>
    <p:sldId id="401" r:id="rId33"/>
    <p:sldId id="402" r:id="rId34"/>
    <p:sldId id="403" r:id="rId35"/>
    <p:sldId id="423" r:id="rId36"/>
    <p:sldId id="404" r:id="rId37"/>
    <p:sldId id="405" r:id="rId38"/>
    <p:sldId id="406" r:id="rId39"/>
    <p:sldId id="407" r:id="rId40"/>
    <p:sldId id="424" r:id="rId41"/>
    <p:sldId id="425" r:id="rId42"/>
    <p:sldId id="426" r:id="rId43"/>
    <p:sldId id="427" r:id="rId44"/>
    <p:sldId id="428" r:id="rId45"/>
    <p:sldId id="429" r:id="rId46"/>
    <p:sldId id="430" r:id="rId47"/>
    <p:sldId id="431" r:id="rId48"/>
    <p:sldId id="432" r:id="rId49"/>
    <p:sldId id="433"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48" r:id="rId64"/>
    <p:sldId id="449" r:id="rId65"/>
    <p:sldId id="450" r:id="rId66"/>
    <p:sldId id="451" r:id="rId67"/>
    <p:sldId id="452" r:id="rId68"/>
    <p:sldId id="453" r:id="rId69"/>
    <p:sldId id="454" r:id="rId70"/>
    <p:sldId id="455" r:id="rId71"/>
    <p:sldId id="456" r:id="rId72"/>
    <p:sldId id="457" r:id="rId73"/>
    <p:sldId id="458" r:id="rId74"/>
    <p:sldId id="459" r:id="rId75"/>
    <p:sldId id="460" r:id="rId76"/>
    <p:sldId id="461" r:id="rId77"/>
    <p:sldId id="462" r:id="rId78"/>
    <p:sldId id="415"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82" autoAdjust="0"/>
  </p:normalViewPr>
  <p:slideViewPr>
    <p:cSldViewPr>
      <p:cViewPr varScale="1">
        <p:scale>
          <a:sx n="73" d="100"/>
          <a:sy n="73" d="100"/>
        </p:scale>
        <p:origin x="881" y="31"/>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420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DBB7E-94B0-414B-AFBA-B90D4A3A866E}" type="datetimeFigureOut">
              <a:rPr lang="en-US" smtClean="0"/>
              <a:t>11/22/2021</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F04E4-F1C4-4BD0-9D2B-45C0600EDC1E}" type="slidenum">
              <a:rPr lang="en-US" smtClean="0"/>
              <a:t>‹#›</a:t>
            </a:fld>
            <a:endParaRPr lang="en-US"/>
          </a:p>
        </p:txBody>
      </p:sp>
    </p:spTree>
    <p:extLst>
      <p:ext uri="{BB962C8B-B14F-4D97-AF65-F5344CB8AC3E}">
        <p14:creationId xmlns:p14="http://schemas.microsoft.com/office/powerpoint/2010/main" val="226050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p:sp>
      <p:sp>
        <p:nvSpPr>
          <p:cNvPr id="102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 name="灯片编号占位符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1pPr>
            <a:lvl2pPr>
              <a:spcBef>
                <a:spcPct val="30000"/>
              </a:spcBef>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2pPr>
            <a:lvl3pPr>
              <a:spcBef>
                <a:spcPct val="30000"/>
              </a:spcBef>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3pPr>
            <a:lvl4pPr>
              <a:spcBef>
                <a:spcPct val="30000"/>
              </a:spcBef>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4pPr>
            <a:lvl5pPr>
              <a:spcBef>
                <a:spcPct val="30000"/>
              </a:spcBef>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5pPr>
            <a:lvl6pPr marL="2204550" indent="-200414" defTabSz="393869" eaLnBrk="0" fontAlgn="base" hangingPunct="0">
              <a:spcBef>
                <a:spcPct val="30000"/>
              </a:spcBef>
              <a:spcAft>
                <a:spcPct val="0"/>
              </a:spcAft>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6pPr>
            <a:lvl7pPr marL="2605377" indent="-200414" defTabSz="393869" eaLnBrk="0" fontAlgn="base" hangingPunct="0">
              <a:spcBef>
                <a:spcPct val="30000"/>
              </a:spcBef>
              <a:spcAft>
                <a:spcPct val="0"/>
              </a:spcAft>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7pPr>
            <a:lvl8pPr marL="3006204" indent="-200414" defTabSz="393869" eaLnBrk="0" fontAlgn="base" hangingPunct="0">
              <a:spcBef>
                <a:spcPct val="30000"/>
              </a:spcBef>
              <a:spcAft>
                <a:spcPct val="0"/>
              </a:spcAft>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8pPr>
            <a:lvl9pPr marL="3407032" indent="-200414" defTabSz="393869" eaLnBrk="0" fontAlgn="base" hangingPunct="0">
              <a:spcBef>
                <a:spcPct val="30000"/>
              </a:spcBef>
              <a:spcAft>
                <a:spcPct val="0"/>
              </a:spcAft>
              <a:buSzPct val="100000"/>
              <a:buFont typeface="Times New Roman" pitchFamily="18" charset="0"/>
              <a:tabLst>
                <a:tab pos="634643" algn="l"/>
                <a:tab pos="1269286" algn="l"/>
                <a:tab pos="1903929" algn="l"/>
                <a:tab pos="2538573" algn="l"/>
              </a:tabLst>
              <a:defRPr sz="1100">
                <a:solidFill>
                  <a:srgbClr val="000000"/>
                </a:solidFill>
                <a:latin typeface="Times New Roman" pitchFamily="18" charset="0"/>
              </a:defRPr>
            </a:lvl9pPr>
          </a:lstStyle>
          <a:p>
            <a:pPr>
              <a:spcBef>
                <a:spcPct val="0"/>
              </a:spcBef>
            </a:pPr>
            <a:fld id="{4E845DB7-53A9-4B59-9753-51A089D00288}" type="slidenum">
              <a:rPr lang="en-GB" altLang="zh-CN" sz="1200"/>
              <a:pPr>
                <a:spcBef>
                  <a:spcPct val="0"/>
                </a:spcBef>
              </a:pPr>
              <a:t>3</a:t>
            </a:fld>
            <a:endParaRPr lang="en-GB"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26</a:t>
            </a:fld>
            <a:endParaRPr lang="en-US"/>
          </a:p>
        </p:txBody>
      </p:sp>
    </p:spTree>
    <p:extLst>
      <p:ext uri="{BB962C8B-B14F-4D97-AF65-F5344CB8AC3E}">
        <p14:creationId xmlns:p14="http://schemas.microsoft.com/office/powerpoint/2010/main" val="219891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t>53</a:t>
            </a:fld>
            <a:endParaRPr lang="zh-CN" altLang="en-US"/>
          </a:p>
        </p:txBody>
      </p:sp>
    </p:spTree>
    <p:extLst>
      <p:ext uri="{BB962C8B-B14F-4D97-AF65-F5344CB8AC3E}">
        <p14:creationId xmlns:p14="http://schemas.microsoft.com/office/powerpoint/2010/main" val="120499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t>54</a:t>
            </a:fld>
            <a:endParaRPr lang="zh-CN" altLang="en-US"/>
          </a:p>
        </p:txBody>
      </p:sp>
    </p:spTree>
    <p:extLst>
      <p:ext uri="{BB962C8B-B14F-4D97-AF65-F5344CB8AC3E}">
        <p14:creationId xmlns:p14="http://schemas.microsoft.com/office/powerpoint/2010/main" val="120499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t>55</a:t>
            </a:fld>
            <a:endParaRPr lang="zh-CN" altLang="en-US"/>
          </a:p>
        </p:txBody>
      </p:sp>
    </p:spTree>
    <p:extLst>
      <p:ext uri="{BB962C8B-B14F-4D97-AF65-F5344CB8AC3E}">
        <p14:creationId xmlns:p14="http://schemas.microsoft.com/office/powerpoint/2010/main" val="1204996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t>56</a:t>
            </a:fld>
            <a:endParaRPr lang="zh-CN" altLang="en-US"/>
          </a:p>
        </p:txBody>
      </p:sp>
    </p:spTree>
    <p:extLst>
      <p:ext uri="{BB962C8B-B14F-4D97-AF65-F5344CB8AC3E}">
        <p14:creationId xmlns:p14="http://schemas.microsoft.com/office/powerpoint/2010/main" val="120499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t>57</a:t>
            </a:fld>
            <a:endParaRPr lang="zh-CN" altLang="en-US"/>
          </a:p>
        </p:txBody>
      </p:sp>
    </p:spTree>
    <p:extLst>
      <p:ext uri="{BB962C8B-B14F-4D97-AF65-F5344CB8AC3E}">
        <p14:creationId xmlns:p14="http://schemas.microsoft.com/office/powerpoint/2010/main" val="1204996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t>67</a:t>
            </a:fld>
            <a:endParaRPr lang="zh-CN" altLang="en-US"/>
          </a:p>
        </p:txBody>
      </p:sp>
    </p:spTree>
    <p:extLst>
      <p:ext uri="{BB962C8B-B14F-4D97-AF65-F5344CB8AC3E}">
        <p14:creationId xmlns:p14="http://schemas.microsoft.com/office/powerpoint/2010/main" val="352166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68</a:t>
            </a:fld>
            <a:endParaRPr lang="en-US"/>
          </a:p>
        </p:txBody>
      </p:sp>
    </p:spTree>
    <p:extLst>
      <p:ext uri="{BB962C8B-B14F-4D97-AF65-F5344CB8AC3E}">
        <p14:creationId xmlns:p14="http://schemas.microsoft.com/office/powerpoint/2010/main" val="240777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579115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1619672" y="2226898"/>
            <a:ext cx="6408712" cy="1780108"/>
          </a:xfrm>
        </p:spPr>
        <p:txBody>
          <a:bodyPr anchor="b">
            <a:normAutofit/>
          </a:bodyPr>
          <a:lstStyle>
            <a:lvl1pPr algn="ctr">
              <a:defRPr sz="44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619672" y="4204271"/>
            <a:ext cx="6400800" cy="14732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pic>
        <p:nvPicPr>
          <p:cNvPr id="17"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28600"/>
            <a:ext cx="1998298" cy="199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1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2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a:t>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611560" y="188640"/>
            <a:ext cx="7056784" cy="936104"/>
          </a:xfrm>
        </p:spPr>
        <p:txBody>
          <a:bodyPr/>
          <a:lstStyle/>
          <a:p>
            <a:r>
              <a:rPr lang="zh-CN" altLang="en-US" dirty="0"/>
              <a:t>单击此处编辑母版标题样式</a:t>
            </a:r>
            <a:endParaRPr lang="en-US" dirty="0"/>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a:t>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Content Placeholder 8"/>
          <p:cNvSpPr>
            <a:spLocks noGrp="1"/>
          </p:cNvSpPr>
          <p:nvPr>
            <p:ph sz="quarter" idx="13"/>
          </p:nvPr>
        </p:nvSpPr>
        <p:spPr>
          <a:xfrm>
            <a:off x="0" y="0"/>
            <a:ext cx="9144000" cy="65973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1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a:t>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垂直排列标题与文本">
    <p:spTree>
      <p:nvGrpSpPr>
        <p:cNvPr id="1" name=""/>
        <p:cNvGrpSpPr/>
        <p:nvPr/>
      </p:nvGrpSpPr>
      <p:grpSpPr>
        <a:xfrm>
          <a:off x="0" y="0"/>
          <a:ext cx="0" cy="0"/>
          <a:chOff x="0" y="0"/>
          <a:chExt cx="0" cy="0"/>
        </a:xfrm>
      </p:grpSpPr>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29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6"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7"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8"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49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t>2021/11/22</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t>‹#›</a:t>
            </a:fld>
            <a:endParaRPr lang="zh-CN" altLang="en-US"/>
          </a:p>
        </p:txBody>
      </p:sp>
    </p:spTree>
    <p:extLst>
      <p:ext uri="{BB962C8B-B14F-4D97-AF65-F5344CB8AC3E}">
        <p14:creationId xmlns:p14="http://schemas.microsoft.com/office/powerpoint/2010/main" val="152762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007" y="194421"/>
            <a:ext cx="7305500" cy="85831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3252" y="1466626"/>
            <a:ext cx="9157252" cy="513072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15" name="Picture 12"/>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901507" y="44624"/>
            <a:ext cx="1206997" cy="120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01"/>
          <p:cNvSpPr>
            <a:spLocks noChangeArrowheads="1"/>
          </p:cNvSpPr>
          <p:nvPr userDrawn="1"/>
        </p:nvSpPr>
        <p:spPr bwMode="auto">
          <a:xfrm>
            <a:off x="251520" y="44624"/>
            <a:ext cx="344487" cy="132744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06"/>
          <p:cNvSpPr>
            <a:spLocks noChangeArrowheads="1"/>
          </p:cNvSpPr>
          <p:nvPr userDrawn="1"/>
        </p:nvSpPr>
        <p:spPr bwMode="auto">
          <a:xfrm>
            <a:off x="133523" y="116632"/>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baseline="0"/>
          </a:p>
        </p:txBody>
      </p:sp>
      <p:sp>
        <p:nvSpPr>
          <p:cNvPr id="24" name="Rectangle 103"/>
          <p:cNvSpPr>
            <a:spLocks noChangeArrowheads="1"/>
          </p:cNvSpPr>
          <p:nvPr userDrawn="1"/>
        </p:nvSpPr>
        <p:spPr bwMode="auto">
          <a:xfrm>
            <a:off x="7417693" y="1196752"/>
            <a:ext cx="1474787"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10"/>
          <p:cNvSpPr>
            <a:spLocks noChangeArrowheads="1"/>
          </p:cNvSpPr>
          <p:nvPr userDrawn="1"/>
        </p:nvSpPr>
        <p:spPr bwMode="auto">
          <a:xfrm>
            <a:off x="3293492" y="1268760"/>
            <a:ext cx="5815012" cy="76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日期占位符 2"/>
          <p:cNvSpPr>
            <a:spLocks noGrp="1"/>
          </p:cNvSpPr>
          <p:nvPr>
            <p:ph type="dt" sz="half" idx="2"/>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13" name="页脚占位符 3"/>
          <p:cNvSpPr>
            <a:spLocks noGrp="1"/>
          </p:cNvSpPr>
          <p:nvPr>
            <p:ph type="ftr" sz="quarter" idx="3"/>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4" name="灯片编号占位符 4"/>
          <p:cNvSpPr>
            <a:spLocks noGrp="1"/>
          </p:cNvSpPr>
          <p:nvPr>
            <p:ph type="sldNum" sz="quarter" idx="4"/>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a:t>
            </a:fld>
            <a:endParaRPr lang="zh-CN" altLang="en-US"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8" r:id="rId3"/>
    <p:sldLayoutId id="2147483687" r:id="rId4"/>
    <p:sldLayoutId id="2147483686" r:id="rId5"/>
    <p:sldLayoutId id="214748368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hf hdr="0"/>
  <p:txStyles>
    <p:title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672" y="1916832"/>
            <a:ext cx="6408712" cy="1780108"/>
          </a:xfrm>
        </p:spPr>
        <p:txBody>
          <a:bodyPr/>
          <a:lstStyle/>
          <a:p>
            <a:r>
              <a:rPr lang="zh-CN" altLang="en-US" dirty="0"/>
              <a:t>第七章 运行时存储空间组织与管理</a:t>
            </a:r>
            <a:endParaRPr lang="en-US" dirty="0"/>
          </a:p>
        </p:txBody>
      </p:sp>
      <p:sp>
        <p:nvSpPr>
          <p:cNvPr id="3" name="副标题 2"/>
          <p:cNvSpPr>
            <a:spLocks noGrp="1"/>
          </p:cNvSpPr>
          <p:nvPr>
            <p:ph type="subTitle" idx="1"/>
          </p:nvPr>
        </p:nvSpPr>
        <p:spPr/>
        <p:txBody>
          <a:bodyPr>
            <a:normAutofit/>
          </a:bodyPr>
          <a:lstStyle/>
          <a:p>
            <a:r>
              <a:rPr lang="zh-CN" altLang="en-US" sz="2400" dirty="0"/>
              <a:t>信息与软件工程学院</a:t>
            </a:r>
            <a:endParaRPr lang="en-US" altLang="zh-CN" sz="2400" dirty="0"/>
          </a:p>
          <a:p>
            <a:r>
              <a:rPr lang="zh-CN" altLang="en-US" sz="2400" dirty="0"/>
              <a:t>邓伏虎</a:t>
            </a:r>
            <a:endParaRPr lang="en-US" sz="2400" dirty="0"/>
          </a:p>
        </p:txBody>
      </p:sp>
    </p:spTree>
    <p:extLst>
      <p:ext uri="{BB962C8B-B14F-4D97-AF65-F5344CB8AC3E}">
        <p14:creationId xmlns:p14="http://schemas.microsoft.com/office/powerpoint/2010/main" val="162356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b="0" dirty="0"/>
              <a:t>把过程的一个活动所需要的信息组织成一块</a:t>
            </a:r>
            <a:r>
              <a:rPr lang="zh-CN" altLang="en-US" b="0" dirty="0">
                <a:solidFill>
                  <a:schemeClr val="bg2">
                    <a:lumMod val="50000"/>
                  </a:schemeClr>
                </a:solidFill>
              </a:rPr>
              <a:t>连续</a:t>
            </a:r>
            <a:r>
              <a:rPr lang="zh-CN" altLang="en-US" b="0" dirty="0"/>
              <a:t>的存储单元。</a:t>
            </a:r>
          </a:p>
          <a:p>
            <a:pPr marL="0" indent="0">
              <a:buNone/>
            </a:pPr>
            <a:r>
              <a:rPr lang="zh-CN" altLang="en-US" b="0" dirty="0"/>
              <a:t>过程一次执行所需的信息用一块</a:t>
            </a:r>
            <a:r>
              <a:rPr lang="zh-CN" altLang="en-US" b="0" dirty="0">
                <a:solidFill>
                  <a:schemeClr val="bg2">
                    <a:lumMod val="50000"/>
                  </a:schemeClr>
                </a:solidFill>
              </a:rPr>
              <a:t>连续</a:t>
            </a:r>
            <a:r>
              <a:rPr lang="zh-CN" altLang="en-US" b="0" dirty="0"/>
              <a:t>的存储区来管理，称为</a:t>
            </a:r>
            <a:r>
              <a:rPr lang="zh-CN" altLang="en-US" b="0" dirty="0">
                <a:solidFill>
                  <a:schemeClr val="bg2">
                    <a:lumMod val="50000"/>
                  </a:schemeClr>
                </a:solidFill>
              </a:rPr>
              <a:t>活动记录</a:t>
            </a:r>
            <a:r>
              <a:rPr lang="zh-CN" altLang="en-US" b="0" dirty="0"/>
              <a:t>。</a:t>
            </a:r>
          </a:p>
          <a:p>
            <a:pPr marL="0" indent="0">
              <a:buNone/>
            </a:pPr>
            <a:r>
              <a:rPr lang="zh-CN" altLang="en-US" b="0" dirty="0"/>
              <a:t>过程的活动需要可执行代码和存放所需信息的</a:t>
            </a:r>
            <a:r>
              <a:rPr lang="zh-CN" altLang="en-US" b="0" dirty="0">
                <a:solidFill>
                  <a:schemeClr val="bg2">
                    <a:lumMod val="50000"/>
                  </a:schemeClr>
                </a:solidFill>
              </a:rPr>
              <a:t>存储空间</a:t>
            </a:r>
            <a:r>
              <a:rPr lang="en-US" altLang="zh-CN" b="0" dirty="0"/>
              <a:t>, </a:t>
            </a:r>
            <a:r>
              <a:rPr lang="zh-CN" altLang="en-US" b="0" dirty="0"/>
              <a:t>后者称为活动记录</a:t>
            </a:r>
          </a:p>
          <a:p>
            <a:pPr marL="0" indent="0">
              <a:buNone/>
            </a:pPr>
            <a:r>
              <a:rPr lang="zh-CN" altLang="en-US" b="0" dirty="0"/>
              <a:t>一个活动所需要的信息的每个数据项有相同的生存期，因此，组织成一个活动记录是很自然的。</a:t>
            </a:r>
          </a:p>
          <a:p>
            <a:pPr marL="0" indent="0">
              <a:buNone/>
            </a:pPr>
            <a:r>
              <a:rPr lang="zh-CN" altLang="en-US" b="0" dirty="0"/>
              <a:t>源语言不同，实现方法不同，组成活动记录的域不同。</a:t>
            </a:r>
          </a:p>
          <a:p>
            <a:pPr marL="0" indent="0">
              <a:buNone/>
            </a:pPr>
            <a:endParaRPr lang="en-US" b="0" dirty="0"/>
          </a:p>
        </p:txBody>
      </p:sp>
      <p:sp>
        <p:nvSpPr>
          <p:cNvPr id="6" name="标题 5"/>
          <p:cNvSpPr>
            <a:spLocks noGrp="1"/>
          </p:cNvSpPr>
          <p:nvPr>
            <p:ph type="title"/>
          </p:nvPr>
        </p:nvSpPr>
        <p:spPr/>
        <p:txBody>
          <a:bodyPr>
            <a:normAutofit/>
          </a:bodyPr>
          <a:lstStyle/>
          <a:p>
            <a:r>
              <a:rPr lang="zh-CN" altLang="en-US" sz="4000" dirty="0"/>
              <a:t>活动记录</a:t>
            </a:r>
            <a:endParaRPr lang="en-US" sz="4000"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10</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53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04397" y="1556792"/>
            <a:ext cx="8320210" cy="4569371"/>
          </a:xfrm>
        </p:spPr>
        <p:txBody>
          <a:bodyPr/>
          <a:lstStyle/>
          <a:p>
            <a:pPr marL="0" indent="0">
              <a:buNone/>
            </a:pPr>
            <a:r>
              <a:rPr lang="zh-CN" altLang="en-US" b="0" dirty="0">
                <a:latin typeface="楷体" panose="02010609060101010101" pitchFamily="49" charset="-122"/>
                <a:ea typeface="楷体" panose="02010609060101010101" pitchFamily="49" charset="-122"/>
              </a:rPr>
              <a:t>返回地址  </a:t>
            </a:r>
            <a:r>
              <a:rPr lang="zh-CN" altLang="en-US" sz="2400" b="0" dirty="0">
                <a:latin typeface="楷体" panose="02010609060101010101" pitchFamily="49" charset="-122"/>
                <a:ea typeface="楷体" panose="02010609060101010101" pitchFamily="49" charset="-122"/>
              </a:rPr>
              <a:t>返回调用单元的位置</a:t>
            </a:r>
            <a:endParaRPr lang="en-US" altLang="zh-CN" sz="2400"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动态链接  </a:t>
            </a:r>
            <a:r>
              <a:rPr lang="zh-CN" altLang="en-US" sz="2400" b="0" dirty="0">
                <a:latin typeface="楷体" panose="02010609060101010101" pitchFamily="49" charset="-122"/>
                <a:ea typeface="楷体" panose="02010609060101010101" pitchFamily="49" charset="-122"/>
              </a:rPr>
              <a:t>指向调用单元最新的活动记录</a:t>
            </a:r>
            <a:endParaRPr lang="en-US" altLang="zh-CN" sz="2400"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静态链接  </a:t>
            </a:r>
            <a:r>
              <a:rPr lang="zh-CN" altLang="en-US" sz="2400" b="0" dirty="0">
                <a:latin typeface="楷体" panose="02010609060101010101" pitchFamily="49" charset="-122"/>
                <a:ea typeface="楷体" panose="02010609060101010101" pitchFamily="49" charset="-122"/>
              </a:rPr>
              <a:t>指向</a:t>
            </a:r>
            <a:r>
              <a:rPr lang="zh-CN" altLang="en-US" sz="2400" b="0" dirty="0">
                <a:solidFill>
                  <a:srgbClr val="FF0000"/>
                </a:solidFill>
                <a:latin typeface="楷体" panose="02010609060101010101" pitchFamily="49" charset="-122"/>
                <a:ea typeface="楷体" panose="02010609060101010101" pitchFamily="49" charset="-122"/>
              </a:rPr>
              <a:t>非局部变量</a:t>
            </a:r>
            <a:r>
              <a:rPr lang="zh-CN" altLang="en-US" sz="2400" b="0" dirty="0">
                <a:latin typeface="楷体" panose="02010609060101010101" pitchFamily="49" charset="-122"/>
                <a:ea typeface="楷体" panose="02010609060101010101" pitchFamily="49" charset="-122"/>
              </a:rPr>
              <a:t>所在的活动记录</a:t>
            </a:r>
            <a:endParaRPr lang="en-US" altLang="zh-CN" sz="2400"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现场保护  </a:t>
            </a:r>
            <a:r>
              <a:rPr lang="zh-CN" altLang="en-US" sz="2400" b="0" dirty="0">
                <a:latin typeface="楷体" panose="02010609060101010101" pitchFamily="49" charset="-122"/>
                <a:ea typeface="楷体" panose="02010609060101010101" pitchFamily="49" charset="-122"/>
              </a:rPr>
              <a:t>存储调用单元当前的状态信息</a:t>
            </a:r>
            <a:endParaRPr lang="en-US" altLang="zh-CN" sz="2400"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参数个数  </a:t>
            </a:r>
            <a:r>
              <a:rPr lang="zh-CN" altLang="en-US" sz="2400" b="0" dirty="0">
                <a:latin typeface="楷体" panose="02010609060101010101" pitchFamily="49" charset="-122"/>
                <a:ea typeface="楷体" panose="02010609060101010101" pitchFamily="49" charset="-122"/>
              </a:rPr>
              <a:t>调用单元传递给被调用单元的参数个数</a:t>
            </a:r>
            <a:endParaRPr lang="en-US" altLang="zh-CN" sz="2400"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形式单元  </a:t>
            </a:r>
            <a:r>
              <a:rPr lang="zh-CN" altLang="en-US" sz="2400" b="0" dirty="0">
                <a:latin typeface="楷体" panose="02010609060101010101" pitchFamily="49" charset="-122"/>
                <a:ea typeface="楷体" panose="02010609060101010101" pitchFamily="49" charset="-122"/>
              </a:rPr>
              <a:t>存储被调用单元的形式参数</a:t>
            </a:r>
            <a:endParaRPr lang="en-US" altLang="zh-CN"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局部变量  </a:t>
            </a:r>
            <a:endParaRPr lang="en-US" altLang="zh-CN" b="0" dirty="0">
              <a:latin typeface="楷体" panose="02010609060101010101" pitchFamily="49" charset="-122"/>
              <a:ea typeface="楷体" panose="02010609060101010101" pitchFamily="49" charset="-122"/>
            </a:endParaRPr>
          </a:p>
          <a:p>
            <a:pPr marL="0" indent="0">
              <a:buNone/>
            </a:pPr>
            <a:r>
              <a:rPr lang="zh-CN" altLang="en-US" b="0" dirty="0">
                <a:latin typeface="楷体" panose="02010609060101010101" pitchFamily="49" charset="-122"/>
                <a:ea typeface="楷体" panose="02010609060101010101" pitchFamily="49" charset="-122"/>
              </a:rPr>
              <a:t>临时变量</a:t>
            </a:r>
            <a:endParaRPr lang="en-US" altLang="zh-CN" b="0" dirty="0">
              <a:latin typeface="楷体" panose="02010609060101010101" pitchFamily="49" charset="-122"/>
              <a:ea typeface="楷体" panose="02010609060101010101" pitchFamily="49" charset="-122"/>
            </a:endParaRPr>
          </a:p>
        </p:txBody>
      </p:sp>
      <p:sp>
        <p:nvSpPr>
          <p:cNvPr id="5" name="标题 4"/>
          <p:cNvSpPr>
            <a:spLocks noGrp="1"/>
          </p:cNvSpPr>
          <p:nvPr>
            <p:ph type="title"/>
          </p:nvPr>
        </p:nvSpPr>
        <p:spPr/>
        <p:txBody>
          <a:bodyPr>
            <a:normAutofit/>
          </a:bodyPr>
          <a:lstStyle/>
          <a:p>
            <a:r>
              <a:rPr lang="zh-CN" altLang="en-US" sz="4000" dirty="0"/>
              <a:t>活动记录的内容</a:t>
            </a:r>
            <a:endParaRPr lang="en-US" sz="4000" dirty="0"/>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11</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47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000" dirty="0"/>
              <a:t>运行栈中的活动记录</a:t>
            </a:r>
            <a:endParaRPr lang="en-US" sz="4000" dirty="0"/>
          </a:p>
        </p:txBody>
      </p:sp>
      <p:sp>
        <p:nvSpPr>
          <p:cNvPr id="7" name="Rectangle 3"/>
          <p:cNvSpPr txBox="1">
            <a:spLocks noChangeArrowheads="1"/>
          </p:cNvSpPr>
          <p:nvPr/>
        </p:nvSpPr>
        <p:spPr bwMode="auto">
          <a:xfrm>
            <a:off x="579601" y="1687857"/>
            <a:ext cx="3939840" cy="69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lIns="82945" tIns="41473" rIns="82945" bIns="41473"/>
          <a:lstStyle>
            <a:lvl1pPr marL="342900" indent="-342900">
              <a:lnSpc>
                <a:spcPct val="95000"/>
              </a:lnSpc>
              <a:spcAft>
                <a:spcPts val="1413"/>
              </a:spcAft>
              <a:buSzPct val="100000"/>
              <a:buFont typeface="Times New Roman" pitchFamily="18" charset="0"/>
              <a:buChar char="•"/>
              <a:defRPr sz="3600">
                <a:solidFill>
                  <a:srgbClr val="000000"/>
                </a:solidFill>
                <a:latin typeface="楷体" pitchFamily="49" charset="-122"/>
                <a:ea typeface="楷体" pitchFamily="49" charset="-122"/>
              </a:defRPr>
            </a:lvl1pPr>
            <a:lvl2pPr>
              <a:lnSpc>
                <a:spcPct val="95000"/>
              </a:lnSpc>
              <a:spcAft>
                <a:spcPts val="1138"/>
              </a:spcAft>
              <a:buSzPct val="100000"/>
              <a:buFont typeface="Times New Roman" pitchFamily="18" charset="0"/>
              <a:buChar char="–"/>
              <a:defRPr sz="2800">
                <a:solidFill>
                  <a:srgbClr val="000000"/>
                </a:solidFill>
                <a:latin typeface="楷体" pitchFamily="49" charset="-122"/>
                <a:ea typeface="楷体" pitchFamily="49" charset="-122"/>
              </a:defRPr>
            </a:lvl2pPr>
            <a:lvl3pPr>
              <a:lnSpc>
                <a:spcPct val="95000"/>
              </a:lnSpc>
              <a:spcAft>
                <a:spcPts val="850"/>
              </a:spcAft>
              <a:buSzPct val="100000"/>
              <a:buFont typeface="Times New Roman" pitchFamily="18" charset="0"/>
              <a:buChar char="•"/>
              <a:defRPr sz="2400">
                <a:solidFill>
                  <a:srgbClr val="000000"/>
                </a:solidFill>
                <a:latin typeface="楷体" pitchFamily="49" charset="-122"/>
                <a:ea typeface="楷体" pitchFamily="49" charset="-122"/>
              </a:defRPr>
            </a:lvl3pPr>
            <a:lvl4pPr>
              <a:lnSpc>
                <a:spcPct val="95000"/>
              </a:lnSpc>
              <a:spcAft>
                <a:spcPts val="575"/>
              </a:spcAft>
              <a:buSzPct val="100000"/>
              <a:buFont typeface="Times New Roman" pitchFamily="18" charset="0"/>
              <a:buChar char="–"/>
              <a:defRPr sz="2000">
                <a:solidFill>
                  <a:srgbClr val="000000"/>
                </a:solidFill>
                <a:latin typeface="楷体" pitchFamily="49" charset="-122"/>
                <a:ea typeface="楷体" pitchFamily="49" charset="-122"/>
              </a:defRPr>
            </a:lvl4pPr>
            <a:lvl5pPr>
              <a:lnSpc>
                <a:spcPct val="95000"/>
              </a:lnSpc>
              <a:spcAft>
                <a:spcPts val="288"/>
              </a:spcAft>
              <a:buSzPct val="100000"/>
              <a:buFont typeface="Times New Roman" pitchFamily="18" charset="0"/>
              <a:buChar char="»"/>
              <a:defRPr sz="1400">
                <a:solidFill>
                  <a:srgbClr val="000000"/>
                </a:solidFill>
                <a:latin typeface="楷体" pitchFamily="49" charset="-122"/>
                <a:ea typeface="楷体" pitchFamily="49" charset="-122"/>
              </a:defRPr>
            </a:lvl5pPr>
            <a:lvl6pPr marL="2514600" indent="-228600" eaLnBrk="0" fontAlgn="base" hangingPunct="0">
              <a:lnSpc>
                <a:spcPct val="95000"/>
              </a:lnSpc>
              <a:spcBef>
                <a:spcPct val="0"/>
              </a:spcBef>
              <a:spcAft>
                <a:spcPts val="288"/>
              </a:spcAft>
              <a:buSzPct val="100000"/>
              <a:buFont typeface="Times New Roman" pitchFamily="18" charset="0"/>
              <a:buChar char="»"/>
              <a:defRPr sz="1400">
                <a:solidFill>
                  <a:srgbClr val="000000"/>
                </a:solidFill>
                <a:latin typeface="楷体" pitchFamily="49" charset="-122"/>
                <a:ea typeface="楷体" pitchFamily="49" charset="-122"/>
              </a:defRPr>
            </a:lvl6pPr>
            <a:lvl7pPr marL="2971800" indent="-228600" eaLnBrk="0" fontAlgn="base" hangingPunct="0">
              <a:lnSpc>
                <a:spcPct val="95000"/>
              </a:lnSpc>
              <a:spcBef>
                <a:spcPct val="0"/>
              </a:spcBef>
              <a:spcAft>
                <a:spcPts val="288"/>
              </a:spcAft>
              <a:buSzPct val="100000"/>
              <a:buFont typeface="Times New Roman" pitchFamily="18" charset="0"/>
              <a:buChar char="»"/>
              <a:defRPr sz="1400">
                <a:solidFill>
                  <a:srgbClr val="000000"/>
                </a:solidFill>
                <a:latin typeface="楷体" pitchFamily="49" charset="-122"/>
                <a:ea typeface="楷体" pitchFamily="49" charset="-122"/>
              </a:defRPr>
            </a:lvl7pPr>
            <a:lvl8pPr marL="3429000" indent="-228600" eaLnBrk="0" fontAlgn="base" hangingPunct="0">
              <a:lnSpc>
                <a:spcPct val="95000"/>
              </a:lnSpc>
              <a:spcBef>
                <a:spcPct val="0"/>
              </a:spcBef>
              <a:spcAft>
                <a:spcPts val="288"/>
              </a:spcAft>
              <a:buSzPct val="100000"/>
              <a:buFont typeface="Times New Roman" pitchFamily="18" charset="0"/>
              <a:buChar char="»"/>
              <a:defRPr sz="1400">
                <a:solidFill>
                  <a:srgbClr val="000000"/>
                </a:solidFill>
                <a:latin typeface="楷体" pitchFamily="49" charset="-122"/>
                <a:ea typeface="楷体" pitchFamily="49" charset="-122"/>
              </a:defRPr>
            </a:lvl8pPr>
            <a:lvl9pPr marL="3886200" indent="-228600" eaLnBrk="0" fontAlgn="base" hangingPunct="0">
              <a:lnSpc>
                <a:spcPct val="95000"/>
              </a:lnSpc>
              <a:spcBef>
                <a:spcPct val="0"/>
              </a:spcBef>
              <a:spcAft>
                <a:spcPts val="288"/>
              </a:spcAft>
              <a:buSzPct val="100000"/>
              <a:buFont typeface="Times New Roman" pitchFamily="18" charset="0"/>
              <a:buChar char="»"/>
              <a:defRPr sz="1400">
                <a:solidFill>
                  <a:srgbClr val="000000"/>
                </a:solidFill>
                <a:latin typeface="楷体" pitchFamily="49" charset="-122"/>
                <a:ea typeface="楷体" pitchFamily="49" charset="-122"/>
              </a:defRPr>
            </a:lvl9pPr>
          </a:lstStyle>
          <a:p>
            <a:pPr marL="0" indent="0" defTabSz="829452">
              <a:lnSpc>
                <a:spcPct val="100000"/>
              </a:lnSpc>
              <a:spcBef>
                <a:spcPct val="20000"/>
              </a:spcBef>
              <a:spcAft>
                <a:spcPct val="0"/>
              </a:spcAft>
              <a:buClr>
                <a:srgbClr val="00007D"/>
              </a:buClr>
              <a:buSzPct val="75000"/>
              <a:buNone/>
            </a:pPr>
            <a:r>
              <a:rPr lang="zh-CN" altLang="en-US" sz="2900" dirty="0"/>
              <a:t>活动记录</a:t>
            </a:r>
          </a:p>
        </p:txBody>
      </p:sp>
      <p:sp>
        <p:nvSpPr>
          <p:cNvPr id="8" name="Rectangle 4"/>
          <p:cNvSpPr>
            <a:spLocks noChangeArrowheads="1"/>
          </p:cNvSpPr>
          <p:nvPr/>
        </p:nvSpPr>
        <p:spPr bwMode="auto">
          <a:xfrm>
            <a:off x="5955121" y="4576800"/>
            <a:ext cx="1451520" cy="1244291"/>
          </a:xfrm>
          <a:prstGeom prst="rect">
            <a:avLst/>
          </a:prstGeom>
          <a:solidFill>
            <a:srgbClr val="000000"/>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0000"/>
            </a:extrusionClr>
            <a:contourClr>
              <a:srgbClr val="000000"/>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flatTx/>
          </a:bodyPr>
          <a:lstStyle/>
          <a:p>
            <a:pPr algn="ctr" defTabSz="829452">
              <a:defRPr/>
            </a:pPr>
            <a:r>
              <a:rPr kumimoji="1" lang="en-US" altLang="zh-CN" sz="4400" kern="0">
                <a:solidFill>
                  <a:srgbClr val="FFFF00"/>
                </a:solidFill>
                <a:latin typeface="楷体" panose="02010609060101010101" pitchFamily="49" charset="-122"/>
                <a:ea typeface="楷体" panose="02010609060101010101" pitchFamily="49" charset="-122"/>
                <a:cs typeface=""/>
                <a:sym typeface="Symbol" charset="2"/>
              </a:rPr>
              <a:t></a:t>
            </a:r>
            <a:endParaRPr kumimoji="1" lang="en-US" altLang="zh-CN" sz="2200" kern="0">
              <a:solidFill>
                <a:sysClr val="windowText" lastClr="000000"/>
              </a:solidFill>
              <a:latin typeface="楷体" panose="02010609060101010101" pitchFamily="49" charset="-122"/>
              <a:ea typeface="楷体" panose="02010609060101010101" pitchFamily="49" charset="-122"/>
              <a:cs typeface=""/>
            </a:endParaRPr>
          </a:p>
        </p:txBody>
      </p:sp>
      <p:sp>
        <p:nvSpPr>
          <p:cNvPr id="9" name="Rectangle 5"/>
          <p:cNvSpPr>
            <a:spLocks noChangeArrowheads="1"/>
          </p:cNvSpPr>
          <p:nvPr/>
        </p:nvSpPr>
        <p:spPr bwMode="auto">
          <a:xfrm>
            <a:off x="5955121" y="3885528"/>
            <a:ext cx="1451520" cy="691273"/>
          </a:xfrm>
          <a:prstGeom prst="rect">
            <a:avLst/>
          </a:prstGeom>
          <a:solidFill>
            <a:srgbClr val="00CC00"/>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00CC00"/>
            </a:extrusionClr>
            <a:contourClr>
              <a:srgbClr val="00CC00"/>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flatTx/>
          </a:bodyP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algn="ctr" defTabSz="829452"/>
            <a:r>
              <a:rPr kumimoji="1" lang="zh-CN" altLang="en-US" sz="2500" i="1">
                <a:solidFill>
                  <a:srgbClr val="FFFF00"/>
                </a:solidFill>
                <a:latin typeface="楷体" panose="02010609060101010101" pitchFamily="49" charset="-122"/>
                <a:ea typeface="楷体" panose="02010609060101010101" pitchFamily="49" charset="-122"/>
              </a:rPr>
              <a:t>活动记录</a:t>
            </a:r>
            <a:endParaRPr kumimoji="1" lang="zh-CN" altLang="en-US" sz="2500" i="1">
              <a:latin typeface="楷体" panose="02010609060101010101" pitchFamily="49" charset="-122"/>
              <a:ea typeface="楷体" panose="02010609060101010101" pitchFamily="49" charset="-122"/>
            </a:endParaRPr>
          </a:p>
        </p:txBody>
      </p:sp>
      <p:sp>
        <p:nvSpPr>
          <p:cNvPr id="10" name="Rectangle 6"/>
          <p:cNvSpPr>
            <a:spLocks noChangeArrowheads="1"/>
          </p:cNvSpPr>
          <p:nvPr/>
        </p:nvSpPr>
        <p:spPr bwMode="auto">
          <a:xfrm>
            <a:off x="5955121" y="3194255"/>
            <a:ext cx="1451520" cy="691273"/>
          </a:xfrm>
          <a:prstGeom prst="rect">
            <a:avLst/>
          </a:prstGeom>
          <a:solidFill>
            <a:srgbClr val="669900"/>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669900"/>
            </a:extrusionClr>
            <a:contourClr>
              <a:srgbClr val="669900"/>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flatTx/>
          </a:bodyP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algn="ctr" defTabSz="829452"/>
            <a:r>
              <a:rPr kumimoji="1" lang="zh-CN" altLang="en-US" sz="2500" i="1">
                <a:solidFill>
                  <a:srgbClr val="FFFF00"/>
                </a:solidFill>
                <a:latin typeface="楷体" panose="02010609060101010101" pitchFamily="49" charset="-122"/>
                <a:ea typeface="楷体" panose="02010609060101010101" pitchFamily="49" charset="-122"/>
              </a:rPr>
              <a:t>活动记录</a:t>
            </a:r>
            <a:endParaRPr kumimoji="1" lang="zh-CN" altLang="en-US" sz="2500" i="1">
              <a:latin typeface="楷体" panose="02010609060101010101" pitchFamily="49" charset="-122"/>
              <a:ea typeface="楷体" panose="02010609060101010101" pitchFamily="49" charset="-122"/>
            </a:endParaRPr>
          </a:p>
        </p:txBody>
      </p:sp>
      <p:sp>
        <p:nvSpPr>
          <p:cNvPr id="11" name="Rectangle 7"/>
          <p:cNvSpPr>
            <a:spLocks noChangeArrowheads="1"/>
          </p:cNvSpPr>
          <p:nvPr/>
        </p:nvSpPr>
        <p:spPr bwMode="auto">
          <a:xfrm>
            <a:off x="5955121" y="2502982"/>
            <a:ext cx="1451520" cy="691273"/>
          </a:xfrm>
          <a:prstGeom prst="rect">
            <a:avLst/>
          </a:prstGeom>
          <a:solidFill>
            <a:srgbClr val="9999FF"/>
          </a:solidFill>
          <a:ln w="12700">
            <a:miter lim="800000"/>
            <a:headEnd type="none" w="sm" len="sm"/>
            <a:tailEnd type="none" w="sm" len="sm"/>
          </a:ln>
          <a:effectLst/>
          <a:scene3d>
            <a:camera prst="legacyObliqueTopRight"/>
            <a:lightRig rig="legacyFlat3" dir="b"/>
          </a:scene3d>
          <a:sp3d extrusionH="430200" contourW="12700" prstMaterial="legacyMatte">
            <a:bevelT w="13500" h="13500" prst="angle"/>
            <a:bevelB w="13500" h="13500" prst="angle"/>
            <a:extrusionClr>
              <a:srgbClr val="9999FF"/>
            </a:extrusionClr>
            <a:contourClr>
              <a:srgbClr val="9999FF"/>
            </a:contour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flatTx/>
          </a:bodyP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algn="ctr" defTabSz="829452"/>
            <a:r>
              <a:rPr kumimoji="1" lang="zh-CN" altLang="en-US" sz="2500" i="1">
                <a:solidFill>
                  <a:srgbClr val="FFFF00"/>
                </a:solidFill>
                <a:latin typeface="楷体" panose="02010609060101010101" pitchFamily="49" charset="-122"/>
                <a:ea typeface="楷体" panose="02010609060101010101" pitchFamily="49" charset="-122"/>
              </a:rPr>
              <a:t>活动记录</a:t>
            </a:r>
            <a:endParaRPr kumimoji="1" lang="zh-CN" altLang="en-US" sz="2500" i="1">
              <a:latin typeface="楷体" panose="02010609060101010101" pitchFamily="49" charset="-122"/>
              <a:ea typeface="楷体" panose="02010609060101010101" pitchFamily="49" charset="-122"/>
            </a:endParaRPr>
          </a:p>
        </p:txBody>
      </p:sp>
      <p:sp>
        <p:nvSpPr>
          <p:cNvPr id="12" name="Text Box 8"/>
          <p:cNvSpPr txBox="1">
            <a:spLocks noChangeArrowheads="1"/>
          </p:cNvSpPr>
          <p:nvPr/>
        </p:nvSpPr>
        <p:spPr bwMode="auto">
          <a:xfrm>
            <a:off x="6067442" y="1644652"/>
            <a:ext cx="1277280" cy="52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zh-CN" altLang="en-US" sz="2900">
                <a:latin typeface="楷体" panose="02010609060101010101" pitchFamily="49" charset="-122"/>
                <a:ea typeface="楷体" panose="02010609060101010101" pitchFamily="49" charset="-122"/>
              </a:rPr>
              <a:t>运行栈</a:t>
            </a:r>
          </a:p>
        </p:txBody>
      </p:sp>
      <p:sp>
        <p:nvSpPr>
          <p:cNvPr id="13" name="Freeform 9"/>
          <p:cNvSpPr>
            <a:spLocks/>
          </p:cNvSpPr>
          <p:nvPr/>
        </p:nvSpPr>
        <p:spPr bwMode="auto">
          <a:xfrm>
            <a:off x="4159442" y="2644117"/>
            <a:ext cx="1794240" cy="599103"/>
          </a:xfrm>
          <a:custGeom>
            <a:avLst/>
            <a:gdLst>
              <a:gd name="T0" fmla="*/ 0 w 1246"/>
              <a:gd name="T1" fmla="*/ 0 h 416"/>
              <a:gd name="T2" fmla="*/ 1978025 w 1246"/>
              <a:gd name="T3" fmla="*/ 660400 h 416"/>
              <a:gd name="T4" fmla="*/ 0 60000 65536"/>
              <a:gd name="T5" fmla="*/ 0 60000 65536"/>
            </a:gdLst>
            <a:ahLst/>
            <a:cxnLst>
              <a:cxn ang="T4">
                <a:pos x="T0" y="T1"/>
              </a:cxn>
              <a:cxn ang="T5">
                <a:pos x="T2" y="T3"/>
              </a:cxn>
            </a:cxnLst>
            <a:rect l="0" t="0" r="r" b="b"/>
            <a:pathLst>
              <a:path w="1246" h="416">
                <a:moveTo>
                  <a:pt x="0" y="0"/>
                </a:moveTo>
                <a:lnTo>
                  <a:pt x="1246" y="416"/>
                </a:lnTo>
              </a:path>
            </a:pathLst>
          </a:custGeom>
          <a:noFill/>
          <a:ln w="12700">
            <a:solidFill>
              <a:srgbClr val="0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82945" tIns="41473" rIns="82945" bIns="41473"/>
          <a:lstStyle/>
          <a:p>
            <a:endParaRPr lang="en-US">
              <a:latin typeface="楷体" panose="02010609060101010101" pitchFamily="49" charset="-122"/>
              <a:ea typeface="楷体" panose="02010609060101010101" pitchFamily="49" charset="-122"/>
            </a:endParaRPr>
          </a:p>
        </p:txBody>
      </p:sp>
      <p:sp>
        <p:nvSpPr>
          <p:cNvPr id="14" name="Freeform 10"/>
          <p:cNvSpPr>
            <a:spLocks/>
          </p:cNvSpPr>
          <p:nvPr/>
        </p:nvSpPr>
        <p:spPr bwMode="auto">
          <a:xfrm>
            <a:off x="4172401" y="3868247"/>
            <a:ext cx="1781280" cy="1674896"/>
          </a:xfrm>
          <a:custGeom>
            <a:avLst/>
            <a:gdLst>
              <a:gd name="T0" fmla="*/ 0 w 1237"/>
              <a:gd name="T1" fmla="*/ 1846263 h 1163"/>
              <a:gd name="T2" fmla="*/ 1963738 w 1237"/>
              <a:gd name="T3" fmla="*/ 0 h 1163"/>
              <a:gd name="T4" fmla="*/ 0 60000 65536"/>
              <a:gd name="T5" fmla="*/ 0 60000 65536"/>
            </a:gdLst>
            <a:ahLst/>
            <a:cxnLst>
              <a:cxn ang="T4">
                <a:pos x="T0" y="T1"/>
              </a:cxn>
              <a:cxn ang="T5">
                <a:pos x="T2" y="T3"/>
              </a:cxn>
            </a:cxnLst>
            <a:rect l="0" t="0" r="r" b="b"/>
            <a:pathLst>
              <a:path w="1237" h="1163">
                <a:moveTo>
                  <a:pt x="0" y="1163"/>
                </a:moveTo>
                <a:lnTo>
                  <a:pt x="1237" y="0"/>
                </a:lnTo>
              </a:path>
            </a:pathLst>
          </a:custGeom>
          <a:noFill/>
          <a:ln w="12700">
            <a:solidFill>
              <a:srgbClr val="00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82945" tIns="41473" rIns="82945" bIns="41473"/>
          <a:lstStyle/>
          <a:p>
            <a:endParaRPr lang="en-US">
              <a:latin typeface="楷体" panose="02010609060101010101" pitchFamily="49" charset="-122"/>
              <a:ea typeface="楷体" panose="02010609060101010101" pitchFamily="49" charset="-122"/>
            </a:endParaRPr>
          </a:p>
        </p:txBody>
      </p:sp>
      <p:sp>
        <p:nvSpPr>
          <p:cNvPr id="15" name="Rectangle 11"/>
          <p:cNvSpPr>
            <a:spLocks noChangeArrowheads="1"/>
          </p:cNvSpPr>
          <p:nvPr/>
        </p:nvSpPr>
        <p:spPr bwMode="auto">
          <a:xfrm>
            <a:off x="841682" y="2333045"/>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en-US" altLang="zh-CN" sz="3600" baseline="-10000">
                <a:latin typeface="楷体" panose="02010609060101010101" pitchFamily="49" charset="-122"/>
                <a:ea typeface="楷体" panose="02010609060101010101" pitchFamily="49" charset="-122"/>
              </a:rPr>
              <a:t>1. </a:t>
            </a:r>
            <a:r>
              <a:rPr kumimoji="1" lang="zh-CN" altLang="en-US" sz="3600" baseline="-10000">
                <a:latin typeface="楷体" panose="02010609060101010101" pitchFamily="49" charset="-122"/>
                <a:ea typeface="楷体" panose="02010609060101010101" pitchFamily="49" charset="-122"/>
              </a:rPr>
              <a:t>返回地址</a:t>
            </a:r>
            <a:r>
              <a:rPr kumimoji="1" lang="en-US" altLang="zh-CN" sz="3600" baseline="-10000">
                <a:latin typeface="楷体" panose="02010609060101010101" pitchFamily="49" charset="-122"/>
                <a:ea typeface="楷体" panose="02010609060101010101" pitchFamily="49" charset="-122"/>
              </a:rPr>
              <a:t>(</a:t>
            </a:r>
            <a:r>
              <a:rPr kumimoji="1" lang="zh-CN" altLang="en-US" sz="3600" baseline="-10000">
                <a:latin typeface="楷体" panose="02010609060101010101" pitchFamily="49" charset="-122"/>
                <a:ea typeface="楷体" panose="02010609060101010101" pitchFamily="49" charset="-122"/>
              </a:rPr>
              <a:t>值</a:t>
            </a:r>
            <a:r>
              <a:rPr kumimoji="1" lang="en-US" altLang="zh-CN" sz="3600" baseline="-10000">
                <a:latin typeface="楷体" panose="02010609060101010101" pitchFamily="49" charset="-122"/>
                <a:ea typeface="楷体" panose="02010609060101010101" pitchFamily="49" charset="-122"/>
              </a:rPr>
              <a:t>)</a:t>
            </a:r>
          </a:p>
        </p:txBody>
      </p:sp>
      <p:sp>
        <p:nvSpPr>
          <p:cNvPr id="16" name="Rectangle 12"/>
          <p:cNvSpPr>
            <a:spLocks noChangeArrowheads="1"/>
          </p:cNvSpPr>
          <p:nvPr/>
        </p:nvSpPr>
        <p:spPr bwMode="auto">
          <a:xfrm>
            <a:off x="841682" y="2816936"/>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en-US" altLang="zh-CN" sz="3600" baseline="-10000">
                <a:latin typeface="楷体" panose="02010609060101010101" pitchFamily="49" charset="-122"/>
                <a:ea typeface="楷体" panose="02010609060101010101" pitchFamily="49" charset="-122"/>
              </a:rPr>
              <a:t>2. </a:t>
            </a:r>
            <a:r>
              <a:rPr kumimoji="1" lang="zh-CN" altLang="en-US" sz="3600" baseline="-10000">
                <a:latin typeface="楷体" panose="02010609060101010101" pitchFamily="49" charset="-122"/>
                <a:ea typeface="楷体" panose="02010609060101010101" pitchFamily="49" charset="-122"/>
              </a:rPr>
              <a:t>控制链</a:t>
            </a:r>
            <a:r>
              <a:rPr kumimoji="1" lang="en-US" altLang="zh-CN" sz="3600" baseline="-10000">
                <a:latin typeface="楷体" panose="02010609060101010101" pitchFamily="49" charset="-122"/>
                <a:ea typeface="楷体" panose="02010609060101010101" pitchFamily="49" charset="-122"/>
              </a:rPr>
              <a:t>(</a:t>
            </a:r>
            <a:r>
              <a:rPr kumimoji="1" lang="zh-CN" altLang="en-US" sz="3600" baseline="-10000">
                <a:latin typeface="楷体" panose="02010609060101010101" pitchFamily="49" charset="-122"/>
                <a:ea typeface="楷体" panose="02010609060101010101" pitchFamily="49" charset="-122"/>
              </a:rPr>
              <a:t>动态链接</a:t>
            </a:r>
            <a:r>
              <a:rPr kumimoji="1" lang="en-US" altLang="zh-CN" sz="3600" baseline="-10000">
                <a:latin typeface="楷体" panose="02010609060101010101" pitchFamily="49" charset="-122"/>
                <a:ea typeface="楷体" panose="02010609060101010101" pitchFamily="49" charset="-122"/>
              </a:rPr>
              <a:t>)</a:t>
            </a:r>
            <a:endParaRPr kumimoji="1" lang="zh-CN" altLang="en-US" sz="3600" baseline="-10000">
              <a:latin typeface="楷体" panose="02010609060101010101" pitchFamily="49" charset="-122"/>
              <a:ea typeface="楷体" panose="02010609060101010101" pitchFamily="49" charset="-122"/>
            </a:endParaRPr>
          </a:p>
        </p:txBody>
      </p:sp>
      <p:sp>
        <p:nvSpPr>
          <p:cNvPr id="17" name="Rectangle 13"/>
          <p:cNvSpPr>
            <a:spLocks noChangeArrowheads="1"/>
          </p:cNvSpPr>
          <p:nvPr/>
        </p:nvSpPr>
        <p:spPr bwMode="auto">
          <a:xfrm>
            <a:off x="841682" y="3300826"/>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en-US" altLang="zh-CN" sz="3600" baseline="-10000">
                <a:latin typeface="楷体" panose="02010609060101010101" pitchFamily="49" charset="-122"/>
                <a:ea typeface="楷体" panose="02010609060101010101" pitchFamily="49" charset="-122"/>
              </a:rPr>
              <a:t>3. </a:t>
            </a:r>
            <a:r>
              <a:rPr kumimoji="1" lang="zh-CN" altLang="en-US" sz="3600" baseline="-10000">
                <a:latin typeface="楷体" panose="02010609060101010101" pitchFamily="49" charset="-122"/>
                <a:ea typeface="楷体" panose="02010609060101010101" pitchFamily="49" charset="-122"/>
              </a:rPr>
              <a:t>访问链</a:t>
            </a:r>
            <a:r>
              <a:rPr kumimoji="1" lang="en-US" altLang="zh-CN" sz="3600" baseline="-10000">
                <a:latin typeface="楷体" panose="02010609060101010101" pitchFamily="49" charset="-122"/>
                <a:ea typeface="楷体" panose="02010609060101010101" pitchFamily="49" charset="-122"/>
              </a:rPr>
              <a:t>(</a:t>
            </a:r>
            <a:r>
              <a:rPr kumimoji="1" lang="zh-CN" altLang="en-US" sz="3600" baseline="-10000">
                <a:latin typeface="楷体" panose="02010609060101010101" pitchFamily="49" charset="-122"/>
                <a:ea typeface="楷体" panose="02010609060101010101" pitchFamily="49" charset="-122"/>
              </a:rPr>
              <a:t>静态链接</a:t>
            </a:r>
            <a:r>
              <a:rPr kumimoji="1" lang="en-US" altLang="zh-CN" sz="3600" baseline="-10000">
                <a:latin typeface="楷体" panose="02010609060101010101" pitchFamily="49" charset="-122"/>
                <a:ea typeface="楷体" panose="02010609060101010101" pitchFamily="49" charset="-122"/>
              </a:rPr>
              <a:t>)</a:t>
            </a:r>
            <a:endParaRPr kumimoji="1" lang="zh-CN" altLang="en-US" sz="3600" baseline="-10000">
              <a:latin typeface="楷体" panose="02010609060101010101" pitchFamily="49" charset="-122"/>
              <a:ea typeface="楷体" panose="02010609060101010101" pitchFamily="49" charset="-122"/>
            </a:endParaRPr>
          </a:p>
        </p:txBody>
      </p:sp>
      <p:sp>
        <p:nvSpPr>
          <p:cNvPr id="18" name="Rectangle 14"/>
          <p:cNvSpPr>
            <a:spLocks noChangeArrowheads="1"/>
          </p:cNvSpPr>
          <p:nvPr/>
        </p:nvSpPr>
        <p:spPr bwMode="auto">
          <a:xfrm>
            <a:off x="841682" y="3784717"/>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en-US" altLang="zh-CN" sz="3600" baseline="-10000">
                <a:latin typeface="楷体" panose="02010609060101010101" pitchFamily="49" charset="-122"/>
                <a:ea typeface="楷体" panose="02010609060101010101" pitchFamily="49" charset="-122"/>
              </a:rPr>
              <a:t>4. </a:t>
            </a:r>
            <a:r>
              <a:rPr kumimoji="1" lang="zh-CN" altLang="en-US" sz="3600" baseline="-10000">
                <a:latin typeface="楷体" panose="02010609060101010101" pitchFamily="49" charset="-122"/>
                <a:ea typeface="楷体" panose="02010609060101010101" pitchFamily="49" charset="-122"/>
              </a:rPr>
              <a:t>现场保护</a:t>
            </a:r>
          </a:p>
        </p:txBody>
      </p:sp>
      <p:sp>
        <p:nvSpPr>
          <p:cNvPr id="19" name="Rectangle 15"/>
          <p:cNvSpPr>
            <a:spLocks noChangeArrowheads="1"/>
          </p:cNvSpPr>
          <p:nvPr/>
        </p:nvSpPr>
        <p:spPr bwMode="auto">
          <a:xfrm>
            <a:off x="841682" y="4268608"/>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defTabSz="829452">
              <a:defRPr/>
            </a:pPr>
            <a:r>
              <a:rPr kumimoji="1" lang="en-US" altLang="zh-CN" sz="3600" kern="0" baseline="-10000">
                <a:solidFill>
                  <a:sysClr val="windowText" lastClr="000000"/>
                </a:solidFill>
                <a:latin typeface="楷体" panose="02010609060101010101" pitchFamily="49" charset="-122"/>
                <a:ea typeface="楷体" panose="02010609060101010101" pitchFamily="49" charset="-122"/>
                <a:cs typeface=""/>
              </a:rPr>
              <a:t>5. </a:t>
            </a:r>
            <a:r>
              <a:rPr kumimoji="1" lang="zh-CN" altLang="en-US" sz="3600" kern="0" baseline="-10000">
                <a:solidFill>
                  <a:sysClr val="windowText" lastClr="000000"/>
                </a:solidFill>
                <a:latin typeface="楷体" panose="02010609060101010101" pitchFamily="49" charset="-122"/>
                <a:ea typeface="楷体" panose="02010609060101010101" pitchFamily="49" charset="-122"/>
                <a:cs typeface=""/>
              </a:rPr>
              <a:t>局部数据</a:t>
            </a:r>
          </a:p>
        </p:txBody>
      </p:sp>
      <p:sp>
        <p:nvSpPr>
          <p:cNvPr id="20" name="Rectangle 16"/>
          <p:cNvSpPr>
            <a:spLocks noChangeArrowheads="1"/>
          </p:cNvSpPr>
          <p:nvPr/>
        </p:nvSpPr>
        <p:spPr bwMode="auto">
          <a:xfrm>
            <a:off x="841682" y="4752499"/>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en-US" altLang="zh-CN" sz="3600" baseline="-10000">
                <a:latin typeface="楷体" panose="02010609060101010101" pitchFamily="49" charset="-122"/>
                <a:ea typeface="楷体" panose="02010609060101010101" pitchFamily="49" charset="-122"/>
              </a:rPr>
              <a:t>6. </a:t>
            </a:r>
            <a:r>
              <a:rPr kumimoji="1" lang="zh-CN" altLang="en-US" sz="3600" baseline="-10000">
                <a:latin typeface="楷体" panose="02010609060101010101" pitchFamily="49" charset="-122"/>
                <a:ea typeface="楷体" panose="02010609060101010101" pitchFamily="49" charset="-122"/>
              </a:rPr>
              <a:t>临时变量</a:t>
            </a:r>
            <a:r>
              <a:rPr kumimoji="1" lang="en-US" altLang="zh-CN" sz="3600" baseline="-10000">
                <a:latin typeface="楷体" panose="02010609060101010101" pitchFamily="49" charset="-122"/>
                <a:ea typeface="楷体" panose="02010609060101010101" pitchFamily="49" charset="-122"/>
              </a:rPr>
              <a:t>(</a:t>
            </a:r>
            <a:r>
              <a:rPr kumimoji="1" lang="zh-CN" altLang="en-US" sz="3600" baseline="-10000">
                <a:latin typeface="楷体" panose="02010609060101010101" pitchFamily="49" charset="-122"/>
                <a:ea typeface="楷体" panose="02010609060101010101" pitchFamily="49" charset="-122"/>
              </a:rPr>
              <a:t>中间变量</a:t>
            </a:r>
            <a:r>
              <a:rPr kumimoji="1" lang="en-US" altLang="zh-CN" sz="3600" baseline="-10000">
                <a:latin typeface="楷体" panose="02010609060101010101" pitchFamily="49" charset="-122"/>
                <a:ea typeface="楷体" panose="02010609060101010101" pitchFamily="49" charset="-122"/>
              </a:rPr>
              <a:t>)</a:t>
            </a:r>
          </a:p>
        </p:txBody>
      </p:sp>
      <p:sp>
        <p:nvSpPr>
          <p:cNvPr id="21" name="Rectangle 16"/>
          <p:cNvSpPr>
            <a:spLocks noChangeArrowheads="1"/>
          </p:cNvSpPr>
          <p:nvPr/>
        </p:nvSpPr>
        <p:spPr bwMode="auto">
          <a:xfrm>
            <a:off x="841682" y="5232070"/>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lvl1pPr>
              <a:defRPr>
                <a:solidFill>
                  <a:srgbClr val="000000"/>
                </a:solidFill>
                <a:latin typeface="Arial" pitchFamily="34" charset="0"/>
                <a:ea typeface="Droid Sans Fallback" charset="0"/>
                <a:cs typeface="Droid Sans Fallback" charset="0"/>
              </a:defRPr>
            </a:lvl1pPr>
            <a:lvl2pPr>
              <a:defRPr>
                <a:solidFill>
                  <a:srgbClr val="000000"/>
                </a:solidFill>
                <a:latin typeface="Arial" pitchFamily="34" charset="0"/>
                <a:ea typeface="Droid Sans Fallback" charset="0"/>
                <a:cs typeface="Droid Sans Fallback" charset="0"/>
              </a:defRPr>
            </a:lvl2pPr>
            <a:lvl3pPr>
              <a:defRPr>
                <a:solidFill>
                  <a:srgbClr val="000000"/>
                </a:solidFill>
                <a:latin typeface="Arial" pitchFamily="34" charset="0"/>
                <a:ea typeface="Droid Sans Fallback" charset="0"/>
                <a:cs typeface="Droid Sans Fallback" charset="0"/>
              </a:defRPr>
            </a:lvl3pPr>
            <a:lvl4pPr>
              <a:defRPr>
                <a:solidFill>
                  <a:srgbClr val="000000"/>
                </a:solidFill>
                <a:latin typeface="Arial" pitchFamily="34" charset="0"/>
                <a:ea typeface="Droid Sans Fallback" charset="0"/>
                <a:cs typeface="Droid Sans Fallback" charset="0"/>
              </a:defRPr>
            </a:lvl4pPr>
            <a:lvl5pPr>
              <a:defRPr>
                <a:solidFill>
                  <a:srgbClr val="000000"/>
                </a:solidFill>
                <a:latin typeface="Arial" pitchFamily="34" charset="0"/>
                <a:ea typeface="Droid Sans Fallback" charset="0"/>
                <a:cs typeface="Droid Sans Fallback" charset="0"/>
              </a:defRPr>
            </a:lvl5pPr>
            <a:lvl6pPr marL="25146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6pPr>
            <a:lvl7pPr marL="29718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7pPr>
            <a:lvl8pPr marL="34290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8pPr>
            <a:lvl9pPr marL="3886200" indent="-228600" eaLnBrk="0" fontAlgn="base" hangingPunct="0">
              <a:spcBef>
                <a:spcPct val="0"/>
              </a:spcBef>
              <a:spcAft>
                <a:spcPct val="0"/>
              </a:spcAft>
              <a:defRPr>
                <a:solidFill>
                  <a:srgbClr val="000000"/>
                </a:solidFill>
                <a:latin typeface="Arial" pitchFamily="34" charset="0"/>
                <a:ea typeface="Droid Sans Fallback" charset="0"/>
                <a:cs typeface="Droid Sans Fallback" charset="0"/>
              </a:defRPr>
            </a:lvl9pPr>
          </a:lstStyle>
          <a:p>
            <a:pPr defTabSz="829452"/>
            <a:r>
              <a:rPr kumimoji="1" lang="en-US" altLang="zh-CN" sz="3600" baseline="-10000">
                <a:latin typeface="楷体" panose="02010609060101010101" pitchFamily="49" charset="-122"/>
                <a:ea typeface="楷体" panose="02010609060101010101" pitchFamily="49" charset="-122"/>
              </a:rPr>
              <a:t>7. </a:t>
            </a:r>
            <a:r>
              <a:rPr kumimoji="1" lang="zh-CN" altLang="en-US" sz="3600" baseline="-10000">
                <a:latin typeface="楷体" panose="02010609060101010101" pitchFamily="49" charset="-122"/>
                <a:ea typeface="楷体" panose="02010609060101010101" pitchFamily="49" charset="-122"/>
              </a:rPr>
              <a:t>实参</a:t>
            </a:r>
            <a:endParaRPr kumimoji="1" lang="en-US" altLang="zh-CN" sz="3600" baseline="-10000">
              <a:latin typeface="楷体" panose="02010609060101010101" pitchFamily="49" charset="-122"/>
              <a:ea typeface="楷体" panose="02010609060101010101" pitchFamily="49" charset="-122"/>
            </a:endParaRPr>
          </a:p>
        </p:txBody>
      </p:sp>
      <p:sp>
        <p:nvSpPr>
          <p:cNvPr id="22" name="Rectangle 16"/>
          <p:cNvSpPr>
            <a:spLocks noChangeArrowheads="1"/>
          </p:cNvSpPr>
          <p:nvPr/>
        </p:nvSpPr>
        <p:spPr bwMode="auto">
          <a:xfrm>
            <a:off x="841682" y="5715960"/>
            <a:ext cx="3330720" cy="4838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defTabSz="829452">
              <a:defRPr/>
            </a:pPr>
            <a:r>
              <a:rPr kumimoji="1" lang="en-US" altLang="zh-CN" sz="3600" kern="0" baseline="-10000">
                <a:solidFill>
                  <a:sysClr val="windowText" lastClr="000000"/>
                </a:solidFill>
                <a:latin typeface="楷体" panose="02010609060101010101" pitchFamily="49" charset="-122"/>
                <a:ea typeface="楷体" panose="02010609060101010101" pitchFamily="49" charset="-122"/>
                <a:cs typeface=""/>
              </a:rPr>
              <a:t>8. </a:t>
            </a:r>
            <a:r>
              <a:rPr kumimoji="1" lang="zh-CN" altLang="en-US" sz="3600" kern="0" baseline="-10000">
                <a:solidFill>
                  <a:sysClr val="windowText" lastClr="000000"/>
                </a:solidFill>
                <a:latin typeface="楷体" panose="02010609060101010101" pitchFamily="49" charset="-122"/>
                <a:ea typeface="楷体" panose="02010609060101010101" pitchFamily="49" charset="-122"/>
                <a:cs typeface=""/>
              </a:rPr>
              <a:t>形参</a:t>
            </a:r>
            <a:endParaRPr kumimoji="1" lang="en-US" altLang="zh-CN" sz="3600" kern="0" baseline="-10000">
              <a:solidFill>
                <a:sysClr val="windowText" lastClr="000000"/>
              </a:solidFill>
              <a:latin typeface="楷体" panose="02010609060101010101" pitchFamily="49" charset="-122"/>
              <a:ea typeface="楷体" panose="02010609060101010101" pitchFamily="49" charset="-122"/>
              <a:cs typeface=""/>
            </a:endParaRPr>
          </a:p>
        </p:txBody>
      </p:sp>
      <p:sp>
        <p:nvSpPr>
          <p:cNvPr id="23"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24"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25"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12</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32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4397" y="1556792"/>
            <a:ext cx="8320210" cy="4569371"/>
          </a:xfrm>
        </p:spPr>
        <p:txBody>
          <a:bodyPr>
            <a:normAutofit/>
          </a:bodyPr>
          <a:lstStyle/>
          <a:p>
            <a:pPr marL="0" indent="0">
              <a:lnSpc>
                <a:spcPct val="150000"/>
              </a:lnSpc>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在活动记录中，除变量存储区外，其余部分的长度在编译时可以确定，则 元素</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的地址可以用下式计算：</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50000"/>
              </a:lnSpc>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 + offset(</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p>
          <a:p>
            <a:pPr marL="0" indent="0">
              <a:lnSpc>
                <a:spcPct val="150000"/>
              </a:lnSpc>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其中：</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是活动记录的首地址，</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offset(</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在活动记录中的位移。</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b="0" dirty="0">
              <a:latin typeface="楷体" panose="02010609060101010101" pitchFamily="49" charset="-122"/>
              <a:ea typeface="楷体" panose="02010609060101010101" pitchFamily="49" charset="-122"/>
            </a:endParaRPr>
          </a:p>
          <a:p>
            <a:endParaRPr lang="en-US" b="0" dirty="0">
              <a:latin typeface="楷体" panose="02010609060101010101" pitchFamily="49" charset="-122"/>
              <a:ea typeface="楷体" panose="02010609060101010101" pitchFamily="49" charset="-122"/>
            </a:endParaRPr>
          </a:p>
        </p:txBody>
      </p:sp>
      <p:sp>
        <p:nvSpPr>
          <p:cNvPr id="6" name="标题 5"/>
          <p:cNvSpPr>
            <a:spLocks noGrp="1"/>
          </p:cNvSpPr>
          <p:nvPr>
            <p:ph type="title"/>
          </p:nvPr>
        </p:nvSpPr>
        <p:spPr/>
        <p:txBody>
          <a:bodyPr/>
          <a:lstStyle/>
          <a:p>
            <a:r>
              <a:rPr lang="zh-CN" altLang="en-US" dirty="0"/>
              <a:t>变量存储位置的确定</a:t>
            </a:r>
            <a:endParaRPr lang="en-US" dirty="0"/>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13</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5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556792"/>
            <a:ext cx="9144000" cy="4968552"/>
          </a:xfrm>
        </p:spPr>
        <p:txBody>
          <a:bodyPr>
            <a:normAutofit fontScale="92500"/>
          </a:bodyPr>
          <a:lstStyle/>
          <a:p>
            <a:pPr marL="0" indent="0">
              <a:lnSpc>
                <a:spcPct val="160000"/>
              </a:lnSpc>
              <a:buNone/>
            </a:pPr>
            <a:r>
              <a:rPr lang="zh-CN" altLang="en-US" sz="2600" b="0" dirty="0">
                <a:latin typeface="楷体" panose="02010609060101010101" pitchFamily="49" charset="-122"/>
                <a:ea typeface="楷体" panose="02010609060101010101" pitchFamily="49" charset="-122"/>
              </a:rPr>
              <a:t>根据活动记录首地址以及</a:t>
            </a:r>
            <a:r>
              <a:rPr lang="en-US" altLang="zh-CN" sz="2600" b="0" dirty="0" err="1">
                <a:latin typeface="楷体" panose="02010609060101010101" pitchFamily="49" charset="-122"/>
                <a:ea typeface="楷体" panose="02010609060101010101" pitchFamily="49" charset="-122"/>
              </a:rPr>
              <a:t>i</a:t>
            </a:r>
            <a:r>
              <a:rPr lang="zh-CN" altLang="en-US" sz="2600" b="0" dirty="0">
                <a:latin typeface="楷体" panose="02010609060101010101" pitchFamily="49" charset="-122"/>
                <a:ea typeface="楷体" panose="02010609060101010101" pitchFamily="49" charset="-122"/>
              </a:rPr>
              <a:t>的位移大小是在编译时还是在运行时确定，可以将变量划分为四种不同的类型：</a:t>
            </a:r>
            <a:endParaRPr lang="en-US" altLang="zh-CN" sz="2600" b="0" dirty="0">
              <a:latin typeface="楷体" panose="02010609060101010101" pitchFamily="49" charset="-122"/>
              <a:ea typeface="楷体" panose="02010609060101010101" pitchFamily="49" charset="-122"/>
            </a:endParaRPr>
          </a:p>
          <a:p>
            <a:pPr marL="0" indent="0">
              <a:lnSpc>
                <a:spcPct val="150000"/>
              </a:lnSpc>
              <a:buNone/>
            </a:pPr>
            <a:endParaRPr lang="zh-CN" altLang="en-US" sz="2400" b="0" dirty="0">
              <a:latin typeface="楷体" panose="02010609060101010101" pitchFamily="49" charset="-122"/>
              <a:ea typeface="楷体" panose="02010609060101010101" pitchFamily="49" charset="-122"/>
            </a:endParaRPr>
          </a:p>
          <a:p>
            <a:pPr marL="0" indent="0">
              <a:lnSpc>
                <a:spcPct val="150000"/>
              </a:lnSpc>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静态变量</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offset(</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在编译时都能够确定</a:t>
            </a:r>
          </a:p>
          <a:p>
            <a:pPr marL="0" indent="0">
              <a:lnSpc>
                <a:spcPct val="150000"/>
              </a:lnSpc>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半静态变量</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offset(</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在编译时能够确定下来，</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在运行时才能确定下来</a:t>
            </a:r>
          </a:p>
          <a:p>
            <a:pPr marL="0" indent="0">
              <a:lnSpc>
                <a:spcPct val="150000"/>
              </a:lnSpc>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半动态变量</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offset(</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在编译时都不确定，但是在运行时都能确定</a:t>
            </a:r>
          </a:p>
          <a:p>
            <a:pPr marL="0" indent="0">
              <a:lnSpc>
                <a:spcPct val="150000"/>
              </a:lnSpc>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动态变量</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offset(</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在编译和运行时都不能完全确定下来</a:t>
            </a:r>
            <a:endParaRPr lang="en-US" altLang="zh-CN" sz="2400" b="0" dirty="0">
              <a:latin typeface="楷体" panose="02010609060101010101" pitchFamily="49" charset="-122"/>
              <a:ea typeface="楷体" panose="02010609060101010101" pitchFamily="49" charset="-122"/>
            </a:endParaRPr>
          </a:p>
          <a:p>
            <a:endParaRPr lang="en-US" sz="2400" b="0" dirty="0">
              <a:latin typeface="楷体" panose="02010609060101010101" pitchFamily="49" charset="-122"/>
              <a:ea typeface="楷体" panose="02010609060101010101" pitchFamily="49" charset="-122"/>
            </a:endParaRPr>
          </a:p>
        </p:txBody>
      </p:sp>
      <p:sp>
        <p:nvSpPr>
          <p:cNvPr id="6" name="标题 5"/>
          <p:cNvSpPr>
            <a:spLocks noGrp="1"/>
          </p:cNvSpPr>
          <p:nvPr>
            <p:ph type="title"/>
          </p:nvPr>
        </p:nvSpPr>
        <p:spPr/>
        <p:txBody>
          <a:bodyPr/>
          <a:lstStyle/>
          <a:p>
            <a:r>
              <a:rPr lang="zh-CN" altLang="en-US" dirty="0"/>
              <a:t>变量的类型</a:t>
            </a:r>
            <a:endParaRPr lang="en-US" dirty="0"/>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14</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09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000" dirty="0"/>
              <a:t>静态变量</a:t>
            </a:r>
            <a:endParaRPr lang="en-US" sz="4000" dirty="0"/>
          </a:p>
        </p:txBody>
      </p:sp>
      <p:sp>
        <p:nvSpPr>
          <p:cNvPr id="7" name="Rectangle 3"/>
          <p:cNvSpPr txBox="1">
            <a:spLocks noChangeArrowheads="1"/>
          </p:cNvSpPr>
          <p:nvPr/>
        </p:nvSpPr>
        <p:spPr>
          <a:xfrm>
            <a:off x="0" y="1556792"/>
            <a:ext cx="9144000" cy="504056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nSpc>
                <a:spcPct val="75000"/>
              </a:lnSpc>
              <a:buFont typeface="Times New Roman" pitchFamily="18" charset="0"/>
              <a:buNone/>
            </a:pPr>
            <a:r>
              <a:rPr lang="en-US" altLang="zh-CN" b="0" dirty="0">
                <a:latin typeface="Times New Roman" panose="02020603050405020304" pitchFamily="18" charset="0"/>
                <a:ea typeface="华文楷体" panose="02010600040101010101" pitchFamily="2" charset="-122"/>
                <a:cs typeface="Times New Roman" panose="02020603050405020304" pitchFamily="18" charset="0"/>
              </a:rPr>
              <a:t>1)D </a:t>
            </a: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和 offset(</a:t>
            </a:r>
            <a:r>
              <a:rPr lang="en-US" altLang="zh-CN" b="0"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b="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b="0" dirty="0">
                <a:latin typeface="Times New Roman" panose="02020603050405020304" pitchFamily="18" charset="0"/>
                <a:ea typeface="华文楷体" panose="02010600040101010101" pitchFamily="2" charset="-122"/>
                <a:cs typeface="Times New Roman" panose="02020603050405020304" pitchFamily="18" charset="0"/>
              </a:rPr>
              <a:t>在编译时都能确定下来</a:t>
            </a:r>
          </a:p>
          <a:p>
            <a:pPr>
              <a:lnSpc>
                <a:spcPct val="75000"/>
              </a:lnSpc>
              <a:buFont typeface="Times New Roman" pitchFamily="18" charset="0"/>
              <a:buNone/>
            </a:pPr>
            <a:r>
              <a:rPr lang="en-US" altLang="zh-CN" sz="3200" b="0" dirty="0">
                <a:latin typeface="Times New Roman" panose="02020603050405020304" pitchFamily="18" charset="0"/>
                <a:ea typeface="华文楷体" panose="02010600040101010101" pitchFamily="2" charset="-122"/>
                <a:cs typeface="Times New Roman" panose="02020603050405020304" pitchFamily="18" charset="0"/>
              </a:rPr>
              <a:t>   </a:t>
            </a:r>
          </a:p>
          <a:p>
            <a:pPr>
              <a:buFont typeface="Times New Roman" pitchFamily="18" charse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因此在编译时，可以为静态变量分配固定的存储空间。</a:t>
            </a:r>
          </a:p>
          <a:p>
            <a:pPr marL="540000">
              <a:buFont typeface="Wingdings" panose="05000000000000000000" pitchFamily="2" charset="2"/>
              <a:buChar char="Ø"/>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每个过程的活动记录的大小及位置</a:t>
            </a:r>
          </a:p>
          <a:p>
            <a:pPr marL="540000">
              <a:buFont typeface="Wingdings" panose="05000000000000000000" pitchFamily="2" charset="2"/>
              <a:buChar char="Ø"/>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活动记录中每一个名字所占用存储空间的大小及位置</a:t>
            </a:r>
          </a:p>
          <a:p>
            <a:pPr marL="540000">
              <a:buFont typeface="Wingdings" panose="05000000000000000000" pitchFamily="2" charset="2"/>
              <a:buChar char="Ø"/>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数据对象的地址可以生成在目标代码中。</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540000">
              <a:buFont typeface="Wingdings" panose="05000000000000000000" pitchFamily="2" charset="2"/>
              <a:buChar char="Ø"/>
            </a:pPr>
            <a:endParaRPr lang="zh-CN" altLang="en-US" sz="2400" b="0" dirty="0">
              <a:latin typeface="楷体" panose="02010609060101010101" pitchFamily="49" charset="-122"/>
              <a:ea typeface="楷体" panose="02010609060101010101" pitchFamily="49" charset="-122"/>
              <a:cs typeface="Times New Roman" panose="02020603050405020304" pitchFamily="18" charset="0"/>
            </a:endParaRPr>
          </a:p>
          <a:p>
            <a:pPr>
              <a:buFont typeface="Times New Roman" pitchFamily="18" charse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程序运行时：</a:t>
            </a:r>
          </a:p>
          <a:p>
            <a:pPr marL="540000">
              <a:buFont typeface="Wingdings" panose="05000000000000000000" pitchFamily="2" charset="2"/>
              <a:buChar char="Ø"/>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过程每次被激活，同一名字都使用相同的存储空间。</a:t>
            </a:r>
          </a:p>
          <a:p>
            <a:pPr marL="540000">
              <a:buFont typeface="Wingdings" panose="05000000000000000000" pitchFamily="2" charset="2"/>
              <a:buChar char="Ø"/>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允许局部名字的值在活动结束后被保留下来。</a:t>
            </a:r>
          </a:p>
          <a:p>
            <a:pPr marL="540000">
              <a:buFont typeface="Wingdings" panose="05000000000000000000" pitchFamily="2" charset="2"/>
              <a:buChar char="Ø"/>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当控制再次进入时，局部名字的值即上次离开时的值。</a:t>
            </a:r>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15</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7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000" dirty="0"/>
              <a:t>静态变量</a:t>
            </a:r>
            <a:endParaRPr lang="en-US" sz="4000" dirty="0"/>
          </a:p>
        </p:txBody>
      </p:sp>
      <p:sp>
        <p:nvSpPr>
          <p:cNvPr id="7" name="Rectangle 3"/>
          <p:cNvSpPr txBox="1">
            <a:spLocks noChangeArrowheads="1"/>
          </p:cNvSpPr>
          <p:nvPr/>
        </p:nvSpPr>
        <p:spPr>
          <a:xfrm>
            <a:off x="0" y="1556792"/>
            <a:ext cx="9144000" cy="504056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Aft>
                <a:spcPts val="1200"/>
              </a:spcAft>
              <a:buFont typeface="Times New Roman" pitchFamily="18" charset="0"/>
              <a:buNone/>
            </a:pPr>
            <a:r>
              <a:rPr lang="zh-CN" altLang="en-US" b="0" dirty="0">
                <a:latin typeface="楷体" panose="02010609060101010101" pitchFamily="49" charset="-122"/>
                <a:ea typeface="楷体" panose="02010609060101010101" pitchFamily="49" charset="-122"/>
                <a:cs typeface="Times New Roman" panose="02020603050405020304" pitchFamily="18" charset="0"/>
              </a:rPr>
              <a:t>如果一个语言仅支持静态变量，则该语言：</a:t>
            </a:r>
          </a:p>
          <a:p>
            <a:pPr>
              <a:buFont typeface="Times New Roman" pitchFamily="18" charset="0"/>
              <a:buNone/>
            </a:pPr>
            <a:r>
              <a:rPr lang="zh-CN" altLang="en-US" sz="2400" dirty="0">
                <a:latin typeface="楷体" panose="02010609060101010101" pitchFamily="49" charset="-122"/>
                <a:ea typeface="楷体" panose="02010609060101010101" pitchFamily="49" charset="-122"/>
                <a:cs typeface="Times New Roman" panose="02020603050405020304" pitchFamily="18" charset="0"/>
              </a:rPr>
              <a:t>不支持递归调用</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：因此静态变量在该过程的所有活动中都会分配到同一个地址中。</a:t>
            </a:r>
          </a:p>
          <a:p>
            <a:pPr>
              <a:buFont typeface="Times New Roman" pitchFamily="18" charset="0"/>
              <a:buNone/>
            </a:pPr>
            <a:endParaRPr lang="zh-CN" altLang="en-US" sz="2400" b="0" dirty="0">
              <a:latin typeface="楷体" panose="02010609060101010101" pitchFamily="49" charset="-122"/>
              <a:ea typeface="楷体" panose="02010609060101010101" pitchFamily="49" charset="-122"/>
              <a:cs typeface="Times New Roman" panose="02020603050405020304" pitchFamily="18" charset="0"/>
            </a:endParaRPr>
          </a:p>
          <a:p>
            <a:pPr>
              <a:buFont typeface="Times New Roman" pitchFamily="18" charset="0"/>
              <a:buNone/>
            </a:pPr>
            <a:r>
              <a:rPr lang="zh-CN" altLang="en-US" sz="2400" dirty="0">
                <a:latin typeface="楷体" panose="02010609060101010101" pitchFamily="49" charset="-122"/>
                <a:ea typeface="楷体" panose="02010609060101010101" pitchFamily="49" charset="-122"/>
                <a:cs typeface="Times New Roman" panose="02020603050405020304" pitchFamily="18" charset="0"/>
              </a:rPr>
              <a:t>不支持动态数据结构</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：因为在运行时不能进行存储分配。</a:t>
            </a:r>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16</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39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628800"/>
            <a:ext cx="9144000" cy="4968552"/>
          </a:xfrm>
        </p:spPr>
        <p:txBody>
          <a:bodyPr>
            <a:normAutofit/>
          </a:bodyPr>
          <a:lstStyle/>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offset(x)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在</a:t>
            </a:r>
            <a:r>
              <a:rPr lang="zh-CN" altLang="en-US"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时能确定下来，</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D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在运行时能确定下来</a:t>
            </a:r>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如果一个语言支持半静态变量，则</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90000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）该语言中过程可以同时被多次激活，因为活动记录的长度能够在编译时确定。</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900000" indent="0">
              <a:buNone/>
            </a:pPr>
            <a:r>
              <a:rPr lang="en-US" sz="24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）该语言支持递归调用。</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90000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这一类变量的活动记录可以用栈来进行实现，变量支持“栈式存储分配”策略</a:t>
            </a:r>
            <a:endParaRPr lang="en-US"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半静态变量</a:t>
            </a:r>
            <a:endParaRPr lang="en-US"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17</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495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628800"/>
            <a:ext cx="9144000" cy="4968552"/>
          </a:xfrm>
        </p:spPr>
        <p:txBody>
          <a:bodyPr/>
          <a:lstStyle/>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offset(x)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在</a:t>
            </a:r>
            <a:r>
              <a:rPr lang="zh-CN" altLang="en-US"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时都不确定，</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但在运行时都能确定</a:t>
            </a:r>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如动态数组，在编译时，不能确定数组的长度，也不能确定过程被调用的次数。但是在运行时，这些都可以被确定。</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半动态变量可以</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动态分配在活动记录的“尾部”</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即运行栈的“栈顶”</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半动态变量的生存期与该活动记录相同</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随着函数的返回而消失</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半动态变量</a:t>
            </a:r>
            <a:endParaRPr lang="en-US"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18</a:t>
            </a:fld>
            <a:endParaRPr lang="zh-CN" alt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36096" y="3140968"/>
            <a:ext cx="3451586" cy="2554545"/>
          </a:xfrm>
          <a:prstGeom prst="rect">
            <a:avLst/>
          </a:prstGeom>
          <a:solidFill>
            <a:srgbClr val="FFFF00"/>
          </a:solidFill>
        </p:spPr>
        <p:txBody>
          <a:bodyPr wrap="none" rtlCol="0">
            <a:spAutoFit/>
          </a:bodyPr>
          <a:lstStyle/>
          <a:p>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f()</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array[n];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(“%d\n”, </a:t>
            </a:r>
            <a:r>
              <a:rPr lang="en-US" sz="2000" dirty="0" err="1">
                <a:latin typeface="Times New Roman" panose="02020603050405020304" pitchFamily="18" charset="0"/>
                <a:cs typeface="Times New Roman" panose="02020603050405020304" pitchFamily="18" charset="0"/>
              </a:rPr>
              <a:t>sizeof</a:t>
            </a:r>
            <a:r>
              <a:rPr lang="en-US" sz="2000" dirty="0">
                <a:latin typeface="Times New Roman" panose="02020603050405020304" pitchFamily="18" charset="0"/>
                <a:cs typeface="Times New Roman" panose="02020603050405020304" pitchFamily="18" charset="0"/>
              </a:rPr>
              <a:t>(array));</a:t>
            </a:r>
          </a:p>
          <a:p>
            <a:r>
              <a:rPr lang="en-US" sz="2000" dirty="0">
                <a:latin typeface="Times New Roman" panose="02020603050405020304" pitchFamily="18" charset="0"/>
                <a:cs typeface="Times New Roman" panose="02020603050405020304" pitchFamily="18" charset="0"/>
              </a:rPr>
              <a:t>    return 0;</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07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628800"/>
            <a:ext cx="9144000" cy="4968552"/>
          </a:xfrm>
        </p:spPr>
        <p:txBody>
          <a:bodyPr/>
          <a:lstStyle/>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offset(x)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在</a:t>
            </a:r>
            <a:r>
              <a:rPr lang="zh-CN" altLang="en-US"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编译和运行</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时都不能完全确定</a:t>
            </a:r>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动态变量使用另外的数据结构“堆”来存储</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需要堆的情况：</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局部变量的值在单元活动后还需保留</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被调用者的活动生存期比调用者更长</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如，含有 “文件”，“指针”等数据类型，或允许用户动态申请、释放存贮空间的源语言。</a:t>
            </a:r>
          </a:p>
          <a:p>
            <a:pPr marL="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动态变量</a:t>
            </a:r>
            <a:endParaRPr lang="en-US"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19</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58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6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7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a:t>
            </a:fld>
            <a:endParaRPr lang="zh-CN" altLang="en-US" dirty="0">
              <a:latin typeface="Times New Roman" panose="02020603050405020304" pitchFamily="18" charset="0"/>
              <a:cs typeface="Times New Roman" panose="02020603050405020304" pitchFamily="18" charset="0"/>
            </a:endParaRPr>
          </a:p>
        </p:txBody>
      </p:sp>
      <p:sp>
        <p:nvSpPr>
          <p:cNvPr id="6" name="标题 5"/>
          <p:cNvSpPr>
            <a:spLocks noGrp="1"/>
          </p:cNvSpPr>
          <p:nvPr>
            <p:ph type="title" idx="4294967295"/>
          </p:nvPr>
        </p:nvSpPr>
        <p:spPr>
          <a:xfrm>
            <a:off x="0" y="44450"/>
            <a:ext cx="1979613" cy="928688"/>
          </a:xfrm>
        </p:spPr>
        <p:txBody>
          <a:bodyPr>
            <a:normAutofit fontScale="90000"/>
          </a:bodyPr>
          <a:lstStyle/>
          <a:p>
            <a:r>
              <a:rPr lang="zh-CN" altLang="en-US" dirty="0"/>
              <a:t>编译流程</a:t>
            </a:r>
            <a:endParaRPr lang="en-US" dirty="0"/>
          </a:p>
        </p:txBody>
      </p:sp>
      <p:grpSp>
        <p:nvGrpSpPr>
          <p:cNvPr id="17" name="组合 16"/>
          <p:cNvGrpSpPr/>
          <p:nvPr/>
        </p:nvGrpSpPr>
        <p:grpSpPr>
          <a:xfrm>
            <a:off x="1065266" y="1114057"/>
            <a:ext cx="457200" cy="4752528"/>
            <a:chOff x="1043608" y="1412776"/>
            <a:chExt cx="457200" cy="4752528"/>
          </a:xfrm>
        </p:grpSpPr>
        <p:sp>
          <p:nvSpPr>
            <p:cNvPr id="7" name="矩形 6"/>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1043608" y="2594535"/>
              <a:ext cx="457200" cy="2308324"/>
            </a:xfrm>
            <a:prstGeom prst="rect">
              <a:avLst/>
            </a:prstGeom>
            <a:noFill/>
          </p:spPr>
          <p:txBody>
            <a:bodyPr wrap="square" rtlCol="0" anchor="ctr">
              <a:spAutoFit/>
            </a:bodyPr>
            <a:lstStyle/>
            <a:p>
              <a:r>
                <a:rPr lang="zh-CN" altLang="en-US" sz="2400" dirty="0">
                  <a:solidFill>
                    <a:prstClr val="black"/>
                  </a:solidFill>
                </a:rPr>
                <a:t>信息表的管理</a:t>
              </a:r>
              <a:endParaRPr lang="en-US" sz="2400" dirty="0">
                <a:solidFill>
                  <a:prstClr val="black"/>
                </a:solidFill>
              </a:endParaRPr>
            </a:p>
          </p:txBody>
        </p:sp>
      </p:grpSp>
      <p:grpSp>
        <p:nvGrpSpPr>
          <p:cNvPr id="33" name="组合 32"/>
          <p:cNvGrpSpPr/>
          <p:nvPr/>
        </p:nvGrpSpPr>
        <p:grpSpPr>
          <a:xfrm>
            <a:off x="8137828" y="1141600"/>
            <a:ext cx="474486" cy="4752528"/>
            <a:chOff x="8155114" y="1372433"/>
            <a:chExt cx="474486" cy="4752528"/>
          </a:xfrm>
        </p:grpSpPr>
        <p:sp>
          <p:nvSpPr>
            <p:cNvPr id="9" name="矩形 8"/>
            <p:cNvSpPr/>
            <p:nvPr/>
          </p:nvSpPr>
          <p:spPr>
            <a:xfrm>
              <a:off x="8155114" y="1372433"/>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8172400" y="2409869"/>
              <a:ext cx="457200" cy="2677656"/>
            </a:xfrm>
            <a:prstGeom prst="rect">
              <a:avLst/>
            </a:prstGeom>
            <a:noFill/>
          </p:spPr>
          <p:txBody>
            <a:bodyPr wrap="square" rtlCol="0" anchor="ctr">
              <a:spAutoFit/>
            </a:bodyPr>
            <a:lstStyle/>
            <a:p>
              <a:r>
                <a:rPr lang="zh-CN" altLang="en-US" sz="2400" dirty="0">
                  <a:solidFill>
                    <a:prstClr val="black"/>
                  </a:solidFill>
                </a:rPr>
                <a:t>错误诊断及处理</a:t>
              </a:r>
              <a:endParaRPr lang="en-US" sz="2400" dirty="0">
                <a:solidFill>
                  <a:prstClr val="black"/>
                </a:solidFill>
              </a:endParaRPr>
            </a:p>
          </p:txBody>
        </p:sp>
      </p:grpSp>
      <p:sp>
        <p:nvSpPr>
          <p:cNvPr id="12" name="TextBox 11"/>
          <p:cNvSpPr txBox="1"/>
          <p:nvPr/>
        </p:nvSpPr>
        <p:spPr>
          <a:xfrm>
            <a:off x="4257619" y="54402"/>
            <a:ext cx="1107996" cy="461665"/>
          </a:xfrm>
          <a:prstGeom prst="rect">
            <a:avLst/>
          </a:prstGeom>
          <a:noFill/>
        </p:spPr>
        <p:txBody>
          <a:bodyPr wrap="none" rtlCol="0">
            <a:spAutoFit/>
          </a:bodyPr>
          <a:lstStyle/>
          <a:p>
            <a:r>
              <a:rPr lang="zh-CN" altLang="en-US" sz="2400" dirty="0">
                <a:solidFill>
                  <a:prstClr val="black"/>
                </a:solidFill>
              </a:rPr>
              <a:t>源程序</a:t>
            </a:r>
            <a:endParaRPr lang="en-US" sz="2400" dirty="0">
              <a:solidFill>
                <a:prstClr val="black"/>
              </a:solidFill>
            </a:endParaRPr>
          </a:p>
        </p:txBody>
      </p:sp>
      <p:grpSp>
        <p:nvGrpSpPr>
          <p:cNvPr id="18" name="组合 17"/>
          <p:cNvGrpSpPr/>
          <p:nvPr/>
        </p:nvGrpSpPr>
        <p:grpSpPr>
          <a:xfrm>
            <a:off x="3203848" y="1211923"/>
            <a:ext cx="3240360" cy="461665"/>
            <a:chOff x="1043608" y="1256391"/>
            <a:chExt cx="457200" cy="4984621"/>
          </a:xfrm>
        </p:grpSpPr>
        <p:sp>
          <p:nvSpPr>
            <p:cNvPr id="19" name="矩形 18"/>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1043608" y="1256391"/>
              <a:ext cx="457200" cy="4984621"/>
            </a:xfrm>
            <a:prstGeom prst="rect">
              <a:avLst/>
            </a:prstGeom>
            <a:noFill/>
          </p:spPr>
          <p:txBody>
            <a:bodyPr wrap="square" rtlCol="0" anchor="ctr">
              <a:spAutoFit/>
            </a:bodyPr>
            <a:lstStyle/>
            <a:p>
              <a:pPr algn="ctr"/>
              <a:r>
                <a:rPr lang="zh-CN" altLang="en-US" sz="2400" dirty="0">
                  <a:solidFill>
                    <a:prstClr val="black"/>
                  </a:solidFill>
                </a:rPr>
                <a:t>词法分析</a:t>
              </a:r>
              <a:endParaRPr lang="en-US" sz="2400" dirty="0">
                <a:solidFill>
                  <a:prstClr val="black"/>
                </a:solidFill>
              </a:endParaRPr>
            </a:p>
          </p:txBody>
        </p:sp>
      </p:grpSp>
      <p:grpSp>
        <p:nvGrpSpPr>
          <p:cNvPr id="21" name="组合 20"/>
          <p:cNvGrpSpPr/>
          <p:nvPr/>
        </p:nvGrpSpPr>
        <p:grpSpPr>
          <a:xfrm>
            <a:off x="3203848" y="2092526"/>
            <a:ext cx="3240360" cy="461665"/>
            <a:chOff x="1043608" y="1256391"/>
            <a:chExt cx="457200" cy="4984621"/>
          </a:xfrm>
        </p:grpSpPr>
        <p:sp>
          <p:nvSpPr>
            <p:cNvPr id="22" name="矩形 21"/>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TextBox 22"/>
            <p:cNvSpPr txBox="1"/>
            <p:nvPr/>
          </p:nvSpPr>
          <p:spPr>
            <a:xfrm>
              <a:off x="1043608" y="1256391"/>
              <a:ext cx="457200" cy="4984621"/>
            </a:xfrm>
            <a:prstGeom prst="rect">
              <a:avLst/>
            </a:prstGeom>
            <a:noFill/>
          </p:spPr>
          <p:txBody>
            <a:bodyPr wrap="square" rtlCol="0" anchor="ctr">
              <a:spAutoFit/>
            </a:bodyPr>
            <a:lstStyle/>
            <a:p>
              <a:pPr algn="ctr"/>
              <a:r>
                <a:rPr lang="zh-CN" altLang="en-US" sz="2400" dirty="0">
                  <a:solidFill>
                    <a:prstClr val="black"/>
                  </a:solidFill>
                </a:rPr>
                <a:t>语法分析</a:t>
              </a:r>
              <a:endParaRPr lang="en-US" sz="2400" dirty="0">
                <a:solidFill>
                  <a:prstClr val="black"/>
                </a:solidFill>
              </a:endParaRPr>
            </a:p>
          </p:txBody>
        </p:sp>
      </p:grpSp>
      <p:grpSp>
        <p:nvGrpSpPr>
          <p:cNvPr id="24" name="组合 23"/>
          <p:cNvGrpSpPr/>
          <p:nvPr/>
        </p:nvGrpSpPr>
        <p:grpSpPr>
          <a:xfrm>
            <a:off x="3203848" y="3070682"/>
            <a:ext cx="3240360" cy="461665"/>
            <a:chOff x="1043608" y="1256391"/>
            <a:chExt cx="457200" cy="4984621"/>
          </a:xfrm>
        </p:grpSpPr>
        <p:sp>
          <p:nvSpPr>
            <p:cNvPr id="25" name="矩形 24"/>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p:cNvSpPr txBox="1"/>
            <p:nvPr/>
          </p:nvSpPr>
          <p:spPr>
            <a:xfrm>
              <a:off x="1043608" y="1256391"/>
              <a:ext cx="457200" cy="4984621"/>
            </a:xfrm>
            <a:prstGeom prst="rect">
              <a:avLst/>
            </a:prstGeom>
            <a:noFill/>
          </p:spPr>
          <p:txBody>
            <a:bodyPr wrap="square" rtlCol="0" anchor="ctr">
              <a:spAutoFit/>
            </a:bodyPr>
            <a:lstStyle/>
            <a:p>
              <a:pPr algn="ctr"/>
              <a:r>
                <a:rPr lang="zh-CN" altLang="en-US" sz="2400" dirty="0"/>
                <a:t>语义分析</a:t>
              </a:r>
              <a:endParaRPr lang="en-US" sz="2400" dirty="0"/>
            </a:p>
          </p:txBody>
        </p:sp>
      </p:grpSp>
      <p:grpSp>
        <p:nvGrpSpPr>
          <p:cNvPr id="27" name="组合 26"/>
          <p:cNvGrpSpPr/>
          <p:nvPr/>
        </p:nvGrpSpPr>
        <p:grpSpPr>
          <a:xfrm>
            <a:off x="3219604" y="4293096"/>
            <a:ext cx="3240360" cy="461665"/>
            <a:chOff x="1043608" y="1256391"/>
            <a:chExt cx="457200" cy="4984621"/>
          </a:xfrm>
        </p:grpSpPr>
        <p:sp>
          <p:nvSpPr>
            <p:cNvPr id="28" name="矩形 27"/>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a:off x="1043608" y="1256391"/>
              <a:ext cx="457200" cy="4984621"/>
            </a:xfrm>
            <a:prstGeom prst="rect">
              <a:avLst/>
            </a:prstGeom>
            <a:noFill/>
          </p:spPr>
          <p:txBody>
            <a:bodyPr wrap="square" rtlCol="0" anchor="ctr">
              <a:spAutoFit/>
            </a:bodyPr>
            <a:lstStyle/>
            <a:p>
              <a:pPr algn="ctr"/>
              <a:r>
                <a:rPr lang="zh-CN" altLang="en-US" sz="2400" dirty="0">
                  <a:solidFill>
                    <a:prstClr val="black"/>
                  </a:solidFill>
                </a:rPr>
                <a:t>中间代码生成</a:t>
              </a:r>
              <a:endParaRPr lang="en-US" sz="2400" dirty="0">
                <a:solidFill>
                  <a:prstClr val="black"/>
                </a:solidFill>
              </a:endParaRPr>
            </a:p>
          </p:txBody>
        </p:sp>
      </p:grpSp>
      <p:grpSp>
        <p:nvGrpSpPr>
          <p:cNvPr id="30" name="组合 29"/>
          <p:cNvGrpSpPr/>
          <p:nvPr/>
        </p:nvGrpSpPr>
        <p:grpSpPr>
          <a:xfrm>
            <a:off x="3215283" y="5141491"/>
            <a:ext cx="3240360" cy="461665"/>
            <a:chOff x="1043608" y="1256391"/>
            <a:chExt cx="457200" cy="4984621"/>
          </a:xfrm>
        </p:grpSpPr>
        <p:sp>
          <p:nvSpPr>
            <p:cNvPr id="31" name="矩形 30"/>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TextBox 31"/>
            <p:cNvSpPr txBox="1"/>
            <p:nvPr/>
          </p:nvSpPr>
          <p:spPr>
            <a:xfrm>
              <a:off x="1043608" y="1256391"/>
              <a:ext cx="457200" cy="4984621"/>
            </a:xfrm>
            <a:prstGeom prst="rect">
              <a:avLst/>
            </a:prstGeom>
            <a:noFill/>
          </p:spPr>
          <p:txBody>
            <a:bodyPr wrap="square" rtlCol="0" anchor="ctr">
              <a:spAutoFit/>
            </a:bodyPr>
            <a:lstStyle/>
            <a:p>
              <a:pPr algn="ctr"/>
              <a:r>
                <a:rPr lang="zh-CN" altLang="en-US" sz="2400" dirty="0">
                  <a:solidFill>
                    <a:prstClr val="black"/>
                  </a:solidFill>
                </a:rPr>
                <a:t>代码生成</a:t>
              </a:r>
              <a:endParaRPr lang="en-US" sz="2400" dirty="0">
                <a:solidFill>
                  <a:prstClr val="black"/>
                </a:solidFill>
              </a:endParaRPr>
            </a:p>
          </p:txBody>
        </p:sp>
      </p:grpSp>
      <p:cxnSp>
        <p:nvCxnSpPr>
          <p:cNvPr id="35" name="直接箭头连接符 34"/>
          <p:cNvCxnSpPr>
            <a:stCxn id="12" idx="2"/>
            <a:endCxn id="20" idx="0"/>
          </p:cNvCxnSpPr>
          <p:nvPr/>
        </p:nvCxnSpPr>
        <p:spPr>
          <a:xfrm>
            <a:off x="4811617" y="516067"/>
            <a:ext cx="12411" cy="69585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9" idx="2"/>
            <a:endCxn id="22" idx="0"/>
          </p:cNvCxnSpPr>
          <p:nvPr/>
        </p:nvCxnSpPr>
        <p:spPr>
          <a:xfrm>
            <a:off x="4824028" y="1666576"/>
            <a:ext cx="0" cy="44043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2"/>
            <a:endCxn id="26" idx="0"/>
          </p:cNvCxnSpPr>
          <p:nvPr/>
        </p:nvCxnSpPr>
        <p:spPr>
          <a:xfrm>
            <a:off x="4824028" y="2547179"/>
            <a:ext cx="0" cy="52350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5" idx="2"/>
            <a:endCxn id="28" idx="0"/>
          </p:cNvCxnSpPr>
          <p:nvPr/>
        </p:nvCxnSpPr>
        <p:spPr>
          <a:xfrm>
            <a:off x="4824028" y="3525335"/>
            <a:ext cx="15756" cy="78224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8" idx="2"/>
            <a:endCxn id="32" idx="0"/>
          </p:cNvCxnSpPr>
          <p:nvPr/>
        </p:nvCxnSpPr>
        <p:spPr>
          <a:xfrm flipH="1">
            <a:off x="4835463" y="4747749"/>
            <a:ext cx="4321" cy="39374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29737" y="5863035"/>
            <a:ext cx="1415772" cy="461665"/>
          </a:xfrm>
          <a:prstGeom prst="rect">
            <a:avLst/>
          </a:prstGeom>
          <a:noFill/>
        </p:spPr>
        <p:txBody>
          <a:bodyPr wrap="none" rtlCol="0">
            <a:spAutoFit/>
          </a:bodyPr>
          <a:lstStyle/>
          <a:p>
            <a:r>
              <a:rPr lang="zh-CN" altLang="en-US" sz="2400" dirty="0">
                <a:solidFill>
                  <a:prstClr val="black"/>
                </a:solidFill>
              </a:rPr>
              <a:t>目标程序</a:t>
            </a:r>
            <a:endParaRPr lang="en-US" sz="2400" dirty="0">
              <a:solidFill>
                <a:prstClr val="black"/>
              </a:solidFill>
            </a:endParaRPr>
          </a:p>
        </p:txBody>
      </p:sp>
      <p:cxnSp>
        <p:nvCxnSpPr>
          <p:cNvPr id="47" name="直接箭头连接符 46"/>
          <p:cNvCxnSpPr>
            <a:stCxn id="31" idx="2"/>
            <a:endCxn id="45" idx="0"/>
          </p:cNvCxnSpPr>
          <p:nvPr/>
        </p:nvCxnSpPr>
        <p:spPr>
          <a:xfrm>
            <a:off x="4835463" y="5596144"/>
            <a:ext cx="2160" cy="26689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1"/>
          </p:cNvCxnSpPr>
          <p:nvPr/>
        </p:nvCxnSpPr>
        <p:spPr>
          <a:xfrm flipH="1">
            <a:off x="1500810" y="1442756"/>
            <a:ext cx="17030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9" idx="3"/>
          </p:cNvCxnSpPr>
          <p:nvPr/>
        </p:nvCxnSpPr>
        <p:spPr>
          <a:xfrm>
            <a:off x="6444208" y="1446492"/>
            <a:ext cx="16936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2" idx="3"/>
          </p:cNvCxnSpPr>
          <p:nvPr/>
        </p:nvCxnSpPr>
        <p:spPr>
          <a:xfrm flipV="1">
            <a:off x="6444208" y="2323359"/>
            <a:ext cx="1693620"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6" idx="3"/>
          </p:cNvCxnSpPr>
          <p:nvPr/>
        </p:nvCxnSpPr>
        <p:spPr>
          <a:xfrm>
            <a:off x="6444208" y="3301515"/>
            <a:ext cx="1693620" cy="3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8" idx="3"/>
          </p:cNvCxnSpPr>
          <p:nvPr/>
        </p:nvCxnSpPr>
        <p:spPr>
          <a:xfrm>
            <a:off x="6459964" y="4527665"/>
            <a:ext cx="16892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1" idx="3"/>
          </p:cNvCxnSpPr>
          <p:nvPr/>
        </p:nvCxnSpPr>
        <p:spPr>
          <a:xfrm>
            <a:off x="6455643" y="5376060"/>
            <a:ext cx="16924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2" idx="1"/>
          </p:cNvCxnSpPr>
          <p:nvPr/>
        </p:nvCxnSpPr>
        <p:spPr>
          <a:xfrm>
            <a:off x="1522466" y="2323359"/>
            <a:ext cx="1681382"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25" idx="1"/>
          </p:cNvCxnSpPr>
          <p:nvPr/>
        </p:nvCxnSpPr>
        <p:spPr>
          <a:xfrm>
            <a:off x="1522466" y="3301514"/>
            <a:ext cx="1681382" cy="3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9" idx="1"/>
          </p:cNvCxnSpPr>
          <p:nvPr/>
        </p:nvCxnSpPr>
        <p:spPr>
          <a:xfrm flipV="1">
            <a:off x="1547345" y="4523929"/>
            <a:ext cx="1672259" cy="146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32" idx="1"/>
          </p:cNvCxnSpPr>
          <p:nvPr/>
        </p:nvCxnSpPr>
        <p:spPr>
          <a:xfrm flipV="1">
            <a:off x="1533901" y="5372324"/>
            <a:ext cx="1681382" cy="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475190" y="769718"/>
            <a:ext cx="8643" cy="28753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95736" y="3645024"/>
            <a:ext cx="527945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95736" y="769718"/>
            <a:ext cx="0" cy="28753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195736" y="769718"/>
            <a:ext cx="5288097"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198321" y="775398"/>
            <a:ext cx="800219" cy="461665"/>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zh-CN" altLang="en-US" sz="2400" b="1" dirty="0">
                <a:solidFill>
                  <a:prstClr val="black"/>
                </a:solidFill>
              </a:rPr>
              <a:t>分析</a:t>
            </a:r>
            <a:endParaRPr lang="en-US" sz="2400" b="1" dirty="0">
              <a:solidFill>
                <a:prstClr val="black"/>
              </a:solidFill>
            </a:endParaRPr>
          </a:p>
        </p:txBody>
      </p:sp>
      <p:cxnSp>
        <p:nvCxnSpPr>
          <p:cNvPr id="82" name="直接连接符 81"/>
          <p:cNvCxnSpPr/>
          <p:nvPr/>
        </p:nvCxnSpPr>
        <p:spPr>
          <a:xfrm flipH="1">
            <a:off x="2217946" y="4128448"/>
            <a:ext cx="529094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483833" y="4128448"/>
            <a:ext cx="0" cy="15969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17946" y="4128448"/>
            <a:ext cx="5249" cy="1581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223195" y="5710372"/>
            <a:ext cx="5260638" cy="15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17946" y="4128448"/>
            <a:ext cx="800219" cy="461665"/>
          </a:xfrm>
          <a:prstGeom prst="rect">
            <a:avLst/>
          </a:prstGeom>
          <a:noFill/>
          <a:ln w="3175" cmpd="sng">
            <a:solidFill>
              <a:schemeClr val="tx1"/>
            </a:solidFill>
          </a:ln>
        </p:spPr>
        <p:txBody>
          <a:bodyPr wrap="none" rtlCol="0">
            <a:spAutoFit/>
          </a:bodyPr>
          <a:lstStyle/>
          <a:p>
            <a:r>
              <a:rPr lang="zh-CN" altLang="en-US" sz="2400" b="1" dirty="0">
                <a:solidFill>
                  <a:prstClr val="black"/>
                </a:solidFill>
              </a:rPr>
              <a:t>综合</a:t>
            </a:r>
            <a:endParaRPr lang="en-US" sz="2400" b="1" dirty="0">
              <a:solidFill>
                <a:prstClr val="black"/>
              </a:solidFill>
            </a:endParaRPr>
          </a:p>
        </p:txBody>
      </p:sp>
      <p:sp>
        <p:nvSpPr>
          <p:cNvPr id="93" name="TextBox 92"/>
          <p:cNvSpPr txBox="1"/>
          <p:nvPr/>
        </p:nvSpPr>
        <p:spPr>
          <a:xfrm>
            <a:off x="4901036" y="406066"/>
            <a:ext cx="1107996" cy="369332"/>
          </a:xfrm>
          <a:prstGeom prst="rect">
            <a:avLst/>
          </a:prstGeom>
          <a:noFill/>
        </p:spPr>
        <p:txBody>
          <a:bodyPr wrap="none" rtlCol="0">
            <a:spAutoFit/>
          </a:bodyPr>
          <a:lstStyle/>
          <a:p>
            <a:r>
              <a:rPr lang="zh-CN" altLang="en-US" dirty="0">
                <a:solidFill>
                  <a:prstClr val="black"/>
                </a:solidFill>
              </a:rPr>
              <a:t>字符序列</a:t>
            </a:r>
            <a:endParaRPr lang="en-US" dirty="0">
              <a:solidFill>
                <a:prstClr val="black"/>
              </a:solidFill>
            </a:endParaRPr>
          </a:p>
        </p:txBody>
      </p:sp>
      <p:sp>
        <p:nvSpPr>
          <p:cNvPr id="97" name="TextBox 96"/>
          <p:cNvSpPr txBox="1"/>
          <p:nvPr/>
        </p:nvSpPr>
        <p:spPr>
          <a:xfrm>
            <a:off x="4901036" y="1702127"/>
            <a:ext cx="1107996" cy="369332"/>
          </a:xfrm>
          <a:prstGeom prst="rect">
            <a:avLst/>
          </a:prstGeom>
          <a:noFill/>
        </p:spPr>
        <p:txBody>
          <a:bodyPr wrap="none" rtlCol="0">
            <a:spAutoFit/>
          </a:bodyPr>
          <a:lstStyle/>
          <a:p>
            <a:r>
              <a:rPr lang="zh-CN" altLang="en-US" dirty="0">
                <a:solidFill>
                  <a:prstClr val="black"/>
                </a:solidFill>
              </a:rPr>
              <a:t>单词序列</a:t>
            </a:r>
            <a:endParaRPr lang="en-US" dirty="0">
              <a:solidFill>
                <a:prstClr val="black"/>
              </a:solidFill>
            </a:endParaRPr>
          </a:p>
        </p:txBody>
      </p:sp>
      <p:cxnSp>
        <p:nvCxnSpPr>
          <p:cNvPr id="108" name="直接连接符 107"/>
          <p:cNvCxnSpPr/>
          <p:nvPr/>
        </p:nvCxnSpPr>
        <p:spPr>
          <a:xfrm>
            <a:off x="3027090" y="863995"/>
            <a:ext cx="350626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6566098" y="863995"/>
            <a:ext cx="0"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3075588" y="2636912"/>
            <a:ext cx="349051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059832" y="863995"/>
            <a:ext cx="7878"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901036" y="821564"/>
            <a:ext cx="1107996" cy="369332"/>
          </a:xfrm>
          <a:prstGeom prst="rect">
            <a:avLst/>
          </a:prstGeom>
          <a:noFill/>
        </p:spPr>
        <p:txBody>
          <a:bodyPr wrap="none" rtlCol="0">
            <a:spAutoFit/>
          </a:bodyPr>
          <a:lstStyle/>
          <a:p>
            <a:r>
              <a:rPr lang="zh-CN" altLang="en-US" dirty="0">
                <a:solidFill>
                  <a:prstClr val="black"/>
                </a:solidFill>
              </a:rPr>
              <a:t>结构分析</a:t>
            </a:r>
            <a:endParaRPr lang="en-US" dirty="0">
              <a:solidFill>
                <a:prstClr val="black"/>
              </a:solidFill>
            </a:endParaRPr>
          </a:p>
        </p:txBody>
      </p:sp>
      <p:sp>
        <p:nvSpPr>
          <p:cNvPr id="139" name="TextBox 138"/>
          <p:cNvSpPr txBox="1"/>
          <p:nvPr/>
        </p:nvSpPr>
        <p:spPr>
          <a:xfrm>
            <a:off x="5016452" y="2648851"/>
            <a:ext cx="877163" cy="369332"/>
          </a:xfrm>
          <a:prstGeom prst="rect">
            <a:avLst/>
          </a:prstGeom>
          <a:noFill/>
        </p:spPr>
        <p:txBody>
          <a:bodyPr wrap="none" rtlCol="0">
            <a:spAutoFit/>
          </a:bodyPr>
          <a:lstStyle/>
          <a:p>
            <a:r>
              <a:rPr lang="zh-CN" altLang="en-US" dirty="0">
                <a:solidFill>
                  <a:prstClr val="black"/>
                </a:solidFill>
              </a:rPr>
              <a:t>语法树</a:t>
            </a:r>
            <a:endParaRPr lang="en-US" dirty="0">
              <a:solidFill>
                <a:prstClr val="black"/>
              </a:solidFill>
            </a:endParaRPr>
          </a:p>
        </p:txBody>
      </p:sp>
      <p:sp>
        <p:nvSpPr>
          <p:cNvPr id="144" name="TextBox 143"/>
          <p:cNvSpPr txBox="1"/>
          <p:nvPr/>
        </p:nvSpPr>
        <p:spPr>
          <a:xfrm>
            <a:off x="4785620" y="3746332"/>
            <a:ext cx="1338828" cy="369332"/>
          </a:xfrm>
          <a:prstGeom prst="rect">
            <a:avLst/>
          </a:prstGeom>
          <a:noFill/>
        </p:spPr>
        <p:txBody>
          <a:bodyPr wrap="none" rtlCol="0">
            <a:spAutoFit/>
          </a:bodyPr>
          <a:lstStyle/>
          <a:p>
            <a:r>
              <a:rPr lang="zh-CN" altLang="en-US" dirty="0">
                <a:solidFill>
                  <a:prstClr val="black"/>
                </a:solidFill>
              </a:rPr>
              <a:t>带语义的树</a:t>
            </a:r>
            <a:endParaRPr lang="en-US" dirty="0">
              <a:solidFill>
                <a:prstClr val="black"/>
              </a:solidFill>
            </a:endParaRPr>
          </a:p>
        </p:txBody>
      </p:sp>
      <p:sp>
        <p:nvSpPr>
          <p:cNvPr id="145" name="TextBox 144"/>
          <p:cNvSpPr txBox="1"/>
          <p:nvPr/>
        </p:nvSpPr>
        <p:spPr>
          <a:xfrm>
            <a:off x="4901035" y="4775582"/>
            <a:ext cx="1107996" cy="369332"/>
          </a:xfrm>
          <a:prstGeom prst="rect">
            <a:avLst/>
          </a:prstGeom>
          <a:noFill/>
        </p:spPr>
        <p:txBody>
          <a:bodyPr wrap="none" rtlCol="0">
            <a:spAutoFit/>
          </a:bodyPr>
          <a:lstStyle/>
          <a:p>
            <a:r>
              <a:rPr lang="zh-CN" altLang="en-US" dirty="0">
                <a:solidFill>
                  <a:prstClr val="black"/>
                </a:solidFill>
              </a:rPr>
              <a:t>中间代码</a:t>
            </a:r>
            <a:endParaRPr lang="en-US" dirty="0">
              <a:solidFill>
                <a:prstClr val="black"/>
              </a:solidFill>
            </a:endParaRPr>
          </a:p>
        </p:txBody>
      </p:sp>
    </p:spTree>
    <p:extLst>
      <p:ext uri="{BB962C8B-B14F-4D97-AF65-F5344CB8AC3E}">
        <p14:creationId xmlns:p14="http://schemas.microsoft.com/office/powerpoint/2010/main" val="278869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628800"/>
            <a:ext cx="9144000" cy="4968552"/>
          </a:xfrm>
        </p:spPr>
        <p:txBody>
          <a:bodyPr/>
          <a:lstStyle/>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计算机程序通常使用函数来完成相关命令。很多程序设计语言都允许在一个函数的定义中出现对另一个函数的调用，这就出现了函数的嵌套调用。</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如：</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函数调用</a:t>
            </a:r>
            <a:endParaRPr lang="en-US"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20</a:t>
            </a:fld>
            <a:endParaRPr lang="zh-CN" alt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9879" y="3212976"/>
            <a:ext cx="1653273" cy="3170099"/>
          </a:xfrm>
          <a:prstGeom prst="rect">
            <a:avLst/>
          </a:prstGeom>
          <a:solidFill>
            <a:srgbClr val="FFFF00"/>
          </a:solid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ain{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b;</a:t>
            </a:r>
          </a:p>
          <a:p>
            <a:r>
              <a:rPr lang="en-US" sz="2000" dirty="0">
                <a:latin typeface="Times New Roman" panose="02020603050405020304" pitchFamily="18" charset="0"/>
                <a:cs typeface="Times New Roman" panose="02020603050405020304" pitchFamily="18" charset="0"/>
              </a:rPr>
              <a:t>    function 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b;}</a:t>
            </a:r>
          </a:p>
          <a:p>
            <a:r>
              <a:rPr lang="en-US" sz="2000" dirty="0">
                <a:latin typeface="Times New Roman" panose="02020603050405020304" pitchFamily="18" charset="0"/>
                <a:cs typeface="Times New Roman" panose="02020603050405020304" pitchFamily="18" charset="0"/>
              </a:rPr>
              <a:t>    function B{</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B();}</a:t>
            </a:r>
          </a:p>
        </p:txBody>
      </p:sp>
      <p:sp>
        <p:nvSpPr>
          <p:cNvPr id="11" name="TextBox 10"/>
          <p:cNvSpPr txBox="1"/>
          <p:nvPr/>
        </p:nvSpPr>
        <p:spPr>
          <a:xfrm>
            <a:off x="1835696" y="2852936"/>
            <a:ext cx="7056784" cy="1631216"/>
          </a:xfrm>
          <a:prstGeom prst="rect">
            <a:avLst/>
          </a:prstGeom>
          <a:noFill/>
        </p:spPr>
        <p:txBody>
          <a:bodyPr wrap="squar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在执行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函数中调用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函数的语句时，计算机转而执行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函数中执行到调用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函数的语句时，计算机转而执行</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函数执行完毕返回</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函数的断点处继续执行剩余</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函数语句，</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函数执行完毕时返回</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函数的断点处继续执行剩余的</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函数语句。</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5332516" y="4515590"/>
            <a:ext cx="864096" cy="337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main</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3" name="右大括号 12"/>
          <p:cNvSpPr/>
          <p:nvPr/>
        </p:nvSpPr>
        <p:spPr>
          <a:xfrm rot="16200000">
            <a:off x="5559831" y="2958337"/>
            <a:ext cx="432047" cy="4221374"/>
          </a:xfrm>
          <a:prstGeom prst="rightBrace">
            <a:avLst>
              <a:gd name="adj1" fmla="val 4032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4" name="矩形 13"/>
          <p:cNvSpPr/>
          <p:nvPr/>
        </p:nvSpPr>
        <p:spPr>
          <a:xfrm>
            <a:off x="5069166" y="5160778"/>
            <a:ext cx="1404000" cy="41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B</a:t>
            </a:r>
          </a:p>
        </p:txBody>
      </p:sp>
      <p:sp>
        <p:nvSpPr>
          <p:cNvPr id="15" name="矩形 14"/>
          <p:cNvSpPr/>
          <p:nvPr/>
        </p:nvSpPr>
        <p:spPr>
          <a:xfrm>
            <a:off x="3665166" y="5160778"/>
            <a:ext cx="1404000" cy="412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6" name="矩形 15"/>
          <p:cNvSpPr/>
          <p:nvPr/>
        </p:nvSpPr>
        <p:spPr>
          <a:xfrm>
            <a:off x="6482540" y="5160779"/>
            <a:ext cx="1404000" cy="41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7" name="右大括号 16"/>
          <p:cNvSpPr/>
          <p:nvPr/>
        </p:nvSpPr>
        <p:spPr>
          <a:xfrm rot="16200000">
            <a:off x="5559831" y="4741172"/>
            <a:ext cx="432047" cy="2051998"/>
          </a:xfrm>
          <a:prstGeom prst="rightBrace">
            <a:avLst>
              <a:gd name="adj1" fmla="val 4032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8" name="矩形 17"/>
          <p:cNvSpPr/>
          <p:nvPr/>
        </p:nvSpPr>
        <p:spPr>
          <a:xfrm>
            <a:off x="5433854" y="5887473"/>
            <a:ext cx="684000" cy="41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a:t>
            </a:r>
          </a:p>
        </p:txBody>
      </p:sp>
      <p:sp>
        <p:nvSpPr>
          <p:cNvPr id="19" name="矩形 18"/>
          <p:cNvSpPr/>
          <p:nvPr/>
        </p:nvSpPr>
        <p:spPr>
          <a:xfrm>
            <a:off x="4749854" y="5887473"/>
            <a:ext cx="684000" cy="41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t>
            </a:r>
          </a:p>
        </p:txBody>
      </p:sp>
      <p:sp>
        <p:nvSpPr>
          <p:cNvPr id="20" name="矩形 19"/>
          <p:cNvSpPr/>
          <p:nvPr/>
        </p:nvSpPr>
        <p:spPr>
          <a:xfrm>
            <a:off x="6117854" y="5887473"/>
            <a:ext cx="684000" cy="41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464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21</a:t>
            </a:fld>
            <a:endParaRPr lang="zh-CN" alt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763688" y="1381874"/>
            <a:ext cx="1653273" cy="3477875"/>
          </a:xfrm>
          <a:prstGeom prst="rect">
            <a:avLst/>
          </a:prstGeom>
          <a:solidFill>
            <a:srgbClr val="FFFF00"/>
          </a:solid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ain{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b;</a:t>
            </a:r>
          </a:p>
          <a:p>
            <a:r>
              <a:rPr lang="en-US" sz="2000" dirty="0">
                <a:latin typeface="Times New Roman" panose="02020603050405020304" pitchFamily="18" charset="0"/>
                <a:cs typeface="Times New Roman" panose="02020603050405020304" pitchFamily="18" charset="0"/>
              </a:rPr>
              <a:t>    function 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b;}</a:t>
            </a:r>
          </a:p>
          <a:p>
            <a:r>
              <a:rPr lang="en-US" sz="2000" dirty="0">
                <a:latin typeface="Times New Roman" panose="02020603050405020304" pitchFamily="18" charset="0"/>
                <a:cs typeface="Times New Roman" panose="02020603050405020304" pitchFamily="18" charset="0"/>
              </a:rPr>
              <a:t>    function B{</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B();</a:t>
            </a:r>
          </a:p>
          <a:p>
            <a:r>
              <a:rPr lang="en-US" sz="2000" dirty="0">
                <a:latin typeface="Times New Roman" panose="02020603050405020304" pitchFamily="18" charset="0"/>
                <a:cs typeface="Times New Roman" panose="02020603050405020304" pitchFamily="18" charset="0"/>
              </a:rPr>
              <a:t>}</a:t>
            </a:r>
          </a:p>
        </p:txBody>
      </p:sp>
      <p:sp>
        <p:nvSpPr>
          <p:cNvPr id="12" name="矩形 11"/>
          <p:cNvSpPr/>
          <p:nvPr/>
        </p:nvSpPr>
        <p:spPr>
          <a:xfrm>
            <a:off x="4891179" y="4405405"/>
            <a:ext cx="1800201" cy="183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b;</a:t>
            </a:r>
          </a:p>
          <a:p>
            <a:pPr algn="ct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a:t>
            </a:r>
          </a:p>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  .</a:t>
            </a: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右大括号 12"/>
          <p:cNvSpPr/>
          <p:nvPr/>
        </p:nvSpPr>
        <p:spPr>
          <a:xfrm>
            <a:off x="6670206" y="2580167"/>
            <a:ext cx="360040" cy="1835532"/>
          </a:xfrm>
          <a:prstGeom prst="rightBrace">
            <a:avLst>
              <a:gd name="adj1" fmla="val 34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4" name="右大括号 13"/>
          <p:cNvSpPr/>
          <p:nvPr/>
        </p:nvSpPr>
        <p:spPr>
          <a:xfrm>
            <a:off x="6692236" y="4405405"/>
            <a:ext cx="360040" cy="1835532"/>
          </a:xfrm>
          <a:prstGeom prst="rightBrace">
            <a:avLst>
              <a:gd name="adj1" fmla="val 2605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5" name="TextBox 14"/>
          <p:cNvSpPr txBox="1"/>
          <p:nvPr/>
        </p:nvSpPr>
        <p:spPr>
          <a:xfrm>
            <a:off x="7030246" y="3313267"/>
            <a:ext cx="140615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活动记录</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052276" y="5138505"/>
            <a:ext cx="158569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main</a:t>
            </a:r>
            <a:r>
              <a:rPr lang="zh-CN" altLang="en-US" dirty="0">
                <a:latin typeface="Times New Roman" panose="02020603050405020304" pitchFamily="18" charset="0"/>
                <a:cs typeface="Times New Roman" panose="02020603050405020304" pitchFamily="18" charset="0"/>
              </a:rPr>
              <a:t>活动记录</a:t>
            </a:r>
            <a:endParaRPr lang="en-US" dirty="0">
              <a:latin typeface="Times New Roman" panose="02020603050405020304" pitchFamily="18" charset="0"/>
              <a:cs typeface="Times New Roman" panose="02020603050405020304" pitchFamily="18" charset="0"/>
            </a:endParaRPr>
          </a:p>
        </p:txBody>
      </p:sp>
      <p:sp>
        <p:nvSpPr>
          <p:cNvPr id="17" name="右大括号 16"/>
          <p:cNvSpPr/>
          <p:nvPr/>
        </p:nvSpPr>
        <p:spPr>
          <a:xfrm>
            <a:off x="6692236" y="758005"/>
            <a:ext cx="360040" cy="1822162"/>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8" name="右箭头 17"/>
          <p:cNvSpPr/>
          <p:nvPr/>
        </p:nvSpPr>
        <p:spPr>
          <a:xfrm>
            <a:off x="1271217" y="1513753"/>
            <a:ext cx="492471" cy="162018"/>
          </a:xfrm>
          <a:prstGeom prst="rightArrow">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p:cNvSpPr txBox="1"/>
          <p:nvPr/>
        </p:nvSpPr>
        <p:spPr>
          <a:xfrm>
            <a:off x="7052276" y="1484420"/>
            <a:ext cx="142859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活动记录</a:t>
            </a:r>
            <a:endParaRPr lang="en-US" dirty="0">
              <a:latin typeface="Times New Roman" panose="02020603050405020304" pitchFamily="18" charset="0"/>
              <a:cs typeface="Times New Roman" panose="02020603050405020304" pitchFamily="18" charset="0"/>
            </a:endParaRPr>
          </a:p>
        </p:txBody>
      </p:sp>
      <p:sp>
        <p:nvSpPr>
          <p:cNvPr id="22" name="右箭头 21"/>
          <p:cNvSpPr/>
          <p:nvPr/>
        </p:nvSpPr>
        <p:spPr>
          <a:xfrm>
            <a:off x="1293186" y="3357723"/>
            <a:ext cx="492471" cy="162018"/>
          </a:xfrm>
          <a:prstGeom prst="right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矩形 23"/>
          <p:cNvSpPr/>
          <p:nvPr/>
        </p:nvSpPr>
        <p:spPr>
          <a:xfrm>
            <a:off x="4891178" y="2580167"/>
            <a:ext cx="1800201" cy="183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a:t>
            </a:r>
          </a:p>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  .</a:t>
            </a: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矩形 24"/>
          <p:cNvSpPr/>
          <p:nvPr/>
        </p:nvSpPr>
        <p:spPr>
          <a:xfrm>
            <a:off x="4892035" y="744635"/>
            <a:ext cx="1800201" cy="1835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b;</a:t>
            </a:r>
          </a:p>
          <a:p>
            <a:pPr algn="ct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a:t>
            </a:r>
          </a:p>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  .</a:t>
            </a: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右箭头 25"/>
          <p:cNvSpPr/>
          <p:nvPr/>
        </p:nvSpPr>
        <p:spPr>
          <a:xfrm>
            <a:off x="1250044" y="4260953"/>
            <a:ext cx="492471" cy="162018"/>
          </a:xfrm>
          <a:prstGeom prst="rightArrow">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右箭头 26"/>
          <p:cNvSpPr/>
          <p:nvPr/>
        </p:nvSpPr>
        <p:spPr>
          <a:xfrm>
            <a:off x="1264160" y="3933056"/>
            <a:ext cx="492471" cy="162018"/>
          </a:xfrm>
          <a:prstGeom prst="right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右箭头 27"/>
          <p:cNvSpPr/>
          <p:nvPr/>
        </p:nvSpPr>
        <p:spPr>
          <a:xfrm>
            <a:off x="1250045" y="2418149"/>
            <a:ext cx="492471" cy="162018"/>
          </a:xfrm>
          <a:prstGeom prst="rightArrow">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右箭头 28"/>
          <p:cNvSpPr/>
          <p:nvPr/>
        </p:nvSpPr>
        <p:spPr>
          <a:xfrm>
            <a:off x="1250447" y="3112682"/>
            <a:ext cx="492471" cy="162018"/>
          </a:xfrm>
          <a:prstGeom prst="rightArrow">
            <a:avLst/>
          </a:prstGeom>
          <a:solidFill>
            <a:srgbClr val="FF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右箭头 29"/>
          <p:cNvSpPr/>
          <p:nvPr/>
        </p:nvSpPr>
        <p:spPr>
          <a:xfrm>
            <a:off x="1271217" y="4575371"/>
            <a:ext cx="492471" cy="162018"/>
          </a:xfrm>
          <a:prstGeom prst="rightArrow">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3837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p:bldP spid="15" grpId="1"/>
      <p:bldP spid="16" grpId="0"/>
      <p:bldP spid="16" grpId="1"/>
      <p:bldP spid="17" grpId="0" animBg="1"/>
      <p:bldP spid="17" grpId="1" animBg="1"/>
      <p:bldP spid="18" grpId="0" animBg="1"/>
      <p:bldP spid="18" grpId="1" animBg="1"/>
      <p:bldP spid="21" grpId="0"/>
      <p:bldP spid="21" grpId="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0" y="1484784"/>
            <a:ext cx="9144000" cy="5112568"/>
          </a:xfrm>
        </p:spPr>
        <p:txBody>
          <a:bodyPr>
            <a:noAutofit/>
          </a:bodyPr>
          <a:lstStyle/>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过程调用时，需要考虑的问题：</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altLang="zh-CN" sz="2400" b="0" dirty="0">
                <a:latin typeface="楷体" panose="02010609060101010101" pitchFamily="49" charset="-122"/>
                <a:ea typeface="楷体" panose="02010609060101010101" pitchFamily="49" charset="-122"/>
                <a:cs typeface="Times New Roman" panose="02020603050405020304" pitchFamily="18" charset="0"/>
              </a:rPr>
              <a:t>1</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、当调用某个过程时，如何保证能够返回调用单元？</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altLang="zh-CN" sz="2400" b="0" dirty="0">
                <a:latin typeface="楷体" panose="02010609060101010101" pitchFamily="49" charset="-122"/>
                <a:ea typeface="楷体" panose="02010609060101010101" pitchFamily="49" charset="-122"/>
                <a:cs typeface="Times New Roman" panose="02020603050405020304" pitchFamily="18" charset="0"/>
              </a:rPr>
              <a:t>2</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、调用过程中如何准确设置活动记录的指针？</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altLang="zh-CN" sz="2400" b="0" dirty="0">
                <a:latin typeface="楷体" panose="02010609060101010101" pitchFamily="49" charset="-122"/>
                <a:ea typeface="楷体" panose="02010609060101010101" pitchFamily="49" charset="-122"/>
                <a:cs typeface="Times New Roman" panose="02020603050405020304" pitchFamily="18" charset="0"/>
              </a:rPr>
              <a:t>3</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、在调用返回时，需要哪些调用单元的指针？</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altLang="zh-CN" sz="2400" b="0" dirty="0">
                <a:latin typeface="楷体" panose="02010609060101010101" pitchFamily="49" charset="-122"/>
                <a:ea typeface="楷体" panose="02010609060101010101" pitchFamily="49" charset="-122"/>
                <a:cs typeface="Times New Roman" panose="02020603050405020304" pitchFamily="18" charset="0"/>
              </a:rPr>
              <a:t>4</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、当嵌套调用时，如何准确定义变量的作用域？</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altLang="zh-CN" sz="2400" b="0" dirty="0">
                <a:latin typeface="楷体" panose="02010609060101010101" pitchFamily="49" charset="-122"/>
                <a:ea typeface="楷体" panose="02010609060101010101" pitchFamily="49" charset="-122"/>
                <a:cs typeface="Times New Roman" panose="02020603050405020304" pitchFamily="18" charset="0"/>
              </a:rPr>
              <a:t>5</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b="0" dirty="0">
                <a:latin typeface="楷体" panose="02010609060101010101" pitchFamily="49" charset="-122"/>
                <a:ea typeface="楷体" panose="02010609060101010101" pitchFamily="49" charset="-122"/>
                <a:cs typeface="Times New Roman" panose="02020603050405020304" pitchFamily="18" charset="0"/>
              </a:rPr>
              <a:t>. . . </a:t>
            </a:r>
          </a:p>
          <a:p>
            <a:pPr marL="0" indent="0">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核心关键：如何保证函数准确调用并准确返回？</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normAutofit/>
          </a:bodyPr>
          <a:lstStyle/>
          <a:p>
            <a:r>
              <a:rPr lang="zh-CN" altLang="en-US" dirty="0"/>
              <a:t>过程调用时活动记录的组织</a:t>
            </a:r>
            <a:endParaRPr lang="en-US" dirty="0"/>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22</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99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例子：过程</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调用过程</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B</a:t>
            </a:r>
            <a:endParaRPr lang="en-US"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过程调用时活动记录的组织</a:t>
            </a:r>
            <a:endParaRPr lang="en-US" sz="2800" dirty="0"/>
          </a:p>
        </p:txBody>
      </p:sp>
      <p:sp>
        <p:nvSpPr>
          <p:cNvPr id="7" name="Rectangle 37"/>
          <p:cNvSpPr>
            <a:spLocks noChangeArrowheads="1"/>
          </p:cNvSpPr>
          <p:nvPr/>
        </p:nvSpPr>
        <p:spPr bwMode="auto">
          <a:xfrm>
            <a:off x="4692960" y="1735753"/>
            <a:ext cx="4451040" cy="445007"/>
          </a:xfrm>
          <a:prstGeom prst="rect">
            <a:avLst/>
          </a:prstGeom>
          <a:solidFill>
            <a:srgbClr val="FFFFCC"/>
          </a:solidFill>
          <a:ln w="9525">
            <a:solidFill>
              <a:schemeClr val="tx1"/>
            </a:solidFill>
            <a:miter lim="800000"/>
            <a:headEnd/>
            <a:tailEnd/>
          </a:ln>
        </p:spPr>
        <p:txBody>
          <a:bodyPr lIns="82945" tIns="41473" rIns="82945" bIns="41473"/>
          <a:lstStyle/>
          <a:p>
            <a:r>
              <a:rPr lang="zh-CN" altLang="en-US" sz="25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哪些指针在返回时需要恢复？</a:t>
            </a:r>
          </a:p>
        </p:txBody>
      </p:sp>
      <p:sp>
        <p:nvSpPr>
          <p:cNvPr id="8" name="Rectangle 20"/>
          <p:cNvSpPr>
            <a:spLocks noChangeArrowheads="1"/>
          </p:cNvSpPr>
          <p:nvPr/>
        </p:nvSpPr>
        <p:spPr bwMode="auto">
          <a:xfrm>
            <a:off x="2404717" y="2325125"/>
            <a:ext cx="2122560" cy="38783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pPr algn="ctr"/>
            <a:endParaRPr lang="en-US" altLang="zh-CN" sz="250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9" name="Group 21"/>
          <p:cNvGrpSpPr>
            <a:grpSpLocks/>
          </p:cNvGrpSpPr>
          <p:nvPr/>
        </p:nvGrpSpPr>
        <p:grpSpPr bwMode="auto">
          <a:xfrm>
            <a:off x="2406158" y="2529627"/>
            <a:ext cx="2122560" cy="1510719"/>
            <a:chOff x="0" y="0"/>
            <a:chExt cx="2340156" cy="810054"/>
          </a:xfrm>
        </p:grpSpPr>
        <p:sp>
          <p:nvSpPr>
            <p:cNvPr id="10" name="Rectangle 11"/>
            <p:cNvSpPr>
              <a:spLocks noChangeArrowheads="1"/>
            </p:cNvSpPr>
            <p:nvPr/>
          </p:nvSpPr>
          <p:spPr bwMode="auto">
            <a:xfrm>
              <a:off x="0" y="0"/>
              <a:ext cx="2340156" cy="810054"/>
            </a:xfrm>
            <a:prstGeom prst="rect">
              <a:avLst/>
            </a:prstGeom>
            <a:solidFill>
              <a:srgbClr val="D2D2F4"/>
            </a:solidFill>
            <a:ln w="9525">
              <a:solidFill>
                <a:schemeClr val="tx1"/>
              </a:solidFill>
              <a:miter lim="800000"/>
              <a:headEnd/>
              <a:tailEnd/>
            </a:ln>
          </p:spPr>
          <p:txBody>
            <a:bodyPr/>
            <a:lstStyle/>
            <a:p>
              <a:pPr algn="ctr"/>
              <a:endParaRPr lang="en-US" altLang="zh-CN" sz="25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Oval 18"/>
            <p:cNvSpPr>
              <a:spLocks noChangeArrowheads="1"/>
            </p:cNvSpPr>
            <p:nvPr/>
          </p:nvSpPr>
          <p:spPr bwMode="auto">
            <a:xfrm>
              <a:off x="1080072" y="90006"/>
              <a:ext cx="166687" cy="168275"/>
            </a:xfrm>
            <a:prstGeom prst="ellipse">
              <a:avLst/>
            </a:prstGeom>
            <a:solidFill>
              <a:schemeClr val="accent1"/>
            </a:solidFill>
            <a:ln w="9525">
              <a:solidFill>
                <a:schemeClr val="tx1"/>
              </a:solidFill>
              <a:round/>
              <a:headEnd/>
              <a:tailEnd/>
            </a:ln>
          </p:spPr>
          <p:txBody>
            <a:bodyPr wrap="none" lIns="100794" tIns="50397" rIns="100794" bIns="50397"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Oval 18"/>
            <p:cNvSpPr>
              <a:spLocks noChangeArrowheads="1"/>
            </p:cNvSpPr>
            <p:nvPr/>
          </p:nvSpPr>
          <p:spPr bwMode="auto">
            <a:xfrm>
              <a:off x="1080072" y="326758"/>
              <a:ext cx="166687" cy="168275"/>
            </a:xfrm>
            <a:prstGeom prst="ellipse">
              <a:avLst/>
            </a:prstGeom>
            <a:solidFill>
              <a:schemeClr val="accent1"/>
            </a:solidFill>
            <a:ln w="9525">
              <a:solidFill>
                <a:schemeClr val="tx1"/>
              </a:solidFill>
              <a:round/>
              <a:headEnd/>
              <a:tailEnd/>
            </a:ln>
          </p:spPr>
          <p:txBody>
            <a:bodyPr wrap="none" lIns="100794" tIns="50397" rIns="100794" bIns="50397"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Oval 18"/>
            <p:cNvSpPr>
              <a:spLocks noChangeArrowheads="1"/>
            </p:cNvSpPr>
            <p:nvPr/>
          </p:nvSpPr>
          <p:spPr bwMode="auto">
            <a:xfrm>
              <a:off x="1080072" y="551773"/>
              <a:ext cx="166687" cy="168275"/>
            </a:xfrm>
            <a:prstGeom prst="ellipse">
              <a:avLst/>
            </a:prstGeom>
            <a:solidFill>
              <a:schemeClr val="accent1"/>
            </a:solidFill>
            <a:ln w="9525">
              <a:solidFill>
                <a:schemeClr val="tx1"/>
              </a:solidFill>
              <a:round/>
              <a:headEnd/>
              <a:tailEnd/>
            </a:ln>
          </p:spPr>
          <p:txBody>
            <a:bodyPr wrap="none" lIns="100794" tIns="50397" rIns="100794" bIns="50397"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4" name="Line 44"/>
          <p:cNvSpPr>
            <a:spLocks noChangeShapeType="1"/>
          </p:cNvSpPr>
          <p:nvPr/>
        </p:nvSpPr>
        <p:spPr bwMode="auto">
          <a:xfrm>
            <a:off x="1831597" y="2513786"/>
            <a:ext cx="532800" cy="0"/>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 Box 45"/>
          <p:cNvSpPr txBox="1">
            <a:spLocks noChangeArrowheads="1"/>
          </p:cNvSpPr>
          <p:nvPr/>
        </p:nvSpPr>
        <p:spPr bwMode="auto">
          <a:xfrm>
            <a:off x="763117" y="2284802"/>
            <a:ext cx="1055077"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current</a:t>
            </a:r>
          </a:p>
        </p:txBody>
      </p:sp>
      <p:sp>
        <p:nvSpPr>
          <p:cNvPr id="17" name="Text Box 45"/>
          <p:cNvSpPr txBox="1">
            <a:spLocks noChangeArrowheads="1"/>
          </p:cNvSpPr>
          <p:nvPr/>
        </p:nvSpPr>
        <p:spPr bwMode="auto">
          <a:xfrm>
            <a:off x="1193677" y="3814242"/>
            <a:ext cx="662341"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free</a:t>
            </a:r>
          </a:p>
        </p:txBody>
      </p:sp>
      <p:sp>
        <p:nvSpPr>
          <p:cNvPr id="18" name="AutoShape 8"/>
          <p:cNvSpPr>
            <a:spLocks/>
          </p:cNvSpPr>
          <p:nvPr/>
        </p:nvSpPr>
        <p:spPr bwMode="auto">
          <a:xfrm>
            <a:off x="4567597" y="2489303"/>
            <a:ext cx="365760" cy="1551043"/>
          </a:xfrm>
          <a:prstGeom prst="rightBrace">
            <a:avLst>
              <a:gd name="adj1" fmla="val 28052"/>
              <a:gd name="adj2" fmla="val 4847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 Box 16"/>
          <p:cNvSpPr txBox="1">
            <a:spLocks noChangeArrowheads="1"/>
          </p:cNvSpPr>
          <p:nvPr/>
        </p:nvSpPr>
        <p:spPr bwMode="auto">
          <a:xfrm>
            <a:off x="5016877" y="3059603"/>
            <a:ext cx="1954361"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的活动记录</a:t>
            </a:r>
          </a:p>
        </p:txBody>
      </p:sp>
      <p:sp>
        <p:nvSpPr>
          <p:cNvPr id="20" name="Rectangle 24"/>
          <p:cNvSpPr>
            <a:spLocks noChangeArrowheads="1"/>
          </p:cNvSpPr>
          <p:nvPr/>
        </p:nvSpPr>
        <p:spPr bwMode="auto">
          <a:xfrm>
            <a:off x="2404717" y="4028825"/>
            <a:ext cx="2122560" cy="407562"/>
          </a:xfrm>
          <a:prstGeom prst="rect">
            <a:avLst/>
          </a:prstGeom>
          <a:solidFill>
            <a:srgbClr val="C2FFF0"/>
          </a:solidFill>
          <a:ln w="9525">
            <a:solidFill>
              <a:schemeClr val="tx1"/>
            </a:solidFill>
            <a:miter lim="800000"/>
            <a:headEnd/>
            <a:tailEnd/>
          </a:ln>
        </p:spPr>
        <p:txBody>
          <a:bodyPr lIns="82945" tIns="41473" rIns="82945" bIns="41473"/>
          <a:lstStyle/>
          <a:p>
            <a:pPr algn="ctr"/>
            <a:r>
              <a:rPr lang="zh-CN" altLang="en-US" dirty="0">
                <a:latin typeface="Times New Roman" panose="02020603050405020304" pitchFamily="18" charset="0"/>
                <a:ea typeface="楷体" panose="02010609060101010101" pitchFamily="49" charset="-122"/>
                <a:cs typeface="Times New Roman" panose="02020603050405020304" pitchFamily="18" charset="0"/>
              </a:rPr>
              <a:t>返回地址 IP+X</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Rectangle 25"/>
          <p:cNvSpPr>
            <a:spLocks noChangeArrowheads="1"/>
          </p:cNvSpPr>
          <p:nvPr/>
        </p:nvSpPr>
        <p:spPr bwMode="auto">
          <a:xfrm>
            <a:off x="2404717" y="4436387"/>
            <a:ext cx="2122560" cy="409003"/>
          </a:xfrm>
          <a:prstGeom prst="rect">
            <a:avLst/>
          </a:prstGeom>
          <a:solidFill>
            <a:srgbClr val="C2FFF0"/>
          </a:solidFill>
          <a:ln w="9525">
            <a:solidFill>
              <a:schemeClr val="tx1"/>
            </a:solidFill>
            <a:miter lim="800000"/>
            <a:headEnd/>
            <a:tailEnd/>
          </a:ln>
        </p:spPr>
        <p:txBody>
          <a:bodyPr lIns="82945" tIns="41473" rIns="82945" bIns="41473"/>
          <a:lstStyle/>
          <a:p>
            <a:pPr algn="ctr"/>
            <a:r>
              <a:rPr lang="zh-CN" altLang="en-US">
                <a:latin typeface="Times New Roman" panose="02020603050405020304" pitchFamily="18" charset="0"/>
                <a:ea typeface="楷体" panose="02010609060101010101" pitchFamily="49" charset="-122"/>
                <a:cs typeface="Times New Roman" panose="02020603050405020304" pitchFamily="18" charset="0"/>
              </a:rPr>
              <a:t>动态连接current</a:t>
            </a:r>
          </a:p>
        </p:txBody>
      </p:sp>
      <p:sp>
        <p:nvSpPr>
          <p:cNvPr id="22" name="AutoShape 9"/>
          <p:cNvSpPr>
            <a:spLocks/>
          </p:cNvSpPr>
          <p:nvPr/>
        </p:nvSpPr>
        <p:spPr bwMode="auto">
          <a:xfrm>
            <a:off x="4567598" y="4080671"/>
            <a:ext cx="447840" cy="1510718"/>
          </a:xfrm>
          <a:prstGeom prst="rightBrace">
            <a:avLst>
              <a:gd name="adj1" fmla="val 2016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 Box 17"/>
          <p:cNvSpPr txBox="1">
            <a:spLocks noChangeArrowheads="1"/>
          </p:cNvSpPr>
          <p:nvPr/>
        </p:nvSpPr>
        <p:spPr bwMode="auto">
          <a:xfrm>
            <a:off x="5041357" y="4630809"/>
            <a:ext cx="1936728"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的活动记录</a:t>
            </a:r>
          </a:p>
        </p:txBody>
      </p:sp>
      <p:pic>
        <p:nvPicPr>
          <p:cNvPr id="24" name="Group 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158" y="4845390"/>
            <a:ext cx="2135521" cy="75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44"/>
          <p:cNvSpPr>
            <a:spLocks noChangeShapeType="1"/>
          </p:cNvSpPr>
          <p:nvPr/>
        </p:nvSpPr>
        <p:spPr bwMode="auto">
          <a:xfrm>
            <a:off x="1860397" y="4072846"/>
            <a:ext cx="532800" cy="0"/>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Line 44"/>
          <p:cNvSpPr>
            <a:spLocks noChangeShapeType="1"/>
          </p:cNvSpPr>
          <p:nvPr/>
        </p:nvSpPr>
        <p:spPr bwMode="auto">
          <a:xfrm>
            <a:off x="1831597" y="5571226"/>
            <a:ext cx="532800" cy="0"/>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Text Box 45"/>
          <p:cNvSpPr txBox="1">
            <a:spLocks noChangeArrowheads="1"/>
          </p:cNvSpPr>
          <p:nvPr/>
        </p:nvSpPr>
        <p:spPr bwMode="auto">
          <a:xfrm>
            <a:off x="1193677" y="5342243"/>
            <a:ext cx="662341"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a:latin typeface="Times New Roman" panose="02020603050405020304" pitchFamily="18" charset="0"/>
                <a:ea typeface="楷体" panose="02010609060101010101" pitchFamily="49" charset="-122"/>
                <a:cs typeface="Times New Roman" panose="02020603050405020304" pitchFamily="18" charset="0"/>
              </a:rPr>
              <a:t>free</a:t>
            </a:r>
          </a:p>
        </p:txBody>
      </p:sp>
      <p:sp>
        <p:nvSpPr>
          <p:cNvPr id="29" name="Rectangle 37"/>
          <p:cNvSpPr>
            <a:spLocks noChangeArrowheads="1"/>
          </p:cNvSpPr>
          <p:nvPr/>
        </p:nvSpPr>
        <p:spPr bwMode="auto">
          <a:xfrm>
            <a:off x="5235840" y="2180759"/>
            <a:ext cx="3908160" cy="44500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lIns="82945" tIns="41473" rIns="82945" bIns="41473"/>
          <a:lstStyle/>
          <a:p>
            <a:r>
              <a:rPr lang="zh-CN" altLang="en-US" sz="25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返回地址：指令指针IP？</a:t>
            </a:r>
          </a:p>
        </p:txBody>
      </p:sp>
      <p:sp>
        <p:nvSpPr>
          <p:cNvPr id="30" name="Rectangle 37"/>
          <p:cNvSpPr>
            <a:spLocks noChangeArrowheads="1"/>
          </p:cNvSpPr>
          <p:nvPr/>
        </p:nvSpPr>
        <p:spPr bwMode="auto">
          <a:xfrm>
            <a:off x="7126640" y="2625767"/>
            <a:ext cx="2000160" cy="445006"/>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txBody>
          <a:bodyPr lIns="82945" tIns="41473" rIns="82945" bIns="41473"/>
          <a:lstStyle/>
          <a:p>
            <a:r>
              <a:rPr lang="zh-CN" altLang="en-US" sz="250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current,free</a:t>
            </a:r>
          </a:p>
        </p:txBody>
      </p:sp>
      <p:sp>
        <p:nvSpPr>
          <p:cNvPr id="31"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32"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33"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23</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3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2"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5" nodeType="with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0"/>
                            </p:stCondLst>
                            <p:childTnLst>
                              <p:par>
                                <p:cTn id="38" presetID="3" presetClass="entr" presetSubtype="1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4" nodeType="after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par>
                          <p:cTn id="53" fill="hold">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linds(horizontal)">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2" nodeType="clickEffect">
                                  <p:stCondLst>
                                    <p:cond delay="0"/>
                                  </p:stCondLst>
                                  <p:childTnLst>
                                    <p:animMotion origin="layout" path="M 4.16667E-6 3.33333E-6 L -0.00174 0.21736 " pathEditMode="relative" rAng="0" ptsTypes="AA">
                                      <p:cBhvr>
                                        <p:cTn id="60" dur="2000" fill="hold"/>
                                        <p:tgtEl>
                                          <p:spTgt spid="15"/>
                                        </p:tgtEl>
                                        <p:attrNameLst>
                                          <p:attrName>ppt_x</p:attrName>
                                          <p:attrName>ppt_y</p:attrName>
                                        </p:attrNameLst>
                                      </p:cBhvr>
                                      <p:rCtr x="-87" y="10856"/>
                                    </p:animMotion>
                                  </p:childTnLst>
                                </p:cTn>
                              </p:par>
                              <p:par>
                                <p:cTn id="61" presetID="42" presetClass="path" presetSubtype="0" accel="50000" decel="50000" fill="hold" grpId="2" nodeType="withEffect">
                                  <p:stCondLst>
                                    <p:cond delay="0"/>
                                  </p:stCondLst>
                                  <p:childTnLst>
                                    <p:animMotion origin="layout" path="M 4.44444E-6 4.07407E-6 L 4.44444E-6 0.22037 " pathEditMode="relative" rAng="0" ptsTypes="AA">
                                      <p:cBhvr>
                                        <p:cTn id="62" dur="2000" fill="hold"/>
                                        <p:tgtEl>
                                          <p:spTgt spid="14"/>
                                        </p:tgtEl>
                                        <p:attrNameLst>
                                          <p:attrName>ppt_x</p:attrName>
                                          <p:attrName>ppt_y</p:attrName>
                                        </p:attrNameLst>
                                      </p:cBhvr>
                                      <p:rCtr x="0" y="11019"/>
                                    </p:animMotion>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linds(horizontal)">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linds(horizontal)">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linds(horizontal)">
                                      <p:cBhvr>
                                        <p:cTn id="9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14" grpId="0" animBg="1"/>
      <p:bldP spid="14" grpId="2" animBg="1"/>
      <p:bldP spid="15" grpId="0" autoUpdateAnimBg="0"/>
      <p:bldP spid="15" grpId="2"/>
      <p:bldP spid="17" grpId="0" autoUpdateAnimBg="0"/>
      <p:bldP spid="17" grpId="2"/>
      <p:bldP spid="18" grpId="0" animBg="1"/>
      <p:bldP spid="19" grpId="0"/>
      <p:bldP spid="20" grpId="0" animBg="1" autoUpdateAnimBg="0"/>
      <p:bldP spid="21" grpId="0" animBg="1" autoUpdateAnimBg="0"/>
      <p:bldP spid="22" grpId="0" animBg="1"/>
      <p:bldP spid="23" grpId="0" autoUpdateAnimBg="0"/>
      <p:bldP spid="25" grpId="4" animBg="1"/>
      <p:bldP spid="25" grpId="5" animBg="1"/>
      <p:bldP spid="27" grpId="0" animBg="1"/>
      <p:bldP spid="28" grpId="0" autoUpdateAnimBg="0"/>
      <p:bldP spid="29" grpId="0" animBg="1" autoUpdateAnimBg="0"/>
      <p:bldP spid="3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lvl="1" indent="0">
              <a:buNone/>
            </a:pPr>
            <a:r>
              <a:rPr lang="zh-CN" altLang="en-US" sz="3200" dirty="0">
                <a:latin typeface="Times New Roman" panose="02020603050405020304" pitchFamily="18" charset="0"/>
                <a:ea typeface="楷体" panose="02010609060101010101" pitchFamily="49" charset="-122"/>
                <a:cs typeface="Times New Roman" panose="02020603050405020304" pitchFamily="18" charset="0"/>
              </a:rPr>
              <a:t>处理步骤：</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（活动记录首地址</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，长度为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p>
          <a:p>
            <a:pPr marL="301943" lvl="1"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设置当前栈指针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。表示当前活动记录的开始位置</a:t>
            </a:r>
          </a:p>
          <a:p>
            <a:pPr marL="301943" lvl="1"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指针</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free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表示栈顶下一个可用单元，</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free = current + L</a:t>
            </a:r>
          </a:p>
          <a:p>
            <a:pPr marL="301943" lvl="1"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局部变量</a:t>
            </a:r>
            <a:r>
              <a:rPr lang="en-US" altLang="zh-CN"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在活动记录中的位移为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，则变量的地址</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current+i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值为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current+i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(4) A</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调用</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时，</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单元被激活。</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25200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的栈帧（活动记录）之上建立</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的当前实例的活动记录，将</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free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绑定于</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的活动记录，绑定之前保存</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指针的当前值</a:t>
            </a: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(5)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从</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返回时，释放其活动记录。</a:t>
            </a:r>
          </a:p>
          <a:p>
            <a:pPr marL="0" indent="0">
              <a:buNone/>
            </a:pPr>
            <a:endParaRPr lang="en-US"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过程调用时活动记录的组织</a:t>
            </a:r>
            <a:endParaRPr lang="en-US"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24</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30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Call P </a:t>
            </a:r>
            <a:r>
              <a:rPr lang="zh-CN" altLang="en-US" dirty="0"/>
              <a:t>操作的翻译</a:t>
            </a:r>
            <a:endParaRPr lang="en-US" dirty="0"/>
          </a:p>
        </p:txBody>
      </p:sp>
      <p:sp>
        <p:nvSpPr>
          <p:cNvPr id="8" name="Rectangle 3"/>
          <p:cNvSpPr txBox="1">
            <a:spLocks noChangeArrowheads="1"/>
          </p:cNvSpPr>
          <p:nvPr/>
        </p:nvSpPr>
        <p:spPr>
          <a:xfrm>
            <a:off x="0" y="1484784"/>
            <a:ext cx="8820472" cy="504056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Wingdings" pitchFamily="2" charset="2"/>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100 D[ free ] := </a:t>
            </a:r>
            <a:r>
              <a:rPr lang="en-US" altLang="zh-CN" sz="24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（保存返回地址）</a:t>
            </a:r>
          </a:p>
          <a:p>
            <a:pPr>
              <a:buFont typeface="Wingdings" pitchFamily="2" charset="2"/>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101 D[free + 1] := current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（保存</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p>
          <a:p>
            <a:pPr>
              <a:buFont typeface="Wingdings" pitchFamily="2" charset="2"/>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102 current := free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（建立新的</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a:t>
            </a:r>
          </a:p>
          <a:p>
            <a:pPr>
              <a:buFont typeface="Wingdings" pitchFamily="2" charset="2"/>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103 free := free + L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（调整</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free</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p>
          <a:p>
            <a:pPr>
              <a:buFont typeface="Wingdings" pitchFamily="2" charset="2"/>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104 </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ip</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 P</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（转移到</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P</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，即被调用过程的第一条代码）</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itchFamily="2" charset="2"/>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105 …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函数返回后需执行的指令</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Rectangle 10"/>
          <p:cNvSpPr>
            <a:spLocks noChangeArrowheads="1"/>
          </p:cNvSpPr>
          <p:nvPr/>
        </p:nvSpPr>
        <p:spPr bwMode="auto">
          <a:xfrm>
            <a:off x="2339752" y="1484784"/>
            <a:ext cx="841608" cy="449327"/>
          </a:xfrm>
          <a:prstGeom prst="rect">
            <a:avLst/>
          </a:prstGeom>
          <a:solidFill>
            <a:srgbClr val="FFFFCC"/>
          </a:solidFill>
          <a:ln w="9525">
            <a:solidFill>
              <a:schemeClr val="tx1"/>
            </a:solidFill>
            <a:miter lim="800000"/>
            <a:headEnd/>
            <a:tailEnd/>
          </a:ln>
        </p:spPr>
        <p:txBody>
          <a:bodyPr lIns="82945" tIns="41473" rIns="82945" bIns="41473"/>
          <a:lstStyle/>
          <a:p>
            <a:pPr algn="ctr"/>
            <a:r>
              <a:rPr lang="en-US" altLang="zh-CN" sz="2400" dirty="0">
                <a:solidFill>
                  <a:srgbClr val="FF0000"/>
                </a:solidFill>
                <a:latin typeface="Times New Roman" pitchFamily="18" charset="0"/>
                <a:ea typeface="楷体_GB2312" pitchFamily="49" charset="-122"/>
              </a:rPr>
              <a:t>105</a:t>
            </a:r>
            <a:endParaRPr lang="en-US" altLang="zh-CN" sz="2400" dirty="0">
              <a:solidFill>
                <a:srgbClr val="FF0000"/>
              </a:solidFill>
              <a:ea typeface="楷体_GB2312" pitchFamily="49" charset="-122"/>
            </a:endParaRPr>
          </a:p>
        </p:txBody>
      </p:sp>
      <p:sp>
        <p:nvSpPr>
          <p:cNvPr id="10"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11"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2"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25</a:t>
            </a:fld>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1849212" y="4787790"/>
            <a:ext cx="133214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 name="矩形 13"/>
          <p:cNvSpPr/>
          <p:nvPr/>
        </p:nvSpPr>
        <p:spPr>
          <a:xfrm>
            <a:off x="1849211" y="5580530"/>
            <a:ext cx="133215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未分配</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存储空间</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右大括号 14"/>
          <p:cNvSpPr/>
          <p:nvPr/>
        </p:nvSpPr>
        <p:spPr>
          <a:xfrm>
            <a:off x="3174677" y="4787791"/>
            <a:ext cx="360040" cy="792739"/>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Box 15"/>
          <p:cNvSpPr txBox="1"/>
          <p:nvPr/>
        </p:nvSpPr>
        <p:spPr>
          <a:xfrm>
            <a:off x="3534717" y="5050562"/>
            <a:ext cx="505267"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 name="直接箭头连接符 16"/>
          <p:cNvCxnSpPr/>
          <p:nvPr/>
        </p:nvCxnSpPr>
        <p:spPr>
          <a:xfrm>
            <a:off x="1194457" y="4787791"/>
            <a:ext cx="654755"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194455" y="5580530"/>
            <a:ext cx="654755"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1797" y="4603125"/>
            <a:ext cx="966931" cy="400110"/>
          </a:xfrm>
          <a:prstGeom prst="rect">
            <a:avLst/>
          </a:prstGeom>
          <a:noFill/>
        </p:spPr>
        <p:txBody>
          <a:bodyPr wrap="non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Current</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TextBox 19"/>
          <p:cNvSpPr txBox="1"/>
          <p:nvPr/>
        </p:nvSpPr>
        <p:spPr>
          <a:xfrm>
            <a:off x="612245" y="5467221"/>
            <a:ext cx="582211" cy="400110"/>
          </a:xfrm>
          <a:prstGeom prst="rect">
            <a:avLst/>
          </a:prstGeom>
          <a:noFill/>
        </p:spPr>
        <p:txBody>
          <a:bodyPr wrap="non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free</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6417771" y="4207081"/>
            <a:ext cx="133214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2" name="右大括号 21"/>
          <p:cNvSpPr/>
          <p:nvPr/>
        </p:nvSpPr>
        <p:spPr>
          <a:xfrm>
            <a:off x="7743236" y="4207082"/>
            <a:ext cx="360040" cy="792087"/>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Box 22"/>
          <p:cNvSpPr txBox="1"/>
          <p:nvPr/>
        </p:nvSpPr>
        <p:spPr>
          <a:xfrm>
            <a:off x="8103276" y="4469853"/>
            <a:ext cx="505267"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A()</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 name="直接箭头连接符 23"/>
          <p:cNvCxnSpPr/>
          <p:nvPr/>
        </p:nvCxnSpPr>
        <p:spPr>
          <a:xfrm>
            <a:off x="5763016" y="4999169"/>
            <a:ext cx="654755"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5820428" y="5791909"/>
            <a:ext cx="654755"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61163" y="4815156"/>
            <a:ext cx="1051891" cy="400110"/>
          </a:xfrm>
          <a:prstGeom prst="rect">
            <a:avLst/>
          </a:prstGeom>
          <a:noFill/>
        </p:spPr>
        <p:txBody>
          <a:bodyPr wrap="non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Current’</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Box 26"/>
          <p:cNvSpPr txBox="1"/>
          <p:nvPr/>
        </p:nvSpPr>
        <p:spPr>
          <a:xfrm>
            <a:off x="5180803" y="5618147"/>
            <a:ext cx="724878" cy="400110"/>
          </a:xfrm>
          <a:prstGeom prst="rect">
            <a:avLst/>
          </a:prstGeom>
          <a:noFill/>
        </p:spPr>
        <p:txBody>
          <a:bodyPr wrap="non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Free’</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p:cNvSpPr/>
          <p:nvPr/>
        </p:nvSpPr>
        <p:spPr>
          <a:xfrm>
            <a:off x="6417771" y="5791909"/>
            <a:ext cx="133215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未分配</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存储空间</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p:cNvSpPr/>
          <p:nvPr/>
        </p:nvSpPr>
        <p:spPr>
          <a:xfrm>
            <a:off x="6417768" y="4999821"/>
            <a:ext cx="133214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0" name="右大括号 29"/>
          <p:cNvSpPr/>
          <p:nvPr/>
        </p:nvSpPr>
        <p:spPr>
          <a:xfrm>
            <a:off x="7749921" y="4999822"/>
            <a:ext cx="360040" cy="792087"/>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TextBox 30"/>
          <p:cNvSpPr txBox="1"/>
          <p:nvPr/>
        </p:nvSpPr>
        <p:spPr>
          <a:xfrm>
            <a:off x="8109961" y="5226588"/>
            <a:ext cx="492443"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B()</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590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过程调用返回</a:t>
            </a:r>
            <a:endParaRPr lang="en-US" dirty="0"/>
          </a:p>
        </p:txBody>
      </p:sp>
      <p:sp>
        <p:nvSpPr>
          <p:cNvPr id="7" name="Rectangle 20"/>
          <p:cNvSpPr>
            <a:spLocks noChangeArrowheads="1"/>
          </p:cNvSpPr>
          <p:nvPr/>
        </p:nvSpPr>
        <p:spPr bwMode="auto">
          <a:xfrm>
            <a:off x="4497352" y="1816751"/>
            <a:ext cx="2122560" cy="38783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82945" tIns="41473" rIns="82945" bIns="41473"/>
          <a:lstStyle/>
          <a:p>
            <a:pPr algn="ct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7"/>
          <p:cNvSpPr>
            <a:spLocks noChangeArrowheads="1"/>
          </p:cNvSpPr>
          <p:nvPr/>
        </p:nvSpPr>
        <p:spPr bwMode="auto">
          <a:xfrm>
            <a:off x="4497352" y="1980928"/>
            <a:ext cx="2122560" cy="407562"/>
          </a:xfrm>
          <a:prstGeom prst="rect">
            <a:avLst/>
          </a:prstGeom>
          <a:solidFill>
            <a:srgbClr val="D2D2F4"/>
          </a:solidFill>
          <a:ln w="9525">
            <a:solidFill>
              <a:schemeClr val="tx1"/>
            </a:solidFill>
            <a:miter lim="800000"/>
            <a:headEnd/>
            <a:tailEnd/>
          </a:ln>
        </p:spPr>
        <p:txBody>
          <a:bodyPr lIns="82945" tIns="41473" rIns="82945" bIns="41473"/>
          <a:lstStyle/>
          <a:p>
            <a:pPr algn="ctr"/>
            <a:r>
              <a:rPr lang="zh-CN" altLang="en-US" sz="2400" b="1">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Rectangle 9"/>
          <p:cNvSpPr>
            <a:spLocks noChangeArrowheads="1"/>
          </p:cNvSpPr>
          <p:nvPr/>
        </p:nvSpPr>
        <p:spPr bwMode="auto">
          <a:xfrm>
            <a:off x="4497352" y="2388490"/>
            <a:ext cx="2122560" cy="409003"/>
          </a:xfrm>
          <a:prstGeom prst="rect">
            <a:avLst/>
          </a:prstGeom>
          <a:solidFill>
            <a:srgbClr val="D2D2F4"/>
          </a:solidFill>
          <a:ln w="9525">
            <a:solidFill>
              <a:schemeClr val="tx1"/>
            </a:solidFill>
            <a:miter lim="800000"/>
            <a:headEnd/>
            <a:tailEnd/>
          </a:ln>
        </p:spPr>
        <p:txBody>
          <a:bodyPr lIns="82945" tIns="41473" rIns="82945" bIns="41473"/>
          <a:lstStyle/>
          <a:p>
            <a:pPr algn="ctr"/>
            <a:r>
              <a:rPr lang="zh-CN" altLang="en-US" sz="2400" b="1">
                <a:latin typeface="Times New Roman" panose="02020603050405020304" pitchFamily="18" charset="0"/>
                <a:ea typeface="楷体" panose="02010609060101010101" pitchFamily="49" charset="-122"/>
                <a:cs typeface="Times New Roman" panose="02020603050405020304" pitchFamily="18" charset="0"/>
              </a:rPr>
              <a:t>动态连接</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0" name="Group 21"/>
          <p:cNvGrpSpPr>
            <a:grpSpLocks/>
          </p:cNvGrpSpPr>
          <p:nvPr/>
        </p:nvGrpSpPr>
        <p:grpSpPr bwMode="auto">
          <a:xfrm>
            <a:off x="4497352" y="2797494"/>
            <a:ext cx="2122560" cy="734477"/>
            <a:chOff x="0" y="0"/>
            <a:chExt cx="2340156" cy="810054"/>
          </a:xfrm>
        </p:grpSpPr>
        <p:sp>
          <p:nvSpPr>
            <p:cNvPr id="11" name="Rectangle 11"/>
            <p:cNvSpPr>
              <a:spLocks noChangeArrowheads="1"/>
            </p:cNvSpPr>
            <p:nvPr/>
          </p:nvSpPr>
          <p:spPr bwMode="auto">
            <a:xfrm>
              <a:off x="0" y="0"/>
              <a:ext cx="2340156" cy="810054"/>
            </a:xfrm>
            <a:prstGeom prst="rect">
              <a:avLst/>
            </a:prstGeom>
            <a:solidFill>
              <a:srgbClr val="D2D2F4"/>
            </a:solidFill>
            <a:ln w="9525">
              <a:solidFill>
                <a:schemeClr val="tx1"/>
              </a:solidFill>
              <a:miter lim="800000"/>
              <a:headEnd/>
              <a:tailEnd/>
            </a:ln>
          </p:spPr>
          <p:txBody>
            <a:bodyPr/>
            <a:lstStyle/>
            <a:p>
              <a:pPr algn="ct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Oval 18"/>
            <p:cNvSpPr>
              <a:spLocks noChangeArrowheads="1"/>
            </p:cNvSpPr>
            <p:nvPr/>
          </p:nvSpPr>
          <p:spPr bwMode="auto">
            <a:xfrm>
              <a:off x="1080072" y="90006"/>
              <a:ext cx="166687" cy="168275"/>
            </a:xfrm>
            <a:prstGeom prst="ellipse">
              <a:avLst/>
            </a:prstGeom>
            <a:solidFill>
              <a:schemeClr val="accent1"/>
            </a:solidFill>
            <a:ln w="9525">
              <a:solidFill>
                <a:schemeClr val="tx1"/>
              </a:solidFill>
              <a:round/>
              <a:headEnd/>
              <a:tailEnd/>
            </a:ln>
          </p:spPr>
          <p:txBody>
            <a:bodyPr wrap="none" lIns="100794" tIns="50397" rIns="100794" bIns="50397" anchor="ctr"/>
            <a:lstStyle/>
            <a:p>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Oval 18"/>
            <p:cNvSpPr>
              <a:spLocks noChangeArrowheads="1"/>
            </p:cNvSpPr>
            <p:nvPr/>
          </p:nvSpPr>
          <p:spPr bwMode="auto">
            <a:xfrm>
              <a:off x="1080072" y="326758"/>
              <a:ext cx="166687" cy="168275"/>
            </a:xfrm>
            <a:prstGeom prst="ellipse">
              <a:avLst/>
            </a:prstGeom>
            <a:solidFill>
              <a:schemeClr val="accent1"/>
            </a:solidFill>
            <a:ln w="9525">
              <a:solidFill>
                <a:schemeClr val="tx1"/>
              </a:solidFill>
              <a:round/>
              <a:headEnd/>
              <a:tailEnd/>
            </a:ln>
          </p:spPr>
          <p:txBody>
            <a:bodyPr wrap="none" lIns="100794" tIns="50397" rIns="100794" bIns="50397" anchor="ctr"/>
            <a:lstStyle/>
            <a:p>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Oval 18"/>
            <p:cNvSpPr>
              <a:spLocks noChangeArrowheads="1"/>
            </p:cNvSpPr>
            <p:nvPr/>
          </p:nvSpPr>
          <p:spPr bwMode="auto">
            <a:xfrm>
              <a:off x="1080072" y="551773"/>
              <a:ext cx="166687" cy="168275"/>
            </a:xfrm>
            <a:prstGeom prst="ellipse">
              <a:avLst/>
            </a:prstGeom>
            <a:solidFill>
              <a:schemeClr val="accent1"/>
            </a:solidFill>
            <a:ln w="9525">
              <a:solidFill>
                <a:schemeClr val="tx1"/>
              </a:solidFill>
              <a:round/>
              <a:headEnd/>
              <a:tailEnd/>
            </a:ln>
          </p:spPr>
          <p:txBody>
            <a:bodyPr wrap="none" lIns="100794" tIns="50397" rIns="100794" bIns="50397" anchor="ctr"/>
            <a:lstStyle/>
            <a:p>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5" name="Line 44"/>
          <p:cNvSpPr>
            <a:spLocks noChangeShapeType="1"/>
          </p:cNvSpPr>
          <p:nvPr/>
        </p:nvSpPr>
        <p:spPr bwMode="auto">
          <a:xfrm>
            <a:off x="3924232" y="2005410"/>
            <a:ext cx="532800" cy="0"/>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 Box 45"/>
          <p:cNvSpPr txBox="1">
            <a:spLocks noChangeArrowheads="1"/>
          </p:cNvSpPr>
          <p:nvPr/>
        </p:nvSpPr>
        <p:spPr bwMode="auto">
          <a:xfrm>
            <a:off x="2855751" y="1776427"/>
            <a:ext cx="1005576"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current</a:t>
            </a:r>
          </a:p>
        </p:txBody>
      </p:sp>
      <p:sp>
        <p:nvSpPr>
          <p:cNvPr id="17" name="Line 44"/>
          <p:cNvSpPr>
            <a:spLocks noChangeShapeType="1"/>
          </p:cNvSpPr>
          <p:nvPr/>
        </p:nvSpPr>
        <p:spPr bwMode="auto">
          <a:xfrm>
            <a:off x="3924232" y="3534851"/>
            <a:ext cx="532800" cy="0"/>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Text Box 45"/>
          <p:cNvSpPr txBox="1">
            <a:spLocks noChangeArrowheads="1"/>
          </p:cNvSpPr>
          <p:nvPr/>
        </p:nvSpPr>
        <p:spPr bwMode="auto">
          <a:xfrm>
            <a:off x="3286311" y="3305867"/>
            <a:ext cx="60642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free</a:t>
            </a:r>
          </a:p>
        </p:txBody>
      </p:sp>
      <p:sp>
        <p:nvSpPr>
          <p:cNvPr id="19" name="AutoShape 8"/>
          <p:cNvSpPr>
            <a:spLocks/>
          </p:cNvSpPr>
          <p:nvPr/>
        </p:nvSpPr>
        <p:spPr bwMode="auto">
          <a:xfrm>
            <a:off x="6660232" y="1980929"/>
            <a:ext cx="365760" cy="1551042"/>
          </a:xfrm>
          <a:prstGeom prst="rightBrace">
            <a:avLst>
              <a:gd name="adj1" fmla="val 28052"/>
              <a:gd name="adj2" fmla="val 4847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Text Box 16"/>
          <p:cNvSpPr txBox="1">
            <a:spLocks noChangeArrowheads="1"/>
          </p:cNvSpPr>
          <p:nvPr/>
        </p:nvSpPr>
        <p:spPr bwMode="auto">
          <a:xfrm>
            <a:off x="7109512" y="2551228"/>
            <a:ext cx="1661012"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000" b="1">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b="1">
                <a:latin typeface="Times New Roman" panose="02020603050405020304" pitchFamily="18" charset="0"/>
                <a:ea typeface="楷体" panose="02010609060101010101" pitchFamily="49" charset="-122"/>
                <a:cs typeface="Times New Roman" panose="02020603050405020304" pitchFamily="18" charset="0"/>
              </a:rPr>
              <a:t>的活动记录</a:t>
            </a:r>
          </a:p>
        </p:txBody>
      </p:sp>
      <p:sp>
        <p:nvSpPr>
          <p:cNvPr id="21" name="Rectangle 24"/>
          <p:cNvSpPr>
            <a:spLocks noChangeArrowheads="1"/>
          </p:cNvSpPr>
          <p:nvPr/>
        </p:nvSpPr>
        <p:spPr bwMode="auto">
          <a:xfrm>
            <a:off x="4497352" y="3520450"/>
            <a:ext cx="2122560" cy="407563"/>
          </a:xfrm>
          <a:prstGeom prst="rect">
            <a:avLst/>
          </a:prstGeom>
          <a:solidFill>
            <a:srgbClr val="C2FFF0"/>
          </a:solidFill>
          <a:ln w="9525">
            <a:solidFill>
              <a:schemeClr val="tx1"/>
            </a:solidFill>
            <a:miter lim="800000"/>
            <a:headEnd/>
            <a:tailEnd/>
          </a:ln>
        </p:spPr>
        <p:txBody>
          <a:bodyPr lIns="82945" tIns="41473" rIns="82945" bIns="41473"/>
          <a:lstStyle/>
          <a:p>
            <a:pPr algn="ctr"/>
            <a:r>
              <a:rPr lang="zh-CN" altLang="en-US" sz="2400" b="1">
                <a:latin typeface="Times New Roman" panose="02020603050405020304" pitchFamily="18" charset="0"/>
                <a:ea typeface="楷体" panose="02010609060101010101" pitchFamily="49" charset="-122"/>
                <a:cs typeface="Times New Roman" panose="02020603050405020304" pitchFamily="18" charset="0"/>
              </a:rPr>
              <a:t>返回地址</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Rectangle 25"/>
          <p:cNvSpPr>
            <a:spLocks noChangeArrowheads="1"/>
          </p:cNvSpPr>
          <p:nvPr/>
        </p:nvSpPr>
        <p:spPr bwMode="auto">
          <a:xfrm>
            <a:off x="4497352" y="3928012"/>
            <a:ext cx="2122560" cy="409003"/>
          </a:xfrm>
          <a:prstGeom prst="rect">
            <a:avLst/>
          </a:prstGeom>
          <a:solidFill>
            <a:srgbClr val="C2FFF0"/>
          </a:solidFill>
          <a:ln w="9525">
            <a:solidFill>
              <a:schemeClr val="tx1"/>
            </a:solidFill>
            <a:miter lim="800000"/>
            <a:headEnd/>
            <a:tailEnd/>
          </a:ln>
        </p:spPr>
        <p:txBody>
          <a:bodyPr lIns="82945" tIns="41473" rIns="82945" bIns="41473"/>
          <a:lstStyle/>
          <a:p>
            <a:pPr algn="ctr"/>
            <a:r>
              <a:rPr lang="zh-CN" altLang="en-US" sz="2400" b="1">
                <a:latin typeface="Times New Roman" panose="02020603050405020304" pitchFamily="18" charset="0"/>
                <a:ea typeface="楷体" panose="02010609060101010101" pitchFamily="49" charset="-122"/>
                <a:cs typeface="Times New Roman" panose="02020603050405020304" pitchFamily="18" charset="0"/>
              </a:rPr>
              <a:t>动态连接</a:t>
            </a:r>
            <a:endParaRPr lang="en-US" altLang="zh-CN" sz="2400"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AutoShape 9"/>
          <p:cNvSpPr>
            <a:spLocks/>
          </p:cNvSpPr>
          <p:nvPr/>
        </p:nvSpPr>
        <p:spPr bwMode="auto">
          <a:xfrm>
            <a:off x="6660231" y="3572295"/>
            <a:ext cx="447840" cy="1510719"/>
          </a:xfrm>
          <a:prstGeom prst="rightBrace">
            <a:avLst>
              <a:gd name="adj1" fmla="val 2016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Text Box 17"/>
          <p:cNvSpPr txBox="1">
            <a:spLocks noChangeArrowheads="1"/>
          </p:cNvSpPr>
          <p:nvPr/>
        </p:nvSpPr>
        <p:spPr bwMode="auto">
          <a:xfrm>
            <a:off x="7133992" y="4122433"/>
            <a:ext cx="1646584"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的活动记录</a:t>
            </a:r>
          </a:p>
        </p:txBody>
      </p:sp>
      <p:pic>
        <p:nvPicPr>
          <p:cNvPr id="25" name="Group 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352" y="4326934"/>
            <a:ext cx="2134080" cy="7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5"/>
          <p:cNvSpPr txBox="1">
            <a:spLocks noChangeArrowheads="1"/>
          </p:cNvSpPr>
          <p:nvPr/>
        </p:nvSpPr>
        <p:spPr bwMode="auto">
          <a:xfrm>
            <a:off x="2918656" y="3324132"/>
            <a:ext cx="1005576"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current</a:t>
            </a:r>
          </a:p>
        </p:txBody>
      </p:sp>
      <p:sp>
        <p:nvSpPr>
          <p:cNvPr id="28" name="Line 44"/>
          <p:cNvSpPr>
            <a:spLocks noChangeShapeType="1"/>
          </p:cNvSpPr>
          <p:nvPr/>
        </p:nvSpPr>
        <p:spPr bwMode="auto">
          <a:xfrm>
            <a:off x="3924232" y="5062851"/>
            <a:ext cx="532800" cy="0"/>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sz="16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Text Box 45"/>
          <p:cNvSpPr txBox="1">
            <a:spLocks noChangeArrowheads="1"/>
          </p:cNvSpPr>
          <p:nvPr/>
        </p:nvSpPr>
        <p:spPr bwMode="auto">
          <a:xfrm>
            <a:off x="3286311" y="4833867"/>
            <a:ext cx="60642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free</a:t>
            </a:r>
          </a:p>
        </p:txBody>
      </p:sp>
      <p:sp>
        <p:nvSpPr>
          <p:cNvPr id="30" name="Rectangle 38"/>
          <p:cNvSpPr>
            <a:spLocks noChangeArrowheads="1"/>
          </p:cNvSpPr>
          <p:nvPr/>
        </p:nvSpPr>
        <p:spPr bwMode="auto">
          <a:xfrm>
            <a:off x="0" y="2837817"/>
            <a:ext cx="3965991" cy="529976"/>
          </a:xfrm>
          <a:prstGeom prst="rect">
            <a:avLst/>
          </a:prstGeom>
          <a:solidFill>
            <a:srgbClr val="FFFFCC"/>
          </a:solidFill>
          <a:ln w="9525">
            <a:solidFill>
              <a:schemeClr val="tx1"/>
            </a:solidFill>
            <a:miter lim="800000"/>
            <a:headEnd/>
            <a:tailEnd/>
          </a:ln>
        </p:spPr>
        <p:txBody>
          <a:bodyPr lIns="82945" tIns="41473" rIns="82945" bIns="41473"/>
          <a:lstStyle/>
          <a:p>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free = current</a:t>
            </a:r>
          </a:p>
        </p:txBody>
      </p:sp>
      <p:sp>
        <p:nvSpPr>
          <p:cNvPr id="31" name="Rectangle 39"/>
          <p:cNvSpPr>
            <a:spLocks noChangeArrowheads="1"/>
          </p:cNvSpPr>
          <p:nvPr/>
        </p:nvSpPr>
        <p:spPr bwMode="auto">
          <a:xfrm>
            <a:off x="0" y="3736472"/>
            <a:ext cx="3965991" cy="448607"/>
          </a:xfrm>
          <a:prstGeom prst="rect">
            <a:avLst/>
          </a:prstGeom>
          <a:solidFill>
            <a:srgbClr val="FFFFCC"/>
          </a:solidFill>
          <a:ln w="9525">
            <a:solidFill>
              <a:schemeClr val="tx1"/>
            </a:solidFill>
            <a:miter lim="800000"/>
            <a:headEnd/>
            <a:tailEnd/>
          </a:ln>
        </p:spPr>
        <p:txBody>
          <a:bodyPr lIns="82945" tIns="41473" rIns="82945" bIns="41473"/>
          <a:lstStyle/>
          <a:p>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current = D[current+1]</a:t>
            </a:r>
          </a:p>
        </p:txBody>
      </p:sp>
      <p:sp>
        <p:nvSpPr>
          <p:cNvPr id="32" name="Rectangle 40"/>
          <p:cNvSpPr>
            <a:spLocks noChangeArrowheads="1"/>
          </p:cNvSpPr>
          <p:nvPr/>
        </p:nvSpPr>
        <p:spPr bwMode="auto">
          <a:xfrm>
            <a:off x="0" y="5245750"/>
            <a:ext cx="3965991" cy="531416"/>
          </a:xfrm>
          <a:prstGeom prst="rect">
            <a:avLst/>
          </a:prstGeom>
          <a:solidFill>
            <a:srgbClr val="FFFFCC"/>
          </a:solidFill>
          <a:ln w="9525">
            <a:solidFill>
              <a:schemeClr val="tx1"/>
            </a:solidFill>
            <a:miter lim="800000"/>
            <a:headEnd/>
            <a:tailEnd/>
          </a:ln>
        </p:spPr>
        <p:txBody>
          <a:bodyPr lIns="82945" tIns="41473" rIns="82945" bIns="41473"/>
          <a:lstStyle/>
          <a:p>
            <a:r>
              <a:rPr lang="en-US" altLang="zh-CN" sz="2800"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ip</a:t>
            </a:r>
            <a:r>
              <a:rPr lang="en-US" altLang="zh-CN"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D[free]</a:t>
            </a:r>
          </a:p>
        </p:txBody>
      </p:sp>
      <p:sp>
        <p:nvSpPr>
          <p:cNvPr id="33"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34"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35"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26</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06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8"/>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2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8" grpId="0"/>
      <p:bldP spid="27" grpId="1"/>
      <p:bldP spid="28" grpId="1" animBg="1"/>
      <p:bldP spid="29" grpId="1"/>
      <p:bldP spid="30" grpId="0" animBg="1" autoUpdateAnimBg="0"/>
      <p:bldP spid="31" grpId="0" animBg="1" autoUpdateAnimBg="0"/>
      <p:bldP spid="3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1"/>
          <p:cNvSpPr>
            <a:spLocks noChangeArrowheads="1"/>
          </p:cNvSpPr>
          <p:nvPr/>
        </p:nvSpPr>
        <p:spPr bwMode="auto">
          <a:xfrm>
            <a:off x="2970423" y="1856354"/>
            <a:ext cx="3276000" cy="42671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ea typeface="宋体" pitchFamily="2" charset="-122"/>
            </a:endParaRPr>
          </a:p>
        </p:txBody>
      </p:sp>
      <p:sp>
        <p:nvSpPr>
          <p:cNvPr id="9" name="Line 72"/>
          <p:cNvSpPr>
            <a:spLocks noChangeShapeType="1"/>
          </p:cNvSpPr>
          <p:nvPr/>
        </p:nvSpPr>
        <p:spPr bwMode="auto">
          <a:xfrm>
            <a:off x="2970423" y="3532690"/>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0" name="Line 73"/>
          <p:cNvSpPr>
            <a:spLocks noChangeShapeType="1"/>
          </p:cNvSpPr>
          <p:nvPr/>
        </p:nvSpPr>
        <p:spPr bwMode="auto">
          <a:xfrm>
            <a:off x="2970423" y="2085338"/>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1" name="Line 74"/>
          <p:cNvSpPr>
            <a:spLocks noChangeShapeType="1"/>
          </p:cNvSpPr>
          <p:nvPr/>
        </p:nvSpPr>
        <p:spPr bwMode="auto">
          <a:xfrm>
            <a:off x="2970423" y="2314322"/>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2" name="Line 75"/>
          <p:cNvSpPr>
            <a:spLocks noChangeShapeType="1"/>
          </p:cNvSpPr>
          <p:nvPr/>
        </p:nvSpPr>
        <p:spPr bwMode="auto">
          <a:xfrm>
            <a:off x="2970423" y="2694522"/>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3" name="Line 76"/>
          <p:cNvSpPr>
            <a:spLocks noChangeShapeType="1"/>
          </p:cNvSpPr>
          <p:nvPr/>
        </p:nvSpPr>
        <p:spPr bwMode="auto">
          <a:xfrm>
            <a:off x="2970423" y="2923506"/>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4" name="Line 77"/>
          <p:cNvSpPr>
            <a:spLocks noChangeShapeType="1"/>
          </p:cNvSpPr>
          <p:nvPr/>
        </p:nvSpPr>
        <p:spPr bwMode="auto">
          <a:xfrm>
            <a:off x="2970423" y="3152490"/>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5" name="Line 78"/>
          <p:cNvSpPr>
            <a:spLocks noChangeShapeType="1"/>
          </p:cNvSpPr>
          <p:nvPr/>
        </p:nvSpPr>
        <p:spPr bwMode="auto">
          <a:xfrm>
            <a:off x="2970423" y="3761674"/>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6" name="Line 79"/>
          <p:cNvSpPr>
            <a:spLocks noChangeShapeType="1"/>
          </p:cNvSpPr>
          <p:nvPr/>
        </p:nvSpPr>
        <p:spPr bwMode="auto">
          <a:xfrm>
            <a:off x="2970423" y="3990658"/>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7" name="Line 80"/>
          <p:cNvSpPr>
            <a:spLocks noChangeShapeType="1"/>
          </p:cNvSpPr>
          <p:nvPr/>
        </p:nvSpPr>
        <p:spPr bwMode="auto">
          <a:xfrm>
            <a:off x="2970423" y="4370858"/>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8" name="Line 81"/>
          <p:cNvSpPr>
            <a:spLocks noChangeShapeType="1"/>
          </p:cNvSpPr>
          <p:nvPr/>
        </p:nvSpPr>
        <p:spPr bwMode="auto">
          <a:xfrm>
            <a:off x="2970423" y="4599842"/>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19" name="Line 82"/>
          <p:cNvSpPr>
            <a:spLocks noChangeShapeType="1"/>
          </p:cNvSpPr>
          <p:nvPr/>
        </p:nvSpPr>
        <p:spPr bwMode="auto">
          <a:xfrm>
            <a:off x="2970423" y="4828826"/>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20" name="Line 83"/>
          <p:cNvSpPr>
            <a:spLocks noChangeShapeType="1"/>
          </p:cNvSpPr>
          <p:nvPr/>
        </p:nvSpPr>
        <p:spPr bwMode="auto">
          <a:xfrm>
            <a:off x="2970423" y="5209026"/>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21" name="Line 84"/>
          <p:cNvSpPr>
            <a:spLocks noChangeShapeType="1"/>
          </p:cNvSpPr>
          <p:nvPr/>
        </p:nvSpPr>
        <p:spPr bwMode="auto">
          <a:xfrm>
            <a:off x="2970423" y="5438010"/>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22" name="Line 85"/>
          <p:cNvSpPr>
            <a:spLocks noChangeShapeType="1"/>
          </p:cNvSpPr>
          <p:nvPr/>
        </p:nvSpPr>
        <p:spPr bwMode="auto">
          <a:xfrm>
            <a:off x="2970423" y="5666994"/>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p>
        </p:txBody>
      </p:sp>
      <p:sp>
        <p:nvSpPr>
          <p:cNvPr id="23" name="AutoShape 86"/>
          <p:cNvSpPr>
            <a:spLocks/>
          </p:cNvSpPr>
          <p:nvPr/>
        </p:nvSpPr>
        <p:spPr bwMode="auto">
          <a:xfrm>
            <a:off x="2436184" y="1932682"/>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ea typeface="宋体" pitchFamily="2" charset="-122"/>
            </a:endParaRPr>
          </a:p>
        </p:txBody>
      </p:sp>
      <p:sp>
        <p:nvSpPr>
          <p:cNvPr id="24" name="AutoShape 87"/>
          <p:cNvSpPr>
            <a:spLocks/>
          </p:cNvSpPr>
          <p:nvPr/>
        </p:nvSpPr>
        <p:spPr bwMode="auto">
          <a:xfrm>
            <a:off x="2436184" y="2770850"/>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ea typeface="宋体" pitchFamily="2" charset="-122"/>
            </a:endParaRPr>
          </a:p>
        </p:txBody>
      </p:sp>
      <p:sp>
        <p:nvSpPr>
          <p:cNvPr id="25" name="AutoShape 88"/>
          <p:cNvSpPr>
            <a:spLocks/>
          </p:cNvSpPr>
          <p:nvPr/>
        </p:nvSpPr>
        <p:spPr bwMode="auto">
          <a:xfrm>
            <a:off x="2436184" y="3609018"/>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ea typeface="宋体" pitchFamily="2" charset="-122"/>
            </a:endParaRPr>
          </a:p>
        </p:txBody>
      </p:sp>
      <p:sp>
        <p:nvSpPr>
          <p:cNvPr id="26" name="AutoShape 89"/>
          <p:cNvSpPr>
            <a:spLocks/>
          </p:cNvSpPr>
          <p:nvPr/>
        </p:nvSpPr>
        <p:spPr bwMode="auto">
          <a:xfrm>
            <a:off x="2436184" y="4447186"/>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ea typeface="宋体" pitchFamily="2" charset="-122"/>
            </a:endParaRPr>
          </a:p>
        </p:txBody>
      </p:sp>
      <p:sp>
        <p:nvSpPr>
          <p:cNvPr id="27" name="AutoShape 90"/>
          <p:cNvSpPr>
            <a:spLocks/>
          </p:cNvSpPr>
          <p:nvPr/>
        </p:nvSpPr>
        <p:spPr bwMode="auto">
          <a:xfrm>
            <a:off x="2436184" y="5285354"/>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ea typeface="宋体" pitchFamily="2" charset="-122"/>
            </a:endParaRPr>
          </a:p>
        </p:txBody>
      </p:sp>
      <p:sp>
        <p:nvSpPr>
          <p:cNvPr id="28" name="Text Box 91"/>
          <p:cNvSpPr txBox="1">
            <a:spLocks noChangeArrowheads="1"/>
          </p:cNvSpPr>
          <p:nvPr/>
        </p:nvSpPr>
        <p:spPr bwMode="auto">
          <a:xfrm>
            <a:off x="2040183" y="2050775"/>
            <a:ext cx="40746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itchFamily="18" charset="0"/>
                <a:ea typeface="宋体" pitchFamily="2" charset="-122"/>
              </a:rPr>
              <a:t>A</a:t>
            </a:r>
          </a:p>
        </p:txBody>
      </p:sp>
      <p:sp>
        <p:nvSpPr>
          <p:cNvPr id="29" name="Text Box 92"/>
          <p:cNvSpPr txBox="1">
            <a:spLocks noChangeArrowheads="1"/>
          </p:cNvSpPr>
          <p:nvPr/>
        </p:nvSpPr>
        <p:spPr bwMode="auto">
          <a:xfrm>
            <a:off x="2040183" y="2888943"/>
            <a:ext cx="389830"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dirty="0">
                <a:latin typeface="Times New Roman" pitchFamily="18" charset="0"/>
                <a:ea typeface="宋体" pitchFamily="2" charset="-122"/>
              </a:rPr>
              <a:t>B</a:t>
            </a:r>
          </a:p>
        </p:txBody>
      </p:sp>
      <p:sp>
        <p:nvSpPr>
          <p:cNvPr id="30" name="Text Box 93"/>
          <p:cNvSpPr txBox="1">
            <a:spLocks noChangeArrowheads="1"/>
          </p:cNvSpPr>
          <p:nvPr/>
        </p:nvSpPr>
        <p:spPr bwMode="auto">
          <a:xfrm>
            <a:off x="2040183" y="3727111"/>
            <a:ext cx="40746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dirty="0">
                <a:latin typeface="Times New Roman" pitchFamily="18" charset="0"/>
                <a:ea typeface="宋体" pitchFamily="2" charset="-122"/>
              </a:rPr>
              <a:t>C</a:t>
            </a:r>
          </a:p>
        </p:txBody>
      </p:sp>
      <p:sp>
        <p:nvSpPr>
          <p:cNvPr id="31" name="Text Box 94"/>
          <p:cNvSpPr txBox="1">
            <a:spLocks noChangeArrowheads="1"/>
          </p:cNvSpPr>
          <p:nvPr/>
        </p:nvSpPr>
        <p:spPr bwMode="auto">
          <a:xfrm>
            <a:off x="2040183" y="4565279"/>
            <a:ext cx="42349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dirty="0">
                <a:latin typeface="Times New Roman" pitchFamily="18" charset="0"/>
                <a:ea typeface="宋体" pitchFamily="2" charset="-122"/>
              </a:rPr>
              <a:t>G</a:t>
            </a:r>
          </a:p>
        </p:txBody>
      </p:sp>
      <p:sp>
        <p:nvSpPr>
          <p:cNvPr id="32" name="Text Box 95"/>
          <p:cNvSpPr txBox="1">
            <a:spLocks noChangeArrowheads="1"/>
          </p:cNvSpPr>
          <p:nvPr/>
        </p:nvSpPr>
        <p:spPr bwMode="auto">
          <a:xfrm>
            <a:off x="2056023" y="5438010"/>
            <a:ext cx="389830"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dirty="0">
                <a:latin typeface="Times New Roman" pitchFamily="18" charset="0"/>
                <a:ea typeface="宋体" pitchFamily="2" charset="-122"/>
              </a:rPr>
              <a:t>B</a:t>
            </a:r>
          </a:p>
        </p:txBody>
      </p:sp>
      <p:sp>
        <p:nvSpPr>
          <p:cNvPr id="33" name="Text Box 96"/>
          <p:cNvSpPr txBox="1">
            <a:spLocks noChangeArrowheads="1"/>
          </p:cNvSpPr>
          <p:nvPr/>
        </p:nvSpPr>
        <p:spPr bwMode="auto">
          <a:xfrm>
            <a:off x="179512" y="730682"/>
            <a:ext cx="7544160"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p>
            <a:r>
              <a:rPr lang="zh-CN" altLang="en-US" sz="3600" b="1" dirty="0">
                <a:latin typeface="+mn-ea"/>
              </a:rPr>
              <a:t>例：</a:t>
            </a:r>
            <a:r>
              <a:rPr lang="en-US" altLang="zh-CN" sz="3200" b="1" dirty="0">
                <a:latin typeface="Times New Roman" panose="02020603050405020304" pitchFamily="18" charset="0"/>
                <a:cs typeface="Times New Roman" panose="02020603050405020304" pitchFamily="18" charset="0"/>
              </a:rPr>
              <a:t>A call B; B call C; C call G; G call B;</a:t>
            </a:r>
          </a:p>
        </p:txBody>
      </p:sp>
      <p:sp>
        <p:nvSpPr>
          <p:cNvPr id="34" name="Text Box 97"/>
          <p:cNvSpPr txBox="1">
            <a:spLocks noChangeArrowheads="1"/>
          </p:cNvSpPr>
          <p:nvPr/>
        </p:nvSpPr>
        <p:spPr bwMode="auto">
          <a:xfrm>
            <a:off x="4325886" y="2344565"/>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itchFamily="18" charset="0"/>
                <a:ea typeface="宋体" pitchFamily="2" charset="-122"/>
              </a:rPr>
              <a:t>...</a:t>
            </a:r>
          </a:p>
        </p:txBody>
      </p:sp>
      <p:sp>
        <p:nvSpPr>
          <p:cNvPr id="35" name="Text Box 98"/>
          <p:cNvSpPr txBox="1">
            <a:spLocks noChangeArrowheads="1"/>
          </p:cNvSpPr>
          <p:nvPr/>
        </p:nvSpPr>
        <p:spPr bwMode="auto">
          <a:xfrm>
            <a:off x="4337406" y="3228818"/>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itchFamily="18" charset="0"/>
                <a:ea typeface="宋体" pitchFamily="2" charset="-122"/>
              </a:rPr>
              <a:t>...</a:t>
            </a:r>
          </a:p>
        </p:txBody>
      </p:sp>
      <p:sp>
        <p:nvSpPr>
          <p:cNvPr id="36" name="Text Box 99"/>
          <p:cNvSpPr txBox="1">
            <a:spLocks noChangeArrowheads="1"/>
          </p:cNvSpPr>
          <p:nvPr/>
        </p:nvSpPr>
        <p:spPr bwMode="auto">
          <a:xfrm>
            <a:off x="4337406" y="4066986"/>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itchFamily="18" charset="0"/>
                <a:ea typeface="宋体" pitchFamily="2" charset="-122"/>
              </a:rPr>
              <a:t>...</a:t>
            </a:r>
          </a:p>
        </p:txBody>
      </p:sp>
      <p:sp>
        <p:nvSpPr>
          <p:cNvPr id="37" name="Text Box 100"/>
          <p:cNvSpPr txBox="1">
            <a:spLocks noChangeArrowheads="1"/>
          </p:cNvSpPr>
          <p:nvPr/>
        </p:nvSpPr>
        <p:spPr bwMode="auto">
          <a:xfrm>
            <a:off x="4337406" y="4905154"/>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itchFamily="18" charset="0"/>
                <a:ea typeface="宋体" pitchFamily="2" charset="-122"/>
              </a:rPr>
              <a:t>...</a:t>
            </a:r>
          </a:p>
        </p:txBody>
      </p:sp>
      <p:sp>
        <p:nvSpPr>
          <p:cNvPr id="38" name="Text Box 101"/>
          <p:cNvSpPr txBox="1">
            <a:spLocks noChangeArrowheads="1"/>
          </p:cNvSpPr>
          <p:nvPr/>
        </p:nvSpPr>
        <p:spPr bwMode="auto">
          <a:xfrm>
            <a:off x="4337406" y="5743322"/>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itchFamily="18" charset="0"/>
                <a:ea typeface="宋体" pitchFamily="2" charset="-122"/>
              </a:rPr>
              <a:t>...</a:t>
            </a:r>
          </a:p>
        </p:txBody>
      </p:sp>
      <p:sp>
        <p:nvSpPr>
          <p:cNvPr id="39" name="Oval 102"/>
          <p:cNvSpPr>
            <a:spLocks noChangeArrowheads="1"/>
          </p:cNvSpPr>
          <p:nvPr/>
        </p:nvSpPr>
        <p:spPr bwMode="auto">
          <a:xfrm>
            <a:off x="5942583" y="2999835"/>
            <a:ext cx="7488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ea typeface="宋体" pitchFamily="2" charset="-122"/>
            </a:endParaRPr>
          </a:p>
        </p:txBody>
      </p:sp>
      <p:sp>
        <p:nvSpPr>
          <p:cNvPr id="40" name="Oval 103"/>
          <p:cNvSpPr>
            <a:spLocks noChangeArrowheads="1"/>
          </p:cNvSpPr>
          <p:nvPr/>
        </p:nvSpPr>
        <p:spPr bwMode="auto">
          <a:xfrm>
            <a:off x="5942583" y="3838003"/>
            <a:ext cx="7488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ea typeface="宋体" pitchFamily="2" charset="-122"/>
            </a:endParaRPr>
          </a:p>
        </p:txBody>
      </p:sp>
      <p:sp>
        <p:nvSpPr>
          <p:cNvPr id="41" name="Oval 104"/>
          <p:cNvSpPr>
            <a:spLocks noChangeArrowheads="1"/>
          </p:cNvSpPr>
          <p:nvPr/>
        </p:nvSpPr>
        <p:spPr bwMode="auto">
          <a:xfrm>
            <a:off x="5942583" y="4676171"/>
            <a:ext cx="7488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ea typeface="宋体" pitchFamily="2" charset="-122"/>
            </a:endParaRPr>
          </a:p>
        </p:txBody>
      </p:sp>
      <p:sp>
        <p:nvSpPr>
          <p:cNvPr id="42" name="Oval 105"/>
          <p:cNvSpPr>
            <a:spLocks noChangeArrowheads="1"/>
          </p:cNvSpPr>
          <p:nvPr/>
        </p:nvSpPr>
        <p:spPr bwMode="auto">
          <a:xfrm>
            <a:off x="5942583" y="5514339"/>
            <a:ext cx="7488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ea typeface="宋体" pitchFamily="2" charset="-122"/>
            </a:endParaRPr>
          </a:p>
        </p:txBody>
      </p:sp>
      <p:sp>
        <p:nvSpPr>
          <p:cNvPr id="43" name="Line 109"/>
          <p:cNvSpPr>
            <a:spLocks noChangeShapeType="1"/>
          </p:cNvSpPr>
          <p:nvPr/>
        </p:nvSpPr>
        <p:spPr bwMode="auto">
          <a:xfrm>
            <a:off x="7708023" y="2039254"/>
            <a:ext cx="0" cy="3961856"/>
          </a:xfrm>
          <a:prstGeom prst="line">
            <a:avLst/>
          </a:prstGeom>
          <a:noFill/>
          <a:ln w="50800">
            <a:solidFill>
              <a:schemeClr val="tx1"/>
            </a:solidFill>
            <a:round/>
            <a:headEnd/>
            <a:tailEnd type="stealth" w="lg" len="lg"/>
          </a:ln>
          <a:extLst>
            <a:ext uri="{909E8E84-426E-40DD-AFC4-6F175D3DCCD1}">
              <a14:hiddenFill xmlns:a14="http://schemas.microsoft.com/office/drawing/2010/main">
                <a:noFill/>
              </a14:hiddenFill>
            </a:ext>
          </a:extLst>
        </p:spPr>
        <p:txBody>
          <a:bodyPr lIns="91430" tIns="45715" rIns="91430" bIns="45715"/>
          <a:lstStyle/>
          <a:p>
            <a:endParaRPr lang="en-US"/>
          </a:p>
        </p:txBody>
      </p:sp>
      <p:sp>
        <p:nvSpPr>
          <p:cNvPr id="44" name="Freeform 110"/>
          <p:cNvSpPr>
            <a:spLocks/>
          </p:cNvSpPr>
          <p:nvPr/>
        </p:nvSpPr>
        <p:spPr bwMode="auto">
          <a:xfrm>
            <a:off x="6017464" y="1856355"/>
            <a:ext cx="826560" cy="1155001"/>
          </a:xfrm>
          <a:custGeom>
            <a:avLst/>
            <a:gdLst>
              <a:gd name="T0" fmla="*/ 0 w 520"/>
              <a:gd name="T1" fmla="*/ 1273175 h 727"/>
              <a:gd name="T2" fmla="*/ 860407 w 520"/>
              <a:gd name="T3" fmla="*/ 684747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38100"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p>
        </p:txBody>
      </p:sp>
      <p:sp>
        <p:nvSpPr>
          <p:cNvPr id="45" name="Freeform 111"/>
          <p:cNvSpPr>
            <a:spLocks/>
          </p:cNvSpPr>
          <p:nvPr/>
        </p:nvSpPr>
        <p:spPr bwMode="auto">
          <a:xfrm>
            <a:off x="6030423" y="2694523"/>
            <a:ext cx="826560" cy="1155001"/>
          </a:xfrm>
          <a:custGeom>
            <a:avLst/>
            <a:gdLst>
              <a:gd name="T0" fmla="*/ 0 w 520"/>
              <a:gd name="T1" fmla="*/ 1273175 h 727"/>
              <a:gd name="T2" fmla="*/ 860407 w 520"/>
              <a:gd name="T3" fmla="*/ 684747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38100"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p>
        </p:txBody>
      </p:sp>
      <p:sp>
        <p:nvSpPr>
          <p:cNvPr id="46" name="Freeform 112"/>
          <p:cNvSpPr>
            <a:spLocks/>
          </p:cNvSpPr>
          <p:nvPr/>
        </p:nvSpPr>
        <p:spPr bwMode="auto">
          <a:xfrm>
            <a:off x="6030423" y="3532691"/>
            <a:ext cx="826560" cy="1155001"/>
          </a:xfrm>
          <a:custGeom>
            <a:avLst/>
            <a:gdLst>
              <a:gd name="T0" fmla="*/ 0 w 520"/>
              <a:gd name="T1" fmla="*/ 1273175 h 727"/>
              <a:gd name="T2" fmla="*/ 860407 w 520"/>
              <a:gd name="T3" fmla="*/ 684747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38100"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p>
        </p:txBody>
      </p:sp>
      <p:sp>
        <p:nvSpPr>
          <p:cNvPr id="47" name="Freeform 113"/>
          <p:cNvSpPr>
            <a:spLocks/>
          </p:cNvSpPr>
          <p:nvPr/>
        </p:nvSpPr>
        <p:spPr bwMode="auto">
          <a:xfrm>
            <a:off x="6030423" y="4370859"/>
            <a:ext cx="826560" cy="1155001"/>
          </a:xfrm>
          <a:custGeom>
            <a:avLst/>
            <a:gdLst>
              <a:gd name="T0" fmla="*/ 0 w 520"/>
              <a:gd name="T1" fmla="*/ 1273175 h 727"/>
              <a:gd name="T2" fmla="*/ 860407 w 520"/>
              <a:gd name="T3" fmla="*/ 684747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38100"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p>
        </p:txBody>
      </p:sp>
      <p:sp>
        <p:nvSpPr>
          <p:cNvPr id="4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4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5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27</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2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horizontal)">
                                      <p:cBhvr>
                                        <p:cTn id="21" dur="500"/>
                                        <p:tgtEl>
                                          <p:spTgt spid="34"/>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childTnLst>
                          </p:cTn>
                        </p:par>
                        <p:par>
                          <p:cTn id="34" fill="hold">
                            <p:stCondLst>
                              <p:cond delay="2500"/>
                            </p:stCondLst>
                            <p:childTnLst>
                              <p:par>
                                <p:cTn id="35" presetID="3" presetClass="entr" presetSubtype="10"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par>
                          <p:cTn id="47" fill="hold">
                            <p:stCondLst>
                              <p:cond delay="1000"/>
                            </p:stCondLst>
                            <p:childTnLst>
                              <p:par>
                                <p:cTn id="48" presetID="3" presetClass="entr" presetSubtype="1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childTnLst>
                          </p:cTn>
                        </p:par>
                        <p:par>
                          <p:cTn id="51" fill="hold">
                            <p:stCondLst>
                              <p:cond delay="1500"/>
                            </p:stCondLst>
                            <p:childTnLst>
                              <p:par>
                                <p:cTn id="52" presetID="3" presetClass="entr" presetSubtype="1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linds(horizontal)">
                                      <p:cBhvr>
                                        <p:cTn id="54" dur="500"/>
                                        <p:tgtEl>
                                          <p:spTgt spid="9"/>
                                        </p:tgtEl>
                                      </p:cBhvr>
                                    </p:animEffect>
                                  </p:childTnLst>
                                </p:cTn>
                              </p:par>
                            </p:childTnLst>
                          </p:cTn>
                        </p:par>
                        <p:par>
                          <p:cTn id="55" fill="hold">
                            <p:stCondLst>
                              <p:cond delay="2000"/>
                            </p:stCondLst>
                            <p:childTnLst>
                              <p:par>
                                <p:cTn id="56" presetID="3" presetClass="entr" presetSubtype="1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par>
                          <p:cTn id="59" fill="hold">
                            <p:stCondLst>
                              <p:cond delay="2500"/>
                            </p:stCondLst>
                            <p:childTnLst>
                              <p:par>
                                <p:cTn id="60" presetID="3" presetClass="entr" presetSubtype="10"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blinds(horizontal)">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blinds(horizontal)">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linds(horizontal)">
                                      <p:cBhvr>
                                        <p:cTn id="77" dur="500"/>
                                        <p:tgtEl>
                                          <p:spTgt spid="15"/>
                                        </p:tgtEl>
                                      </p:cBhvr>
                                    </p:animEffect>
                                  </p:childTnLst>
                                </p:cTn>
                              </p:par>
                            </p:childTnLst>
                          </p:cTn>
                        </p:par>
                        <p:par>
                          <p:cTn id="78" fill="hold">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childTnLst>
                          </p:cTn>
                        </p:par>
                        <p:par>
                          <p:cTn id="82" fill="hold">
                            <p:stCondLst>
                              <p:cond delay="1000"/>
                            </p:stCondLst>
                            <p:childTnLst>
                              <p:par>
                                <p:cTn id="83" presetID="3" presetClass="entr" presetSubtype="10"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blinds(horizontal)">
                                      <p:cBhvr>
                                        <p:cTn id="85" dur="500"/>
                                        <p:tgtEl>
                                          <p:spTgt spid="36"/>
                                        </p:tgtEl>
                                      </p:cBhvr>
                                    </p:animEffect>
                                  </p:childTnLst>
                                </p:cTn>
                              </p:par>
                            </p:childTnLst>
                          </p:cTn>
                        </p:par>
                        <p:par>
                          <p:cTn id="86" fill="hold">
                            <p:stCondLst>
                              <p:cond delay="1500"/>
                            </p:stCondLst>
                            <p:childTnLst>
                              <p:par>
                                <p:cTn id="87" presetID="3" presetClass="entr" presetSubtype="1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blinds(horizontal)">
                                      <p:cBhvr>
                                        <p:cTn id="89" dur="500"/>
                                        <p:tgtEl>
                                          <p:spTgt spid="17"/>
                                        </p:tgtEl>
                                      </p:cBhvr>
                                    </p:animEffect>
                                  </p:childTnLst>
                                </p:cTn>
                              </p:par>
                            </p:childTnLst>
                          </p:cTn>
                        </p:par>
                        <p:par>
                          <p:cTn id="90" fill="hold">
                            <p:stCondLst>
                              <p:cond delay="2000"/>
                            </p:stCondLst>
                            <p:childTnLst>
                              <p:par>
                                <p:cTn id="91" presetID="3" presetClass="entr" presetSubtype="10" fill="hold" grpId="0" nodeType="after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blinds(horizontal)">
                                      <p:cBhvr>
                                        <p:cTn id="93" dur="500"/>
                                        <p:tgtEl>
                                          <p:spTgt spid="25"/>
                                        </p:tgtEl>
                                      </p:cBhvr>
                                    </p:animEffect>
                                  </p:childTnLst>
                                </p:cTn>
                              </p:par>
                            </p:childTnLst>
                          </p:cTn>
                        </p:par>
                        <p:par>
                          <p:cTn id="94" fill="hold">
                            <p:stCondLst>
                              <p:cond delay="2500"/>
                            </p:stCondLst>
                            <p:childTnLst>
                              <p:par>
                                <p:cTn id="95" presetID="3" presetClass="entr" presetSubtype="10"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blinds(horizontal)">
                                      <p:cBhvr>
                                        <p:cTn id="97" dur="500"/>
                                        <p:tgtEl>
                                          <p:spTgt spid="3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blinds(horizontal)">
                                      <p:cBhvr>
                                        <p:cTn id="102" dur="500"/>
                                        <p:tgtEl>
                                          <p:spTgt spid="4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blinds(horizontal)">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blinds(horizontal)">
                                      <p:cBhvr>
                                        <p:cTn id="112" dur="500"/>
                                        <p:tgtEl>
                                          <p:spTgt spid="18"/>
                                        </p:tgtEl>
                                      </p:cBhvr>
                                    </p:animEffect>
                                  </p:childTnLst>
                                </p:cTn>
                              </p:par>
                            </p:childTnLst>
                          </p:cTn>
                        </p:par>
                        <p:par>
                          <p:cTn id="113" fill="hold">
                            <p:stCondLst>
                              <p:cond delay="500"/>
                            </p:stCondLst>
                            <p:childTnLst>
                              <p:par>
                                <p:cTn id="114" presetID="3" presetClass="entr" presetSubtype="10" fill="hold" grpId="0"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blinds(horizontal)">
                                      <p:cBhvr>
                                        <p:cTn id="116" dur="500"/>
                                        <p:tgtEl>
                                          <p:spTgt spid="19"/>
                                        </p:tgtEl>
                                      </p:cBhvr>
                                    </p:animEffect>
                                  </p:childTnLst>
                                </p:cTn>
                              </p:par>
                            </p:childTnLst>
                          </p:cTn>
                        </p:par>
                        <p:par>
                          <p:cTn id="117" fill="hold">
                            <p:stCondLst>
                              <p:cond delay="1000"/>
                            </p:stCondLst>
                            <p:childTnLst>
                              <p:par>
                                <p:cTn id="118" presetID="3" presetClass="entr" presetSubtype="10" fill="hold" grpId="0" nodeType="after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blinds(horizontal)">
                                      <p:cBhvr>
                                        <p:cTn id="120" dur="500"/>
                                        <p:tgtEl>
                                          <p:spTgt spid="37"/>
                                        </p:tgtEl>
                                      </p:cBhvr>
                                    </p:animEffect>
                                  </p:childTnLst>
                                </p:cTn>
                              </p:par>
                            </p:childTnLst>
                          </p:cTn>
                        </p:par>
                        <p:par>
                          <p:cTn id="121" fill="hold">
                            <p:stCondLst>
                              <p:cond delay="1500"/>
                            </p:stCondLst>
                            <p:childTnLst>
                              <p:par>
                                <p:cTn id="122" presetID="3" presetClass="entr" presetSubtype="10" fill="hold" grpId="0" nodeType="after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blinds(horizontal)">
                                      <p:cBhvr>
                                        <p:cTn id="124" dur="500"/>
                                        <p:tgtEl>
                                          <p:spTgt spid="20"/>
                                        </p:tgtEl>
                                      </p:cBhvr>
                                    </p:animEffect>
                                  </p:childTnLst>
                                </p:cTn>
                              </p:par>
                            </p:childTnLst>
                          </p:cTn>
                        </p:par>
                        <p:par>
                          <p:cTn id="125" fill="hold">
                            <p:stCondLst>
                              <p:cond delay="2000"/>
                            </p:stCondLst>
                            <p:childTnLst>
                              <p:par>
                                <p:cTn id="126" presetID="3" presetClass="entr" presetSubtype="10" fill="hold" grpId="0" nodeType="afterEffect">
                                  <p:stCondLst>
                                    <p:cond delay="0"/>
                                  </p:stCondLst>
                                  <p:childTnLst>
                                    <p:set>
                                      <p:cBhvr>
                                        <p:cTn id="127" dur="1" fill="hold">
                                          <p:stCondLst>
                                            <p:cond delay="0"/>
                                          </p:stCondLst>
                                        </p:cTn>
                                        <p:tgtEl>
                                          <p:spTgt spid="31"/>
                                        </p:tgtEl>
                                        <p:attrNameLst>
                                          <p:attrName>style.visibility</p:attrName>
                                        </p:attrNameLst>
                                      </p:cBhvr>
                                      <p:to>
                                        <p:strVal val="visible"/>
                                      </p:to>
                                    </p:set>
                                    <p:animEffect transition="in" filter="blinds(horizontal)">
                                      <p:cBhvr>
                                        <p:cTn id="128" dur="500"/>
                                        <p:tgtEl>
                                          <p:spTgt spid="31"/>
                                        </p:tgtEl>
                                      </p:cBhvr>
                                    </p:animEffect>
                                  </p:childTnLst>
                                </p:cTn>
                              </p:par>
                            </p:childTnLst>
                          </p:cTn>
                        </p:par>
                        <p:par>
                          <p:cTn id="129" fill="hold">
                            <p:stCondLst>
                              <p:cond delay="2500"/>
                            </p:stCondLst>
                            <p:childTnLst>
                              <p:par>
                                <p:cTn id="130" presetID="3" presetClass="entr" presetSubtype="10" fill="hold" grpId="0" nodeType="after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blinds(horizontal)">
                                      <p:cBhvr>
                                        <p:cTn id="132" dur="500"/>
                                        <p:tgtEl>
                                          <p:spTgt spid="2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blinds(horizontal)">
                                      <p:cBhvr>
                                        <p:cTn id="137" dur="500"/>
                                        <p:tgtEl>
                                          <p:spTgt spid="46"/>
                                        </p:tgtEl>
                                      </p:cBhvr>
                                    </p:animEffect>
                                  </p:childTnLst>
                                </p:cTn>
                              </p:par>
                            </p:childTnLst>
                          </p:cTn>
                        </p:par>
                        <p:par>
                          <p:cTn id="138" fill="hold">
                            <p:stCondLst>
                              <p:cond delay="500"/>
                            </p:stCondLst>
                            <p:childTnLst>
                              <p:par>
                                <p:cTn id="139" presetID="3" presetClass="entr" presetSubtype="10" fill="hold" grpId="0" nodeType="afterEffect">
                                  <p:stCondLst>
                                    <p:cond delay="0"/>
                                  </p:stCondLst>
                                  <p:childTnLst>
                                    <p:set>
                                      <p:cBhvr>
                                        <p:cTn id="140" dur="1" fill="hold">
                                          <p:stCondLst>
                                            <p:cond delay="0"/>
                                          </p:stCondLst>
                                        </p:cTn>
                                        <p:tgtEl>
                                          <p:spTgt spid="41"/>
                                        </p:tgtEl>
                                        <p:attrNameLst>
                                          <p:attrName>style.visibility</p:attrName>
                                        </p:attrNameLst>
                                      </p:cBhvr>
                                      <p:to>
                                        <p:strVal val="visible"/>
                                      </p:to>
                                    </p:set>
                                    <p:animEffect transition="in" filter="blinds(horizontal)">
                                      <p:cBhvr>
                                        <p:cTn id="141" dur="500"/>
                                        <p:tgtEl>
                                          <p:spTgt spid="41"/>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21"/>
                                        </p:tgtEl>
                                        <p:attrNameLst>
                                          <p:attrName>style.visibility</p:attrName>
                                        </p:attrNameLst>
                                      </p:cBhvr>
                                      <p:to>
                                        <p:strVal val="visible"/>
                                      </p:to>
                                    </p:set>
                                    <p:animEffect transition="in" filter="blinds(horizontal)">
                                      <p:cBhvr>
                                        <p:cTn id="146" dur="500"/>
                                        <p:tgtEl>
                                          <p:spTgt spid="21"/>
                                        </p:tgtEl>
                                      </p:cBhvr>
                                    </p:animEffect>
                                  </p:childTnLst>
                                </p:cTn>
                              </p:par>
                            </p:childTnLst>
                          </p:cTn>
                        </p:par>
                        <p:par>
                          <p:cTn id="147" fill="hold">
                            <p:stCondLst>
                              <p:cond delay="500"/>
                            </p:stCondLst>
                            <p:childTnLst>
                              <p:par>
                                <p:cTn id="148" presetID="3" presetClass="entr" presetSubtype="10" fill="hold" grpId="0" nodeType="afterEffect">
                                  <p:stCondLst>
                                    <p:cond delay="0"/>
                                  </p:stCondLst>
                                  <p:childTnLst>
                                    <p:set>
                                      <p:cBhvr>
                                        <p:cTn id="149" dur="1" fill="hold">
                                          <p:stCondLst>
                                            <p:cond delay="0"/>
                                          </p:stCondLst>
                                        </p:cTn>
                                        <p:tgtEl>
                                          <p:spTgt spid="22"/>
                                        </p:tgtEl>
                                        <p:attrNameLst>
                                          <p:attrName>style.visibility</p:attrName>
                                        </p:attrNameLst>
                                      </p:cBhvr>
                                      <p:to>
                                        <p:strVal val="visible"/>
                                      </p:to>
                                    </p:set>
                                    <p:animEffect transition="in" filter="blinds(horizontal)">
                                      <p:cBhvr>
                                        <p:cTn id="150" dur="500"/>
                                        <p:tgtEl>
                                          <p:spTgt spid="22"/>
                                        </p:tgtEl>
                                      </p:cBhvr>
                                    </p:animEffect>
                                  </p:childTnLst>
                                </p:cTn>
                              </p:par>
                            </p:childTnLst>
                          </p:cTn>
                        </p:par>
                        <p:par>
                          <p:cTn id="151" fill="hold">
                            <p:stCondLst>
                              <p:cond delay="1000"/>
                            </p:stCondLst>
                            <p:childTnLst>
                              <p:par>
                                <p:cTn id="152" presetID="3" presetClass="entr" presetSubtype="10" fill="hold" grpId="0" nodeType="after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blinds(horizontal)">
                                      <p:cBhvr>
                                        <p:cTn id="154" dur="500"/>
                                        <p:tgtEl>
                                          <p:spTgt spid="38"/>
                                        </p:tgtEl>
                                      </p:cBhvr>
                                    </p:animEffect>
                                  </p:childTnLst>
                                </p:cTn>
                              </p:par>
                            </p:childTnLst>
                          </p:cTn>
                        </p:par>
                        <p:par>
                          <p:cTn id="155" fill="hold">
                            <p:stCondLst>
                              <p:cond delay="1500"/>
                            </p:stCondLst>
                            <p:childTnLst>
                              <p:par>
                                <p:cTn id="156" presetID="3" presetClass="entr" presetSubtype="10" fill="hold" grpId="0" nodeType="afterEffect">
                                  <p:stCondLst>
                                    <p:cond delay="0"/>
                                  </p:stCondLst>
                                  <p:childTnLst>
                                    <p:set>
                                      <p:cBhvr>
                                        <p:cTn id="157" dur="1" fill="hold">
                                          <p:stCondLst>
                                            <p:cond delay="0"/>
                                          </p:stCondLst>
                                        </p:cTn>
                                        <p:tgtEl>
                                          <p:spTgt spid="27"/>
                                        </p:tgtEl>
                                        <p:attrNameLst>
                                          <p:attrName>style.visibility</p:attrName>
                                        </p:attrNameLst>
                                      </p:cBhvr>
                                      <p:to>
                                        <p:strVal val="visible"/>
                                      </p:to>
                                    </p:set>
                                    <p:animEffect transition="in" filter="blinds(horizontal)">
                                      <p:cBhvr>
                                        <p:cTn id="158" dur="500"/>
                                        <p:tgtEl>
                                          <p:spTgt spid="27"/>
                                        </p:tgtEl>
                                      </p:cBhvr>
                                    </p:animEffect>
                                  </p:childTnLst>
                                </p:cTn>
                              </p:par>
                            </p:childTnLst>
                          </p:cTn>
                        </p:par>
                        <p:par>
                          <p:cTn id="159" fill="hold">
                            <p:stCondLst>
                              <p:cond delay="2000"/>
                            </p:stCondLst>
                            <p:childTnLst>
                              <p:par>
                                <p:cTn id="160" presetID="3" presetClass="entr" presetSubtype="10" fill="hold" grpId="0" nodeType="afterEffect">
                                  <p:stCondLst>
                                    <p:cond delay="0"/>
                                  </p:stCondLst>
                                  <p:childTnLst>
                                    <p:set>
                                      <p:cBhvr>
                                        <p:cTn id="161" dur="1" fill="hold">
                                          <p:stCondLst>
                                            <p:cond delay="0"/>
                                          </p:stCondLst>
                                        </p:cTn>
                                        <p:tgtEl>
                                          <p:spTgt spid="32"/>
                                        </p:tgtEl>
                                        <p:attrNameLst>
                                          <p:attrName>style.visibility</p:attrName>
                                        </p:attrNameLst>
                                      </p:cBhvr>
                                      <p:to>
                                        <p:strVal val="visible"/>
                                      </p:to>
                                    </p:set>
                                    <p:animEffect transition="in" filter="blinds(horizontal)">
                                      <p:cBhvr>
                                        <p:cTn id="162" dur="500"/>
                                        <p:tgtEl>
                                          <p:spTgt spid="3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blinds(horizontal)">
                                      <p:cBhvr>
                                        <p:cTn id="167" dur="500"/>
                                        <p:tgtEl>
                                          <p:spTgt spid="47"/>
                                        </p:tgtEl>
                                      </p:cBhvr>
                                    </p:animEffect>
                                  </p:childTnLst>
                                </p:cTn>
                              </p:par>
                            </p:childTnLst>
                          </p:cTn>
                        </p:par>
                        <p:par>
                          <p:cTn id="168" fill="hold">
                            <p:stCondLst>
                              <p:cond delay="500"/>
                            </p:stCondLst>
                            <p:childTnLst>
                              <p:par>
                                <p:cTn id="169" presetID="3" presetClass="entr" presetSubtype="10" fill="hold" grpId="0" nodeType="afterEffect">
                                  <p:stCondLst>
                                    <p:cond delay="0"/>
                                  </p:stCondLst>
                                  <p:childTnLst>
                                    <p:set>
                                      <p:cBhvr>
                                        <p:cTn id="170" dur="1" fill="hold">
                                          <p:stCondLst>
                                            <p:cond delay="0"/>
                                          </p:stCondLst>
                                        </p:cTn>
                                        <p:tgtEl>
                                          <p:spTgt spid="42"/>
                                        </p:tgtEl>
                                        <p:attrNameLst>
                                          <p:attrName>style.visibility</p:attrName>
                                        </p:attrNameLst>
                                      </p:cBhvr>
                                      <p:to>
                                        <p:strVal val="visible"/>
                                      </p:to>
                                    </p:set>
                                    <p:animEffect transition="in" filter="blinds(horizontal)">
                                      <p:cBhvr>
                                        <p:cTn id="17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autoUpdateAnimBg="0"/>
      <p:bldP spid="24" grpId="0" animBg="1" autoUpdateAnimBg="0"/>
      <p:bldP spid="25" grpId="0" animBg="1" autoUpdateAnimBg="0"/>
      <p:bldP spid="26" grpId="0" animBg="1" autoUpdateAnimBg="0"/>
      <p:bldP spid="27" grpId="0" animBg="1" autoUpdateAnimBg="0"/>
      <p:bldP spid="28" grpId="0" autoUpdateAnimBg="0"/>
      <p:bldP spid="29" grpId="0" autoUpdateAnimBg="0"/>
      <p:bldP spid="30" grpId="0" autoUpdateAnimBg="0"/>
      <p:bldP spid="31" grpId="0" autoUpdateAnimBg="0"/>
      <p:bldP spid="32" grpId="0" autoUpdateAnimBg="0"/>
      <p:bldP spid="34" grpId="0" autoUpdateAnimBg="0"/>
      <p:bldP spid="35" grpId="0" autoUpdateAnimBg="0"/>
      <p:bldP spid="36" grpId="0" autoUpdateAnimBg="0"/>
      <p:bldP spid="37" grpId="0" autoUpdateAnimBg="0"/>
      <p:bldP spid="38" grpId="0" autoUpdateAnimBg="0"/>
      <p:bldP spid="39" grpId="0" animBg="1" autoUpdateAnimBg="0"/>
      <p:bldP spid="40" grpId="0" animBg="1" autoUpdateAnimBg="0"/>
      <p:bldP spid="41" grpId="0" animBg="1" autoUpdateAnimBg="0"/>
      <p:bldP spid="42" grpId="0" animBg="1" autoUpdateAnimBg="0"/>
      <p:bldP spid="43" grpId="0" animBg="1"/>
      <p:bldP spid="44" grpId="0" animBg="1"/>
      <p:bldP spid="45" grpId="0" animBg="1"/>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pPr marL="0" indent="0">
              <a:buNone/>
            </a:pPr>
            <a:r>
              <a:rPr lang="zh-CN" altLang="en-US" sz="2400" dirty="0">
                <a:latin typeface="楷体" panose="02010609060101010101" pitchFamily="49" charset="-122"/>
                <a:ea typeface="楷体" panose="02010609060101010101" pitchFamily="49" charset="-122"/>
              </a:rPr>
              <a:t>局部变量</a:t>
            </a:r>
            <a:r>
              <a:rPr lang="zh-CN" altLang="en-US" sz="2400" b="0" dirty="0">
                <a:latin typeface="楷体" panose="02010609060101010101" pitchFamily="49" charset="-122"/>
                <a:ea typeface="楷体" panose="02010609060101010101" pitchFamily="49" charset="-122"/>
              </a:rPr>
              <a:t>：也称为内部变量。是指在一个函数内部或者复合语句内部定义的变量。局部变量的作用域是定义该变量的函数或复合语句。局部变量的生存期是从函数被电泳时刻算起直到函数返回调用处的时刻结束。对局部变量的引用可以在活动记录中进行查找。</a:t>
            </a:r>
            <a:endParaRPr lang="en-US" altLang="zh-CN" sz="2400" b="0" dirty="0">
              <a:latin typeface="楷体" panose="02010609060101010101" pitchFamily="49" charset="-122"/>
              <a:ea typeface="楷体" panose="02010609060101010101" pitchFamily="49" charset="-122"/>
            </a:endParaRPr>
          </a:p>
          <a:p>
            <a:pPr marL="0" indent="0">
              <a:buNone/>
            </a:pPr>
            <a:endParaRPr lang="en-US" sz="2400" b="0" dirty="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非局部变量</a:t>
            </a:r>
            <a:r>
              <a:rPr lang="zh-CN" altLang="en-US" sz="2400" b="0" dirty="0">
                <a:latin typeface="楷体" panose="02010609060101010101" pitchFamily="49" charset="-122"/>
                <a:ea typeface="楷体" panose="02010609060101010101" pitchFamily="49" charset="-122"/>
              </a:rPr>
              <a:t>：相对于函数内部定义的局部变量而言，包含全局变量、名字空间域变量和静态类成员。对局部变量的引用比较复杂，需要格局作用域规则在合适的位置进行查找。</a:t>
            </a:r>
            <a:endParaRPr lang="en-US" sz="2400" b="0" dirty="0">
              <a:latin typeface="楷体" panose="02010609060101010101" pitchFamily="49" charset="-122"/>
              <a:ea typeface="楷体" panose="02010609060101010101" pitchFamily="49" charset="-122"/>
            </a:endParaRPr>
          </a:p>
        </p:txBody>
      </p:sp>
      <p:sp>
        <p:nvSpPr>
          <p:cNvPr id="6" name="标题 5"/>
          <p:cNvSpPr>
            <a:spLocks noGrp="1"/>
          </p:cNvSpPr>
          <p:nvPr>
            <p:ph type="title"/>
          </p:nvPr>
        </p:nvSpPr>
        <p:spPr/>
        <p:txBody>
          <a:bodyPr/>
          <a:lstStyle/>
          <a:p>
            <a:r>
              <a:rPr lang="zh-CN" altLang="en-US" dirty="0"/>
              <a:t>局部变量和非局部变量</a:t>
            </a:r>
            <a:endParaRPr lang="en-US" dirty="0"/>
          </a:p>
        </p:txBody>
      </p:sp>
      <p:sp>
        <p:nvSpPr>
          <p:cNvPr id="4" name="页脚占位符 3"/>
          <p:cNvSpPr>
            <a:spLocks noGrp="1"/>
          </p:cNvSpPr>
          <p:nvPr>
            <p:ph type="ftr" sz="quarter" idx="4294967295"/>
          </p:nvPr>
        </p:nvSpPr>
        <p:spPr/>
        <p:txBody>
          <a:bodyPr/>
          <a:lstStyle/>
          <a:p>
            <a:pPr algn="r"/>
            <a:r>
              <a:rPr lang="en-US" altLang="zh-CN">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4294967295"/>
          </p:nvPr>
        </p:nvSpPr>
        <p:spPr/>
        <p:txBody>
          <a:bodyPr/>
          <a:lstStyle/>
          <a:p>
            <a:fld id="{0C913308-F349-4B6D-A68A-DD1791B4A57B}" type="slidenum">
              <a:rPr lang="zh-CN" altLang="en-US" smtClean="0">
                <a:latin typeface="Times New Roman" panose="02020603050405020304" pitchFamily="18" charset="0"/>
                <a:cs typeface="Times New Roman" panose="02020603050405020304" pitchFamily="18" charset="0"/>
              </a:rPr>
              <a:pPr/>
              <a:t>28</a:t>
            </a:fld>
            <a:endParaRPr lang="zh-CN" altLang="en-US" dirty="0">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4294967295"/>
          </p:nvPr>
        </p:nvSpPr>
        <p:spPr/>
        <p:txBody>
          <a:body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655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0"/>
          <p:cNvSpPr>
            <a:spLocks noChangeArrowheads="1"/>
          </p:cNvSpPr>
          <p:nvPr/>
        </p:nvSpPr>
        <p:spPr bwMode="auto">
          <a:xfrm>
            <a:off x="1450044" y="4462708"/>
            <a:ext cx="1103040" cy="326915"/>
          </a:xfrm>
          <a:prstGeom prst="rect">
            <a:avLst/>
          </a:prstGeom>
          <a:solidFill>
            <a:srgbClr val="FFFFCC"/>
          </a:solidFill>
          <a:ln w="9525">
            <a:solidFill>
              <a:schemeClr val="tx1"/>
            </a:solidFill>
            <a:miter lim="800000"/>
            <a:headEnd/>
            <a:tailEnd/>
          </a:ln>
        </p:spPr>
        <p:txBody>
          <a:bodyPr lIns="82945" tIns="41473" rIns="82945" bIns="41473"/>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 Box 3"/>
          <p:cNvSpPr txBox="1">
            <a:spLocks noChangeArrowheads="1"/>
          </p:cNvSpPr>
          <p:nvPr/>
        </p:nvSpPr>
        <p:spPr bwMode="auto">
          <a:xfrm>
            <a:off x="1194719" y="351335"/>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y: </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AutoShape 4"/>
          <p:cNvSpPr>
            <a:spLocks/>
          </p:cNvSpPr>
          <p:nvPr/>
        </p:nvSpPr>
        <p:spPr bwMode="auto">
          <a:xfrm>
            <a:off x="533826" y="817245"/>
            <a:ext cx="487948" cy="2420651"/>
          </a:xfrm>
          <a:prstGeom prst="leftBracket">
            <a:avLst>
              <a:gd name="adj" fmla="val 10666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Text Box 5"/>
          <p:cNvSpPr txBox="1">
            <a:spLocks noChangeArrowheads="1"/>
          </p:cNvSpPr>
          <p:nvPr/>
        </p:nvSpPr>
        <p:spPr bwMode="auto">
          <a:xfrm>
            <a:off x="1165266" y="610718"/>
            <a:ext cx="8707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B;</a:t>
            </a:r>
          </a:p>
        </p:txBody>
      </p:sp>
      <p:sp>
        <p:nvSpPr>
          <p:cNvPr id="14" name="Text Box 7"/>
          <p:cNvSpPr txBox="1">
            <a:spLocks noChangeArrowheads="1"/>
          </p:cNvSpPr>
          <p:nvPr/>
        </p:nvSpPr>
        <p:spPr bwMode="auto">
          <a:xfrm>
            <a:off x="1437914" y="912838"/>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y: </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 name="AutoShape 8"/>
          <p:cNvSpPr>
            <a:spLocks/>
          </p:cNvSpPr>
          <p:nvPr/>
        </p:nvSpPr>
        <p:spPr bwMode="auto">
          <a:xfrm>
            <a:off x="1021774" y="1386587"/>
            <a:ext cx="301830" cy="1382441"/>
          </a:xfrm>
          <a:prstGeom prst="leftBracket">
            <a:avLst>
              <a:gd name="adj" fmla="val 62488"/>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 Box 9"/>
          <p:cNvSpPr txBox="1">
            <a:spLocks noChangeArrowheads="1"/>
          </p:cNvSpPr>
          <p:nvPr/>
        </p:nvSpPr>
        <p:spPr bwMode="auto">
          <a:xfrm>
            <a:off x="1399060" y="1203397"/>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C;</a:t>
            </a:r>
          </a:p>
        </p:txBody>
      </p:sp>
      <p:sp>
        <p:nvSpPr>
          <p:cNvPr id="17" name="AutoShape 10"/>
          <p:cNvSpPr>
            <a:spLocks/>
          </p:cNvSpPr>
          <p:nvPr/>
        </p:nvSpPr>
        <p:spPr bwMode="auto">
          <a:xfrm>
            <a:off x="1420860" y="1632868"/>
            <a:ext cx="262673" cy="714580"/>
          </a:xfrm>
          <a:prstGeom prst="leftBracket">
            <a:avLst>
              <a:gd name="adj" fmla="val 6042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Text Box 11"/>
          <p:cNvSpPr txBox="1">
            <a:spLocks noChangeArrowheads="1"/>
          </p:cNvSpPr>
          <p:nvPr/>
        </p:nvSpPr>
        <p:spPr bwMode="auto">
          <a:xfrm>
            <a:off x="1668293" y="2082360"/>
            <a:ext cx="84510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lnSpc>
                <a:spcPct val="60000"/>
              </a:lnSpc>
            </a:pP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hangingPunct="1">
              <a:lnSpc>
                <a:spcPct val="60000"/>
              </a:lnSpc>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D;</a:t>
            </a:r>
          </a:p>
        </p:txBody>
      </p:sp>
      <p:sp>
        <p:nvSpPr>
          <p:cNvPr id="19" name="Text Box 12"/>
          <p:cNvSpPr txBox="1">
            <a:spLocks noChangeArrowheads="1"/>
          </p:cNvSpPr>
          <p:nvPr/>
        </p:nvSpPr>
        <p:spPr bwMode="auto">
          <a:xfrm>
            <a:off x="1323604" y="2586148"/>
            <a:ext cx="845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C;</a:t>
            </a:r>
          </a:p>
        </p:txBody>
      </p:sp>
      <p:sp>
        <p:nvSpPr>
          <p:cNvPr id="20" name="Text Box 13"/>
          <p:cNvSpPr txBox="1">
            <a:spLocks noChangeArrowheads="1"/>
          </p:cNvSpPr>
          <p:nvPr/>
        </p:nvSpPr>
        <p:spPr bwMode="auto">
          <a:xfrm>
            <a:off x="1368580" y="2343473"/>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1" name="Text Box 14"/>
          <p:cNvSpPr txBox="1">
            <a:spLocks noChangeArrowheads="1"/>
          </p:cNvSpPr>
          <p:nvPr/>
        </p:nvSpPr>
        <p:spPr bwMode="auto">
          <a:xfrm>
            <a:off x="1683533" y="1465922"/>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D;</a:t>
            </a:r>
          </a:p>
        </p:txBody>
      </p:sp>
      <p:sp>
        <p:nvSpPr>
          <p:cNvPr id="22" name="Text Box 15"/>
          <p:cNvSpPr txBox="1">
            <a:spLocks noChangeArrowheads="1"/>
          </p:cNvSpPr>
          <p:nvPr/>
        </p:nvSpPr>
        <p:spPr bwMode="auto">
          <a:xfrm>
            <a:off x="1670254" y="1772633"/>
            <a:ext cx="6495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3" name="Text Box 16"/>
          <p:cNvSpPr txBox="1">
            <a:spLocks noChangeArrowheads="1"/>
          </p:cNvSpPr>
          <p:nvPr/>
        </p:nvSpPr>
        <p:spPr bwMode="auto">
          <a:xfrm>
            <a:off x="1068731" y="2792113"/>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6" name="AutoShape 4"/>
          <p:cNvSpPr>
            <a:spLocks/>
          </p:cNvSpPr>
          <p:nvPr/>
        </p:nvSpPr>
        <p:spPr bwMode="auto">
          <a:xfrm>
            <a:off x="251521" y="290050"/>
            <a:ext cx="943198" cy="6451318"/>
          </a:xfrm>
          <a:prstGeom prst="leftBracket">
            <a:avLst>
              <a:gd name="adj" fmla="val 2818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 Box 2"/>
          <p:cNvSpPr txBox="1">
            <a:spLocks noChangeArrowheads="1"/>
          </p:cNvSpPr>
          <p:nvPr/>
        </p:nvSpPr>
        <p:spPr bwMode="auto">
          <a:xfrm>
            <a:off x="1180904" y="65190"/>
            <a:ext cx="8708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A;</a:t>
            </a:r>
          </a:p>
        </p:txBody>
      </p:sp>
      <p:sp>
        <p:nvSpPr>
          <p:cNvPr id="28" name="Text Box 6"/>
          <p:cNvSpPr txBox="1">
            <a:spLocks noChangeArrowheads="1"/>
          </p:cNvSpPr>
          <p:nvPr/>
        </p:nvSpPr>
        <p:spPr bwMode="auto">
          <a:xfrm>
            <a:off x="1113214" y="3055016"/>
            <a:ext cx="832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B;</a:t>
            </a:r>
          </a:p>
        </p:txBody>
      </p:sp>
      <p:sp>
        <p:nvSpPr>
          <p:cNvPr id="30" name="Text Box 19"/>
          <p:cNvSpPr txBox="1">
            <a:spLocks noChangeArrowheads="1"/>
          </p:cNvSpPr>
          <p:nvPr/>
        </p:nvSpPr>
        <p:spPr bwMode="auto">
          <a:xfrm>
            <a:off x="1194719" y="6589318"/>
            <a:ext cx="8323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A;</a:t>
            </a:r>
          </a:p>
        </p:txBody>
      </p:sp>
      <p:sp>
        <p:nvSpPr>
          <p:cNvPr id="31" name="AutoShape 2"/>
          <p:cNvSpPr>
            <a:spLocks/>
          </p:cNvSpPr>
          <p:nvPr/>
        </p:nvSpPr>
        <p:spPr bwMode="auto">
          <a:xfrm>
            <a:off x="533826" y="3491084"/>
            <a:ext cx="487948" cy="2896375"/>
          </a:xfrm>
          <a:prstGeom prst="leftBracket">
            <a:avLst>
              <a:gd name="adj" fmla="val 10169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Text Box 3"/>
          <p:cNvSpPr txBox="1">
            <a:spLocks noChangeArrowheads="1"/>
          </p:cNvSpPr>
          <p:nvPr/>
        </p:nvSpPr>
        <p:spPr bwMode="auto">
          <a:xfrm>
            <a:off x="1021774" y="6202793"/>
            <a:ext cx="832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E;</a:t>
            </a:r>
          </a:p>
        </p:txBody>
      </p:sp>
      <p:sp>
        <p:nvSpPr>
          <p:cNvPr id="33" name="Text Box 4"/>
          <p:cNvSpPr txBox="1">
            <a:spLocks noChangeArrowheads="1"/>
          </p:cNvSpPr>
          <p:nvPr/>
        </p:nvSpPr>
        <p:spPr bwMode="auto">
          <a:xfrm>
            <a:off x="1585210" y="4030544"/>
            <a:ext cx="768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z: int;</a:t>
            </a:r>
          </a:p>
        </p:txBody>
      </p:sp>
      <p:sp>
        <p:nvSpPr>
          <p:cNvPr id="35" name="Text Box 6"/>
          <p:cNvSpPr txBox="1">
            <a:spLocks noChangeArrowheads="1"/>
          </p:cNvSpPr>
          <p:nvPr/>
        </p:nvSpPr>
        <p:spPr bwMode="auto">
          <a:xfrm>
            <a:off x="1367218" y="3800158"/>
            <a:ext cx="8579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F;</a:t>
            </a:r>
          </a:p>
        </p:txBody>
      </p:sp>
      <p:sp>
        <p:nvSpPr>
          <p:cNvPr id="36" name="AutoShape 7"/>
          <p:cNvSpPr>
            <a:spLocks/>
          </p:cNvSpPr>
          <p:nvPr/>
        </p:nvSpPr>
        <p:spPr bwMode="auto">
          <a:xfrm>
            <a:off x="1126360" y="5315938"/>
            <a:ext cx="242601" cy="561334"/>
          </a:xfrm>
          <a:prstGeom prst="leftBracket">
            <a:avLst>
              <a:gd name="adj" fmla="val 2667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Text Box 8"/>
          <p:cNvSpPr txBox="1">
            <a:spLocks noChangeArrowheads="1"/>
          </p:cNvSpPr>
          <p:nvPr/>
        </p:nvSpPr>
        <p:spPr bwMode="auto">
          <a:xfrm>
            <a:off x="1370043" y="5692606"/>
            <a:ext cx="886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G;</a:t>
            </a:r>
          </a:p>
        </p:txBody>
      </p:sp>
      <p:sp>
        <p:nvSpPr>
          <p:cNvPr id="38" name="Text Box 9"/>
          <p:cNvSpPr txBox="1">
            <a:spLocks noChangeArrowheads="1"/>
          </p:cNvSpPr>
          <p:nvPr/>
        </p:nvSpPr>
        <p:spPr bwMode="auto">
          <a:xfrm>
            <a:off x="1314766" y="5133058"/>
            <a:ext cx="124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G;</a:t>
            </a:r>
          </a:p>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x,y</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0" name="Text Box 11"/>
          <p:cNvSpPr txBox="1">
            <a:spLocks noChangeArrowheads="1"/>
          </p:cNvSpPr>
          <p:nvPr/>
        </p:nvSpPr>
        <p:spPr bwMode="auto">
          <a:xfrm>
            <a:off x="960990" y="5850487"/>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1" name="Text Box 12"/>
          <p:cNvSpPr txBox="1">
            <a:spLocks noChangeArrowheads="1"/>
          </p:cNvSpPr>
          <p:nvPr/>
        </p:nvSpPr>
        <p:spPr bwMode="auto">
          <a:xfrm>
            <a:off x="1110399" y="3306418"/>
            <a:ext cx="8707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unit E;</a:t>
            </a:r>
          </a:p>
        </p:txBody>
      </p:sp>
      <p:sp>
        <p:nvSpPr>
          <p:cNvPr id="42" name="Text Box 13"/>
          <p:cNvSpPr txBox="1">
            <a:spLocks noChangeArrowheads="1"/>
          </p:cNvSpPr>
          <p:nvPr/>
        </p:nvSpPr>
        <p:spPr bwMode="auto">
          <a:xfrm>
            <a:off x="1590277" y="4441500"/>
            <a:ext cx="934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z:=x+y;</a:t>
            </a:r>
          </a:p>
        </p:txBody>
      </p:sp>
      <p:sp>
        <p:nvSpPr>
          <p:cNvPr id="43" name="Text Box 14"/>
          <p:cNvSpPr txBox="1">
            <a:spLocks noChangeArrowheads="1"/>
          </p:cNvSpPr>
          <p:nvPr/>
        </p:nvSpPr>
        <p:spPr bwMode="auto">
          <a:xfrm>
            <a:off x="1353722" y="4820989"/>
            <a:ext cx="8194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end F;</a:t>
            </a:r>
          </a:p>
        </p:txBody>
      </p:sp>
      <p:sp>
        <p:nvSpPr>
          <p:cNvPr id="44" name="Text Box 15"/>
          <p:cNvSpPr txBox="1">
            <a:spLocks noChangeArrowheads="1"/>
          </p:cNvSpPr>
          <p:nvPr/>
        </p:nvSpPr>
        <p:spPr bwMode="auto">
          <a:xfrm>
            <a:off x="1585807" y="417674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5" name="Text Box 16"/>
          <p:cNvSpPr txBox="1">
            <a:spLocks noChangeArrowheads="1"/>
          </p:cNvSpPr>
          <p:nvPr/>
        </p:nvSpPr>
        <p:spPr bwMode="auto">
          <a:xfrm>
            <a:off x="1126548" y="6417661"/>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8" name="Text Box 33"/>
          <p:cNvSpPr txBox="1">
            <a:spLocks noChangeArrowheads="1"/>
          </p:cNvSpPr>
          <p:nvPr/>
        </p:nvSpPr>
        <p:spPr bwMode="auto">
          <a:xfrm>
            <a:off x="1393199" y="3541619"/>
            <a:ext cx="7809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 </a:t>
            </a:r>
            <a:r>
              <a:rPr lang="en-US" altLang="zh-CN" b="1"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49" name="AutoShape 2"/>
          <p:cNvSpPr>
            <a:spLocks/>
          </p:cNvSpPr>
          <p:nvPr/>
        </p:nvSpPr>
        <p:spPr bwMode="auto">
          <a:xfrm>
            <a:off x="1126361" y="4030544"/>
            <a:ext cx="236681" cy="952120"/>
          </a:xfrm>
          <a:prstGeom prst="leftBracket">
            <a:avLst>
              <a:gd name="adj" fmla="val 10169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1" name="Group 58"/>
          <p:cNvGrpSpPr>
            <a:grpSpLocks/>
          </p:cNvGrpSpPr>
          <p:nvPr/>
        </p:nvGrpSpPr>
        <p:grpSpPr bwMode="auto">
          <a:xfrm>
            <a:off x="3644384" y="418663"/>
            <a:ext cx="2203652" cy="2491513"/>
            <a:chOff x="0" y="0"/>
            <a:chExt cx="2429862" cy="2746862"/>
          </a:xfrm>
        </p:grpSpPr>
        <p:sp>
          <p:nvSpPr>
            <p:cNvPr id="52" name="Text Box 20"/>
            <p:cNvSpPr txBox="1">
              <a:spLocks noChangeArrowheads="1"/>
            </p:cNvSpPr>
            <p:nvPr/>
          </p:nvSpPr>
          <p:spPr bwMode="auto">
            <a:xfrm>
              <a:off x="684404" y="0"/>
              <a:ext cx="68439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latin typeface="Times New Roman" panose="02020603050405020304" pitchFamily="18" charset="0"/>
                  <a:ea typeface="楷体" panose="02010609060101010101" pitchFamily="49" charset="-122"/>
                  <a:cs typeface="Times New Roman" panose="02020603050405020304" pitchFamily="18" charset="0"/>
                </a:rPr>
                <a:t>A(0)</a:t>
              </a:r>
            </a:p>
          </p:txBody>
        </p:sp>
        <p:sp>
          <p:nvSpPr>
            <p:cNvPr id="53" name="Line 21"/>
            <p:cNvSpPr>
              <a:spLocks noChangeShapeType="1"/>
            </p:cNvSpPr>
            <p:nvPr/>
          </p:nvSpPr>
          <p:spPr bwMode="auto">
            <a:xfrm flipH="1">
              <a:off x="282970" y="317203"/>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Line 22"/>
            <p:cNvSpPr>
              <a:spLocks noChangeShapeType="1"/>
            </p:cNvSpPr>
            <p:nvPr/>
          </p:nvSpPr>
          <p:spPr bwMode="auto">
            <a:xfrm>
              <a:off x="1197370" y="317202"/>
              <a:ext cx="332732" cy="3927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 name="Text Box 23"/>
            <p:cNvSpPr txBox="1">
              <a:spLocks noChangeArrowheads="1"/>
            </p:cNvSpPr>
            <p:nvPr/>
          </p:nvSpPr>
          <p:spPr bwMode="auto">
            <a:xfrm>
              <a:off x="0" y="709992"/>
              <a:ext cx="670257"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latin typeface="Times New Roman" panose="02020603050405020304" pitchFamily="18" charset="0"/>
                  <a:ea typeface="楷体" panose="02010609060101010101" pitchFamily="49" charset="-122"/>
                  <a:cs typeface="Times New Roman" panose="02020603050405020304" pitchFamily="18" charset="0"/>
                </a:rPr>
                <a:t>B(1)</a:t>
              </a:r>
            </a:p>
          </p:txBody>
        </p:sp>
        <p:sp>
          <p:nvSpPr>
            <p:cNvPr id="56" name="Line 24"/>
            <p:cNvSpPr>
              <a:spLocks noChangeShapeType="1"/>
            </p:cNvSpPr>
            <p:nvPr/>
          </p:nvSpPr>
          <p:spPr bwMode="auto">
            <a:xfrm>
              <a:off x="282970" y="107920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 name="Text Box 25"/>
            <p:cNvSpPr txBox="1">
              <a:spLocks noChangeArrowheads="1"/>
            </p:cNvSpPr>
            <p:nvPr/>
          </p:nvSpPr>
          <p:spPr bwMode="auto">
            <a:xfrm>
              <a:off x="9359" y="1620107"/>
              <a:ext cx="68439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latin typeface="Times New Roman" panose="02020603050405020304" pitchFamily="18" charset="0"/>
                  <a:ea typeface="楷体" panose="02010609060101010101" pitchFamily="49" charset="-122"/>
                  <a:cs typeface="Times New Roman" panose="02020603050405020304" pitchFamily="18" charset="0"/>
                </a:rPr>
                <a:t>C(2)</a:t>
              </a:r>
            </a:p>
          </p:txBody>
        </p:sp>
        <p:sp>
          <p:nvSpPr>
            <p:cNvPr id="58" name="Line 26"/>
            <p:cNvSpPr>
              <a:spLocks noChangeShapeType="1"/>
            </p:cNvSpPr>
            <p:nvPr/>
          </p:nvSpPr>
          <p:spPr bwMode="auto">
            <a:xfrm>
              <a:off x="282970" y="191740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9" name="Text Box 27"/>
            <p:cNvSpPr txBox="1">
              <a:spLocks noChangeArrowheads="1"/>
            </p:cNvSpPr>
            <p:nvPr/>
          </p:nvSpPr>
          <p:spPr bwMode="auto">
            <a:xfrm>
              <a:off x="0" y="2339678"/>
              <a:ext cx="68439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latin typeface="Times New Roman" panose="02020603050405020304" pitchFamily="18" charset="0"/>
                  <a:ea typeface="楷体" panose="02010609060101010101" pitchFamily="49" charset="-122"/>
                  <a:cs typeface="Times New Roman" panose="02020603050405020304" pitchFamily="18" charset="0"/>
                </a:rPr>
                <a:t>D(3)</a:t>
              </a:r>
            </a:p>
          </p:txBody>
        </p:sp>
        <p:sp>
          <p:nvSpPr>
            <p:cNvPr id="60" name="Text Box 28"/>
            <p:cNvSpPr txBox="1">
              <a:spLocks noChangeArrowheads="1"/>
            </p:cNvSpPr>
            <p:nvPr/>
          </p:nvSpPr>
          <p:spPr bwMode="auto">
            <a:xfrm>
              <a:off x="1260084" y="720048"/>
              <a:ext cx="670257"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E(1)</a:t>
              </a:r>
            </a:p>
          </p:txBody>
        </p:sp>
        <p:sp>
          <p:nvSpPr>
            <p:cNvPr id="61" name="Line 29"/>
            <p:cNvSpPr>
              <a:spLocks noChangeShapeType="1"/>
            </p:cNvSpPr>
            <p:nvPr/>
          </p:nvSpPr>
          <p:spPr bwMode="auto">
            <a:xfrm flipH="1">
              <a:off x="1128340" y="108091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2" name="Line 30"/>
            <p:cNvSpPr>
              <a:spLocks noChangeShapeType="1"/>
            </p:cNvSpPr>
            <p:nvPr/>
          </p:nvSpPr>
          <p:spPr bwMode="auto">
            <a:xfrm>
              <a:off x="1661740" y="108091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Text Box 31"/>
            <p:cNvSpPr txBox="1">
              <a:spLocks noChangeArrowheads="1"/>
            </p:cNvSpPr>
            <p:nvPr/>
          </p:nvSpPr>
          <p:spPr bwMode="auto">
            <a:xfrm>
              <a:off x="855057" y="1575105"/>
              <a:ext cx="656117"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latin typeface="Times New Roman" panose="02020603050405020304" pitchFamily="18" charset="0"/>
                  <a:ea typeface="楷体" panose="02010609060101010101" pitchFamily="49" charset="-122"/>
                  <a:cs typeface="Times New Roman" panose="02020603050405020304" pitchFamily="18" charset="0"/>
                </a:rPr>
                <a:t>F(2)</a:t>
              </a:r>
            </a:p>
          </p:txBody>
        </p:sp>
        <p:sp>
          <p:nvSpPr>
            <p:cNvPr id="64" name="Text Box 32"/>
            <p:cNvSpPr txBox="1">
              <a:spLocks noChangeArrowheads="1"/>
            </p:cNvSpPr>
            <p:nvPr/>
          </p:nvSpPr>
          <p:spPr bwMode="auto">
            <a:xfrm>
              <a:off x="1710114" y="1565049"/>
              <a:ext cx="71974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latin typeface="Times New Roman" panose="02020603050405020304" pitchFamily="18" charset="0"/>
                  <a:ea typeface="楷体" panose="02010609060101010101" pitchFamily="49" charset="-122"/>
                  <a:cs typeface="Times New Roman" panose="02020603050405020304" pitchFamily="18" charset="0"/>
                </a:rPr>
                <a:t>G(2)</a:t>
              </a:r>
            </a:p>
          </p:txBody>
        </p:sp>
      </p:grpSp>
      <p:sp>
        <p:nvSpPr>
          <p:cNvPr id="65" name="TextBox 59"/>
          <p:cNvSpPr txBox="1">
            <a:spLocks noChangeArrowheads="1"/>
          </p:cNvSpPr>
          <p:nvPr/>
        </p:nvSpPr>
        <p:spPr bwMode="auto">
          <a:xfrm>
            <a:off x="3773842" y="-70975"/>
            <a:ext cx="1586168" cy="42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嵌套层次图</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7" name="Rectangle 61"/>
          <p:cNvSpPr>
            <a:spLocks noChangeArrowheads="1"/>
          </p:cNvSpPr>
          <p:nvPr/>
        </p:nvSpPr>
        <p:spPr bwMode="auto">
          <a:xfrm>
            <a:off x="3430080" y="3285527"/>
            <a:ext cx="2856960" cy="489651"/>
          </a:xfrm>
          <a:prstGeom prst="rect">
            <a:avLst/>
          </a:prstGeom>
          <a:solidFill>
            <a:srgbClr val="FFFFCC"/>
          </a:solidFill>
          <a:ln w="9525">
            <a:solidFill>
              <a:schemeClr val="tx1"/>
            </a:solidFill>
            <a:miter lim="800000"/>
            <a:headEnd/>
            <a:tailEnd/>
          </a:ln>
        </p:spPr>
        <p:txBody>
          <a:bodyPr lIns="82945" tIns="41473" rIns="82945" bIns="41473"/>
          <a:lstStyle/>
          <a:p>
            <a:r>
              <a:rPr lang="en-US" altLang="zh-CN" sz="2500" b="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sz="2500" b="1"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2500" b="1" dirty="0">
                <a:latin typeface="Times New Roman" panose="02020603050405020304" pitchFamily="18" charset="0"/>
                <a:ea typeface="楷体" panose="02010609060101010101" pitchFamily="49" charset="-122"/>
                <a:cs typeface="Times New Roman" panose="02020603050405020304" pitchFamily="18" charset="0"/>
              </a:rPr>
              <a:t>G</a:t>
            </a:r>
            <a:r>
              <a:rPr lang="zh-CN" altLang="en-US" sz="2500" b="1" dirty="0">
                <a:latin typeface="Times New Roman" panose="02020603050405020304" pitchFamily="18" charset="0"/>
                <a:ea typeface="楷体" panose="02010609060101010101" pitchFamily="49" charset="-122"/>
                <a:cs typeface="Times New Roman" panose="02020603050405020304" pitchFamily="18" charset="0"/>
              </a:rPr>
              <a:t>中能否调用</a:t>
            </a:r>
            <a:r>
              <a:rPr lang="en-US" altLang="zh-CN" sz="2500" b="1" dirty="0">
                <a:latin typeface="Times New Roman" panose="02020603050405020304" pitchFamily="18" charset="0"/>
                <a:ea typeface="楷体" panose="02010609060101010101" pitchFamily="49" charset="-122"/>
                <a:cs typeface="Times New Roman" panose="02020603050405020304" pitchFamily="18" charset="0"/>
              </a:rPr>
              <a:t>B?</a:t>
            </a:r>
          </a:p>
        </p:txBody>
      </p:sp>
      <p:sp>
        <p:nvSpPr>
          <p:cNvPr id="68" name="Rectangle 62"/>
          <p:cNvSpPr>
            <a:spLocks noChangeArrowheads="1"/>
          </p:cNvSpPr>
          <p:nvPr/>
        </p:nvSpPr>
        <p:spPr bwMode="auto">
          <a:xfrm>
            <a:off x="3430080" y="3979680"/>
            <a:ext cx="2856960" cy="489651"/>
          </a:xfrm>
          <a:prstGeom prst="rect">
            <a:avLst/>
          </a:prstGeom>
          <a:solidFill>
            <a:srgbClr val="FFFFCC"/>
          </a:solidFill>
          <a:ln w="9525">
            <a:solidFill>
              <a:schemeClr val="tx1"/>
            </a:solidFill>
            <a:miter lim="800000"/>
            <a:headEnd/>
            <a:tailEnd/>
          </a:ln>
        </p:spPr>
        <p:txBody>
          <a:bodyPr lIns="82945" tIns="41473" rIns="82945" bIns="41473"/>
          <a:lstStyle/>
          <a:p>
            <a:r>
              <a:rPr lang="en-US" altLang="zh-CN" sz="2500" b="1">
                <a:latin typeface="Times New Roman" panose="02020603050405020304" pitchFamily="18" charset="0"/>
                <a:ea typeface="楷体" panose="02010609060101010101" pitchFamily="49" charset="-122"/>
                <a:cs typeface="Times New Roman" panose="02020603050405020304" pitchFamily="18" charset="0"/>
              </a:rPr>
              <a:t>F</a:t>
            </a:r>
            <a:r>
              <a:rPr lang="zh-CN" altLang="en-US" sz="2500" b="1">
                <a:latin typeface="Times New Roman" panose="02020603050405020304" pitchFamily="18" charset="0"/>
                <a:ea typeface="楷体" panose="02010609060101010101" pitchFamily="49" charset="-122"/>
                <a:cs typeface="Times New Roman" panose="02020603050405020304" pitchFamily="18" charset="0"/>
              </a:rPr>
              <a:t>或</a:t>
            </a:r>
            <a:r>
              <a:rPr lang="en-US" altLang="zh-CN" sz="2500" b="1">
                <a:latin typeface="Times New Roman" panose="02020603050405020304" pitchFamily="18" charset="0"/>
                <a:ea typeface="楷体" panose="02010609060101010101" pitchFamily="49" charset="-122"/>
                <a:cs typeface="Times New Roman" panose="02020603050405020304" pitchFamily="18" charset="0"/>
              </a:rPr>
              <a:t>G</a:t>
            </a:r>
            <a:r>
              <a:rPr lang="zh-CN" altLang="en-US" sz="2500" b="1">
                <a:latin typeface="Times New Roman" panose="02020603050405020304" pitchFamily="18" charset="0"/>
                <a:ea typeface="楷体" panose="02010609060101010101" pitchFamily="49" charset="-122"/>
                <a:cs typeface="Times New Roman" panose="02020603050405020304" pitchFamily="18" charset="0"/>
              </a:rPr>
              <a:t>中能否调用</a:t>
            </a:r>
            <a:r>
              <a:rPr lang="en-US" altLang="zh-CN" sz="2500" b="1">
                <a:latin typeface="Times New Roman" panose="02020603050405020304" pitchFamily="18" charset="0"/>
                <a:ea typeface="楷体" panose="02010609060101010101" pitchFamily="49" charset="-122"/>
                <a:cs typeface="Times New Roman" panose="02020603050405020304" pitchFamily="18" charset="0"/>
              </a:rPr>
              <a:t>C?</a:t>
            </a:r>
          </a:p>
        </p:txBody>
      </p:sp>
      <p:sp>
        <p:nvSpPr>
          <p:cNvPr id="69" name="Rectangle 63"/>
          <p:cNvSpPr>
            <a:spLocks noChangeArrowheads="1"/>
          </p:cNvSpPr>
          <p:nvPr/>
        </p:nvSpPr>
        <p:spPr bwMode="auto">
          <a:xfrm>
            <a:off x="3430080" y="4633508"/>
            <a:ext cx="2856960" cy="489651"/>
          </a:xfrm>
          <a:prstGeom prst="rect">
            <a:avLst/>
          </a:prstGeom>
          <a:solidFill>
            <a:srgbClr val="FFFFCC"/>
          </a:solidFill>
          <a:ln w="9525">
            <a:solidFill>
              <a:schemeClr val="tx1"/>
            </a:solidFill>
            <a:miter lim="800000"/>
            <a:headEnd/>
            <a:tailEnd/>
          </a:ln>
        </p:spPr>
        <p:txBody>
          <a:bodyPr lIns="82945" tIns="41473" rIns="82945" bIns="41473"/>
          <a:lstStyle/>
          <a:p>
            <a:r>
              <a:rPr lang="zh-CN" altLang="en-US" sz="2500" b="1">
                <a:latin typeface="Times New Roman" panose="02020603050405020304" pitchFamily="18" charset="0"/>
                <a:ea typeface="楷体" panose="02010609060101010101" pitchFamily="49" charset="-122"/>
                <a:cs typeface="Times New Roman" panose="02020603050405020304" pitchFamily="18" charset="0"/>
              </a:rPr>
              <a:t>如何实现引用？</a:t>
            </a:r>
            <a:endParaRPr lang="en-US" altLang="zh-CN" sz="2500" b="1">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5433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linds(horizontal)">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blinds(horizontal)">
                                      <p:cBhvr>
                                        <p:cTn id="27" dur="500"/>
                                        <p:tgtEl>
                                          <p:spTgt spid="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autoUpdateAnimBg="0"/>
      <p:bldP spid="65" grpId="0" autoUpdateAnimBg="0"/>
      <p:bldP spid="67" grpId="0" animBg="1" autoUpdateAnimBg="0"/>
      <p:bldP spid="68" grpId="0" animBg="1" autoUpdateAnimBg="0"/>
      <p:bldP spid="69"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04396" y="1772816"/>
            <a:ext cx="8560091" cy="4752528"/>
          </a:xfrm>
        </p:spPr>
        <p:txBody>
          <a:bodyPr>
            <a:normAutofit/>
          </a:bodyPr>
          <a:lstStyle/>
          <a:p>
            <a:pPr marL="0" indent="0">
              <a:buNone/>
            </a:pP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、活动记录</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、变量的存储分配</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、存储分配模式</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、非局部环境的引用</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、参数传递</a:t>
            </a:r>
            <a:endParaRPr lang="en-US" sz="32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标题 4"/>
          <p:cNvSpPr>
            <a:spLocks noGrp="1"/>
          </p:cNvSpPr>
          <p:nvPr>
            <p:ph type="title"/>
          </p:nvPr>
        </p:nvSpPr>
        <p:spPr/>
        <p:txBody>
          <a:bodyPr>
            <a:normAutofit/>
          </a:bodyPr>
          <a:lstStyle/>
          <a:p>
            <a:r>
              <a:rPr lang="zh-CN" altLang="en-US" sz="4000" dirty="0"/>
              <a:t>本章内容</a:t>
            </a:r>
            <a:endParaRPr lang="en-US" sz="4000"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25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通常定义主程序的层数为</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，所以称主程序为第</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层过程。</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如果过程</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是在层数为</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的的过程</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内</a:t>
            </a:r>
            <a:r>
              <a:rPr lang="zh-CN" altLang="en-US" sz="24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定义</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的，并且</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是包围</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的最小的过程，则</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的层数被定义为</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。因此</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被称为过程</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的直接外层过程。</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被称为</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的内层过程。</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zh-CN" altLang="en-US"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一个过程可以引用包围它的任一外层过程中所定义的变量或数组。</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过程的层数可以静态确定。</a:t>
            </a:r>
          </a:p>
          <a:p>
            <a:pPr marL="0" indent="0">
              <a:buNone/>
            </a:pPr>
            <a:endParaRPr lang="en-US"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t>嵌套层次</a:t>
            </a:r>
            <a:endParaRPr lang="en-US"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30</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95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为了能够准确查找非局部变量的位置，在活动记录中采用访问链机制。</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访问链：指向直接外层过程的</a:t>
            </a:r>
            <a:r>
              <a:rPr lang="zh-CN" altLang="en-US" sz="2400" b="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最新</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活动记录的首地址。</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保存位置：活动记录中的第三个存储单元。</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dirty="0"/>
          </a:p>
        </p:txBody>
      </p:sp>
      <p:sp>
        <p:nvSpPr>
          <p:cNvPr id="5" name="标题 4"/>
          <p:cNvSpPr>
            <a:spLocks noGrp="1"/>
          </p:cNvSpPr>
          <p:nvPr>
            <p:ph type="title"/>
          </p:nvPr>
        </p:nvSpPr>
        <p:spPr/>
        <p:txBody>
          <a:bodyPr/>
          <a:lstStyle/>
          <a:p>
            <a:r>
              <a:rPr lang="zh-CN" altLang="en-US" dirty="0"/>
              <a:t>嵌套层次与活动记录</a:t>
            </a:r>
            <a:endParaRPr lang="en-US" dirty="0"/>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31</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6372200" y="3559108"/>
            <a:ext cx="1836204" cy="2606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24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临时变量</a:t>
            </a:r>
            <a:endParaRPr lang="en-US" altLang="zh-CN" sz="24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algn="ctr"/>
            <a:r>
              <a:rPr lang="zh-CN" altLang="en-US" sz="24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局部变量</a:t>
            </a:r>
            <a:endParaRPr lang="en-US" altLang="zh-CN" sz="24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algn="ctr"/>
            <a:r>
              <a:rPr lang="en-US" altLang="zh-CN" sz="24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  .  .</a:t>
            </a:r>
          </a:p>
          <a:p>
            <a:pPr algn="ctr"/>
            <a:r>
              <a:rPr lang="zh-CN" altLang="en-US"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访问链</a:t>
            </a:r>
            <a:endParaRPr lang="en-US" altLang="zh-CN" sz="2400" dirty="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a:p>
            <a:pPr algn="ctr"/>
            <a:r>
              <a:rPr lang="zh-CN" altLang="en-US" sz="24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控制链</a:t>
            </a:r>
            <a:endParaRPr lang="en-US" altLang="zh-CN" sz="24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algn="ctr"/>
            <a:r>
              <a:rPr lang="zh-CN" altLang="en-US" sz="24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返回地址</a:t>
            </a:r>
            <a:endParaRPr lang="en-US" altLang="zh-CN" sz="24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116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0" y="115539"/>
            <a:ext cx="8442720" cy="4320454"/>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Wingdings" pitchFamily="2" charset="2"/>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 call E; E call F; F call G; G call F;</a:t>
            </a:r>
          </a:p>
        </p:txBody>
      </p:sp>
      <p:sp>
        <p:nvSpPr>
          <p:cNvPr id="9" name="Rectangle 49"/>
          <p:cNvSpPr>
            <a:spLocks noChangeArrowheads="1"/>
          </p:cNvSpPr>
          <p:nvPr/>
        </p:nvSpPr>
        <p:spPr bwMode="auto">
          <a:xfrm>
            <a:off x="2240641" y="1268760"/>
            <a:ext cx="3276000" cy="42671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10" name="Line 50"/>
          <p:cNvSpPr>
            <a:spLocks noChangeShapeType="1"/>
          </p:cNvSpPr>
          <p:nvPr/>
        </p:nvSpPr>
        <p:spPr bwMode="auto">
          <a:xfrm>
            <a:off x="2240641" y="2945096"/>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1" name="Line 51"/>
          <p:cNvSpPr>
            <a:spLocks noChangeShapeType="1"/>
          </p:cNvSpPr>
          <p:nvPr/>
        </p:nvSpPr>
        <p:spPr bwMode="auto">
          <a:xfrm>
            <a:off x="2240641" y="1497744"/>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2" name="Line 52"/>
          <p:cNvSpPr>
            <a:spLocks noChangeShapeType="1"/>
          </p:cNvSpPr>
          <p:nvPr/>
        </p:nvSpPr>
        <p:spPr bwMode="auto">
          <a:xfrm>
            <a:off x="2240641" y="1725288"/>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3" name="Line 53"/>
          <p:cNvSpPr>
            <a:spLocks noChangeShapeType="1"/>
          </p:cNvSpPr>
          <p:nvPr/>
        </p:nvSpPr>
        <p:spPr bwMode="auto">
          <a:xfrm>
            <a:off x="2240641" y="2106928"/>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4" name="Line 54"/>
          <p:cNvSpPr>
            <a:spLocks noChangeShapeType="1"/>
          </p:cNvSpPr>
          <p:nvPr/>
        </p:nvSpPr>
        <p:spPr bwMode="auto">
          <a:xfrm>
            <a:off x="2240641" y="2335912"/>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5" name="Line 55"/>
          <p:cNvSpPr>
            <a:spLocks noChangeShapeType="1"/>
          </p:cNvSpPr>
          <p:nvPr/>
        </p:nvSpPr>
        <p:spPr bwMode="auto">
          <a:xfrm>
            <a:off x="2240641" y="2563456"/>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6" name="Line 56"/>
          <p:cNvSpPr>
            <a:spLocks noChangeShapeType="1"/>
          </p:cNvSpPr>
          <p:nvPr/>
        </p:nvSpPr>
        <p:spPr bwMode="auto">
          <a:xfrm>
            <a:off x="2240641" y="3174080"/>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7" name="Line 57"/>
          <p:cNvSpPr>
            <a:spLocks noChangeShapeType="1"/>
          </p:cNvSpPr>
          <p:nvPr/>
        </p:nvSpPr>
        <p:spPr bwMode="auto">
          <a:xfrm>
            <a:off x="2240641" y="3401624"/>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8" name="Line 58"/>
          <p:cNvSpPr>
            <a:spLocks noChangeShapeType="1"/>
          </p:cNvSpPr>
          <p:nvPr/>
        </p:nvSpPr>
        <p:spPr bwMode="auto">
          <a:xfrm>
            <a:off x="2240641" y="3783264"/>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19" name="Line 59"/>
          <p:cNvSpPr>
            <a:spLocks noChangeShapeType="1"/>
          </p:cNvSpPr>
          <p:nvPr/>
        </p:nvSpPr>
        <p:spPr bwMode="auto">
          <a:xfrm>
            <a:off x="2240641" y="4012248"/>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20" name="Line 60"/>
          <p:cNvSpPr>
            <a:spLocks noChangeShapeType="1"/>
          </p:cNvSpPr>
          <p:nvPr/>
        </p:nvSpPr>
        <p:spPr bwMode="auto">
          <a:xfrm>
            <a:off x="2240641" y="4239792"/>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21" name="Line 61"/>
          <p:cNvSpPr>
            <a:spLocks noChangeShapeType="1"/>
          </p:cNvSpPr>
          <p:nvPr/>
        </p:nvSpPr>
        <p:spPr bwMode="auto">
          <a:xfrm>
            <a:off x="2240641" y="4621432"/>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22" name="Line 62"/>
          <p:cNvSpPr>
            <a:spLocks noChangeShapeType="1"/>
          </p:cNvSpPr>
          <p:nvPr/>
        </p:nvSpPr>
        <p:spPr bwMode="auto">
          <a:xfrm>
            <a:off x="2240641" y="4850416"/>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23" name="Line 63"/>
          <p:cNvSpPr>
            <a:spLocks noChangeShapeType="1"/>
          </p:cNvSpPr>
          <p:nvPr/>
        </p:nvSpPr>
        <p:spPr bwMode="auto">
          <a:xfrm>
            <a:off x="2240641" y="5077960"/>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cs typeface="Times New Roman" panose="02020603050405020304" pitchFamily="18" charset="0"/>
            </a:endParaRPr>
          </a:p>
        </p:txBody>
      </p:sp>
      <p:sp>
        <p:nvSpPr>
          <p:cNvPr id="24" name="AutoShape 64"/>
          <p:cNvSpPr>
            <a:spLocks/>
          </p:cNvSpPr>
          <p:nvPr/>
        </p:nvSpPr>
        <p:spPr bwMode="auto">
          <a:xfrm>
            <a:off x="1706400" y="1345088"/>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25" name="AutoShape 65"/>
          <p:cNvSpPr>
            <a:spLocks/>
          </p:cNvSpPr>
          <p:nvPr/>
        </p:nvSpPr>
        <p:spPr bwMode="auto">
          <a:xfrm>
            <a:off x="1706400" y="2183256"/>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26" name="AutoShape 66"/>
          <p:cNvSpPr>
            <a:spLocks/>
          </p:cNvSpPr>
          <p:nvPr/>
        </p:nvSpPr>
        <p:spPr bwMode="auto">
          <a:xfrm>
            <a:off x="1706400" y="3021424"/>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27" name="AutoShape 67"/>
          <p:cNvSpPr>
            <a:spLocks/>
          </p:cNvSpPr>
          <p:nvPr/>
        </p:nvSpPr>
        <p:spPr bwMode="auto">
          <a:xfrm>
            <a:off x="1706400" y="3859592"/>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28" name="AutoShape 68"/>
          <p:cNvSpPr>
            <a:spLocks/>
          </p:cNvSpPr>
          <p:nvPr/>
        </p:nvSpPr>
        <p:spPr bwMode="auto">
          <a:xfrm>
            <a:off x="1706400" y="4697760"/>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29" name="Text Box 69"/>
          <p:cNvSpPr txBox="1">
            <a:spLocks noChangeArrowheads="1"/>
          </p:cNvSpPr>
          <p:nvPr/>
        </p:nvSpPr>
        <p:spPr bwMode="auto">
          <a:xfrm>
            <a:off x="1310401" y="1461740"/>
            <a:ext cx="40746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A</a:t>
            </a:r>
          </a:p>
        </p:txBody>
      </p:sp>
      <p:sp>
        <p:nvSpPr>
          <p:cNvPr id="30" name="Text Box 70"/>
          <p:cNvSpPr txBox="1">
            <a:spLocks noChangeArrowheads="1"/>
          </p:cNvSpPr>
          <p:nvPr/>
        </p:nvSpPr>
        <p:spPr bwMode="auto">
          <a:xfrm>
            <a:off x="1310400" y="2299908"/>
            <a:ext cx="389830"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E</a:t>
            </a:r>
          </a:p>
        </p:txBody>
      </p:sp>
      <p:sp>
        <p:nvSpPr>
          <p:cNvPr id="31" name="Text Box 71"/>
          <p:cNvSpPr txBox="1">
            <a:spLocks noChangeArrowheads="1"/>
          </p:cNvSpPr>
          <p:nvPr/>
        </p:nvSpPr>
        <p:spPr bwMode="auto">
          <a:xfrm>
            <a:off x="1310400" y="3138076"/>
            <a:ext cx="372198"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F</a:t>
            </a:r>
          </a:p>
        </p:txBody>
      </p:sp>
      <p:sp>
        <p:nvSpPr>
          <p:cNvPr id="32" name="Text Box 72"/>
          <p:cNvSpPr txBox="1">
            <a:spLocks noChangeArrowheads="1"/>
          </p:cNvSpPr>
          <p:nvPr/>
        </p:nvSpPr>
        <p:spPr bwMode="auto">
          <a:xfrm>
            <a:off x="1310400" y="3976244"/>
            <a:ext cx="42349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G</a:t>
            </a:r>
          </a:p>
        </p:txBody>
      </p:sp>
      <p:sp>
        <p:nvSpPr>
          <p:cNvPr id="33" name="Text Box 73"/>
          <p:cNvSpPr txBox="1">
            <a:spLocks noChangeArrowheads="1"/>
          </p:cNvSpPr>
          <p:nvPr/>
        </p:nvSpPr>
        <p:spPr bwMode="auto">
          <a:xfrm>
            <a:off x="1326240" y="4850416"/>
            <a:ext cx="372198"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F</a:t>
            </a:r>
          </a:p>
        </p:txBody>
      </p:sp>
      <p:sp>
        <p:nvSpPr>
          <p:cNvPr id="34" name="Text Box 75"/>
          <p:cNvSpPr txBox="1">
            <a:spLocks noChangeArrowheads="1"/>
          </p:cNvSpPr>
          <p:nvPr/>
        </p:nvSpPr>
        <p:spPr bwMode="auto">
          <a:xfrm>
            <a:off x="3596102" y="1755532"/>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a:t>
            </a:r>
          </a:p>
        </p:txBody>
      </p:sp>
      <p:sp>
        <p:nvSpPr>
          <p:cNvPr id="35" name="Text Box 76"/>
          <p:cNvSpPr txBox="1">
            <a:spLocks noChangeArrowheads="1"/>
          </p:cNvSpPr>
          <p:nvPr/>
        </p:nvSpPr>
        <p:spPr bwMode="auto">
          <a:xfrm>
            <a:off x="3607622" y="2639785"/>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a:t>
            </a:r>
          </a:p>
        </p:txBody>
      </p:sp>
      <p:sp>
        <p:nvSpPr>
          <p:cNvPr id="36" name="Text Box 77"/>
          <p:cNvSpPr txBox="1">
            <a:spLocks noChangeArrowheads="1"/>
          </p:cNvSpPr>
          <p:nvPr/>
        </p:nvSpPr>
        <p:spPr bwMode="auto">
          <a:xfrm>
            <a:off x="3607622" y="3477953"/>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a:t>
            </a:r>
          </a:p>
        </p:txBody>
      </p:sp>
      <p:sp>
        <p:nvSpPr>
          <p:cNvPr id="37" name="Text Box 78"/>
          <p:cNvSpPr txBox="1">
            <a:spLocks noChangeArrowheads="1"/>
          </p:cNvSpPr>
          <p:nvPr/>
        </p:nvSpPr>
        <p:spPr bwMode="auto">
          <a:xfrm>
            <a:off x="3607622" y="4316121"/>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a:t>
            </a:r>
          </a:p>
        </p:txBody>
      </p:sp>
      <p:sp>
        <p:nvSpPr>
          <p:cNvPr id="38" name="Text Box 79"/>
          <p:cNvSpPr txBox="1">
            <a:spLocks noChangeArrowheads="1"/>
          </p:cNvSpPr>
          <p:nvPr/>
        </p:nvSpPr>
        <p:spPr bwMode="auto">
          <a:xfrm>
            <a:off x="3607622" y="5154289"/>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宋体" pitchFamily="2" charset="-122"/>
                <a:cs typeface="Times New Roman" panose="02020603050405020304" pitchFamily="18" charset="0"/>
              </a:rPr>
              <a:t>...</a:t>
            </a:r>
          </a:p>
        </p:txBody>
      </p:sp>
      <p:sp>
        <p:nvSpPr>
          <p:cNvPr id="39" name="Oval 80"/>
          <p:cNvSpPr>
            <a:spLocks noChangeArrowheads="1"/>
          </p:cNvSpPr>
          <p:nvPr/>
        </p:nvSpPr>
        <p:spPr bwMode="auto">
          <a:xfrm>
            <a:off x="5212800" y="2412240"/>
            <a:ext cx="74880" cy="7488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40" name="Oval 81"/>
          <p:cNvSpPr>
            <a:spLocks noChangeArrowheads="1"/>
          </p:cNvSpPr>
          <p:nvPr/>
        </p:nvSpPr>
        <p:spPr bwMode="auto">
          <a:xfrm>
            <a:off x="5212800" y="3250408"/>
            <a:ext cx="74880" cy="7488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41" name="Oval 82"/>
          <p:cNvSpPr>
            <a:spLocks noChangeArrowheads="1"/>
          </p:cNvSpPr>
          <p:nvPr/>
        </p:nvSpPr>
        <p:spPr bwMode="auto">
          <a:xfrm>
            <a:off x="5212800" y="4088576"/>
            <a:ext cx="74880" cy="7488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42" name="Oval 83"/>
          <p:cNvSpPr>
            <a:spLocks noChangeArrowheads="1"/>
          </p:cNvSpPr>
          <p:nvPr/>
        </p:nvSpPr>
        <p:spPr bwMode="auto">
          <a:xfrm>
            <a:off x="5212800" y="4926745"/>
            <a:ext cx="74880" cy="7632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43" name="Freeform 88"/>
          <p:cNvSpPr>
            <a:spLocks/>
          </p:cNvSpPr>
          <p:nvPr/>
        </p:nvSpPr>
        <p:spPr bwMode="auto">
          <a:xfrm>
            <a:off x="1249920" y="1268761"/>
            <a:ext cx="1103040" cy="1447351"/>
          </a:xfrm>
          <a:custGeom>
            <a:avLst/>
            <a:gdLst>
              <a:gd name="T0" fmla="*/ 1216025 w 695"/>
              <a:gd name="T1" fmla="*/ 1595437 h 817"/>
              <a:gd name="T2" fmla="*/ 26245 w 695"/>
              <a:gd name="T3" fmla="*/ 1064276 h 817"/>
              <a:gd name="T4" fmla="*/ 1056804 w 695"/>
              <a:gd name="T5" fmla="*/ 0 h 817"/>
              <a:gd name="T6" fmla="*/ 0 60000 65536"/>
              <a:gd name="T7" fmla="*/ 0 60000 65536"/>
              <a:gd name="T8" fmla="*/ 0 60000 65536"/>
              <a:gd name="T9" fmla="*/ 0 w 695"/>
              <a:gd name="T10" fmla="*/ 0 h 817"/>
              <a:gd name="T11" fmla="*/ 695 w 695"/>
              <a:gd name="T12" fmla="*/ 817 h 817"/>
            </a:gdLst>
            <a:ahLst/>
            <a:cxnLst>
              <a:cxn ang="T6">
                <a:pos x="T0" y="T1"/>
              </a:cxn>
              <a:cxn ang="T7">
                <a:pos x="T2" y="T3"/>
              </a:cxn>
              <a:cxn ang="T8">
                <a:pos x="T4" y="T5"/>
              </a:cxn>
            </a:cxnLst>
            <a:rect l="T9" t="T10" r="T11" b="T12"/>
            <a:pathLst>
              <a:path w="695" h="817">
                <a:moveTo>
                  <a:pt x="695" y="817"/>
                </a:moveTo>
                <a:cubicBezTo>
                  <a:pt x="362" y="749"/>
                  <a:pt x="30" y="681"/>
                  <a:pt x="15" y="545"/>
                </a:cubicBezTo>
                <a:cubicBezTo>
                  <a:pt x="0" y="409"/>
                  <a:pt x="302" y="204"/>
                  <a:pt x="604" y="0"/>
                </a:cubicBezTo>
              </a:path>
            </a:pathLst>
          </a:custGeom>
          <a:noFill/>
          <a:ln w="28575"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44" name="Freeform 89"/>
          <p:cNvSpPr>
            <a:spLocks/>
          </p:cNvSpPr>
          <p:nvPr/>
        </p:nvSpPr>
        <p:spPr bwMode="auto">
          <a:xfrm>
            <a:off x="1555200" y="2106928"/>
            <a:ext cx="761760" cy="1376785"/>
          </a:xfrm>
          <a:custGeom>
            <a:avLst/>
            <a:gdLst>
              <a:gd name="T0" fmla="*/ 839788 w 468"/>
              <a:gd name="T1" fmla="*/ 1517650 h 771"/>
              <a:gd name="T2" fmla="*/ 26916 w 468"/>
              <a:gd name="T3" fmla="*/ 1070819 h 771"/>
              <a:gd name="T4" fmla="*/ 676496 w 468"/>
              <a:gd name="T5" fmla="*/ 0 h 771"/>
              <a:gd name="T6" fmla="*/ 0 60000 65536"/>
              <a:gd name="T7" fmla="*/ 0 60000 65536"/>
              <a:gd name="T8" fmla="*/ 0 60000 65536"/>
              <a:gd name="T9" fmla="*/ 0 w 468"/>
              <a:gd name="T10" fmla="*/ 0 h 771"/>
              <a:gd name="T11" fmla="*/ 468 w 468"/>
              <a:gd name="T12" fmla="*/ 771 h 771"/>
            </a:gdLst>
            <a:ahLst/>
            <a:cxnLst>
              <a:cxn ang="T6">
                <a:pos x="T0" y="T1"/>
              </a:cxn>
              <a:cxn ang="T7">
                <a:pos x="T2" y="T3"/>
              </a:cxn>
              <a:cxn ang="T8">
                <a:pos x="T4" y="T5"/>
              </a:cxn>
            </a:cxnLst>
            <a:rect l="T9" t="T10" r="T11" b="T12"/>
            <a:pathLst>
              <a:path w="468" h="771">
                <a:moveTo>
                  <a:pt x="468" y="771"/>
                </a:moveTo>
                <a:cubicBezTo>
                  <a:pt x="249" y="721"/>
                  <a:pt x="30" y="672"/>
                  <a:pt x="15" y="544"/>
                </a:cubicBezTo>
                <a:cubicBezTo>
                  <a:pt x="0" y="416"/>
                  <a:pt x="188" y="208"/>
                  <a:pt x="377" y="0"/>
                </a:cubicBezTo>
              </a:path>
            </a:pathLst>
          </a:custGeom>
          <a:noFill/>
          <a:ln w="28575"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45" name="Freeform 91"/>
          <p:cNvSpPr>
            <a:spLocks/>
          </p:cNvSpPr>
          <p:nvPr/>
        </p:nvSpPr>
        <p:spPr bwMode="auto">
          <a:xfrm>
            <a:off x="162721" y="2119889"/>
            <a:ext cx="2178720" cy="3123688"/>
          </a:xfrm>
          <a:custGeom>
            <a:avLst/>
            <a:gdLst>
              <a:gd name="T0" fmla="*/ 2401887 w 1248"/>
              <a:gd name="T1" fmla="*/ 3443288 h 1815"/>
              <a:gd name="T2" fmla="*/ 44266 w 1248"/>
              <a:gd name="T3" fmla="*/ 2667362 h 1815"/>
              <a:gd name="T4" fmla="*/ 2140143 w 1248"/>
              <a:gd name="T5" fmla="*/ 0 h 1815"/>
              <a:gd name="T6" fmla="*/ 0 60000 65536"/>
              <a:gd name="T7" fmla="*/ 0 60000 65536"/>
              <a:gd name="T8" fmla="*/ 0 60000 65536"/>
              <a:gd name="T9" fmla="*/ 0 w 1248"/>
              <a:gd name="T10" fmla="*/ 0 h 1815"/>
              <a:gd name="T11" fmla="*/ 1248 w 1248"/>
              <a:gd name="T12" fmla="*/ 1815 h 1815"/>
            </a:gdLst>
            <a:ahLst/>
            <a:cxnLst>
              <a:cxn ang="T6">
                <a:pos x="T0" y="T1"/>
              </a:cxn>
              <a:cxn ang="T7">
                <a:pos x="T2" y="T3"/>
              </a:cxn>
              <a:cxn ang="T8">
                <a:pos x="T4" y="T5"/>
              </a:cxn>
            </a:cxnLst>
            <a:rect l="T9" t="T10" r="T11" b="T12"/>
            <a:pathLst>
              <a:path w="1248" h="1815">
                <a:moveTo>
                  <a:pt x="1248" y="1815"/>
                </a:moveTo>
                <a:cubicBezTo>
                  <a:pt x="647" y="1761"/>
                  <a:pt x="46" y="1708"/>
                  <a:pt x="23" y="1406"/>
                </a:cubicBezTo>
                <a:cubicBezTo>
                  <a:pt x="0" y="1104"/>
                  <a:pt x="556" y="552"/>
                  <a:pt x="1112" y="0"/>
                </a:cubicBezTo>
              </a:path>
            </a:pathLst>
          </a:custGeom>
          <a:noFill/>
          <a:ln w="28575"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46" name="Line 93"/>
          <p:cNvSpPr>
            <a:spLocks noChangeShapeType="1"/>
          </p:cNvSpPr>
          <p:nvPr/>
        </p:nvSpPr>
        <p:spPr bwMode="auto">
          <a:xfrm>
            <a:off x="6409440" y="1290363"/>
            <a:ext cx="0" cy="3960416"/>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47" name="Freeform 96"/>
          <p:cNvSpPr>
            <a:spLocks/>
          </p:cNvSpPr>
          <p:nvPr/>
        </p:nvSpPr>
        <p:spPr bwMode="auto">
          <a:xfrm>
            <a:off x="5287680" y="1268761"/>
            <a:ext cx="826560" cy="1153561"/>
          </a:xfrm>
          <a:custGeom>
            <a:avLst/>
            <a:gdLst>
              <a:gd name="T0" fmla="*/ 0 w 520"/>
              <a:gd name="T1" fmla="*/ 1271587 h 727"/>
              <a:gd name="T2" fmla="*/ 860407 w 520"/>
              <a:gd name="T3" fmla="*/ 683893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28575"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48" name="Freeform 97"/>
          <p:cNvSpPr>
            <a:spLocks/>
          </p:cNvSpPr>
          <p:nvPr/>
        </p:nvSpPr>
        <p:spPr bwMode="auto">
          <a:xfrm>
            <a:off x="5300641" y="2106929"/>
            <a:ext cx="826560" cy="1153561"/>
          </a:xfrm>
          <a:custGeom>
            <a:avLst/>
            <a:gdLst>
              <a:gd name="T0" fmla="*/ 0 w 520"/>
              <a:gd name="T1" fmla="*/ 1271587 h 727"/>
              <a:gd name="T2" fmla="*/ 860407 w 520"/>
              <a:gd name="T3" fmla="*/ 683893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28575"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49" name="Freeform 98"/>
          <p:cNvSpPr>
            <a:spLocks/>
          </p:cNvSpPr>
          <p:nvPr/>
        </p:nvSpPr>
        <p:spPr bwMode="auto">
          <a:xfrm>
            <a:off x="5300641" y="2945097"/>
            <a:ext cx="826560" cy="1153561"/>
          </a:xfrm>
          <a:custGeom>
            <a:avLst/>
            <a:gdLst>
              <a:gd name="T0" fmla="*/ 0 w 520"/>
              <a:gd name="T1" fmla="*/ 1271587 h 727"/>
              <a:gd name="T2" fmla="*/ 860407 w 520"/>
              <a:gd name="T3" fmla="*/ 683893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28575"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50" name="Freeform 99"/>
          <p:cNvSpPr>
            <a:spLocks/>
          </p:cNvSpPr>
          <p:nvPr/>
        </p:nvSpPr>
        <p:spPr bwMode="auto">
          <a:xfrm>
            <a:off x="5300641" y="3783265"/>
            <a:ext cx="826560" cy="1153561"/>
          </a:xfrm>
          <a:custGeom>
            <a:avLst/>
            <a:gdLst>
              <a:gd name="T0" fmla="*/ 0 w 520"/>
              <a:gd name="T1" fmla="*/ 1271587 h 727"/>
              <a:gd name="T2" fmla="*/ 860407 w 520"/>
              <a:gd name="T3" fmla="*/ 683893 h 727"/>
              <a:gd name="T4" fmla="*/ 310167 w 520"/>
              <a:gd name="T5" fmla="*/ 0 h 727"/>
              <a:gd name="T6" fmla="*/ 0 60000 65536"/>
              <a:gd name="T7" fmla="*/ 0 60000 65536"/>
              <a:gd name="T8" fmla="*/ 0 60000 65536"/>
              <a:gd name="T9" fmla="*/ 0 w 520"/>
              <a:gd name="T10" fmla="*/ 0 h 727"/>
              <a:gd name="T11" fmla="*/ 520 w 520"/>
              <a:gd name="T12" fmla="*/ 727 h 727"/>
            </a:gdLst>
            <a:ahLst/>
            <a:cxnLst>
              <a:cxn ang="T6">
                <a:pos x="T0" y="T1"/>
              </a:cxn>
              <a:cxn ang="T7">
                <a:pos x="T2" y="T3"/>
              </a:cxn>
              <a:cxn ang="T8">
                <a:pos x="T4" y="T5"/>
              </a:cxn>
            </a:cxnLst>
            <a:rect l="T9" t="T10" r="T11" b="T12"/>
            <a:pathLst>
              <a:path w="520" h="727">
                <a:moveTo>
                  <a:pt x="0" y="727"/>
                </a:moveTo>
                <a:cubicBezTo>
                  <a:pt x="82" y="671"/>
                  <a:pt x="462" y="512"/>
                  <a:pt x="491" y="391"/>
                </a:cubicBezTo>
                <a:cubicBezTo>
                  <a:pt x="520" y="270"/>
                  <a:pt x="242" y="81"/>
                  <a:pt x="177" y="0"/>
                </a:cubicBezTo>
              </a:path>
            </a:pathLst>
          </a:custGeom>
          <a:noFill/>
          <a:ln w="28575" cmpd="sng">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51" name="Oval 100"/>
          <p:cNvSpPr>
            <a:spLocks noChangeArrowheads="1"/>
          </p:cNvSpPr>
          <p:nvPr/>
        </p:nvSpPr>
        <p:spPr bwMode="auto">
          <a:xfrm>
            <a:off x="2316961" y="2639785"/>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52" name="Oval 101"/>
          <p:cNvSpPr>
            <a:spLocks noChangeArrowheads="1"/>
          </p:cNvSpPr>
          <p:nvPr/>
        </p:nvSpPr>
        <p:spPr bwMode="auto">
          <a:xfrm>
            <a:off x="2316961" y="3477953"/>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53" name="Oval 102"/>
          <p:cNvSpPr>
            <a:spLocks noChangeArrowheads="1"/>
          </p:cNvSpPr>
          <p:nvPr/>
        </p:nvSpPr>
        <p:spPr bwMode="auto">
          <a:xfrm>
            <a:off x="2316961" y="4316121"/>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54" name="Oval 103"/>
          <p:cNvSpPr>
            <a:spLocks noChangeArrowheads="1"/>
          </p:cNvSpPr>
          <p:nvPr/>
        </p:nvSpPr>
        <p:spPr bwMode="auto">
          <a:xfrm>
            <a:off x="2316961" y="5230616"/>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55" name="Freeform 113"/>
          <p:cNvSpPr>
            <a:spLocks/>
          </p:cNvSpPr>
          <p:nvPr/>
        </p:nvSpPr>
        <p:spPr bwMode="auto">
          <a:xfrm>
            <a:off x="944641" y="2132851"/>
            <a:ext cx="1409760" cy="2209192"/>
          </a:xfrm>
          <a:custGeom>
            <a:avLst/>
            <a:gdLst>
              <a:gd name="T0" fmla="*/ 1554163 w 468"/>
              <a:gd name="T1" fmla="*/ 2435225 h 771"/>
              <a:gd name="T2" fmla="*/ 49813 w 468"/>
              <a:gd name="T3" fmla="*/ 1718239 h 771"/>
              <a:gd name="T4" fmla="*/ 1251965 w 468"/>
              <a:gd name="T5" fmla="*/ 0 h 771"/>
              <a:gd name="T6" fmla="*/ 0 60000 65536"/>
              <a:gd name="T7" fmla="*/ 0 60000 65536"/>
              <a:gd name="T8" fmla="*/ 0 60000 65536"/>
              <a:gd name="T9" fmla="*/ 0 w 468"/>
              <a:gd name="T10" fmla="*/ 0 h 771"/>
              <a:gd name="T11" fmla="*/ 468 w 468"/>
              <a:gd name="T12" fmla="*/ 771 h 771"/>
            </a:gdLst>
            <a:ahLst/>
            <a:cxnLst>
              <a:cxn ang="T6">
                <a:pos x="T0" y="T1"/>
              </a:cxn>
              <a:cxn ang="T7">
                <a:pos x="T2" y="T3"/>
              </a:cxn>
              <a:cxn ang="T8">
                <a:pos x="T4" y="T5"/>
              </a:cxn>
            </a:cxnLst>
            <a:rect l="T9" t="T10" r="T11" b="T12"/>
            <a:pathLst>
              <a:path w="468" h="771">
                <a:moveTo>
                  <a:pt x="468" y="771"/>
                </a:moveTo>
                <a:cubicBezTo>
                  <a:pt x="249" y="721"/>
                  <a:pt x="30" y="672"/>
                  <a:pt x="15" y="544"/>
                </a:cubicBezTo>
                <a:cubicBezTo>
                  <a:pt x="0" y="416"/>
                  <a:pt x="188" y="208"/>
                  <a:pt x="377" y="0"/>
                </a:cubicBezTo>
              </a:path>
            </a:pathLst>
          </a:custGeom>
          <a:noFill/>
          <a:ln w="28575"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cs typeface="Times New Roman" panose="02020603050405020304" pitchFamily="18" charset="0"/>
            </a:endParaRPr>
          </a:p>
        </p:txBody>
      </p:sp>
      <p:sp>
        <p:nvSpPr>
          <p:cNvPr id="57" name="Text Box 20"/>
          <p:cNvSpPr txBox="1">
            <a:spLocks noChangeArrowheads="1"/>
          </p:cNvSpPr>
          <p:nvPr/>
        </p:nvSpPr>
        <p:spPr bwMode="auto">
          <a:xfrm>
            <a:off x="7437649" y="1503505"/>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宋体" pitchFamily="2" charset="-122"/>
                <a:cs typeface="Times New Roman" panose="02020603050405020304" pitchFamily="18" charset="0"/>
              </a:rPr>
              <a:t>A(0)</a:t>
            </a:r>
          </a:p>
        </p:txBody>
      </p:sp>
      <p:sp>
        <p:nvSpPr>
          <p:cNvPr id="58" name="Line 21"/>
          <p:cNvSpPr>
            <a:spLocks noChangeShapeType="1"/>
          </p:cNvSpPr>
          <p:nvPr/>
        </p:nvSpPr>
        <p:spPr bwMode="auto">
          <a:xfrm flipH="1">
            <a:off x="7073587" y="1791221"/>
            <a:ext cx="483743" cy="414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9" name="Line 22"/>
          <p:cNvSpPr>
            <a:spLocks noChangeShapeType="1"/>
          </p:cNvSpPr>
          <p:nvPr/>
        </p:nvSpPr>
        <p:spPr bwMode="auto">
          <a:xfrm>
            <a:off x="7902860" y="1791220"/>
            <a:ext cx="301756" cy="356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0" name="Text Box 23"/>
          <p:cNvSpPr txBox="1">
            <a:spLocks noChangeArrowheads="1"/>
          </p:cNvSpPr>
          <p:nvPr/>
        </p:nvSpPr>
        <p:spPr bwMode="auto">
          <a:xfrm>
            <a:off x="6816960" y="2147253"/>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A6A6A6"/>
                </a:solidFill>
                <a:latin typeface="Times New Roman" panose="02020603050405020304" pitchFamily="18" charset="0"/>
                <a:ea typeface="宋体" pitchFamily="2" charset="-122"/>
                <a:cs typeface="Times New Roman" pitchFamily="18" charset="0"/>
              </a:rPr>
              <a:t>B(1)</a:t>
            </a:r>
          </a:p>
        </p:txBody>
      </p:sp>
      <p:sp>
        <p:nvSpPr>
          <p:cNvPr id="61" name="Line 24"/>
          <p:cNvSpPr>
            <a:spLocks noChangeShapeType="1"/>
          </p:cNvSpPr>
          <p:nvPr/>
        </p:nvSpPr>
        <p:spPr bwMode="auto">
          <a:xfrm>
            <a:off x="7073587" y="2482385"/>
            <a:ext cx="0" cy="414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2" name="Text Box 25"/>
          <p:cNvSpPr txBox="1">
            <a:spLocks noChangeArrowheads="1"/>
          </p:cNvSpPr>
          <p:nvPr/>
        </p:nvSpPr>
        <p:spPr bwMode="auto">
          <a:xfrm>
            <a:off x="6825600" y="2972459"/>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A6A6A6"/>
                </a:solidFill>
                <a:latin typeface="Times New Roman" panose="02020603050405020304" pitchFamily="18" charset="0"/>
                <a:ea typeface="宋体" pitchFamily="2" charset="-122"/>
                <a:cs typeface="Times New Roman" pitchFamily="18" charset="0"/>
              </a:rPr>
              <a:t>C(2)</a:t>
            </a:r>
          </a:p>
        </p:txBody>
      </p:sp>
      <p:sp>
        <p:nvSpPr>
          <p:cNvPr id="63" name="Line 26"/>
          <p:cNvSpPr>
            <a:spLocks noChangeShapeType="1"/>
          </p:cNvSpPr>
          <p:nvPr/>
        </p:nvSpPr>
        <p:spPr bwMode="auto">
          <a:xfrm>
            <a:off x="7073587" y="3242666"/>
            <a:ext cx="0" cy="414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4" name="Text Box 27"/>
          <p:cNvSpPr txBox="1">
            <a:spLocks noChangeArrowheads="1"/>
          </p:cNvSpPr>
          <p:nvPr/>
        </p:nvSpPr>
        <p:spPr bwMode="auto">
          <a:xfrm>
            <a:off x="6816960" y="3626287"/>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A6A6A6"/>
                </a:solidFill>
                <a:latin typeface="Times New Roman" panose="02020603050405020304" pitchFamily="18" charset="0"/>
                <a:ea typeface="宋体" pitchFamily="2" charset="-122"/>
                <a:cs typeface="Times New Roman" pitchFamily="18" charset="0"/>
              </a:rPr>
              <a:t>D(3)</a:t>
            </a:r>
          </a:p>
        </p:txBody>
      </p:sp>
      <p:sp>
        <p:nvSpPr>
          <p:cNvPr id="65" name="Text Box 28"/>
          <p:cNvSpPr txBox="1">
            <a:spLocks noChangeArrowheads="1"/>
          </p:cNvSpPr>
          <p:nvPr/>
        </p:nvSpPr>
        <p:spPr bwMode="auto">
          <a:xfrm>
            <a:off x="7959736" y="2156617"/>
            <a:ext cx="6078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宋体" pitchFamily="2" charset="-122"/>
                <a:cs typeface="Times New Roman" panose="02020603050405020304" pitchFamily="18" charset="0"/>
              </a:rPr>
              <a:t>E(1)</a:t>
            </a:r>
          </a:p>
        </p:txBody>
      </p:sp>
      <p:sp>
        <p:nvSpPr>
          <p:cNvPr id="66" name="Line 29"/>
          <p:cNvSpPr>
            <a:spLocks noChangeShapeType="1"/>
          </p:cNvSpPr>
          <p:nvPr/>
        </p:nvSpPr>
        <p:spPr bwMode="auto">
          <a:xfrm flipH="1">
            <a:off x="7840256" y="2483937"/>
            <a:ext cx="207318" cy="414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30"/>
          <p:cNvSpPr>
            <a:spLocks noChangeShapeType="1"/>
          </p:cNvSpPr>
          <p:nvPr/>
        </p:nvSpPr>
        <p:spPr bwMode="auto">
          <a:xfrm>
            <a:off x="8323999" y="2483937"/>
            <a:ext cx="345531" cy="414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8" name="Text Box 31"/>
          <p:cNvSpPr txBox="1">
            <a:spLocks noChangeArrowheads="1"/>
          </p:cNvSpPr>
          <p:nvPr/>
        </p:nvSpPr>
        <p:spPr bwMode="auto">
          <a:xfrm>
            <a:off x="7592415" y="2932188"/>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宋体" pitchFamily="2" charset="-122"/>
                <a:cs typeface="Times New Roman" panose="02020603050405020304" pitchFamily="18" charset="0"/>
              </a:rPr>
              <a:t>F(2)</a:t>
            </a:r>
          </a:p>
        </p:txBody>
      </p:sp>
      <p:sp>
        <p:nvSpPr>
          <p:cNvPr id="69" name="Text Box 32"/>
          <p:cNvSpPr txBox="1">
            <a:spLocks noChangeArrowheads="1"/>
          </p:cNvSpPr>
          <p:nvPr/>
        </p:nvSpPr>
        <p:spPr bwMode="auto">
          <a:xfrm>
            <a:off x="8367870" y="2923067"/>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宋体" pitchFamily="2" charset="-122"/>
                <a:cs typeface="Times New Roman" panose="02020603050405020304" pitchFamily="18" charset="0"/>
              </a:rPr>
              <a:t>G(2)</a:t>
            </a:r>
          </a:p>
        </p:txBody>
      </p:sp>
      <p:sp>
        <p:nvSpPr>
          <p:cNvPr id="70" name="Rectangle 68"/>
          <p:cNvSpPr>
            <a:spLocks noChangeArrowheads="1"/>
          </p:cNvSpPr>
          <p:nvPr/>
        </p:nvSpPr>
        <p:spPr bwMode="auto">
          <a:xfrm>
            <a:off x="6572160" y="4514861"/>
            <a:ext cx="2409120" cy="979303"/>
          </a:xfrm>
          <a:prstGeom prst="rect">
            <a:avLst/>
          </a:prstGeom>
          <a:solidFill>
            <a:srgbClr val="FFFFCC"/>
          </a:solidFill>
          <a:ln w="9525">
            <a:solidFill>
              <a:schemeClr val="tx1"/>
            </a:solidFill>
            <a:miter lim="800000"/>
            <a:headEnd/>
            <a:tailEnd/>
          </a:ln>
        </p:spPr>
        <p:txBody>
          <a:bodyPr lIns="82945" tIns="41473" rIns="82945" bIns="41473"/>
          <a:lstStyle/>
          <a:p>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如何计算非局部</a:t>
            </a:r>
            <a:r>
              <a:rPr lang="en-US" altLang="zh-CN" sz="25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变量地址？</a:t>
            </a:r>
            <a:endParaRPr lang="en-US" altLang="zh-CN" sz="25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 name="Text Box 31"/>
          <p:cNvSpPr txBox="1">
            <a:spLocks noChangeArrowheads="1"/>
          </p:cNvSpPr>
          <p:nvPr/>
        </p:nvSpPr>
        <p:spPr bwMode="auto">
          <a:xfrm>
            <a:off x="8367870" y="3616442"/>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dirty="0">
                <a:solidFill>
                  <a:srgbClr val="FF0000"/>
                </a:solidFill>
                <a:latin typeface="Times New Roman" panose="02020603050405020304" pitchFamily="18" charset="0"/>
                <a:ea typeface="宋体" pitchFamily="2" charset="-122"/>
                <a:cs typeface="Times New Roman" panose="02020603050405020304" pitchFamily="18" charset="0"/>
              </a:rPr>
              <a:t>F(3)</a:t>
            </a:r>
          </a:p>
        </p:txBody>
      </p:sp>
      <p:sp>
        <p:nvSpPr>
          <p:cNvPr id="72" name="Line 24"/>
          <p:cNvSpPr>
            <a:spLocks noChangeShapeType="1"/>
          </p:cNvSpPr>
          <p:nvPr/>
        </p:nvSpPr>
        <p:spPr bwMode="auto">
          <a:xfrm>
            <a:off x="8669530" y="3231373"/>
            <a:ext cx="0" cy="4146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4" name="页脚占位符 3"/>
          <p:cNvSpPr>
            <a:spLocks noGrp="1"/>
          </p:cNvSpPr>
          <p:nvPr>
            <p:ph type="ftr" sz="quarter" idx="4294967295"/>
          </p:nvPr>
        </p:nvSpPr>
        <p:spPr>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75" name="灯片编号占位符 4"/>
          <p:cNvSpPr>
            <a:spLocks noGrp="1"/>
          </p:cNvSpPr>
          <p:nvPr>
            <p:ph type="sldNum" sz="quarter" idx="4294967295"/>
          </p:nvPr>
        </p:nvSpPr>
        <p:spPr>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32</a:t>
            </a:fld>
            <a:endParaRPr lang="zh-CN" altLang="en-US" dirty="0">
              <a:latin typeface="Times New Roman" panose="02020603050405020304" pitchFamily="18" charset="0"/>
              <a:cs typeface="Times New Roman" panose="02020603050405020304" pitchFamily="18" charset="0"/>
            </a:endParaRPr>
          </a:p>
        </p:txBody>
      </p:sp>
      <p:sp>
        <p:nvSpPr>
          <p:cNvPr id="73" name="日期占位符 2"/>
          <p:cNvSpPr>
            <a:spLocks noGrp="1"/>
          </p:cNvSpPr>
          <p:nvPr>
            <p:ph type="dt" sz="half" idx="4294967295"/>
          </p:nvPr>
        </p:nvSpPr>
        <p:spPr>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89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horizontal)">
                                      <p:cBhvr>
                                        <p:cTn id="21" dur="500"/>
                                        <p:tgtEl>
                                          <p:spTgt spid="34"/>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par>
                          <p:cTn id="26" fill="hold">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par>
                          <p:cTn id="30" fill="hold">
                            <p:stCondLst>
                              <p:cond delay="2000"/>
                            </p:stCondLst>
                            <p:childTnLst>
                              <p:par>
                                <p:cTn id="31" presetID="3" presetClass="entr" presetSubtype="10"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par>
                          <p:cTn id="34" fill="hold">
                            <p:stCondLst>
                              <p:cond delay="2500"/>
                            </p:stCondLst>
                            <p:childTnLst>
                              <p:par>
                                <p:cTn id="35" presetID="3" presetClass="entr" presetSubtype="1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linds(horizontal)">
                                      <p:cBhvr>
                                        <p:cTn id="46" dur="500"/>
                                        <p:tgtEl>
                                          <p:spTgt spid="15"/>
                                        </p:tgtEl>
                                      </p:cBhvr>
                                    </p:animEffect>
                                  </p:childTnLst>
                                </p:cTn>
                              </p:par>
                            </p:childTnLst>
                          </p:cTn>
                        </p:par>
                        <p:par>
                          <p:cTn id="47" fill="hold">
                            <p:stCondLst>
                              <p:cond delay="1000"/>
                            </p:stCondLst>
                            <p:childTnLst>
                              <p:par>
                                <p:cTn id="48" presetID="3" presetClass="entr" presetSubtype="1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childTnLst>
                          </p:cTn>
                        </p:par>
                        <p:par>
                          <p:cTn id="51" fill="hold">
                            <p:stCondLst>
                              <p:cond delay="1500"/>
                            </p:stCondLst>
                            <p:childTnLst>
                              <p:par>
                                <p:cTn id="52" presetID="3" presetClass="entr" presetSubtype="1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linds(horizontal)">
                                      <p:cBhvr>
                                        <p:cTn id="54" dur="500"/>
                                        <p:tgtEl>
                                          <p:spTgt spid="10"/>
                                        </p:tgtEl>
                                      </p:cBhvr>
                                    </p:animEffect>
                                  </p:childTnLst>
                                </p:cTn>
                              </p:par>
                            </p:childTnLst>
                          </p:cTn>
                        </p:par>
                        <p:par>
                          <p:cTn id="55" fill="hold">
                            <p:stCondLst>
                              <p:cond delay="2000"/>
                            </p:stCondLst>
                            <p:childTnLst>
                              <p:par>
                                <p:cTn id="56" presetID="3"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par>
                          <p:cTn id="59" fill="hold">
                            <p:stCondLst>
                              <p:cond delay="2500"/>
                            </p:stCondLst>
                            <p:childTnLst>
                              <p:par>
                                <p:cTn id="60" presetID="3" presetClass="entr" presetSubtype="10" fill="hold" grpId="0" nodeType="after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linds(horizontal)">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linds(horizontal)">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blinds(horizontal)">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blinds(horizontal)">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blinds(horizontal)">
                                      <p:cBhvr>
                                        <p:cTn id="87" dur="500"/>
                                        <p:tgtEl>
                                          <p:spTgt spid="16"/>
                                        </p:tgtEl>
                                      </p:cBhvr>
                                    </p:animEffect>
                                  </p:childTnLst>
                                </p:cTn>
                              </p:par>
                            </p:childTnLst>
                          </p:cTn>
                        </p:par>
                        <p:par>
                          <p:cTn id="88" fill="hold">
                            <p:stCondLst>
                              <p:cond delay="500"/>
                            </p:stCondLst>
                            <p:childTnLst>
                              <p:par>
                                <p:cTn id="89" presetID="3" presetClass="entr" presetSubtype="10"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blinds(horizontal)">
                                      <p:cBhvr>
                                        <p:cTn id="91" dur="500"/>
                                        <p:tgtEl>
                                          <p:spTgt spid="17"/>
                                        </p:tgtEl>
                                      </p:cBhvr>
                                    </p:animEffec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blinds(horizontal)">
                                      <p:cBhvr>
                                        <p:cTn id="95" dur="500"/>
                                        <p:tgtEl>
                                          <p:spTgt spid="36"/>
                                        </p:tgtEl>
                                      </p:cBhvr>
                                    </p:animEffect>
                                  </p:childTnLst>
                                </p:cTn>
                              </p:par>
                            </p:childTnLst>
                          </p:cTn>
                        </p:par>
                        <p:par>
                          <p:cTn id="96" fill="hold">
                            <p:stCondLst>
                              <p:cond delay="1500"/>
                            </p:stCondLst>
                            <p:childTnLst>
                              <p:par>
                                <p:cTn id="97" presetID="3" presetClass="entr" presetSubtype="10" fill="hold" grpId="0"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blinds(horizontal)">
                                      <p:cBhvr>
                                        <p:cTn id="99" dur="500"/>
                                        <p:tgtEl>
                                          <p:spTgt spid="18"/>
                                        </p:tgtEl>
                                      </p:cBhvr>
                                    </p:animEffect>
                                  </p:childTnLst>
                                </p:cTn>
                              </p:par>
                            </p:childTnLst>
                          </p:cTn>
                        </p:par>
                        <p:par>
                          <p:cTn id="100" fill="hold">
                            <p:stCondLst>
                              <p:cond delay="2000"/>
                            </p:stCondLst>
                            <p:childTnLst>
                              <p:par>
                                <p:cTn id="101" presetID="3" presetClass="entr" presetSubtype="1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linds(horizontal)">
                                      <p:cBhvr>
                                        <p:cTn id="103" dur="500"/>
                                        <p:tgtEl>
                                          <p:spTgt spid="26"/>
                                        </p:tgtEl>
                                      </p:cBhvr>
                                    </p:animEffect>
                                  </p:childTnLst>
                                </p:cTn>
                              </p:par>
                            </p:childTnLst>
                          </p:cTn>
                        </p:par>
                        <p:par>
                          <p:cTn id="104" fill="hold">
                            <p:stCondLst>
                              <p:cond delay="2500"/>
                            </p:stCondLst>
                            <p:childTnLst>
                              <p:par>
                                <p:cTn id="105" presetID="3" presetClass="entr" presetSubtype="10"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blinds(horizontal)">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blinds(horizontal)">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8"/>
                                        </p:tgtEl>
                                        <p:attrNameLst>
                                          <p:attrName>style.visibility</p:attrName>
                                        </p:attrNameLst>
                                      </p:cBhvr>
                                      <p:to>
                                        <p:strVal val="visible"/>
                                      </p:to>
                                    </p:set>
                                    <p:animEffect transition="in" filter="blinds(horizontal)">
                                      <p:cBhvr>
                                        <p:cTn id="117" dur="500"/>
                                        <p:tgtEl>
                                          <p:spTgt spid="4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blinds(horizontal)">
                                      <p:cBhvr>
                                        <p:cTn id="122" dur="500"/>
                                        <p:tgtEl>
                                          <p:spTgt spid="52"/>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blinds(horizontal)">
                                      <p:cBhvr>
                                        <p:cTn id="127" dur="500"/>
                                        <p:tgtEl>
                                          <p:spTgt spid="44"/>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blinds(horizontal)">
                                      <p:cBhvr>
                                        <p:cTn id="132" dur="500"/>
                                        <p:tgtEl>
                                          <p:spTgt spid="19"/>
                                        </p:tgtEl>
                                      </p:cBhvr>
                                    </p:animEffect>
                                  </p:childTnLst>
                                </p:cTn>
                              </p:par>
                            </p:childTnLst>
                          </p:cTn>
                        </p:par>
                        <p:par>
                          <p:cTn id="133" fill="hold">
                            <p:stCondLst>
                              <p:cond delay="500"/>
                            </p:stCondLst>
                            <p:childTnLst>
                              <p:par>
                                <p:cTn id="134" presetID="3" presetClass="entr" presetSubtype="10" fill="hold" grpId="0" nodeType="afterEffect">
                                  <p:stCondLst>
                                    <p:cond delay="0"/>
                                  </p:stCondLst>
                                  <p:childTnLst>
                                    <p:set>
                                      <p:cBhvr>
                                        <p:cTn id="135" dur="1" fill="hold">
                                          <p:stCondLst>
                                            <p:cond delay="0"/>
                                          </p:stCondLst>
                                        </p:cTn>
                                        <p:tgtEl>
                                          <p:spTgt spid="20"/>
                                        </p:tgtEl>
                                        <p:attrNameLst>
                                          <p:attrName>style.visibility</p:attrName>
                                        </p:attrNameLst>
                                      </p:cBhvr>
                                      <p:to>
                                        <p:strVal val="visible"/>
                                      </p:to>
                                    </p:set>
                                    <p:animEffect transition="in" filter="blinds(horizontal)">
                                      <p:cBhvr>
                                        <p:cTn id="136" dur="500"/>
                                        <p:tgtEl>
                                          <p:spTgt spid="20"/>
                                        </p:tgtEl>
                                      </p:cBhvr>
                                    </p:animEffect>
                                  </p:childTnLst>
                                </p:cTn>
                              </p:par>
                            </p:childTnLst>
                          </p:cTn>
                        </p:par>
                        <p:par>
                          <p:cTn id="137" fill="hold">
                            <p:stCondLst>
                              <p:cond delay="1000"/>
                            </p:stCondLst>
                            <p:childTnLst>
                              <p:par>
                                <p:cTn id="138" presetID="3" presetClass="entr" presetSubtype="1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blinds(horizontal)">
                                      <p:cBhvr>
                                        <p:cTn id="140" dur="500"/>
                                        <p:tgtEl>
                                          <p:spTgt spid="37"/>
                                        </p:tgtEl>
                                      </p:cBhvr>
                                    </p:animEffect>
                                  </p:childTnLst>
                                </p:cTn>
                              </p:par>
                            </p:childTnLst>
                          </p:cTn>
                        </p:par>
                        <p:par>
                          <p:cTn id="141" fill="hold">
                            <p:stCondLst>
                              <p:cond delay="1500"/>
                            </p:stCondLst>
                            <p:childTnLst>
                              <p:par>
                                <p:cTn id="142" presetID="3" presetClass="entr" presetSubtype="10" fill="hold" grpId="0" nodeType="after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blinds(horizontal)">
                                      <p:cBhvr>
                                        <p:cTn id="144" dur="500"/>
                                        <p:tgtEl>
                                          <p:spTgt spid="21"/>
                                        </p:tgtEl>
                                      </p:cBhvr>
                                    </p:animEffect>
                                  </p:childTnLst>
                                </p:cTn>
                              </p:par>
                            </p:childTnLst>
                          </p:cTn>
                        </p:par>
                        <p:par>
                          <p:cTn id="145" fill="hold">
                            <p:stCondLst>
                              <p:cond delay="2000"/>
                            </p:stCondLst>
                            <p:childTnLst>
                              <p:par>
                                <p:cTn id="146" presetID="3" presetClass="entr" presetSubtype="1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blinds(horizontal)">
                                      <p:cBhvr>
                                        <p:cTn id="148" dur="500"/>
                                        <p:tgtEl>
                                          <p:spTgt spid="32"/>
                                        </p:tgtEl>
                                      </p:cBhvr>
                                    </p:animEffect>
                                  </p:childTnLst>
                                </p:cTn>
                              </p:par>
                            </p:childTnLst>
                          </p:cTn>
                        </p:par>
                        <p:par>
                          <p:cTn id="149" fill="hold">
                            <p:stCondLst>
                              <p:cond delay="2500"/>
                            </p:stCondLst>
                            <p:childTnLst>
                              <p:par>
                                <p:cTn id="150" presetID="3" presetClass="entr" presetSubtype="10" fill="hold" grpId="0" nodeType="afterEffect">
                                  <p:stCondLst>
                                    <p:cond delay="0"/>
                                  </p:stCondLst>
                                  <p:childTnLst>
                                    <p:set>
                                      <p:cBhvr>
                                        <p:cTn id="151" dur="1" fill="hold">
                                          <p:stCondLst>
                                            <p:cond delay="0"/>
                                          </p:stCondLst>
                                        </p:cTn>
                                        <p:tgtEl>
                                          <p:spTgt spid="27"/>
                                        </p:tgtEl>
                                        <p:attrNameLst>
                                          <p:attrName>style.visibility</p:attrName>
                                        </p:attrNameLst>
                                      </p:cBhvr>
                                      <p:to>
                                        <p:strVal val="visible"/>
                                      </p:to>
                                    </p:set>
                                    <p:animEffect transition="in" filter="blinds(horizontal)">
                                      <p:cBhvr>
                                        <p:cTn id="152" dur="500"/>
                                        <p:tgtEl>
                                          <p:spTgt spid="27"/>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49"/>
                                        </p:tgtEl>
                                        <p:attrNameLst>
                                          <p:attrName>style.visibility</p:attrName>
                                        </p:attrNameLst>
                                      </p:cBhvr>
                                      <p:to>
                                        <p:strVal val="visible"/>
                                      </p:to>
                                    </p:set>
                                    <p:animEffect transition="in" filter="blinds(horizontal)">
                                      <p:cBhvr>
                                        <p:cTn id="157" dur="500"/>
                                        <p:tgtEl>
                                          <p:spTgt spid="49"/>
                                        </p:tgtEl>
                                      </p:cBhvr>
                                    </p:animEffect>
                                  </p:childTnLst>
                                </p:cTn>
                              </p:par>
                            </p:childTnLst>
                          </p:cTn>
                        </p:par>
                        <p:par>
                          <p:cTn id="158" fill="hold">
                            <p:stCondLst>
                              <p:cond delay="500"/>
                            </p:stCondLst>
                            <p:childTnLst>
                              <p:par>
                                <p:cTn id="159" presetID="3" presetClass="entr" presetSubtype="10" fill="hold" grpId="0" nodeType="afterEffect">
                                  <p:stCondLst>
                                    <p:cond delay="0"/>
                                  </p:stCondLst>
                                  <p:childTnLst>
                                    <p:set>
                                      <p:cBhvr>
                                        <p:cTn id="160" dur="1" fill="hold">
                                          <p:stCondLst>
                                            <p:cond delay="0"/>
                                          </p:stCondLst>
                                        </p:cTn>
                                        <p:tgtEl>
                                          <p:spTgt spid="41"/>
                                        </p:tgtEl>
                                        <p:attrNameLst>
                                          <p:attrName>style.visibility</p:attrName>
                                        </p:attrNameLst>
                                      </p:cBhvr>
                                      <p:to>
                                        <p:strVal val="visible"/>
                                      </p:to>
                                    </p:set>
                                    <p:animEffect transition="in" filter="blinds(horizontal)">
                                      <p:cBhvr>
                                        <p:cTn id="161" dur="500"/>
                                        <p:tgtEl>
                                          <p:spTgt spid="41"/>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animEffect transition="in" filter="blinds(horizontal)">
                                      <p:cBhvr>
                                        <p:cTn id="166" dur="500"/>
                                        <p:tgtEl>
                                          <p:spTgt spid="53"/>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grpId="0" nodeType="clickEffect">
                                  <p:stCondLst>
                                    <p:cond delay="0"/>
                                  </p:stCondLst>
                                  <p:childTnLst>
                                    <p:set>
                                      <p:cBhvr>
                                        <p:cTn id="170" dur="1" fill="hold">
                                          <p:stCondLst>
                                            <p:cond delay="0"/>
                                          </p:stCondLst>
                                        </p:cTn>
                                        <p:tgtEl>
                                          <p:spTgt spid="55"/>
                                        </p:tgtEl>
                                        <p:attrNameLst>
                                          <p:attrName>style.visibility</p:attrName>
                                        </p:attrNameLst>
                                      </p:cBhvr>
                                      <p:to>
                                        <p:strVal val="visible"/>
                                      </p:to>
                                    </p:set>
                                    <p:animEffect transition="in" filter="blinds(horizontal)">
                                      <p:cBhvr>
                                        <p:cTn id="171" dur="500"/>
                                        <p:tgtEl>
                                          <p:spTgt spid="55"/>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22"/>
                                        </p:tgtEl>
                                        <p:attrNameLst>
                                          <p:attrName>style.visibility</p:attrName>
                                        </p:attrNameLst>
                                      </p:cBhvr>
                                      <p:to>
                                        <p:strVal val="visible"/>
                                      </p:to>
                                    </p:set>
                                    <p:animEffect transition="in" filter="blinds(horizontal)">
                                      <p:cBhvr>
                                        <p:cTn id="176" dur="500"/>
                                        <p:tgtEl>
                                          <p:spTgt spid="22"/>
                                        </p:tgtEl>
                                      </p:cBhvr>
                                    </p:animEffect>
                                  </p:childTnLst>
                                </p:cTn>
                              </p:par>
                            </p:childTnLst>
                          </p:cTn>
                        </p:par>
                        <p:par>
                          <p:cTn id="177" fill="hold">
                            <p:stCondLst>
                              <p:cond delay="500"/>
                            </p:stCondLst>
                            <p:childTnLst>
                              <p:par>
                                <p:cTn id="178" presetID="3" presetClass="entr" presetSubtype="10" fill="hold" grpId="0" nodeType="after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blinds(horizontal)">
                                      <p:cBhvr>
                                        <p:cTn id="180" dur="500"/>
                                        <p:tgtEl>
                                          <p:spTgt spid="23"/>
                                        </p:tgtEl>
                                      </p:cBhvr>
                                    </p:animEffect>
                                  </p:childTnLst>
                                </p:cTn>
                              </p:par>
                            </p:childTnLst>
                          </p:cTn>
                        </p:par>
                        <p:par>
                          <p:cTn id="181" fill="hold">
                            <p:stCondLst>
                              <p:cond delay="1000"/>
                            </p:stCondLst>
                            <p:childTnLst>
                              <p:par>
                                <p:cTn id="182" presetID="3" presetClass="entr" presetSubtype="10" fill="hold" grpId="0" nodeType="afterEffect">
                                  <p:stCondLst>
                                    <p:cond delay="0"/>
                                  </p:stCondLst>
                                  <p:childTnLst>
                                    <p:set>
                                      <p:cBhvr>
                                        <p:cTn id="183" dur="1" fill="hold">
                                          <p:stCondLst>
                                            <p:cond delay="0"/>
                                          </p:stCondLst>
                                        </p:cTn>
                                        <p:tgtEl>
                                          <p:spTgt spid="38"/>
                                        </p:tgtEl>
                                        <p:attrNameLst>
                                          <p:attrName>style.visibility</p:attrName>
                                        </p:attrNameLst>
                                      </p:cBhvr>
                                      <p:to>
                                        <p:strVal val="visible"/>
                                      </p:to>
                                    </p:set>
                                    <p:animEffect transition="in" filter="blinds(horizontal)">
                                      <p:cBhvr>
                                        <p:cTn id="184" dur="500"/>
                                        <p:tgtEl>
                                          <p:spTgt spid="38"/>
                                        </p:tgtEl>
                                      </p:cBhvr>
                                    </p:animEffect>
                                  </p:childTnLst>
                                </p:cTn>
                              </p:par>
                            </p:childTnLst>
                          </p:cTn>
                        </p:par>
                        <p:par>
                          <p:cTn id="185" fill="hold">
                            <p:stCondLst>
                              <p:cond delay="1500"/>
                            </p:stCondLst>
                            <p:childTnLst>
                              <p:par>
                                <p:cTn id="186" presetID="3" presetClass="entr" presetSubtype="10" fill="hold" grpId="0" nodeType="afterEffect">
                                  <p:stCondLst>
                                    <p:cond delay="0"/>
                                  </p:stCondLst>
                                  <p:childTnLst>
                                    <p:set>
                                      <p:cBhvr>
                                        <p:cTn id="187" dur="1" fill="hold">
                                          <p:stCondLst>
                                            <p:cond delay="0"/>
                                          </p:stCondLst>
                                        </p:cTn>
                                        <p:tgtEl>
                                          <p:spTgt spid="28"/>
                                        </p:tgtEl>
                                        <p:attrNameLst>
                                          <p:attrName>style.visibility</p:attrName>
                                        </p:attrNameLst>
                                      </p:cBhvr>
                                      <p:to>
                                        <p:strVal val="visible"/>
                                      </p:to>
                                    </p:set>
                                    <p:animEffect transition="in" filter="blinds(horizontal)">
                                      <p:cBhvr>
                                        <p:cTn id="188" dur="500"/>
                                        <p:tgtEl>
                                          <p:spTgt spid="28"/>
                                        </p:tgtEl>
                                      </p:cBhvr>
                                    </p:animEffect>
                                  </p:childTnLst>
                                </p:cTn>
                              </p:par>
                            </p:childTnLst>
                          </p:cTn>
                        </p:par>
                        <p:par>
                          <p:cTn id="189" fill="hold">
                            <p:stCondLst>
                              <p:cond delay="2000"/>
                            </p:stCondLst>
                            <p:childTnLst>
                              <p:par>
                                <p:cTn id="190" presetID="3" presetClass="entr" presetSubtype="10" fill="hold" grpId="0" nodeType="afterEffect">
                                  <p:stCondLst>
                                    <p:cond delay="0"/>
                                  </p:stCondLst>
                                  <p:childTnLst>
                                    <p:set>
                                      <p:cBhvr>
                                        <p:cTn id="191" dur="1" fill="hold">
                                          <p:stCondLst>
                                            <p:cond delay="0"/>
                                          </p:stCondLst>
                                        </p:cTn>
                                        <p:tgtEl>
                                          <p:spTgt spid="33"/>
                                        </p:tgtEl>
                                        <p:attrNameLst>
                                          <p:attrName>style.visibility</p:attrName>
                                        </p:attrNameLst>
                                      </p:cBhvr>
                                      <p:to>
                                        <p:strVal val="visible"/>
                                      </p:to>
                                    </p:set>
                                    <p:animEffect transition="in" filter="blinds(horizontal)">
                                      <p:cBhvr>
                                        <p:cTn id="192" dur="500"/>
                                        <p:tgtEl>
                                          <p:spTgt spid="33"/>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50"/>
                                        </p:tgtEl>
                                        <p:attrNameLst>
                                          <p:attrName>style.visibility</p:attrName>
                                        </p:attrNameLst>
                                      </p:cBhvr>
                                      <p:to>
                                        <p:strVal val="visible"/>
                                      </p:to>
                                    </p:set>
                                    <p:animEffect transition="in" filter="blinds(horizontal)">
                                      <p:cBhvr>
                                        <p:cTn id="197" dur="500"/>
                                        <p:tgtEl>
                                          <p:spTgt spid="50"/>
                                        </p:tgtEl>
                                      </p:cBhvr>
                                    </p:animEffect>
                                  </p:childTnLst>
                                </p:cTn>
                              </p:par>
                            </p:childTnLst>
                          </p:cTn>
                        </p:par>
                        <p:par>
                          <p:cTn id="198" fill="hold">
                            <p:stCondLst>
                              <p:cond delay="500"/>
                            </p:stCondLst>
                            <p:childTnLst>
                              <p:par>
                                <p:cTn id="199" presetID="3" presetClass="entr" presetSubtype="10" fill="hold" grpId="0" nodeType="afterEffect">
                                  <p:stCondLst>
                                    <p:cond delay="0"/>
                                  </p:stCondLst>
                                  <p:childTnLst>
                                    <p:set>
                                      <p:cBhvr>
                                        <p:cTn id="200" dur="1" fill="hold">
                                          <p:stCondLst>
                                            <p:cond delay="0"/>
                                          </p:stCondLst>
                                        </p:cTn>
                                        <p:tgtEl>
                                          <p:spTgt spid="42"/>
                                        </p:tgtEl>
                                        <p:attrNameLst>
                                          <p:attrName>style.visibility</p:attrName>
                                        </p:attrNameLst>
                                      </p:cBhvr>
                                      <p:to>
                                        <p:strVal val="visible"/>
                                      </p:to>
                                    </p:set>
                                    <p:animEffect transition="in" filter="blinds(horizontal)">
                                      <p:cBhvr>
                                        <p:cTn id="201" dur="500"/>
                                        <p:tgtEl>
                                          <p:spTgt spid="42"/>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grpId="0" nodeType="clickEffect">
                                  <p:stCondLst>
                                    <p:cond delay="0"/>
                                  </p:stCondLst>
                                  <p:childTnLst>
                                    <p:set>
                                      <p:cBhvr>
                                        <p:cTn id="205" dur="1" fill="hold">
                                          <p:stCondLst>
                                            <p:cond delay="0"/>
                                          </p:stCondLst>
                                        </p:cTn>
                                        <p:tgtEl>
                                          <p:spTgt spid="54"/>
                                        </p:tgtEl>
                                        <p:attrNameLst>
                                          <p:attrName>style.visibility</p:attrName>
                                        </p:attrNameLst>
                                      </p:cBhvr>
                                      <p:to>
                                        <p:strVal val="visible"/>
                                      </p:to>
                                    </p:set>
                                    <p:animEffect transition="in" filter="blinds(horizontal)">
                                      <p:cBhvr>
                                        <p:cTn id="206" dur="500"/>
                                        <p:tgtEl>
                                          <p:spTgt spid="54"/>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45"/>
                                        </p:tgtEl>
                                        <p:attrNameLst>
                                          <p:attrName>style.visibility</p:attrName>
                                        </p:attrNameLst>
                                      </p:cBhvr>
                                      <p:to>
                                        <p:strVal val="visible"/>
                                      </p:to>
                                    </p:set>
                                    <p:animEffect transition="in" filter="blinds(horizontal)">
                                      <p:cBhvr>
                                        <p:cTn id="211" dur="500"/>
                                        <p:tgtEl>
                                          <p:spTgt spid="45"/>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blinds(horizontal)">
                                      <p:cBhvr>
                                        <p:cTn id="21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autoUpdateAnimBg="0"/>
      <p:bldP spid="25" grpId="0" animBg="1" autoUpdateAnimBg="0"/>
      <p:bldP spid="26" grpId="0" animBg="1" autoUpdateAnimBg="0"/>
      <p:bldP spid="27" grpId="0" animBg="1" autoUpdateAnimBg="0"/>
      <p:bldP spid="28" grpId="0" animBg="1"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nimBg="1" autoUpdateAnimBg="0"/>
      <p:bldP spid="40" grpId="0" animBg="1" autoUpdateAnimBg="0"/>
      <p:bldP spid="41" grpId="0" animBg="1" autoUpdateAnimBg="0"/>
      <p:bldP spid="42" grpId="0" animBg="1" autoUpdateAnimBg="0"/>
      <p:bldP spid="43" grpId="0" animBg="1"/>
      <p:bldP spid="44" grpId="0" animBg="1"/>
      <p:bldP spid="45" grpId="0" animBg="1"/>
      <p:bldP spid="46" grpId="0" animBg="1"/>
      <p:bldP spid="47" grpId="0" animBg="1"/>
      <p:bldP spid="48" grpId="0" animBg="1"/>
      <p:bldP spid="49" grpId="0" animBg="1"/>
      <p:bldP spid="50" grpId="0" animBg="1"/>
      <p:bldP spid="51" grpId="0" animBg="1" autoUpdateAnimBg="0"/>
      <p:bldP spid="52" grpId="0" animBg="1" autoUpdateAnimBg="0"/>
      <p:bldP spid="53" grpId="0" animBg="1" autoUpdateAnimBg="0"/>
      <p:bldP spid="54" grpId="0" animBg="1" autoUpdateAnimBg="0"/>
      <p:bldP spid="55" grpId="0" animBg="1"/>
      <p:bldP spid="7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96057" y="83542"/>
            <a:ext cx="8442720" cy="4320454"/>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Wingdings" pitchFamily="2" charset="2"/>
              <a:buNone/>
            </a:pP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非局部变量</a:t>
            </a: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的地址的求法</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Rectangle 49"/>
          <p:cNvSpPr>
            <a:spLocks noChangeArrowheads="1"/>
          </p:cNvSpPr>
          <p:nvPr/>
        </p:nvSpPr>
        <p:spPr bwMode="auto">
          <a:xfrm>
            <a:off x="2240641" y="1567112"/>
            <a:ext cx="3276000" cy="426716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Line 50"/>
          <p:cNvSpPr>
            <a:spLocks noChangeShapeType="1"/>
          </p:cNvSpPr>
          <p:nvPr/>
        </p:nvSpPr>
        <p:spPr bwMode="auto">
          <a:xfrm>
            <a:off x="2240641" y="3243448"/>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Line 51"/>
          <p:cNvSpPr>
            <a:spLocks noChangeShapeType="1"/>
          </p:cNvSpPr>
          <p:nvPr/>
        </p:nvSpPr>
        <p:spPr bwMode="auto">
          <a:xfrm>
            <a:off x="2240641" y="1796096"/>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Line 52"/>
          <p:cNvSpPr>
            <a:spLocks noChangeShapeType="1"/>
          </p:cNvSpPr>
          <p:nvPr/>
        </p:nvSpPr>
        <p:spPr bwMode="auto">
          <a:xfrm>
            <a:off x="2240641" y="2023640"/>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Line 53"/>
          <p:cNvSpPr>
            <a:spLocks noChangeShapeType="1"/>
          </p:cNvSpPr>
          <p:nvPr/>
        </p:nvSpPr>
        <p:spPr bwMode="auto">
          <a:xfrm>
            <a:off x="2240641" y="2405280"/>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Line 54"/>
          <p:cNvSpPr>
            <a:spLocks noChangeShapeType="1"/>
          </p:cNvSpPr>
          <p:nvPr/>
        </p:nvSpPr>
        <p:spPr bwMode="auto">
          <a:xfrm>
            <a:off x="2240641" y="2634264"/>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Line 55"/>
          <p:cNvSpPr>
            <a:spLocks noChangeShapeType="1"/>
          </p:cNvSpPr>
          <p:nvPr/>
        </p:nvSpPr>
        <p:spPr bwMode="auto">
          <a:xfrm>
            <a:off x="2240641" y="2861808"/>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Line 56"/>
          <p:cNvSpPr>
            <a:spLocks noChangeShapeType="1"/>
          </p:cNvSpPr>
          <p:nvPr/>
        </p:nvSpPr>
        <p:spPr bwMode="auto">
          <a:xfrm>
            <a:off x="2240641" y="3472432"/>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Line 57"/>
          <p:cNvSpPr>
            <a:spLocks noChangeShapeType="1"/>
          </p:cNvSpPr>
          <p:nvPr/>
        </p:nvSpPr>
        <p:spPr bwMode="auto">
          <a:xfrm>
            <a:off x="2240641" y="3699976"/>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Line 58"/>
          <p:cNvSpPr>
            <a:spLocks noChangeShapeType="1"/>
          </p:cNvSpPr>
          <p:nvPr/>
        </p:nvSpPr>
        <p:spPr bwMode="auto">
          <a:xfrm>
            <a:off x="2240641" y="4081616"/>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Line 59"/>
          <p:cNvSpPr>
            <a:spLocks noChangeShapeType="1"/>
          </p:cNvSpPr>
          <p:nvPr/>
        </p:nvSpPr>
        <p:spPr bwMode="auto">
          <a:xfrm>
            <a:off x="2240641" y="4310600"/>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Line 60"/>
          <p:cNvSpPr>
            <a:spLocks noChangeShapeType="1"/>
          </p:cNvSpPr>
          <p:nvPr/>
        </p:nvSpPr>
        <p:spPr bwMode="auto">
          <a:xfrm>
            <a:off x="2240641" y="4538144"/>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Line 61"/>
          <p:cNvSpPr>
            <a:spLocks noChangeShapeType="1"/>
          </p:cNvSpPr>
          <p:nvPr/>
        </p:nvSpPr>
        <p:spPr bwMode="auto">
          <a:xfrm>
            <a:off x="2240641" y="4919784"/>
            <a:ext cx="327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Line 62"/>
          <p:cNvSpPr>
            <a:spLocks noChangeShapeType="1"/>
          </p:cNvSpPr>
          <p:nvPr/>
        </p:nvSpPr>
        <p:spPr bwMode="auto">
          <a:xfrm>
            <a:off x="2240641" y="5148768"/>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Line 63"/>
          <p:cNvSpPr>
            <a:spLocks noChangeShapeType="1"/>
          </p:cNvSpPr>
          <p:nvPr/>
        </p:nvSpPr>
        <p:spPr bwMode="auto">
          <a:xfrm>
            <a:off x="2240641" y="5376312"/>
            <a:ext cx="3276000"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AutoShape 64"/>
          <p:cNvSpPr>
            <a:spLocks/>
          </p:cNvSpPr>
          <p:nvPr/>
        </p:nvSpPr>
        <p:spPr bwMode="auto">
          <a:xfrm>
            <a:off x="1706400" y="1643440"/>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AutoShape 65"/>
          <p:cNvSpPr>
            <a:spLocks/>
          </p:cNvSpPr>
          <p:nvPr/>
        </p:nvSpPr>
        <p:spPr bwMode="auto">
          <a:xfrm>
            <a:off x="1706400" y="2481608"/>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AutoShape 66"/>
          <p:cNvSpPr>
            <a:spLocks/>
          </p:cNvSpPr>
          <p:nvPr/>
        </p:nvSpPr>
        <p:spPr bwMode="auto">
          <a:xfrm>
            <a:off x="1706400" y="3319776"/>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AutoShape 67"/>
          <p:cNvSpPr>
            <a:spLocks/>
          </p:cNvSpPr>
          <p:nvPr/>
        </p:nvSpPr>
        <p:spPr bwMode="auto">
          <a:xfrm>
            <a:off x="1706400" y="4157944"/>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AutoShape 68"/>
          <p:cNvSpPr>
            <a:spLocks/>
          </p:cNvSpPr>
          <p:nvPr/>
        </p:nvSpPr>
        <p:spPr bwMode="auto">
          <a:xfrm>
            <a:off x="1706400" y="4996112"/>
            <a:ext cx="228960" cy="761840"/>
          </a:xfrm>
          <a:prstGeom prst="leftBrace">
            <a:avLst>
              <a:gd name="adj1" fmla="val 27725"/>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 Box 69"/>
          <p:cNvSpPr txBox="1">
            <a:spLocks noChangeArrowheads="1"/>
          </p:cNvSpPr>
          <p:nvPr/>
        </p:nvSpPr>
        <p:spPr bwMode="auto">
          <a:xfrm>
            <a:off x="1310401" y="1760092"/>
            <a:ext cx="40746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A</a:t>
            </a:r>
          </a:p>
        </p:txBody>
      </p:sp>
      <p:sp>
        <p:nvSpPr>
          <p:cNvPr id="28" name="Text Box 70"/>
          <p:cNvSpPr txBox="1">
            <a:spLocks noChangeArrowheads="1"/>
          </p:cNvSpPr>
          <p:nvPr/>
        </p:nvSpPr>
        <p:spPr bwMode="auto">
          <a:xfrm>
            <a:off x="1310400" y="2598260"/>
            <a:ext cx="389830"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E</a:t>
            </a:r>
          </a:p>
        </p:txBody>
      </p:sp>
      <p:sp>
        <p:nvSpPr>
          <p:cNvPr id="29" name="Text Box 71"/>
          <p:cNvSpPr txBox="1">
            <a:spLocks noChangeArrowheads="1"/>
          </p:cNvSpPr>
          <p:nvPr/>
        </p:nvSpPr>
        <p:spPr bwMode="auto">
          <a:xfrm>
            <a:off x="1310400" y="3436428"/>
            <a:ext cx="372198"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F</a:t>
            </a:r>
          </a:p>
        </p:txBody>
      </p:sp>
      <p:sp>
        <p:nvSpPr>
          <p:cNvPr id="30" name="Text Box 72"/>
          <p:cNvSpPr txBox="1">
            <a:spLocks noChangeArrowheads="1"/>
          </p:cNvSpPr>
          <p:nvPr/>
        </p:nvSpPr>
        <p:spPr bwMode="auto">
          <a:xfrm>
            <a:off x="1310400" y="4274596"/>
            <a:ext cx="423494"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G</a:t>
            </a:r>
          </a:p>
        </p:txBody>
      </p:sp>
      <p:sp>
        <p:nvSpPr>
          <p:cNvPr id="31" name="Text Box 73"/>
          <p:cNvSpPr txBox="1">
            <a:spLocks noChangeArrowheads="1"/>
          </p:cNvSpPr>
          <p:nvPr/>
        </p:nvSpPr>
        <p:spPr bwMode="auto">
          <a:xfrm>
            <a:off x="1326240" y="5148768"/>
            <a:ext cx="372198"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F</a:t>
            </a:r>
          </a:p>
        </p:txBody>
      </p:sp>
      <p:sp>
        <p:nvSpPr>
          <p:cNvPr id="32" name="Text Box 75"/>
          <p:cNvSpPr txBox="1">
            <a:spLocks noChangeArrowheads="1"/>
          </p:cNvSpPr>
          <p:nvPr/>
        </p:nvSpPr>
        <p:spPr bwMode="auto">
          <a:xfrm>
            <a:off x="3596102" y="2053884"/>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3" name="Text Box 76"/>
          <p:cNvSpPr txBox="1">
            <a:spLocks noChangeArrowheads="1"/>
          </p:cNvSpPr>
          <p:nvPr/>
        </p:nvSpPr>
        <p:spPr bwMode="auto">
          <a:xfrm>
            <a:off x="3607622" y="2938137"/>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4" name="Text Box 77"/>
          <p:cNvSpPr txBox="1">
            <a:spLocks noChangeArrowheads="1"/>
          </p:cNvSpPr>
          <p:nvPr/>
        </p:nvSpPr>
        <p:spPr bwMode="auto">
          <a:xfrm>
            <a:off x="3607622" y="3776305"/>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5" name="Text Box 78"/>
          <p:cNvSpPr txBox="1">
            <a:spLocks noChangeArrowheads="1"/>
          </p:cNvSpPr>
          <p:nvPr/>
        </p:nvSpPr>
        <p:spPr bwMode="auto">
          <a:xfrm>
            <a:off x="3607622" y="4614473"/>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6" name="Text Box 79"/>
          <p:cNvSpPr txBox="1">
            <a:spLocks noChangeArrowheads="1"/>
          </p:cNvSpPr>
          <p:nvPr/>
        </p:nvSpPr>
        <p:spPr bwMode="auto">
          <a:xfrm>
            <a:off x="3607622" y="5452641"/>
            <a:ext cx="553978" cy="32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91430" tIns="45715" rIns="91430" bIns="45715">
            <a:spAutoFit/>
          </a:bodyPr>
          <a:lstStyle/>
          <a:p>
            <a:r>
              <a:rPr lang="en-US" altLang="zh-CN" sz="2400" b="1">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7" name="Oval 80"/>
          <p:cNvSpPr>
            <a:spLocks noChangeArrowheads="1"/>
          </p:cNvSpPr>
          <p:nvPr/>
        </p:nvSpPr>
        <p:spPr bwMode="auto">
          <a:xfrm>
            <a:off x="5212800" y="2710592"/>
            <a:ext cx="74880" cy="7488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Oval 81"/>
          <p:cNvSpPr>
            <a:spLocks noChangeArrowheads="1"/>
          </p:cNvSpPr>
          <p:nvPr/>
        </p:nvSpPr>
        <p:spPr bwMode="auto">
          <a:xfrm>
            <a:off x="5212800" y="3548760"/>
            <a:ext cx="74880" cy="7488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9" name="Oval 82"/>
          <p:cNvSpPr>
            <a:spLocks noChangeArrowheads="1"/>
          </p:cNvSpPr>
          <p:nvPr/>
        </p:nvSpPr>
        <p:spPr bwMode="auto">
          <a:xfrm>
            <a:off x="5212800" y="4386928"/>
            <a:ext cx="74880" cy="7488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Oval 83"/>
          <p:cNvSpPr>
            <a:spLocks noChangeArrowheads="1"/>
          </p:cNvSpPr>
          <p:nvPr/>
        </p:nvSpPr>
        <p:spPr bwMode="auto">
          <a:xfrm>
            <a:off x="5212800" y="5225097"/>
            <a:ext cx="74880" cy="76328"/>
          </a:xfrm>
          <a:prstGeom prst="ellipse">
            <a:avLst/>
          </a:prstGeom>
          <a:solidFill>
            <a:schemeClr val="accent1"/>
          </a:solidFill>
          <a:ln w="28575">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Freeform 91"/>
          <p:cNvSpPr>
            <a:spLocks/>
          </p:cNvSpPr>
          <p:nvPr/>
        </p:nvSpPr>
        <p:spPr bwMode="auto">
          <a:xfrm>
            <a:off x="162721" y="2418241"/>
            <a:ext cx="2178720" cy="3123688"/>
          </a:xfrm>
          <a:custGeom>
            <a:avLst/>
            <a:gdLst>
              <a:gd name="T0" fmla="*/ 2401887 w 1248"/>
              <a:gd name="T1" fmla="*/ 3443288 h 1815"/>
              <a:gd name="T2" fmla="*/ 44266 w 1248"/>
              <a:gd name="T3" fmla="*/ 2667362 h 1815"/>
              <a:gd name="T4" fmla="*/ 2140143 w 1248"/>
              <a:gd name="T5" fmla="*/ 0 h 1815"/>
              <a:gd name="T6" fmla="*/ 0 60000 65536"/>
              <a:gd name="T7" fmla="*/ 0 60000 65536"/>
              <a:gd name="T8" fmla="*/ 0 60000 65536"/>
              <a:gd name="T9" fmla="*/ 0 w 1248"/>
              <a:gd name="T10" fmla="*/ 0 h 1815"/>
              <a:gd name="T11" fmla="*/ 1248 w 1248"/>
              <a:gd name="T12" fmla="*/ 1815 h 1815"/>
            </a:gdLst>
            <a:ahLst/>
            <a:cxnLst>
              <a:cxn ang="T6">
                <a:pos x="T0" y="T1"/>
              </a:cxn>
              <a:cxn ang="T7">
                <a:pos x="T2" y="T3"/>
              </a:cxn>
              <a:cxn ang="T8">
                <a:pos x="T4" y="T5"/>
              </a:cxn>
            </a:cxnLst>
            <a:rect l="T9" t="T10" r="T11" b="T12"/>
            <a:pathLst>
              <a:path w="1248" h="1815">
                <a:moveTo>
                  <a:pt x="1248" y="1815"/>
                </a:moveTo>
                <a:cubicBezTo>
                  <a:pt x="647" y="1761"/>
                  <a:pt x="46" y="1708"/>
                  <a:pt x="23" y="1406"/>
                </a:cubicBezTo>
                <a:cubicBezTo>
                  <a:pt x="0" y="1104"/>
                  <a:pt x="556" y="552"/>
                  <a:pt x="1112" y="0"/>
                </a:cubicBezTo>
              </a:path>
            </a:pathLst>
          </a:custGeom>
          <a:noFill/>
          <a:ln w="28575"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Oval 100"/>
          <p:cNvSpPr>
            <a:spLocks noChangeArrowheads="1"/>
          </p:cNvSpPr>
          <p:nvPr/>
        </p:nvSpPr>
        <p:spPr bwMode="auto">
          <a:xfrm>
            <a:off x="2316961" y="2938137"/>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Oval 101"/>
          <p:cNvSpPr>
            <a:spLocks noChangeArrowheads="1"/>
          </p:cNvSpPr>
          <p:nvPr/>
        </p:nvSpPr>
        <p:spPr bwMode="auto">
          <a:xfrm>
            <a:off x="2316961" y="3776305"/>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Oval 102"/>
          <p:cNvSpPr>
            <a:spLocks noChangeArrowheads="1"/>
          </p:cNvSpPr>
          <p:nvPr/>
        </p:nvSpPr>
        <p:spPr bwMode="auto">
          <a:xfrm>
            <a:off x="2316961" y="4614473"/>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Oval 103"/>
          <p:cNvSpPr>
            <a:spLocks noChangeArrowheads="1"/>
          </p:cNvSpPr>
          <p:nvPr/>
        </p:nvSpPr>
        <p:spPr bwMode="auto">
          <a:xfrm>
            <a:off x="2316961" y="5528968"/>
            <a:ext cx="76320" cy="76328"/>
          </a:xfrm>
          <a:prstGeom prst="ellipse">
            <a:avLst/>
          </a:prstGeom>
          <a:solidFill>
            <a:schemeClr val="accent1"/>
          </a:solidFill>
          <a:ln w="38100">
            <a:solidFill>
              <a:schemeClr val="tx1"/>
            </a:solidFill>
            <a:round/>
            <a:headEnd/>
            <a:tailEnd/>
          </a:ln>
        </p:spPr>
        <p:txBody>
          <a:bodyPr wrap="none" lIns="91430" tIns="45715" rIns="91430" bIns="45715" anchor="ctr"/>
          <a:lstStyle/>
          <a:p>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6" name="Group 52"/>
          <p:cNvGrpSpPr>
            <a:grpSpLocks/>
          </p:cNvGrpSpPr>
          <p:nvPr/>
        </p:nvGrpSpPr>
        <p:grpSpPr bwMode="auto">
          <a:xfrm>
            <a:off x="6654240" y="1016975"/>
            <a:ext cx="2203652" cy="2492114"/>
            <a:chOff x="0" y="0"/>
            <a:chExt cx="2429862" cy="2747524"/>
          </a:xfrm>
        </p:grpSpPr>
        <p:sp>
          <p:nvSpPr>
            <p:cNvPr id="47" name="Text Box 20"/>
            <p:cNvSpPr txBox="1">
              <a:spLocks noChangeArrowheads="1"/>
            </p:cNvSpPr>
            <p:nvPr/>
          </p:nvSpPr>
          <p:spPr bwMode="auto">
            <a:xfrm>
              <a:off x="684404" y="0"/>
              <a:ext cx="68439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A(0)</a:t>
              </a:r>
            </a:p>
          </p:txBody>
        </p:sp>
        <p:sp>
          <p:nvSpPr>
            <p:cNvPr id="48" name="Line 21"/>
            <p:cNvSpPr>
              <a:spLocks noChangeShapeType="1"/>
            </p:cNvSpPr>
            <p:nvPr/>
          </p:nvSpPr>
          <p:spPr bwMode="auto">
            <a:xfrm flipH="1">
              <a:off x="282970" y="317203"/>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Line 22"/>
            <p:cNvSpPr>
              <a:spLocks noChangeShapeType="1"/>
            </p:cNvSpPr>
            <p:nvPr/>
          </p:nvSpPr>
          <p:spPr bwMode="auto">
            <a:xfrm>
              <a:off x="1197370" y="317202"/>
              <a:ext cx="332732" cy="3927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Text Box 23"/>
            <p:cNvSpPr txBox="1">
              <a:spLocks noChangeArrowheads="1"/>
            </p:cNvSpPr>
            <p:nvPr/>
          </p:nvSpPr>
          <p:spPr bwMode="auto">
            <a:xfrm>
              <a:off x="0" y="709723"/>
              <a:ext cx="670257"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A6A6A6"/>
                  </a:solidFill>
                  <a:latin typeface="Times New Roman" panose="02020603050405020304" pitchFamily="18" charset="0"/>
                  <a:ea typeface="楷体" panose="02010609060101010101" pitchFamily="49" charset="-122"/>
                  <a:cs typeface="Times New Roman" panose="02020603050405020304" pitchFamily="18" charset="0"/>
                </a:rPr>
                <a:t>B(1)</a:t>
              </a:r>
            </a:p>
          </p:txBody>
        </p:sp>
        <p:sp>
          <p:nvSpPr>
            <p:cNvPr id="51" name="Line 24"/>
            <p:cNvSpPr>
              <a:spLocks noChangeShapeType="1"/>
            </p:cNvSpPr>
            <p:nvPr/>
          </p:nvSpPr>
          <p:spPr bwMode="auto">
            <a:xfrm>
              <a:off x="282970" y="107920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Text Box 25"/>
            <p:cNvSpPr txBox="1">
              <a:spLocks noChangeArrowheads="1"/>
            </p:cNvSpPr>
            <p:nvPr/>
          </p:nvSpPr>
          <p:spPr bwMode="auto">
            <a:xfrm>
              <a:off x="9527" y="1619503"/>
              <a:ext cx="68439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A6A6A6"/>
                  </a:solidFill>
                  <a:latin typeface="Times New Roman" panose="02020603050405020304" pitchFamily="18" charset="0"/>
                  <a:ea typeface="楷体" panose="02010609060101010101" pitchFamily="49" charset="-122"/>
                  <a:cs typeface="Times New Roman" panose="02020603050405020304" pitchFamily="18" charset="0"/>
                </a:rPr>
                <a:t>C(2)</a:t>
              </a:r>
            </a:p>
          </p:txBody>
        </p:sp>
        <p:sp>
          <p:nvSpPr>
            <p:cNvPr id="53" name="Line 26"/>
            <p:cNvSpPr>
              <a:spLocks noChangeShapeType="1"/>
            </p:cNvSpPr>
            <p:nvPr/>
          </p:nvSpPr>
          <p:spPr bwMode="auto">
            <a:xfrm>
              <a:off x="282970" y="191740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Text Box 27"/>
            <p:cNvSpPr txBox="1">
              <a:spLocks noChangeArrowheads="1"/>
            </p:cNvSpPr>
            <p:nvPr/>
          </p:nvSpPr>
          <p:spPr bwMode="auto">
            <a:xfrm>
              <a:off x="0" y="2340340"/>
              <a:ext cx="68439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A6A6A6"/>
                  </a:solidFill>
                  <a:latin typeface="Times New Roman" panose="02020603050405020304" pitchFamily="18" charset="0"/>
                  <a:ea typeface="楷体" panose="02010609060101010101" pitchFamily="49" charset="-122"/>
                  <a:cs typeface="Times New Roman" panose="02020603050405020304" pitchFamily="18" charset="0"/>
                </a:rPr>
                <a:t>D(3)</a:t>
              </a:r>
            </a:p>
          </p:txBody>
        </p:sp>
        <p:sp>
          <p:nvSpPr>
            <p:cNvPr id="55" name="Text Box 28"/>
            <p:cNvSpPr txBox="1">
              <a:spLocks noChangeArrowheads="1"/>
            </p:cNvSpPr>
            <p:nvPr/>
          </p:nvSpPr>
          <p:spPr bwMode="auto">
            <a:xfrm>
              <a:off x="1260084" y="720048"/>
              <a:ext cx="670257"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E(1)</a:t>
              </a:r>
            </a:p>
          </p:txBody>
        </p:sp>
        <p:sp>
          <p:nvSpPr>
            <p:cNvPr id="56" name="Line 29"/>
            <p:cNvSpPr>
              <a:spLocks noChangeShapeType="1"/>
            </p:cNvSpPr>
            <p:nvPr/>
          </p:nvSpPr>
          <p:spPr bwMode="auto">
            <a:xfrm flipH="1">
              <a:off x="1128340" y="108091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 name="Line 30"/>
            <p:cNvSpPr>
              <a:spLocks noChangeShapeType="1"/>
            </p:cNvSpPr>
            <p:nvPr/>
          </p:nvSpPr>
          <p:spPr bwMode="auto">
            <a:xfrm>
              <a:off x="1661740" y="108091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8" name="Text Box 31"/>
            <p:cNvSpPr txBox="1">
              <a:spLocks noChangeArrowheads="1"/>
            </p:cNvSpPr>
            <p:nvPr/>
          </p:nvSpPr>
          <p:spPr bwMode="auto">
            <a:xfrm>
              <a:off x="855057" y="1575105"/>
              <a:ext cx="656117"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F(2)</a:t>
              </a:r>
            </a:p>
          </p:txBody>
        </p:sp>
        <p:sp>
          <p:nvSpPr>
            <p:cNvPr id="59" name="Text Box 32"/>
            <p:cNvSpPr txBox="1">
              <a:spLocks noChangeArrowheads="1"/>
            </p:cNvSpPr>
            <p:nvPr/>
          </p:nvSpPr>
          <p:spPr bwMode="auto">
            <a:xfrm>
              <a:off x="1710114" y="1565049"/>
              <a:ext cx="719748" cy="40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hangingPunct="1"/>
              <a:r>
                <a:rPr lang="en-US" altLang="zh-CN" b="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G(2)</a:t>
              </a:r>
            </a:p>
          </p:txBody>
        </p:sp>
      </p:grpSp>
      <p:sp>
        <p:nvSpPr>
          <p:cNvPr id="60" name="Rectangle 66"/>
          <p:cNvSpPr>
            <a:spLocks noChangeArrowheads="1"/>
          </p:cNvSpPr>
          <p:nvPr/>
        </p:nvSpPr>
        <p:spPr bwMode="auto">
          <a:xfrm>
            <a:off x="5673600" y="3589085"/>
            <a:ext cx="3307680" cy="734477"/>
          </a:xfrm>
          <a:prstGeom prst="rect">
            <a:avLst/>
          </a:prstGeom>
          <a:solidFill>
            <a:srgbClr val="FFFFCC"/>
          </a:solidFill>
          <a:ln w="9525">
            <a:solidFill>
              <a:schemeClr val="tx1"/>
            </a:solidFill>
            <a:miter lim="800000"/>
            <a:headEnd/>
            <a:tailEnd/>
          </a:ln>
        </p:spPr>
        <p:txBody>
          <a:bodyPr lIns="82945" tIns="41473" rIns="82945" bIns="41473"/>
          <a:lstStyle/>
          <a:p>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F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引用 单元</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中的变量</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x</a:t>
            </a:r>
          </a:p>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其在</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中的偏移为</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offset</a:t>
            </a:r>
          </a:p>
        </p:txBody>
      </p:sp>
      <p:sp>
        <p:nvSpPr>
          <p:cNvPr id="61" name="Line 44"/>
          <p:cNvSpPr>
            <a:spLocks noChangeShapeType="1"/>
          </p:cNvSpPr>
          <p:nvPr/>
        </p:nvSpPr>
        <p:spPr bwMode="auto">
          <a:xfrm flipV="1">
            <a:off x="1510561" y="4935626"/>
            <a:ext cx="734400" cy="0"/>
          </a:xfrm>
          <a:prstGeom prst="line">
            <a:avLst/>
          </a:prstGeom>
          <a:noFill/>
          <a:ln w="22225">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2" name="Text Box 45"/>
          <p:cNvSpPr txBox="1">
            <a:spLocks noChangeArrowheads="1"/>
          </p:cNvSpPr>
          <p:nvPr/>
        </p:nvSpPr>
        <p:spPr bwMode="auto">
          <a:xfrm>
            <a:off x="453601" y="4690801"/>
            <a:ext cx="1347839" cy="46165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p>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current</a:t>
            </a:r>
          </a:p>
        </p:txBody>
      </p:sp>
      <p:sp>
        <p:nvSpPr>
          <p:cNvPr id="63" name="TextBox 70"/>
          <p:cNvSpPr txBox="1">
            <a:spLocks noChangeArrowheads="1"/>
          </p:cNvSpPr>
          <p:nvPr/>
        </p:nvSpPr>
        <p:spPr bwMode="auto">
          <a:xfrm>
            <a:off x="5673600" y="4486298"/>
            <a:ext cx="3184105" cy="1437973"/>
          </a:xfrm>
          <a:prstGeom prst="rect">
            <a:avLst/>
          </a:prstGeom>
          <a:solidFill>
            <a:srgbClr val="FFFFCC"/>
          </a:solidFill>
          <a:ln w="9525">
            <a:solidFill>
              <a:schemeClr val="bg1"/>
            </a:solidFill>
            <a:miter lim="800000"/>
            <a:headEnd/>
            <a:tailEnd/>
          </a:ln>
        </p:spPr>
        <p:txBody>
          <a:bodyPr wrap="none" lIns="82945" tIns="41473" rIns="82945" bIns="41473">
            <a:spAutoFit/>
          </a:bodyPr>
          <a:lstStyle/>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嵌套层次：</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2</a:t>
            </a:r>
          </a:p>
          <a:p>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D[current+2]</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为静态连接</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D[current' + 2]</a:t>
            </a:r>
          </a:p>
          <a:p>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D[current' + 2] + offset</a:t>
            </a:r>
          </a:p>
        </p:txBody>
      </p:sp>
      <p:sp>
        <p:nvSpPr>
          <p:cNvPr id="64" name="Line 44"/>
          <p:cNvSpPr>
            <a:spLocks noChangeShapeType="1"/>
          </p:cNvSpPr>
          <p:nvPr/>
        </p:nvSpPr>
        <p:spPr bwMode="auto">
          <a:xfrm flipV="1">
            <a:off x="1510561" y="2425442"/>
            <a:ext cx="734400" cy="0"/>
          </a:xfrm>
          <a:prstGeom prst="line">
            <a:avLst/>
          </a:prstGeom>
          <a:noFill/>
          <a:ln w="22225">
            <a:solidFill>
              <a:srgbClr val="FF0000"/>
            </a:solidFill>
            <a:round/>
            <a:headEnd/>
            <a:tailEnd type="stealth" w="lg" len="lg"/>
          </a:ln>
          <a:extLst>
            <a:ext uri="{909E8E84-426E-40DD-AFC4-6F175D3DCCD1}">
              <a14:hiddenFill xmlns:a14="http://schemas.microsoft.com/office/drawing/2010/main">
                <a:noFill/>
              </a14:hiddenFill>
            </a:ext>
          </a:extLst>
        </p:spPr>
        <p:txBody>
          <a:bodyPr wrap="none" lIns="91430" tIns="45715" rIns="91430" bIns="45715" anchor="ctr"/>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5" name="Text Box 45"/>
          <p:cNvSpPr txBox="1">
            <a:spLocks noChangeArrowheads="1"/>
          </p:cNvSpPr>
          <p:nvPr/>
        </p:nvSpPr>
        <p:spPr bwMode="auto">
          <a:xfrm>
            <a:off x="80281" y="2221747"/>
            <a:ext cx="1306080" cy="46165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p>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current'</a:t>
            </a:r>
          </a:p>
        </p:txBody>
      </p:sp>
      <p:sp>
        <p:nvSpPr>
          <p:cNvPr id="66" name="Freeform 88"/>
          <p:cNvSpPr>
            <a:spLocks/>
          </p:cNvSpPr>
          <p:nvPr/>
        </p:nvSpPr>
        <p:spPr bwMode="auto">
          <a:xfrm>
            <a:off x="1249920" y="1567113"/>
            <a:ext cx="1103040" cy="1447351"/>
          </a:xfrm>
          <a:custGeom>
            <a:avLst/>
            <a:gdLst>
              <a:gd name="T0" fmla="*/ 1216025 w 695"/>
              <a:gd name="T1" fmla="*/ 1595437 h 817"/>
              <a:gd name="T2" fmla="*/ 26245 w 695"/>
              <a:gd name="T3" fmla="*/ 1064276 h 817"/>
              <a:gd name="T4" fmla="*/ 1056804 w 695"/>
              <a:gd name="T5" fmla="*/ 0 h 817"/>
              <a:gd name="T6" fmla="*/ 0 60000 65536"/>
              <a:gd name="T7" fmla="*/ 0 60000 65536"/>
              <a:gd name="T8" fmla="*/ 0 60000 65536"/>
              <a:gd name="T9" fmla="*/ 0 w 695"/>
              <a:gd name="T10" fmla="*/ 0 h 817"/>
              <a:gd name="T11" fmla="*/ 695 w 695"/>
              <a:gd name="T12" fmla="*/ 817 h 817"/>
            </a:gdLst>
            <a:ahLst/>
            <a:cxnLst>
              <a:cxn ang="T6">
                <a:pos x="T0" y="T1"/>
              </a:cxn>
              <a:cxn ang="T7">
                <a:pos x="T2" y="T3"/>
              </a:cxn>
              <a:cxn ang="T8">
                <a:pos x="T4" y="T5"/>
              </a:cxn>
            </a:cxnLst>
            <a:rect l="T9" t="T10" r="T11" b="T12"/>
            <a:pathLst>
              <a:path w="695" h="817">
                <a:moveTo>
                  <a:pt x="695" y="817"/>
                </a:moveTo>
                <a:cubicBezTo>
                  <a:pt x="362" y="749"/>
                  <a:pt x="30" y="681"/>
                  <a:pt x="15" y="545"/>
                </a:cubicBezTo>
                <a:cubicBezTo>
                  <a:pt x="0" y="409"/>
                  <a:pt x="302" y="204"/>
                  <a:pt x="604" y="0"/>
                </a:cubicBezTo>
              </a:path>
            </a:pathLst>
          </a:custGeom>
          <a:noFill/>
          <a:ln w="28575" cmpd="sng">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lIns="91430" tIns="45715" rIns="91430" bIns="45715"/>
          <a:lstStyle/>
          <a:p>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8" name="页脚占位符 3"/>
          <p:cNvSpPr>
            <a:spLocks noGrp="1"/>
          </p:cNvSpPr>
          <p:nvPr>
            <p:ph type="ftr" sz="quarter" idx="4294967295"/>
          </p:nvPr>
        </p:nvSpPr>
        <p:spPr>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9" name="灯片编号占位符 4"/>
          <p:cNvSpPr>
            <a:spLocks noGrp="1"/>
          </p:cNvSpPr>
          <p:nvPr>
            <p:ph type="sldNum" sz="quarter" idx="4294967295"/>
          </p:nvPr>
        </p:nvSpPr>
        <p:spPr>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33</a:t>
            </a:fld>
            <a:endParaRPr lang="zh-CN" altLang="en-US" dirty="0">
              <a:latin typeface="Times New Roman" panose="02020603050405020304" pitchFamily="18" charset="0"/>
              <a:cs typeface="Times New Roman" panose="02020603050405020304" pitchFamily="18" charset="0"/>
            </a:endParaRPr>
          </a:p>
        </p:txBody>
      </p:sp>
      <p:sp>
        <p:nvSpPr>
          <p:cNvPr id="67" name="日期占位符 2"/>
          <p:cNvSpPr>
            <a:spLocks noGrp="1"/>
          </p:cNvSpPr>
          <p:nvPr>
            <p:ph type="dt" sz="half" idx="4294967295"/>
          </p:nvPr>
        </p:nvSpPr>
        <p:spPr>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90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blinds(horizontal)">
                                      <p:cBhvr>
                                        <p:cTn id="12" dur="500"/>
                                        <p:tgtEl>
                                          <p:spTgt spid="6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blinds(horizontal)">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blinds(horizontal)">
                                      <p:cBhvr>
                                        <p:cTn id="26" dur="500"/>
                                        <p:tgtEl>
                                          <p:spTgt spid="65"/>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blinds(horizontal)">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blinds(horizontal)">
                                      <p:cBhvr>
                                        <p:cTn id="3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1" grpId="0" animBg="1"/>
      <p:bldP spid="62" grpId="0" animBg="1" autoUpdateAnimBg="0"/>
      <p:bldP spid="63" grpId="0" animBg="1" autoUpdateAnimBg="0"/>
      <p:bldP spid="64" grpId="0" animBg="1"/>
      <p:bldP spid="65" grpId="0" animBg="1" autoUpdateAnimBg="0"/>
      <p:bldP spid="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642" y="1358358"/>
            <a:ext cx="9139358" cy="5311001"/>
          </a:xfrm>
        </p:spPr>
        <p:txBody>
          <a:bodyPr>
            <a:normAutofit/>
          </a:bodyPr>
          <a:lstStyle/>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嵌套层次：</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D[current+2]</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为静态链接</a:t>
            </a:r>
            <a:r>
              <a:rPr lang="en-US" sz="2400" b="0" dirty="0">
                <a:latin typeface="Times New Roman" panose="02020603050405020304" pitchFamily="18" charset="0"/>
                <a:ea typeface="楷体" panose="02010609060101010101" pitchFamily="49" charset="-122"/>
                <a:cs typeface="Times New Roman" panose="02020603050405020304" pitchFamily="18" charset="0"/>
              </a:rPr>
              <a:t> </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若</a:t>
            </a:r>
            <a:r>
              <a:rPr lang="en-US" sz="2400" b="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en-US"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的直接外层，则：</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en-US" sz="2400" b="0" dirty="0">
                <a:latin typeface="Times New Roman" panose="02020603050405020304" pitchFamily="18" charset="0"/>
                <a:ea typeface="楷体" panose="02010609060101010101" pitchFamily="49" charset="-122"/>
                <a:cs typeface="Times New Roman" panose="02020603050405020304" pitchFamily="18" charset="0"/>
              </a:rPr>
              <a:t>DA ＝ D[current + 2]</a:t>
            </a:r>
          </a:p>
          <a:p>
            <a:pPr marL="0" indent="0">
              <a:buNone/>
            </a:pPr>
            <a:r>
              <a:rPr 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若</a:t>
            </a:r>
            <a:r>
              <a:rPr lang="en-US" sz="2400" b="0" dirty="0">
                <a:latin typeface="Times New Roman" panose="02020603050405020304" pitchFamily="18" charset="0"/>
                <a:ea typeface="楷体" panose="02010609060101010101" pitchFamily="49" charset="-122"/>
                <a:cs typeface="Times New Roman" panose="02020603050405020304" pitchFamily="18" charset="0"/>
              </a:rPr>
              <a:t> A</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en-US"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的第</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个外层</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en-US" sz="2400" b="0" dirty="0">
                <a:latin typeface="Times New Roman" panose="02020603050405020304" pitchFamily="18" charset="0"/>
                <a:ea typeface="楷体" panose="02010609060101010101" pitchFamily="49" charset="-122"/>
                <a:cs typeface="Times New Roman" panose="02020603050405020304" pitchFamily="18" charset="0"/>
              </a:rPr>
              <a:t>DA = D[D[current + 2] + 2]</a:t>
            </a:r>
          </a:p>
          <a:p>
            <a:pPr marL="0" indent="0">
              <a:buNone/>
            </a:pPr>
            <a:r>
              <a:rPr 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若</a:t>
            </a:r>
            <a:r>
              <a:rPr lang="en-US" sz="2400" b="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en-US" sz="2400" b="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的第</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个外层</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en-US" sz="2400" b="0" dirty="0">
                <a:latin typeface="Times New Roman" panose="02020603050405020304" pitchFamily="18" charset="0"/>
                <a:ea typeface="楷体" panose="02010609060101010101" pitchFamily="49" charset="-122"/>
                <a:cs typeface="Times New Roman" panose="02020603050405020304" pitchFamily="18" charset="0"/>
              </a:rPr>
              <a:t>DA = D[D[D[current + 2] ＋ 2] ＋ 2]</a:t>
            </a:r>
          </a:p>
          <a:p>
            <a:pPr marL="0" indent="0">
              <a:buNone/>
            </a:pPr>
            <a:r>
              <a:rPr 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可定义函数实现 </a:t>
            </a:r>
            <a:r>
              <a:rPr lang="en-US" sz="2400" b="0" dirty="0">
                <a:latin typeface="Times New Roman" panose="02020603050405020304" pitchFamily="18" charset="0"/>
                <a:ea typeface="楷体" panose="02010609060101010101" pitchFamily="49" charset="-122"/>
                <a:cs typeface="Times New Roman" panose="02020603050405020304" pitchFamily="18" charset="0"/>
              </a:rPr>
              <a:t>DA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的获取 </a:t>
            </a:r>
            <a:endParaRPr lang="en-US" sz="24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normAutofit/>
          </a:bodyPr>
          <a:lstStyle/>
          <a:p>
            <a:r>
              <a:rPr lang="zh-CN" altLang="en-US" dirty="0"/>
              <a:t>非局部变量</a:t>
            </a:r>
            <a:r>
              <a:rPr lang="en-US" altLang="zh-CN" dirty="0"/>
              <a:t>x</a:t>
            </a:r>
            <a:r>
              <a:rPr lang="zh-CN" altLang="en-US" dirty="0"/>
              <a:t>的地址的求法</a:t>
            </a:r>
            <a:endParaRPr lang="en-US" dirty="0"/>
          </a:p>
        </p:txBody>
      </p:sp>
      <p:sp>
        <p:nvSpPr>
          <p:cNvPr id="10"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11"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2"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34</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02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642" y="1358358"/>
            <a:ext cx="9139358" cy="5311001"/>
          </a:xfrm>
        </p:spPr>
        <p:txBody>
          <a:bodyPr>
            <a:normAutofit/>
          </a:bodyPr>
          <a:lstStyle/>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假设单元</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p</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中引用了单元</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中的变量</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x</a:t>
            </a: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且</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p, t</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的深度分别为</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0" baseline="-25000" dirty="0" err="1">
                <a:latin typeface="Times New Roman" panose="02020603050405020304" pitchFamily="18" charset="0"/>
                <a:ea typeface="楷体" panose="02010609060101010101" pitchFamily="49" charset="-122"/>
                <a:cs typeface="Times New Roman" panose="02020603050405020304" pitchFamily="18" charset="0"/>
              </a:rPr>
              <a:t>t</a:t>
            </a:r>
            <a:endPar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d = n</a:t>
            </a:r>
            <a:r>
              <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400" b="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0" baseline="-25000"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定义函数</a:t>
            </a:r>
          </a:p>
          <a:p>
            <a:pPr marL="0" indent="0">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f(d)   {</a:t>
            </a: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if( d == 0 )  then  return  current ;</a:t>
            </a: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             else  return  D[ f(d-1) + 2 ] ;   }</a:t>
            </a:r>
          </a:p>
          <a:p>
            <a:pPr marL="0" indent="0">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f(0) = current;      f(1) = D[current+2]; </a:t>
            </a:r>
          </a:p>
          <a:p>
            <a:pPr marL="0" indent="0">
              <a:buNone/>
            </a:pP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f(2) = D[ f(1)+2 ] = D[ D[current+2] +2];</a:t>
            </a:r>
          </a:p>
        </p:txBody>
      </p:sp>
      <p:sp>
        <p:nvSpPr>
          <p:cNvPr id="6" name="标题 5"/>
          <p:cNvSpPr>
            <a:spLocks noGrp="1"/>
          </p:cNvSpPr>
          <p:nvPr>
            <p:ph type="title"/>
          </p:nvPr>
        </p:nvSpPr>
        <p:spPr/>
        <p:txBody>
          <a:bodyPr>
            <a:normAutofit/>
          </a:bodyPr>
          <a:lstStyle/>
          <a:p>
            <a:r>
              <a:rPr lang="zh-CN" altLang="en-US" dirty="0"/>
              <a:t>非局部变量</a:t>
            </a:r>
            <a:r>
              <a:rPr lang="en-US" altLang="zh-CN" dirty="0"/>
              <a:t>x</a:t>
            </a:r>
            <a:r>
              <a:rPr lang="zh-CN" altLang="en-US" dirty="0"/>
              <a:t>的地址的求法</a:t>
            </a:r>
            <a:endParaRPr lang="en-US" dirty="0"/>
          </a:p>
        </p:txBody>
      </p:sp>
      <p:sp>
        <p:nvSpPr>
          <p:cNvPr id="10"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11"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2"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35</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9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251520" y="476672"/>
            <a:ext cx="8496944" cy="5616624"/>
          </a:xfrm>
        </p:spPr>
        <p:txBody>
          <a:bodyPr/>
          <a:lstStyle/>
          <a:p>
            <a:pPr marL="0" indent="0">
              <a:buNone/>
            </a:pPr>
            <a:r>
              <a:rPr lang="zh-CN" altLang="en-US" dirty="0"/>
              <a:t>假设单元</a:t>
            </a:r>
            <a:r>
              <a:rPr lang="en-US" dirty="0"/>
              <a:t>p</a:t>
            </a:r>
            <a:r>
              <a:rPr lang="zh-CN" altLang="en-US" dirty="0"/>
              <a:t>中引用了单元</a:t>
            </a:r>
            <a:r>
              <a:rPr lang="en-US" dirty="0"/>
              <a:t>t</a:t>
            </a:r>
            <a:r>
              <a:rPr lang="zh-CN" altLang="en-US" dirty="0"/>
              <a:t>中的变量</a:t>
            </a:r>
            <a:r>
              <a:rPr lang="en-US" dirty="0"/>
              <a:t>x</a:t>
            </a:r>
          </a:p>
          <a:p>
            <a:pPr marL="0" indent="0">
              <a:buNone/>
            </a:pPr>
            <a:r>
              <a:rPr lang="en-US" dirty="0"/>
              <a:t>    </a:t>
            </a:r>
            <a:r>
              <a:rPr lang="zh-CN" altLang="en-US" dirty="0"/>
              <a:t>且</a:t>
            </a:r>
            <a:r>
              <a:rPr lang="en-US" dirty="0"/>
              <a:t>p, t</a:t>
            </a:r>
            <a:r>
              <a:rPr lang="zh-CN" altLang="en-US" dirty="0"/>
              <a:t>的深度分别为</a:t>
            </a:r>
            <a:r>
              <a:rPr lang="en-US" dirty="0"/>
              <a:t>n</a:t>
            </a:r>
            <a:r>
              <a:rPr lang="en-US" baseline="-25000" dirty="0"/>
              <a:t>p</a:t>
            </a:r>
            <a:r>
              <a:rPr lang="en-US" dirty="0"/>
              <a:t>, </a:t>
            </a:r>
            <a:r>
              <a:rPr lang="en-US" dirty="0" err="1"/>
              <a:t>n</a:t>
            </a:r>
            <a:r>
              <a:rPr lang="en-US" baseline="-25000" dirty="0" err="1"/>
              <a:t>t</a:t>
            </a:r>
            <a:endParaRPr lang="en-US" baseline="-25000" dirty="0"/>
          </a:p>
          <a:p>
            <a:pPr marL="0" indent="0">
              <a:buNone/>
            </a:pPr>
            <a:r>
              <a:rPr lang="zh-CN" altLang="en-US" dirty="0"/>
              <a:t>设</a:t>
            </a:r>
            <a:r>
              <a:rPr lang="en-US" dirty="0"/>
              <a:t>d = n</a:t>
            </a:r>
            <a:r>
              <a:rPr lang="en-US" baseline="-25000" dirty="0"/>
              <a:t>p</a:t>
            </a:r>
            <a:r>
              <a:rPr lang="en-US" dirty="0"/>
              <a:t> – </a:t>
            </a:r>
            <a:r>
              <a:rPr lang="en-US" dirty="0" err="1"/>
              <a:t>n</a:t>
            </a:r>
            <a:r>
              <a:rPr lang="en-US" baseline="-25000" dirty="0" err="1"/>
              <a:t>t</a:t>
            </a:r>
            <a:r>
              <a:rPr lang="en-US" dirty="0"/>
              <a:t>, </a:t>
            </a:r>
            <a:r>
              <a:rPr lang="zh-CN" altLang="en-US" dirty="0"/>
              <a:t>定义函数</a:t>
            </a:r>
          </a:p>
          <a:p>
            <a:pPr marL="0" indent="0">
              <a:buNone/>
            </a:pPr>
            <a:r>
              <a:rPr lang="zh-CN" altLang="en-US" dirty="0"/>
              <a:t>      </a:t>
            </a:r>
            <a:r>
              <a:rPr lang="en-US" dirty="0"/>
              <a:t>f(d)   {</a:t>
            </a:r>
          </a:p>
          <a:p>
            <a:pPr marL="0" indent="0">
              <a:buNone/>
            </a:pPr>
            <a:r>
              <a:rPr lang="en-US" dirty="0"/>
              <a:t>             if( d == 0 )  then  return  current ;</a:t>
            </a:r>
          </a:p>
          <a:p>
            <a:pPr marL="0" indent="0">
              <a:buNone/>
            </a:pPr>
            <a:r>
              <a:rPr lang="en-US" dirty="0"/>
              <a:t>             else  return  D[ f(d-1) + 2 ] ;   }</a:t>
            </a:r>
          </a:p>
          <a:p>
            <a:pPr marL="0" indent="0">
              <a:buNone/>
            </a:pPr>
            <a:endParaRPr lang="en-US" dirty="0"/>
          </a:p>
          <a:p>
            <a:pPr marL="0" indent="0">
              <a:buNone/>
            </a:pPr>
            <a:r>
              <a:rPr lang="en-US" dirty="0"/>
              <a:t>f(0) = current;      f(1) = D[current+2]; </a:t>
            </a:r>
          </a:p>
          <a:p>
            <a:pPr marL="0" indent="0">
              <a:buNone/>
            </a:pPr>
            <a:r>
              <a:rPr lang="en-US" dirty="0"/>
              <a:t>f(2) = D[ f(1)+2 ] = D[ D[current+2] +2];</a:t>
            </a:r>
          </a:p>
          <a:p>
            <a:pPr marL="0" indent="0">
              <a:buNone/>
            </a:pPr>
            <a:endParaRPr lang="en-US" dirty="0"/>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36</a:t>
            </a:fld>
            <a:endParaRPr lang="zh-CN" altLang="en-US" dirty="0">
              <a:latin typeface="Times New Roman" panose="02020603050405020304" pitchFamily="18" charset="0"/>
              <a:cs typeface="Times New Roman" panose="02020603050405020304" pitchFamily="18" charset="0"/>
            </a:endParaRPr>
          </a:p>
        </p:txBody>
      </p:sp>
      <p:sp>
        <p:nvSpPr>
          <p:cNvPr id="6"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1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0" indent="0">
              <a:buNone/>
            </a:pPr>
            <a:r>
              <a:rPr lang="en-US" altLang="zh-CN" dirty="0"/>
              <a:t>1</a:t>
            </a:r>
            <a:r>
              <a:rPr lang="zh-CN" altLang="en-US" dirty="0"/>
              <a:t>、什么时候建立？</a:t>
            </a:r>
          </a:p>
          <a:p>
            <a:pPr marL="0" indent="0">
              <a:buNone/>
            </a:pPr>
            <a:r>
              <a:rPr lang="zh-CN" altLang="en-US" dirty="0"/>
              <a:t>   保存位置：在活动记录的</a:t>
            </a:r>
            <a:r>
              <a:rPr lang="zh-CN" altLang="en-US" dirty="0">
                <a:solidFill>
                  <a:srgbClr val="FF0000"/>
                </a:solidFill>
              </a:rPr>
              <a:t>第</a:t>
            </a:r>
            <a:r>
              <a:rPr lang="en-US" altLang="zh-CN" dirty="0">
                <a:solidFill>
                  <a:srgbClr val="FF0000"/>
                </a:solidFill>
              </a:rPr>
              <a:t>3</a:t>
            </a:r>
            <a:r>
              <a:rPr lang="zh-CN" altLang="en-US" dirty="0">
                <a:solidFill>
                  <a:srgbClr val="FF0000"/>
                </a:solidFill>
              </a:rPr>
              <a:t>个</a:t>
            </a:r>
            <a:r>
              <a:rPr lang="zh-CN" altLang="en-US" dirty="0"/>
              <a:t>存储单元</a:t>
            </a:r>
          </a:p>
          <a:p>
            <a:pPr marL="0" indent="0">
              <a:buNone/>
            </a:pPr>
            <a:r>
              <a:rPr lang="zh-CN" altLang="en-US" dirty="0"/>
              <a:t>   在返回地址、动态连接之后保存</a:t>
            </a:r>
          </a:p>
          <a:p>
            <a:pPr marL="0" indent="0">
              <a:buNone/>
            </a:pPr>
            <a:r>
              <a:rPr lang="zh-CN" altLang="en-US" dirty="0"/>
              <a:t>   在</a:t>
            </a:r>
            <a:r>
              <a:rPr lang="zh-CN" altLang="en-US" dirty="0">
                <a:solidFill>
                  <a:srgbClr val="FF0000"/>
                </a:solidFill>
              </a:rPr>
              <a:t>处理程序单元调用</a:t>
            </a:r>
            <a:r>
              <a:rPr lang="zh-CN" altLang="en-US" dirty="0"/>
              <a:t>时建立</a:t>
            </a:r>
          </a:p>
          <a:p>
            <a:pPr marL="0" indent="0">
              <a:buNone/>
            </a:pPr>
            <a:r>
              <a:rPr lang="en-US" altLang="zh-CN" dirty="0"/>
              <a:t>2</a:t>
            </a:r>
            <a:r>
              <a:rPr lang="zh-CN" altLang="en-US" dirty="0"/>
              <a:t>、怎么建立？</a:t>
            </a:r>
          </a:p>
          <a:p>
            <a:pPr marL="0" indent="0">
              <a:buNone/>
            </a:pPr>
            <a:r>
              <a:rPr lang="zh-CN" altLang="en-US" dirty="0"/>
              <a:t>   利用</a:t>
            </a:r>
            <a:r>
              <a:rPr lang="zh-CN" altLang="en-US" dirty="0">
                <a:solidFill>
                  <a:srgbClr val="FF0000"/>
                </a:solidFill>
              </a:rPr>
              <a:t>当前的栈帧</a:t>
            </a:r>
          </a:p>
          <a:p>
            <a:pPr marL="0" indent="0">
              <a:buNone/>
            </a:pPr>
            <a:r>
              <a:rPr lang="zh-CN" altLang="en-US" dirty="0"/>
              <a:t>   考查嵌套结构下单元调用关系</a:t>
            </a:r>
          </a:p>
          <a:p>
            <a:pPr marL="0" indent="0">
              <a:buNone/>
            </a:pPr>
            <a:endParaRPr lang="en-US" dirty="0"/>
          </a:p>
        </p:txBody>
      </p:sp>
      <p:sp>
        <p:nvSpPr>
          <p:cNvPr id="6" name="标题 5"/>
          <p:cNvSpPr>
            <a:spLocks noGrp="1"/>
          </p:cNvSpPr>
          <p:nvPr>
            <p:ph type="title"/>
          </p:nvPr>
        </p:nvSpPr>
        <p:spPr/>
        <p:txBody>
          <a:bodyPr/>
          <a:lstStyle/>
          <a:p>
            <a:r>
              <a:rPr lang="zh-CN" altLang="en-US" dirty="0"/>
              <a:t>静态连接建立</a:t>
            </a:r>
            <a:endParaRPr lang="en-US" dirty="0"/>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37</a:t>
            </a:fld>
            <a:endParaRPr lang="zh-CN" altLang="en-US" dirty="0">
              <a:latin typeface="Times New Roman" panose="02020603050405020304" pitchFamily="18" charset="0"/>
              <a:cs typeface="Times New Roman" panose="02020603050405020304" pitchFamily="18" charset="0"/>
            </a:endParaRPr>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07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76655" y="260648"/>
            <a:ext cx="8240834" cy="5865832"/>
          </a:xfrm>
        </p:spPr>
        <p:txBody>
          <a:bodyPr/>
          <a:lstStyle/>
          <a:p>
            <a:pPr marL="0" indent="0">
              <a:buNone/>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例子：嵌套结果下单元</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调用单元</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B</a:t>
            </a:r>
            <a:endParaRPr lang="en-US"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 Box 79"/>
          <p:cNvSpPr txBox="1">
            <a:spLocks noChangeArrowheads="1"/>
          </p:cNvSpPr>
          <p:nvPr/>
        </p:nvSpPr>
        <p:spPr bwMode="auto">
          <a:xfrm>
            <a:off x="4560488" y="4677612"/>
            <a:ext cx="1806885"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a:latin typeface="Times New Roman" pitchFamily="18" charset="0"/>
                <a:ea typeface="宋体" pitchFamily="2" charset="-122"/>
              </a:rPr>
              <a:t>(3) n</a:t>
            </a:r>
            <a:r>
              <a:rPr lang="en-US" altLang="zh-CN" sz="2400" baseline="-25000">
                <a:latin typeface="Times New Roman" pitchFamily="18" charset="0"/>
                <a:ea typeface="宋体" pitchFamily="2" charset="-122"/>
              </a:rPr>
              <a:t>A</a:t>
            </a:r>
            <a:r>
              <a:rPr lang="en-US" altLang="zh-CN" sz="2400">
                <a:latin typeface="Times New Roman" pitchFamily="18" charset="0"/>
                <a:ea typeface="宋体" pitchFamily="2" charset="-122"/>
              </a:rPr>
              <a:t>-n</a:t>
            </a:r>
            <a:r>
              <a:rPr lang="en-US" altLang="zh-CN" sz="2400" baseline="-25000">
                <a:latin typeface="Times New Roman" pitchFamily="18" charset="0"/>
                <a:ea typeface="宋体" pitchFamily="2" charset="-122"/>
              </a:rPr>
              <a:t>B </a:t>
            </a:r>
            <a:r>
              <a:rPr lang="en-US" altLang="zh-CN" sz="2400">
                <a:latin typeface="Times New Roman" pitchFamily="18" charset="0"/>
                <a:ea typeface="宋体" pitchFamily="2" charset="-122"/>
              </a:rPr>
              <a:t>= 1</a:t>
            </a:r>
          </a:p>
        </p:txBody>
      </p:sp>
      <p:sp>
        <p:nvSpPr>
          <p:cNvPr id="9" name="Text Box 80"/>
          <p:cNvSpPr txBox="1">
            <a:spLocks noChangeArrowheads="1"/>
          </p:cNvSpPr>
          <p:nvPr/>
        </p:nvSpPr>
        <p:spPr bwMode="auto">
          <a:xfrm>
            <a:off x="6824168" y="4677612"/>
            <a:ext cx="1806885"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a:latin typeface="Times New Roman" pitchFamily="18" charset="0"/>
                <a:ea typeface="宋体" pitchFamily="2" charset="-122"/>
              </a:rPr>
              <a:t>(4) n</a:t>
            </a:r>
            <a:r>
              <a:rPr lang="en-US" altLang="zh-CN" sz="2400" baseline="-25000">
                <a:latin typeface="Times New Roman" pitchFamily="18" charset="0"/>
                <a:ea typeface="宋体" pitchFamily="2" charset="-122"/>
              </a:rPr>
              <a:t>A</a:t>
            </a:r>
            <a:r>
              <a:rPr lang="en-US" altLang="zh-CN" sz="2400">
                <a:latin typeface="Times New Roman" pitchFamily="18" charset="0"/>
                <a:ea typeface="宋体" pitchFamily="2" charset="-122"/>
              </a:rPr>
              <a:t>-n</a:t>
            </a:r>
            <a:r>
              <a:rPr lang="en-US" altLang="zh-CN" sz="2400" baseline="-25000">
                <a:latin typeface="Times New Roman" pitchFamily="18" charset="0"/>
                <a:ea typeface="宋体" pitchFamily="2" charset="-122"/>
              </a:rPr>
              <a:t>B </a:t>
            </a:r>
            <a:r>
              <a:rPr lang="en-US" altLang="zh-CN" sz="2400">
                <a:latin typeface="Times New Roman" pitchFamily="18" charset="0"/>
                <a:ea typeface="宋体" pitchFamily="2" charset="-122"/>
              </a:rPr>
              <a:t>&gt; 1</a:t>
            </a:r>
          </a:p>
        </p:txBody>
      </p:sp>
      <p:sp>
        <p:nvSpPr>
          <p:cNvPr id="50"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10" name="Text Box 86"/>
          <p:cNvSpPr txBox="1">
            <a:spLocks noChangeArrowheads="1"/>
          </p:cNvSpPr>
          <p:nvPr/>
        </p:nvSpPr>
        <p:spPr bwMode="auto">
          <a:xfrm>
            <a:off x="194409" y="4677612"/>
            <a:ext cx="1909477"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a:latin typeface="Times New Roman" pitchFamily="18" charset="0"/>
                <a:ea typeface="宋体" pitchFamily="2" charset="-122"/>
              </a:rPr>
              <a:t>(1) n</a:t>
            </a:r>
            <a:r>
              <a:rPr lang="en-US" altLang="zh-CN" sz="2400" baseline="-25000">
                <a:latin typeface="Times New Roman" pitchFamily="18" charset="0"/>
                <a:ea typeface="宋体" pitchFamily="2" charset="-122"/>
              </a:rPr>
              <a:t>A</a:t>
            </a:r>
            <a:r>
              <a:rPr lang="en-US" altLang="zh-CN" sz="2400">
                <a:latin typeface="Times New Roman" pitchFamily="18" charset="0"/>
                <a:ea typeface="宋体" pitchFamily="2" charset="-122"/>
              </a:rPr>
              <a:t>-n</a:t>
            </a:r>
            <a:r>
              <a:rPr lang="en-US" altLang="zh-CN" sz="2400" baseline="-25000">
                <a:latin typeface="Times New Roman" pitchFamily="18" charset="0"/>
                <a:ea typeface="宋体" pitchFamily="2" charset="-122"/>
              </a:rPr>
              <a:t>B </a:t>
            </a:r>
            <a:r>
              <a:rPr lang="en-US" altLang="zh-CN" sz="2400">
                <a:latin typeface="Times New Roman" pitchFamily="18" charset="0"/>
                <a:ea typeface="宋体" pitchFamily="2" charset="-122"/>
              </a:rPr>
              <a:t>= -1</a:t>
            </a:r>
          </a:p>
        </p:txBody>
      </p:sp>
      <p:sp>
        <p:nvSpPr>
          <p:cNvPr id="11" name="Text Box 100"/>
          <p:cNvSpPr txBox="1">
            <a:spLocks noChangeArrowheads="1"/>
          </p:cNvSpPr>
          <p:nvPr/>
        </p:nvSpPr>
        <p:spPr bwMode="auto">
          <a:xfrm>
            <a:off x="2316968" y="4677612"/>
            <a:ext cx="1806885"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400">
                <a:latin typeface="Times New Roman" pitchFamily="18" charset="0"/>
                <a:ea typeface="宋体" pitchFamily="2" charset="-122"/>
              </a:rPr>
              <a:t>(2) n</a:t>
            </a:r>
            <a:r>
              <a:rPr lang="en-US" altLang="zh-CN" sz="2400" baseline="-25000">
                <a:latin typeface="Times New Roman" pitchFamily="18" charset="0"/>
                <a:ea typeface="宋体" pitchFamily="2" charset="-122"/>
              </a:rPr>
              <a:t>A</a:t>
            </a:r>
            <a:r>
              <a:rPr lang="en-US" altLang="zh-CN" sz="2400">
                <a:latin typeface="Times New Roman" pitchFamily="18" charset="0"/>
                <a:ea typeface="宋体" pitchFamily="2" charset="-122"/>
              </a:rPr>
              <a:t>-n</a:t>
            </a:r>
            <a:r>
              <a:rPr lang="en-US" altLang="zh-CN" sz="2400" baseline="-25000">
                <a:latin typeface="Times New Roman" pitchFamily="18" charset="0"/>
                <a:ea typeface="宋体" pitchFamily="2" charset="-122"/>
              </a:rPr>
              <a:t>B </a:t>
            </a:r>
            <a:r>
              <a:rPr lang="en-US" altLang="zh-CN" sz="2400">
                <a:latin typeface="Times New Roman" pitchFamily="18" charset="0"/>
                <a:ea typeface="宋体" pitchFamily="2" charset="-122"/>
              </a:rPr>
              <a:t>= 0</a:t>
            </a:r>
          </a:p>
        </p:txBody>
      </p:sp>
      <p:grpSp>
        <p:nvGrpSpPr>
          <p:cNvPr id="12" name="Group 43"/>
          <p:cNvGrpSpPr>
            <a:grpSpLocks/>
          </p:cNvGrpSpPr>
          <p:nvPr/>
        </p:nvGrpSpPr>
        <p:grpSpPr bwMode="auto">
          <a:xfrm>
            <a:off x="2603528" y="1277415"/>
            <a:ext cx="1579347" cy="3277784"/>
            <a:chOff x="0" y="0"/>
            <a:chExt cx="1741120" cy="3613150"/>
          </a:xfrm>
        </p:grpSpPr>
        <p:sp>
          <p:nvSpPr>
            <p:cNvPr id="13" name="Text Box 102"/>
            <p:cNvSpPr txBox="1">
              <a:spLocks noChangeArrowheads="1"/>
            </p:cNvSpPr>
            <p:nvPr/>
          </p:nvSpPr>
          <p:spPr bwMode="auto">
            <a:xfrm>
              <a:off x="865741" y="46038"/>
              <a:ext cx="45060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B</a:t>
              </a:r>
            </a:p>
          </p:txBody>
        </p:sp>
        <p:sp>
          <p:nvSpPr>
            <p:cNvPr id="14" name="AutoShape 97"/>
            <p:cNvSpPr>
              <a:spLocks/>
            </p:cNvSpPr>
            <p:nvPr/>
          </p:nvSpPr>
          <p:spPr bwMode="auto">
            <a:xfrm>
              <a:off x="160337" y="0"/>
              <a:ext cx="334963" cy="3613150"/>
            </a:xfrm>
            <a:prstGeom prst="leftBracket">
              <a:avLst>
                <a:gd name="adj" fmla="val 89889"/>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15" name="AutoShape 98"/>
            <p:cNvSpPr>
              <a:spLocks/>
            </p:cNvSpPr>
            <p:nvPr/>
          </p:nvSpPr>
          <p:spPr bwMode="auto">
            <a:xfrm>
              <a:off x="614362" y="336550"/>
              <a:ext cx="252413" cy="1428750"/>
            </a:xfrm>
            <a:prstGeom prst="leftBracket">
              <a:avLst>
                <a:gd name="adj" fmla="val 4717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16" name="AutoShape 99"/>
            <p:cNvSpPr>
              <a:spLocks/>
            </p:cNvSpPr>
            <p:nvPr/>
          </p:nvSpPr>
          <p:spPr bwMode="auto">
            <a:xfrm>
              <a:off x="614362" y="2100263"/>
              <a:ext cx="168275" cy="1008062"/>
            </a:xfrm>
            <a:prstGeom prst="leftBracket">
              <a:avLst>
                <a:gd name="adj" fmla="val 49921"/>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17" name="Text Box 103"/>
            <p:cNvSpPr txBox="1">
              <a:spLocks noChangeArrowheads="1"/>
            </p:cNvSpPr>
            <p:nvPr/>
          </p:nvSpPr>
          <p:spPr bwMode="auto">
            <a:xfrm>
              <a:off x="765175" y="1809750"/>
              <a:ext cx="47004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A</a:t>
              </a:r>
            </a:p>
          </p:txBody>
        </p:sp>
        <p:sp>
          <p:nvSpPr>
            <p:cNvPr id="18" name="Text Box 104"/>
            <p:cNvSpPr txBox="1">
              <a:spLocks noChangeArrowheads="1"/>
            </p:cNvSpPr>
            <p:nvPr/>
          </p:nvSpPr>
          <p:spPr bwMode="auto">
            <a:xfrm>
              <a:off x="698500" y="2352675"/>
              <a:ext cx="1042620"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call B</a:t>
              </a:r>
            </a:p>
          </p:txBody>
        </p:sp>
        <p:sp>
          <p:nvSpPr>
            <p:cNvPr id="19" name="Rectangle 105"/>
            <p:cNvSpPr>
              <a:spLocks noChangeArrowheads="1"/>
            </p:cNvSpPr>
            <p:nvPr/>
          </p:nvSpPr>
          <p:spPr bwMode="auto">
            <a:xfrm>
              <a:off x="0" y="1555750"/>
              <a:ext cx="8747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p>
              <a:pPr algn="ctr"/>
              <a:r>
                <a:rPr lang="en-GB" altLang="en-US" sz="2400">
                  <a:latin typeface="Times New Roman" pitchFamily="18" charset="0"/>
                  <a:ea typeface="宋体" pitchFamily="2" charset="-122"/>
                </a:rPr>
                <a:t>…</a:t>
              </a:r>
              <a:endParaRPr lang="en-US" altLang="zh-CN" sz="2400">
                <a:latin typeface="Times New Roman" pitchFamily="18" charset="0"/>
                <a:ea typeface="宋体" pitchFamily="2" charset="-122"/>
              </a:endParaRPr>
            </a:p>
          </p:txBody>
        </p:sp>
      </p:grpSp>
      <p:grpSp>
        <p:nvGrpSpPr>
          <p:cNvPr id="20" name="Group 39"/>
          <p:cNvGrpSpPr>
            <a:grpSpLocks/>
          </p:cNvGrpSpPr>
          <p:nvPr/>
        </p:nvGrpSpPr>
        <p:grpSpPr bwMode="auto">
          <a:xfrm>
            <a:off x="358568" y="1166524"/>
            <a:ext cx="1682016" cy="3352672"/>
            <a:chOff x="0" y="0"/>
            <a:chExt cx="1855174" cy="3695700"/>
          </a:xfrm>
        </p:grpSpPr>
        <p:sp>
          <p:nvSpPr>
            <p:cNvPr id="21" name="AutoShape 83"/>
            <p:cNvSpPr>
              <a:spLocks/>
            </p:cNvSpPr>
            <p:nvPr/>
          </p:nvSpPr>
          <p:spPr bwMode="auto">
            <a:xfrm>
              <a:off x="219075" y="0"/>
              <a:ext cx="334962" cy="3695700"/>
            </a:xfrm>
            <a:prstGeom prst="leftBracket">
              <a:avLst>
                <a:gd name="adj" fmla="val 91943"/>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latin typeface="Times New Roman" pitchFamily="18" charset="0"/>
                <a:ea typeface="宋体" pitchFamily="2" charset="-122"/>
              </a:endParaRPr>
            </a:p>
          </p:txBody>
        </p:sp>
        <p:sp>
          <p:nvSpPr>
            <p:cNvPr id="22" name="AutoShape 84"/>
            <p:cNvSpPr>
              <a:spLocks/>
            </p:cNvSpPr>
            <p:nvPr/>
          </p:nvSpPr>
          <p:spPr bwMode="auto">
            <a:xfrm>
              <a:off x="681035" y="420687"/>
              <a:ext cx="375444" cy="2771775"/>
            </a:xfrm>
            <a:prstGeom prst="leftBracket">
              <a:avLst>
                <a:gd name="adj" fmla="val 92089"/>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latin typeface="Times New Roman" pitchFamily="18" charset="0"/>
                <a:ea typeface="宋体" pitchFamily="2" charset="-122"/>
              </a:endParaRPr>
            </a:p>
          </p:txBody>
        </p:sp>
        <p:sp>
          <p:nvSpPr>
            <p:cNvPr id="23" name="AutoShape 85"/>
            <p:cNvSpPr>
              <a:spLocks/>
            </p:cNvSpPr>
            <p:nvPr/>
          </p:nvSpPr>
          <p:spPr bwMode="auto">
            <a:xfrm>
              <a:off x="930275" y="755650"/>
              <a:ext cx="252412" cy="1512887"/>
            </a:xfrm>
            <a:prstGeom prst="leftBracket">
              <a:avLst>
                <a:gd name="adj" fmla="val 49948"/>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latin typeface="Times New Roman" pitchFamily="18" charset="0"/>
                <a:ea typeface="宋体" pitchFamily="2" charset="-122"/>
              </a:endParaRPr>
            </a:p>
          </p:txBody>
        </p:sp>
        <p:sp>
          <p:nvSpPr>
            <p:cNvPr id="24" name="Text Box 88"/>
            <p:cNvSpPr txBox="1">
              <a:spLocks noChangeArrowheads="1"/>
            </p:cNvSpPr>
            <p:nvPr/>
          </p:nvSpPr>
          <p:spPr bwMode="auto">
            <a:xfrm>
              <a:off x="931862" y="84137"/>
              <a:ext cx="47026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A</a:t>
              </a:r>
            </a:p>
          </p:txBody>
        </p:sp>
        <p:sp>
          <p:nvSpPr>
            <p:cNvPr id="25" name="Text Box 89"/>
            <p:cNvSpPr txBox="1">
              <a:spLocks noChangeArrowheads="1"/>
            </p:cNvSpPr>
            <p:nvPr/>
          </p:nvSpPr>
          <p:spPr bwMode="auto">
            <a:xfrm>
              <a:off x="1182688" y="504825"/>
              <a:ext cx="450820"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B</a:t>
              </a:r>
            </a:p>
          </p:txBody>
        </p:sp>
        <p:sp>
          <p:nvSpPr>
            <p:cNvPr id="26" name="Text Box 90"/>
            <p:cNvSpPr txBox="1">
              <a:spLocks noChangeArrowheads="1"/>
            </p:cNvSpPr>
            <p:nvPr/>
          </p:nvSpPr>
          <p:spPr bwMode="auto">
            <a:xfrm>
              <a:off x="812065" y="2436812"/>
              <a:ext cx="104310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call B</a:t>
              </a:r>
            </a:p>
          </p:txBody>
        </p:sp>
        <p:sp>
          <p:nvSpPr>
            <p:cNvPr id="27" name="Rectangle 106"/>
            <p:cNvSpPr>
              <a:spLocks noChangeArrowheads="1"/>
            </p:cNvSpPr>
            <p:nvPr/>
          </p:nvSpPr>
          <p:spPr bwMode="auto">
            <a:xfrm>
              <a:off x="0" y="1282700"/>
              <a:ext cx="87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p>
              <a:pPr algn="ctr"/>
              <a:r>
                <a:rPr lang="en-GB" altLang="en-US" sz="2400">
                  <a:latin typeface="Times New Roman" pitchFamily="18" charset="0"/>
                  <a:ea typeface="宋体" pitchFamily="2" charset="-122"/>
                </a:rPr>
                <a:t>…</a:t>
              </a:r>
              <a:endParaRPr lang="en-US" altLang="zh-CN" sz="2400">
                <a:latin typeface="Times New Roman" pitchFamily="18" charset="0"/>
                <a:ea typeface="宋体" pitchFamily="2" charset="-122"/>
              </a:endParaRPr>
            </a:p>
          </p:txBody>
        </p:sp>
      </p:grpSp>
      <p:grpSp>
        <p:nvGrpSpPr>
          <p:cNvPr id="28" name="Group 41"/>
          <p:cNvGrpSpPr>
            <a:grpSpLocks/>
          </p:cNvGrpSpPr>
          <p:nvPr/>
        </p:nvGrpSpPr>
        <p:grpSpPr bwMode="auto">
          <a:xfrm>
            <a:off x="4399209" y="1250053"/>
            <a:ext cx="1783827" cy="3200016"/>
            <a:chOff x="0" y="0"/>
            <a:chExt cx="1966545" cy="3527425"/>
          </a:xfrm>
        </p:grpSpPr>
        <p:sp>
          <p:nvSpPr>
            <p:cNvPr id="29" name="AutoShape 74"/>
            <p:cNvSpPr>
              <a:spLocks/>
            </p:cNvSpPr>
            <p:nvPr/>
          </p:nvSpPr>
          <p:spPr bwMode="auto">
            <a:xfrm>
              <a:off x="238125" y="0"/>
              <a:ext cx="503237" cy="3527425"/>
            </a:xfrm>
            <a:prstGeom prst="leftBracket">
              <a:avLst>
                <a:gd name="adj" fmla="val 58412"/>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30" name="AutoShape 75"/>
            <p:cNvSpPr>
              <a:spLocks/>
            </p:cNvSpPr>
            <p:nvPr/>
          </p:nvSpPr>
          <p:spPr bwMode="auto">
            <a:xfrm>
              <a:off x="719137" y="430212"/>
              <a:ext cx="336550" cy="2519363"/>
            </a:xfrm>
            <a:prstGeom prst="leftBracket">
              <a:avLst>
                <a:gd name="adj" fmla="val 62382"/>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31" name="AutoShape 76"/>
            <p:cNvSpPr>
              <a:spLocks/>
            </p:cNvSpPr>
            <p:nvPr/>
          </p:nvSpPr>
          <p:spPr bwMode="auto">
            <a:xfrm>
              <a:off x="928687" y="1168400"/>
              <a:ext cx="252413" cy="1008062"/>
            </a:xfrm>
            <a:prstGeom prst="leftBracket">
              <a:avLst>
                <a:gd name="adj" fmla="val 33281"/>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32" name="Text Box 91"/>
            <p:cNvSpPr txBox="1">
              <a:spLocks noChangeArrowheads="1"/>
            </p:cNvSpPr>
            <p:nvPr/>
          </p:nvSpPr>
          <p:spPr bwMode="auto">
            <a:xfrm>
              <a:off x="1055687" y="93661"/>
              <a:ext cx="45060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B</a:t>
              </a:r>
            </a:p>
          </p:txBody>
        </p:sp>
        <p:sp>
          <p:nvSpPr>
            <p:cNvPr id="33" name="Text Box 92"/>
            <p:cNvSpPr txBox="1">
              <a:spLocks noChangeArrowheads="1"/>
            </p:cNvSpPr>
            <p:nvPr/>
          </p:nvSpPr>
          <p:spPr bwMode="auto">
            <a:xfrm>
              <a:off x="1149350" y="831850"/>
              <a:ext cx="47004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A</a:t>
              </a:r>
            </a:p>
          </p:txBody>
        </p:sp>
        <p:sp>
          <p:nvSpPr>
            <p:cNvPr id="34" name="Text Box 93"/>
            <p:cNvSpPr txBox="1">
              <a:spLocks noChangeArrowheads="1"/>
            </p:cNvSpPr>
            <p:nvPr/>
          </p:nvSpPr>
          <p:spPr bwMode="auto">
            <a:xfrm>
              <a:off x="923925" y="1420812"/>
              <a:ext cx="1042620"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call B</a:t>
              </a:r>
            </a:p>
          </p:txBody>
        </p:sp>
        <p:sp>
          <p:nvSpPr>
            <p:cNvPr id="35" name="Rectangle 107"/>
            <p:cNvSpPr>
              <a:spLocks noChangeArrowheads="1"/>
            </p:cNvSpPr>
            <p:nvPr/>
          </p:nvSpPr>
          <p:spPr bwMode="auto">
            <a:xfrm>
              <a:off x="0" y="1358900"/>
              <a:ext cx="87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p>
              <a:pPr algn="ctr"/>
              <a:r>
                <a:rPr lang="en-GB" altLang="en-US" sz="2400">
                  <a:latin typeface="Times New Roman" pitchFamily="18" charset="0"/>
                  <a:ea typeface="宋体" pitchFamily="2" charset="-122"/>
                </a:rPr>
                <a:t>…</a:t>
              </a:r>
              <a:endParaRPr lang="en-US" altLang="zh-CN" sz="2400">
                <a:latin typeface="Times New Roman" pitchFamily="18" charset="0"/>
                <a:ea typeface="宋体" pitchFamily="2" charset="-122"/>
              </a:endParaRPr>
            </a:p>
          </p:txBody>
        </p:sp>
      </p:grpSp>
      <p:grpSp>
        <p:nvGrpSpPr>
          <p:cNvPr id="36" name="Group 42"/>
          <p:cNvGrpSpPr>
            <a:grpSpLocks/>
          </p:cNvGrpSpPr>
          <p:nvPr/>
        </p:nvGrpSpPr>
        <p:grpSpPr bwMode="auto">
          <a:xfrm>
            <a:off x="6772328" y="1182366"/>
            <a:ext cx="1901907" cy="3276344"/>
            <a:chOff x="0" y="0"/>
            <a:chExt cx="2096720" cy="3611563"/>
          </a:xfrm>
        </p:grpSpPr>
        <p:sp>
          <p:nvSpPr>
            <p:cNvPr id="37" name="AutoShape 77"/>
            <p:cNvSpPr>
              <a:spLocks/>
            </p:cNvSpPr>
            <p:nvPr/>
          </p:nvSpPr>
          <p:spPr bwMode="auto">
            <a:xfrm>
              <a:off x="238125" y="0"/>
              <a:ext cx="420687" cy="3611563"/>
            </a:xfrm>
            <a:prstGeom prst="leftBracket">
              <a:avLst>
                <a:gd name="adj" fmla="val 71541"/>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38" name="AutoShape 78"/>
            <p:cNvSpPr>
              <a:spLocks/>
            </p:cNvSpPr>
            <p:nvPr/>
          </p:nvSpPr>
          <p:spPr bwMode="auto">
            <a:xfrm>
              <a:off x="1054100" y="1243013"/>
              <a:ext cx="250825" cy="1008062"/>
            </a:xfrm>
            <a:prstGeom prst="leftBracket">
              <a:avLst>
                <a:gd name="adj" fmla="val 33492"/>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39" name="Text Box 94"/>
            <p:cNvSpPr txBox="1">
              <a:spLocks noChangeArrowheads="1"/>
            </p:cNvSpPr>
            <p:nvPr/>
          </p:nvSpPr>
          <p:spPr bwMode="auto">
            <a:xfrm>
              <a:off x="969962" y="84137"/>
              <a:ext cx="45060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B</a:t>
              </a:r>
            </a:p>
          </p:txBody>
        </p:sp>
        <p:sp>
          <p:nvSpPr>
            <p:cNvPr id="40" name="Text Box 95"/>
            <p:cNvSpPr txBox="1">
              <a:spLocks noChangeArrowheads="1"/>
            </p:cNvSpPr>
            <p:nvPr/>
          </p:nvSpPr>
          <p:spPr bwMode="auto">
            <a:xfrm>
              <a:off x="1054100" y="1495425"/>
              <a:ext cx="1042620"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call B</a:t>
              </a:r>
            </a:p>
          </p:txBody>
        </p:sp>
        <p:sp>
          <p:nvSpPr>
            <p:cNvPr id="41" name="Text Box 96"/>
            <p:cNvSpPr txBox="1">
              <a:spLocks noChangeArrowheads="1"/>
            </p:cNvSpPr>
            <p:nvPr/>
          </p:nvSpPr>
          <p:spPr bwMode="auto">
            <a:xfrm>
              <a:off x="1306512" y="906463"/>
              <a:ext cx="470049" cy="51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p>
              <a:r>
                <a:rPr lang="en-US" altLang="zh-CN" sz="2400">
                  <a:latin typeface="Times New Roman" pitchFamily="18" charset="0"/>
                  <a:ea typeface="宋体" pitchFamily="2" charset="-122"/>
                </a:rPr>
                <a:t>A</a:t>
              </a:r>
            </a:p>
          </p:txBody>
        </p:sp>
        <p:sp>
          <p:nvSpPr>
            <p:cNvPr id="42" name="AutoShape 108"/>
            <p:cNvSpPr>
              <a:spLocks noChangeAspect="1"/>
            </p:cNvSpPr>
            <p:nvPr/>
          </p:nvSpPr>
          <p:spPr bwMode="auto">
            <a:xfrm>
              <a:off x="620712" y="312738"/>
              <a:ext cx="279400" cy="3068637"/>
            </a:xfrm>
            <a:prstGeom prst="leftBracket">
              <a:avLst>
                <a:gd name="adj" fmla="val 91525"/>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p>
              <a:endParaRPr lang="en-US" altLang="zh-CN">
                <a:ea typeface="宋体" pitchFamily="2" charset="-122"/>
              </a:endParaRPr>
            </a:p>
          </p:txBody>
        </p:sp>
        <p:sp>
          <p:nvSpPr>
            <p:cNvPr id="43" name="Rectangle 109"/>
            <p:cNvSpPr>
              <a:spLocks noChangeArrowheads="1"/>
            </p:cNvSpPr>
            <p:nvPr/>
          </p:nvSpPr>
          <p:spPr bwMode="auto">
            <a:xfrm>
              <a:off x="0" y="1422400"/>
              <a:ext cx="8731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p>
              <a:pPr algn="ctr"/>
              <a:r>
                <a:rPr lang="en-GB" altLang="en-US" sz="2400">
                  <a:latin typeface="Times New Roman" pitchFamily="18" charset="0"/>
                  <a:ea typeface="宋体" pitchFamily="2" charset="-122"/>
                </a:rPr>
                <a:t>…</a:t>
              </a:r>
              <a:endParaRPr lang="en-US" altLang="zh-CN" sz="2400">
                <a:latin typeface="Times New Roman" pitchFamily="18" charset="0"/>
                <a:ea typeface="宋体" pitchFamily="2" charset="-122"/>
              </a:endParaRPr>
            </a:p>
          </p:txBody>
        </p:sp>
        <p:sp>
          <p:nvSpPr>
            <p:cNvPr id="44" name="Rectangle 110"/>
            <p:cNvSpPr>
              <a:spLocks noChangeArrowheads="1"/>
            </p:cNvSpPr>
            <p:nvPr/>
          </p:nvSpPr>
          <p:spPr bwMode="auto">
            <a:xfrm>
              <a:off x="396875" y="1422400"/>
              <a:ext cx="8731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p>
              <a:pPr algn="ctr"/>
              <a:r>
                <a:rPr lang="en-GB" altLang="en-US" sz="2400">
                  <a:latin typeface="Times New Roman" pitchFamily="18" charset="0"/>
                  <a:ea typeface="宋体" pitchFamily="2" charset="-122"/>
                </a:rPr>
                <a:t>…</a:t>
              </a:r>
              <a:endParaRPr lang="en-US" altLang="zh-CN" sz="2400">
                <a:latin typeface="Times New Roman" pitchFamily="18" charset="0"/>
                <a:ea typeface="宋体" pitchFamily="2" charset="-122"/>
              </a:endParaRPr>
            </a:p>
          </p:txBody>
        </p:sp>
      </p:grpSp>
      <p:sp>
        <p:nvSpPr>
          <p:cNvPr id="45" name="Text Box 86"/>
          <p:cNvSpPr txBox="1">
            <a:spLocks noChangeArrowheads="1"/>
          </p:cNvSpPr>
          <p:nvPr/>
        </p:nvSpPr>
        <p:spPr bwMode="auto">
          <a:xfrm>
            <a:off x="194409" y="5105337"/>
            <a:ext cx="1568038"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200" dirty="0">
                <a:latin typeface="Times New Roman" pitchFamily="18" charset="0"/>
                <a:ea typeface="宋体" pitchFamily="2" charset="-122"/>
              </a:rPr>
              <a:t>current=f(0)</a:t>
            </a:r>
            <a:endParaRPr lang="en-US" altLang="zh-CN" sz="2400" dirty="0">
              <a:latin typeface="Times New Roman" pitchFamily="18" charset="0"/>
              <a:ea typeface="宋体" pitchFamily="2" charset="-122"/>
            </a:endParaRPr>
          </a:p>
        </p:txBody>
      </p:sp>
      <p:sp>
        <p:nvSpPr>
          <p:cNvPr id="46" name="Text Box 86"/>
          <p:cNvSpPr txBox="1">
            <a:spLocks noChangeArrowheads="1"/>
          </p:cNvSpPr>
          <p:nvPr/>
        </p:nvSpPr>
        <p:spPr bwMode="auto">
          <a:xfrm>
            <a:off x="2174408" y="5126940"/>
            <a:ext cx="2472131"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200">
                <a:latin typeface="Times New Roman" pitchFamily="18" charset="0"/>
                <a:ea typeface="宋体" pitchFamily="2" charset="-122"/>
              </a:rPr>
              <a:t>D[current + 2] =f(1)</a:t>
            </a:r>
          </a:p>
        </p:txBody>
      </p:sp>
      <p:sp>
        <p:nvSpPr>
          <p:cNvPr id="47" name="Text Box 86"/>
          <p:cNvSpPr txBox="1">
            <a:spLocks noChangeArrowheads="1"/>
          </p:cNvSpPr>
          <p:nvPr/>
        </p:nvSpPr>
        <p:spPr bwMode="auto">
          <a:xfrm>
            <a:off x="5184009" y="5131260"/>
            <a:ext cx="609442"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200">
                <a:latin typeface="Times New Roman" pitchFamily="18" charset="0"/>
                <a:ea typeface="宋体" pitchFamily="2" charset="-122"/>
              </a:rPr>
              <a:t>f(2)</a:t>
            </a:r>
          </a:p>
        </p:txBody>
      </p:sp>
      <p:sp>
        <p:nvSpPr>
          <p:cNvPr id="48" name="Text Box 86"/>
          <p:cNvSpPr txBox="1">
            <a:spLocks noChangeArrowheads="1"/>
          </p:cNvSpPr>
          <p:nvPr/>
        </p:nvSpPr>
        <p:spPr bwMode="auto">
          <a:xfrm>
            <a:off x="7266248" y="5167264"/>
            <a:ext cx="92683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p>
            <a:r>
              <a:rPr lang="en-US" altLang="zh-CN" sz="2200">
                <a:latin typeface="Times New Roman" pitchFamily="18" charset="0"/>
                <a:ea typeface="宋体" pitchFamily="2" charset="-122"/>
              </a:rPr>
              <a:t>f(d+1)</a:t>
            </a:r>
          </a:p>
        </p:txBody>
      </p:sp>
      <p:sp>
        <p:nvSpPr>
          <p:cNvPr id="49" name="Rectangle 49"/>
          <p:cNvSpPr>
            <a:spLocks noChangeArrowheads="1"/>
          </p:cNvSpPr>
          <p:nvPr/>
        </p:nvSpPr>
        <p:spPr bwMode="auto">
          <a:xfrm>
            <a:off x="1005542" y="5805264"/>
            <a:ext cx="5584057" cy="530032"/>
          </a:xfrm>
          <a:prstGeom prst="rect">
            <a:avLst/>
          </a:prstGeom>
          <a:solidFill>
            <a:srgbClr val="FFFFCC"/>
          </a:solidFill>
          <a:ln w="9525">
            <a:solidFill>
              <a:schemeClr val="tx1"/>
            </a:solidFill>
            <a:miter lim="800000"/>
            <a:headEnd/>
            <a:tailEnd/>
          </a:ln>
        </p:spPr>
        <p:txBody>
          <a:bodyPr wrap="none" lIns="82945" tIns="41473" rIns="82945" bIns="41473">
            <a:spAutoFit/>
          </a:bodyPr>
          <a:lstStyle/>
          <a:p>
            <a:r>
              <a:rPr lang="zh-CN" altLang="en-US" sz="29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静态连接 </a:t>
            </a:r>
            <a:r>
              <a:rPr lang="en-US" altLang="zh-CN" sz="29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D[free+2] </a:t>
            </a:r>
            <a:r>
              <a:rPr lang="zh-CN" altLang="en-US" sz="29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的值为</a:t>
            </a:r>
            <a:r>
              <a:rPr lang="en-US" altLang="zh-CN" sz="29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f(d+1)</a:t>
            </a:r>
          </a:p>
        </p:txBody>
      </p:sp>
      <p:sp>
        <p:nvSpPr>
          <p:cNvPr id="51"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52"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38</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5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linds(horizontal)">
                                      <p:cBhvr>
                                        <p:cTn id="34" dur="500"/>
                                        <p:tgtEl>
                                          <p:spTgt spid="36"/>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blinds(horizontal)">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blinds(horizontal)">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blinds(horizontal)">
                                      <p:cBhvr>
                                        <p:cTn id="58" dur="500"/>
                                        <p:tgtEl>
                                          <p:spTgt spid="4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blinds(horizontal)">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45" grpId="0" autoUpdateAnimBg="0"/>
      <p:bldP spid="46" grpId="0" autoUpdateAnimBg="0"/>
      <p:bldP spid="47" grpId="0" autoUpdateAnimBg="0"/>
      <p:bldP spid="48" grpId="0" autoUpdateAnimBg="0"/>
      <p:bldP spid="4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a:buFont typeface="Wingdings"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1) D[ free ] := </a:t>
            </a:r>
            <a:r>
              <a:rPr lang="en-US" altLang="zh-CN"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（保存返回地址）</a:t>
            </a:r>
          </a:p>
          <a:p>
            <a:pPr>
              <a:buFont typeface="Wingdings"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2) D[free + 1] := current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（保存</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a:t>
            </a:r>
          </a:p>
          <a:p>
            <a:pPr>
              <a:buFont typeface="Times New Roman" pitchFamily="18" charset="0"/>
              <a:buNone/>
            </a:pPr>
            <a:r>
              <a:rPr lang="en-US" altLang="zh-CN"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 D[free + 2] := f(d+1)   </a:t>
            </a:r>
            <a:r>
              <a:rPr lang="zh-CN" altLang="en-US"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（保存静态连接）</a:t>
            </a:r>
            <a:endParaRPr lang="en-US" altLang="zh-CN"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4) current := free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（建立新的</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current</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	</a:t>
            </a:r>
          </a:p>
          <a:p>
            <a:pPr>
              <a:buFont typeface="Wingdings"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5) free := free + L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（调整</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free</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a:t>
            </a:r>
          </a:p>
          <a:p>
            <a:pPr>
              <a:buFont typeface="Wingdings"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6) </a:t>
            </a:r>
            <a:r>
              <a:rPr lang="en-US" altLang="zh-CN" b="0" dirty="0" err="1">
                <a:latin typeface="Times New Roman" panose="02020603050405020304" pitchFamily="18" charset="0"/>
                <a:ea typeface="楷体" panose="02010609060101010101" pitchFamily="49" charset="-122"/>
                <a:cs typeface="Times New Roman" panose="02020603050405020304" pitchFamily="18" charset="0"/>
              </a:rPr>
              <a:t>ip</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 := P</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（转移到</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P</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a:buFont typeface="Wingdings" pitchFamily="2" charset="2"/>
              <a:buNone/>
            </a:pPr>
            <a:r>
              <a:rPr lang="en-US" altLang="zh-CN" b="0" dirty="0">
                <a:latin typeface="Times New Roman" panose="02020603050405020304" pitchFamily="18" charset="0"/>
                <a:ea typeface="楷体" panose="02010609060101010101" pitchFamily="49" charset="-122"/>
                <a:cs typeface="Times New Roman" panose="02020603050405020304" pitchFamily="18" charset="0"/>
              </a:rPr>
              <a:t>7) …    (</a:t>
            </a:r>
            <a:r>
              <a:rPr lang="zh-CN" altLang="en-US" b="0" dirty="0">
                <a:latin typeface="Times New Roman" panose="02020603050405020304" pitchFamily="18" charset="0"/>
                <a:ea typeface="楷体" panose="02010609060101010101" pitchFamily="49" charset="-122"/>
                <a:cs typeface="Times New Roman" panose="02020603050405020304" pitchFamily="18" charset="0"/>
              </a:rPr>
              <a:t>函数返回后需执行的指令</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t>
            </a:r>
            <a:endParaRPr lang="en-US"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嵌套定义下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Call P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语句的翻译</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Rectangle 50"/>
          <p:cNvSpPr>
            <a:spLocks noChangeArrowheads="1"/>
          </p:cNvSpPr>
          <p:nvPr/>
        </p:nvSpPr>
        <p:spPr bwMode="auto">
          <a:xfrm>
            <a:off x="2195736" y="1474040"/>
            <a:ext cx="1265760" cy="449327"/>
          </a:xfrm>
          <a:prstGeom prst="rect">
            <a:avLst/>
          </a:prstGeom>
          <a:solidFill>
            <a:srgbClr val="FFFFCC"/>
          </a:solidFill>
          <a:ln w="9525">
            <a:solidFill>
              <a:schemeClr val="tx1"/>
            </a:solidFill>
            <a:miter lim="800000"/>
            <a:headEnd/>
            <a:tailEnd/>
          </a:ln>
        </p:spPr>
        <p:txBody>
          <a:bodyPr lIns="82945" tIns="41473" rIns="82945" bIns="41473"/>
          <a:lstStyle/>
          <a:p>
            <a:pPr algn="ctr"/>
            <a:r>
              <a:rPr lang="en-US" altLang="zh-CN" sz="28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ip</a:t>
            </a:r>
            <a:r>
              <a:rPr lang="en-US" altLang="zh-CN"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+ 6</a:t>
            </a:r>
          </a:p>
        </p:txBody>
      </p:sp>
      <p:sp>
        <p:nvSpPr>
          <p:cNvPr id="10"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ea typeface="楷体" panose="02010609060101010101" pitchFamily="49" charset="-122"/>
                <a:cs typeface="Times New Roman" panose="02020603050405020304" pitchFamily="18" charset="0"/>
              </a:rPr>
              <a:t>School of information &amp; software Engineering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Fuhu Deng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39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1431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3600" b="0" dirty="0">
                <a:latin typeface="Times New Roman" panose="02020603050405020304" pitchFamily="18" charset="0"/>
                <a:ea typeface="楷体" panose="02010609060101010101" pitchFamily="49" charset="-122"/>
                <a:cs typeface="Times New Roman" panose="02020603050405020304" pitchFamily="18" charset="0"/>
              </a:rPr>
              <a:t>程序运行的流程</a:t>
            </a:r>
            <a:endParaRPr lang="en-US" altLang="zh-CN" sz="36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操作系统 </a:t>
            </a:r>
            <a:r>
              <a:rPr lang="en-US" altLang="zh-CN" sz="32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OS</a:t>
            </a:r>
          </a:p>
          <a:p>
            <a:pPr marL="0" indent="0">
              <a:buNone/>
            </a:pPr>
            <a:endParaRPr lang="en-US" altLang="zh-CN" sz="32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sz="32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OS</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为程序分配存储空间</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sz="3200" b="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OS</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将代码复制到所分配的存储空间</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sz="3200" b="0" dirty="0">
                <a:latin typeface="Times New Roman" panose="02020603050405020304" pitchFamily="18" charset="0"/>
                <a:ea typeface="楷体" panose="02010609060101010101" pitchFamily="49" charset="-122"/>
                <a:cs typeface="Times New Roman" panose="02020603050405020304" pitchFamily="18" charset="0"/>
              </a:rPr>
              <a:t>	OS</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跳转到程序的入口地址（</a:t>
            </a:r>
            <a:r>
              <a:rPr lang="en-US" altLang="zh-CN" sz="3200" b="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32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sz="3200" b="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b="0" dirty="0">
                <a:latin typeface="Times New Roman" panose="02020603050405020304" pitchFamily="18" charset="0"/>
                <a:ea typeface="楷体" panose="02010609060101010101" pitchFamily="49" charset="-122"/>
                <a:cs typeface="Times New Roman" panose="02020603050405020304" pitchFamily="18" charset="0"/>
              </a:rPr>
              <a:t>。。。</a:t>
            </a:r>
            <a:endParaRPr lang="en-US" sz="3200" b="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normAutofit/>
          </a:bodyPr>
          <a:lstStyle/>
          <a:p>
            <a:r>
              <a:rPr lang="zh-CN" altLang="en-US" sz="4000" dirty="0"/>
              <a:t>运行时环境</a:t>
            </a:r>
            <a:endParaRPr lang="en-US" sz="4000"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4</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62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a:bodyPr>
          <a:lstStyle/>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在编译时能够确定目标程序运行时所需的全部数据空间的大小，且在执行期间保持固定，则在编译时就可以组织后程序运行时的全部数据空间，并确定程序中定义的所有名字的存储位置，这种分配策略称为静态存储分配。</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特点：绑定是</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1 vs 1</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的映射。名字在程序编译时与存储空间结合，每次过程活动时，它的名字映射到同一存储单元。程序运行时不再对存储空间的分配。</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静态存储分配适用于没有指针或动态分配、过程不可递归调用的语言。</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静态存储分配</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ea typeface="楷体" panose="02010609060101010101" pitchFamily="49" charset="-122"/>
                <a:cs typeface="Times New Roman" panose="02020603050405020304" pitchFamily="18" charset="0"/>
              </a:rPr>
              <a:t>School of information &amp; software Engineering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Fuhu Deng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5631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457200" indent="-457200" algn="l">
              <a:lnSpc>
                <a:spcPct val="150000"/>
              </a:lnSpc>
              <a:buAutoNum type="arabicParenBoth"/>
            </a:pPr>
            <a:r>
              <a:rPr lang="zh-CN" altLang="en-US" sz="2400" b="0" dirty="0">
                <a:latin typeface="Times New Roman" panose="02020603050405020304" pitchFamily="18" charset="0"/>
                <a:cs typeface="Times New Roman" panose="02020603050405020304" pitchFamily="18" charset="0"/>
              </a:rPr>
              <a:t>数据对象的大小和它在内存中的位置在编译时就已经确定。</a:t>
            </a:r>
            <a:endParaRPr lang="en-US" altLang="zh-CN" sz="2400" b="0" dirty="0">
              <a:latin typeface="Times New Roman" panose="02020603050405020304" pitchFamily="18" charset="0"/>
              <a:cs typeface="Times New Roman" panose="02020603050405020304" pitchFamily="18" charset="0"/>
            </a:endParaRPr>
          </a:p>
          <a:p>
            <a:pPr marL="457200" indent="-457200" algn="l">
              <a:lnSpc>
                <a:spcPct val="150000"/>
              </a:lnSpc>
              <a:buAutoNum type="arabicParenBoth"/>
            </a:pPr>
            <a:r>
              <a:rPr lang="zh-CN" altLang="en-US" sz="2400" b="0" dirty="0">
                <a:latin typeface="Times New Roman" panose="02020603050405020304" pitchFamily="18" charset="0"/>
                <a:cs typeface="Times New Roman" panose="02020603050405020304" pitchFamily="18" charset="0"/>
              </a:rPr>
              <a:t>一个过程的所有活动都使用同一个局部名字绑定，因此，不允许过程被递归调用。</a:t>
            </a:r>
            <a:endParaRPr lang="en-US" altLang="zh-CN" sz="2400" b="0" dirty="0">
              <a:latin typeface="Times New Roman" panose="02020603050405020304" pitchFamily="18" charset="0"/>
              <a:cs typeface="Times New Roman" panose="02020603050405020304" pitchFamily="18" charset="0"/>
            </a:endParaRPr>
          </a:p>
          <a:p>
            <a:pPr marL="457200" indent="-457200" algn="l">
              <a:lnSpc>
                <a:spcPct val="150000"/>
              </a:lnSpc>
              <a:buAutoNum type="arabicParenBoth"/>
            </a:pPr>
            <a:r>
              <a:rPr lang="zh-CN" altLang="en-US" sz="2400" b="0" dirty="0">
                <a:latin typeface="Times New Roman" panose="02020603050405020304" pitchFamily="18" charset="0"/>
                <a:cs typeface="Times New Roman" panose="02020603050405020304" pitchFamily="18" charset="0"/>
              </a:rPr>
              <a:t>没有运行时的存储分配机制，因此数据结构不能动态建立。</a:t>
            </a:r>
            <a:endParaRPr lang="en-US" altLang="zh-CN" sz="2400" b="0" dirty="0">
              <a:latin typeface="Times New Roman" panose="02020603050405020304" pitchFamily="18" charset="0"/>
              <a:cs typeface="Times New Roman" panose="02020603050405020304" pitchFamily="18" charset="0"/>
            </a:endParaRPr>
          </a:p>
          <a:p>
            <a:pPr marL="457200" indent="-457200" algn="l">
              <a:buAutoNum type="arabicParenBoth"/>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Fortran</a:t>
            </a:r>
            <a:r>
              <a:rPr lang="zh-CN" altLang="en-US" sz="2400" b="0" dirty="0">
                <a:latin typeface="Times New Roman" panose="02020603050405020304" pitchFamily="18" charset="0"/>
                <a:cs typeface="Times New Roman" panose="02020603050405020304" pitchFamily="18" charset="0"/>
              </a:rPr>
              <a:t>语言是一个典型的完全采用静态存储分配策略的程序设计语言。</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静态存储分配的性质</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ea typeface="楷体" panose="02010609060101010101" pitchFamily="49" charset="-122"/>
                <a:cs typeface="Times New Roman" panose="02020603050405020304" pitchFamily="18" charset="0"/>
              </a:rPr>
              <a:t>School of information &amp; software Engineering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Fuhu Deng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563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342900" indent="-342900" algn="l">
              <a:lnSpc>
                <a:spcPct val="150000"/>
              </a:lnSpc>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编译程序处理声明语句时，每遇到一个变量名就创建一个符号表条目，填入相应的属性，包括名字、类型、存储地址等。</a:t>
            </a:r>
          </a:p>
          <a:p>
            <a:pPr marL="342900" indent="-342900" algn="l">
              <a:lnSpc>
                <a:spcPct val="150000"/>
              </a:lnSpc>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每个变量所需存储空间的大小由其类型确定，并且在编译时是已知的。</a:t>
            </a:r>
          </a:p>
          <a:p>
            <a:pPr marL="342900" indent="-342900" algn="l">
              <a:lnSpc>
                <a:spcPct val="150000"/>
              </a:lnSpc>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根据名字出现的先后顺序，连续分配空间。</a:t>
            </a: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静态存储分配的实现</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ea typeface="楷体" panose="02010609060101010101" pitchFamily="49" charset="-122"/>
                <a:cs typeface="Times New Roman" panose="02020603050405020304" pitchFamily="18" charset="0"/>
              </a:rPr>
              <a:t>School of information &amp; software Engineering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Fuhu Deng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9801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a:solidFill>
                  <a:srgbClr val="000000"/>
                </a:solidFill>
                <a:latin typeface="楷体" panose="02010609060101010101" pitchFamily="49" charset="-122"/>
                <a:ea typeface="楷体" panose="02010609060101010101" pitchFamily="49" charset="-122"/>
              </a:rPr>
              <a:t>静态存储分配的实现</a:t>
            </a:r>
          </a:p>
        </p:txBody>
      </p:sp>
      <p:sp>
        <p:nvSpPr>
          <p:cNvPr id="5" name="Rectangle 3"/>
          <p:cNvSpPr txBox="1">
            <a:spLocks noChangeArrowheads="1"/>
          </p:cNvSpPr>
          <p:nvPr/>
        </p:nvSpPr>
        <p:spPr bwMode="auto">
          <a:xfrm>
            <a:off x="107504" y="932724"/>
            <a:ext cx="4320480" cy="557820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PROGRAM  CNSUME</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CHARACTER * 50	BUF</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INTEGER    NEXT</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CHARACTER    C , PRDUCE</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DATA    NEXT / 1 /,  BUF /‘ ’/</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6	C = PRDUCE( )</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BUF( NEXT , NEXT ) = C</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NEXT = NEXT + 1</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IF ( C .NE. ‘ ’ ) GOTO 6</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WRITE( * , ‘( A )’ ) BUF</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END</a:t>
            </a:r>
          </a:p>
          <a:p>
            <a:pPr algn="l">
              <a:lnSpc>
                <a:spcPct val="90000"/>
              </a:lnSpc>
              <a:spcBef>
                <a:spcPct val="0"/>
              </a:spcBef>
            </a:pPr>
            <a:endParaRPr lang="en-US" altLang="zh-CN" sz="1400" kern="0" dirty="0">
              <a:latin typeface="Times New Roman" panose="02020603050405020304" pitchFamily="18" charset="0"/>
              <a:cs typeface="Times New Roman" panose="02020603050405020304" pitchFamily="18" charset="0"/>
            </a:endParaRP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CHARACTER FUNCTION PRDUCE( )</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CHARACTER * 80	BUFFER</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INTEGER		NEXT</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SAVE     BUFFER , NEXT</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DATA    NEXT / 81 /</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IF  ( NEXT .GT. 80 ) THEN</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READ(* , ‘( A )’ ) BUFFER</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NEXT = 1</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END IF</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PRDUCE = BUFFER( NEXT , NEXT )</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NEXT = NEXT + 1</a:t>
            </a:r>
          </a:p>
          <a:p>
            <a:pPr algn="l">
              <a:lnSpc>
                <a:spcPct val="90000"/>
              </a:lnSpc>
              <a:spcBef>
                <a:spcPct val="0"/>
              </a:spcBef>
            </a:pPr>
            <a:r>
              <a:rPr lang="en-US" altLang="zh-CN" sz="1400" kern="0" dirty="0">
                <a:latin typeface="Times New Roman" panose="02020603050405020304" pitchFamily="18" charset="0"/>
                <a:cs typeface="Times New Roman" panose="02020603050405020304" pitchFamily="18" charset="0"/>
              </a:rPr>
              <a:t>	END</a:t>
            </a:r>
          </a:p>
        </p:txBody>
      </p:sp>
      <p:sp>
        <p:nvSpPr>
          <p:cNvPr id="2" name="矩形 1"/>
          <p:cNvSpPr/>
          <p:nvPr/>
        </p:nvSpPr>
        <p:spPr>
          <a:xfrm>
            <a:off x="3995936" y="1010225"/>
            <a:ext cx="2664296"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CNSUME</a:t>
            </a: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目标代码</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3995936" y="1682300"/>
            <a:ext cx="2664296"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PRDUCE</a:t>
            </a: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目标代码</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3995936" y="2354374"/>
            <a:ext cx="2664296" cy="1842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CHARACTER * 50  BUF</a:t>
            </a: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INTEGER NEXT</a:t>
            </a:r>
          </a:p>
          <a:p>
            <a:pPr algn="ctr"/>
            <a:r>
              <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CHARACTER C</a:t>
            </a:r>
          </a:p>
        </p:txBody>
      </p:sp>
      <p:sp>
        <p:nvSpPr>
          <p:cNvPr id="8" name="矩形 7"/>
          <p:cNvSpPr/>
          <p:nvPr/>
        </p:nvSpPr>
        <p:spPr>
          <a:xfrm>
            <a:off x="3995936" y="4197085"/>
            <a:ext cx="2664296" cy="1842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CHARACTER* 80 BUFFER</a:t>
            </a: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INTEGER NEXT </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右大括号 2"/>
          <p:cNvSpPr/>
          <p:nvPr/>
        </p:nvSpPr>
        <p:spPr>
          <a:xfrm>
            <a:off x="6660232" y="2354374"/>
            <a:ext cx="360040" cy="1842711"/>
          </a:xfrm>
          <a:prstGeom prst="rightBrace">
            <a:avLst>
              <a:gd name="adj1" fmla="val 34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右大括号 8"/>
          <p:cNvSpPr/>
          <p:nvPr/>
        </p:nvSpPr>
        <p:spPr>
          <a:xfrm>
            <a:off x="6660232" y="4197085"/>
            <a:ext cx="360040" cy="1842711"/>
          </a:xfrm>
          <a:prstGeom prst="rightBrace">
            <a:avLst>
              <a:gd name="adj1" fmla="val 2605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7020273" y="2882137"/>
            <a:ext cx="1037463" cy="584775"/>
          </a:xfrm>
          <a:prstGeom prst="rect">
            <a:avLst/>
          </a:prstGeom>
          <a:noFill/>
        </p:spPr>
        <p:txBody>
          <a:bodyPr wrap="none" rtlCol="0">
            <a:spAutoFit/>
          </a:bodyPr>
          <a:lstStyle/>
          <a:p>
            <a:r>
              <a:rPr lang="en-US" sz="1600" dirty="0">
                <a:latin typeface="Times New Roman" panose="02020603050405020304" pitchFamily="18" charset="0"/>
                <a:ea typeface="楷体" panose="02010609060101010101" pitchFamily="49" charset="-122"/>
                <a:cs typeface="Times New Roman" panose="02020603050405020304" pitchFamily="18" charset="0"/>
              </a:rPr>
              <a:t>CNSUME</a:t>
            </a:r>
          </a:p>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TextBox 10"/>
          <p:cNvSpPr txBox="1"/>
          <p:nvPr/>
        </p:nvSpPr>
        <p:spPr>
          <a:xfrm>
            <a:off x="7020271" y="4728589"/>
            <a:ext cx="1005403" cy="584775"/>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PRDUCE</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右大括号 11"/>
          <p:cNvSpPr/>
          <p:nvPr/>
        </p:nvSpPr>
        <p:spPr>
          <a:xfrm>
            <a:off x="6666559" y="1010225"/>
            <a:ext cx="360040" cy="1333160"/>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TextBox 12"/>
          <p:cNvSpPr txBox="1"/>
          <p:nvPr/>
        </p:nvSpPr>
        <p:spPr>
          <a:xfrm>
            <a:off x="7026599" y="1286955"/>
            <a:ext cx="1210588" cy="338554"/>
          </a:xfrm>
          <a:prstGeom prst="rect">
            <a:avLst/>
          </a:prstGeom>
          <a:noFill/>
        </p:spPr>
        <p:txBody>
          <a:bodyPr wrap="none" rtlCol="0">
            <a:spAutoFit/>
          </a:bodyPr>
          <a:lstStyle/>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代码存储区</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大括号 13"/>
          <p:cNvSpPr/>
          <p:nvPr/>
        </p:nvSpPr>
        <p:spPr>
          <a:xfrm>
            <a:off x="7884368" y="1010226"/>
            <a:ext cx="576064" cy="5029569"/>
          </a:xfrm>
          <a:prstGeom prst="rightBrace">
            <a:avLst>
              <a:gd name="adj1" fmla="val 5078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Box 14"/>
          <p:cNvSpPr txBox="1"/>
          <p:nvPr/>
        </p:nvSpPr>
        <p:spPr>
          <a:xfrm>
            <a:off x="8460433" y="2232348"/>
            <a:ext cx="463923" cy="1938992"/>
          </a:xfrm>
          <a:prstGeom prst="rect">
            <a:avLst/>
          </a:prstGeom>
          <a:noFill/>
        </p:spPr>
        <p:txBody>
          <a:bodyPr wrap="square" rtlCol="0">
            <a:spAutoFit/>
          </a:bodyPr>
          <a:lstStyle/>
          <a:p>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静态存储空间</a:t>
            </a:r>
            <a:endParaRPr lang="en-US" sz="20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ea typeface="楷体" panose="02010609060101010101" pitchFamily="49" charset="-122"/>
                <a:cs typeface="Times New Roman" panose="02020603050405020304" pitchFamily="18" charset="0"/>
              </a:rPr>
              <a:t>School of information &amp; software Engineering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Fuhu Deng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003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6" grpId="0" animBg="1"/>
      <p:bldP spid="7" grpId="0" animBg="1"/>
      <p:bldP spid="8" grpId="0" animBg="1"/>
      <p:bldP spid="3" grpId="0" animBg="1"/>
      <p:bldP spid="9" grpId="0" animBg="1"/>
      <p:bldP spid="10" grpId="0"/>
      <p:bldP spid="11" grpId="0"/>
      <p:bldP spid="12" grpId="0" animBg="1"/>
      <p:bldP spid="13" grpId="0"/>
      <p:bldP spid="14" grpId="0" animBg="1"/>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3909053"/>
            <a:ext cx="1944216"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arenBoth"/>
            </a:pP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B, C, T1)</a:t>
            </a:r>
          </a:p>
          <a:p>
            <a:pPr marL="342900" indent="-342900">
              <a:lnSpc>
                <a:spcPct val="150000"/>
              </a:lnSpc>
              <a:buAutoNum type="arabicParenBoth"/>
            </a:pP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 T1, T2)</a:t>
            </a:r>
          </a:p>
          <a:p>
            <a:pPr marL="342900" indent="-342900">
              <a:lnSpc>
                <a:spcPct val="150000"/>
              </a:lnSpc>
              <a:buAutoNum type="arabicParenBoth"/>
            </a:pP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D, F, T3)</a:t>
            </a:r>
          </a:p>
          <a:p>
            <a:pPr marL="342900" indent="-342900">
              <a:lnSpc>
                <a:spcPct val="150000"/>
              </a:lnSpc>
              <a:buAutoNum type="arabicParenBoth"/>
            </a:pP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T2, T3, T4)</a:t>
            </a:r>
          </a:p>
          <a:p>
            <a:pPr marL="342900" indent="-342900">
              <a:lnSpc>
                <a:spcPct val="150000"/>
              </a:lnSpc>
              <a:buAutoNum type="arabicParenBoth"/>
            </a:pP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T4, _, Z)</a:t>
            </a:r>
          </a:p>
        </p:txBody>
      </p:sp>
      <p:sp>
        <p:nvSpPr>
          <p:cNvPr id="5" name="右大括号 4"/>
          <p:cNvSpPr/>
          <p:nvPr/>
        </p:nvSpPr>
        <p:spPr>
          <a:xfrm>
            <a:off x="2546685" y="3909054"/>
            <a:ext cx="256574" cy="768085"/>
          </a:xfrm>
          <a:prstGeom prst="rightBrace">
            <a:avLst>
              <a:gd name="adj1" fmla="val 2698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副标题 2"/>
          <p:cNvSpPr>
            <a:spLocks noGrp="1"/>
          </p:cNvSpPr>
          <p:nvPr>
            <p:ph idx="1"/>
          </p:nvPr>
        </p:nvSpPr>
        <p:spPr/>
        <p:txBody>
          <a:bodyPr/>
          <a:lstStyle/>
          <a:p>
            <a:pPr algn="l"/>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临时变量的作用域</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l">
              <a:buFont typeface="Wingdings" panose="05000000000000000000" pitchFamily="2" charset="2"/>
              <a:buChar char="Ø"/>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该临时变量第一次被赋值到最后一次被引用之间的全部四元式。</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l">
              <a:buFont typeface="Wingdings" panose="05000000000000000000" pitchFamily="2" charset="2"/>
              <a:buChar char="Ø"/>
            </a:pP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最简单的方式是为每一个临时变量都分配存储空间，但会造成极大的浪费，因此，需要通过临时变量的作用域来确定是否可以</a:t>
            </a:r>
            <a:r>
              <a:rPr lang="zh-CN" altLang="en-US" sz="20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共用</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存储空间。</a:t>
            </a:r>
            <a:endParaRPr lang="en-US" altLang="zh-CN" sz="20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例如 </a:t>
            </a:r>
            <a:r>
              <a:rPr lang="en-US" altLang="zh-CN" sz="2000" b="0" dirty="0">
                <a:latin typeface="Times New Roman" panose="02020603050405020304" pitchFamily="18" charset="0"/>
                <a:ea typeface="楷体" panose="02010609060101010101" pitchFamily="49" charset="-122"/>
                <a:cs typeface="Times New Roman" panose="02020603050405020304" pitchFamily="18" charset="0"/>
              </a:rPr>
              <a:t>Z:= A + B * C – D/F</a:t>
            </a:r>
            <a:r>
              <a:rPr lang="zh-CN" altLang="en-US" sz="2000" b="0" dirty="0">
                <a:latin typeface="Times New Roman" panose="02020603050405020304" pitchFamily="18" charset="0"/>
                <a:ea typeface="楷体" panose="02010609060101010101" pitchFamily="49" charset="-122"/>
                <a:cs typeface="Times New Roman" panose="02020603050405020304" pitchFamily="18" charset="0"/>
              </a:rPr>
              <a:t>的中间代码为：</a:t>
            </a:r>
          </a:p>
        </p:txBody>
      </p:sp>
      <p:sp>
        <p:nvSpPr>
          <p:cNvPr id="11" name="标题 10"/>
          <p:cNvSpPr>
            <a:spLocks noGrp="1"/>
          </p:cNvSpPr>
          <p:nvPr>
            <p:ph type="title"/>
          </p:nvPr>
        </p:nvSpPr>
        <p:spPr/>
        <p:txBody>
          <a:bodyPr/>
          <a:lstStyle/>
          <a:p>
            <a:r>
              <a:rPr lang="zh-CN" altLang="en-US" dirty="0"/>
              <a:t>临时变量的地址分配</a:t>
            </a:r>
            <a:endParaRPr lang="en-US" dirty="0"/>
          </a:p>
        </p:txBody>
      </p:sp>
      <p:sp>
        <p:nvSpPr>
          <p:cNvPr id="6" name="TextBox 5"/>
          <p:cNvSpPr txBox="1"/>
          <p:nvPr/>
        </p:nvSpPr>
        <p:spPr>
          <a:xfrm>
            <a:off x="2803259" y="4082701"/>
            <a:ext cx="1364476"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的作用域</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右大括号 6"/>
          <p:cNvSpPr/>
          <p:nvPr/>
        </p:nvSpPr>
        <p:spPr>
          <a:xfrm>
            <a:off x="2546685" y="5006982"/>
            <a:ext cx="256573" cy="822285"/>
          </a:xfrm>
          <a:prstGeom prst="rightBrace">
            <a:avLst>
              <a:gd name="adj1" fmla="val 2698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Box 7"/>
          <p:cNvSpPr txBox="1"/>
          <p:nvPr/>
        </p:nvSpPr>
        <p:spPr>
          <a:xfrm>
            <a:off x="2979294" y="4707824"/>
            <a:ext cx="1364476"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的作用域</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右大括号 8"/>
          <p:cNvSpPr/>
          <p:nvPr/>
        </p:nvSpPr>
        <p:spPr>
          <a:xfrm>
            <a:off x="2827371" y="4707824"/>
            <a:ext cx="256573" cy="1152128"/>
          </a:xfrm>
          <a:prstGeom prst="rightBrace">
            <a:avLst>
              <a:gd name="adj1" fmla="val 2698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3083943" y="5283888"/>
            <a:ext cx="1364476"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的作用域</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 name="直接箭头连接符 11"/>
          <p:cNvCxnSpPr>
            <a:stCxn id="7" idx="1"/>
            <a:endCxn id="10" idx="1"/>
          </p:cNvCxnSpPr>
          <p:nvPr/>
        </p:nvCxnSpPr>
        <p:spPr>
          <a:xfrm>
            <a:off x="2803258" y="5418125"/>
            <a:ext cx="280685" cy="504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右大括号 12"/>
          <p:cNvSpPr/>
          <p:nvPr/>
        </p:nvSpPr>
        <p:spPr>
          <a:xfrm>
            <a:off x="2570798" y="5829267"/>
            <a:ext cx="256574" cy="672075"/>
          </a:xfrm>
          <a:prstGeom prst="rightBrace">
            <a:avLst>
              <a:gd name="adj1" fmla="val 2698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Box 13"/>
          <p:cNvSpPr txBox="1"/>
          <p:nvPr/>
        </p:nvSpPr>
        <p:spPr>
          <a:xfrm>
            <a:off x="2827372" y="5919083"/>
            <a:ext cx="1364476" cy="369332"/>
          </a:xfrm>
          <a:prstGeom prst="rect">
            <a:avLst/>
          </a:prstGeom>
          <a:noFill/>
        </p:spPr>
        <p:txBody>
          <a:bodyPr wrap="none" rtlCol="0">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的作用域</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Box 14"/>
          <p:cNvSpPr txBox="1"/>
          <p:nvPr/>
        </p:nvSpPr>
        <p:spPr>
          <a:xfrm>
            <a:off x="4788024" y="3804398"/>
            <a:ext cx="3775393" cy="400110"/>
          </a:xfrm>
          <a:prstGeom prst="rect">
            <a:avLst/>
          </a:prstGeom>
          <a:noFill/>
        </p:spPr>
        <p:txBody>
          <a:bodyPr wrap="none" rtlCol="0">
            <a:spAutoFi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只需要</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个存储单元，而不是</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ea typeface="楷体" panose="02010609060101010101" pitchFamily="49" charset="-122"/>
                <a:cs typeface="Times New Roman" panose="02020603050405020304" pitchFamily="18" charset="0"/>
              </a:rPr>
              <a:t>School of information &amp; software Engineering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ea typeface="楷体" panose="02010609060101010101" pitchFamily="49" charset="-122"/>
                <a:cs typeface="Times New Roman" panose="02020603050405020304" pitchFamily="18" charset="0"/>
              </a:rPr>
              <a:t>Fuhu Deng</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8483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7" grpId="0" animBg="1"/>
      <p:bldP spid="8" grpId="0"/>
      <p:bldP spid="9" grpId="0" animBg="1"/>
      <p:bldP spid="10" grpId="0"/>
      <p:bldP spid="13" grpId="0" animBg="1"/>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algn="l"/>
            <a:r>
              <a:rPr lang="zh-CN" altLang="en-US" sz="2400" dirty="0">
                <a:latin typeface="Times New Roman" panose="02020603050405020304" pitchFamily="18" charset="0"/>
                <a:cs typeface="Times New Roman" panose="02020603050405020304" pitchFamily="18" charset="0"/>
              </a:rPr>
              <a:t>动态存储分配方案：</a:t>
            </a:r>
            <a:endParaRPr lang="en-US" altLang="zh-CN" sz="240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在编译时不能确定目标程序运行时所需的全部数据空间的大小，而是在目标程序运行时动态确定。</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适用于除静态变量以外的其他变量。</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主要分为：</a:t>
            </a:r>
            <a:r>
              <a:rPr lang="zh-CN" altLang="en-US" sz="2400" dirty="0">
                <a:latin typeface="楷体" panose="02010609060101010101" pitchFamily="49" charset="-122"/>
                <a:ea typeface="楷体" panose="02010609060101010101" pitchFamily="49" charset="-122"/>
                <a:cs typeface="Times New Roman" panose="02020603050405020304" pitchFamily="18" charset="0"/>
              </a:rPr>
              <a:t>栈式存储分配</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和</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堆式存储分配</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动态存储分配</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45</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b="0" dirty="0">
                <a:latin typeface="楷体" panose="02010609060101010101" pitchFamily="49" charset="-122"/>
                <a:ea typeface="楷体" panose="02010609060101010101" pitchFamily="49" charset="-122"/>
                <a:cs typeface="Times New Roman" panose="02020603050405020304" pitchFamily="18" charset="0"/>
              </a:rPr>
              <a:t>栈式存储分配方案：</a:t>
            </a:r>
            <a:endParaRPr lang="en-US" altLang="zh-CN"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在内存中独立分配一个栈区，按照栈的特点</a:t>
            </a:r>
            <a:r>
              <a:rPr lang="en-US" altLang="zh-CN" sz="2400" b="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后入先出</a:t>
            </a:r>
            <a:r>
              <a:rPr lang="en-US" altLang="zh-CN" sz="2400" b="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b="0" dirty="0">
                <a:latin typeface="楷体" panose="02010609060101010101" pitchFamily="49" charset="-122"/>
                <a:ea typeface="楷体" panose="02010609060101010101" pitchFamily="49" charset="-122"/>
                <a:cs typeface="Times New Roman" panose="02020603050405020304" pitchFamily="18" charset="0"/>
              </a:rPr>
              <a:t>进行变量的存储空间分配。程序运行时，当调用一个过程时，该过程所需的存储空间动态地分配与栈顶，调用结束时，释放所占用的存储空间。</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适用于含有可变数组或递归调用过程的程序设计语言。</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简单的栈式存储分配和嵌套过程语言的栈式存储分配</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栈式存储分配</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46</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15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algn="l"/>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适用于没有</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分程序结构</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，过程</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定义不嵌套</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，允许</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过程递归调用</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的语言。</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algn="l"/>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例如：</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标题 6"/>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简单的栈式存储分配</a:t>
            </a:r>
            <a:endParaRPr lang="en-US" dirty="0"/>
          </a:p>
        </p:txBody>
      </p:sp>
      <p:sp>
        <p:nvSpPr>
          <p:cNvPr id="2" name="矩形 1"/>
          <p:cNvSpPr/>
          <p:nvPr/>
        </p:nvSpPr>
        <p:spPr>
          <a:xfrm>
            <a:off x="395536" y="3294294"/>
            <a:ext cx="3128392" cy="3170099"/>
          </a:xfrm>
          <a:prstGeom prst="rect">
            <a:avLst/>
          </a:prstGeom>
        </p:spPr>
        <p:txBody>
          <a:bodyPr wrap="square">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Main{</a:t>
            </a:r>
          </a:p>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全局变量的说明</a:t>
            </a: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proc     R</a:t>
            </a: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t>
            </a: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end  R;</a:t>
            </a: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proc   Q</a:t>
            </a: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a:t>
            </a:r>
          </a:p>
          <a:p>
            <a:pPr lvl="2"/>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end  Q;</a:t>
            </a:r>
          </a:p>
          <a:p>
            <a:pPr lvl="2"/>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主程序执行语句  </a:t>
            </a:r>
          </a:p>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end  main}</a:t>
            </a:r>
          </a:p>
        </p:txBody>
      </p:sp>
      <p:sp>
        <p:nvSpPr>
          <p:cNvPr id="5" name="TextBox 4"/>
          <p:cNvSpPr txBox="1"/>
          <p:nvPr/>
        </p:nvSpPr>
        <p:spPr>
          <a:xfrm>
            <a:off x="1172187" y="2583292"/>
            <a:ext cx="7964040" cy="461665"/>
          </a:xfrm>
          <a:prstGeom prst="rect">
            <a:avLst/>
          </a:prstGeom>
          <a:noFill/>
        </p:spPr>
        <p:txBody>
          <a:bodyPr wrap="none" rtlCol="0">
            <a:spAutoFit/>
          </a:body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在程序运行时，主程序执行语句中可能存在如下两种情况</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Box 5"/>
          <p:cNvSpPr txBox="1"/>
          <p:nvPr/>
        </p:nvSpPr>
        <p:spPr>
          <a:xfrm>
            <a:off x="4427984" y="4879343"/>
            <a:ext cx="3600400" cy="400110"/>
          </a:xfrm>
          <a:prstGeom prst="rect">
            <a:avLst/>
          </a:prstGeom>
          <a:noFill/>
        </p:spPr>
        <p:txBody>
          <a:bodyPr wrap="squar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Q R   </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和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M RQ</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47</a:t>
            </a:fld>
            <a:endParaRPr lang="zh-CN" altLang="en-US" dirty="0">
              <a:latin typeface="Times New Roman" panose="02020603050405020304" pitchFamily="18" charset="0"/>
              <a:cs typeface="Times New Roman" panose="02020603050405020304" pitchFamily="18" charset="0"/>
            </a:endParaRPr>
          </a:p>
        </p:txBody>
      </p:sp>
      <p:sp>
        <p:nvSpPr>
          <p:cNvPr id="10"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81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1" y="1610596"/>
            <a:ext cx="2232248" cy="400110"/>
          </a:xfrm>
          <a:prstGeom prst="rect">
            <a:avLst/>
          </a:prstGeom>
          <a:noFill/>
        </p:spPr>
        <p:txBody>
          <a:bodyPr wrap="squar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Q R</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p:cNvSpPr/>
          <p:nvPr/>
        </p:nvSpPr>
        <p:spPr>
          <a:xfrm>
            <a:off x="500031" y="4035731"/>
            <a:ext cx="1872208" cy="1347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1" name="矩形 10"/>
          <p:cNvSpPr/>
          <p:nvPr/>
        </p:nvSpPr>
        <p:spPr>
          <a:xfrm>
            <a:off x="500031" y="5390844"/>
            <a:ext cx="1872208" cy="938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全局数据区</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右大括号 11"/>
          <p:cNvSpPr/>
          <p:nvPr/>
        </p:nvSpPr>
        <p:spPr>
          <a:xfrm>
            <a:off x="2372239" y="4035731"/>
            <a:ext cx="316556" cy="966053"/>
          </a:xfrm>
          <a:prstGeom prst="rightBrace">
            <a:avLst>
              <a:gd name="adj1" fmla="val 34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右大括号 12"/>
          <p:cNvSpPr/>
          <p:nvPr/>
        </p:nvSpPr>
        <p:spPr>
          <a:xfrm>
            <a:off x="2372239" y="5390844"/>
            <a:ext cx="327553" cy="938523"/>
          </a:xfrm>
          <a:prstGeom prst="rightBrace">
            <a:avLst>
              <a:gd name="adj1" fmla="val 2605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Box 13"/>
          <p:cNvSpPr txBox="1"/>
          <p:nvPr/>
        </p:nvSpPr>
        <p:spPr>
          <a:xfrm>
            <a:off x="2688795" y="4349480"/>
            <a:ext cx="1353256"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右大括号 15"/>
          <p:cNvSpPr/>
          <p:nvPr/>
        </p:nvSpPr>
        <p:spPr>
          <a:xfrm>
            <a:off x="2378566" y="2141016"/>
            <a:ext cx="360040" cy="1918163"/>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Box 16"/>
          <p:cNvSpPr txBox="1"/>
          <p:nvPr/>
        </p:nvSpPr>
        <p:spPr>
          <a:xfrm>
            <a:off x="2738606" y="2914345"/>
            <a:ext cx="1335622"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506358" y="2124541"/>
            <a:ext cx="1872208" cy="1918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临时变量</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局部变量</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访问链</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TextBox 20"/>
          <p:cNvSpPr txBox="1"/>
          <p:nvPr/>
        </p:nvSpPr>
        <p:spPr>
          <a:xfrm>
            <a:off x="2732280" y="5690829"/>
            <a:ext cx="1026243"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函数</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TextBox 21"/>
          <p:cNvSpPr txBox="1"/>
          <p:nvPr/>
        </p:nvSpPr>
        <p:spPr>
          <a:xfrm>
            <a:off x="5433360" y="1610596"/>
            <a:ext cx="2232248" cy="400110"/>
          </a:xfrm>
          <a:prstGeom prst="rect">
            <a:avLst/>
          </a:prstGeom>
          <a:noFill/>
        </p:spPr>
        <p:txBody>
          <a:bodyPr wrap="squar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R Q</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p:cNvSpPr/>
          <p:nvPr/>
        </p:nvSpPr>
        <p:spPr>
          <a:xfrm>
            <a:off x="5465847" y="4035732"/>
            <a:ext cx="1872208" cy="134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4" name="右大括号 23"/>
          <p:cNvSpPr/>
          <p:nvPr/>
        </p:nvSpPr>
        <p:spPr>
          <a:xfrm>
            <a:off x="7338055" y="4035731"/>
            <a:ext cx="366367" cy="966053"/>
          </a:xfrm>
          <a:prstGeom prst="rightBrace">
            <a:avLst>
              <a:gd name="adj1" fmla="val 34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TextBox 24"/>
          <p:cNvSpPr txBox="1"/>
          <p:nvPr/>
        </p:nvSpPr>
        <p:spPr>
          <a:xfrm>
            <a:off x="7683242" y="4349480"/>
            <a:ext cx="1335622"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右大括号 25"/>
          <p:cNvSpPr/>
          <p:nvPr/>
        </p:nvSpPr>
        <p:spPr>
          <a:xfrm>
            <a:off x="7344382" y="2110596"/>
            <a:ext cx="360040" cy="1918163"/>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Box 26"/>
          <p:cNvSpPr txBox="1"/>
          <p:nvPr/>
        </p:nvSpPr>
        <p:spPr>
          <a:xfrm>
            <a:off x="7665608" y="2914345"/>
            <a:ext cx="1353256"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p:cNvSpPr/>
          <p:nvPr/>
        </p:nvSpPr>
        <p:spPr>
          <a:xfrm>
            <a:off x="5465847" y="2110596"/>
            <a:ext cx="1872208" cy="1918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临时变量</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局部变量</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访问链</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TextBox 28"/>
          <p:cNvSpPr txBox="1"/>
          <p:nvPr/>
        </p:nvSpPr>
        <p:spPr>
          <a:xfrm>
            <a:off x="7654611" y="5682642"/>
            <a:ext cx="1026243"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函数</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矩形 29"/>
          <p:cNvSpPr/>
          <p:nvPr/>
        </p:nvSpPr>
        <p:spPr>
          <a:xfrm>
            <a:off x="5465847" y="5390844"/>
            <a:ext cx="1872208" cy="9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全局数据区</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右大括号 30"/>
          <p:cNvSpPr/>
          <p:nvPr/>
        </p:nvSpPr>
        <p:spPr>
          <a:xfrm>
            <a:off x="7338055" y="5390844"/>
            <a:ext cx="316556" cy="922148"/>
          </a:xfrm>
          <a:prstGeom prst="rightBrace">
            <a:avLst>
              <a:gd name="adj1" fmla="val 2605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3" name="直接箭头连接符 32"/>
          <p:cNvCxnSpPr/>
          <p:nvPr/>
        </p:nvCxnSpPr>
        <p:spPr>
          <a:xfrm>
            <a:off x="5018922" y="2149116"/>
            <a:ext cx="4469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5040540" y="4042704"/>
            <a:ext cx="4469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85552" y="1902895"/>
            <a:ext cx="616515" cy="369332"/>
          </a:xfrm>
          <a:prstGeom prst="rect">
            <a:avLst/>
          </a:prstGeom>
          <a:noFill/>
        </p:spPr>
        <p:txBody>
          <a:bodyPr wrap="none" rtlCol="0">
            <a:spAutoFit/>
          </a:bodyPr>
          <a:lstStyle/>
          <a:p>
            <a:r>
              <a:rPr lang="en-US" dirty="0">
                <a:latin typeface="Times New Roman" panose="02020603050405020304" pitchFamily="18" charset="0"/>
                <a:ea typeface="楷体" panose="02010609060101010101" pitchFamily="49" charset="-122"/>
                <a:cs typeface="Times New Roman" panose="02020603050405020304" pitchFamily="18" charset="0"/>
              </a:rPr>
              <a:t>TOP</a:t>
            </a:r>
          </a:p>
        </p:txBody>
      </p:sp>
      <p:sp>
        <p:nvSpPr>
          <p:cNvPr id="39" name="TextBox 38"/>
          <p:cNvSpPr txBox="1"/>
          <p:nvPr/>
        </p:nvSpPr>
        <p:spPr>
          <a:xfrm>
            <a:off x="4548098" y="3796483"/>
            <a:ext cx="441146" cy="369332"/>
          </a:xfrm>
          <a:prstGeom prst="rect">
            <a:avLst/>
          </a:prstGeom>
          <a:noFill/>
        </p:spPr>
        <p:txBody>
          <a:bodyPr wrap="none" rtlCol="0">
            <a:spAutoFit/>
          </a:bodyPr>
          <a:lstStyle/>
          <a:p>
            <a:r>
              <a:rPr lang="en-US" dirty="0">
                <a:latin typeface="Times New Roman" panose="02020603050405020304" pitchFamily="18" charset="0"/>
                <a:ea typeface="楷体" panose="02010609060101010101" pitchFamily="49" charset="-122"/>
                <a:cs typeface="Times New Roman" panose="02020603050405020304" pitchFamily="18" charset="0"/>
              </a:rPr>
              <a:t>SP</a:t>
            </a:r>
          </a:p>
        </p:txBody>
      </p:sp>
      <p:sp>
        <p:nvSpPr>
          <p:cNvPr id="40" name="矩形 39"/>
          <p:cNvSpPr/>
          <p:nvPr/>
        </p:nvSpPr>
        <p:spPr>
          <a:xfrm>
            <a:off x="5465847" y="3350258"/>
            <a:ext cx="1872209" cy="436359"/>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调用单元</a:t>
            </a: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a:t>简单的栈式存储分配</a:t>
            </a:r>
            <a:endParaRPr lang="en-US" dirty="0"/>
          </a:p>
        </p:txBody>
      </p:sp>
      <p:sp>
        <p:nvSpPr>
          <p:cNvPr id="32"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35"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48</a:t>
            </a:fld>
            <a:endParaRPr lang="zh-CN" altLang="en-US" dirty="0">
              <a:latin typeface="Times New Roman" panose="02020603050405020304" pitchFamily="18" charset="0"/>
              <a:cs typeface="Times New Roman" panose="02020603050405020304" pitchFamily="18" charset="0"/>
            </a:endParaRPr>
          </a:p>
        </p:txBody>
      </p:sp>
      <p:sp>
        <p:nvSpPr>
          <p:cNvPr id="36"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04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1" grpId="0" animBg="1"/>
      <p:bldP spid="12" grpId="0" animBg="1"/>
      <p:bldP spid="13" grpId="0" animBg="1"/>
      <p:bldP spid="14" grpId="0"/>
      <p:bldP spid="16" grpId="0" animBg="1"/>
      <p:bldP spid="17" grpId="0"/>
      <p:bldP spid="20" grpId="0" animBg="1"/>
      <p:bldP spid="21" grpId="0"/>
      <p:bldP spid="22" grpId="0"/>
      <p:bldP spid="23" grpId="0" animBg="1"/>
      <p:bldP spid="24" grpId="0" animBg="1"/>
      <p:bldP spid="25" grpId="0"/>
      <p:bldP spid="26" grpId="0" animBg="1"/>
      <p:bldP spid="27" grpId="0"/>
      <p:bldP spid="28" grpId="0" animBg="1"/>
      <p:bldP spid="29" grpId="0"/>
      <p:bldP spid="30" grpId="0" animBg="1"/>
      <p:bldP spid="31" grpId="0" animBg="1"/>
      <p:bldP spid="38" grpId="0"/>
      <p:bldP spid="39" grpId="0"/>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56045"/>
            <a:ext cx="2898550" cy="830997"/>
          </a:xfrm>
          <a:prstGeom prst="rect">
            <a:avLst/>
          </a:prstGeom>
          <a:noFill/>
        </p:spPr>
        <p:txBody>
          <a:bodyPr wrap="none" rtlCol="0">
            <a:spAutoFit/>
          </a:bodyPr>
          <a:lstStyle/>
          <a:p>
            <a:r>
              <a:rPr lang="en-US" sz="240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中局部变量的地址</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 SP +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相对地址</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简单的栈式存储分配</a:t>
            </a:r>
            <a:endParaRPr lang="en-US" dirty="0"/>
          </a:p>
        </p:txBody>
      </p:sp>
      <p:sp>
        <p:nvSpPr>
          <p:cNvPr id="21" name="TextBox 20"/>
          <p:cNvSpPr txBox="1"/>
          <p:nvPr/>
        </p:nvSpPr>
        <p:spPr>
          <a:xfrm>
            <a:off x="5433360" y="1610596"/>
            <a:ext cx="2232248" cy="400110"/>
          </a:xfrm>
          <a:prstGeom prst="rect">
            <a:avLst/>
          </a:prstGeom>
          <a:noFill/>
        </p:spPr>
        <p:txBody>
          <a:bodyPr wrap="square" rtlCol="0">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R Q</a:t>
            </a: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31"/>
          <p:cNvSpPr/>
          <p:nvPr/>
        </p:nvSpPr>
        <p:spPr>
          <a:xfrm>
            <a:off x="5465847" y="4035732"/>
            <a:ext cx="1872208" cy="134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35" name="右大括号 34"/>
          <p:cNvSpPr/>
          <p:nvPr/>
        </p:nvSpPr>
        <p:spPr>
          <a:xfrm>
            <a:off x="7338055" y="4035731"/>
            <a:ext cx="366367" cy="966053"/>
          </a:xfrm>
          <a:prstGeom prst="rightBrace">
            <a:avLst>
              <a:gd name="adj1" fmla="val 3491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TextBox 35"/>
          <p:cNvSpPr txBox="1"/>
          <p:nvPr/>
        </p:nvSpPr>
        <p:spPr>
          <a:xfrm>
            <a:off x="7674425" y="4371057"/>
            <a:ext cx="1335622"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右大括号 36"/>
          <p:cNvSpPr/>
          <p:nvPr/>
        </p:nvSpPr>
        <p:spPr>
          <a:xfrm>
            <a:off x="7344382" y="2110596"/>
            <a:ext cx="360040" cy="1918163"/>
          </a:xfrm>
          <a:prstGeom prst="rightBrace">
            <a:avLst>
              <a:gd name="adj1" fmla="val 2605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TextBox 40"/>
          <p:cNvSpPr txBox="1"/>
          <p:nvPr/>
        </p:nvSpPr>
        <p:spPr>
          <a:xfrm>
            <a:off x="7665608" y="2900400"/>
            <a:ext cx="1353256"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Q</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的活动记录</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p:cNvSpPr/>
          <p:nvPr/>
        </p:nvSpPr>
        <p:spPr>
          <a:xfrm>
            <a:off x="5465847" y="2110596"/>
            <a:ext cx="1872208" cy="1918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临时变量</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局部变量</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访问链</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控制链</a:t>
            </a:r>
            <a:endPar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返回地址</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TextBox 42"/>
          <p:cNvSpPr txBox="1"/>
          <p:nvPr/>
        </p:nvSpPr>
        <p:spPr>
          <a:xfrm>
            <a:off x="7654611" y="5682642"/>
            <a:ext cx="1026243" cy="338554"/>
          </a:xfrm>
          <a:prstGeom prst="rect">
            <a:avLst/>
          </a:prstGeom>
          <a:noFill/>
        </p:spPr>
        <p:txBody>
          <a:bodyPr wrap="none" rtlCol="0">
            <a:spAutoFit/>
          </a:bodyPr>
          <a:lstStyle/>
          <a:p>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Main</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函数</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矩形 43"/>
          <p:cNvSpPr/>
          <p:nvPr/>
        </p:nvSpPr>
        <p:spPr>
          <a:xfrm>
            <a:off x="5465847" y="5390844"/>
            <a:ext cx="1872208" cy="92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全局数据区</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右大括号 44"/>
          <p:cNvSpPr/>
          <p:nvPr/>
        </p:nvSpPr>
        <p:spPr>
          <a:xfrm>
            <a:off x="7338055" y="5390844"/>
            <a:ext cx="316556" cy="922148"/>
          </a:xfrm>
          <a:prstGeom prst="rightBrace">
            <a:avLst>
              <a:gd name="adj1" fmla="val 2605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6" name="直接箭头连接符 45"/>
          <p:cNvCxnSpPr/>
          <p:nvPr/>
        </p:nvCxnSpPr>
        <p:spPr>
          <a:xfrm>
            <a:off x="5018922" y="2149116"/>
            <a:ext cx="4469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040540" y="4042704"/>
            <a:ext cx="4469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85552" y="1902895"/>
            <a:ext cx="616515" cy="369332"/>
          </a:xfrm>
          <a:prstGeom prst="rect">
            <a:avLst/>
          </a:prstGeom>
          <a:noFill/>
        </p:spPr>
        <p:txBody>
          <a:bodyPr wrap="none" rtlCol="0">
            <a:spAutoFit/>
          </a:bodyPr>
          <a:lstStyle/>
          <a:p>
            <a:r>
              <a:rPr lang="en-US" dirty="0">
                <a:latin typeface="Times New Roman" panose="02020603050405020304" pitchFamily="18" charset="0"/>
                <a:ea typeface="楷体" panose="02010609060101010101" pitchFamily="49" charset="-122"/>
                <a:cs typeface="Times New Roman" panose="02020603050405020304" pitchFamily="18" charset="0"/>
              </a:rPr>
              <a:t>TOP</a:t>
            </a:r>
          </a:p>
        </p:txBody>
      </p:sp>
      <p:sp>
        <p:nvSpPr>
          <p:cNvPr id="49" name="TextBox 48"/>
          <p:cNvSpPr txBox="1"/>
          <p:nvPr/>
        </p:nvSpPr>
        <p:spPr>
          <a:xfrm>
            <a:off x="4548098" y="3796483"/>
            <a:ext cx="441146" cy="369332"/>
          </a:xfrm>
          <a:prstGeom prst="rect">
            <a:avLst/>
          </a:prstGeom>
          <a:noFill/>
        </p:spPr>
        <p:txBody>
          <a:bodyPr wrap="none" rtlCol="0">
            <a:spAutoFit/>
          </a:bodyPr>
          <a:lstStyle/>
          <a:p>
            <a:r>
              <a:rPr lang="en-US" dirty="0">
                <a:latin typeface="Times New Roman" panose="02020603050405020304" pitchFamily="18" charset="0"/>
                <a:ea typeface="楷体" panose="02010609060101010101" pitchFamily="49" charset="-122"/>
                <a:cs typeface="Times New Roman" panose="02020603050405020304" pitchFamily="18" charset="0"/>
              </a:rPr>
              <a:t>SP</a:t>
            </a:r>
          </a:p>
        </p:txBody>
      </p:sp>
      <p:sp>
        <p:nvSpPr>
          <p:cNvPr id="50" name="矩形 49"/>
          <p:cNvSpPr/>
          <p:nvPr/>
        </p:nvSpPr>
        <p:spPr>
          <a:xfrm>
            <a:off x="5465847" y="3350258"/>
            <a:ext cx="1872209" cy="436359"/>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调用单元</a:t>
            </a: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t>
            </a:r>
            <a:endParaRPr lang="en-US" sz="16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52"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49</a:t>
            </a:fld>
            <a:endParaRPr lang="zh-CN" altLang="en-US" dirty="0">
              <a:latin typeface="Times New Roman" panose="02020603050405020304" pitchFamily="18" charset="0"/>
              <a:cs typeface="Times New Roman" panose="02020603050405020304" pitchFamily="18" charset="0"/>
            </a:endParaRPr>
          </a:p>
        </p:txBody>
      </p:sp>
      <p:sp>
        <p:nvSpPr>
          <p:cNvPr id="53"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0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0" dirty="0">
                <a:latin typeface="楷体" panose="02010609060101010101" pitchFamily="49" charset="-122"/>
                <a:ea typeface="楷体" panose="02010609060101010101" pitchFamily="49" charset="-122"/>
              </a:rPr>
              <a:t>名字的地址分配在</a:t>
            </a:r>
            <a:r>
              <a:rPr lang="zh-CN" altLang="en-US" b="0" dirty="0">
                <a:solidFill>
                  <a:srgbClr val="FF0000"/>
                </a:solidFill>
                <a:latin typeface="楷体" panose="02010609060101010101" pitchFamily="49" charset="-122"/>
                <a:ea typeface="楷体" panose="02010609060101010101" pitchFamily="49" charset="-122"/>
              </a:rPr>
              <a:t>编译</a:t>
            </a:r>
            <a:r>
              <a:rPr lang="zh-CN" altLang="en-US" b="0" dirty="0">
                <a:latin typeface="楷体" panose="02010609060101010101" pitchFamily="49" charset="-122"/>
                <a:ea typeface="楷体" panose="02010609060101010101" pitchFamily="49" charset="-122"/>
              </a:rPr>
              <a:t>或</a:t>
            </a:r>
            <a:r>
              <a:rPr lang="zh-CN" altLang="en-US" b="0" dirty="0">
                <a:solidFill>
                  <a:srgbClr val="FF0000"/>
                </a:solidFill>
                <a:latin typeface="楷体" panose="02010609060101010101" pitchFamily="49" charset="-122"/>
                <a:ea typeface="楷体" panose="02010609060101010101" pitchFamily="49" charset="-122"/>
              </a:rPr>
              <a:t>运行</a:t>
            </a:r>
            <a:r>
              <a:rPr lang="zh-CN" altLang="en-US" b="0" dirty="0">
                <a:latin typeface="楷体" panose="02010609060101010101" pitchFamily="49" charset="-122"/>
                <a:ea typeface="楷体" panose="02010609060101010101" pitchFamily="49" charset="-122"/>
              </a:rPr>
              <a:t>时完成。</a:t>
            </a:r>
            <a:endParaRPr lang="en-US" altLang="zh-CN" b="0" dirty="0">
              <a:latin typeface="楷体" panose="02010609060101010101" pitchFamily="49" charset="-122"/>
              <a:ea typeface="楷体" panose="02010609060101010101" pitchFamily="49" charset="-122"/>
            </a:endParaRPr>
          </a:p>
          <a:p>
            <a:r>
              <a:rPr lang="zh-CN" altLang="en-US" b="0" dirty="0">
                <a:latin typeface="楷体" panose="02010609060101010101" pitchFamily="49" charset="-122"/>
                <a:ea typeface="楷体" panose="02010609060101010101" pitchFamily="49" charset="-122"/>
              </a:rPr>
              <a:t>讨论目标程序运行时的活动与运行环境</a:t>
            </a:r>
            <a:r>
              <a:rPr lang="en-US" altLang="zh-CN" b="0" dirty="0">
                <a:latin typeface="楷体" panose="02010609060101010101" pitchFamily="49" charset="-122"/>
                <a:ea typeface="楷体" panose="02010609060101010101" pitchFamily="49" charset="-122"/>
              </a:rPr>
              <a:t>,</a:t>
            </a:r>
            <a:r>
              <a:rPr lang="zh-CN" altLang="en-US" b="0" dirty="0">
                <a:latin typeface="楷体" panose="02010609060101010101" pitchFamily="49" charset="-122"/>
                <a:ea typeface="楷体" panose="02010609060101010101" pitchFamily="49" charset="-122"/>
              </a:rPr>
              <a:t>主要讨论</a:t>
            </a:r>
            <a:r>
              <a:rPr lang="zh-CN" altLang="en-US" b="0" dirty="0">
                <a:solidFill>
                  <a:srgbClr val="FF0000"/>
                </a:solidFill>
                <a:latin typeface="楷体" panose="02010609060101010101" pitchFamily="49" charset="-122"/>
                <a:ea typeface="楷体" panose="02010609060101010101" pitchFamily="49" charset="-122"/>
              </a:rPr>
              <a:t>存储组织与管理</a:t>
            </a:r>
            <a:r>
              <a:rPr lang="en-US" altLang="zh-CN" b="0" dirty="0">
                <a:latin typeface="楷体" panose="02010609060101010101" pitchFamily="49" charset="-122"/>
                <a:ea typeface="楷体" panose="02010609060101010101" pitchFamily="49" charset="-122"/>
              </a:rPr>
              <a:t>,</a:t>
            </a:r>
            <a:r>
              <a:rPr lang="zh-CN" altLang="en-US" b="0" dirty="0">
                <a:latin typeface="楷体" panose="02010609060101010101" pitchFamily="49" charset="-122"/>
                <a:ea typeface="楷体" panose="02010609060101010101" pitchFamily="49" charset="-122"/>
              </a:rPr>
              <a:t>包括</a:t>
            </a:r>
            <a:r>
              <a:rPr lang="en-US" altLang="zh-CN" b="0" dirty="0">
                <a:latin typeface="楷体" panose="02010609060101010101" pitchFamily="49" charset="-122"/>
                <a:ea typeface="楷体" panose="02010609060101010101" pitchFamily="49" charset="-122"/>
              </a:rPr>
              <a:t>:</a:t>
            </a:r>
          </a:p>
          <a:p>
            <a:pPr marL="540000">
              <a:buFont typeface="Wingdings" panose="05000000000000000000" pitchFamily="2" charset="2"/>
              <a:buChar char="Ø"/>
            </a:pPr>
            <a:r>
              <a:rPr lang="zh-CN" altLang="en-US" b="0" dirty="0">
                <a:latin typeface="楷体" panose="02010609060101010101" pitchFamily="49" charset="-122"/>
                <a:ea typeface="楷体" panose="02010609060101010101" pitchFamily="49" charset="-122"/>
              </a:rPr>
              <a:t>活动记录的建立与管理。</a:t>
            </a:r>
          </a:p>
          <a:p>
            <a:pPr marL="540000">
              <a:buFont typeface="Wingdings" panose="05000000000000000000" pitchFamily="2" charset="2"/>
              <a:buChar char="Ø"/>
            </a:pPr>
            <a:r>
              <a:rPr lang="zh-CN" altLang="en-US" b="0" dirty="0">
                <a:latin typeface="楷体" panose="02010609060101010101" pitchFamily="49" charset="-122"/>
                <a:ea typeface="楷体" panose="02010609060101010101" pitchFamily="49" charset="-122"/>
              </a:rPr>
              <a:t>存储器的组织与存储分配策略。</a:t>
            </a:r>
          </a:p>
          <a:p>
            <a:pPr marL="540000">
              <a:buFont typeface="Wingdings" panose="05000000000000000000" pitchFamily="2" charset="2"/>
              <a:buChar char="Ø"/>
            </a:pPr>
            <a:r>
              <a:rPr lang="zh-CN" altLang="en-US" b="0" dirty="0">
                <a:latin typeface="楷体" panose="02010609060101010101" pitchFamily="49" charset="-122"/>
                <a:ea typeface="楷体" panose="02010609060101010101" pitchFamily="49" charset="-122"/>
              </a:rPr>
              <a:t>非局部名称的访问。</a:t>
            </a:r>
          </a:p>
          <a:p>
            <a:pPr marL="540000">
              <a:buFont typeface="Wingdings" panose="05000000000000000000" pitchFamily="2" charset="2"/>
              <a:buChar char="Ø"/>
            </a:pPr>
            <a:r>
              <a:rPr lang="zh-CN" altLang="en-US" b="0" dirty="0">
                <a:latin typeface="楷体" panose="02010609060101010101" pitchFamily="49" charset="-122"/>
                <a:ea typeface="楷体" panose="02010609060101010101" pitchFamily="49" charset="-122"/>
              </a:rPr>
              <a:t>源语言的特性等。</a:t>
            </a:r>
          </a:p>
          <a:p>
            <a:endParaRPr lang="en-US" b="0" dirty="0">
              <a:latin typeface="楷体" panose="02010609060101010101" pitchFamily="49" charset="-122"/>
              <a:ea typeface="楷体" panose="02010609060101010101" pitchFamily="49" charset="-122"/>
            </a:endParaRPr>
          </a:p>
        </p:txBody>
      </p:sp>
      <p:sp>
        <p:nvSpPr>
          <p:cNvPr id="6" name="标题 5"/>
          <p:cNvSpPr>
            <a:spLocks noGrp="1"/>
          </p:cNvSpPr>
          <p:nvPr>
            <p:ph type="title"/>
          </p:nvPr>
        </p:nvSpPr>
        <p:spPr/>
        <p:txBody>
          <a:bodyPr>
            <a:normAutofit/>
          </a:bodyPr>
          <a:lstStyle/>
          <a:p>
            <a:r>
              <a:rPr lang="zh-CN" altLang="en-US" sz="4000" dirty="0"/>
              <a:t>存储的组织与管理</a:t>
            </a:r>
            <a:endParaRPr lang="en-US" sz="4000"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855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Autofit/>
          </a:bodyPr>
          <a:lstStyle/>
          <a:p>
            <a:pPr marL="0" indent="0" algn="l">
              <a:buNone/>
            </a:pPr>
            <a:r>
              <a:rPr lang="zh-CN" altLang="en-US" sz="2400" b="0" dirty="0">
                <a:latin typeface="Times New Roman" panose="02020603050405020304" pitchFamily="18" charset="0"/>
                <a:cs typeface="Times New Roman" panose="02020603050405020304" pitchFamily="18" charset="0"/>
              </a:rPr>
              <a:t>简单栈式存储分配适用于过程定义不嵌套的程序设计语言。如果程序设计语言允许过程定义嵌套，则需要一种复杂的栈式存储分配方案。</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过程定义嵌套的特点：一个过程可以引用包围它的任何一个外层过程所定义的标识符</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如变量、数组或者过程等</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。在运行过程中主要体现在一个过程可以引用它的任一外层过程中的最新活动记录中的某些数据</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如某个变量</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关键问题：</a:t>
            </a:r>
            <a:r>
              <a:rPr lang="zh-CN" altLang="en-US" sz="2400" b="0" dirty="0">
                <a:solidFill>
                  <a:srgbClr val="FF0000"/>
                </a:solidFill>
                <a:latin typeface="Times New Roman" panose="02020603050405020304" pitchFamily="18" charset="0"/>
                <a:cs typeface="Times New Roman" panose="02020603050405020304" pitchFamily="18" charset="0"/>
              </a:rPr>
              <a:t>如何对非局部变量进行引用</a:t>
            </a:r>
            <a:r>
              <a:rPr lang="zh-CN" altLang="en-US"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关键技术：用静态链跟踪每个外层过程的最新活动记录</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用</a:t>
            </a:r>
            <a:r>
              <a:rPr lang="en-US" altLang="zh-CN" sz="2400" b="0" dirty="0">
                <a:latin typeface="Times New Roman" panose="02020603050405020304" pitchFamily="18" charset="0"/>
                <a:cs typeface="Times New Roman" panose="02020603050405020304" pitchFamily="18" charset="0"/>
              </a:rPr>
              <a:t>display</a:t>
            </a:r>
            <a:r>
              <a:rPr lang="zh-CN" altLang="en-US" sz="2400" b="0" dirty="0">
                <a:latin typeface="Times New Roman" panose="02020603050405020304" pitchFamily="18" charset="0"/>
                <a:cs typeface="Times New Roman" panose="02020603050405020304" pitchFamily="18" charset="0"/>
              </a:rPr>
              <a:t>表来存放所有嵌套的外层过程的现行活动记录的基地址</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嵌套过程语言的栈式存储分配</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50</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94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en-US" altLang="zh-CN" sz="2000" b="0" dirty="0">
                <a:latin typeface="Times New Roman" panose="02020603050405020304" pitchFamily="18" charset="0"/>
                <a:cs typeface="Times New Roman" panose="02020603050405020304" pitchFamily="18" charset="0"/>
              </a:rPr>
              <a:t>Display</a:t>
            </a:r>
            <a:r>
              <a:rPr lang="zh-CN" altLang="en-US" sz="2000" b="0" dirty="0">
                <a:latin typeface="Times New Roman" panose="02020603050405020304" pitchFamily="18" charset="0"/>
                <a:cs typeface="Times New Roman" panose="02020603050405020304" pitchFamily="18" charset="0"/>
              </a:rPr>
              <a:t>表，也叫嵌套层次显示表。具有栈的结构，用于存放所有嵌套的外层过程的现行活动记录的基地址。程序运行时，每进入一个过程，就会在建立它的活动记录区的同时建立一张</a:t>
            </a:r>
            <a:r>
              <a:rPr lang="en-US" altLang="zh-CN" sz="2000" b="0" dirty="0">
                <a:latin typeface="Times New Roman" panose="02020603050405020304" pitchFamily="18" charset="0"/>
                <a:cs typeface="Times New Roman" panose="02020603050405020304" pitchFamily="18" charset="0"/>
              </a:rPr>
              <a:t>display</a:t>
            </a:r>
            <a:r>
              <a:rPr lang="zh-CN" altLang="en-US" sz="2000" b="0" dirty="0">
                <a:latin typeface="Times New Roman" panose="02020603050405020304" pitchFamily="18" charset="0"/>
                <a:cs typeface="Times New Roman" panose="02020603050405020304" pitchFamily="18" charset="0"/>
              </a:rPr>
              <a:t>表。如果过程的嵌套层数为</a:t>
            </a:r>
            <a:r>
              <a:rPr lang="en-US" altLang="zh-CN" sz="2000" b="0" dirty="0" err="1">
                <a:latin typeface="Times New Roman" panose="02020603050405020304" pitchFamily="18" charset="0"/>
                <a:cs typeface="Times New Roman" panose="02020603050405020304" pitchFamily="18" charset="0"/>
              </a:rPr>
              <a:t>i</a:t>
            </a:r>
            <a:r>
              <a:rPr lang="zh-CN" altLang="en-US" sz="2000" b="0" dirty="0">
                <a:latin typeface="Times New Roman" panose="02020603050405020304" pitchFamily="18" charset="0"/>
                <a:cs typeface="Times New Roman" panose="02020603050405020304" pitchFamily="18" charset="0"/>
              </a:rPr>
              <a:t>，则该表将包含</a:t>
            </a:r>
            <a:r>
              <a:rPr lang="en-US" altLang="zh-CN" sz="2000" b="0" dirty="0">
                <a:latin typeface="Times New Roman" panose="02020603050405020304" pitchFamily="18" charset="0"/>
                <a:cs typeface="Times New Roman" panose="02020603050405020304" pitchFamily="18" charset="0"/>
              </a:rPr>
              <a:t>i+1</a:t>
            </a:r>
            <a:r>
              <a:rPr lang="zh-CN" altLang="en-US" sz="2000" b="0" dirty="0">
                <a:latin typeface="Times New Roman" panose="02020603050405020304" pitchFamily="18" charset="0"/>
                <a:cs typeface="Times New Roman" panose="02020603050405020304" pitchFamily="18" charset="0"/>
              </a:rPr>
              <a:t>个单元。</a:t>
            </a:r>
            <a:endParaRPr lang="en-US" altLang="zh-CN" sz="2000" b="0" dirty="0">
              <a:latin typeface="Times New Roman" panose="02020603050405020304" pitchFamily="18" charset="0"/>
              <a:cs typeface="Times New Roman" panose="02020603050405020304" pitchFamily="18" charset="0"/>
            </a:endParaRPr>
          </a:p>
          <a:p>
            <a:pPr marL="0" indent="0" algn="l">
              <a:buNone/>
            </a:pPr>
            <a:r>
              <a:rPr lang="zh-CN" altLang="en-US" sz="2000" b="0" dirty="0">
                <a:latin typeface="Times New Roman" panose="02020603050405020304" pitchFamily="18" charset="0"/>
                <a:cs typeface="Times New Roman" panose="02020603050405020304" pitchFamily="18" charset="0"/>
              </a:rPr>
              <a:t>例如：</a:t>
            </a:r>
            <a:endParaRPr lang="en-US" altLang="zh-CN" sz="2000" b="0" dirty="0">
              <a:latin typeface="Times New Roman" panose="02020603050405020304" pitchFamily="18" charset="0"/>
              <a:cs typeface="Times New Roman" panose="02020603050405020304" pitchFamily="18" charset="0"/>
            </a:endParaRPr>
          </a:p>
        </p:txBody>
      </p:sp>
      <p:sp>
        <p:nvSpPr>
          <p:cNvPr id="22" name="标题 21"/>
          <p:cNvSpPr>
            <a:spLocks noGrp="1"/>
          </p:cNvSpPr>
          <p:nvPr>
            <p:ph type="title"/>
          </p:nvPr>
        </p:nvSpPr>
        <p:spPr/>
        <p:txBody>
          <a:bodyPr>
            <a:normAutofit/>
          </a:bodyPr>
          <a:lstStyle/>
          <a:p>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Display</a:t>
            </a:r>
            <a:r>
              <a:rPr lang="zh-CN" altLang="en-US" kern="0" dirty="0">
                <a:solidFill>
                  <a:srgbClr val="000000"/>
                </a:solidFill>
                <a:latin typeface="楷体" panose="02010609060101010101" pitchFamily="49" charset="-122"/>
                <a:ea typeface="楷体" panose="02010609060101010101" pitchFamily="49" charset="-122"/>
              </a:rPr>
              <a:t>表</a:t>
            </a:r>
            <a:endParaRPr lang="en-US" dirty="0"/>
          </a:p>
        </p:txBody>
      </p:sp>
      <p:sp>
        <p:nvSpPr>
          <p:cNvPr id="5" name="左中括号 4"/>
          <p:cNvSpPr/>
          <p:nvPr/>
        </p:nvSpPr>
        <p:spPr>
          <a:xfrm>
            <a:off x="1619671" y="2770511"/>
            <a:ext cx="722934" cy="3744416"/>
          </a:xfrm>
          <a:prstGeom prst="leftBracket">
            <a:avLst>
              <a:gd name="adj" fmla="val 5773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2189199" y="2482479"/>
            <a:ext cx="57606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331640" y="2482479"/>
            <a:ext cx="3113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p>
        </p:txBody>
      </p:sp>
      <p:sp>
        <p:nvSpPr>
          <p:cNvPr id="8" name="左中括号 7"/>
          <p:cNvSpPr/>
          <p:nvPr/>
        </p:nvSpPr>
        <p:spPr>
          <a:xfrm>
            <a:off x="1979710" y="3221143"/>
            <a:ext cx="576066" cy="1661603"/>
          </a:xfrm>
          <a:prstGeom prst="leftBracket">
            <a:avLst>
              <a:gd name="adj" fmla="val 6099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p:cNvSpPr txBox="1"/>
          <p:nvPr/>
        </p:nvSpPr>
        <p:spPr>
          <a:xfrm>
            <a:off x="2339748" y="2974921"/>
            <a:ext cx="576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a:t>
            </a:r>
          </a:p>
        </p:txBody>
      </p:sp>
      <p:sp>
        <p:nvSpPr>
          <p:cNvPr id="10" name="TextBox 9"/>
          <p:cNvSpPr txBox="1"/>
          <p:nvPr/>
        </p:nvSpPr>
        <p:spPr>
          <a:xfrm>
            <a:off x="1763688" y="2974921"/>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p>
        </p:txBody>
      </p:sp>
      <p:sp>
        <p:nvSpPr>
          <p:cNvPr id="11" name="左中括号 10"/>
          <p:cNvSpPr/>
          <p:nvPr/>
        </p:nvSpPr>
        <p:spPr>
          <a:xfrm>
            <a:off x="2267744" y="3715907"/>
            <a:ext cx="288033" cy="878807"/>
          </a:xfrm>
          <a:prstGeom prst="leftBracket">
            <a:avLst>
              <a:gd name="adj" fmla="val 11988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2555776" y="3469685"/>
            <a:ext cx="576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t>
            </a:r>
          </a:p>
        </p:txBody>
      </p:sp>
      <p:sp>
        <p:nvSpPr>
          <p:cNvPr id="13" name="TextBox 12"/>
          <p:cNvSpPr txBox="1"/>
          <p:nvPr/>
        </p:nvSpPr>
        <p:spPr>
          <a:xfrm>
            <a:off x="2039158" y="347026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p>
        </p:txBody>
      </p:sp>
      <p:sp>
        <p:nvSpPr>
          <p:cNvPr id="14" name="左中括号 13"/>
          <p:cNvSpPr/>
          <p:nvPr/>
        </p:nvSpPr>
        <p:spPr>
          <a:xfrm>
            <a:off x="1979710" y="5178168"/>
            <a:ext cx="576066" cy="864096"/>
          </a:xfrm>
          <a:prstGeom prst="leftBracket">
            <a:avLst>
              <a:gd name="adj" fmla="val 263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p:cNvSpPr txBox="1"/>
          <p:nvPr/>
        </p:nvSpPr>
        <p:spPr>
          <a:xfrm>
            <a:off x="2342605" y="4931947"/>
            <a:ext cx="576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16" name="TextBox 15"/>
          <p:cNvSpPr txBox="1"/>
          <p:nvPr/>
        </p:nvSpPr>
        <p:spPr>
          <a:xfrm>
            <a:off x="1763688" y="493194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p>
        </p:txBody>
      </p:sp>
      <p:sp>
        <p:nvSpPr>
          <p:cNvPr id="2" name="矩形 1"/>
          <p:cNvSpPr/>
          <p:nvPr/>
        </p:nvSpPr>
        <p:spPr>
          <a:xfrm>
            <a:off x="5148064" y="4931947"/>
            <a:ext cx="2592288" cy="897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的活动记录的地址</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148064" y="4034627"/>
            <a:ext cx="2592288" cy="897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的活动记录的地址</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5148064" y="3137307"/>
            <a:ext cx="2592288" cy="897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的活动记录的地址</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Box 18"/>
          <p:cNvSpPr txBox="1"/>
          <p:nvPr/>
        </p:nvSpPr>
        <p:spPr>
          <a:xfrm>
            <a:off x="4800798" y="5178168"/>
            <a:ext cx="3113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p>
        </p:txBody>
      </p:sp>
      <p:sp>
        <p:nvSpPr>
          <p:cNvPr id="20" name="TextBox 19"/>
          <p:cNvSpPr txBox="1"/>
          <p:nvPr/>
        </p:nvSpPr>
        <p:spPr>
          <a:xfrm>
            <a:off x="4800798" y="423706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p>
        </p:txBody>
      </p:sp>
      <p:sp>
        <p:nvSpPr>
          <p:cNvPr id="21" name="TextBox 20"/>
          <p:cNvSpPr txBox="1"/>
          <p:nvPr/>
        </p:nvSpPr>
        <p:spPr>
          <a:xfrm>
            <a:off x="4796745" y="333974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p>
        </p:txBody>
      </p:sp>
      <p:sp>
        <p:nvSpPr>
          <p:cNvPr id="23"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24"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51</a:t>
            </a:fld>
            <a:endParaRPr lang="zh-CN" altLang="en-US" dirty="0">
              <a:latin typeface="Times New Roman" panose="02020603050405020304" pitchFamily="18" charset="0"/>
              <a:cs typeface="Times New Roman" panose="02020603050405020304" pitchFamily="18" charset="0"/>
            </a:endParaRPr>
          </a:p>
        </p:txBody>
      </p:sp>
      <p:sp>
        <p:nvSpPr>
          <p:cNvPr id="25"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2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p:bldP spid="2" grpId="0" animBg="1"/>
      <p:bldP spid="17" grpId="0" animBg="1"/>
      <p:bldP spid="18" grpId="0" animBg="1"/>
      <p:bldP spid="19" grpId="0"/>
      <p:bldP spid="20" grpId="0"/>
      <p:bldP spid="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254316" y="466262"/>
            <a:ext cx="330495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pPr>
            <a:r>
              <a:rPr lang="en-US" altLang="zh-CN" sz="2000" dirty="0">
                <a:latin typeface="Times New Roman" panose="02020603050405020304" pitchFamily="18" charset="0"/>
                <a:cs typeface="Times New Roman" panose="02020603050405020304" pitchFamily="18" charset="0"/>
              </a:rPr>
              <a:t>program main(i,0)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proc R(</a:t>
            </a:r>
            <a:r>
              <a:rPr lang="en-US" altLang="zh-CN" sz="2000" dirty="0" err="1">
                <a:latin typeface="Times New Roman" panose="02020603050405020304" pitchFamily="18" charset="0"/>
                <a:cs typeface="Times New Roman" panose="02020603050405020304" pitchFamily="18" charset="0"/>
              </a:rPr>
              <a:t>c,d</a:t>
            </a: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end /*R*/</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proc P (a);</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proc Q (b);</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R(</a:t>
            </a:r>
            <a:r>
              <a:rPr lang="en-US" altLang="zh-CN" sz="2000" dirty="0" err="1">
                <a:latin typeface="Times New Roman" panose="02020603050405020304" pitchFamily="18" charset="0"/>
                <a:cs typeface="Times New Roman" panose="02020603050405020304" pitchFamily="18" charset="0"/>
              </a:rPr>
              <a:t>x,y</a:t>
            </a:r>
            <a:r>
              <a:rPr lang="en-US" altLang="zh-CN" sz="2000" dirty="0">
                <a:latin typeface="Times New Roman" panose="02020603050405020304" pitchFamily="18" charset="0"/>
                <a:cs typeface="Times New Roman" panose="02020603050405020304" pitchFamily="18" charset="0"/>
              </a:rPr>
              <a:t>);</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end /* Q*/</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Q(z);</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end /*P*/</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P(W)</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R(U,V)</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        ……</a:t>
            </a:r>
          </a:p>
          <a:p>
            <a:pPr eaLnBrk="1" hangingPunct="1">
              <a:lnSpc>
                <a:spcPct val="80000"/>
              </a:lnSpc>
            </a:pPr>
            <a:r>
              <a:rPr lang="en-US" altLang="zh-CN" sz="2000" dirty="0">
                <a:latin typeface="Times New Roman" panose="02020603050405020304" pitchFamily="18" charset="0"/>
                <a:cs typeface="Times New Roman" panose="02020603050405020304" pitchFamily="18" charset="0"/>
              </a:rPr>
              <a:t>end /* main*/</a:t>
            </a:r>
          </a:p>
        </p:txBody>
      </p:sp>
      <p:sp>
        <p:nvSpPr>
          <p:cNvPr id="5" name="TextBox 4"/>
          <p:cNvSpPr txBox="1"/>
          <p:nvPr/>
        </p:nvSpPr>
        <p:spPr>
          <a:xfrm>
            <a:off x="4067944" y="571296"/>
            <a:ext cx="1723549" cy="461665"/>
          </a:xfrm>
          <a:prstGeom prst="rect">
            <a:avLst/>
          </a:prstGeom>
          <a:noFill/>
        </p:spPr>
        <p:txBody>
          <a:bodyPr wrap="none" rtlCol="0">
            <a:spAutoFit/>
          </a:bodyPr>
          <a:lstStyle/>
          <a:p>
            <a:r>
              <a:rPr lang="zh-CN" altLang="en-US" sz="2400" dirty="0">
                <a:latin typeface="Times New Roman" panose="02020603050405020304" pitchFamily="18" charset="0"/>
                <a:cs typeface="Times New Roman" panose="02020603050405020304" pitchFamily="18" charset="0"/>
              </a:rPr>
              <a:t>程序结构图</a:t>
            </a:r>
            <a:endParaRPr lang="en-US" sz="2400" dirty="0">
              <a:latin typeface="Times New Roman" panose="02020603050405020304" pitchFamily="18" charset="0"/>
              <a:cs typeface="Times New Roman" panose="02020603050405020304" pitchFamily="18" charset="0"/>
            </a:endParaRPr>
          </a:p>
        </p:txBody>
      </p:sp>
      <p:sp>
        <p:nvSpPr>
          <p:cNvPr id="10" name="左中括号 9"/>
          <p:cNvSpPr/>
          <p:nvPr/>
        </p:nvSpPr>
        <p:spPr>
          <a:xfrm>
            <a:off x="6262530" y="730158"/>
            <a:ext cx="936104" cy="5381549"/>
          </a:xfrm>
          <a:prstGeom prst="leftBracket">
            <a:avLst>
              <a:gd name="adj" fmla="val 4151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1" name="TextBox 10"/>
          <p:cNvSpPr txBox="1"/>
          <p:nvPr/>
        </p:nvSpPr>
        <p:spPr>
          <a:xfrm>
            <a:off x="7243502" y="483937"/>
            <a:ext cx="86409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main</a:t>
            </a:r>
            <a:endParaRPr lang="en-US"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190522" y="2774586"/>
            <a:ext cx="31290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0</a:t>
            </a:r>
          </a:p>
        </p:txBody>
      </p:sp>
      <p:sp>
        <p:nvSpPr>
          <p:cNvPr id="13" name="左中括号 12"/>
          <p:cNvSpPr/>
          <p:nvPr/>
        </p:nvSpPr>
        <p:spPr>
          <a:xfrm>
            <a:off x="6580542" y="2436228"/>
            <a:ext cx="618093" cy="2518400"/>
          </a:xfrm>
          <a:prstGeom prst="leftBracket">
            <a:avLst>
              <a:gd name="adj" fmla="val 49461"/>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4" name="TextBox 13"/>
          <p:cNvSpPr txBox="1"/>
          <p:nvPr/>
        </p:nvSpPr>
        <p:spPr>
          <a:xfrm>
            <a:off x="7243501" y="2190006"/>
            <a:ext cx="576066" cy="400110"/>
          </a:xfrm>
          <a:prstGeom prst="rect">
            <a:avLst/>
          </a:prstGeom>
          <a:noFill/>
        </p:spPr>
        <p:txBody>
          <a:bodyPr wrap="square" rtlCol="0">
            <a:spAutoFit/>
          </a:bodyPr>
          <a:lstStyle/>
          <a:p>
            <a:r>
              <a:rPr lang="en-US" sz="2000" dirty="0">
                <a:solidFill>
                  <a:srgbClr val="92D050"/>
                </a:solidFill>
                <a:latin typeface="Times New Roman" panose="02020603050405020304" pitchFamily="18" charset="0"/>
                <a:cs typeface="Times New Roman" panose="02020603050405020304" pitchFamily="18" charset="0"/>
              </a:rPr>
              <a:t>P</a:t>
            </a:r>
          </a:p>
        </p:txBody>
      </p:sp>
      <p:sp>
        <p:nvSpPr>
          <p:cNvPr id="15" name="TextBox 14"/>
          <p:cNvSpPr txBox="1"/>
          <p:nvPr/>
        </p:nvSpPr>
        <p:spPr>
          <a:xfrm>
            <a:off x="6538512" y="1263250"/>
            <a:ext cx="312906" cy="400110"/>
          </a:xfrm>
          <a:prstGeom prst="rect">
            <a:avLst/>
          </a:prstGeom>
          <a:noFill/>
        </p:spPr>
        <p:txBody>
          <a:bodyPr wrap="none" rtlCol="0">
            <a:spAutoFit/>
          </a:bodyPr>
          <a:lstStyle/>
          <a:p>
            <a:r>
              <a:rPr lang="en-US" sz="2000" dirty="0">
                <a:solidFill>
                  <a:srgbClr val="F89EBE"/>
                </a:solidFill>
                <a:latin typeface="Times New Roman" panose="02020603050405020304" pitchFamily="18" charset="0"/>
                <a:cs typeface="Times New Roman" panose="02020603050405020304" pitchFamily="18" charset="0"/>
              </a:rPr>
              <a:t>1</a:t>
            </a:r>
          </a:p>
        </p:txBody>
      </p:sp>
      <p:sp>
        <p:nvSpPr>
          <p:cNvPr id="16" name="左中括号 15"/>
          <p:cNvSpPr/>
          <p:nvPr/>
        </p:nvSpPr>
        <p:spPr>
          <a:xfrm>
            <a:off x="6910602" y="2930993"/>
            <a:ext cx="288033" cy="1063529"/>
          </a:xfrm>
          <a:prstGeom prst="leftBracket">
            <a:avLst>
              <a:gd name="adj" fmla="val 73809"/>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7" name="TextBox 16"/>
          <p:cNvSpPr txBox="1"/>
          <p:nvPr/>
        </p:nvSpPr>
        <p:spPr>
          <a:xfrm>
            <a:off x="7243501" y="2668048"/>
            <a:ext cx="576066" cy="400110"/>
          </a:xfrm>
          <a:prstGeom prst="rect">
            <a:avLst/>
          </a:prstGeom>
          <a:noFill/>
        </p:spPr>
        <p:txBody>
          <a:bodyPr wrap="square" rtlCol="0">
            <a:spAutoFit/>
          </a:bodyPr>
          <a:lstStyle/>
          <a:p>
            <a:r>
              <a:rPr lang="en-US" sz="2000" dirty="0">
                <a:solidFill>
                  <a:srgbClr val="00B0F0"/>
                </a:solidFill>
                <a:latin typeface="Times New Roman" panose="02020603050405020304" pitchFamily="18" charset="0"/>
                <a:cs typeface="Times New Roman" panose="02020603050405020304" pitchFamily="18" charset="0"/>
              </a:rPr>
              <a:t>Q</a:t>
            </a:r>
          </a:p>
        </p:txBody>
      </p:sp>
      <p:sp>
        <p:nvSpPr>
          <p:cNvPr id="18" name="TextBox 17"/>
          <p:cNvSpPr txBox="1"/>
          <p:nvPr/>
        </p:nvSpPr>
        <p:spPr>
          <a:xfrm>
            <a:off x="6538512" y="3449206"/>
            <a:ext cx="312906" cy="400110"/>
          </a:xfrm>
          <a:prstGeom prst="rect">
            <a:avLst/>
          </a:prstGeom>
          <a:noFill/>
        </p:spPr>
        <p:txBody>
          <a:bodyPr wrap="none" rtlCol="0">
            <a:spAutoFit/>
          </a:bodyPr>
          <a:lstStyle/>
          <a:p>
            <a:r>
              <a:rPr lang="en-US" sz="2000" dirty="0">
                <a:solidFill>
                  <a:srgbClr val="92D050"/>
                </a:solidFill>
                <a:latin typeface="Times New Roman" panose="02020603050405020304" pitchFamily="18" charset="0"/>
                <a:cs typeface="Times New Roman" panose="02020603050405020304" pitchFamily="18" charset="0"/>
              </a:rPr>
              <a:t>1</a:t>
            </a:r>
          </a:p>
        </p:txBody>
      </p:sp>
      <p:sp>
        <p:nvSpPr>
          <p:cNvPr id="22" name="左中括号 21"/>
          <p:cNvSpPr/>
          <p:nvPr/>
        </p:nvSpPr>
        <p:spPr>
          <a:xfrm>
            <a:off x="6580542" y="1070070"/>
            <a:ext cx="618093" cy="878807"/>
          </a:xfrm>
          <a:prstGeom prst="leftBracket">
            <a:avLst>
              <a:gd name="adj" fmla="val 24555"/>
            </a:avLst>
          </a:prstGeom>
          <a:ln w="38100">
            <a:solidFill>
              <a:srgbClr val="F89E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3" name="TextBox 22"/>
          <p:cNvSpPr txBox="1"/>
          <p:nvPr/>
        </p:nvSpPr>
        <p:spPr>
          <a:xfrm>
            <a:off x="7243501" y="823848"/>
            <a:ext cx="576066" cy="400110"/>
          </a:xfrm>
          <a:prstGeom prst="rect">
            <a:avLst/>
          </a:prstGeom>
          <a:noFill/>
        </p:spPr>
        <p:txBody>
          <a:bodyPr wrap="square" rtlCol="0">
            <a:spAutoFit/>
          </a:bodyPr>
          <a:lstStyle/>
          <a:p>
            <a:r>
              <a:rPr lang="en-US" sz="2000" dirty="0">
                <a:solidFill>
                  <a:srgbClr val="F89EBE"/>
                </a:solidFill>
                <a:latin typeface="Times New Roman" panose="02020603050405020304" pitchFamily="18" charset="0"/>
                <a:cs typeface="Times New Roman" panose="02020603050405020304" pitchFamily="18" charset="0"/>
              </a:rPr>
              <a:t>R</a:t>
            </a:r>
          </a:p>
        </p:txBody>
      </p:sp>
      <p:sp>
        <p:nvSpPr>
          <p:cNvPr id="24" name="TextBox 23"/>
          <p:cNvSpPr txBox="1"/>
          <p:nvPr/>
        </p:nvSpPr>
        <p:spPr>
          <a:xfrm>
            <a:off x="6851382" y="3216534"/>
            <a:ext cx="312906" cy="400110"/>
          </a:xfrm>
          <a:prstGeom prst="rect">
            <a:avLst/>
          </a:prstGeom>
          <a:noFill/>
        </p:spPr>
        <p:txBody>
          <a:bodyPr wrap="none" rtlCol="0">
            <a:spAutoFit/>
          </a:bodyPr>
          <a:lstStyle/>
          <a:p>
            <a:r>
              <a:rPr lang="en-US" sz="2000" dirty="0">
                <a:solidFill>
                  <a:srgbClr val="00B0F0"/>
                </a:solidFill>
                <a:latin typeface="Times New Roman" panose="02020603050405020304" pitchFamily="18" charset="0"/>
                <a:cs typeface="Times New Roman" panose="02020603050405020304" pitchFamily="18" charset="0"/>
              </a:rPr>
              <a:t>2</a:t>
            </a:r>
          </a:p>
        </p:txBody>
      </p:sp>
      <p:sp>
        <p:nvSpPr>
          <p:cNvPr id="25" name="TextBox 24"/>
          <p:cNvSpPr txBox="1"/>
          <p:nvPr/>
        </p:nvSpPr>
        <p:spPr>
          <a:xfrm>
            <a:off x="7243502" y="3202985"/>
            <a:ext cx="963245" cy="400110"/>
          </a:xfrm>
          <a:prstGeom prst="rect">
            <a:avLst/>
          </a:prstGeom>
          <a:noFill/>
        </p:spPr>
        <p:txBody>
          <a:bodyPr wrap="square" rtlCol="0">
            <a:spAutoFit/>
          </a:bodyPr>
          <a:lstStyle/>
          <a:p>
            <a:r>
              <a:rPr lang="en-US" altLang="zh-CN" sz="2000" dirty="0">
                <a:solidFill>
                  <a:srgbClr val="F89EBE"/>
                </a:solidFill>
                <a:latin typeface="Times New Roman" panose="02020603050405020304" pitchFamily="18" charset="0"/>
                <a:cs typeface="Times New Roman" panose="02020603050405020304" pitchFamily="18" charset="0"/>
              </a:rPr>
              <a:t>c</a:t>
            </a:r>
            <a:r>
              <a:rPr lang="en-US" sz="2000" dirty="0">
                <a:solidFill>
                  <a:srgbClr val="F89EBE"/>
                </a:solidFill>
                <a:latin typeface="Times New Roman" panose="02020603050405020304" pitchFamily="18" charset="0"/>
                <a:cs typeface="Times New Roman" panose="02020603050405020304" pitchFamily="18" charset="0"/>
              </a:rPr>
              <a:t>all R</a:t>
            </a:r>
          </a:p>
        </p:txBody>
      </p:sp>
      <p:sp>
        <p:nvSpPr>
          <p:cNvPr id="26" name="TextBox 25"/>
          <p:cNvSpPr txBox="1"/>
          <p:nvPr/>
        </p:nvSpPr>
        <p:spPr>
          <a:xfrm>
            <a:off x="7243502" y="4282553"/>
            <a:ext cx="963245" cy="400110"/>
          </a:xfrm>
          <a:prstGeom prst="rect">
            <a:avLst/>
          </a:prstGeom>
          <a:noFill/>
        </p:spPr>
        <p:txBody>
          <a:bodyPr wrap="square" rtlCol="0">
            <a:spAutoFit/>
          </a:bodyPr>
          <a:lstStyle/>
          <a:p>
            <a:r>
              <a:rPr lang="en-US" altLang="zh-CN" sz="2000" dirty="0">
                <a:solidFill>
                  <a:srgbClr val="00B0F0"/>
                </a:solidFill>
                <a:latin typeface="Times New Roman" panose="02020603050405020304" pitchFamily="18" charset="0"/>
                <a:cs typeface="Times New Roman" panose="02020603050405020304" pitchFamily="18" charset="0"/>
              </a:rPr>
              <a:t>c</a:t>
            </a:r>
            <a:r>
              <a:rPr lang="en-US" sz="2000" dirty="0">
                <a:solidFill>
                  <a:srgbClr val="00B0F0"/>
                </a:solidFill>
                <a:latin typeface="Times New Roman" panose="02020603050405020304" pitchFamily="18" charset="0"/>
                <a:cs typeface="Times New Roman" panose="02020603050405020304" pitchFamily="18" charset="0"/>
              </a:rPr>
              <a:t>all Q</a:t>
            </a:r>
          </a:p>
        </p:txBody>
      </p:sp>
      <p:sp>
        <p:nvSpPr>
          <p:cNvPr id="27" name="TextBox 26"/>
          <p:cNvSpPr txBox="1"/>
          <p:nvPr/>
        </p:nvSpPr>
        <p:spPr>
          <a:xfrm>
            <a:off x="7243502" y="5050638"/>
            <a:ext cx="963245" cy="400110"/>
          </a:xfrm>
          <a:prstGeom prst="rect">
            <a:avLst/>
          </a:prstGeom>
          <a:noFill/>
        </p:spPr>
        <p:txBody>
          <a:bodyPr wrap="square" rtlCol="0">
            <a:spAutoFit/>
          </a:bodyPr>
          <a:lstStyle/>
          <a:p>
            <a:r>
              <a:rPr lang="en-US" altLang="zh-CN" sz="2000" dirty="0">
                <a:solidFill>
                  <a:srgbClr val="92D050"/>
                </a:solidFill>
                <a:latin typeface="Times New Roman" panose="02020603050405020304" pitchFamily="18" charset="0"/>
                <a:cs typeface="Times New Roman" panose="02020603050405020304" pitchFamily="18" charset="0"/>
              </a:rPr>
              <a:t>c</a:t>
            </a:r>
            <a:r>
              <a:rPr lang="en-US" sz="2000" dirty="0">
                <a:solidFill>
                  <a:srgbClr val="92D050"/>
                </a:solidFill>
                <a:latin typeface="Times New Roman" panose="02020603050405020304" pitchFamily="18" charset="0"/>
                <a:cs typeface="Times New Roman" panose="02020603050405020304" pitchFamily="18" charset="0"/>
              </a:rPr>
              <a:t>all P</a:t>
            </a:r>
          </a:p>
        </p:txBody>
      </p:sp>
      <p:sp>
        <p:nvSpPr>
          <p:cNvPr id="28" name="TextBox 27"/>
          <p:cNvSpPr txBox="1"/>
          <p:nvPr/>
        </p:nvSpPr>
        <p:spPr>
          <a:xfrm>
            <a:off x="7243502" y="5529217"/>
            <a:ext cx="963245" cy="400110"/>
          </a:xfrm>
          <a:prstGeom prst="rect">
            <a:avLst/>
          </a:prstGeom>
          <a:noFill/>
        </p:spPr>
        <p:txBody>
          <a:bodyPr wrap="square" rtlCol="0">
            <a:spAutoFit/>
          </a:bodyPr>
          <a:lstStyle/>
          <a:p>
            <a:r>
              <a:rPr lang="en-US" altLang="zh-CN" sz="2000" dirty="0">
                <a:solidFill>
                  <a:srgbClr val="F89EBE"/>
                </a:solidFill>
                <a:latin typeface="Times New Roman" panose="02020603050405020304" pitchFamily="18" charset="0"/>
                <a:cs typeface="Times New Roman" panose="02020603050405020304" pitchFamily="18" charset="0"/>
              </a:rPr>
              <a:t>c</a:t>
            </a:r>
            <a:r>
              <a:rPr lang="en-US" sz="2000" dirty="0">
                <a:solidFill>
                  <a:srgbClr val="F89EBE"/>
                </a:solidFill>
                <a:latin typeface="Times New Roman" panose="02020603050405020304" pitchFamily="18" charset="0"/>
                <a:cs typeface="Times New Roman" panose="02020603050405020304" pitchFamily="18" charset="0"/>
              </a:rPr>
              <a:t>all R</a:t>
            </a:r>
          </a:p>
        </p:txBody>
      </p:sp>
      <p:sp>
        <p:nvSpPr>
          <p:cNvPr id="2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3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52</a:t>
            </a:fld>
            <a:endParaRPr lang="zh-CN" altLang="en-US" dirty="0">
              <a:latin typeface="Times New Roman" panose="02020603050405020304" pitchFamily="18" charset="0"/>
              <a:cs typeface="Times New Roman" panose="02020603050405020304" pitchFamily="18" charset="0"/>
            </a:endParaRPr>
          </a:p>
        </p:txBody>
      </p:sp>
      <p:sp>
        <p:nvSpPr>
          <p:cNvPr id="31"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59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0" grpId="0" animBg="1"/>
      <p:bldP spid="11" grpId="0"/>
      <p:bldP spid="12" grpId="0"/>
      <p:bldP spid="13" grpId="0" animBg="1"/>
      <p:bldP spid="14" grpId="0"/>
      <p:bldP spid="15" grpId="0"/>
      <p:bldP spid="16" grpId="0" animBg="1"/>
      <p:bldP spid="17" grpId="0"/>
      <p:bldP spid="18" grpId="0"/>
      <p:bldP spid="22" grpId="0" animBg="1"/>
      <p:bldP spid="23" grpId="0"/>
      <p:bldP spid="24" grpId="0"/>
      <p:bldP spid="25" grpId="0"/>
      <p:bldP spid="26" grpId="0"/>
      <p:bldP spid="27" grpId="0"/>
      <p:bldP spid="2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Display</a:t>
            </a:r>
            <a:r>
              <a:rPr lang="zh-CN" altLang="en-US" sz="2800" kern="0" dirty="0">
                <a:solidFill>
                  <a:srgbClr val="000000"/>
                </a:solidFill>
                <a:latin typeface="楷体" panose="02010609060101010101" pitchFamily="49" charset="-122"/>
                <a:ea typeface="楷体" panose="02010609060101010101" pitchFamily="49" charset="-122"/>
              </a:rPr>
              <a:t>表与活动记录</a:t>
            </a:r>
          </a:p>
        </p:txBody>
      </p:sp>
      <p:sp>
        <p:nvSpPr>
          <p:cNvPr id="38" name="TextBox 37"/>
          <p:cNvSpPr txBox="1"/>
          <p:nvPr/>
        </p:nvSpPr>
        <p:spPr>
          <a:xfrm>
            <a:off x="395537" y="992577"/>
            <a:ext cx="867545"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main{}</a:t>
            </a:r>
          </a:p>
          <a:p>
            <a:pPr algn="ctr"/>
            <a:r>
              <a:rPr lang="en-US" dirty="0">
                <a:latin typeface="Times New Roman" panose="02020603050405020304" pitchFamily="18" charset="0"/>
                <a:cs typeface="Times New Roman" panose="02020603050405020304" pitchFamily="18" charset="0"/>
              </a:rPr>
              <a:t>(1)</a:t>
            </a:r>
          </a:p>
        </p:txBody>
      </p:sp>
      <p:sp>
        <p:nvSpPr>
          <p:cNvPr id="39" name="左中括号 38"/>
          <p:cNvSpPr/>
          <p:nvPr/>
        </p:nvSpPr>
        <p:spPr>
          <a:xfrm>
            <a:off x="7308304" y="1111207"/>
            <a:ext cx="936104" cy="5381549"/>
          </a:xfrm>
          <a:prstGeom prst="leftBracket">
            <a:avLst>
              <a:gd name="adj" fmla="val 4151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TextBox 39"/>
          <p:cNvSpPr txBox="1"/>
          <p:nvPr/>
        </p:nvSpPr>
        <p:spPr>
          <a:xfrm>
            <a:off x="8289276" y="864985"/>
            <a:ext cx="86409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main</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36296" y="315563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p>
        </p:txBody>
      </p:sp>
      <p:sp>
        <p:nvSpPr>
          <p:cNvPr id="42" name="左中括号 41"/>
          <p:cNvSpPr/>
          <p:nvPr/>
        </p:nvSpPr>
        <p:spPr>
          <a:xfrm>
            <a:off x="7626316" y="2817276"/>
            <a:ext cx="618093" cy="2518400"/>
          </a:xfrm>
          <a:prstGeom prst="leftBracket">
            <a:avLst>
              <a:gd name="adj" fmla="val 49461"/>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TextBox 42"/>
          <p:cNvSpPr txBox="1"/>
          <p:nvPr/>
        </p:nvSpPr>
        <p:spPr>
          <a:xfrm>
            <a:off x="8289275" y="2571055"/>
            <a:ext cx="576066" cy="369332"/>
          </a:xfrm>
          <a:prstGeom prst="rect">
            <a:avLst/>
          </a:prstGeom>
          <a:noFill/>
        </p:spPr>
        <p:txBody>
          <a:bodyPr wrap="square" rtlCol="0">
            <a:spAutoFit/>
          </a:bodyPr>
          <a:lstStyle/>
          <a:p>
            <a:r>
              <a:rPr lang="en-US" dirty="0">
                <a:solidFill>
                  <a:srgbClr val="92D050"/>
                </a:solidFill>
                <a:latin typeface="Times New Roman" panose="02020603050405020304" pitchFamily="18" charset="0"/>
                <a:cs typeface="Times New Roman" panose="02020603050405020304" pitchFamily="18" charset="0"/>
              </a:rPr>
              <a:t>P</a:t>
            </a:r>
          </a:p>
        </p:txBody>
      </p:sp>
      <p:sp>
        <p:nvSpPr>
          <p:cNvPr id="44" name="TextBox 43"/>
          <p:cNvSpPr txBox="1"/>
          <p:nvPr/>
        </p:nvSpPr>
        <p:spPr>
          <a:xfrm>
            <a:off x="7584286" y="1644299"/>
            <a:ext cx="300082" cy="369332"/>
          </a:xfrm>
          <a:prstGeom prst="rect">
            <a:avLst/>
          </a:prstGeom>
          <a:noFill/>
        </p:spPr>
        <p:txBody>
          <a:bodyPr wrap="none" rtlCol="0">
            <a:spAutoFit/>
          </a:bodyPr>
          <a:lstStyle/>
          <a:p>
            <a:r>
              <a:rPr lang="en-US" dirty="0">
                <a:solidFill>
                  <a:srgbClr val="F89EBE"/>
                </a:solidFill>
                <a:latin typeface="Times New Roman" panose="02020603050405020304" pitchFamily="18" charset="0"/>
                <a:cs typeface="Times New Roman" panose="02020603050405020304" pitchFamily="18" charset="0"/>
              </a:rPr>
              <a:t>1</a:t>
            </a:r>
          </a:p>
        </p:txBody>
      </p:sp>
      <p:sp>
        <p:nvSpPr>
          <p:cNvPr id="45" name="左中括号 44"/>
          <p:cNvSpPr/>
          <p:nvPr/>
        </p:nvSpPr>
        <p:spPr>
          <a:xfrm>
            <a:off x="7956376" y="3312041"/>
            <a:ext cx="288033" cy="1063529"/>
          </a:xfrm>
          <a:prstGeom prst="leftBracket">
            <a:avLst>
              <a:gd name="adj" fmla="val 73809"/>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TextBox 45"/>
          <p:cNvSpPr txBox="1"/>
          <p:nvPr/>
        </p:nvSpPr>
        <p:spPr>
          <a:xfrm>
            <a:off x="8289275" y="3049096"/>
            <a:ext cx="576066"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Q</a:t>
            </a:r>
          </a:p>
        </p:txBody>
      </p:sp>
      <p:sp>
        <p:nvSpPr>
          <p:cNvPr id="47" name="TextBox 46"/>
          <p:cNvSpPr txBox="1"/>
          <p:nvPr/>
        </p:nvSpPr>
        <p:spPr>
          <a:xfrm>
            <a:off x="7584286" y="3830255"/>
            <a:ext cx="300082" cy="369332"/>
          </a:xfrm>
          <a:prstGeom prst="rect">
            <a:avLst/>
          </a:prstGeom>
          <a:noFill/>
        </p:spPr>
        <p:txBody>
          <a:bodyPr wrap="none" rtlCol="0">
            <a:spAutoFit/>
          </a:bodyPr>
          <a:lstStyle/>
          <a:p>
            <a:r>
              <a:rPr lang="en-US" dirty="0">
                <a:solidFill>
                  <a:srgbClr val="92D050"/>
                </a:solidFill>
                <a:latin typeface="Times New Roman" panose="02020603050405020304" pitchFamily="18" charset="0"/>
                <a:cs typeface="Times New Roman" panose="02020603050405020304" pitchFamily="18" charset="0"/>
              </a:rPr>
              <a:t>1</a:t>
            </a:r>
          </a:p>
        </p:txBody>
      </p:sp>
      <p:sp>
        <p:nvSpPr>
          <p:cNvPr id="48" name="左中括号 47"/>
          <p:cNvSpPr/>
          <p:nvPr/>
        </p:nvSpPr>
        <p:spPr>
          <a:xfrm>
            <a:off x="7626316" y="1451118"/>
            <a:ext cx="618093" cy="878807"/>
          </a:xfrm>
          <a:prstGeom prst="leftBracket">
            <a:avLst>
              <a:gd name="adj" fmla="val 24555"/>
            </a:avLst>
          </a:prstGeom>
          <a:ln w="38100">
            <a:solidFill>
              <a:srgbClr val="F89E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TextBox 48"/>
          <p:cNvSpPr txBox="1"/>
          <p:nvPr/>
        </p:nvSpPr>
        <p:spPr>
          <a:xfrm>
            <a:off x="8289275" y="1204896"/>
            <a:ext cx="576066" cy="369332"/>
          </a:xfrm>
          <a:prstGeom prst="rect">
            <a:avLst/>
          </a:prstGeom>
          <a:noFill/>
        </p:spPr>
        <p:txBody>
          <a:bodyPr wrap="square" rtlCol="0">
            <a:spAutoFit/>
          </a:bodyPr>
          <a:lstStyle/>
          <a:p>
            <a:r>
              <a:rPr lang="en-US" dirty="0">
                <a:solidFill>
                  <a:srgbClr val="F89EBE"/>
                </a:solidFill>
                <a:latin typeface="Times New Roman" panose="02020603050405020304" pitchFamily="18" charset="0"/>
                <a:cs typeface="Times New Roman" panose="02020603050405020304" pitchFamily="18" charset="0"/>
              </a:rPr>
              <a:t>R</a:t>
            </a:r>
          </a:p>
        </p:txBody>
      </p:sp>
      <p:sp>
        <p:nvSpPr>
          <p:cNvPr id="50" name="TextBox 49"/>
          <p:cNvSpPr txBox="1"/>
          <p:nvPr/>
        </p:nvSpPr>
        <p:spPr>
          <a:xfrm>
            <a:off x="7872318" y="3597582"/>
            <a:ext cx="300082" cy="369332"/>
          </a:xfrm>
          <a:prstGeom prst="rect">
            <a:avLst/>
          </a:prstGeom>
          <a:noFill/>
        </p:spPr>
        <p:txBody>
          <a:bodyPr wrap="none" rtlCol="0">
            <a:spAutoFit/>
          </a:bodyPr>
          <a:lstStyle/>
          <a:p>
            <a:r>
              <a:rPr lang="en-US" dirty="0">
                <a:solidFill>
                  <a:srgbClr val="00B0F0"/>
                </a:solidFill>
                <a:latin typeface="Times New Roman" panose="02020603050405020304" pitchFamily="18" charset="0"/>
                <a:cs typeface="Times New Roman" panose="02020603050405020304" pitchFamily="18" charset="0"/>
              </a:rPr>
              <a:t>2</a:t>
            </a:r>
          </a:p>
        </p:txBody>
      </p:sp>
      <p:sp>
        <p:nvSpPr>
          <p:cNvPr id="51" name="TextBox 50"/>
          <p:cNvSpPr txBox="1"/>
          <p:nvPr/>
        </p:nvSpPr>
        <p:spPr>
          <a:xfrm>
            <a:off x="8289276" y="3584033"/>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2" name="TextBox 51"/>
          <p:cNvSpPr txBox="1"/>
          <p:nvPr/>
        </p:nvSpPr>
        <p:spPr>
          <a:xfrm>
            <a:off x="8289276" y="4663601"/>
            <a:ext cx="963245" cy="369332"/>
          </a:xfrm>
          <a:prstGeom prst="rect">
            <a:avLst/>
          </a:prstGeom>
          <a:noFill/>
        </p:spPr>
        <p:txBody>
          <a:bodyPr wrap="square" rtlCol="0">
            <a:spAutoFit/>
          </a:bodyPr>
          <a:lstStyle/>
          <a:p>
            <a:r>
              <a:rPr lang="en-US" altLang="zh-CN" dirty="0">
                <a:solidFill>
                  <a:srgbClr val="00B0F0"/>
                </a:solidFill>
                <a:latin typeface="Times New Roman" panose="02020603050405020304" pitchFamily="18" charset="0"/>
                <a:cs typeface="Times New Roman" panose="02020603050405020304" pitchFamily="18" charset="0"/>
              </a:rPr>
              <a:t>c</a:t>
            </a:r>
            <a:r>
              <a:rPr lang="en-US" dirty="0">
                <a:solidFill>
                  <a:srgbClr val="00B0F0"/>
                </a:solidFill>
                <a:latin typeface="Times New Roman" panose="02020603050405020304" pitchFamily="18" charset="0"/>
                <a:cs typeface="Times New Roman" panose="02020603050405020304" pitchFamily="18" charset="0"/>
              </a:rPr>
              <a:t>all Q</a:t>
            </a:r>
          </a:p>
        </p:txBody>
      </p:sp>
      <p:sp>
        <p:nvSpPr>
          <p:cNvPr id="53" name="TextBox 52"/>
          <p:cNvSpPr txBox="1"/>
          <p:nvPr/>
        </p:nvSpPr>
        <p:spPr>
          <a:xfrm>
            <a:off x="8289276" y="5431687"/>
            <a:ext cx="963245" cy="369332"/>
          </a:xfrm>
          <a:prstGeom prst="rect">
            <a:avLst/>
          </a:prstGeom>
          <a:noFill/>
        </p:spPr>
        <p:txBody>
          <a:bodyPr wrap="square" rtlCol="0">
            <a:spAutoFit/>
          </a:bodyPr>
          <a:lstStyle/>
          <a:p>
            <a:r>
              <a:rPr lang="en-US" altLang="zh-CN" dirty="0">
                <a:solidFill>
                  <a:srgbClr val="92D050"/>
                </a:solidFill>
                <a:latin typeface="Times New Roman" panose="02020603050405020304" pitchFamily="18" charset="0"/>
                <a:cs typeface="Times New Roman" panose="02020603050405020304" pitchFamily="18" charset="0"/>
              </a:rPr>
              <a:t>c</a:t>
            </a:r>
            <a:r>
              <a:rPr lang="en-US" dirty="0">
                <a:solidFill>
                  <a:srgbClr val="92D050"/>
                </a:solidFill>
                <a:latin typeface="Times New Roman" panose="02020603050405020304" pitchFamily="18" charset="0"/>
                <a:cs typeface="Times New Roman" panose="02020603050405020304" pitchFamily="18" charset="0"/>
              </a:rPr>
              <a:t>all P</a:t>
            </a:r>
          </a:p>
        </p:txBody>
      </p:sp>
      <p:sp>
        <p:nvSpPr>
          <p:cNvPr id="54" name="TextBox 53"/>
          <p:cNvSpPr txBox="1"/>
          <p:nvPr/>
        </p:nvSpPr>
        <p:spPr>
          <a:xfrm>
            <a:off x="8289276" y="5910265"/>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61" name="矩形 60"/>
          <p:cNvSpPr/>
          <p:nvPr/>
        </p:nvSpPr>
        <p:spPr>
          <a:xfrm>
            <a:off x="3276558" y="4990774"/>
            <a:ext cx="1772079"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ain</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2" name="矩形 61"/>
          <p:cNvSpPr/>
          <p:nvPr/>
        </p:nvSpPr>
        <p:spPr>
          <a:xfrm>
            <a:off x="3935611" y="6006297"/>
            <a:ext cx="453970" cy="36933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(1)</a:t>
            </a:r>
          </a:p>
        </p:txBody>
      </p:sp>
      <p:cxnSp>
        <p:nvCxnSpPr>
          <p:cNvPr id="65" name="直接箭头连接符 64"/>
          <p:cNvCxnSpPr/>
          <p:nvPr/>
        </p:nvCxnSpPr>
        <p:spPr>
          <a:xfrm>
            <a:off x="2639816" y="4990773"/>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415603" y="5371984"/>
            <a:ext cx="696170"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656457" y="4498331"/>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72" name="TextBox 71"/>
          <p:cNvSpPr txBox="1"/>
          <p:nvPr/>
        </p:nvSpPr>
        <p:spPr>
          <a:xfrm>
            <a:off x="2833633" y="5513855"/>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73" name="TextBox 72"/>
          <p:cNvSpPr txBox="1"/>
          <p:nvPr/>
        </p:nvSpPr>
        <p:spPr>
          <a:xfrm>
            <a:off x="825964" y="5394452"/>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d[0]</a:t>
            </a:r>
          </a:p>
        </p:txBody>
      </p:sp>
      <p:sp>
        <p:nvSpPr>
          <p:cNvPr id="74" name="矩形 73"/>
          <p:cNvSpPr/>
          <p:nvPr/>
        </p:nvSpPr>
        <p:spPr>
          <a:xfrm>
            <a:off x="467544" y="1890520"/>
            <a:ext cx="1908684" cy="428104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isplay</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表</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75" name="肘形连接符 74"/>
          <p:cNvCxnSpPr/>
          <p:nvPr/>
        </p:nvCxnSpPr>
        <p:spPr>
          <a:xfrm>
            <a:off x="1763689" y="5632916"/>
            <a:ext cx="1512869" cy="373381"/>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2639815" y="6006297"/>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33"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53</a:t>
            </a:fld>
            <a:endParaRPr lang="zh-CN" altLang="en-US" dirty="0">
              <a:latin typeface="Times New Roman" panose="02020603050405020304" pitchFamily="18" charset="0"/>
              <a:cs typeface="Times New Roman" panose="02020603050405020304" pitchFamily="18" charset="0"/>
            </a:endParaRPr>
          </a:p>
        </p:txBody>
      </p:sp>
      <p:sp>
        <p:nvSpPr>
          <p:cNvPr id="34"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1" grpId="0" animBg="1"/>
      <p:bldP spid="62" grpId="0"/>
      <p:bldP spid="69" grpId="0" animBg="1"/>
      <p:bldP spid="71" grpId="0"/>
      <p:bldP spid="72" grpId="0"/>
      <p:bldP spid="73"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Display</a:t>
            </a:r>
            <a:r>
              <a:rPr lang="zh-CN" altLang="en-US" sz="2800" kern="0" dirty="0">
                <a:solidFill>
                  <a:srgbClr val="000000"/>
                </a:solidFill>
                <a:latin typeface="楷体" panose="02010609060101010101" pitchFamily="49" charset="-122"/>
                <a:ea typeface="楷体" panose="02010609060101010101" pitchFamily="49" charset="-122"/>
              </a:rPr>
              <a:t>表与活动记录</a:t>
            </a:r>
          </a:p>
        </p:txBody>
      </p:sp>
      <p:sp>
        <p:nvSpPr>
          <p:cNvPr id="38" name="TextBox 37"/>
          <p:cNvSpPr txBox="1"/>
          <p:nvPr/>
        </p:nvSpPr>
        <p:spPr>
          <a:xfrm>
            <a:off x="395537" y="992577"/>
            <a:ext cx="867545"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main{}</a:t>
            </a:r>
          </a:p>
          <a:p>
            <a:pPr algn="ctr"/>
            <a:r>
              <a:rPr lang="en-US" dirty="0">
                <a:latin typeface="Times New Roman" panose="02020603050405020304" pitchFamily="18" charset="0"/>
                <a:cs typeface="Times New Roman" panose="02020603050405020304" pitchFamily="18" charset="0"/>
              </a:rPr>
              <a:t>(1)</a:t>
            </a:r>
          </a:p>
        </p:txBody>
      </p:sp>
      <p:sp>
        <p:nvSpPr>
          <p:cNvPr id="39" name="左中括号 38"/>
          <p:cNvSpPr/>
          <p:nvPr/>
        </p:nvSpPr>
        <p:spPr>
          <a:xfrm>
            <a:off x="7308304" y="1111207"/>
            <a:ext cx="936104" cy="5381549"/>
          </a:xfrm>
          <a:prstGeom prst="leftBracket">
            <a:avLst>
              <a:gd name="adj" fmla="val 4151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TextBox 39"/>
          <p:cNvSpPr txBox="1"/>
          <p:nvPr/>
        </p:nvSpPr>
        <p:spPr>
          <a:xfrm>
            <a:off x="8289276" y="864985"/>
            <a:ext cx="86409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main</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36296" y="315563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p>
        </p:txBody>
      </p:sp>
      <p:sp>
        <p:nvSpPr>
          <p:cNvPr id="42" name="左中括号 41"/>
          <p:cNvSpPr/>
          <p:nvPr/>
        </p:nvSpPr>
        <p:spPr>
          <a:xfrm>
            <a:off x="7626316" y="2817276"/>
            <a:ext cx="618093" cy="2518400"/>
          </a:xfrm>
          <a:prstGeom prst="leftBracket">
            <a:avLst>
              <a:gd name="adj" fmla="val 49461"/>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TextBox 42"/>
          <p:cNvSpPr txBox="1"/>
          <p:nvPr/>
        </p:nvSpPr>
        <p:spPr>
          <a:xfrm>
            <a:off x="8289275" y="2571055"/>
            <a:ext cx="576066" cy="369332"/>
          </a:xfrm>
          <a:prstGeom prst="rect">
            <a:avLst/>
          </a:prstGeom>
          <a:noFill/>
        </p:spPr>
        <p:txBody>
          <a:bodyPr wrap="square" rtlCol="0">
            <a:spAutoFit/>
          </a:bodyPr>
          <a:lstStyle/>
          <a:p>
            <a:r>
              <a:rPr lang="en-US" dirty="0">
                <a:solidFill>
                  <a:srgbClr val="92D050"/>
                </a:solidFill>
                <a:latin typeface="Times New Roman" panose="02020603050405020304" pitchFamily="18" charset="0"/>
                <a:cs typeface="Times New Roman" panose="02020603050405020304" pitchFamily="18" charset="0"/>
              </a:rPr>
              <a:t>P</a:t>
            </a:r>
          </a:p>
        </p:txBody>
      </p:sp>
      <p:sp>
        <p:nvSpPr>
          <p:cNvPr id="44" name="TextBox 43"/>
          <p:cNvSpPr txBox="1"/>
          <p:nvPr/>
        </p:nvSpPr>
        <p:spPr>
          <a:xfrm>
            <a:off x="7584286" y="1644299"/>
            <a:ext cx="300082" cy="369332"/>
          </a:xfrm>
          <a:prstGeom prst="rect">
            <a:avLst/>
          </a:prstGeom>
          <a:noFill/>
        </p:spPr>
        <p:txBody>
          <a:bodyPr wrap="none" rtlCol="0">
            <a:spAutoFit/>
          </a:bodyPr>
          <a:lstStyle/>
          <a:p>
            <a:r>
              <a:rPr lang="en-US" dirty="0">
                <a:solidFill>
                  <a:srgbClr val="F89EBE"/>
                </a:solidFill>
                <a:latin typeface="Times New Roman" panose="02020603050405020304" pitchFamily="18" charset="0"/>
                <a:cs typeface="Times New Roman" panose="02020603050405020304" pitchFamily="18" charset="0"/>
              </a:rPr>
              <a:t>1</a:t>
            </a:r>
          </a:p>
        </p:txBody>
      </p:sp>
      <p:sp>
        <p:nvSpPr>
          <p:cNvPr id="45" name="左中括号 44"/>
          <p:cNvSpPr/>
          <p:nvPr/>
        </p:nvSpPr>
        <p:spPr>
          <a:xfrm>
            <a:off x="7956376" y="3312041"/>
            <a:ext cx="288033" cy="1063529"/>
          </a:xfrm>
          <a:prstGeom prst="leftBracket">
            <a:avLst>
              <a:gd name="adj" fmla="val 73809"/>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TextBox 45"/>
          <p:cNvSpPr txBox="1"/>
          <p:nvPr/>
        </p:nvSpPr>
        <p:spPr>
          <a:xfrm>
            <a:off x="8289275" y="3049096"/>
            <a:ext cx="576066"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Q</a:t>
            </a:r>
          </a:p>
        </p:txBody>
      </p:sp>
      <p:sp>
        <p:nvSpPr>
          <p:cNvPr id="47" name="TextBox 46"/>
          <p:cNvSpPr txBox="1"/>
          <p:nvPr/>
        </p:nvSpPr>
        <p:spPr>
          <a:xfrm>
            <a:off x="7584286" y="3830255"/>
            <a:ext cx="300082" cy="369332"/>
          </a:xfrm>
          <a:prstGeom prst="rect">
            <a:avLst/>
          </a:prstGeom>
          <a:noFill/>
        </p:spPr>
        <p:txBody>
          <a:bodyPr wrap="none" rtlCol="0">
            <a:spAutoFit/>
          </a:bodyPr>
          <a:lstStyle/>
          <a:p>
            <a:r>
              <a:rPr lang="en-US" dirty="0">
                <a:solidFill>
                  <a:srgbClr val="92D050"/>
                </a:solidFill>
                <a:latin typeface="Times New Roman" panose="02020603050405020304" pitchFamily="18" charset="0"/>
                <a:cs typeface="Times New Roman" panose="02020603050405020304" pitchFamily="18" charset="0"/>
              </a:rPr>
              <a:t>1</a:t>
            </a:r>
          </a:p>
        </p:txBody>
      </p:sp>
      <p:sp>
        <p:nvSpPr>
          <p:cNvPr id="48" name="左中括号 47"/>
          <p:cNvSpPr/>
          <p:nvPr/>
        </p:nvSpPr>
        <p:spPr>
          <a:xfrm>
            <a:off x="7626316" y="1451118"/>
            <a:ext cx="618093" cy="878807"/>
          </a:xfrm>
          <a:prstGeom prst="leftBracket">
            <a:avLst>
              <a:gd name="adj" fmla="val 24555"/>
            </a:avLst>
          </a:prstGeom>
          <a:ln w="38100">
            <a:solidFill>
              <a:srgbClr val="F89E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TextBox 48"/>
          <p:cNvSpPr txBox="1"/>
          <p:nvPr/>
        </p:nvSpPr>
        <p:spPr>
          <a:xfrm>
            <a:off x="8289275" y="1204896"/>
            <a:ext cx="576066" cy="369332"/>
          </a:xfrm>
          <a:prstGeom prst="rect">
            <a:avLst/>
          </a:prstGeom>
          <a:noFill/>
        </p:spPr>
        <p:txBody>
          <a:bodyPr wrap="square" rtlCol="0">
            <a:spAutoFit/>
          </a:bodyPr>
          <a:lstStyle/>
          <a:p>
            <a:r>
              <a:rPr lang="en-US" dirty="0">
                <a:solidFill>
                  <a:srgbClr val="F89EBE"/>
                </a:solidFill>
                <a:latin typeface="Times New Roman" panose="02020603050405020304" pitchFamily="18" charset="0"/>
                <a:cs typeface="Times New Roman" panose="02020603050405020304" pitchFamily="18" charset="0"/>
              </a:rPr>
              <a:t>R</a:t>
            </a:r>
          </a:p>
        </p:txBody>
      </p:sp>
      <p:sp>
        <p:nvSpPr>
          <p:cNvPr id="50" name="TextBox 49"/>
          <p:cNvSpPr txBox="1"/>
          <p:nvPr/>
        </p:nvSpPr>
        <p:spPr>
          <a:xfrm>
            <a:off x="7872318" y="3597582"/>
            <a:ext cx="300082" cy="369332"/>
          </a:xfrm>
          <a:prstGeom prst="rect">
            <a:avLst/>
          </a:prstGeom>
          <a:noFill/>
        </p:spPr>
        <p:txBody>
          <a:bodyPr wrap="none" rtlCol="0">
            <a:spAutoFit/>
          </a:bodyPr>
          <a:lstStyle/>
          <a:p>
            <a:r>
              <a:rPr lang="en-US" dirty="0">
                <a:solidFill>
                  <a:srgbClr val="00B0F0"/>
                </a:solidFill>
                <a:latin typeface="Times New Roman" panose="02020603050405020304" pitchFamily="18" charset="0"/>
                <a:cs typeface="Times New Roman" panose="02020603050405020304" pitchFamily="18" charset="0"/>
              </a:rPr>
              <a:t>2</a:t>
            </a:r>
          </a:p>
        </p:txBody>
      </p:sp>
      <p:sp>
        <p:nvSpPr>
          <p:cNvPr id="51" name="TextBox 50"/>
          <p:cNvSpPr txBox="1"/>
          <p:nvPr/>
        </p:nvSpPr>
        <p:spPr>
          <a:xfrm>
            <a:off x="8289276" y="3584033"/>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2" name="TextBox 51"/>
          <p:cNvSpPr txBox="1"/>
          <p:nvPr/>
        </p:nvSpPr>
        <p:spPr>
          <a:xfrm>
            <a:off x="8289276" y="4663601"/>
            <a:ext cx="963245" cy="369332"/>
          </a:xfrm>
          <a:prstGeom prst="rect">
            <a:avLst/>
          </a:prstGeom>
          <a:noFill/>
        </p:spPr>
        <p:txBody>
          <a:bodyPr wrap="square" rtlCol="0">
            <a:spAutoFit/>
          </a:bodyPr>
          <a:lstStyle/>
          <a:p>
            <a:r>
              <a:rPr lang="en-US" altLang="zh-CN" dirty="0">
                <a:solidFill>
                  <a:srgbClr val="00B0F0"/>
                </a:solidFill>
                <a:latin typeface="Times New Roman" panose="02020603050405020304" pitchFamily="18" charset="0"/>
                <a:cs typeface="Times New Roman" panose="02020603050405020304" pitchFamily="18" charset="0"/>
              </a:rPr>
              <a:t>c</a:t>
            </a:r>
            <a:r>
              <a:rPr lang="en-US" dirty="0">
                <a:solidFill>
                  <a:srgbClr val="00B0F0"/>
                </a:solidFill>
                <a:latin typeface="Times New Roman" panose="02020603050405020304" pitchFamily="18" charset="0"/>
                <a:cs typeface="Times New Roman" panose="02020603050405020304" pitchFamily="18" charset="0"/>
              </a:rPr>
              <a:t>all Q</a:t>
            </a:r>
          </a:p>
        </p:txBody>
      </p:sp>
      <p:sp>
        <p:nvSpPr>
          <p:cNvPr id="53" name="TextBox 52"/>
          <p:cNvSpPr txBox="1"/>
          <p:nvPr/>
        </p:nvSpPr>
        <p:spPr>
          <a:xfrm>
            <a:off x="8289276" y="5431687"/>
            <a:ext cx="963245" cy="369332"/>
          </a:xfrm>
          <a:prstGeom prst="rect">
            <a:avLst/>
          </a:prstGeom>
          <a:noFill/>
        </p:spPr>
        <p:txBody>
          <a:bodyPr wrap="square" rtlCol="0">
            <a:spAutoFit/>
          </a:bodyPr>
          <a:lstStyle/>
          <a:p>
            <a:r>
              <a:rPr lang="en-US" altLang="zh-CN" dirty="0">
                <a:solidFill>
                  <a:srgbClr val="92D050"/>
                </a:solidFill>
                <a:latin typeface="Times New Roman" panose="02020603050405020304" pitchFamily="18" charset="0"/>
                <a:cs typeface="Times New Roman" panose="02020603050405020304" pitchFamily="18" charset="0"/>
              </a:rPr>
              <a:t>c</a:t>
            </a:r>
            <a:r>
              <a:rPr lang="en-US" dirty="0">
                <a:solidFill>
                  <a:srgbClr val="92D050"/>
                </a:solidFill>
                <a:latin typeface="Times New Roman" panose="02020603050405020304" pitchFamily="18" charset="0"/>
                <a:cs typeface="Times New Roman" panose="02020603050405020304" pitchFamily="18" charset="0"/>
              </a:rPr>
              <a:t>all P</a:t>
            </a:r>
          </a:p>
        </p:txBody>
      </p:sp>
      <p:sp>
        <p:nvSpPr>
          <p:cNvPr id="54" name="TextBox 53"/>
          <p:cNvSpPr txBox="1"/>
          <p:nvPr/>
        </p:nvSpPr>
        <p:spPr>
          <a:xfrm>
            <a:off x="8289276" y="5910265"/>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5" name="右箭头 54"/>
          <p:cNvSpPr/>
          <p:nvPr/>
        </p:nvSpPr>
        <p:spPr>
          <a:xfrm>
            <a:off x="1263082" y="1204897"/>
            <a:ext cx="500607" cy="21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813738" y="978603"/>
            <a:ext cx="534121"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P{}</a:t>
            </a:r>
          </a:p>
          <a:p>
            <a:pPr algn="ctr"/>
            <a:r>
              <a:rPr lang="en-US" dirty="0">
                <a:latin typeface="Times New Roman" panose="02020603050405020304" pitchFamily="18" charset="0"/>
                <a:cs typeface="Times New Roman" panose="02020603050405020304" pitchFamily="18" charset="0"/>
              </a:rPr>
              <a:t>(2)</a:t>
            </a:r>
          </a:p>
        </p:txBody>
      </p:sp>
      <p:cxnSp>
        <p:nvCxnSpPr>
          <p:cNvPr id="65" name="直接箭头连接符 64"/>
          <p:cNvCxnSpPr/>
          <p:nvPr/>
        </p:nvCxnSpPr>
        <p:spPr>
          <a:xfrm>
            <a:off x="2635040" y="3977824"/>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415603" y="5393701"/>
            <a:ext cx="708226"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660043" y="3485381"/>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72" name="TextBox 71"/>
          <p:cNvSpPr txBox="1"/>
          <p:nvPr/>
        </p:nvSpPr>
        <p:spPr>
          <a:xfrm>
            <a:off x="2813923" y="4500905"/>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73" name="TextBox 72"/>
          <p:cNvSpPr txBox="1"/>
          <p:nvPr/>
        </p:nvSpPr>
        <p:spPr>
          <a:xfrm>
            <a:off x="846216" y="5383024"/>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d[0]</a:t>
            </a:r>
          </a:p>
        </p:txBody>
      </p:sp>
      <p:sp>
        <p:nvSpPr>
          <p:cNvPr id="74" name="矩形 73"/>
          <p:cNvSpPr/>
          <p:nvPr/>
        </p:nvSpPr>
        <p:spPr>
          <a:xfrm>
            <a:off x="467544" y="1890520"/>
            <a:ext cx="1908684" cy="428104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isplay</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表</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3274212" y="3977825"/>
            <a:ext cx="1774425"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415603" y="4867185"/>
            <a:ext cx="708227"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46217" y="4881896"/>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d[1]</a:t>
            </a:r>
          </a:p>
        </p:txBody>
      </p:sp>
      <p:cxnSp>
        <p:nvCxnSpPr>
          <p:cNvPr id="6" name="肘形连接符 5"/>
          <p:cNvCxnSpPr/>
          <p:nvPr/>
        </p:nvCxnSpPr>
        <p:spPr>
          <a:xfrm flipV="1">
            <a:off x="1770424" y="4990774"/>
            <a:ext cx="1514413" cy="137345"/>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276558" y="4990774"/>
            <a:ext cx="1772079"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ain</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矩形 63"/>
          <p:cNvSpPr/>
          <p:nvPr/>
        </p:nvSpPr>
        <p:spPr>
          <a:xfrm>
            <a:off x="3935612" y="6006297"/>
            <a:ext cx="453970" cy="36933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(2)</a:t>
            </a:r>
          </a:p>
        </p:txBody>
      </p:sp>
      <p:cxnSp>
        <p:nvCxnSpPr>
          <p:cNvPr id="66" name="肘形连接符 65"/>
          <p:cNvCxnSpPr/>
          <p:nvPr/>
        </p:nvCxnSpPr>
        <p:spPr>
          <a:xfrm>
            <a:off x="1763689" y="5632916"/>
            <a:ext cx="1512869" cy="373381"/>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632194" y="4975775"/>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2639816" y="4990773"/>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656457" y="4498331"/>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76" name="TextBox 75"/>
          <p:cNvSpPr txBox="1"/>
          <p:nvPr/>
        </p:nvSpPr>
        <p:spPr>
          <a:xfrm>
            <a:off x="2833633" y="5513855"/>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57"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58"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54</a:t>
            </a:fld>
            <a:endParaRPr lang="zh-CN" altLang="en-US" dirty="0">
              <a:latin typeface="Times New Roman" panose="02020603050405020304" pitchFamily="18" charset="0"/>
              <a:cs typeface="Times New Roman" panose="02020603050405020304" pitchFamily="18" charset="0"/>
            </a:endParaRPr>
          </a:p>
        </p:txBody>
      </p:sp>
      <p:sp>
        <p:nvSpPr>
          <p:cNvPr id="59"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83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71" grpId="0"/>
      <p:bldP spid="72" grpId="0"/>
      <p:bldP spid="35" grpId="0" animBg="1"/>
      <p:bldP spid="36" grpId="0" animBg="1"/>
      <p:bldP spid="37" grpId="0"/>
      <p:bldP spid="75" grpId="0"/>
      <p:bldP spid="7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Display</a:t>
            </a:r>
            <a:r>
              <a:rPr lang="zh-CN" altLang="en-US" sz="2800" kern="0" dirty="0">
                <a:solidFill>
                  <a:srgbClr val="000000"/>
                </a:solidFill>
                <a:latin typeface="楷体" panose="02010609060101010101" pitchFamily="49" charset="-122"/>
                <a:ea typeface="楷体" panose="02010609060101010101" pitchFamily="49" charset="-122"/>
              </a:rPr>
              <a:t>表与活动记录</a:t>
            </a:r>
          </a:p>
        </p:txBody>
      </p:sp>
      <p:sp>
        <p:nvSpPr>
          <p:cNvPr id="38" name="TextBox 37"/>
          <p:cNvSpPr txBox="1"/>
          <p:nvPr/>
        </p:nvSpPr>
        <p:spPr>
          <a:xfrm>
            <a:off x="395537" y="992577"/>
            <a:ext cx="867545"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main{}</a:t>
            </a:r>
          </a:p>
          <a:p>
            <a:pPr algn="ctr"/>
            <a:r>
              <a:rPr lang="en-US" dirty="0">
                <a:latin typeface="Times New Roman" panose="02020603050405020304" pitchFamily="18" charset="0"/>
                <a:cs typeface="Times New Roman" panose="02020603050405020304" pitchFamily="18" charset="0"/>
              </a:rPr>
              <a:t>(1)</a:t>
            </a:r>
          </a:p>
        </p:txBody>
      </p:sp>
      <p:sp>
        <p:nvSpPr>
          <p:cNvPr id="39" name="左中括号 38"/>
          <p:cNvSpPr/>
          <p:nvPr/>
        </p:nvSpPr>
        <p:spPr>
          <a:xfrm>
            <a:off x="7308304" y="1111207"/>
            <a:ext cx="936104" cy="5381549"/>
          </a:xfrm>
          <a:prstGeom prst="leftBracket">
            <a:avLst>
              <a:gd name="adj" fmla="val 4151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TextBox 39"/>
          <p:cNvSpPr txBox="1"/>
          <p:nvPr/>
        </p:nvSpPr>
        <p:spPr>
          <a:xfrm>
            <a:off x="8289276" y="864985"/>
            <a:ext cx="86409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main</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36296" y="315563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p>
        </p:txBody>
      </p:sp>
      <p:sp>
        <p:nvSpPr>
          <p:cNvPr id="42" name="左中括号 41"/>
          <p:cNvSpPr/>
          <p:nvPr/>
        </p:nvSpPr>
        <p:spPr>
          <a:xfrm>
            <a:off x="7626316" y="2817276"/>
            <a:ext cx="618093" cy="2518400"/>
          </a:xfrm>
          <a:prstGeom prst="leftBracket">
            <a:avLst>
              <a:gd name="adj" fmla="val 49461"/>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TextBox 42"/>
          <p:cNvSpPr txBox="1"/>
          <p:nvPr/>
        </p:nvSpPr>
        <p:spPr>
          <a:xfrm>
            <a:off x="8289275" y="2571055"/>
            <a:ext cx="576066" cy="369332"/>
          </a:xfrm>
          <a:prstGeom prst="rect">
            <a:avLst/>
          </a:prstGeom>
          <a:noFill/>
        </p:spPr>
        <p:txBody>
          <a:bodyPr wrap="square" rtlCol="0">
            <a:spAutoFit/>
          </a:bodyPr>
          <a:lstStyle/>
          <a:p>
            <a:r>
              <a:rPr lang="en-US" dirty="0">
                <a:solidFill>
                  <a:srgbClr val="92D050"/>
                </a:solidFill>
                <a:latin typeface="Times New Roman" panose="02020603050405020304" pitchFamily="18" charset="0"/>
                <a:cs typeface="Times New Roman" panose="02020603050405020304" pitchFamily="18" charset="0"/>
              </a:rPr>
              <a:t>P</a:t>
            </a:r>
          </a:p>
        </p:txBody>
      </p:sp>
      <p:sp>
        <p:nvSpPr>
          <p:cNvPr id="44" name="TextBox 43"/>
          <p:cNvSpPr txBox="1"/>
          <p:nvPr/>
        </p:nvSpPr>
        <p:spPr>
          <a:xfrm>
            <a:off x="7584286" y="1644299"/>
            <a:ext cx="300082" cy="369332"/>
          </a:xfrm>
          <a:prstGeom prst="rect">
            <a:avLst/>
          </a:prstGeom>
          <a:noFill/>
        </p:spPr>
        <p:txBody>
          <a:bodyPr wrap="none" rtlCol="0">
            <a:spAutoFit/>
          </a:bodyPr>
          <a:lstStyle/>
          <a:p>
            <a:r>
              <a:rPr lang="en-US" dirty="0">
                <a:solidFill>
                  <a:srgbClr val="F89EBE"/>
                </a:solidFill>
                <a:latin typeface="Times New Roman" panose="02020603050405020304" pitchFamily="18" charset="0"/>
                <a:cs typeface="Times New Roman" panose="02020603050405020304" pitchFamily="18" charset="0"/>
              </a:rPr>
              <a:t>1</a:t>
            </a:r>
          </a:p>
        </p:txBody>
      </p:sp>
      <p:sp>
        <p:nvSpPr>
          <p:cNvPr id="45" name="左中括号 44"/>
          <p:cNvSpPr/>
          <p:nvPr/>
        </p:nvSpPr>
        <p:spPr>
          <a:xfrm>
            <a:off x="7956376" y="3312041"/>
            <a:ext cx="288033" cy="1063529"/>
          </a:xfrm>
          <a:prstGeom prst="leftBracket">
            <a:avLst>
              <a:gd name="adj" fmla="val 73809"/>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TextBox 45"/>
          <p:cNvSpPr txBox="1"/>
          <p:nvPr/>
        </p:nvSpPr>
        <p:spPr>
          <a:xfrm>
            <a:off x="8289275" y="3049096"/>
            <a:ext cx="576066"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Q</a:t>
            </a:r>
          </a:p>
        </p:txBody>
      </p:sp>
      <p:sp>
        <p:nvSpPr>
          <p:cNvPr id="47" name="TextBox 46"/>
          <p:cNvSpPr txBox="1"/>
          <p:nvPr/>
        </p:nvSpPr>
        <p:spPr>
          <a:xfrm>
            <a:off x="7584286" y="3830255"/>
            <a:ext cx="300082" cy="369332"/>
          </a:xfrm>
          <a:prstGeom prst="rect">
            <a:avLst/>
          </a:prstGeom>
          <a:noFill/>
        </p:spPr>
        <p:txBody>
          <a:bodyPr wrap="none" rtlCol="0">
            <a:spAutoFit/>
          </a:bodyPr>
          <a:lstStyle/>
          <a:p>
            <a:r>
              <a:rPr lang="en-US" dirty="0">
                <a:solidFill>
                  <a:srgbClr val="92D050"/>
                </a:solidFill>
                <a:latin typeface="Times New Roman" panose="02020603050405020304" pitchFamily="18" charset="0"/>
                <a:cs typeface="Times New Roman" panose="02020603050405020304" pitchFamily="18" charset="0"/>
              </a:rPr>
              <a:t>1</a:t>
            </a:r>
          </a:p>
        </p:txBody>
      </p:sp>
      <p:sp>
        <p:nvSpPr>
          <p:cNvPr id="48" name="左中括号 47"/>
          <p:cNvSpPr/>
          <p:nvPr/>
        </p:nvSpPr>
        <p:spPr>
          <a:xfrm>
            <a:off x="7626316" y="1451118"/>
            <a:ext cx="618093" cy="878807"/>
          </a:xfrm>
          <a:prstGeom prst="leftBracket">
            <a:avLst>
              <a:gd name="adj" fmla="val 24555"/>
            </a:avLst>
          </a:prstGeom>
          <a:ln w="38100">
            <a:solidFill>
              <a:srgbClr val="F89E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TextBox 48"/>
          <p:cNvSpPr txBox="1"/>
          <p:nvPr/>
        </p:nvSpPr>
        <p:spPr>
          <a:xfrm>
            <a:off x="8289275" y="1204896"/>
            <a:ext cx="576066" cy="369332"/>
          </a:xfrm>
          <a:prstGeom prst="rect">
            <a:avLst/>
          </a:prstGeom>
          <a:noFill/>
        </p:spPr>
        <p:txBody>
          <a:bodyPr wrap="square" rtlCol="0">
            <a:spAutoFit/>
          </a:bodyPr>
          <a:lstStyle/>
          <a:p>
            <a:r>
              <a:rPr lang="en-US" dirty="0">
                <a:solidFill>
                  <a:srgbClr val="F89EBE"/>
                </a:solidFill>
                <a:latin typeface="Times New Roman" panose="02020603050405020304" pitchFamily="18" charset="0"/>
                <a:cs typeface="Times New Roman" panose="02020603050405020304" pitchFamily="18" charset="0"/>
              </a:rPr>
              <a:t>R</a:t>
            </a:r>
          </a:p>
        </p:txBody>
      </p:sp>
      <p:sp>
        <p:nvSpPr>
          <p:cNvPr id="50" name="TextBox 49"/>
          <p:cNvSpPr txBox="1"/>
          <p:nvPr/>
        </p:nvSpPr>
        <p:spPr>
          <a:xfrm>
            <a:off x="7872318" y="3597582"/>
            <a:ext cx="300082" cy="369332"/>
          </a:xfrm>
          <a:prstGeom prst="rect">
            <a:avLst/>
          </a:prstGeom>
          <a:noFill/>
        </p:spPr>
        <p:txBody>
          <a:bodyPr wrap="none" rtlCol="0">
            <a:spAutoFit/>
          </a:bodyPr>
          <a:lstStyle/>
          <a:p>
            <a:r>
              <a:rPr lang="en-US" dirty="0">
                <a:solidFill>
                  <a:srgbClr val="00B0F0"/>
                </a:solidFill>
                <a:latin typeface="Times New Roman" panose="02020603050405020304" pitchFamily="18" charset="0"/>
                <a:cs typeface="Times New Roman" panose="02020603050405020304" pitchFamily="18" charset="0"/>
              </a:rPr>
              <a:t>2</a:t>
            </a:r>
          </a:p>
        </p:txBody>
      </p:sp>
      <p:sp>
        <p:nvSpPr>
          <p:cNvPr id="51" name="TextBox 50"/>
          <p:cNvSpPr txBox="1"/>
          <p:nvPr/>
        </p:nvSpPr>
        <p:spPr>
          <a:xfrm>
            <a:off x="8289276" y="3584033"/>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2" name="TextBox 51"/>
          <p:cNvSpPr txBox="1"/>
          <p:nvPr/>
        </p:nvSpPr>
        <p:spPr>
          <a:xfrm>
            <a:off x="8289276" y="4663601"/>
            <a:ext cx="963245" cy="369332"/>
          </a:xfrm>
          <a:prstGeom prst="rect">
            <a:avLst/>
          </a:prstGeom>
          <a:noFill/>
        </p:spPr>
        <p:txBody>
          <a:bodyPr wrap="square" rtlCol="0">
            <a:spAutoFit/>
          </a:bodyPr>
          <a:lstStyle/>
          <a:p>
            <a:r>
              <a:rPr lang="en-US" altLang="zh-CN" dirty="0">
                <a:solidFill>
                  <a:srgbClr val="00B0F0"/>
                </a:solidFill>
                <a:latin typeface="Times New Roman" panose="02020603050405020304" pitchFamily="18" charset="0"/>
                <a:cs typeface="Times New Roman" panose="02020603050405020304" pitchFamily="18" charset="0"/>
              </a:rPr>
              <a:t>c</a:t>
            </a:r>
            <a:r>
              <a:rPr lang="en-US" dirty="0">
                <a:solidFill>
                  <a:srgbClr val="00B0F0"/>
                </a:solidFill>
                <a:latin typeface="Times New Roman" panose="02020603050405020304" pitchFamily="18" charset="0"/>
                <a:cs typeface="Times New Roman" panose="02020603050405020304" pitchFamily="18" charset="0"/>
              </a:rPr>
              <a:t>all Q</a:t>
            </a:r>
          </a:p>
        </p:txBody>
      </p:sp>
      <p:sp>
        <p:nvSpPr>
          <p:cNvPr id="53" name="TextBox 52"/>
          <p:cNvSpPr txBox="1"/>
          <p:nvPr/>
        </p:nvSpPr>
        <p:spPr>
          <a:xfrm>
            <a:off x="8289276" y="5431687"/>
            <a:ext cx="963245" cy="369332"/>
          </a:xfrm>
          <a:prstGeom prst="rect">
            <a:avLst/>
          </a:prstGeom>
          <a:noFill/>
        </p:spPr>
        <p:txBody>
          <a:bodyPr wrap="square" rtlCol="0">
            <a:spAutoFit/>
          </a:bodyPr>
          <a:lstStyle/>
          <a:p>
            <a:r>
              <a:rPr lang="en-US" altLang="zh-CN" dirty="0">
                <a:solidFill>
                  <a:srgbClr val="92D050"/>
                </a:solidFill>
                <a:latin typeface="Times New Roman" panose="02020603050405020304" pitchFamily="18" charset="0"/>
                <a:cs typeface="Times New Roman" panose="02020603050405020304" pitchFamily="18" charset="0"/>
              </a:rPr>
              <a:t>c</a:t>
            </a:r>
            <a:r>
              <a:rPr lang="en-US" dirty="0">
                <a:solidFill>
                  <a:srgbClr val="92D050"/>
                </a:solidFill>
                <a:latin typeface="Times New Roman" panose="02020603050405020304" pitchFamily="18" charset="0"/>
                <a:cs typeface="Times New Roman" panose="02020603050405020304" pitchFamily="18" charset="0"/>
              </a:rPr>
              <a:t>all P</a:t>
            </a:r>
          </a:p>
        </p:txBody>
      </p:sp>
      <p:sp>
        <p:nvSpPr>
          <p:cNvPr id="54" name="TextBox 53"/>
          <p:cNvSpPr txBox="1"/>
          <p:nvPr/>
        </p:nvSpPr>
        <p:spPr>
          <a:xfrm>
            <a:off x="8289276" y="5910265"/>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5" name="右箭头 54"/>
          <p:cNvSpPr/>
          <p:nvPr/>
        </p:nvSpPr>
        <p:spPr>
          <a:xfrm>
            <a:off x="1263082" y="1204897"/>
            <a:ext cx="500607" cy="21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813738" y="978603"/>
            <a:ext cx="534121"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P{}</a:t>
            </a:r>
          </a:p>
          <a:p>
            <a:pPr algn="ctr"/>
            <a:r>
              <a:rPr lang="en-US" dirty="0">
                <a:latin typeface="Times New Roman" panose="02020603050405020304" pitchFamily="18" charset="0"/>
                <a:cs typeface="Times New Roman" panose="02020603050405020304" pitchFamily="18" charset="0"/>
              </a:rPr>
              <a:t>(2)</a:t>
            </a:r>
          </a:p>
        </p:txBody>
      </p:sp>
      <p:cxnSp>
        <p:nvCxnSpPr>
          <p:cNvPr id="65" name="直接箭头连接符 64"/>
          <p:cNvCxnSpPr/>
          <p:nvPr/>
        </p:nvCxnSpPr>
        <p:spPr>
          <a:xfrm>
            <a:off x="2635040" y="3977824"/>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415603" y="5393701"/>
            <a:ext cx="708226"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660043" y="3485381"/>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72" name="TextBox 71"/>
          <p:cNvSpPr txBox="1"/>
          <p:nvPr/>
        </p:nvSpPr>
        <p:spPr>
          <a:xfrm>
            <a:off x="2813923" y="4500905"/>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73" name="TextBox 72"/>
          <p:cNvSpPr txBox="1"/>
          <p:nvPr/>
        </p:nvSpPr>
        <p:spPr>
          <a:xfrm>
            <a:off x="846216" y="5383024"/>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d[0]</a:t>
            </a:r>
          </a:p>
        </p:txBody>
      </p:sp>
      <p:sp>
        <p:nvSpPr>
          <p:cNvPr id="74" name="矩形 73"/>
          <p:cNvSpPr/>
          <p:nvPr/>
        </p:nvSpPr>
        <p:spPr>
          <a:xfrm>
            <a:off x="467544" y="1890520"/>
            <a:ext cx="1908684" cy="428104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isplay</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表</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3274212" y="3977825"/>
            <a:ext cx="1774425"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415603" y="4867185"/>
            <a:ext cx="708227"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46217" y="4881896"/>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d[1]</a:t>
            </a:r>
          </a:p>
        </p:txBody>
      </p:sp>
      <p:cxnSp>
        <p:nvCxnSpPr>
          <p:cNvPr id="6" name="肘形连接符 5"/>
          <p:cNvCxnSpPr/>
          <p:nvPr/>
        </p:nvCxnSpPr>
        <p:spPr>
          <a:xfrm flipV="1">
            <a:off x="1770424" y="4990774"/>
            <a:ext cx="1514413" cy="137345"/>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276558" y="4990774"/>
            <a:ext cx="1772079"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ain</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矩形 63"/>
          <p:cNvSpPr/>
          <p:nvPr/>
        </p:nvSpPr>
        <p:spPr>
          <a:xfrm>
            <a:off x="3935612" y="6006297"/>
            <a:ext cx="453970" cy="36933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(3)</a:t>
            </a:r>
          </a:p>
        </p:txBody>
      </p:sp>
      <p:cxnSp>
        <p:nvCxnSpPr>
          <p:cNvPr id="66" name="肘形连接符 65"/>
          <p:cNvCxnSpPr/>
          <p:nvPr/>
        </p:nvCxnSpPr>
        <p:spPr>
          <a:xfrm>
            <a:off x="1763689" y="5632916"/>
            <a:ext cx="1512869" cy="373381"/>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右箭头 56"/>
          <p:cNvSpPr/>
          <p:nvPr/>
        </p:nvSpPr>
        <p:spPr>
          <a:xfrm>
            <a:off x="2376229" y="1205567"/>
            <a:ext cx="500607" cy="21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968589" y="978603"/>
            <a:ext cx="572593"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Q{}</a:t>
            </a:r>
          </a:p>
          <a:p>
            <a:pPr algn="ctr"/>
            <a:r>
              <a:rPr lang="en-US" dirty="0">
                <a:latin typeface="Times New Roman" panose="02020603050405020304" pitchFamily="18" charset="0"/>
                <a:cs typeface="Times New Roman" panose="02020603050405020304" pitchFamily="18" charset="0"/>
              </a:rPr>
              <a:t>(3)</a:t>
            </a:r>
          </a:p>
        </p:txBody>
      </p:sp>
      <p:sp>
        <p:nvSpPr>
          <p:cNvPr id="59" name="矩形 58"/>
          <p:cNvSpPr/>
          <p:nvPr/>
        </p:nvSpPr>
        <p:spPr>
          <a:xfrm>
            <a:off x="3274212" y="2957250"/>
            <a:ext cx="1774425"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0" name="直接箭头连接符 59"/>
          <p:cNvCxnSpPr/>
          <p:nvPr/>
        </p:nvCxnSpPr>
        <p:spPr>
          <a:xfrm>
            <a:off x="2624122" y="2957249"/>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49125" y="2464807"/>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62" name="TextBox 61"/>
          <p:cNvSpPr txBox="1"/>
          <p:nvPr/>
        </p:nvSpPr>
        <p:spPr>
          <a:xfrm>
            <a:off x="2824493" y="3473023"/>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67" name="矩形 66"/>
          <p:cNvSpPr/>
          <p:nvPr/>
        </p:nvSpPr>
        <p:spPr>
          <a:xfrm>
            <a:off x="1415602" y="4345321"/>
            <a:ext cx="708227"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846216" y="4360032"/>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d[2]</a:t>
            </a:r>
          </a:p>
        </p:txBody>
      </p:sp>
      <p:cxnSp>
        <p:nvCxnSpPr>
          <p:cNvPr id="78" name="肘形连接符 77"/>
          <p:cNvCxnSpPr/>
          <p:nvPr/>
        </p:nvCxnSpPr>
        <p:spPr>
          <a:xfrm flipV="1">
            <a:off x="1769714" y="3965466"/>
            <a:ext cx="1485170" cy="640789"/>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7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55</a:t>
            </a:fld>
            <a:endParaRPr lang="zh-CN" altLang="en-US" dirty="0">
              <a:latin typeface="Times New Roman" panose="02020603050405020304" pitchFamily="18" charset="0"/>
              <a:cs typeface="Times New Roman" panose="02020603050405020304" pitchFamily="18" charset="0"/>
            </a:endParaRPr>
          </a:p>
        </p:txBody>
      </p:sp>
      <p:sp>
        <p:nvSpPr>
          <p:cNvPr id="75"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67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57" grpId="0" animBg="1"/>
      <p:bldP spid="58" grpId="0"/>
      <p:bldP spid="59" grpId="0" animBg="1"/>
      <p:bldP spid="61" grpId="0"/>
      <p:bldP spid="62" grpId="0"/>
      <p:bldP spid="67" grpId="0" animBg="1"/>
      <p:bldP spid="7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Display</a:t>
            </a:r>
            <a:r>
              <a:rPr lang="zh-CN" altLang="en-US" sz="2800" kern="0" dirty="0">
                <a:solidFill>
                  <a:srgbClr val="000000"/>
                </a:solidFill>
                <a:latin typeface="楷体" panose="02010609060101010101" pitchFamily="49" charset="-122"/>
                <a:ea typeface="楷体" panose="02010609060101010101" pitchFamily="49" charset="-122"/>
              </a:rPr>
              <a:t>表与活动记录</a:t>
            </a:r>
          </a:p>
        </p:txBody>
      </p:sp>
      <p:sp>
        <p:nvSpPr>
          <p:cNvPr id="38" name="TextBox 37"/>
          <p:cNvSpPr txBox="1"/>
          <p:nvPr/>
        </p:nvSpPr>
        <p:spPr>
          <a:xfrm>
            <a:off x="395537" y="992577"/>
            <a:ext cx="867545"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main{}</a:t>
            </a:r>
          </a:p>
          <a:p>
            <a:pPr algn="ctr"/>
            <a:r>
              <a:rPr lang="en-US" dirty="0">
                <a:latin typeface="Times New Roman" panose="02020603050405020304" pitchFamily="18" charset="0"/>
                <a:cs typeface="Times New Roman" panose="02020603050405020304" pitchFamily="18" charset="0"/>
              </a:rPr>
              <a:t>(1)</a:t>
            </a:r>
          </a:p>
        </p:txBody>
      </p:sp>
      <p:sp>
        <p:nvSpPr>
          <p:cNvPr id="39" name="左中括号 38"/>
          <p:cNvSpPr/>
          <p:nvPr/>
        </p:nvSpPr>
        <p:spPr>
          <a:xfrm>
            <a:off x="7308304" y="1111207"/>
            <a:ext cx="936104" cy="5381549"/>
          </a:xfrm>
          <a:prstGeom prst="leftBracket">
            <a:avLst>
              <a:gd name="adj" fmla="val 4151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TextBox 39"/>
          <p:cNvSpPr txBox="1"/>
          <p:nvPr/>
        </p:nvSpPr>
        <p:spPr>
          <a:xfrm>
            <a:off x="8289276" y="864985"/>
            <a:ext cx="86409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main</a:t>
            </a:r>
            <a:endParaRPr lang="en-US"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36296" y="315563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p>
        </p:txBody>
      </p:sp>
      <p:sp>
        <p:nvSpPr>
          <p:cNvPr id="42" name="左中括号 41"/>
          <p:cNvSpPr/>
          <p:nvPr/>
        </p:nvSpPr>
        <p:spPr>
          <a:xfrm>
            <a:off x="7626316" y="2817276"/>
            <a:ext cx="618093" cy="2518400"/>
          </a:xfrm>
          <a:prstGeom prst="leftBracket">
            <a:avLst>
              <a:gd name="adj" fmla="val 49461"/>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TextBox 42"/>
          <p:cNvSpPr txBox="1"/>
          <p:nvPr/>
        </p:nvSpPr>
        <p:spPr>
          <a:xfrm>
            <a:off x="8289275" y="2571055"/>
            <a:ext cx="576066" cy="369332"/>
          </a:xfrm>
          <a:prstGeom prst="rect">
            <a:avLst/>
          </a:prstGeom>
          <a:noFill/>
        </p:spPr>
        <p:txBody>
          <a:bodyPr wrap="square" rtlCol="0">
            <a:spAutoFit/>
          </a:bodyPr>
          <a:lstStyle/>
          <a:p>
            <a:r>
              <a:rPr lang="en-US" dirty="0">
                <a:solidFill>
                  <a:srgbClr val="92D050"/>
                </a:solidFill>
                <a:latin typeface="Times New Roman" panose="02020603050405020304" pitchFamily="18" charset="0"/>
                <a:cs typeface="Times New Roman" panose="02020603050405020304" pitchFamily="18" charset="0"/>
              </a:rPr>
              <a:t>P</a:t>
            </a:r>
          </a:p>
        </p:txBody>
      </p:sp>
      <p:sp>
        <p:nvSpPr>
          <p:cNvPr id="44" name="TextBox 43"/>
          <p:cNvSpPr txBox="1"/>
          <p:nvPr/>
        </p:nvSpPr>
        <p:spPr>
          <a:xfrm>
            <a:off x="7584286" y="1644299"/>
            <a:ext cx="300082" cy="369332"/>
          </a:xfrm>
          <a:prstGeom prst="rect">
            <a:avLst/>
          </a:prstGeom>
          <a:noFill/>
        </p:spPr>
        <p:txBody>
          <a:bodyPr wrap="none" rtlCol="0">
            <a:spAutoFit/>
          </a:bodyPr>
          <a:lstStyle/>
          <a:p>
            <a:r>
              <a:rPr lang="en-US" dirty="0">
                <a:solidFill>
                  <a:srgbClr val="F89EBE"/>
                </a:solidFill>
                <a:latin typeface="Times New Roman" panose="02020603050405020304" pitchFamily="18" charset="0"/>
                <a:cs typeface="Times New Roman" panose="02020603050405020304" pitchFamily="18" charset="0"/>
              </a:rPr>
              <a:t>1</a:t>
            </a:r>
          </a:p>
        </p:txBody>
      </p:sp>
      <p:sp>
        <p:nvSpPr>
          <p:cNvPr id="45" name="左中括号 44"/>
          <p:cNvSpPr/>
          <p:nvPr/>
        </p:nvSpPr>
        <p:spPr>
          <a:xfrm>
            <a:off x="7956376" y="3312041"/>
            <a:ext cx="288033" cy="1063529"/>
          </a:xfrm>
          <a:prstGeom prst="leftBracket">
            <a:avLst>
              <a:gd name="adj" fmla="val 73809"/>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6" name="TextBox 45"/>
          <p:cNvSpPr txBox="1"/>
          <p:nvPr/>
        </p:nvSpPr>
        <p:spPr>
          <a:xfrm>
            <a:off x="8289275" y="3049096"/>
            <a:ext cx="576066"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Q</a:t>
            </a:r>
          </a:p>
        </p:txBody>
      </p:sp>
      <p:sp>
        <p:nvSpPr>
          <p:cNvPr id="47" name="TextBox 46"/>
          <p:cNvSpPr txBox="1"/>
          <p:nvPr/>
        </p:nvSpPr>
        <p:spPr>
          <a:xfrm>
            <a:off x="7584286" y="3830255"/>
            <a:ext cx="300082" cy="369332"/>
          </a:xfrm>
          <a:prstGeom prst="rect">
            <a:avLst/>
          </a:prstGeom>
          <a:noFill/>
        </p:spPr>
        <p:txBody>
          <a:bodyPr wrap="none" rtlCol="0">
            <a:spAutoFit/>
          </a:bodyPr>
          <a:lstStyle/>
          <a:p>
            <a:r>
              <a:rPr lang="en-US" dirty="0">
                <a:solidFill>
                  <a:srgbClr val="92D050"/>
                </a:solidFill>
                <a:latin typeface="Times New Roman" panose="02020603050405020304" pitchFamily="18" charset="0"/>
                <a:cs typeface="Times New Roman" panose="02020603050405020304" pitchFamily="18" charset="0"/>
              </a:rPr>
              <a:t>1</a:t>
            </a:r>
          </a:p>
        </p:txBody>
      </p:sp>
      <p:sp>
        <p:nvSpPr>
          <p:cNvPr id="48" name="左中括号 47"/>
          <p:cNvSpPr/>
          <p:nvPr/>
        </p:nvSpPr>
        <p:spPr>
          <a:xfrm>
            <a:off x="7626316" y="1451118"/>
            <a:ext cx="618093" cy="878807"/>
          </a:xfrm>
          <a:prstGeom prst="leftBracket">
            <a:avLst>
              <a:gd name="adj" fmla="val 24555"/>
            </a:avLst>
          </a:prstGeom>
          <a:ln w="38100">
            <a:solidFill>
              <a:srgbClr val="F89EB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9" name="TextBox 48"/>
          <p:cNvSpPr txBox="1"/>
          <p:nvPr/>
        </p:nvSpPr>
        <p:spPr>
          <a:xfrm>
            <a:off x="8289275" y="1204896"/>
            <a:ext cx="576066" cy="369332"/>
          </a:xfrm>
          <a:prstGeom prst="rect">
            <a:avLst/>
          </a:prstGeom>
          <a:noFill/>
        </p:spPr>
        <p:txBody>
          <a:bodyPr wrap="square" rtlCol="0">
            <a:spAutoFit/>
          </a:bodyPr>
          <a:lstStyle/>
          <a:p>
            <a:r>
              <a:rPr lang="en-US" dirty="0">
                <a:solidFill>
                  <a:srgbClr val="F89EBE"/>
                </a:solidFill>
                <a:latin typeface="Times New Roman" panose="02020603050405020304" pitchFamily="18" charset="0"/>
                <a:cs typeface="Times New Roman" panose="02020603050405020304" pitchFamily="18" charset="0"/>
              </a:rPr>
              <a:t>R</a:t>
            </a:r>
          </a:p>
        </p:txBody>
      </p:sp>
      <p:sp>
        <p:nvSpPr>
          <p:cNvPr id="50" name="TextBox 49"/>
          <p:cNvSpPr txBox="1"/>
          <p:nvPr/>
        </p:nvSpPr>
        <p:spPr>
          <a:xfrm>
            <a:off x="7872318" y="3597582"/>
            <a:ext cx="300082" cy="369332"/>
          </a:xfrm>
          <a:prstGeom prst="rect">
            <a:avLst/>
          </a:prstGeom>
          <a:noFill/>
        </p:spPr>
        <p:txBody>
          <a:bodyPr wrap="none" rtlCol="0">
            <a:spAutoFit/>
          </a:bodyPr>
          <a:lstStyle/>
          <a:p>
            <a:r>
              <a:rPr lang="en-US" dirty="0">
                <a:solidFill>
                  <a:srgbClr val="00B0F0"/>
                </a:solidFill>
                <a:latin typeface="Times New Roman" panose="02020603050405020304" pitchFamily="18" charset="0"/>
                <a:cs typeface="Times New Roman" panose="02020603050405020304" pitchFamily="18" charset="0"/>
              </a:rPr>
              <a:t>2</a:t>
            </a:r>
          </a:p>
        </p:txBody>
      </p:sp>
      <p:sp>
        <p:nvSpPr>
          <p:cNvPr id="51" name="TextBox 50"/>
          <p:cNvSpPr txBox="1"/>
          <p:nvPr/>
        </p:nvSpPr>
        <p:spPr>
          <a:xfrm>
            <a:off x="8289276" y="3584033"/>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2" name="TextBox 51"/>
          <p:cNvSpPr txBox="1"/>
          <p:nvPr/>
        </p:nvSpPr>
        <p:spPr>
          <a:xfrm>
            <a:off x="8289276" y="4663601"/>
            <a:ext cx="963245" cy="369332"/>
          </a:xfrm>
          <a:prstGeom prst="rect">
            <a:avLst/>
          </a:prstGeom>
          <a:noFill/>
        </p:spPr>
        <p:txBody>
          <a:bodyPr wrap="square" rtlCol="0">
            <a:spAutoFit/>
          </a:bodyPr>
          <a:lstStyle/>
          <a:p>
            <a:r>
              <a:rPr lang="en-US" altLang="zh-CN" dirty="0">
                <a:solidFill>
                  <a:srgbClr val="00B0F0"/>
                </a:solidFill>
                <a:latin typeface="Times New Roman" panose="02020603050405020304" pitchFamily="18" charset="0"/>
                <a:cs typeface="Times New Roman" panose="02020603050405020304" pitchFamily="18" charset="0"/>
              </a:rPr>
              <a:t>c</a:t>
            </a:r>
            <a:r>
              <a:rPr lang="en-US" dirty="0">
                <a:solidFill>
                  <a:srgbClr val="00B0F0"/>
                </a:solidFill>
                <a:latin typeface="Times New Roman" panose="02020603050405020304" pitchFamily="18" charset="0"/>
                <a:cs typeface="Times New Roman" panose="02020603050405020304" pitchFamily="18" charset="0"/>
              </a:rPr>
              <a:t>all Q</a:t>
            </a:r>
          </a:p>
        </p:txBody>
      </p:sp>
      <p:sp>
        <p:nvSpPr>
          <p:cNvPr id="53" name="TextBox 52"/>
          <p:cNvSpPr txBox="1"/>
          <p:nvPr/>
        </p:nvSpPr>
        <p:spPr>
          <a:xfrm>
            <a:off x="8289276" y="5431687"/>
            <a:ext cx="963245" cy="369332"/>
          </a:xfrm>
          <a:prstGeom prst="rect">
            <a:avLst/>
          </a:prstGeom>
          <a:noFill/>
        </p:spPr>
        <p:txBody>
          <a:bodyPr wrap="square" rtlCol="0">
            <a:spAutoFit/>
          </a:bodyPr>
          <a:lstStyle/>
          <a:p>
            <a:r>
              <a:rPr lang="en-US" altLang="zh-CN" dirty="0">
                <a:solidFill>
                  <a:srgbClr val="92D050"/>
                </a:solidFill>
                <a:latin typeface="Times New Roman" panose="02020603050405020304" pitchFamily="18" charset="0"/>
                <a:cs typeface="Times New Roman" panose="02020603050405020304" pitchFamily="18" charset="0"/>
              </a:rPr>
              <a:t>c</a:t>
            </a:r>
            <a:r>
              <a:rPr lang="en-US" dirty="0">
                <a:solidFill>
                  <a:srgbClr val="92D050"/>
                </a:solidFill>
                <a:latin typeface="Times New Roman" panose="02020603050405020304" pitchFamily="18" charset="0"/>
                <a:cs typeface="Times New Roman" panose="02020603050405020304" pitchFamily="18" charset="0"/>
              </a:rPr>
              <a:t>all P</a:t>
            </a:r>
          </a:p>
        </p:txBody>
      </p:sp>
      <p:sp>
        <p:nvSpPr>
          <p:cNvPr id="54" name="TextBox 53"/>
          <p:cNvSpPr txBox="1"/>
          <p:nvPr/>
        </p:nvSpPr>
        <p:spPr>
          <a:xfrm>
            <a:off x="8289276" y="5910265"/>
            <a:ext cx="963245" cy="369332"/>
          </a:xfrm>
          <a:prstGeom prst="rect">
            <a:avLst/>
          </a:prstGeom>
          <a:noFill/>
        </p:spPr>
        <p:txBody>
          <a:bodyPr wrap="square" rtlCol="0">
            <a:spAutoFit/>
          </a:bodyPr>
          <a:lstStyle/>
          <a:p>
            <a:r>
              <a:rPr lang="en-US" altLang="zh-CN" dirty="0">
                <a:solidFill>
                  <a:srgbClr val="F89EBE"/>
                </a:solidFill>
                <a:latin typeface="Times New Roman" panose="02020603050405020304" pitchFamily="18" charset="0"/>
                <a:cs typeface="Times New Roman" panose="02020603050405020304" pitchFamily="18" charset="0"/>
              </a:rPr>
              <a:t>c</a:t>
            </a:r>
            <a:r>
              <a:rPr lang="en-US" dirty="0">
                <a:solidFill>
                  <a:srgbClr val="F89EBE"/>
                </a:solidFill>
                <a:latin typeface="Times New Roman" panose="02020603050405020304" pitchFamily="18" charset="0"/>
                <a:cs typeface="Times New Roman" panose="02020603050405020304" pitchFamily="18" charset="0"/>
              </a:rPr>
              <a:t>all R</a:t>
            </a:r>
          </a:p>
        </p:txBody>
      </p:sp>
      <p:sp>
        <p:nvSpPr>
          <p:cNvPr id="55" name="右箭头 54"/>
          <p:cNvSpPr/>
          <p:nvPr/>
        </p:nvSpPr>
        <p:spPr>
          <a:xfrm>
            <a:off x="1263082" y="1204897"/>
            <a:ext cx="500607" cy="21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813738" y="978603"/>
            <a:ext cx="534121"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P{}</a:t>
            </a:r>
          </a:p>
          <a:p>
            <a:pPr algn="ctr"/>
            <a:r>
              <a:rPr lang="en-US" dirty="0">
                <a:latin typeface="Times New Roman" panose="02020603050405020304" pitchFamily="18" charset="0"/>
                <a:cs typeface="Times New Roman" panose="02020603050405020304" pitchFamily="18" charset="0"/>
              </a:rPr>
              <a:t>(2)</a:t>
            </a:r>
          </a:p>
        </p:txBody>
      </p:sp>
      <p:sp>
        <p:nvSpPr>
          <p:cNvPr id="69" name="矩形 68"/>
          <p:cNvSpPr/>
          <p:nvPr/>
        </p:nvSpPr>
        <p:spPr>
          <a:xfrm>
            <a:off x="1415603" y="5393701"/>
            <a:ext cx="708226"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46216" y="5383024"/>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d[0]</a:t>
            </a:r>
          </a:p>
        </p:txBody>
      </p:sp>
      <p:sp>
        <p:nvSpPr>
          <p:cNvPr id="74" name="矩形 73"/>
          <p:cNvSpPr/>
          <p:nvPr/>
        </p:nvSpPr>
        <p:spPr>
          <a:xfrm>
            <a:off x="467544" y="1890520"/>
            <a:ext cx="1908684" cy="428104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isplay</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表</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3274212" y="3977825"/>
            <a:ext cx="1774425"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415603" y="4867185"/>
            <a:ext cx="708227"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46217" y="4881896"/>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d[1]</a:t>
            </a:r>
          </a:p>
        </p:txBody>
      </p:sp>
      <p:cxnSp>
        <p:nvCxnSpPr>
          <p:cNvPr id="6" name="肘形连接符 5"/>
          <p:cNvCxnSpPr/>
          <p:nvPr/>
        </p:nvCxnSpPr>
        <p:spPr>
          <a:xfrm flipV="1">
            <a:off x="1770424" y="4990774"/>
            <a:ext cx="1514413" cy="137345"/>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276558" y="4990774"/>
            <a:ext cx="1772079"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
            </a:r>
            <a:r>
              <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ain</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矩形 63"/>
          <p:cNvSpPr/>
          <p:nvPr/>
        </p:nvSpPr>
        <p:spPr>
          <a:xfrm>
            <a:off x="3935612" y="6006297"/>
            <a:ext cx="453970" cy="36933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(4)</a:t>
            </a:r>
          </a:p>
        </p:txBody>
      </p:sp>
      <p:cxnSp>
        <p:nvCxnSpPr>
          <p:cNvPr id="66" name="肘形连接符 65"/>
          <p:cNvCxnSpPr/>
          <p:nvPr/>
        </p:nvCxnSpPr>
        <p:spPr>
          <a:xfrm>
            <a:off x="1763689" y="5632916"/>
            <a:ext cx="1512869" cy="373381"/>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右箭头 56"/>
          <p:cNvSpPr/>
          <p:nvPr/>
        </p:nvSpPr>
        <p:spPr>
          <a:xfrm>
            <a:off x="2376229" y="1205567"/>
            <a:ext cx="500607" cy="21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968589" y="978603"/>
            <a:ext cx="572593"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Q{}</a:t>
            </a:r>
          </a:p>
          <a:p>
            <a:pPr algn="ctr"/>
            <a:r>
              <a:rPr lang="en-US" dirty="0">
                <a:latin typeface="Times New Roman" panose="02020603050405020304" pitchFamily="18" charset="0"/>
                <a:cs typeface="Times New Roman" panose="02020603050405020304" pitchFamily="18" charset="0"/>
              </a:rPr>
              <a:t>(3)</a:t>
            </a:r>
          </a:p>
        </p:txBody>
      </p:sp>
      <p:sp>
        <p:nvSpPr>
          <p:cNvPr id="59" name="矩形 58"/>
          <p:cNvSpPr/>
          <p:nvPr/>
        </p:nvSpPr>
        <p:spPr>
          <a:xfrm>
            <a:off x="3274212" y="2957250"/>
            <a:ext cx="1774425"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Q</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0" name="直接箭头连接符 59"/>
          <p:cNvCxnSpPr/>
          <p:nvPr/>
        </p:nvCxnSpPr>
        <p:spPr>
          <a:xfrm>
            <a:off x="2624122" y="2957249"/>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49125" y="2464807"/>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62" name="TextBox 61"/>
          <p:cNvSpPr txBox="1"/>
          <p:nvPr/>
        </p:nvSpPr>
        <p:spPr>
          <a:xfrm>
            <a:off x="2824493" y="3473023"/>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67" name="矩形 66"/>
          <p:cNvSpPr/>
          <p:nvPr/>
        </p:nvSpPr>
        <p:spPr>
          <a:xfrm>
            <a:off x="1415602" y="4345321"/>
            <a:ext cx="708227"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846216" y="4360032"/>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d[2]</a:t>
            </a:r>
          </a:p>
        </p:txBody>
      </p:sp>
      <p:cxnSp>
        <p:nvCxnSpPr>
          <p:cNvPr id="78" name="肘形连接符 77"/>
          <p:cNvCxnSpPr/>
          <p:nvPr/>
        </p:nvCxnSpPr>
        <p:spPr>
          <a:xfrm flipV="1">
            <a:off x="1769714" y="3965466"/>
            <a:ext cx="1485170" cy="640789"/>
          </a:xfrm>
          <a:prstGeom prst="bentConnector3">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右箭头 67"/>
          <p:cNvSpPr/>
          <p:nvPr/>
        </p:nvSpPr>
        <p:spPr>
          <a:xfrm>
            <a:off x="3541182" y="1205567"/>
            <a:ext cx="500607" cy="218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099424" y="993246"/>
            <a:ext cx="559769" cy="646331"/>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R{}</a:t>
            </a:r>
          </a:p>
          <a:p>
            <a:pPr algn="ctr"/>
            <a:r>
              <a:rPr lang="en-US" dirty="0">
                <a:latin typeface="Times New Roman" panose="02020603050405020304" pitchFamily="18" charset="0"/>
                <a:cs typeface="Times New Roman" panose="02020603050405020304" pitchFamily="18" charset="0"/>
              </a:rPr>
              <a:t>(4)</a:t>
            </a:r>
          </a:p>
        </p:txBody>
      </p:sp>
      <p:sp>
        <p:nvSpPr>
          <p:cNvPr id="75" name="矩形 74"/>
          <p:cNvSpPr/>
          <p:nvPr/>
        </p:nvSpPr>
        <p:spPr>
          <a:xfrm>
            <a:off x="3273919" y="1941726"/>
            <a:ext cx="1774425" cy="10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活动记录</a:t>
            </a:r>
            <a:endParaRPr 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76" name="直接箭头连接符 75"/>
          <p:cNvCxnSpPr/>
          <p:nvPr/>
        </p:nvCxnSpPr>
        <p:spPr>
          <a:xfrm>
            <a:off x="2632401" y="1925505"/>
            <a:ext cx="649796" cy="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657404" y="1433063"/>
            <a:ext cx="6165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TOP</a:t>
            </a:r>
          </a:p>
        </p:txBody>
      </p:sp>
      <p:sp>
        <p:nvSpPr>
          <p:cNvPr id="80" name="TextBox 79"/>
          <p:cNvSpPr txBox="1"/>
          <p:nvPr/>
        </p:nvSpPr>
        <p:spPr>
          <a:xfrm>
            <a:off x="2813738" y="2441279"/>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
            </a:r>
          </a:p>
        </p:txBody>
      </p:sp>
      <p:sp>
        <p:nvSpPr>
          <p:cNvPr id="82" name="矩形 81"/>
          <p:cNvSpPr/>
          <p:nvPr/>
        </p:nvSpPr>
        <p:spPr>
          <a:xfrm>
            <a:off x="1415601" y="3823457"/>
            <a:ext cx="708227" cy="5218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46215" y="3838168"/>
            <a:ext cx="5693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d[3]</a:t>
            </a:r>
          </a:p>
        </p:txBody>
      </p:sp>
      <p:cxnSp>
        <p:nvCxnSpPr>
          <p:cNvPr id="84" name="肘形连接符 83"/>
          <p:cNvCxnSpPr/>
          <p:nvPr/>
        </p:nvCxnSpPr>
        <p:spPr>
          <a:xfrm flipV="1">
            <a:off x="1778475" y="2933721"/>
            <a:ext cx="1498083" cy="1142755"/>
          </a:xfrm>
          <a:prstGeom prst="bentConnector3">
            <a:avLst>
              <a:gd name="adj1" fmla="val 33540"/>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71"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56</a:t>
            </a:fld>
            <a:endParaRPr lang="zh-CN" altLang="en-US" dirty="0">
              <a:latin typeface="Times New Roman" panose="02020603050405020304" pitchFamily="18" charset="0"/>
              <a:cs typeface="Times New Roman" panose="02020603050405020304" pitchFamily="18" charset="0"/>
            </a:endParaRPr>
          </a:p>
        </p:txBody>
      </p:sp>
      <p:sp>
        <p:nvSpPr>
          <p:cNvPr id="72"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0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8" grpId="0" animBg="1"/>
      <p:bldP spid="70" grpId="0"/>
      <p:bldP spid="75" grpId="0" animBg="1"/>
      <p:bldP spid="79" grpId="0"/>
      <p:bldP spid="80" grpId="0"/>
      <p:bldP spid="82" grpId="0" animBg="1"/>
      <p:bldP spid="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从上面的例子可以看出，通过</a:t>
            </a:r>
            <a:r>
              <a:rPr lang="en-US" altLang="zh-CN" sz="2400" b="0" dirty="0">
                <a:latin typeface="Times New Roman" panose="02020603050405020304" pitchFamily="18" charset="0"/>
                <a:cs typeface="Times New Roman" panose="02020603050405020304" pitchFamily="18" charset="0"/>
              </a:rPr>
              <a:t>Display</a:t>
            </a:r>
            <a:r>
              <a:rPr lang="zh-CN" altLang="en-US" sz="2400" b="0" dirty="0">
                <a:latin typeface="Times New Roman" panose="02020603050405020304" pitchFamily="18" charset="0"/>
                <a:cs typeface="Times New Roman" panose="02020603050405020304" pitchFamily="18" charset="0"/>
              </a:rPr>
              <a:t>表的一个域即可确定任意外层活动记录的指针，沿着该指针可找到处于外层活动记录中的非局部变量。</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而静态链中存储的是直接外层函数的首地址，如果需要查找非直接外层过程中的变量，则需要一层一层地返回查找。</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Display</a:t>
            </a:r>
            <a:r>
              <a:rPr lang="zh-CN" altLang="en-US" kern="0" dirty="0">
                <a:solidFill>
                  <a:srgbClr val="000000"/>
                </a:solidFill>
                <a:latin typeface="楷体" panose="02010609060101010101" pitchFamily="49" charset="-122"/>
                <a:ea typeface="楷体" panose="02010609060101010101" pitchFamily="49" charset="-122"/>
              </a:rPr>
              <a:t>表的应用</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57</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50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在编译时，如果能够确定一个程序在运行时所需的存储空间的大小，且在执行期间保持固定，则可采用静态存储分配方案。</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如果某些存储需求在编译时不能确定，但是在程序执行期间，在程序的入口处可以确定时，可采用栈式存储分配方案。</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对于一个允许用户自由地申请和释放数据空间的程序设计语言来说，空间的使用不一定遵循先申请后释放或者后申请先释放的栈式原则，上述两种分配方案则不再适用，需要一种更加灵活的存储分配方案。</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a:p>
            <a:pPr marL="0" indent="0" algn="l">
              <a:buNone/>
            </a:pPr>
            <a:r>
              <a:rPr lang="zh-CN" altLang="en-US" sz="2400" b="0" dirty="0">
                <a:latin typeface="楷体" panose="02010609060101010101" pitchFamily="49" charset="-122"/>
                <a:ea typeface="楷体" panose="02010609060101010101" pitchFamily="49" charset="-122"/>
                <a:cs typeface="Times New Roman" panose="02020603050405020304" pitchFamily="18" charset="0"/>
              </a:rPr>
              <a:t>这就是堆式存储分配方案。</a:t>
            </a:r>
            <a:endParaRPr lang="en-US" altLang="zh-CN" sz="2400" b="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堆式存储分配</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58</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59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所谓堆，是指一片连续的、足够大的专用全局存储空间，其存储空间的分配与释放不再遵循后进先出的规则，在用户需要时就分配一块存储区，当某个存储区不再使用时就释放给堆存储空间。</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比如</a:t>
            </a:r>
            <a:r>
              <a:rPr lang="en-US" altLang="zh-CN" sz="2400" b="0" dirty="0">
                <a:latin typeface="Times New Roman" panose="02020603050405020304" pitchFamily="18" charset="0"/>
                <a:cs typeface="Times New Roman" panose="02020603050405020304" pitchFamily="18" charset="0"/>
              </a:rPr>
              <a:t>C</a:t>
            </a:r>
            <a:r>
              <a:rPr lang="zh-CN" altLang="en-US" sz="2400" b="0" dirty="0">
                <a:latin typeface="Times New Roman" panose="02020603050405020304" pitchFamily="18" charset="0"/>
                <a:cs typeface="Times New Roman" panose="02020603050405020304" pitchFamily="18" charset="0"/>
              </a:rPr>
              <a:t>语言中的</a:t>
            </a:r>
            <a:r>
              <a:rPr lang="en-US" altLang="zh-CN" sz="2400" b="0" dirty="0" err="1">
                <a:latin typeface="Times New Roman" panose="02020603050405020304" pitchFamily="18" charset="0"/>
                <a:cs typeface="Times New Roman" panose="02020603050405020304" pitchFamily="18" charset="0"/>
              </a:rPr>
              <a:t>malloc</a:t>
            </a:r>
            <a:r>
              <a:rPr lang="zh-CN" altLang="en-US" sz="2400" b="0" dirty="0">
                <a:latin typeface="Times New Roman" panose="02020603050405020304" pitchFamily="18" charset="0"/>
                <a:cs typeface="Times New Roman" panose="02020603050405020304" pitchFamily="18" charset="0"/>
              </a:rPr>
              <a:t>函数以及</a:t>
            </a:r>
            <a:r>
              <a:rPr lang="en-US" altLang="zh-CN" sz="2400" b="0" dirty="0">
                <a:latin typeface="Times New Roman" panose="02020603050405020304" pitchFamily="18" charset="0"/>
                <a:cs typeface="Times New Roman" panose="02020603050405020304" pitchFamily="18" charset="0"/>
              </a:rPr>
              <a:t>free</a:t>
            </a:r>
            <a:r>
              <a:rPr lang="zh-CN" altLang="en-US" sz="2400" b="0" dirty="0">
                <a:latin typeface="Times New Roman" panose="02020603050405020304" pitchFamily="18" charset="0"/>
                <a:cs typeface="Times New Roman" panose="02020603050405020304" pitchFamily="18" charset="0"/>
              </a:rPr>
              <a:t>函数被用来申请和释放空间。</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由于堆中存储区的申请和释放时间并不一致，虽然程序刚开始时这一块空间是连续的，但程序运行一段时间后，则会被分割成许多大小不一的存储空间，有些正在使用，有些则已经释放。</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a:t>堆</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59</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60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000" dirty="0"/>
              <a:t>运行时存储空间的划分</a:t>
            </a:r>
            <a:endParaRPr lang="en-US" sz="4000" dirty="0"/>
          </a:p>
        </p:txBody>
      </p:sp>
      <p:sp>
        <p:nvSpPr>
          <p:cNvPr id="8" name="Rectangle 3"/>
          <p:cNvSpPr>
            <a:spLocks noChangeArrowheads="1"/>
          </p:cNvSpPr>
          <p:nvPr/>
        </p:nvSpPr>
        <p:spPr bwMode="auto">
          <a:xfrm>
            <a:off x="179512" y="1772817"/>
            <a:ext cx="3963080" cy="75640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eaLnBrk="1" hangingPunct="1"/>
            <a:r>
              <a:rPr kumimoji="1" lang="zh-CN" altLang="en-US" sz="2500" b="1" dirty="0">
                <a:latin typeface="Times New Roman" panose="02020603050405020304" pitchFamily="18" charset="0"/>
                <a:ea typeface="楷体" panose="02010609060101010101" pitchFamily="49" charset="-122"/>
                <a:cs typeface="Times New Roman" panose="02020603050405020304" pitchFamily="18" charset="0"/>
              </a:rPr>
              <a:t>代码</a:t>
            </a:r>
            <a:r>
              <a:rPr kumimoji="1" lang="en-US" altLang="zh-CN" sz="2500" b="1" dirty="0">
                <a:latin typeface="Times New Roman" panose="02020603050405020304" pitchFamily="18" charset="0"/>
                <a:ea typeface="楷体" panose="02010609060101010101" pitchFamily="49" charset="-122"/>
                <a:cs typeface="Times New Roman" panose="02020603050405020304" pitchFamily="18" charset="0"/>
              </a:rPr>
              <a:t>(Code)</a:t>
            </a:r>
          </a:p>
        </p:txBody>
      </p:sp>
      <p:sp>
        <p:nvSpPr>
          <p:cNvPr id="9" name="Rectangle 4"/>
          <p:cNvSpPr>
            <a:spLocks noChangeArrowheads="1"/>
          </p:cNvSpPr>
          <p:nvPr/>
        </p:nvSpPr>
        <p:spPr bwMode="auto">
          <a:xfrm>
            <a:off x="179512" y="2529224"/>
            <a:ext cx="3963080" cy="96314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eaLnBrk="1" hangingPunct="1"/>
            <a:r>
              <a:rPr kumimoji="1" lang="zh-CN" altLang="en-US" sz="2500" b="1" dirty="0">
                <a:latin typeface="Times New Roman" panose="02020603050405020304" pitchFamily="18" charset="0"/>
                <a:ea typeface="楷体" panose="02010609060101010101" pitchFamily="49" charset="-122"/>
                <a:cs typeface="Times New Roman" panose="02020603050405020304" pitchFamily="18" charset="0"/>
              </a:rPr>
              <a:t>静态数据</a:t>
            </a:r>
          </a:p>
          <a:p>
            <a:pPr algn="ctr" eaLnBrk="1" hangingPunct="1"/>
            <a:r>
              <a:rPr kumimoji="1" lang="en-US" altLang="zh-CN" sz="2500" b="1" dirty="0">
                <a:latin typeface="Times New Roman" panose="02020603050405020304" pitchFamily="18" charset="0"/>
                <a:ea typeface="楷体" panose="02010609060101010101" pitchFamily="49" charset="-122"/>
                <a:cs typeface="Times New Roman" panose="02020603050405020304" pitchFamily="18" charset="0"/>
              </a:rPr>
              <a:t>(Static Data)</a:t>
            </a:r>
          </a:p>
        </p:txBody>
      </p:sp>
      <p:sp>
        <p:nvSpPr>
          <p:cNvPr id="10" name="Rectangle 5"/>
          <p:cNvSpPr>
            <a:spLocks noChangeArrowheads="1"/>
          </p:cNvSpPr>
          <p:nvPr/>
        </p:nvSpPr>
        <p:spPr bwMode="auto">
          <a:xfrm>
            <a:off x="179512" y="3492367"/>
            <a:ext cx="3963080" cy="55157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eaLnBrk="1" hangingPunct="1"/>
            <a:r>
              <a:rPr kumimoji="1" lang="zh-CN" altLang="en-US" sz="2500" b="1" dirty="0">
                <a:latin typeface="Times New Roman" panose="02020603050405020304" pitchFamily="18" charset="0"/>
                <a:ea typeface="楷体" panose="02010609060101010101" pitchFamily="49" charset="-122"/>
                <a:cs typeface="Times New Roman" panose="02020603050405020304" pitchFamily="18" charset="0"/>
              </a:rPr>
              <a:t>堆区</a:t>
            </a:r>
            <a:endParaRPr kumimoji="1" lang="en-US" altLang="zh-CN" sz="25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Rectangle 6"/>
          <p:cNvSpPr>
            <a:spLocks noChangeArrowheads="1"/>
          </p:cNvSpPr>
          <p:nvPr/>
        </p:nvSpPr>
        <p:spPr bwMode="auto">
          <a:xfrm>
            <a:off x="187192" y="4262365"/>
            <a:ext cx="3963080" cy="592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eaLnBrk="1" hangingPunct="1"/>
            <a:r>
              <a:rPr kumimoji="1" lang="zh-CN" altLang="en-US" sz="2500" b="1" dirty="0">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空闲存储空间</a:t>
            </a:r>
            <a:endParaRPr kumimoji="1" lang="zh-CN" altLang="zh-CN" sz="25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Rectangle 7"/>
          <p:cNvSpPr>
            <a:spLocks noChangeArrowheads="1"/>
          </p:cNvSpPr>
          <p:nvPr/>
        </p:nvSpPr>
        <p:spPr bwMode="auto">
          <a:xfrm>
            <a:off x="179512" y="5106879"/>
            <a:ext cx="3963080" cy="66524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eaLnBrk="1" hangingPunct="1"/>
            <a:r>
              <a:rPr kumimoji="1" lang="zh-CN" altLang="en-US" sz="2500" b="1" dirty="0">
                <a:latin typeface="Times New Roman" panose="02020603050405020304" pitchFamily="18" charset="0"/>
                <a:ea typeface="楷体" panose="02010609060101010101" pitchFamily="49" charset="-122"/>
                <a:cs typeface="Times New Roman" panose="02020603050405020304" pitchFamily="18" charset="0"/>
              </a:rPr>
              <a:t>栈区</a:t>
            </a:r>
            <a:endParaRPr kumimoji="1" lang="en-US" altLang="zh-CN" sz="25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Rectangle 8"/>
          <p:cNvSpPr>
            <a:spLocks noChangeArrowheads="1"/>
          </p:cNvSpPr>
          <p:nvPr/>
        </p:nvSpPr>
        <p:spPr bwMode="auto">
          <a:xfrm>
            <a:off x="179512" y="1772816"/>
            <a:ext cx="3963080" cy="400075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eaLnBrk="1" hangingPunct="1"/>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Rectangle 9"/>
          <p:cNvSpPr>
            <a:spLocks noChangeArrowheads="1"/>
          </p:cNvSpPr>
          <p:nvPr/>
        </p:nvSpPr>
        <p:spPr bwMode="auto">
          <a:xfrm>
            <a:off x="204312" y="4653136"/>
            <a:ext cx="3938280" cy="592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eaLnBrk="1" hangingPunct="1"/>
            <a:r>
              <a:rPr kumimoji="1" lang="en-US" altLang="zh-CN" sz="2500" b="1" dirty="0">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endParaRPr kumimoji="1" lang="zh-CN" altLang="zh-CN" sz="25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p:nvPr/>
        </p:nvSpPr>
        <p:spPr>
          <a:xfrm>
            <a:off x="4218792" y="1776222"/>
            <a:ext cx="4925208" cy="4007251"/>
          </a:xfrm>
          <a:prstGeom prst="rect">
            <a:avLst/>
          </a:prstGeom>
        </p:spPr>
        <p:txBody>
          <a:bodyPr wrap="square">
            <a:spAutoFit/>
          </a:bodyPr>
          <a:lstStyle/>
          <a:p>
            <a:pPr marL="0" lvl="1" defTabSz="829452">
              <a:lnSpc>
                <a:spcPct val="100000"/>
              </a:lnSpc>
              <a:spcBef>
                <a:spcPct val="20000"/>
              </a:spcBef>
              <a:spcAft>
                <a:spcPct val="0"/>
              </a:spcAft>
              <a:buClr>
                <a:srgbClr val="9999CC"/>
              </a:buClr>
              <a:buSzPct val="80000"/>
              <a:buNone/>
            </a:pPr>
            <a:r>
              <a:rPr lang="zh-CN" altLang="en-US" sz="2400"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代码区	</a:t>
            </a:r>
            <a:r>
              <a:rPr lang="zh-CN" altLang="en-US" sz="2400" dirty="0">
                <a:effectLst>
                  <a:outerShdw blurRad="38100" dist="38100" dir="2700000" algn="tl">
                    <a:srgbClr val="FFFFFF"/>
                  </a:outerShdw>
                </a:effectLst>
                <a:latin typeface="楷体" panose="02010609060101010101" pitchFamily="49" charset="-122"/>
                <a:ea typeface="楷体" panose="02010609060101010101" pitchFamily="49" charset="-122"/>
              </a:rPr>
              <a:t>存放目标代码；</a:t>
            </a:r>
            <a:endPar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0" lvl="1" defTabSz="829452">
              <a:lnSpc>
                <a:spcPct val="100000"/>
              </a:lnSpc>
              <a:spcBef>
                <a:spcPct val="20000"/>
              </a:spcBef>
              <a:spcAft>
                <a:spcPct val="0"/>
              </a:spcAft>
              <a:buClr>
                <a:srgbClr val="9999CC"/>
              </a:buClr>
              <a:buSzPct val="80000"/>
              <a:buNone/>
            </a:pPr>
            <a:endPar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0" lvl="1" defTabSz="829452">
              <a:lnSpc>
                <a:spcPct val="100000"/>
              </a:lnSpc>
              <a:spcBef>
                <a:spcPct val="20000"/>
              </a:spcBef>
              <a:spcAft>
                <a:spcPct val="0"/>
              </a:spcAft>
              <a:buClr>
                <a:srgbClr val="9999CC"/>
              </a:buClr>
              <a:buSzPct val="80000"/>
              <a:buNone/>
            </a:pPr>
            <a:r>
              <a:rPr lang="zh-CN" altLang="en-US" sz="2400"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静态数据区	</a:t>
            </a:r>
            <a:r>
              <a:rPr lang="zh-CN" altLang="en-US" sz="2400" dirty="0">
                <a:effectLst>
                  <a:outerShdw blurRad="38100" dist="38100" dir="2700000" algn="tl">
                    <a:srgbClr val="FFFFFF"/>
                  </a:outerShdw>
                </a:effectLst>
                <a:latin typeface="楷体" panose="02010609060101010101" pitchFamily="49" charset="-122"/>
                <a:ea typeface="楷体" panose="02010609060101010101" pitchFamily="49" charset="-122"/>
              </a:rPr>
              <a:t>编译时可确定的占	用</a:t>
            </a:r>
            <a:endPar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0" lvl="1" defTabSz="829452">
              <a:lnSpc>
                <a:spcPct val="100000"/>
              </a:lnSpc>
              <a:spcBef>
                <a:spcPct val="20000"/>
              </a:spcBef>
              <a:spcAft>
                <a:spcPct val="0"/>
              </a:spcAft>
              <a:buClr>
                <a:srgbClr val="9999CC"/>
              </a:buClr>
              <a:buSzPct val="80000"/>
              <a:buNone/>
            </a:pPr>
            <a:r>
              <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sz="2400" dirty="0">
                <a:effectLst>
                  <a:outerShdw blurRad="38100" dist="38100" dir="2700000" algn="tl">
                    <a:srgbClr val="FFFFFF"/>
                  </a:outerShdw>
                </a:effectLst>
                <a:latin typeface="楷体" panose="02010609060101010101" pitchFamily="49" charset="-122"/>
                <a:ea typeface="楷体" panose="02010609060101010101" pitchFamily="49" charset="-122"/>
              </a:rPr>
              <a:t>存储空间大小的数据</a:t>
            </a:r>
            <a:r>
              <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rPr>
              <a:t>;</a:t>
            </a:r>
          </a:p>
          <a:p>
            <a:pPr marL="0" lvl="1" defTabSz="829452">
              <a:spcBef>
                <a:spcPct val="20000"/>
              </a:spcBef>
              <a:spcAft>
                <a:spcPct val="0"/>
              </a:spcAft>
              <a:buClr>
                <a:srgbClr val="9999CC"/>
              </a:buClr>
              <a:buSzPct val="80000"/>
            </a:pPr>
            <a:r>
              <a:rPr lang="zh-CN" altLang="en-US" sz="2400"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堆区	</a:t>
            </a:r>
            <a:r>
              <a:rPr lang="en-US" altLang="zh-CN" sz="2400"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sz="2400" dirty="0">
                <a:effectLst>
                  <a:outerShdw blurRad="38100" dist="38100" dir="2700000" algn="tl">
                    <a:srgbClr val="FFFFFF"/>
                  </a:outerShdw>
                </a:effectLst>
                <a:latin typeface="楷体" panose="02010609060101010101" pitchFamily="49" charset="-122"/>
                <a:ea typeface="楷体" panose="02010609060101010101" pitchFamily="49" charset="-122"/>
              </a:rPr>
              <a:t>存放动态数据</a:t>
            </a:r>
            <a:r>
              <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rPr>
              <a:t>;</a:t>
            </a:r>
          </a:p>
          <a:p>
            <a:pPr marL="0" lvl="1" defTabSz="829452">
              <a:lnSpc>
                <a:spcPct val="100000"/>
              </a:lnSpc>
              <a:spcBef>
                <a:spcPct val="20000"/>
              </a:spcBef>
              <a:spcAft>
                <a:spcPct val="0"/>
              </a:spcAft>
              <a:buClr>
                <a:srgbClr val="9999CC"/>
              </a:buClr>
              <a:buSzPct val="80000"/>
              <a:buNone/>
            </a:pPr>
            <a:endPar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0" lvl="1" defTabSz="829452">
              <a:lnSpc>
                <a:spcPct val="100000"/>
              </a:lnSpc>
              <a:spcBef>
                <a:spcPct val="20000"/>
              </a:spcBef>
              <a:spcAft>
                <a:spcPct val="0"/>
              </a:spcAft>
              <a:buClr>
                <a:srgbClr val="9999CC"/>
              </a:buClr>
              <a:buSzPct val="80000"/>
              <a:buNone/>
            </a:pPr>
            <a:endPar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0" lvl="1" defTabSz="829452">
              <a:lnSpc>
                <a:spcPct val="100000"/>
              </a:lnSpc>
              <a:spcBef>
                <a:spcPct val="20000"/>
              </a:spcBef>
              <a:spcAft>
                <a:spcPct val="0"/>
              </a:spcAft>
              <a:buClr>
                <a:srgbClr val="9999CC"/>
              </a:buClr>
              <a:buSzPct val="80000"/>
              <a:buNone/>
            </a:pPr>
            <a:endParaRPr lang="en-US" altLang="zh-CN" sz="2400"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0" lvl="1" defTabSz="829452">
              <a:lnSpc>
                <a:spcPct val="100000"/>
              </a:lnSpc>
              <a:spcBef>
                <a:spcPct val="20000"/>
              </a:spcBef>
              <a:spcAft>
                <a:spcPct val="0"/>
              </a:spcAft>
              <a:buClr>
                <a:srgbClr val="9999CC"/>
              </a:buClr>
              <a:buSzPct val="80000"/>
              <a:buNone/>
            </a:pPr>
            <a:r>
              <a:rPr lang="zh-CN" altLang="en-US" sz="2400"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栈区	</a:t>
            </a:r>
            <a:r>
              <a:rPr lang="en-US" altLang="zh-CN" sz="2400"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sz="2400" dirty="0">
                <a:effectLst>
                  <a:outerShdw blurRad="38100" dist="38100" dir="2700000" algn="tl">
                    <a:srgbClr val="FFFFFF"/>
                  </a:outerShdw>
                </a:effectLst>
                <a:latin typeface="楷体" panose="02010609060101010101" pitchFamily="49" charset="-122"/>
                <a:ea typeface="楷体" panose="02010609060101010101" pitchFamily="49" charset="-122"/>
              </a:rPr>
              <a:t>存放活动记录。</a:t>
            </a:r>
            <a:endParaRPr lang="en-US" sz="2400"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2" name="TextBox 1"/>
          <p:cNvSpPr txBox="1"/>
          <p:nvPr/>
        </p:nvSpPr>
        <p:spPr>
          <a:xfrm>
            <a:off x="204312" y="1439682"/>
            <a:ext cx="877163" cy="369332"/>
          </a:xfrm>
          <a:prstGeom prst="rect">
            <a:avLst/>
          </a:prstGeom>
          <a:noFill/>
        </p:spPr>
        <p:txBody>
          <a:bodyPr wrap="none" rtlCol="0">
            <a:sp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低地址</a:t>
            </a:r>
            <a:endParaRPr 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Box 15"/>
          <p:cNvSpPr txBox="1"/>
          <p:nvPr/>
        </p:nvSpPr>
        <p:spPr>
          <a:xfrm>
            <a:off x="179512" y="5773567"/>
            <a:ext cx="877163" cy="369332"/>
          </a:xfrm>
          <a:prstGeom prst="rect">
            <a:avLst/>
          </a:prstGeom>
          <a:noFill/>
        </p:spPr>
        <p:txBody>
          <a:bodyPr wrap="none" rtlCol="0">
            <a:spAutoFit/>
          </a:bodyPr>
          <a:lstStyle/>
          <a:p>
            <a:r>
              <a:rPr lang="zh-CN" altLang="en-US" dirty="0"/>
              <a:t>高地址</a:t>
            </a:r>
            <a:endParaRPr lang="en-US" dirty="0"/>
          </a:p>
        </p:txBody>
      </p:sp>
      <p:sp>
        <p:nvSpPr>
          <p:cNvPr id="17" name="Rectangle 9"/>
          <p:cNvSpPr>
            <a:spLocks noChangeArrowheads="1"/>
          </p:cNvSpPr>
          <p:nvPr/>
        </p:nvSpPr>
        <p:spPr bwMode="auto">
          <a:xfrm>
            <a:off x="179512" y="3966013"/>
            <a:ext cx="3970760" cy="592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nchor="ctr"/>
          <a:lstStyle/>
          <a:p>
            <a:pPr algn="ctr"/>
            <a:r>
              <a:rPr kumimoji="1" lang="en-US" altLang="zh-CN" sz="2500" b="1" dirty="0">
                <a:latin typeface="Times New Roman" panose="02020603050405020304" pitchFamily="18" charset="0"/>
                <a:ea typeface="楷体" panose="02010609060101010101" pitchFamily="49" charset="-122"/>
                <a:cs typeface="Times New Roman" panose="02020603050405020304" pitchFamily="18" charset="0"/>
                <a:sym typeface="Symbol" pitchFamily="18" charset="2"/>
              </a:rPr>
              <a:t></a:t>
            </a:r>
            <a:endParaRPr kumimoji="1" lang="zh-CN" altLang="zh-CN" sz="25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1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2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136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在对堆进行管理时，需要两个操作：分配操作和释放操作</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当程序需要对一块长度为</a:t>
            </a:r>
            <a:r>
              <a:rPr lang="en-US" altLang="zh-CN" sz="2400" b="0" dirty="0">
                <a:latin typeface="Times New Roman" panose="02020603050405020304" pitchFamily="18" charset="0"/>
                <a:cs typeface="Times New Roman" panose="02020603050405020304" pitchFamily="18" charset="0"/>
              </a:rPr>
              <a:t>N</a:t>
            </a:r>
            <a:r>
              <a:rPr lang="zh-CN" altLang="en-US" sz="2400" b="0" dirty="0">
                <a:latin typeface="Times New Roman" panose="02020603050405020304" pitchFamily="18" charset="0"/>
                <a:cs typeface="Times New Roman" panose="02020603050405020304" pitchFamily="18" charset="0"/>
              </a:rPr>
              <a:t>的空间时，应该如何在堆中进行分配？</a:t>
            </a:r>
            <a:endParaRPr lang="en-US" altLang="zh-CN" sz="2400" b="0" dirty="0">
              <a:latin typeface="Times New Roman" panose="02020603050405020304" pitchFamily="18" charset="0"/>
              <a:cs typeface="Times New Roman" panose="02020603050405020304" pitchFamily="18" charset="0"/>
            </a:endParaRPr>
          </a:p>
          <a:p>
            <a:pPr marL="5400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堆中存在比</a:t>
            </a:r>
            <a:r>
              <a:rPr lang="en-US" altLang="zh-CN" sz="2400" b="0" dirty="0">
                <a:latin typeface="Times New Roman" panose="02020603050405020304" pitchFamily="18" charset="0"/>
                <a:cs typeface="Times New Roman" panose="02020603050405020304" pitchFamily="18" charset="0"/>
              </a:rPr>
              <a:t>N</a:t>
            </a:r>
            <a:r>
              <a:rPr lang="zh-CN" altLang="en-US" sz="2400" b="0" dirty="0">
                <a:latin typeface="Times New Roman" panose="02020603050405020304" pitchFamily="18" charset="0"/>
                <a:cs typeface="Times New Roman" panose="02020603050405020304" pitchFamily="18" charset="0"/>
              </a:rPr>
              <a:t>大的空闲存储区</a:t>
            </a:r>
            <a:endParaRPr lang="en-US" altLang="zh-CN" sz="2400" b="0" dirty="0">
              <a:latin typeface="Times New Roman" panose="02020603050405020304" pitchFamily="18" charset="0"/>
              <a:cs typeface="Times New Roman" panose="02020603050405020304" pitchFamily="18" charset="0"/>
            </a:endParaRPr>
          </a:p>
          <a:p>
            <a:pPr marL="5400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堆中没有比</a:t>
            </a:r>
            <a:r>
              <a:rPr lang="en-US" altLang="zh-CN" sz="2400" b="0" dirty="0">
                <a:latin typeface="Times New Roman" panose="02020603050405020304" pitchFamily="18" charset="0"/>
                <a:cs typeface="Times New Roman" panose="02020603050405020304" pitchFamily="18" charset="0"/>
              </a:rPr>
              <a:t>N</a:t>
            </a:r>
            <a:r>
              <a:rPr lang="zh-CN" altLang="en-US" sz="2400" b="0" dirty="0">
                <a:latin typeface="Times New Roman" panose="02020603050405020304" pitchFamily="18" charset="0"/>
                <a:cs typeface="Times New Roman" panose="02020603050405020304" pitchFamily="18" charset="0"/>
              </a:rPr>
              <a:t>大的空闲存储区，但总的空闲存储区之和大于</a:t>
            </a:r>
            <a:r>
              <a:rPr lang="en-US" altLang="zh-CN" sz="2400" b="0" dirty="0">
                <a:latin typeface="Times New Roman" panose="02020603050405020304" pitchFamily="18" charset="0"/>
                <a:cs typeface="Times New Roman" panose="02020603050405020304" pitchFamily="18" charset="0"/>
              </a:rPr>
              <a:t>N</a:t>
            </a:r>
          </a:p>
          <a:p>
            <a:pPr marL="5400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堆中没有比</a:t>
            </a:r>
            <a:r>
              <a:rPr lang="en-US" altLang="zh-CN" sz="2400" b="0" dirty="0">
                <a:latin typeface="Times New Roman" panose="02020603050405020304" pitchFamily="18" charset="0"/>
                <a:cs typeface="Times New Roman" panose="02020603050405020304" pitchFamily="18" charset="0"/>
              </a:rPr>
              <a:t>N</a:t>
            </a:r>
            <a:r>
              <a:rPr lang="zh-CN" altLang="en-US" sz="2400" b="0" dirty="0">
                <a:latin typeface="Times New Roman" panose="02020603050405020304" pitchFamily="18" charset="0"/>
                <a:cs typeface="Times New Roman" panose="02020603050405020304" pitchFamily="18" charset="0"/>
              </a:rPr>
              <a:t>大的空闲存储区，且总的空闲存储区之和小于</a:t>
            </a:r>
            <a:r>
              <a:rPr lang="en-US" altLang="zh-CN" sz="2400" b="0" dirty="0">
                <a:latin typeface="Times New Roman" panose="02020603050405020304" pitchFamily="18" charset="0"/>
                <a:cs typeface="Times New Roman" panose="02020603050405020304" pitchFamily="18" charset="0"/>
              </a:rPr>
              <a:t>N</a:t>
            </a:r>
          </a:p>
          <a:p>
            <a:pPr marL="0" indent="0">
              <a:buNone/>
            </a:pPr>
            <a:endParaRPr lang="en-US" altLang="zh-CN" sz="2400" b="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endParaRPr lang="zh-CN" altLang="en-US" sz="2800"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395536" y="4821410"/>
            <a:ext cx="360040" cy="10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矩形 4"/>
          <p:cNvSpPr/>
          <p:nvPr/>
        </p:nvSpPr>
        <p:spPr>
          <a:xfrm>
            <a:off x="755576" y="4821410"/>
            <a:ext cx="1368152" cy="10561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p:cNvSpPr/>
          <p:nvPr/>
        </p:nvSpPr>
        <p:spPr>
          <a:xfrm>
            <a:off x="2123728" y="4821410"/>
            <a:ext cx="504056" cy="10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2627784" y="4821410"/>
            <a:ext cx="504056" cy="10561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131840" y="4821410"/>
            <a:ext cx="180020" cy="10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3311860" y="4821410"/>
            <a:ext cx="360040" cy="10561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671900" y="4821410"/>
            <a:ext cx="1404156" cy="10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5076056" y="4821410"/>
            <a:ext cx="360040" cy="10561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5950496" y="4821410"/>
            <a:ext cx="360040" cy="10561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5436096" y="4821410"/>
            <a:ext cx="504056" cy="10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380312" y="4797152"/>
            <a:ext cx="1332148" cy="105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标题 15"/>
          <p:cNvSpPr>
            <a:spLocks noGrp="1"/>
          </p:cNvSpPr>
          <p:nvPr>
            <p:ph type="title"/>
          </p:nvPr>
        </p:nvSpPr>
        <p:spPr/>
        <p:txBody>
          <a:bodyPr/>
          <a:lstStyle/>
          <a:p>
            <a:r>
              <a:rPr lang="zh-CN" altLang="en-US" dirty="0"/>
              <a:t>堆式存储分配</a:t>
            </a:r>
            <a:endParaRPr lang="en-US" dirty="0"/>
          </a:p>
        </p:txBody>
      </p:sp>
      <p:sp>
        <p:nvSpPr>
          <p:cNvPr id="17"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8"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60</a:t>
            </a:fld>
            <a:endParaRPr lang="zh-CN" altLang="en-US" dirty="0">
              <a:latin typeface="Times New Roman" panose="02020603050405020304" pitchFamily="18" charset="0"/>
              <a:cs typeface="Times New Roman" panose="02020603050405020304" pitchFamily="18" charset="0"/>
            </a:endParaRPr>
          </a:p>
        </p:txBody>
      </p:sp>
      <p:sp>
        <p:nvSpPr>
          <p:cNvPr id="19"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2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b="0" dirty="0">
                <a:latin typeface="Times New Roman" panose="02020603050405020304" pitchFamily="18" charset="0"/>
                <a:cs typeface="Times New Roman" panose="02020603050405020304" pitchFamily="18" charset="0"/>
              </a:rPr>
              <a:t>定长块方式：</a:t>
            </a:r>
            <a:endParaRPr lang="en-US" altLang="zh-CN"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将堆空间分成长度相同的若干块，每块包含一个链域，按照相邻的顺序将所有的块链成一个链表，分配时总是优先分配链表头部的空闲块。释放空间时，将释放的空闲块插入到链表的头部。</a:t>
            </a:r>
            <a:endParaRPr lang="en-US" altLang="zh-CN" sz="2400" b="0" dirty="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marL="504000" algn="l">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优点：剩余空闲空间相对连续。</a:t>
            </a:r>
            <a:endParaRPr lang="en-US" altLang="zh-CN" sz="2400" b="0" dirty="0">
              <a:latin typeface="Times New Roman" panose="02020603050405020304" pitchFamily="18" charset="0"/>
              <a:cs typeface="Times New Roman" panose="02020603050405020304" pitchFamily="18" charset="0"/>
            </a:endParaRPr>
          </a:p>
          <a:p>
            <a:pPr marL="504000" algn="l">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缺点：程序所需的空间大小不一致，可能存在存储空间浪费。</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堆式存储分配技术</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61</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34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b="0" dirty="0">
                <a:latin typeface="Times New Roman" panose="02020603050405020304" pitchFamily="18" charset="0"/>
                <a:cs typeface="Times New Roman" panose="02020603050405020304" pitchFamily="18" charset="0"/>
              </a:rPr>
              <a:t>变长块方式：</a:t>
            </a:r>
            <a:endParaRPr lang="en-US" altLang="zh-CN"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根据程序需要分配不同长度的存储块。分配时分配所需大小的存储块。释放空间时，如果释放的空闲块能够与现有空闲块合并，则合并为一个空闲块，如果不能合并，则将空闲块链成一个链表。再次分配时，从空闲链表中找出满足需要的空闲块。</a:t>
            </a:r>
            <a:endParaRPr lang="en-US" altLang="zh-CN" sz="2400" b="0" dirty="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marL="504000" algn="l">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优点：按需取用，浪费较少</a:t>
            </a:r>
            <a:endParaRPr lang="en-US" altLang="zh-CN" sz="2400" b="0" dirty="0">
              <a:latin typeface="Times New Roman" panose="02020603050405020304" pitchFamily="18" charset="0"/>
              <a:cs typeface="Times New Roman" panose="02020603050405020304" pitchFamily="18" charset="0"/>
            </a:endParaRPr>
          </a:p>
          <a:p>
            <a:pPr marL="504000" algn="l">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缺点：链表管理操作复杂。</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堆式存储分配技术</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62</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dirty="0">
                <a:latin typeface="Times New Roman" panose="02020603050405020304" pitchFamily="18" charset="0"/>
                <a:cs typeface="Times New Roman" panose="02020603050405020304" pitchFamily="18" charset="0"/>
              </a:rPr>
              <a:t>存储回收：</a:t>
            </a:r>
            <a:endParaRPr lang="en-US" altLang="zh-CN"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程序运行时，有可能出现程序对存储块的申请得不到满足的情形。比如在程序运行时经常出现的“存储空间不足”。为了程序能够运行下去，有时候可以暂时挂起程序，使系统对存储空间进行回收，然后再恢复程序的运行。</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堆式存储分配技术</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63</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19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过程：是函数、方法、过程的统称。</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当过程名出现在可执行语句里的时候，称该过程在这一点被调用。过程调用将导致过程体被执行。</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形参：出现在</a:t>
            </a:r>
            <a:r>
              <a:rPr lang="zh-CN" altLang="en-US" sz="2400" b="0" dirty="0">
                <a:solidFill>
                  <a:srgbClr val="FF0000"/>
                </a:solidFill>
                <a:latin typeface="Times New Roman" panose="02020603050405020304" pitchFamily="18" charset="0"/>
                <a:cs typeface="Times New Roman" panose="02020603050405020304" pitchFamily="18" charset="0"/>
              </a:rPr>
              <a:t>过程定义</a:t>
            </a:r>
            <a:r>
              <a:rPr lang="zh-CN" altLang="en-US" sz="2400" b="0" dirty="0">
                <a:latin typeface="Times New Roman" panose="02020603050405020304" pitchFamily="18" charset="0"/>
                <a:cs typeface="Times New Roman" panose="02020603050405020304" pitchFamily="18" charset="0"/>
              </a:rPr>
              <a:t>中的标识符</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实参：出现在</a:t>
            </a:r>
            <a:r>
              <a:rPr lang="zh-CN" altLang="en-US" sz="2400" b="0" dirty="0">
                <a:solidFill>
                  <a:srgbClr val="FF0000"/>
                </a:solidFill>
                <a:latin typeface="Times New Roman" panose="02020603050405020304" pitchFamily="18" charset="0"/>
                <a:cs typeface="Times New Roman" panose="02020603050405020304" pitchFamily="18" charset="0"/>
              </a:rPr>
              <a:t>过程调用</a:t>
            </a:r>
            <a:r>
              <a:rPr lang="zh-CN" altLang="en-US" sz="2400" b="0" dirty="0">
                <a:latin typeface="Times New Roman" panose="02020603050405020304" pitchFamily="18" charset="0"/>
                <a:cs typeface="Times New Roman" panose="02020603050405020304" pitchFamily="18" charset="0"/>
              </a:rPr>
              <a:t>中的标识符、常数及表达式。</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过程调用</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64</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1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调用过程与被调用过程之间的信息传递方式有两种：一种是通过全局变量传递，另一种是通过参数传递。</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dirty="0">
                <a:latin typeface="Times New Roman" panose="02020603050405020304" pitchFamily="18" charset="0"/>
                <a:cs typeface="Times New Roman" panose="02020603050405020304" pitchFamily="18" charset="0"/>
              </a:rPr>
              <a:t>参数传递机制</a:t>
            </a:r>
            <a:r>
              <a:rPr lang="zh-CN" altLang="en-US" sz="2400" b="0" dirty="0">
                <a:latin typeface="Times New Roman" panose="02020603050405020304" pitchFamily="18" charset="0"/>
                <a:cs typeface="Times New Roman" panose="02020603050405020304" pitchFamily="18" charset="0"/>
              </a:rPr>
              <a:t>：传值调用、得结果调用、传地址调用、传名调用</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参数传递</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65</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88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传值调用是一种最简单的参数传递方式。</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调用过程把实际参数的值计算出来并存放在一个被调用过程能够获取的存储空间中。被调用过程开始工作时，首先把这些值复制进自己的形式单元中，然后就像使用局部变量一样使用这些形式单元。如果实际参数不是指针， 则被调用过程无法改变实参的值。</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这种传递机制时函数式语言中唯一的参数传递机制</a:t>
            </a:r>
            <a:endParaRPr lang="en-US" altLang="zh-CN" sz="2400" b="0" dirty="0">
              <a:latin typeface="Times New Roman" panose="02020603050405020304" pitchFamily="18" charset="0"/>
              <a:cs typeface="Times New Roman" panose="02020603050405020304" pitchFamily="18" charset="0"/>
            </a:endParaRPr>
          </a:p>
          <a:p>
            <a:pPr marL="612000" indent="-342900" algn="l">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C++</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Pascal</a:t>
            </a:r>
            <a:r>
              <a:rPr lang="zh-CN" altLang="en-US" sz="2400" b="0" dirty="0">
                <a:latin typeface="Times New Roman" panose="02020603050405020304" pitchFamily="18" charset="0"/>
                <a:cs typeface="Times New Roman" panose="02020603050405020304" pitchFamily="18" charset="0"/>
              </a:rPr>
              <a:t>语言的内置机制</a:t>
            </a:r>
            <a:endParaRPr lang="en-US" altLang="zh-CN" sz="2400" b="0" dirty="0">
              <a:latin typeface="Times New Roman" panose="02020603050405020304" pitchFamily="18" charset="0"/>
              <a:cs typeface="Times New Roman" panose="02020603050405020304" pitchFamily="18" charset="0"/>
            </a:endParaRPr>
          </a:p>
          <a:p>
            <a:pPr marL="612000" indent="-342900" algn="l">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C</a:t>
            </a:r>
            <a:r>
              <a:rPr lang="zh-CN" altLang="en-US" sz="2400" b="0" dirty="0">
                <a:latin typeface="Times New Roman" panose="02020603050405020304" pitchFamily="18" charset="0"/>
                <a:cs typeface="Times New Roman" panose="02020603050405020304" pitchFamily="18" charset="0"/>
              </a:rPr>
              <a:t>语言、</a:t>
            </a:r>
            <a:r>
              <a:rPr lang="en-US" altLang="zh-CN" sz="2400" b="0" dirty="0">
                <a:latin typeface="Times New Roman" panose="02020603050405020304" pitchFamily="18" charset="0"/>
                <a:cs typeface="Times New Roman" panose="02020603050405020304" pitchFamily="18" charset="0"/>
              </a:rPr>
              <a:t>Java</a:t>
            </a:r>
            <a:r>
              <a:rPr lang="zh-CN" altLang="en-US" sz="2400" b="0" dirty="0">
                <a:latin typeface="Times New Roman" panose="02020603050405020304" pitchFamily="18" charset="0"/>
                <a:cs typeface="Times New Roman" panose="02020603050405020304" pitchFamily="18" charset="0"/>
              </a:rPr>
              <a:t>语言唯一的参数传递机制</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在被调用过程中，参数和局部变量一样可以被赋值，但计算结果不影响过程体之外的变量的值</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传值调用</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66</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52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3600" kern="0" dirty="0">
                <a:solidFill>
                  <a:srgbClr val="000000"/>
                </a:solidFill>
                <a:latin typeface="楷体" panose="02010609060101010101" pitchFamily="49" charset="-122"/>
                <a:ea typeface="楷体" panose="02010609060101010101" pitchFamily="49" charset="-122"/>
              </a:rPr>
              <a:t>传值调用</a:t>
            </a:r>
            <a:r>
              <a:rPr lang="en-US" altLang="zh-CN" sz="3600" kern="0" dirty="0">
                <a:solidFill>
                  <a:srgbClr val="000000"/>
                </a:solidFill>
                <a:latin typeface="楷体" panose="02010609060101010101" pitchFamily="49" charset="-122"/>
                <a:ea typeface="楷体" panose="02010609060101010101" pitchFamily="49" charset="-122"/>
              </a:rPr>
              <a:t>-</a:t>
            </a:r>
            <a:r>
              <a:rPr lang="zh-CN" altLang="en-US" sz="3600" kern="0" dirty="0">
                <a:solidFill>
                  <a:srgbClr val="000000"/>
                </a:solidFill>
                <a:latin typeface="楷体" panose="02010609060101010101" pitchFamily="49" charset="-122"/>
                <a:ea typeface="楷体" panose="02010609060101010101" pitchFamily="49" charset="-122"/>
              </a:rPr>
              <a:t>样例</a:t>
            </a:r>
          </a:p>
        </p:txBody>
      </p:sp>
      <p:sp>
        <p:nvSpPr>
          <p:cNvPr id="6" name="矩形 5"/>
          <p:cNvSpPr/>
          <p:nvPr/>
        </p:nvSpPr>
        <p:spPr>
          <a:xfrm>
            <a:off x="771333" y="1626051"/>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a:t>
            </a:r>
          </a:p>
        </p:txBody>
      </p:sp>
      <p:sp>
        <p:nvSpPr>
          <p:cNvPr id="7" name="矩形 6"/>
          <p:cNvSpPr/>
          <p:nvPr/>
        </p:nvSpPr>
        <p:spPr>
          <a:xfrm>
            <a:off x="2577309" y="1626051"/>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8" name="矩形 7"/>
          <p:cNvSpPr/>
          <p:nvPr/>
        </p:nvSpPr>
        <p:spPr>
          <a:xfrm>
            <a:off x="771333" y="2298125"/>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term+10</a:t>
            </a:r>
          </a:p>
        </p:txBody>
      </p:sp>
      <p:sp>
        <p:nvSpPr>
          <p:cNvPr id="9" name="矩形 8"/>
          <p:cNvSpPr/>
          <p:nvPr/>
        </p:nvSpPr>
        <p:spPr>
          <a:xfrm>
            <a:off x="2577309" y="2298125"/>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0" name="矩形 9"/>
          <p:cNvSpPr/>
          <p:nvPr/>
        </p:nvSpPr>
        <p:spPr>
          <a:xfrm>
            <a:off x="771333" y="953976"/>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变量</a:t>
            </a:r>
            <a:endParaRPr 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1" name="矩形 10"/>
          <p:cNvSpPr/>
          <p:nvPr/>
        </p:nvSpPr>
        <p:spPr>
          <a:xfrm>
            <a:off x="2577309" y="953976"/>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存储单元</a:t>
            </a:r>
            <a:endParaRPr 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2" name="矩形 11"/>
          <p:cNvSpPr/>
          <p:nvPr/>
        </p:nvSpPr>
        <p:spPr>
          <a:xfrm>
            <a:off x="771334" y="3354242"/>
            <a:ext cx="1327467"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p1</a:t>
            </a:r>
          </a:p>
        </p:txBody>
      </p:sp>
      <p:sp>
        <p:nvSpPr>
          <p:cNvPr id="13" name="矩形 12"/>
          <p:cNvSpPr/>
          <p:nvPr/>
        </p:nvSpPr>
        <p:spPr>
          <a:xfrm>
            <a:off x="2577702" y="3354242"/>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4" name="矩形 13"/>
          <p:cNvSpPr/>
          <p:nvPr/>
        </p:nvSpPr>
        <p:spPr>
          <a:xfrm>
            <a:off x="771334" y="4026317"/>
            <a:ext cx="1327467"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p2</a:t>
            </a:r>
          </a:p>
        </p:txBody>
      </p:sp>
      <p:sp>
        <p:nvSpPr>
          <p:cNvPr id="15" name="矩形 14"/>
          <p:cNvSpPr/>
          <p:nvPr/>
        </p:nvSpPr>
        <p:spPr>
          <a:xfrm>
            <a:off x="2577702" y="4026317"/>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6" name="弧形 15"/>
          <p:cNvSpPr/>
          <p:nvPr/>
        </p:nvSpPr>
        <p:spPr>
          <a:xfrm>
            <a:off x="375682" y="1933827"/>
            <a:ext cx="850896" cy="729828"/>
          </a:xfrm>
          <a:prstGeom prst="arc">
            <a:avLst>
              <a:gd name="adj1" fmla="val 5265379"/>
              <a:gd name="adj2" fmla="val 1613024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2571324" y="3382503"/>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18" name="弧形 17"/>
          <p:cNvSpPr/>
          <p:nvPr/>
        </p:nvSpPr>
        <p:spPr>
          <a:xfrm>
            <a:off x="345885" y="2831341"/>
            <a:ext cx="821885" cy="858939"/>
          </a:xfrm>
          <a:prstGeom prst="arc">
            <a:avLst>
              <a:gd name="adj1" fmla="val 5265379"/>
              <a:gd name="adj2" fmla="val 1613024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2585634" y="1626802"/>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50</a:t>
            </a:r>
          </a:p>
        </p:txBody>
      </p:sp>
      <p:sp>
        <p:nvSpPr>
          <p:cNvPr id="20" name="TextBox 19"/>
          <p:cNvSpPr txBox="1"/>
          <p:nvPr/>
        </p:nvSpPr>
        <p:spPr>
          <a:xfrm>
            <a:off x="2577702" y="4054578"/>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1" name="TextBox 20"/>
          <p:cNvSpPr txBox="1"/>
          <p:nvPr/>
        </p:nvSpPr>
        <p:spPr>
          <a:xfrm>
            <a:off x="2585634" y="4053576"/>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100</a:t>
            </a:r>
          </a:p>
        </p:txBody>
      </p:sp>
      <p:sp>
        <p:nvSpPr>
          <p:cNvPr id="22" name="TextBox 21"/>
          <p:cNvSpPr txBox="1"/>
          <p:nvPr/>
        </p:nvSpPr>
        <p:spPr>
          <a:xfrm>
            <a:off x="417778" y="5029360"/>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10</a:t>
            </a:r>
          </a:p>
        </p:txBody>
      </p:sp>
      <p:sp>
        <p:nvSpPr>
          <p:cNvPr id="23" name="TextBox 22"/>
          <p:cNvSpPr txBox="1"/>
          <p:nvPr/>
        </p:nvSpPr>
        <p:spPr>
          <a:xfrm>
            <a:off x="2571324" y="2326386"/>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24" name="TextBox 23"/>
          <p:cNvSpPr txBox="1"/>
          <p:nvPr/>
        </p:nvSpPr>
        <p:spPr>
          <a:xfrm>
            <a:off x="2577702" y="1655294"/>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5" name="文本框 50182"/>
          <p:cNvSpPr txBox="1">
            <a:spLocks noChangeArrowheads="1"/>
          </p:cNvSpPr>
          <p:nvPr/>
        </p:nvSpPr>
        <p:spPr bwMode="auto">
          <a:xfrm>
            <a:off x="5265234" y="876288"/>
            <a:ext cx="3698543" cy="5632311"/>
          </a:xfrm>
          <a:prstGeom prst="rect">
            <a:avLst/>
          </a:prstGeom>
          <a:solidFill>
            <a:srgbClr val="FFFF00"/>
          </a:solidFill>
          <a:ln>
            <a:noFill/>
          </a:ln>
          <a:extLst/>
        </p:spPr>
        <p:txBody>
          <a:bodyPr wrap="square">
            <a:spAutoFit/>
          </a:bodyPr>
          <a:lstStyle/>
          <a:p>
            <a:pPr hangingPunct="0"/>
            <a:r>
              <a:rPr lang="en-US" altLang="zh-CN" sz="2400" dirty="0">
                <a:latin typeface="Times New Roman" panose="02020603050405020304" pitchFamily="18" charset="0"/>
                <a:ea typeface="宋体" pitchFamily="2" charset="-122"/>
                <a:cs typeface="Times New Roman" panose="02020603050405020304" pitchFamily="18" charset="0"/>
              </a:rPr>
              <a:t>1. function </a:t>
            </a:r>
            <a:r>
              <a:rPr lang="en-US" altLang="zh-CN" sz="2400" dirty="0" err="1">
                <a:latin typeface="Times New Roman" panose="02020603050405020304" pitchFamily="18" charset="0"/>
                <a:ea typeface="宋体" pitchFamily="2" charset="-122"/>
                <a:cs typeface="Times New Roman" panose="02020603050405020304" pitchFamily="18" charset="0"/>
              </a:rPr>
              <a:t>outer_func</a:t>
            </a:r>
            <a:r>
              <a:rPr lang="en-US" altLang="zh-CN" sz="2400" dirty="0">
                <a:latin typeface="Times New Roman" panose="02020603050405020304" pitchFamily="18" charset="0"/>
                <a:ea typeface="宋体" pitchFamily="2" charset="-122"/>
                <a:cs typeface="Times New Roman" panose="02020603050405020304" pitchFamily="18" charset="0"/>
              </a:rPr>
              <a:t>(){</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2.    </a:t>
            </a:r>
            <a:r>
              <a:rPr lang="en-US" altLang="zh-CN" sz="2400" dirty="0" err="1">
                <a:latin typeface="Times New Roman" panose="02020603050405020304" pitchFamily="18" charset="0"/>
                <a:ea typeface="宋体" pitchFamily="2" charset="-122"/>
                <a:cs typeface="Times New Roman" panose="02020603050405020304" pitchFamily="18" charset="0"/>
              </a:rPr>
              <a:t>var</a:t>
            </a:r>
            <a:r>
              <a:rPr lang="en-US" altLang="zh-CN" sz="2400" dirty="0">
                <a:latin typeface="Times New Roman" panose="02020603050405020304" pitchFamily="18" charset="0"/>
                <a:ea typeface="宋体" pitchFamily="2" charset="-122"/>
                <a:cs typeface="Times New Roman" panose="02020603050405020304" pitchFamily="18" charset="0"/>
              </a:rPr>
              <a:t> tem = 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3.    function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(p1, 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4.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5.        tem = tem + 50;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6.        p2 = p2 + 100;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7.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8.        console.log(p2);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9.    }</a:t>
            </a:r>
          </a:p>
          <a:p>
            <a:pPr hangingPunct="0"/>
            <a:endParaRPr lang="en-US" altLang="zh-CN" sz="2400" dirty="0">
              <a:latin typeface="Times New Roman" panose="02020603050405020304" pitchFamily="18" charset="0"/>
              <a:ea typeface="宋体" pitchFamily="2" charset="-122"/>
              <a:cs typeface="Times New Roman" panose="02020603050405020304" pitchFamily="18" charset="0"/>
            </a:endParaRP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10.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(tem + 10, 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11.   console.log(tem);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12. }</a:t>
            </a:r>
          </a:p>
        </p:txBody>
      </p:sp>
      <p:sp>
        <p:nvSpPr>
          <p:cNvPr id="26" name="弧形 25"/>
          <p:cNvSpPr/>
          <p:nvPr/>
        </p:nvSpPr>
        <p:spPr>
          <a:xfrm>
            <a:off x="107504" y="1933827"/>
            <a:ext cx="1236508" cy="2428528"/>
          </a:xfrm>
          <a:prstGeom prst="arc">
            <a:avLst>
              <a:gd name="adj1" fmla="val 5265379"/>
              <a:gd name="adj2" fmla="val 16450373"/>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2297918" y="5032378"/>
            <a:ext cx="1728192" cy="461665"/>
          </a:xfrm>
          <a:prstGeom prst="rect">
            <a:avLst/>
          </a:prstGeom>
          <a:solidFill>
            <a:srgbClr val="92D050"/>
          </a:solidFill>
        </p:spPr>
        <p:txBody>
          <a:bodyPr wrap="square" rtlCol="0">
            <a:spAutoFit/>
          </a:bodyPr>
          <a:lstStyle>
            <a:defPPr>
              <a:defRPr lang="zh-CN"/>
            </a:defPPr>
            <a:lvl1pPr algn="ctr">
              <a:defRPr sz="2400">
                <a:latin typeface="Times New Roman" panose="02020603050405020304" pitchFamily="18" charset="0"/>
                <a:cs typeface="Times New Roman" panose="02020603050405020304" pitchFamily="18" charset="0"/>
              </a:defRPr>
            </a:lvl1pPr>
          </a:lstStyle>
          <a:p>
            <a:r>
              <a:rPr lang="en-US" dirty="0"/>
              <a:t>p1 = 10</a:t>
            </a:r>
          </a:p>
        </p:txBody>
      </p:sp>
      <p:sp>
        <p:nvSpPr>
          <p:cNvPr id="28" name="TextBox 27"/>
          <p:cNvSpPr txBox="1"/>
          <p:nvPr/>
        </p:nvSpPr>
        <p:spPr>
          <a:xfrm>
            <a:off x="417778" y="5818197"/>
            <a:ext cx="1728192" cy="461665"/>
          </a:xfrm>
          <a:prstGeom prst="rect">
            <a:avLst/>
          </a:prstGeom>
          <a:solidFill>
            <a:srgbClr val="92D050"/>
          </a:solidFill>
        </p:spPr>
        <p:txBody>
          <a:bodyPr wrap="square" rtlCol="0">
            <a:spAutoFit/>
          </a:bodyPr>
          <a:lstStyle>
            <a:defPPr>
              <a:defRPr lang="zh-CN"/>
            </a:defPPr>
            <a:lvl1pPr algn="ctr">
              <a:defRPr sz="2400">
                <a:latin typeface="Times New Roman" panose="02020603050405020304" pitchFamily="18" charset="0"/>
                <a:cs typeface="Times New Roman" panose="02020603050405020304" pitchFamily="18" charset="0"/>
              </a:defRPr>
            </a:lvl1pPr>
          </a:lstStyle>
          <a:p>
            <a:r>
              <a:rPr lang="en-US" dirty="0"/>
              <a:t>p2 = 100</a:t>
            </a:r>
          </a:p>
        </p:txBody>
      </p:sp>
      <p:sp>
        <p:nvSpPr>
          <p:cNvPr id="29" name="TextBox 28"/>
          <p:cNvSpPr txBox="1"/>
          <p:nvPr/>
        </p:nvSpPr>
        <p:spPr>
          <a:xfrm>
            <a:off x="2297918" y="5818197"/>
            <a:ext cx="1728192" cy="461665"/>
          </a:xfrm>
          <a:prstGeom prst="rect">
            <a:avLst/>
          </a:prstGeom>
          <a:solidFill>
            <a:srgbClr val="92D050"/>
          </a:solidFill>
        </p:spPr>
        <p:txBody>
          <a:bodyPr wrap="square" rtlCol="0">
            <a:spAutoFit/>
          </a:bodyPr>
          <a:lstStyle>
            <a:defPPr>
              <a:defRPr lang="zh-CN"/>
            </a:defPPr>
            <a:lvl1pPr algn="ctr">
              <a:defRPr sz="2400">
                <a:latin typeface="Times New Roman" panose="02020603050405020304" pitchFamily="18" charset="0"/>
                <a:cs typeface="Times New Roman" panose="02020603050405020304" pitchFamily="18" charset="0"/>
              </a:defRPr>
            </a:lvl1pPr>
          </a:lstStyle>
          <a:p>
            <a:r>
              <a:rPr lang="en-US" dirty="0"/>
              <a:t>tem = 50</a:t>
            </a:r>
          </a:p>
        </p:txBody>
      </p:sp>
      <p:sp>
        <p:nvSpPr>
          <p:cNvPr id="30" name="右箭头 29"/>
          <p:cNvSpPr/>
          <p:nvPr/>
        </p:nvSpPr>
        <p:spPr>
          <a:xfrm>
            <a:off x="4433920" y="977317"/>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右箭头 30"/>
          <p:cNvSpPr/>
          <p:nvPr/>
        </p:nvSpPr>
        <p:spPr>
          <a:xfrm>
            <a:off x="4433920" y="1383208"/>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右箭头 31"/>
          <p:cNvSpPr/>
          <p:nvPr/>
        </p:nvSpPr>
        <p:spPr>
          <a:xfrm>
            <a:off x="4433920" y="1789100"/>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右箭头 32"/>
          <p:cNvSpPr/>
          <p:nvPr/>
        </p:nvSpPr>
        <p:spPr>
          <a:xfrm>
            <a:off x="4433920" y="2194992"/>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右箭头 33"/>
          <p:cNvSpPr/>
          <p:nvPr/>
        </p:nvSpPr>
        <p:spPr>
          <a:xfrm>
            <a:off x="4433920" y="2600884"/>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右箭头 34"/>
          <p:cNvSpPr/>
          <p:nvPr/>
        </p:nvSpPr>
        <p:spPr>
          <a:xfrm>
            <a:off x="4433920" y="3006776"/>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右箭头 35"/>
          <p:cNvSpPr/>
          <p:nvPr/>
        </p:nvSpPr>
        <p:spPr>
          <a:xfrm>
            <a:off x="4433920" y="3412668"/>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右箭头 36"/>
          <p:cNvSpPr/>
          <p:nvPr/>
        </p:nvSpPr>
        <p:spPr>
          <a:xfrm>
            <a:off x="4433920" y="3818558"/>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右箭头 37"/>
          <p:cNvSpPr/>
          <p:nvPr/>
        </p:nvSpPr>
        <p:spPr>
          <a:xfrm>
            <a:off x="4433920" y="4224448"/>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右箭头 38"/>
          <p:cNvSpPr/>
          <p:nvPr/>
        </p:nvSpPr>
        <p:spPr>
          <a:xfrm>
            <a:off x="4433920" y="5032378"/>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右箭头 39"/>
          <p:cNvSpPr/>
          <p:nvPr/>
        </p:nvSpPr>
        <p:spPr>
          <a:xfrm>
            <a:off x="4433920" y="5460458"/>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右箭头 40"/>
          <p:cNvSpPr/>
          <p:nvPr/>
        </p:nvSpPr>
        <p:spPr>
          <a:xfrm>
            <a:off x="4433920" y="5888540"/>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箭头连接符 41"/>
          <p:cNvCxnSpPr>
            <a:stCxn id="6" idx="3"/>
            <a:endCxn id="7" idx="1"/>
          </p:cNvCxnSpPr>
          <p:nvPr/>
        </p:nvCxnSpPr>
        <p:spPr>
          <a:xfrm>
            <a:off x="2098407" y="1962088"/>
            <a:ext cx="47890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8" idx="3"/>
            <a:endCxn id="9" idx="1"/>
          </p:cNvCxnSpPr>
          <p:nvPr/>
        </p:nvCxnSpPr>
        <p:spPr>
          <a:xfrm>
            <a:off x="2098407" y="2634163"/>
            <a:ext cx="47890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2" idx="3"/>
            <a:endCxn id="13" idx="1"/>
          </p:cNvCxnSpPr>
          <p:nvPr/>
        </p:nvCxnSpPr>
        <p:spPr>
          <a:xfrm>
            <a:off x="2098800" y="3690280"/>
            <a:ext cx="47890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4" idx="3"/>
            <a:endCxn id="15" idx="1"/>
          </p:cNvCxnSpPr>
          <p:nvPr/>
        </p:nvCxnSpPr>
        <p:spPr>
          <a:xfrm>
            <a:off x="2098800" y="4362355"/>
            <a:ext cx="47890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47"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67</a:t>
            </a:fld>
            <a:endParaRPr lang="zh-CN" altLang="en-US" dirty="0">
              <a:latin typeface="Times New Roman" panose="02020603050405020304" pitchFamily="18" charset="0"/>
              <a:cs typeface="Times New Roman" panose="02020603050405020304" pitchFamily="18" charset="0"/>
            </a:endParaRPr>
          </a:p>
        </p:txBody>
      </p:sp>
      <p:sp>
        <p:nvSpPr>
          <p:cNvPr id="4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4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xit" presetSubtype="4" fill="hold" grpId="1" nodeType="clickEffect">
                                  <p:stCondLst>
                                    <p:cond delay="0"/>
                                  </p:stCondLst>
                                  <p:childTnLst>
                                    <p:anim calcmode="lin" valueType="num">
                                      <p:cBhvr additive="base">
                                        <p:cTn id="110" dur="500"/>
                                        <p:tgtEl>
                                          <p:spTgt spid="24"/>
                                        </p:tgtEl>
                                        <p:attrNameLst>
                                          <p:attrName>ppt_x</p:attrName>
                                        </p:attrNameLst>
                                      </p:cBhvr>
                                      <p:tavLst>
                                        <p:tav tm="0">
                                          <p:val>
                                            <p:strVal val="ppt_x"/>
                                          </p:val>
                                        </p:tav>
                                        <p:tav tm="100000">
                                          <p:val>
                                            <p:strVal val="ppt_x"/>
                                          </p:val>
                                        </p:tav>
                                      </p:tavLst>
                                    </p:anim>
                                    <p:anim calcmode="lin" valueType="num">
                                      <p:cBhvr additive="base">
                                        <p:cTn id="111" dur="500"/>
                                        <p:tgtEl>
                                          <p:spTgt spid="24"/>
                                        </p:tgtEl>
                                        <p:attrNameLst>
                                          <p:attrName>ppt_y</p:attrName>
                                        </p:attrNameLst>
                                      </p:cBhvr>
                                      <p:tavLst>
                                        <p:tav tm="0">
                                          <p:val>
                                            <p:strVal val="ppt_y"/>
                                          </p:val>
                                        </p:tav>
                                        <p:tav tm="100000">
                                          <p:val>
                                            <p:strVal val="1+ppt_h/2"/>
                                          </p:val>
                                        </p:tav>
                                      </p:tavLst>
                                    </p:anim>
                                    <p:set>
                                      <p:cBhvr>
                                        <p:cTn id="112" dur="1" fill="hold">
                                          <p:stCondLst>
                                            <p:cond delay="499"/>
                                          </p:stCondLst>
                                        </p:cTn>
                                        <p:tgtEl>
                                          <p:spTgt spid="2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grpId="1" nodeType="clickEffect">
                                  <p:stCondLst>
                                    <p:cond delay="0"/>
                                  </p:stCondLst>
                                  <p:childTnLst>
                                    <p:anim calcmode="lin" valueType="num">
                                      <p:cBhvr additive="base">
                                        <p:cTn id="128" dur="500"/>
                                        <p:tgtEl>
                                          <p:spTgt spid="20"/>
                                        </p:tgtEl>
                                        <p:attrNameLst>
                                          <p:attrName>ppt_x</p:attrName>
                                        </p:attrNameLst>
                                      </p:cBhvr>
                                      <p:tavLst>
                                        <p:tav tm="0">
                                          <p:val>
                                            <p:strVal val="ppt_x"/>
                                          </p:val>
                                        </p:tav>
                                        <p:tav tm="100000">
                                          <p:val>
                                            <p:strVal val="ppt_x"/>
                                          </p:val>
                                        </p:tav>
                                      </p:tavLst>
                                    </p:anim>
                                    <p:anim calcmode="lin" valueType="num">
                                      <p:cBhvr additive="base">
                                        <p:cTn id="129" dur="500"/>
                                        <p:tgtEl>
                                          <p:spTgt spid="20"/>
                                        </p:tgtEl>
                                        <p:attrNameLst>
                                          <p:attrName>ppt_y</p:attrName>
                                        </p:attrNameLst>
                                      </p:cBhvr>
                                      <p:tavLst>
                                        <p:tav tm="0">
                                          <p:val>
                                            <p:strVal val="ppt_y"/>
                                          </p:val>
                                        </p:tav>
                                        <p:tav tm="100000">
                                          <p:val>
                                            <p:strVal val="1+ppt_h/2"/>
                                          </p:val>
                                        </p:tav>
                                      </p:tavLst>
                                    </p:anim>
                                    <p:set>
                                      <p:cBhvr>
                                        <p:cTn id="130" dur="1" fill="hold">
                                          <p:stCondLst>
                                            <p:cond delay="499"/>
                                          </p:stCondLst>
                                        </p:cTn>
                                        <p:tgtEl>
                                          <p:spTgt spid="2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6"/>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3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7"/>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32" presetClass="emph" presetSubtype="0" fill="hold" grpId="1" nodeType="clickEffect">
                                  <p:stCondLst>
                                    <p:cond delay="0"/>
                                  </p:stCondLst>
                                  <p:childTnLst>
                                    <p:animRot by="120000">
                                      <p:cBhvr>
                                        <p:cTn id="174" dur="100" fill="hold">
                                          <p:stCondLst>
                                            <p:cond delay="0"/>
                                          </p:stCondLst>
                                        </p:cTn>
                                        <p:tgtEl>
                                          <p:spTgt spid="39"/>
                                        </p:tgtEl>
                                        <p:attrNameLst>
                                          <p:attrName>r</p:attrName>
                                        </p:attrNameLst>
                                      </p:cBhvr>
                                    </p:animRot>
                                    <p:animRot by="-240000">
                                      <p:cBhvr>
                                        <p:cTn id="175" dur="200" fill="hold">
                                          <p:stCondLst>
                                            <p:cond delay="200"/>
                                          </p:stCondLst>
                                        </p:cTn>
                                        <p:tgtEl>
                                          <p:spTgt spid="39"/>
                                        </p:tgtEl>
                                        <p:attrNameLst>
                                          <p:attrName>r</p:attrName>
                                        </p:attrNameLst>
                                      </p:cBhvr>
                                    </p:animRot>
                                    <p:animRot by="240000">
                                      <p:cBhvr>
                                        <p:cTn id="176" dur="200" fill="hold">
                                          <p:stCondLst>
                                            <p:cond delay="400"/>
                                          </p:stCondLst>
                                        </p:cTn>
                                        <p:tgtEl>
                                          <p:spTgt spid="39"/>
                                        </p:tgtEl>
                                        <p:attrNameLst>
                                          <p:attrName>r</p:attrName>
                                        </p:attrNameLst>
                                      </p:cBhvr>
                                    </p:animRot>
                                    <p:animRot by="-240000">
                                      <p:cBhvr>
                                        <p:cTn id="177" dur="200" fill="hold">
                                          <p:stCondLst>
                                            <p:cond delay="600"/>
                                          </p:stCondLst>
                                        </p:cTn>
                                        <p:tgtEl>
                                          <p:spTgt spid="39"/>
                                        </p:tgtEl>
                                        <p:attrNameLst>
                                          <p:attrName>r</p:attrName>
                                        </p:attrNameLst>
                                      </p:cBhvr>
                                    </p:animRot>
                                    <p:animRot by="120000">
                                      <p:cBhvr>
                                        <p:cTn id="178" dur="200" fill="hold">
                                          <p:stCondLst>
                                            <p:cond delay="800"/>
                                          </p:stCondLst>
                                        </p:cTn>
                                        <p:tgtEl>
                                          <p:spTgt spid="39"/>
                                        </p:tgtEl>
                                        <p:attrNameLst>
                                          <p:attrName>r</p:attrName>
                                        </p:attrNameLst>
                                      </p:cBhvr>
                                    </p:animRo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2" nodeType="clickEffect">
                                  <p:stCondLst>
                                    <p:cond delay="0"/>
                                  </p:stCondLst>
                                  <p:childTnLst>
                                    <p:set>
                                      <p:cBhvr>
                                        <p:cTn id="182" dur="1" fill="hold">
                                          <p:stCondLst>
                                            <p:cond delay="0"/>
                                          </p:stCondLst>
                                        </p:cTn>
                                        <p:tgtEl>
                                          <p:spTgt spid="39"/>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40"/>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2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40"/>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41"/>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1" nodeType="clickEffect">
                                  <p:stCondLst>
                                    <p:cond delay="0"/>
                                  </p:stCondLst>
                                  <p:childTnLst>
                                    <p:set>
                                      <p:cBhvr>
                                        <p:cTn id="20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animBg="1"/>
      <p:bldP spid="13" grpId="0" animBg="1"/>
      <p:bldP spid="14" grpId="0" animBg="1"/>
      <p:bldP spid="15" grpId="0" animBg="1"/>
      <p:bldP spid="16" grpId="0" animBg="1"/>
      <p:bldP spid="17" grpId="0"/>
      <p:bldP spid="18" grpId="0" animBg="1"/>
      <p:bldP spid="19" grpId="0"/>
      <p:bldP spid="20" grpId="0"/>
      <p:bldP spid="20" grpId="1"/>
      <p:bldP spid="21" grpId="0"/>
      <p:bldP spid="22" grpId="0" animBg="1"/>
      <p:bldP spid="23" grpId="0"/>
      <p:bldP spid="24" grpId="0"/>
      <p:bldP spid="24" grpId="1"/>
      <p:bldP spid="26" grpId="0" animBg="1"/>
      <p:bldP spid="27" grpId="0" animBg="1"/>
      <p:bldP spid="28"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39" grpId="2" animBg="1"/>
      <p:bldP spid="40" grpId="0" animBg="1"/>
      <p:bldP spid="40" grpId="1" animBg="1"/>
      <p:bldP spid="41" grpId="0" animBg="1"/>
      <p:bldP spid="41"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传值调用并不意味着参数的使用一定不会影响过程体外变量的值。</a:t>
            </a:r>
            <a:endParaRPr lang="en-US" altLang="zh-CN" sz="2400" b="0" dirty="0">
              <a:latin typeface="Times New Roman" panose="02020603050405020304" pitchFamily="18" charset="0"/>
              <a:cs typeface="Times New Roman" panose="02020603050405020304" pitchFamily="18" charset="0"/>
            </a:endParaRPr>
          </a:p>
          <a:p>
            <a:pPr algn="l"/>
            <a:endParaRPr lang="zh-CN" altLang="en-US"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如果参数的类型为指针，参数的值就是一个地址。</a:t>
            </a:r>
            <a:endParaRPr lang="en-US" altLang="zh-CN" sz="2400" b="0" dirty="0">
              <a:latin typeface="Times New Roman" panose="02020603050405020304" pitchFamily="18" charset="0"/>
              <a:cs typeface="Times New Roman" panose="02020603050405020304" pitchFamily="18" charset="0"/>
            </a:endParaRPr>
          </a:p>
          <a:p>
            <a:pPr marL="540000" indent="-28575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通过它可以改变过程体外部的内存值。如，有</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语言函数</a:t>
            </a:r>
          </a:p>
          <a:p>
            <a:pPr marL="0" indent="0" algn="ctr">
              <a:buNone/>
            </a:pPr>
            <a:r>
              <a:rPr lang="en-US" altLang="zh-CN" sz="2000" b="0" dirty="0">
                <a:latin typeface="Times New Roman" panose="02020603050405020304" pitchFamily="18" charset="0"/>
                <a:cs typeface="Times New Roman" panose="02020603050405020304" pitchFamily="18" charset="0"/>
              </a:rPr>
              <a:t>void </a:t>
            </a:r>
            <a:r>
              <a:rPr lang="en-US" altLang="zh-CN" sz="2000" b="0" dirty="0" err="1">
                <a:latin typeface="Times New Roman" panose="02020603050405020304" pitchFamily="18" charset="0"/>
                <a:cs typeface="Times New Roman" panose="02020603050405020304" pitchFamily="18" charset="0"/>
              </a:rPr>
              <a:t>init_ptr</a:t>
            </a:r>
            <a:r>
              <a:rPr lang="en-US" altLang="zh-CN" sz="2000" b="0" dirty="0">
                <a:latin typeface="Times New Roman" panose="02020603050405020304" pitchFamily="18" charset="0"/>
                <a:cs typeface="Times New Roman" panose="02020603050405020304" pitchFamily="18" charset="0"/>
              </a:rPr>
              <a:t>(</a:t>
            </a:r>
            <a:r>
              <a:rPr lang="en-US" altLang="zh-CN" sz="2000" b="0" dirty="0" err="1">
                <a:latin typeface="Times New Roman" panose="02020603050405020304" pitchFamily="18" charset="0"/>
                <a:cs typeface="Times New Roman" panose="02020603050405020304" pitchFamily="18" charset="0"/>
              </a:rPr>
              <a:t>int</a:t>
            </a:r>
            <a:r>
              <a:rPr lang="en-US" altLang="zh-CN" sz="2000" b="0" dirty="0">
                <a:latin typeface="Times New Roman" panose="02020603050405020304" pitchFamily="18" charset="0"/>
                <a:cs typeface="Times New Roman" panose="02020603050405020304" pitchFamily="18" charset="0"/>
              </a:rPr>
              <a:t> *p) { *p=3; }</a:t>
            </a:r>
          </a:p>
          <a:p>
            <a:pPr marL="540000" indent="-28575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对参数</a:t>
            </a:r>
            <a:r>
              <a:rPr lang="en-US" altLang="zh-CN" sz="2000" b="0" dirty="0">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的直接赋值不会改变过程体外的实参的值。如：</a:t>
            </a:r>
          </a:p>
          <a:p>
            <a:pPr marL="0" indent="0" algn="ctr">
              <a:buNone/>
            </a:pPr>
            <a:r>
              <a:rPr lang="en-US" altLang="zh-CN" sz="2000" b="0" dirty="0">
                <a:latin typeface="Times New Roman" panose="02020603050405020304" pitchFamily="18" charset="0"/>
                <a:cs typeface="Times New Roman" panose="02020603050405020304" pitchFamily="18" charset="0"/>
              </a:rPr>
              <a:t>void </a:t>
            </a:r>
            <a:r>
              <a:rPr lang="en-US" altLang="zh-CN" sz="2000" b="0" dirty="0" err="1">
                <a:latin typeface="Times New Roman" panose="02020603050405020304" pitchFamily="18" charset="0"/>
                <a:cs typeface="Times New Roman" panose="02020603050405020304" pitchFamily="18" charset="0"/>
              </a:rPr>
              <a:t>init_ptr</a:t>
            </a:r>
            <a:r>
              <a:rPr lang="en-US" altLang="zh-CN" sz="2000" b="0" dirty="0">
                <a:latin typeface="Times New Roman" panose="02020603050405020304" pitchFamily="18" charset="0"/>
                <a:cs typeface="Times New Roman" panose="02020603050405020304" pitchFamily="18" charset="0"/>
              </a:rPr>
              <a:t>(</a:t>
            </a:r>
            <a:r>
              <a:rPr lang="en-US" altLang="zh-CN" sz="2000" b="0" dirty="0" err="1">
                <a:latin typeface="Times New Roman" panose="02020603050405020304" pitchFamily="18" charset="0"/>
                <a:cs typeface="Times New Roman" panose="02020603050405020304" pitchFamily="18" charset="0"/>
              </a:rPr>
              <a:t>int</a:t>
            </a:r>
            <a:r>
              <a:rPr lang="en-US" altLang="zh-CN" sz="2000" b="0" dirty="0">
                <a:latin typeface="Times New Roman" panose="02020603050405020304" pitchFamily="18" charset="0"/>
                <a:cs typeface="Times New Roman" panose="02020603050405020304" pitchFamily="18" charset="0"/>
              </a:rPr>
              <a:t> *p)  { p=(</a:t>
            </a:r>
            <a:r>
              <a:rPr lang="en-US" altLang="zh-CN" sz="2000" b="0" dirty="0" err="1">
                <a:latin typeface="Times New Roman" panose="02020603050405020304" pitchFamily="18" charset="0"/>
                <a:cs typeface="Times New Roman" panose="02020603050405020304" pitchFamily="18" charset="0"/>
              </a:rPr>
              <a:t>int</a:t>
            </a:r>
            <a:r>
              <a:rPr lang="en-US" altLang="zh-CN" sz="2000" b="0" dirty="0">
                <a:latin typeface="Times New Roman" panose="02020603050405020304" pitchFamily="18" charset="0"/>
                <a:cs typeface="Times New Roman" panose="02020603050405020304" pitchFamily="18" charset="0"/>
              </a:rPr>
              <a:t> *) </a:t>
            </a:r>
            <a:r>
              <a:rPr lang="en-US" altLang="zh-CN" sz="2000" b="0" dirty="0" err="1">
                <a:latin typeface="Times New Roman" panose="02020603050405020304" pitchFamily="18" charset="0"/>
                <a:cs typeface="Times New Roman" panose="02020603050405020304" pitchFamily="18" charset="0"/>
              </a:rPr>
              <a:t>malloc</a:t>
            </a:r>
            <a:r>
              <a:rPr lang="en-US" altLang="zh-CN" sz="2000" b="0" dirty="0">
                <a:latin typeface="Times New Roman" panose="02020603050405020304" pitchFamily="18" charset="0"/>
                <a:cs typeface="Times New Roman" panose="02020603050405020304" pitchFamily="18" charset="0"/>
              </a:rPr>
              <a:t>(</a:t>
            </a:r>
            <a:r>
              <a:rPr lang="en-US" altLang="zh-CN" sz="2000" b="0" dirty="0" err="1">
                <a:latin typeface="Times New Roman" panose="02020603050405020304" pitchFamily="18" charset="0"/>
                <a:cs typeface="Times New Roman" panose="02020603050405020304" pitchFamily="18" charset="0"/>
              </a:rPr>
              <a:t>sizeof</a:t>
            </a:r>
            <a:r>
              <a:rPr lang="en-US" altLang="zh-CN" sz="2000" b="0" dirty="0">
                <a:latin typeface="Times New Roman" panose="02020603050405020304" pitchFamily="18" charset="0"/>
                <a:cs typeface="Times New Roman" panose="02020603050405020304" pitchFamily="18" charset="0"/>
              </a:rPr>
              <a:t>(</a:t>
            </a:r>
            <a:r>
              <a:rPr lang="en-US" altLang="zh-CN" sz="2000" b="0" dirty="0" err="1">
                <a:latin typeface="Times New Roman" panose="02020603050405020304" pitchFamily="18" charset="0"/>
                <a:cs typeface="Times New Roman" panose="02020603050405020304" pitchFamily="18" charset="0"/>
              </a:rPr>
              <a:t>int</a:t>
            </a:r>
            <a:r>
              <a:rPr lang="en-US" altLang="zh-CN" sz="2000" b="0" dirty="0">
                <a:latin typeface="Times New Roman" panose="02020603050405020304" pitchFamily="18" charset="0"/>
                <a:cs typeface="Times New Roman" panose="02020603050405020304" pitchFamily="18" charset="0"/>
              </a:rPr>
              <a:t>)); }</a:t>
            </a:r>
          </a:p>
          <a:p>
            <a:pPr marL="0" indent="0" algn="l">
              <a:buNone/>
            </a:pPr>
            <a:r>
              <a:rPr lang="zh-CN" altLang="en-US" sz="2400" b="0" dirty="0">
                <a:latin typeface="Times New Roman" panose="02020603050405020304" pitchFamily="18" charset="0"/>
                <a:cs typeface="Times New Roman" panose="02020603050405020304" pitchFamily="18" charset="0"/>
              </a:rPr>
              <a:t>在一些程序设计语言中，某些值是隐式指针</a:t>
            </a:r>
          </a:p>
          <a:p>
            <a:pPr marL="540000" indent="-28575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如</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语言中的数组是隐式指针（指向数组空间的起始位置）</a:t>
            </a:r>
          </a:p>
          <a:p>
            <a:pPr marL="540000" indent="-28575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可以使用数组参数来改变存储在数组中的值。如：</a:t>
            </a:r>
          </a:p>
          <a:p>
            <a:pPr marL="0" indent="0" algn="ctr">
              <a:buNone/>
            </a:pPr>
            <a:r>
              <a:rPr lang="en-US" altLang="zh-CN" sz="2000" b="0" dirty="0">
                <a:latin typeface="Times New Roman" panose="02020603050405020304" pitchFamily="18" charset="0"/>
                <a:cs typeface="Times New Roman" panose="02020603050405020304" pitchFamily="18" charset="0"/>
              </a:rPr>
              <a:t>void init_array_0(</a:t>
            </a:r>
            <a:r>
              <a:rPr lang="en-US" altLang="zh-CN" sz="2000" b="0" dirty="0" err="1">
                <a:latin typeface="Times New Roman" panose="02020603050405020304" pitchFamily="18" charset="0"/>
                <a:cs typeface="Times New Roman" panose="02020603050405020304" pitchFamily="18" charset="0"/>
              </a:rPr>
              <a:t>int</a:t>
            </a:r>
            <a:r>
              <a:rPr lang="en-US" altLang="zh-CN" sz="2000" b="0" dirty="0">
                <a:latin typeface="Times New Roman" panose="02020603050405020304" pitchFamily="18" charset="0"/>
                <a:cs typeface="Times New Roman" panose="02020603050405020304" pitchFamily="18" charset="0"/>
              </a:rPr>
              <a:t> p[])  { p[0]=0;}</a:t>
            </a: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传值调用</a:t>
            </a:r>
            <a:r>
              <a:rPr lang="en-US" altLang="zh-CN" kern="0" dirty="0">
                <a:solidFill>
                  <a:srgbClr val="000000"/>
                </a:solidFill>
                <a:latin typeface="楷体" panose="02010609060101010101" pitchFamily="49" charset="-122"/>
                <a:ea typeface="楷体" panose="02010609060101010101" pitchFamily="49" charset="-122"/>
              </a:rPr>
              <a:t>-</a:t>
            </a:r>
            <a:r>
              <a:rPr lang="zh-CN" altLang="en-US" kern="0" dirty="0">
                <a:solidFill>
                  <a:srgbClr val="000000"/>
                </a:solidFill>
                <a:latin typeface="楷体" panose="02010609060101010101" pitchFamily="49" charset="-122"/>
                <a:ea typeface="楷体" panose="02010609060101010101" pitchFamily="49" charset="-122"/>
              </a:rPr>
              <a:t>参数是指针类型时</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68</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9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所谓得结果参数传递机制，是指每个形式参数对应两个单元，第</a:t>
            </a:r>
            <a:r>
              <a:rPr lang="en-US" altLang="zh-CN" sz="2400" b="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个单元存放实参的地址，第</a:t>
            </a:r>
            <a:r>
              <a:rPr lang="en-US" altLang="zh-CN" sz="2400" b="0" dirty="0">
                <a:latin typeface="Times New Roman" panose="02020603050405020304" pitchFamily="18" charset="0"/>
                <a:cs typeface="Times New Roman" panose="02020603050405020304" pitchFamily="18" charset="0"/>
              </a:rPr>
              <a:t>2</a:t>
            </a:r>
            <a:r>
              <a:rPr lang="zh-CN" altLang="en-US" sz="2400" b="0" dirty="0">
                <a:latin typeface="Times New Roman" panose="02020603050405020304" pitchFamily="18" charset="0"/>
                <a:cs typeface="Times New Roman" panose="02020603050405020304" pitchFamily="18" charset="0"/>
              </a:rPr>
              <a:t>个单元存放实参的值。在被调用单元中，对形参的任何引用或赋值都看成是对它的第</a:t>
            </a:r>
            <a:r>
              <a:rPr lang="en-US" altLang="zh-CN" sz="2400" b="0" dirty="0">
                <a:latin typeface="Times New Roman" panose="02020603050405020304" pitchFamily="18" charset="0"/>
                <a:cs typeface="Times New Roman" panose="02020603050405020304" pitchFamily="18" charset="0"/>
              </a:rPr>
              <a:t>2</a:t>
            </a:r>
            <a:r>
              <a:rPr lang="zh-CN" altLang="en-US" sz="2400" b="0" dirty="0">
                <a:latin typeface="Times New Roman" panose="02020603050405020304" pitchFamily="18" charset="0"/>
                <a:cs typeface="Times New Roman" panose="02020603050405020304" pitchFamily="18" charset="0"/>
              </a:rPr>
              <a:t>个单元的直接访问，但在过程工作完成返回前必须把第</a:t>
            </a:r>
            <a:r>
              <a:rPr lang="en-US" altLang="zh-CN" sz="2400" b="0" dirty="0">
                <a:latin typeface="Times New Roman" panose="02020603050405020304" pitchFamily="18" charset="0"/>
                <a:cs typeface="Times New Roman" panose="02020603050405020304" pitchFamily="18" charset="0"/>
              </a:rPr>
              <a:t>2</a:t>
            </a:r>
            <a:r>
              <a:rPr lang="zh-CN" altLang="en-US" sz="2400" b="0" dirty="0">
                <a:latin typeface="Times New Roman" panose="02020603050405020304" pitchFamily="18" charset="0"/>
                <a:cs typeface="Times New Roman" panose="02020603050405020304" pitchFamily="18" charset="0"/>
              </a:rPr>
              <a:t>个单元的内容存放到第</a:t>
            </a:r>
            <a:r>
              <a:rPr lang="en-US" altLang="zh-CN" sz="2400" b="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个单元所值的那个实参单元之中。</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得结果</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69</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48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3200" b="0" dirty="0">
                <a:latin typeface="楷体" panose="02010609060101010101" pitchFamily="49" charset="-122"/>
                <a:ea typeface="楷体" panose="02010609060101010101" pitchFamily="49" charset="-122"/>
                <a:cs typeface="Times New Roman" panose="02020603050405020304" pitchFamily="18" charset="0"/>
              </a:rPr>
              <a:t>函数的活动</a:t>
            </a:r>
            <a:endParaRPr lang="en-US" altLang="zh-CN" sz="32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sz="3200" b="0" dirty="0">
                <a:latin typeface="楷体" panose="02010609060101010101" pitchFamily="49" charset="-122"/>
                <a:ea typeface="楷体" panose="02010609060101010101" pitchFamily="49" charset="-122"/>
                <a:cs typeface="Times New Roman" panose="02020603050405020304" pitchFamily="18" charset="0"/>
              </a:rPr>
              <a:t>	</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函数的</a:t>
            </a:r>
            <a:r>
              <a:rPr lang="zh-CN" altLang="en-US" sz="3200" b="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一次执行</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称为函数的一次活动</a:t>
            </a:r>
            <a:endParaRPr lang="en-US" altLang="zh-CN" sz="32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sz="3200" b="0" dirty="0">
                <a:latin typeface="楷体" panose="02010609060101010101" pitchFamily="49" charset="-122"/>
                <a:ea typeface="楷体" panose="02010609060101010101" pitchFamily="49" charset="-122"/>
                <a:cs typeface="Times New Roman" panose="02020603050405020304" pitchFamily="18" charset="0"/>
              </a:rPr>
              <a:t>	</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函数的活动需要：</a:t>
            </a:r>
            <a:endParaRPr lang="en-US" altLang="zh-CN" sz="32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sz="3200" b="0" dirty="0">
                <a:latin typeface="楷体" panose="02010609060101010101" pitchFamily="49" charset="-122"/>
                <a:ea typeface="楷体" panose="02010609060101010101" pitchFamily="49" charset="-122"/>
                <a:cs typeface="Times New Roman" panose="02020603050405020304" pitchFamily="18" charset="0"/>
              </a:rPr>
              <a:t>		</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可执行代码</a:t>
            </a:r>
            <a:endParaRPr lang="en-US" altLang="zh-CN" sz="32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sz="3200" b="0" dirty="0">
                <a:latin typeface="楷体" panose="02010609060101010101" pitchFamily="49" charset="-122"/>
                <a:ea typeface="楷体" panose="02010609060101010101" pitchFamily="49" charset="-122"/>
                <a:cs typeface="Times New Roman" panose="02020603050405020304" pitchFamily="18" charset="0"/>
              </a:rPr>
              <a:t>		</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存放所需信息的数据结构</a:t>
            </a:r>
            <a:endParaRPr lang="en-US" altLang="zh-CN" sz="3200" b="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en-US" sz="3200" b="0" dirty="0">
                <a:latin typeface="楷体" panose="02010609060101010101" pitchFamily="49" charset="-122"/>
                <a:ea typeface="楷体" panose="02010609060101010101" pitchFamily="49" charset="-122"/>
                <a:cs typeface="Times New Roman" panose="02020603050405020304" pitchFamily="18" charset="0"/>
              </a:rPr>
              <a:t>	</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通过</a:t>
            </a:r>
            <a:r>
              <a:rPr lang="zh-CN" altLang="en-US" sz="3200" b="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活动记录</a:t>
            </a:r>
            <a:r>
              <a:rPr lang="zh-CN" altLang="en-US" sz="3200" b="0" dirty="0">
                <a:latin typeface="楷体" panose="02010609060101010101" pitchFamily="49" charset="-122"/>
                <a:ea typeface="楷体" panose="02010609060101010101" pitchFamily="49" charset="-122"/>
                <a:cs typeface="Times New Roman" panose="02020603050405020304" pitchFamily="18" charset="0"/>
              </a:rPr>
              <a:t>进行管理</a:t>
            </a:r>
            <a:endParaRPr lang="en-US" sz="3200" b="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6" name="标题 5"/>
          <p:cNvSpPr>
            <a:spLocks noGrp="1"/>
          </p:cNvSpPr>
          <p:nvPr>
            <p:ph type="title"/>
          </p:nvPr>
        </p:nvSpPr>
        <p:spPr/>
        <p:txBody>
          <a:bodyPr>
            <a:normAutofit/>
          </a:bodyPr>
          <a:lstStyle/>
          <a:p>
            <a:r>
              <a:rPr lang="zh-CN" altLang="en-US" sz="4000" dirty="0"/>
              <a:t>运行时环境</a:t>
            </a:r>
            <a:endParaRPr lang="en-US" sz="4000" dirty="0"/>
          </a:p>
        </p:txBody>
      </p:sp>
      <p:sp>
        <p:nvSpPr>
          <p:cNvPr id="7" name="日期占位符 2"/>
          <p:cNvSpPr>
            <a:spLocks noGrp="1"/>
          </p:cNvSpPr>
          <p:nvPr>
            <p:ph type="dt" sz="half" idx="4294967295"/>
          </p:nvPr>
        </p:nvSpPr>
        <p:spPr>
          <a:xfrm>
            <a:off x="-7190" y="6602175"/>
            <a:ext cx="3851920" cy="255825"/>
          </a:xfrm>
          <a:prstGeom prst="rect">
            <a:avLst/>
          </a:prstGeom>
        </p:spPr>
        <p:txBody>
          <a:bodyPr/>
          <a:lstStyle>
            <a:lvl1pPr>
              <a:defRPr sz="1200"/>
            </a:lvl1pPr>
          </a:lstStyle>
          <a:p>
            <a:pPr algn="l"/>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56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3600" kern="0" dirty="0">
                <a:solidFill>
                  <a:srgbClr val="000000"/>
                </a:solidFill>
                <a:latin typeface="楷体" panose="02010609060101010101" pitchFamily="49" charset="-122"/>
                <a:ea typeface="楷体" panose="02010609060101010101" pitchFamily="49" charset="-122"/>
              </a:rPr>
              <a:t>传值得结果</a:t>
            </a:r>
            <a:r>
              <a:rPr lang="en-US" altLang="zh-CN" sz="3600" kern="0" dirty="0">
                <a:solidFill>
                  <a:srgbClr val="000000"/>
                </a:solidFill>
                <a:latin typeface="楷体" panose="02010609060101010101" pitchFamily="49" charset="-122"/>
                <a:ea typeface="楷体" panose="02010609060101010101" pitchFamily="49" charset="-122"/>
              </a:rPr>
              <a:t>-</a:t>
            </a:r>
            <a:r>
              <a:rPr lang="zh-CN" altLang="en-US" sz="3600" kern="0" dirty="0">
                <a:solidFill>
                  <a:srgbClr val="000000"/>
                </a:solidFill>
                <a:latin typeface="楷体" panose="02010609060101010101" pitchFamily="49" charset="-122"/>
                <a:ea typeface="楷体" panose="02010609060101010101" pitchFamily="49" charset="-122"/>
              </a:rPr>
              <a:t>样例</a:t>
            </a:r>
          </a:p>
        </p:txBody>
      </p:sp>
      <p:sp>
        <p:nvSpPr>
          <p:cNvPr id="6" name="矩形 5"/>
          <p:cNvSpPr/>
          <p:nvPr/>
        </p:nvSpPr>
        <p:spPr>
          <a:xfrm>
            <a:off x="813483" y="1604797"/>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a:t>
            </a:r>
          </a:p>
        </p:txBody>
      </p:sp>
      <p:sp>
        <p:nvSpPr>
          <p:cNvPr id="7" name="矩形 6"/>
          <p:cNvSpPr/>
          <p:nvPr/>
        </p:nvSpPr>
        <p:spPr>
          <a:xfrm>
            <a:off x="2627391" y="1604797"/>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8" name="矩形 7"/>
          <p:cNvSpPr/>
          <p:nvPr/>
        </p:nvSpPr>
        <p:spPr>
          <a:xfrm>
            <a:off x="813483" y="2276872"/>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term+10</a:t>
            </a:r>
          </a:p>
        </p:txBody>
      </p:sp>
      <p:sp>
        <p:nvSpPr>
          <p:cNvPr id="9" name="矩形 8"/>
          <p:cNvSpPr/>
          <p:nvPr/>
        </p:nvSpPr>
        <p:spPr>
          <a:xfrm>
            <a:off x="2627391" y="2276872"/>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1" name="矩形 10"/>
          <p:cNvSpPr/>
          <p:nvPr/>
        </p:nvSpPr>
        <p:spPr>
          <a:xfrm>
            <a:off x="813484" y="3332989"/>
            <a:ext cx="1327467"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p1</a:t>
            </a:r>
          </a:p>
        </p:txBody>
      </p:sp>
      <p:sp>
        <p:nvSpPr>
          <p:cNvPr id="12" name="矩形 11"/>
          <p:cNvSpPr/>
          <p:nvPr/>
        </p:nvSpPr>
        <p:spPr>
          <a:xfrm>
            <a:off x="2627784" y="3332989"/>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3" name="矩形 12"/>
          <p:cNvSpPr/>
          <p:nvPr/>
        </p:nvSpPr>
        <p:spPr>
          <a:xfrm>
            <a:off x="813484" y="4005064"/>
            <a:ext cx="1327467"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p2</a:t>
            </a:r>
          </a:p>
        </p:txBody>
      </p:sp>
      <p:sp>
        <p:nvSpPr>
          <p:cNvPr id="14" name="矩形 13"/>
          <p:cNvSpPr/>
          <p:nvPr/>
        </p:nvSpPr>
        <p:spPr>
          <a:xfrm>
            <a:off x="2627784" y="4005064"/>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imes New Roman" panose="02020603050405020304" pitchFamily="18" charset="0"/>
              <a:cs typeface="Times New Roman" panose="02020603050405020304" pitchFamily="18" charset="0"/>
            </a:endParaRPr>
          </a:p>
        </p:txBody>
      </p:sp>
      <p:sp>
        <p:nvSpPr>
          <p:cNvPr id="15" name="弧形 14"/>
          <p:cNvSpPr/>
          <p:nvPr/>
        </p:nvSpPr>
        <p:spPr>
          <a:xfrm>
            <a:off x="417832" y="1912574"/>
            <a:ext cx="850896" cy="729828"/>
          </a:xfrm>
          <a:prstGeom prst="arc">
            <a:avLst>
              <a:gd name="adj1" fmla="val 5265379"/>
              <a:gd name="adj2" fmla="val 1613024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2621406" y="3361250"/>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17" name="弧形 16"/>
          <p:cNvSpPr/>
          <p:nvPr/>
        </p:nvSpPr>
        <p:spPr>
          <a:xfrm>
            <a:off x="388036" y="2810088"/>
            <a:ext cx="821885" cy="858939"/>
          </a:xfrm>
          <a:prstGeom prst="arc">
            <a:avLst>
              <a:gd name="adj1" fmla="val 5265379"/>
              <a:gd name="adj2" fmla="val 1613024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635716" y="1605549"/>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50</a:t>
            </a:r>
          </a:p>
        </p:txBody>
      </p:sp>
      <p:sp>
        <p:nvSpPr>
          <p:cNvPr id="19" name="TextBox 18"/>
          <p:cNvSpPr txBox="1"/>
          <p:nvPr/>
        </p:nvSpPr>
        <p:spPr>
          <a:xfrm>
            <a:off x="2627784" y="4033325"/>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0" name="TextBox 19"/>
          <p:cNvSpPr txBox="1"/>
          <p:nvPr/>
        </p:nvSpPr>
        <p:spPr>
          <a:xfrm>
            <a:off x="2635716" y="4032322"/>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100</a:t>
            </a:r>
          </a:p>
        </p:txBody>
      </p:sp>
      <p:sp>
        <p:nvSpPr>
          <p:cNvPr id="21" name="TextBox 20"/>
          <p:cNvSpPr txBox="1"/>
          <p:nvPr/>
        </p:nvSpPr>
        <p:spPr>
          <a:xfrm>
            <a:off x="456034" y="5067270"/>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10</a:t>
            </a:r>
          </a:p>
        </p:txBody>
      </p:sp>
      <p:sp>
        <p:nvSpPr>
          <p:cNvPr id="22" name="TextBox 21"/>
          <p:cNvSpPr txBox="1"/>
          <p:nvPr/>
        </p:nvSpPr>
        <p:spPr>
          <a:xfrm>
            <a:off x="2621406" y="2305133"/>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23" name="TextBox 22"/>
          <p:cNvSpPr txBox="1"/>
          <p:nvPr/>
        </p:nvSpPr>
        <p:spPr>
          <a:xfrm>
            <a:off x="2621406" y="1633058"/>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24" name="文本框 50182"/>
          <p:cNvSpPr txBox="1">
            <a:spLocks noChangeArrowheads="1"/>
          </p:cNvSpPr>
          <p:nvPr/>
        </p:nvSpPr>
        <p:spPr bwMode="auto">
          <a:xfrm>
            <a:off x="5364089" y="911201"/>
            <a:ext cx="3698543" cy="5632311"/>
          </a:xfrm>
          <a:prstGeom prst="rect">
            <a:avLst/>
          </a:prstGeom>
          <a:solidFill>
            <a:srgbClr val="FFFF00"/>
          </a:solidFill>
          <a:ln>
            <a:noFill/>
          </a:ln>
          <a:extLst/>
        </p:spPr>
        <p:txBody>
          <a:bodyPr wrap="square">
            <a:spAutoFit/>
          </a:bodyPr>
          <a:lstStyle/>
          <a:p>
            <a:pPr hangingPunct="0"/>
            <a:r>
              <a:rPr lang="en-US" altLang="zh-CN" sz="2400" dirty="0">
                <a:latin typeface="Times New Roman" panose="02020603050405020304" pitchFamily="18" charset="0"/>
                <a:ea typeface="宋体" pitchFamily="2" charset="-122"/>
                <a:cs typeface="Times New Roman" panose="02020603050405020304" pitchFamily="18" charset="0"/>
              </a:rPr>
              <a:t>1. function </a:t>
            </a:r>
            <a:r>
              <a:rPr lang="en-US" altLang="zh-CN" sz="2400" dirty="0" err="1">
                <a:latin typeface="Times New Roman" panose="02020603050405020304" pitchFamily="18" charset="0"/>
                <a:ea typeface="宋体" pitchFamily="2" charset="-122"/>
                <a:cs typeface="Times New Roman" panose="02020603050405020304" pitchFamily="18" charset="0"/>
              </a:rPr>
              <a:t>outer_func</a:t>
            </a:r>
            <a:r>
              <a:rPr lang="en-US" altLang="zh-CN" sz="2400" dirty="0">
                <a:latin typeface="Times New Roman" panose="02020603050405020304" pitchFamily="18" charset="0"/>
                <a:ea typeface="宋体" pitchFamily="2" charset="-122"/>
                <a:cs typeface="Times New Roman" panose="02020603050405020304" pitchFamily="18" charset="0"/>
              </a:rPr>
              <a:t>(){</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2.    </a:t>
            </a:r>
            <a:r>
              <a:rPr lang="en-US" altLang="zh-CN" sz="2400" dirty="0" err="1">
                <a:latin typeface="Times New Roman" panose="02020603050405020304" pitchFamily="18" charset="0"/>
                <a:ea typeface="宋体" pitchFamily="2" charset="-122"/>
                <a:cs typeface="Times New Roman" panose="02020603050405020304" pitchFamily="18" charset="0"/>
              </a:rPr>
              <a:t>var</a:t>
            </a:r>
            <a:r>
              <a:rPr lang="en-US" altLang="zh-CN" sz="2400" dirty="0">
                <a:latin typeface="Times New Roman" panose="02020603050405020304" pitchFamily="18" charset="0"/>
                <a:ea typeface="宋体" pitchFamily="2" charset="-122"/>
                <a:cs typeface="Times New Roman" panose="02020603050405020304" pitchFamily="18" charset="0"/>
              </a:rPr>
              <a:t> tem = 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3.    function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(p1, 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4.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5.        tem = tem + 50;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6.        p2 = p2 + 100;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7.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8.        console.log(p2);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9.    }</a:t>
            </a:r>
          </a:p>
          <a:p>
            <a:pPr hangingPunct="0"/>
            <a:endParaRPr lang="en-US" altLang="zh-CN" sz="2400" dirty="0">
              <a:latin typeface="Times New Roman" panose="02020603050405020304" pitchFamily="18" charset="0"/>
              <a:ea typeface="宋体" pitchFamily="2" charset="-122"/>
              <a:cs typeface="Times New Roman" panose="02020603050405020304" pitchFamily="18" charset="0"/>
            </a:endParaRP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10.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(tem + 10, 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11.   console.log(tem);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12. }</a:t>
            </a:r>
          </a:p>
        </p:txBody>
      </p:sp>
      <p:sp>
        <p:nvSpPr>
          <p:cNvPr id="25" name="弧形 24"/>
          <p:cNvSpPr/>
          <p:nvPr/>
        </p:nvSpPr>
        <p:spPr>
          <a:xfrm>
            <a:off x="35496" y="1931763"/>
            <a:ext cx="1462456" cy="2409339"/>
          </a:xfrm>
          <a:prstGeom prst="arc">
            <a:avLst>
              <a:gd name="adj1" fmla="val 5265379"/>
              <a:gd name="adj2" fmla="val 1613024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2336174" y="5070289"/>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10</a:t>
            </a:r>
          </a:p>
        </p:txBody>
      </p:sp>
      <p:sp>
        <p:nvSpPr>
          <p:cNvPr id="27" name="TextBox 26"/>
          <p:cNvSpPr txBox="1"/>
          <p:nvPr/>
        </p:nvSpPr>
        <p:spPr>
          <a:xfrm>
            <a:off x="467544" y="5844266"/>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p2 = 100</a:t>
            </a:r>
          </a:p>
        </p:txBody>
      </p:sp>
      <p:sp>
        <p:nvSpPr>
          <p:cNvPr id="28" name="TextBox 27"/>
          <p:cNvSpPr txBox="1"/>
          <p:nvPr/>
        </p:nvSpPr>
        <p:spPr>
          <a:xfrm>
            <a:off x="2347684" y="5844266"/>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m = 100</a:t>
            </a:r>
          </a:p>
        </p:txBody>
      </p:sp>
      <p:sp>
        <p:nvSpPr>
          <p:cNvPr id="29" name="右箭头 28"/>
          <p:cNvSpPr/>
          <p:nvPr/>
        </p:nvSpPr>
        <p:spPr>
          <a:xfrm>
            <a:off x="4525022" y="992758"/>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右箭头 29"/>
          <p:cNvSpPr/>
          <p:nvPr/>
        </p:nvSpPr>
        <p:spPr>
          <a:xfrm>
            <a:off x="4525022" y="1398649"/>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右箭头 30"/>
          <p:cNvSpPr/>
          <p:nvPr/>
        </p:nvSpPr>
        <p:spPr>
          <a:xfrm>
            <a:off x="4525022" y="1804541"/>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右箭头 31"/>
          <p:cNvSpPr/>
          <p:nvPr/>
        </p:nvSpPr>
        <p:spPr>
          <a:xfrm>
            <a:off x="4525022" y="2210433"/>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右箭头 32"/>
          <p:cNvSpPr/>
          <p:nvPr/>
        </p:nvSpPr>
        <p:spPr>
          <a:xfrm>
            <a:off x="4525022" y="2616325"/>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右箭头 33"/>
          <p:cNvSpPr/>
          <p:nvPr/>
        </p:nvSpPr>
        <p:spPr>
          <a:xfrm>
            <a:off x="4525022" y="3022217"/>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右箭头 34"/>
          <p:cNvSpPr/>
          <p:nvPr/>
        </p:nvSpPr>
        <p:spPr>
          <a:xfrm>
            <a:off x="4525022" y="3428109"/>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右箭头 35"/>
          <p:cNvSpPr/>
          <p:nvPr/>
        </p:nvSpPr>
        <p:spPr>
          <a:xfrm>
            <a:off x="4525022" y="3834000"/>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右箭头 36"/>
          <p:cNvSpPr/>
          <p:nvPr/>
        </p:nvSpPr>
        <p:spPr>
          <a:xfrm>
            <a:off x="4525022" y="4239889"/>
            <a:ext cx="797730"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右箭头 37"/>
          <p:cNvSpPr/>
          <p:nvPr/>
        </p:nvSpPr>
        <p:spPr>
          <a:xfrm>
            <a:off x="4525022" y="5047820"/>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右箭头 38"/>
          <p:cNvSpPr/>
          <p:nvPr/>
        </p:nvSpPr>
        <p:spPr>
          <a:xfrm>
            <a:off x="4525022" y="5475900"/>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右箭头 39"/>
          <p:cNvSpPr/>
          <p:nvPr/>
        </p:nvSpPr>
        <p:spPr>
          <a:xfrm>
            <a:off x="4525022" y="5903981"/>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635716" y="1605549"/>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100</a:t>
            </a:r>
          </a:p>
        </p:txBody>
      </p:sp>
      <p:sp>
        <p:nvSpPr>
          <p:cNvPr id="42" name="弧形 41"/>
          <p:cNvSpPr/>
          <p:nvPr/>
        </p:nvSpPr>
        <p:spPr>
          <a:xfrm>
            <a:off x="1705320" y="2610793"/>
            <a:ext cx="870474" cy="1002368"/>
          </a:xfrm>
          <a:prstGeom prst="arc">
            <a:avLst>
              <a:gd name="adj1" fmla="val 16108944"/>
              <a:gd name="adj2" fmla="val 5374244"/>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弧形 42"/>
          <p:cNvSpPr/>
          <p:nvPr/>
        </p:nvSpPr>
        <p:spPr>
          <a:xfrm>
            <a:off x="1564493" y="1940834"/>
            <a:ext cx="1152128" cy="2372271"/>
          </a:xfrm>
          <a:prstGeom prst="arc">
            <a:avLst>
              <a:gd name="adj1" fmla="val 16108944"/>
              <a:gd name="adj2" fmla="val 5458893"/>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 name="直接箭头连接符 43"/>
          <p:cNvCxnSpPr>
            <a:stCxn id="6" idx="3"/>
            <a:endCxn id="7" idx="1"/>
          </p:cNvCxnSpPr>
          <p:nvPr/>
        </p:nvCxnSpPr>
        <p:spPr>
          <a:xfrm>
            <a:off x="2140557" y="1940835"/>
            <a:ext cx="48683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8" idx="3"/>
            <a:endCxn id="22" idx="1"/>
          </p:cNvCxnSpPr>
          <p:nvPr/>
        </p:nvCxnSpPr>
        <p:spPr>
          <a:xfrm flipV="1">
            <a:off x="2140557" y="2535966"/>
            <a:ext cx="480849" cy="769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1" idx="3"/>
            <a:endCxn id="16" idx="1"/>
          </p:cNvCxnSpPr>
          <p:nvPr/>
        </p:nvCxnSpPr>
        <p:spPr>
          <a:xfrm flipV="1">
            <a:off x="2140951" y="3592083"/>
            <a:ext cx="480455" cy="7694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3" idx="3"/>
            <a:endCxn id="20" idx="1"/>
          </p:cNvCxnSpPr>
          <p:nvPr/>
        </p:nvCxnSpPr>
        <p:spPr>
          <a:xfrm flipV="1">
            <a:off x="2140951" y="4263155"/>
            <a:ext cx="494765" cy="7794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813877" y="960983"/>
            <a:ext cx="1326681"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变量</a:t>
            </a:r>
            <a:endParaRPr 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49" name="矩形 48"/>
          <p:cNvSpPr/>
          <p:nvPr/>
        </p:nvSpPr>
        <p:spPr>
          <a:xfrm>
            <a:off x="2630321" y="961368"/>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存储单元</a:t>
            </a:r>
            <a:endParaRPr 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0"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51"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70</a:t>
            </a:fld>
            <a:endParaRPr lang="zh-CN" altLang="en-US" dirty="0">
              <a:latin typeface="Times New Roman" panose="02020603050405020304" pitchFamily="18" charset="0"/>
              <a:cs typeface="Times New Roman" panose="02020603050405020304" pitchFamily="18" charset="0"/>
            </a:endParaRPr>
          </a:p>
        </p:txBody>
      </p:sp>
      <p:sp>
        <p:nvSpPr>
          <p:cNvPr id="52"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88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xit" presetSubtype="4" fill="hold" grpId="1" nodeType="clickEffect">
                                  <p:stCondLst>
                                    <p:cond delay="0"/>
                                  </p:stCondLst>
                                  <p:childTnLst>
                                    <p:anim calcmode="lin" valueType="num">
                                      <p:cBhvr additive="base">
                                        <p:cTn id="110" dur="500"/>
                                        <p:tgtEl>
                                          <p:spTgt spid="23"/>
                                        </p:tgtEl>
                                        <p:attrNameLst>
                                          <p:attrName>ppt_x</p:attrName>
                                        </p:attrNameLst>
                                      </p:cBhvr>
                                      <p:tavLst>
                                        <p:tav tm="0">
                                          <p:val>
                                            <p:strVal val="ppt_x"/>
                                          </p:val>
                                        </p:tav>
                                        <p:tav tm="100000">
                                          <p:val>
                                            <p:strVal val="ppt_x"/>
                                          </p:val>
                                        </p:tav>
                                      </p:tavLst>
                                    </p:anim>
                                    <p:anim calcmode="lin" valueType="num">
                                      <p:cBhvr additive="base">
                                        <p:cTn id="111" dur="500"/>
                                        <p:tgtEl>
                                          <p:spTgt spid="23"/>
                                        </p:tgtEl>
                                        <p:attrNameLst>
                                          <p:attrName>ppt_y</p:attrName>
                                        </p:attrNameLst>
                                      </p:cBhvr>
                                      <p:tavLst>
                                        <p:tav tm="0">
                                          <p:val>
                                            <p:strVal val="ppt_y"/>
                                          </p:val>
                                        </p:tav>
                                        <p:tav tm="100000">
                                          <p:val>
                                            <p:strVal val="1+ppt_h/2"/>
                                          </p:val>
                                        </p:tav>
                                      </p:tavLst>
                                    </p:anim>
                                    <p:set>
                                      <p:cBhvr>
                                        <p:cTn id="112" dur="1" fill="hold">
                                          <p:stCondLst>
                                            <p:cond delay="499"/>
                                          </p:stCondLst>
                                        </p:cTn>
                                        <p:tgtEl>
                                          <p:spTgt spid="2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grpId="1" nodeType="clickEffect">
                                  <p:stCondLst>
                                    <p:cond delay="0"/>
                                  </p:stCondLst>
                                  <p:childTnLst>
                                    <p:anim calcmode="lin" valueType="num">
                                      <p:cBhvr additive="base">
                                        <p:cTn id="128" dur="500"/>
                                        <p:tgtEl>
                                          <p:spTgt spid="19"/>
                                        </p:tgtEl>
                                        <p:attrNameLst>
                                          <p:attrName>ppt_x</p:attrName>
                                        </p:attrNameLst>
                                      </p:cBhvr>
                                      <p:tavLst>
                                        <p:tav tm="0">
                                          <p:val>
                                            <p:strVal val="ppt_x"/>
                                          </p:val>
                                        </p:tav>
                                        <p:tav tm="100000">
                                          <p:val>
                                            <p:strVal val="ppt_x"/>
                                          </p:val>
                                        </p:tav>
                                      </p:tavLst>
                                    </p:anim>
                                    <p:anim calcmode="lin" valueType="num">
                                      <p:cBhvr additive="base">
                                        <p:cTn id="129" dur="500"/>
                                        <p:tgtEl>
                                          <p:spTgt spid="19"/>
                                        </p:tgtEl>
                                        <p:attrNameLst>
                                          <p:attrName>ppt_y</p:attrName>
                                        </p:attrNameLst>
                                      </p:cBhvr>
                                      <p:tavLst>
                                        <p:tav tm="0">
                                          <p:val>
                                            <p:strVal val="ppt_y"/>
                                          </p:val>
                                        </p:tav>
                                        <p:tav tm="100000">
                                          <p:val>
                                            <p:strVal val="1+ppt_h/2"/>
                                          </p:val>
                                        </p:tav>
                                      </p:tavLst>
                                    </p:anim>
                                    <p:set>
                                      <p:cBhvr>
                                        <p:cTn id="130" dur="1" fill="hold">
                                          <p:stCondLst>
                                            <p:cond delay="499"/>
                                          </p:stCondLst>
                                        </p:cTn>
                                        <p:tgtEl>
                                          <p:spTgt spid="19"/>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35"/>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4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grpId="1" nodeType="clickEffect">
                                  <p:stCondLst>
                                    <p:cond delay="0"/>
                                  </p:stCondLst>
                                  <p:childTnLst>
                                    <p:set>
                                      <p:cBhvr>
                                        <p:cTn id="178" dur="1" fill="hold">
                                          <p:stCondLst>
                                            <p:cond delay="0"/>
                                          </p:stCondLst>
                                        </p:cTn>
                                        <p:tgtEl>
                                          <p:spTgt spid="18"/>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41"/>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2" presetClass="emph" presetSubtype="0" fill="hold" grpId="1" nodeType="clickEffect">
                                  <p:stCondLst>
                                    <p:cond delay="0"/>
                                  </p:stCondLst>
                                  <p:childTnLst>
                                    <p:animRot by="120000">
                                      <p:cBhvr>
                                        <p:cTn id="190" dur="100" fill="hold">
                                          <p:stCondLst>
                                            <p:cond delay="0"/>
                                          </p:stCondLst>
                                        </p:cTn>
                                        <p:tgtEl>
                                          <p:spTgt spid="38"/>
                                        </p:tgtEl>
                                        <p:attrNameLst>
                                          <p:attrName>r</p:attrName>
                                        </p:attrNameLst>
                                      </p:cBhvr>
                                    </p:animRot>
                                    <p:animRot by="-240000">
                                      <p:cBhvr>
                                        <p:cTn id="191" dur="200" fill="hold">
                                          <p:stCondLst>
                                            <p:cond delay="200"/>
                                          </p:stCondLst>
                                        </p:cTn>
                                        <p:tgtEl>
                                          <p:spTgt spid="38"/>
                                        </p:tgtEl>
                                        <p:attrNameLst>
                                          <p:attrName>r</p:attrName>
                                        </p:attrNameLst>
                                      </p:cBhvr>
                                    </p:animRot>
                                    <p:animRot by="240000">
                                      <p:cBhvr>
                                        <p:cTn id="192" dur="200" fill="hold">
                                          <p:stCondLst>
                                            <p:cond delay="400"/>
                                          </p:stCondLst>
                                        </p:cTn>
                                        <p:tgtEl>
                                          <p:spTgt spid="38"/>
                                        </p:tgtEl>
                                        <p:attrNameLst>
                                          <p:attrName>r</p:attrName>
                                        </p:attrNameLst>
                                      </p:cBhvr>
                                    </p:animRot>
                                    <p:animRot by="-240000">
                                      <p:cBhvr>
                                        <p:cTn id="193" dur="200" fill="hold">
                                          <p:stCondLst>
                                            <p:cond delay="600"/>
                                          </p:stCondLst>
                                        </p:cTn>
                                        <p:tgtEl>
                                          <p:spTgt spid="38"/>
                                        </p:tgtEl>
                                        <p:attrNameLst>
                                          <p:attrName>r</p:attrName>
                                        </p:attrNameLst>
                                      </p:cBhvr>
                                    </p:animRot>
                                    <p:animRot by="120000">
                                      <p:cBhvr>
                                        <p:cTn id="194" dur="200" fill="hold">
                                          <p:stCondLst>
                                            <p:cond delay="800"/>
                                          </p:stCondLst>
                                        </p:cTn>
                                        <p:tgtEl>
                                          <p:spTgt spid="38"/>
                                        </p:tgtEl>
                                        <p:attrNameLst>
                                          <p:attrName>r</p:attrName>
                                        </p:attrNameLst>
                                      </p:cBhvr>
                                    </p:animRo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3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2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3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40"/>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p:bldP spid="17" grpId="0" animBg="1"/>
      <p:bldP spid="18" grpId="0"/>
      <p:bldP spid="18" grpId="1"/>
      <p:bldP spid="19" grpId="0"/>
      <p:bldP spid="19" grpId="1"/>
      <p:bldP spid="20" grpId="0"/>
      <p:bldP spid="21" grpId="0" animBg="1"/>
      <p:bldP spid="22" grpId="0"/>
      <p:bldP spid="23" grpId="0"/>
      <p:bldP spid="23" grpId="1"/>
      <p:bldP spid="25" grpId="0" animBg="1"/>
      <p:bldP spid="26" grpId="0" animBg="1"/>
      <p:bldP spid="27" grpId="0" animBg="1"/>
      <p:bldP spid="28" grpId="0"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8" grpId="2" animBg="1"/>
      <p:bldP spid="39" grpId="0" animBg="1"/>
      <p:bldP spid="39" grpId="1" animBg="1"/>
      <p:bldP spid="40" grpId="0" animBg="1"/>
      <p:bldP spid="40" grpId="1" animBg="1"/>
      <p:bldP spid="41" grpId="0"/>
      <p:bldP spid="42" grpId="0" animBg="1"/>
      <p:bldP spid="4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得结果传递机制与传值传递机制在前半部分的操作是一致的，区别在于从被调用单元返回时，得结果传递机制需要把形参当前的值传递给实参。这种方式能够改变调用单元中实参的值。</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在被调用过程中复制和使用实参的值，然后当从被调用过程退出时，将形参的最终值复制回实参的地址。因此，这个方法有时也被称为复制进，复制出，或复制存储，复制恢复。</a:t>
            </a: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得结果与传值的区别</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71</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2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按引用传递，也称为传地址。是指把实际参数的地址传递给相应的形式参数的一种参数传递方式。</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当调用一个过程时，调用单元必须预先把实际参数的地址传递到一个被调用单元可以访问的地方。如果实际参数是一个变量，则直接传递它的地址；如果实际参数是一个常数或者是一个表达式，则先计算出它的值并存放在一个临时单元中，再传递该临时单元的地址。</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被调用单元激活后，首先把实参地址复制到相应的形式单元中，过程体对形参的任何引用或者赋值都被处理程对形式单元你的间接访问。</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按引用传递</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72</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134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3600" kern="0" dirty="0">
                <a:solidFill>
                  <a:srgbClr val="000000"/>
                </a:solidFill>
                <a:latin typeface="楷体" panose="02010609060101010101" pitchFamily="49" charset="-122"/>
                <a:ea typeface="楷体" panose="02010609060101010101" pitchFamily="49" charset="-122"/>
              </a:rPr>
              <a:t>按引用传递</a:t>
            </a:r>
          </a:p>
        </p:txBody>
      </p:sp>
      <p:sp>
        <p:nvSpPr>
          <p:cNvPr id="6" name="矩形 5"/>
          <p:cNvSpPr/>
          <p:nvPr/>
        </p:nvSpPr>
        <p:spPr>
          <a:xfrm>
            <a:off x="670886" y="1754435"/>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a:t>
            </a:r>
          </a:p>
        </p:txBody>
      </p:sp>
      <p:sp>
        <p:nvSpPr>
          <p:cNvPr id="7" name="矩形 6"/>
          <p:cNvSpPr/>
          <p:nvPr/>
        </p:nvSpPr>
        <p:spPr>
          <a:xfrm>
            <a:off x="2231680" y="1754435"/>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8" name="矩形 7"/>
          <p:cNvSpPr/>
          <p:nvPr/>
        </p:nvSpPr>
        <p:spPr>
          <a:xfrm>
            <a:off x="670886" y="2426509"/>
            <a:ext cx="132707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term+10</a:t>
            </a:r>
          </a:p>
        </p:txBody>
      </p:sp>
      <p:sp>
        <p:nvSpPr>
          <p:cNvPr id="9" name="矩形 8"/>
          <p:cNvSpPr/>
          <p:nvPr/>
        </p:nvSpPr>
        <p:spPr>
          <a:xfrm>
            <a:off x="2231680" y="2426509"/>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矩形 9"/>
          <p:cNvSpPr/>
          <p:nvPr/>
        </p:nvSpPr>
        <p:spPr>
          <a:xfrm>
            <a:off x="2231680" y="1082360"/>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Memory</a:t>
            </a:r>
          </a:p>
        </p:txBody>
      </p:sp>
      <p:sp>
        <p:nvSpPr>
          <p:cNvPr id="11" name="矩形 10"/>
          <p:cNvSpPr/>
          <p:nvPr/>
        </p:nvSpPr>
        <p:spPr>
          <a:xfrm>
            <a:off x="3772305" y="2426510"/>
            <a:ext cx="696365" cy="67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p1</a:t>
            </a:r>
          </a:p>
        </p:txBody>
      </p:sp>
      <p:sp>
        <p:nvSpPr>
          <p:cNvPr id="12" name="矩形 11"/>
          <p:cNvSpPr/>
          <p:nvPr/>
        </p:nvSpPr>
        <p:spPr>
          <a:xfrm>
            <a:off x="3772305" y="1754435"/>
            <a:ext cx="696365"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p2</a:t>
            </a:r>
          </a:p>
        </p:txBody>
      </p:sp>
      <p:sp>
        <p:nvSpPr>
          <p:cNvPr id="13" name="弧形 12"/>
          <p:cNvSpPr/>
          <p:nvPr/>
        </p:nvSpPr>
        <p:spPr>
          <a:xfrm>
            <a:off x="468063" y="2062211"/>
            <a:ext cx="455245" cy="729828"/>
          </a:xfrm>
          <a:prstGeom prst="arc">
            <a:avLst>
              <a:gd name="adj1" fmla="val 5265379"/>
              <a:gd name="adj2" fmla="val 16130247"/>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226606" y="1779728"/>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50</a:t>
            </a:r>
          </a:p>
        </p:txBody>
      </p:sp>
      <p:sp>
        <p:nvSpPr>
          <p:cNvPr id="15" name="TextBox 14"/>
          <p:cNvSpPr txBox="1"/>
          <p:nvPr/>
        </p:nvSpPr>
        <p:spPr>
          <a:xfrm>
            <a:off x="2227062" y="1789209"/>
            <a:ext cx="129107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150</a:t>
            </a:r>
          </a:p>
        </p:txBody>
      </p:sp>
      <p:sp>
        <p:nvSpPr>
          <p:cNvPr id="16" name="TextBox 15"/>
          <p:cNvSpPr txBox="1"/>
          <p:nvPr/>
        </p:nvSpPr>
        <p:spPr>
          <a:xfrm>
            <a:off x="858083" y="4069790"/>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10</a:t>
            </a:r>
          </a:p>
        </p:txBody>
      </p:sp>
      <p:sp>
        <p:nvSpPr>
          <p:cNvPr id="17" name="TextBox 16"/>
          <p:cNvSpPr txBox="1"/>
          <p:nvPr/>
        </p:nvSpPr>
        <p:spPr>
          <a:xfrm>
            <a:off x="2219451" y="2454770"/>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a:t>
            </a:r>
          </a:p>
        </p:txBody>
      </p:sp>
      <p:sp>
        <p:nvSpPr>
          <p:cNvPr id="18" name="TextBox 17"/>
          <p:cNvSpPr txBox="1"/>
          <p:nvPr/>
        </p:nvSpPr>
        <p:spPr>
          <a:xfrm>
            <a:off x="2236298" y="1789209"/>
            <a:ext cx="128183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19" name="文本框 50182"/>
          <p:cNvSpPr txBox="1">
            <a:spLocks noChangeArrowheads="1"/>
          </p:cNvSpPr>
          <p:nvPr/>
        </p:nvSpPr>
        <p:spPr bwMode="auto">
          <a:xfrm>
            <a:off x="5263282" y="1057424"/>
            <a:ext cx="3698543" cy="5632311"/>
          </a:xfrm>
          <a:prstGeom prst="rect">
            <a:avLst/>
          </a:prstGeom>
          <a:solidFill>
            <a:srgbClr val="FFFF00"/>
          </a:solidFill>
          <a:ln>
            <a:noFill/>
          </a:ln>
          <a:extLst/>
        </p:spPr>
        <p:txBody>
          <a:bodyPr wrap="square">
            <a:spAutoFit/>
          </a:bodyPr>
          <a:lstStyle/>
          <a:p>
            <a:pPr hangingPunct="0"/>
            <a:r>
              <a:rPr lang="en-US" altLang="zh-CN" sz="2400" dirty="0">
                <a:latin typeface="Times New Roman" panose="02020603050405020304" pitchFamily="18" charset="0"/>
                <a:ea typeface="宋体" pitchFamily="2" charset="-122"/>
                <a:cs typeface="Times New Roman" panose="02020603050405020304" pitchFamily="18" charset="0"/>
              </a:rPr>
              <a:t>1. function </a:t>
            </a:r>
            <a:r>
              <a:rPr lang="en-US" altLang="zh-CN" sz="2400" dirty="0" err="1">
                <a:latin typeface="Times New Roman" panose="02020603050405020304" pitchFamily="18" charset="0"/>
                <a:ea typeface="宋体" pitchFamily="2" charset="-122"/>
                <a:cs typeface="Times New Roman" panose="02020603050405020304" pitchFamily="18" charset="0"/>
              </a:rPr>
              <a:t>outer_func</a:t>
            </a:r>
            <a:r>
              <a:rPr lang="en-US" altLang="zh-CN" sz="2400" dirty="0">
                <a:latin typeface="Times New Roman" panose="02020603050405020304" pitchFamily="18" charset="0"/>
                <a:ea typeface="宋体" pitchFamily="2" charset="-122"/>
                <a:cs typeface="Times New Roman" panose="02020603050405020304" pitchFamily="18" charset="0"/>
              </a:rPr>
              <a:t>(){</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2.    </a:t>
            </a:r>
            <a:r>
              <a:rPr lang="en-US" altLang="zh-CN" sz="2400" dirty="0" err="1">
                <a:latin typeface="Times New Roman" panose="02020603050405020304" pitchFamily="18" charset="0"/>
                <a:ea typeface="宋体" pitchFamily="2" charset="-122"/>
                <a:cs typeface="Times New Roman" panose="02020603050405020304" pitchFamily="18" charset="0"/>
              </a:rPr>
              <a:t>var</a:t>
            </a:r>
            <a:r>
              <a:rPr lang="en-US" altLang="zh-CN" sz="2400" dirty="0">
                <a:latin typeface="Times New Roman" panose="02020603050405020304" pitchFamily="18" charset="0"/>
                <a:ea typeface="宋体" pitchFamily="2" charset="-122"/>
                <a:cs typeface="Times New Roman" panose="02020603050405020304" pitchFamily="18" charset="0"/>
              </a:rPr>
              <a:t> tem = 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3.    function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(p1, 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4.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5.        tem = tem + 50;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6.        p2 = p2 + 100;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7.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8.        console.log(p2);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9.    }</a:t>
            </a:r>
          </a:p>
          <a:p>
            <a:pPr hangingPunct="0"/>
            <a:endParaRPr lang="en-US" altLang="zh-CN" sz="2400" dirty="0">
              <a:latin typeface="Times New Roman" panose="02020603050405020304" pitchFamily="18" charset="0"/>
              <a:ea typeface="宋体" pitchFamily="2" charset="-122"/>
              <a:cs typeface="Times New Roman" panose="02020603050405020304" pitchFamily="18" charset="0"/>
            </a:endParaRP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10.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(tem + 10, 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11.   console.log(tem);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12. }</a:t>
            </a:r>
          </a:p>
        </p:txBody>
      </p:sp>
      <p:sp>
        <p:nvSpPr>
          <p:cNvPr id="20" name="TextBox 19"/>
          <p:cNvSpPr txBox="1"/>
          <p:nvPr/>
        </p:nvSpPr>
        <p:spPr>
          <a:xfrm>
            <a:off x="2738223" y="4072809"/>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10</a:t>
            </a:r>
          </a:p>
        </p:txBody>
      </p:sp>
      <p:sp>
        <p:nvSpPr>
          <p:cNvPr id="21" name="TextBox 20"/>
          <p:cNvSpPr txBox="1"/>
          <p:nvPr/>
        </p:nvSpPr>
        <p:spPr>
          <a:xfrm>
            <a:off x="858083" y="5140906"/>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p2 = 150</a:t>
            </a:r>
          </a:p>
        </p:txBody>
      </p:sp>
      <p:sp>
        <p:nvSpPr>
          <p:cNvPr id="22" name="TextBox 21"/>
          <p:cNvSpPr txBox="1"/>
          <p:nvPr/>
        </p:nvSpPr>
        <p:spPr>
          <a:xfrm>
            <a:off x="2738223" y="5140906"/>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m = 150</a:t>
            </a:r>
          </a:p>
        </p:txBody>
      </p:sp>
      <p:sp>
        <p:nvSpPr>
          <p:cNvPr id="23" name="右箭头 22"/>
          <p:cNvSpPr/>
          <p:nvPr/>
        </p:nvSpPr>
        <p:spPr>
          <a:xfrm>
            <a:off x="4687217" y="1138981"/>
            <a:ext cx="534728"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右箭头 23"/>
          <p:cNvSpPr/>
          <p:nvPr/>
        </p:nvSpPr>
        <p:spPr>
          <a:xfrm>
            <a:off x="4687217" y="1539343"/>
            <a:ext cx="534728" cy="405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右箭头 24"/>
          <p:cNvSpPr/>
          <p:nvPr/>
        </p:nvSpPr>
        <p:spPr>
          <a:xfrm>
            <a:off x="4687217" y="1950764"/>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右箭头 25"/>
          <p:cNvSpPr/>
          <p:nvPr/>
        </p:nvSpPr>
        <p:spPr>
          <a:xfrm>
            <a:off x="4687217" y="2356656"/>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右箭头 26"/>
          <p:cNvSpPr/>
          <p:nvPr/>
        </p:nvSpPr>
        <p:spPr>
          <a:xfrm>
            <a:off x="4687217" y="2762548"/>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右箭头 27"/>
          <p:cNvSpPr/>
          <p:nvPr/>
        </p:nvSpPr>
        <p:spPr>
          <a:xfrm>
            <a:off x="4687217" y="3168440"/>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右箭头 28"/>
          <p:cNvSpPr/>
          <p:nvPr/>
        </p:nvSpPr>
        <p:spPr>
          <a:xfrm>
            <a:off x="4687217" y="3568801"/>
            <a:ext cx="534728" cy="405892"/>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右箭头 29"/>
          <p:cNvSpPr/>
          <p:nvPr/>
        </p:nvSpPr>
        <p:spPr>
          <a:xfrm>
            <a:off x="4687217" y="3956643"/>
            <a:ext cx="534728" cy="42394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右箭头 30"/>
          <p:cNvSpPr/>
          <p:nvPr/>
        </p:nvSpPr>
        <p:spPr>
          <a:xfrm>
            <a:off x="4687217" y="4380585"/>
            <a:ext cx="534728" cy="40588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右箭头 31"/>
          <p:cNvSpPr/>
          <p:nvPr/>
        </p:nvSpPr>
        <p:spPr>
          <a:xfrm>
            <a:off x="4687217" y="5194042"/>
            <a:ext cx="534728"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右箭头 32"/>
          <p:cNvSpPr/>
          <p:nvPr/>
        </p:nvSpPr>
        <p:spPr>
          <a:xfrm>
            <a:off x="4687217" y="5622122"/>
            <a:ext cx="534728"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右箭头 33"/>
          <p:cNvSpPr/>
          <p:nvPr/>
        </p:nvSpPr>
        <p:spPr>
          <a:xfrm>
            <a:off x="4687217" y="6142788"/>
            <a:ext cx="5347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直接箭头连接符 34"/>
          <p:cNvCxnSpPr>
            <a:stCxn id="6" idx="3"/>
            <a:endCxn id="18" idx="1"/>
          </p:cNvCxnSpPr>
          <p:nvPr/>
        </p:nvCxnSpPr>
        <p:spPr>
          <a:xfrm flipV="1">
            <a:off x="1997960" y="2020042"/>
            <a:ext cx="238338" cy="7043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8" idx="3"/>
            <a:endCxn id="9" idx="1"/>
          </p:cNvCxnSpPr>
          <p:nvPr/>
        </p:nvCxnSpPr>
        <p:spPr>
          <a:xfrm>
            <a:off x="1997960" y="2762547"/>
            <a:ext cx="2337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2" idx="1"/>
            <a:endCxn id="7" idx="3"/>
          </p:cNvCxnSpPr>
          <p:nvPr/>
        </p:nvCxnSpPr>
        <p:spPr>
          <a:xfrm flipH="1">
            <a:off x="3522750" y="2090472"/>
            <a:ext cx="2495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1" idx="1"/>
            <a:endCxn id="9" idx="3"/>
          </p:cNvCxnSpPr>
          <p:nvPr/>
        </p:nvCxnSpPr>
        <p:spPr>
          <a:xfrm flipH="1" flipV="1">
            <a:off x="3522750" y="2762547"/>
            <a:ext cx="249554" cy="30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4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73</a:t>
            </a:fld>
            <a:endParaRPr lang="zh-CN" altLang="en-US" dirty="0">
              <a:latin typeface="Times New Roman" panose="02020603050405020304" pitchFamily="18" charset="0"/>
              <a:cs typeface="Times New Roman" panose="02020603050405020304" pitchFamily="18" charset="0"/>
            </a:endParaRPr>
          </a:p>
        </p:txBody>
      </p:sp>
      <p:sp>
        <p:nvSpPr>
          <p:cNvPr id="41"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 presetClass="exit" presetSubtype="4" fill="hold" grpId="1" nodeType="clickEffect">
                                  <p:stCondLst>
                                    <p:cond delay="0"/>
                                  </p:stCondLst>
                                  <p:childTnLst>
                                    <p:anim calcmode="lin" valueType="num">
                                      <p:cBhvr additive="base">
                                        <p:cTn id="96" dur="500"/>
                                        <p:tgtEl>
                                          <p:spTgt spid="18"/>
                                        </p:tgtEl>
                                        <p:attrNameLst>
                                          <p:attrName>ppt_x</p:attrName>
                                        </p:attrNameLst>
                                      </p:cBhvr>
                                      <p:tavLst>
                                        <p:tav tm="0">
                                          <p:val>
                                            <p:strVal val="ppt_x"/>
                                          </p:val>
                                        </p:tav>
                                        <p:tav tm="100000">
                                          <p:val>
                                            <p:strVal val="ppt_x"/>
                                          </p:val>
                                        </p:tav>
                                      </p:tavLst>
                                    </p:anim>
                                    <p:anim calcmode="lin" valueType="num">
                                      <p:cBhvr additive="base">
                                        <p:cTn id="97" dur="500"/>
                                        <p:tgtEl>
                                          <p:spTgt spid="18"/>
                                        </p:tgtEl>
                                        <p:attrNameLst>
                                          <p:attrName>ppt_y</p:attrName>
                                        </p:attrNameLst>
                                      </p:cBhvr>
                                      <p:tavLst>
                                        <p:tav tm="0">
                                          <p:val>
                                            <p:strVal val="ppt_y"/>
                                          </p:val>
                                        </p:tav>
                                        <p:tav tm="100000">
                                          <p:val>
                                            <p:strVal val="1+ppt_h/2"/>
                                          </p:val>
                                        </p:tav>
                                      </p:tavLst>
                                    </p:anim>
                                    <p:set>
                                      <p:cBhvr>
                                        <p:cTn id="98" dur="1" fill="hold">
                                          <p:stCondLst>
                                            <p:cond delay="499"/>
                                          </p:stCondLst>
                                        </p:cTn>
                                        <p:tgtEl>
                                          <p:spTgt spid="1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2" nodeType="click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2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29"/>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30"/>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31"/>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32" presetClass="emph" presetSubtype="0" fill="hold" grpId="1" nodeType="clickEffect">
                                  <p:stCondLst>
                                    <p:cond delay="0"/>
                                  </p:stCondLst>
                                  <p:childTnLst>
                                    <p:animRot by="120000">
                                      <p:cBhvr>
                                        <p:cTn id="162" dur="100" fill="hold">
                                          <p:stCondLst>
                                            <p:cond delay="0"/>
                                          </p:stCondLst>
                                        </p:cTn>
                                        <p:tgtEl>
                                          <p:spTgt spid="32"/>
                                        </p:tgtEl>
                                        <p:attrNameLst>
                                          <p:attrName>r</p:attrName>
                                        </p:attrNameLst>
                                      </p:cBhvr>
                                    </p:animRot>
                                    <p:animRot by="-240000">
                                      <p:cBhvr>
                                        <p:cTn id="163" dur="200" fill="hold">
                                          <p:stCondLst>
                                            <p:cond delay="200"/>
                                          </p:stCondLst>
                                        </p:cTn>
                                        <p:tgtEl>
                                          <p:spTgt spid="32"/>
                                        </p:tgtEl>
                                        <p:attrNameLst>
                                          <p:attrName>r</p:attrName>
                                        </p:attrNameLst>
                                      </p:cBhvr>
                                    </p:animRot>
                                    <p:animRot by="240000">
                                      <p:cBhvr>
                                        <p:cTn id="164" dur="200" fill="hold">
                                          <p:stCondLst>
                                            <p:cond delay="400"/>
                                          </p:stCondLst>
                                        </p:cTn>
                                        <p:tgtEl>
                                          <p:spTgt spid="32"/>
                                        </p:tgtEl>
                                        <p:attrNameLst>
                                          <p:attrName>r</p:attrName>
                                        </p:attrNameLst>
                                      </p:cBhvr>
                                    </p:animRot>
                                    <p:animRot by="-240000">
                                      <p:cBhvr>
                                        <p:cTn id="165" dur="200" fill="hold">
                                          <p:stCondLst>
                                            <p:cond delay="600"/>
                                          </p:stCondLst>
                                        </p:cTn>
                                        <p:tgtEl>
                                          <p:spTgt spid="32"/>
                                        </p:tgtEl>
                                        <p:attrNameLst>
                                          <p:attrName>r</p:attrName>
                                        </p:attrNameLst>
                                      </p:cBhvr>
                                    </p:animRot>
                                    <p:animRot by="120000">
                                      <p:cBhvr>
                                        <p:cTn id="166" dur="200" fill="hold">
                                          <p:stCondLst>
                                            <p:cond delay="800"/>
                                          </p:stCondLst>
                                        </p:cTn>
                                        <p:tgtEl>
                                          <p:spTgt spid="32"/>
                                        </p:tgtEl>
                                        <p:attrNameLst>
                                          <p:attrName>r</p:attrName>
                                        </p:attrNameLst>
                                      </p:cBhvr>
                                    </p:animRo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2" nodeType="clickEffect">
                                  <p:stCondLst>
                                    <p:cond delay="0"/>
                                  </p:stCondLst>
                                  <p:childTnLst>
                                    <p:set>
                                      <p:cBhvr>
                                        <p:cTn id="170" dur="1" fill="hold">
                                          <p:stCondLst>
                                            <p:cond delay="0"/>
                                          </p:stCondLst>
                                        </p:cTn>
                                        <p:tgtEl>
                                          <p:spTgt spid="3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33"/>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34"/>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p:bldP spid="14" grpId="1"/>
      <p:bldP spid="14" grpId="2"/>
      <p:bldP spid="15" grpId="0"/>
      <p:bldP spid="16" grpId="0" animBg="1"/>
      <p:bldP spid="17" grpId="0"/>
      <p:bldP spid="18" grpId="0"/>
      <p:bldP spid="18" grpId="1"/>
      <p:bldP spid="20" grpId="0" animBg="1"/>
      <p:bldP spid="21" grpId="0" animBg="1"/>
      <p:bldP spid="22" grpId="0"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2" grpId="2" animBg="1"/>
      <p:bldP spid="33" grpId="0" animBg="1"/>
      <p:bldP spid="33" grpId="1" animBg="1"/>
      <p:bldP spid="34" grpId="0" animBg="1"/>
      <p:bldP spid="34"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原则上要求：实参必须是已经分配了存储空间的变量。</a:t>
            </a:r>
          </a:p>
          <a:p>
            <a:pPr marL="0" indent="0" algn="l">
              <a:buNone/>
            </a:pPr>
            <a:r>
              <a:rPr lang="zh-CN" altLang="en-US" sz="2400" b="0" dirty="0">
                <a:latin typeface="Times New Roman" panose="02020603050405020304" pitchFamily="18" charset="0"/>
                <a:cs typeface="Times New Roman" panose="02020603050405020304" pitchFamily="18" charset="0"/>
              </a:rPr>
              <a:t>调用过程把实参存储单元的地址（即一个指向实参存储单元的指针）传递给被调用过程的相应形参。</a:t>
            </a:r>
          </a:p>
          <a:p>
            <a:pPr marL="0" indent="0" algn="l">
              <a:buNone/>
            </a:pPr>
            <a:r>
              <a:rPr lang="zh-CN" altLang="en-US" sz="2400" b="0" dirty="0">
                <a:latin typeface="Times New Roman" panose="02020603050405020304" pitchFamily="18" charset="0"/>
                <a:cs typeface="Times New Roman" panose="02020603050405020304" pitchFamily="18" charset="0"/>
              </a:rPr>
              <a:t>被调用过程执行时，通过形参间接地引用实参。</a:t>
            </a:r>
            <a:br>
              <a:rPr lang="zh-CN" altLang="en-US" sz="2400" b="0" dirty="0">
                <a:latin typeface="Times New Roman" panose="02020603050405020304" pitchFamily="18" charset="0"/>
                <a:cs typeface="Times New Roman" panose="02020603050405020304" pitchFamily="18" charset="0"/>
              </a:rPr>
            </a:br>
            <a:r>
              <a:rPr lang="zh-CN" altLang="en-US" sz="2400" b="0" dirty="0">
                <a:latin typeface="Times New Roman" panose="02020603050405020304" pitchFamily="18" charset="0"/>
                <a:cs typeface="Times New Roman" panose="02020603050405020304" pitchFamily="18" charset="0"/>
              </a:rPr>
              <a:t>可以把形参看成是实参的别名，对形参的任何引用都是对相应实参的引用。</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zh-CN" altLang="en-US" sz="2400" b="0" dirty="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Fortran</a:t>
            </a:r>
            <a:r>
              <a:rPr lang="zh-CN" altLang="en-US" sz="2400" b="0" dirty="0">
                <a:latin typeface="Times New Roman" panose="02020603050405020304" pitchFamily="18" charset="0"/>
                <a:cs typeface="Times New Roman" panose="02020603050405020304" pitchFamily="18" charset="0"/>
              </a:rPr>
              <a:t>语言唯一的参数传递机制。</a:t>
            </a:r>
          </a:p>
          <a:p>
            <a:pPr marL="0" indent="0" algn="l">
              <a:buNone/>
            </a:pPr>
            <a:r>
              <a:rPr lang="en-US" altLang="zh-CN" sz="2400" b="0" dirty="0">
                <a:latin typeface="Times New Roman" panose="02020603050405020304" pitchFamily="18" charset="0"/>
                <a:cs typeface="Times New Roman" panose="02020603050405020304" pitchFamily="18" charset="0"/>
              </a:rPr>
              <a:t>Pascal</a:t>
            </a:r>
            <a:r>
              <a:rPr lang="zh-CN" altLang="en-US" sz="2400" b="0" dirty="0">
                <a:latin typeface="Times New Roman" panose="02020603050405020304" pitchFamily="18" charset="0"/>
                <a:cs typeface="Times New Roman" panose="02020603050405020304" pitchFamily="18" charset="0"/>
              </a:rPr>
              <a:t>语言，通过在形参前加关键字</a:t>
            </a:r>
            <a:r>
              <a:rPr lang="en-US" altLang="zh-CN" sz="2400" b="0" dirty="0" err="1">
                <a:latin typeface="Times New Roman" panose="02020603050405020304" pitchFamily="18" charset="0"/>
                <a:cs typeface="Times New Roman" panose="02020603050405020304" pitchFamily="18" charset="0"/>
              </a:rPr>
              <a:t>var</a:t>
            </a:r>
            <a:r>
              <a:rPr lang="zh-CN" altLang="en-US" sz="2400" b="0" dirty="0">
                <a:latin typeface="Times New Roman" panose="02020603050405020304" pitchFamily="18" charset="0"/>
                <a:cs typeface="Times New Roman" panose="02020603050405020304" pitchFamily="18" charset="0"/>
              </a:rPr>
              <a:t>来指定采用按引用调用机制。</a:t>
            </a:r>
          </a:p>
          <a:p>
            <a:pPr marL="0" indent="0" algn="l">
              <a:buNone/>
            </a:pP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按引用传递</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74</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78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按名传递是一种特殊的形参实参相结合的方式，其本质是替换。</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过程调用的作用相当于把被调用段的过程体抄写到调用出现的位置，再对其中任一出现的形式参数进行文字替换，替换为相应的实际参数。</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参数传递</a:t>
            </a:r>
            <a:r>
              <a:rPr lang="en-US" altLang="zh-CN" kern="0" dirty="0">
                <a:solidFill>
                  <a:srgbClr val="000000"/>
                </a:solidFill>
                <a:latin typeface="楷体" panose="02010609060101010101" pitchFamily="49" charset="-122"/>
                <a:ea typeface="楷体" panose="02010609060101010101" pitchFamily="49" charset="-122"/>
              </a:rPr>
              <a:t>-</a:t>
            </a:r>
            <a:r>
              <a:rPr lang="zh-CN" altLang="en-US" kern="0" dirty="0">
                <a:solidFill>
                  <a:srgbClr val="000000"/>
                </a:solidFill>
                <a:latin typeface="楷体" panose="02010609060101010101" pitchFamily="49" charset="-122"/>
                <a:ea typeface="楷体" panose="02010609060101010101" pitchFamily="49" charset="-122"/>
              </a:rPr>
              <a:t>按名传递</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75</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74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3600" kern="0" dirty="0">
                <a:solidFill>
                  <a:srgbClr val="000000"/>
                </a:solidFill>
                <a:latin typeface="楷体" panose="02010609060101010101" pitchFamily="49" charset="-122"/>
                <a:ea typeface="楷体" panose="02010609060101010101" pitchFamily="49" charset="-122"/>
              </a:rPr>
              <a:t>参数传递</a:t>
            </a:r>
            <a:r>
              <a:rPr lang="en-US" altLang="zh-CN" sz="3600" kern="0" dirty="0">
                <a:solidFill>
                  <a:srgbClr val="000000"/>
                </a:solidFill>
                <a:latin typeface="楷体" panose="02010609060101010101" pitchFamily="49" charset="-122"/>
                <a:ea typeface="楷体" panose="02010609060101010101" pitchFamily="49" charset="-122"/>
              </a:rPr>
              <a:t>-</a:t>
            </a:r>
            <a:r>
              <a:rPr lang="zh-CN" altLang="en-US" sz="3600" kern="0" dirty="0">
                <a:solidFill>
                  <a:srgbClr val="000000"/>
                </a:solidFill>
                <a:latin typeface="楷体" panose="02010609060101010101" pitchFamily="49" charset="-122"/>
                <a:ea typeface="楷体" panose="02010609060101010101" pitchFamily="49" charset="-122"/>
              </a:rPr>
              <a:t>按名传递</a:t>
            </a:r>
          </a:p>
        </p:txBody>
      </p:sp>
      <p:sp>
        <p:nvSpPr>
          <p:cNvPr id="6" name="矩形 5"/>
          <p:cNvSpPr/>
          <p:nvPr/>
        </p:nvSpPr>
        <p:spPr>
          <a:xfrm>
            <a:off x="452424" y="2113248"/>
            <a:ext cx="900493"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a:t>
            </a:r>
          </a:p>
        </p:txBody>
      </p:sp>
      <p:sp>
        <p:nvSpPr>
          <p:cNvPr id="7" name="矩形 6"/>
          <p:cNvSpPr/>
          <p:nvPr/>
        </p:nvSpPr>
        <p:spPr>
          <a:xfrm>
            <a:off x="1922618" y="2106736"/>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8" name="矩形 7"/>
          <p:cNvSpPr/>
          <p:nvPr/>
        </p:nvSpPr>
        <p:spPr>
          <a:xfrm>
            <a:off x="261753" y="3453903"/>
            <a:ext cx="128183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term+10</a:t>
            </a:r>
          </a:p>
        </p:txBody>
      </p:sp>
      <p:sp>
        <p:nvSpPr>
          <p:cNvPr id="9" name="矩形 8"/>
          <p:cNvSpPr/>
          <p:nvPr/>
        </p:nvSpPr>
        <p:spPr>
          <a:xfrm>
            <a:off x="1922616" y="995124"/>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Memory</a:t>
            </a:r>
          </a:p>
        </p:txBody>
      </p:sp>
      <p:sp>
        <p:nvSpPr>
          <p:cNvPr id="10" name="矩形 9"/>
          <p:cNvSpPr/>
          <p:nvPr/>
        </p:nvSpPr>
        <p:spPr>
          <a:xfrm>
            <a:off x="3673823" y="3453289"/>
            <a:ext cx="889952" cy="67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p1</a:t>
            </a:r>
          </a:p>
        </p:txBody>
      </p:sp>
      <p:sp>
        <p:nvSpPr>
          <p:cNvPr id="11" name="矩形 10"/>
          <p:cNvSpPr/>
          <p:nvPr/>
        </p:nvSpPr>
        <p:spPr>
          <a:xfrm>
            <a:off x="3673823" y="2106736"/>
            <a:ext cx="889952"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p2</a:t>
            </a:r>
          </a:p>
        </p:txBody>
      </p:sp>
      <p:sp>
        <p:nvSpPr>
          <p:cNvPr id="12" name="TextBox 11"/>
          <p:cNvSpPr txBox="1"/>
          <p:nvPr/>
        </p:nvSpPr>
        <p:spPr>
          <a:xfrm>
            <a:off x="1933542" y="2113249"/>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50</a:t>
            </a:r>
          </a:p>
        </p:txBody>
      </p:sp>
      <p:sp>
        <p:nvSpPr>
          <p:cNvPr id="13" name="TextBox 12"/>
          <p:cNvSpPr txBox="1"/>
          <p:nvPr/>
        </p:nvSpPr>
        <p:spPr>
          <a:xfrm>
            <a:off x="1922618" y="2141509"/>
            <a:ext cx="129107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150</a:t>
            </a:r>
          </a:p>
        </p:txBody>
      </p:sp>
      <p:sp>
        <p:nvSpPr>
          <p:cNvPr id="14" name="TextBox 13"/>
          <p:cNvSpPr txBox="1"/>
          <p:nvPr/>
        </p:nvSpPr>
        <p:spPr>
          <a:xfrm>
            <a:off x="485450" y="4514072"/>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10</a:t>
            </a:r>
          </a:p>
        </p:txBody>
      </p:sp>
      <p:sp>
        <p:nvSpPr>
          <p:cNvPr id="15" name="TextBox 14"/>
          <p:cNvSpPr txBox="1"/>
          <p:nvPr/>
        </p:nvSpPr>
        <p:spPr>
          <a:xfrm>
            <a:off x="1940697" y="2134997"/>
            <a:ext cx="128183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0</a:t>
            </a:r>
          </a:p>
        </p:txBody>
      </p:sp>
      <p:sp>
        <p:nvSpPr>
          <p:cNvPr id="16" name="文本框 50182"/>
          <p:cNvSpPr txBox="1">
            <a:spLocks noChangeArrowheads="1"/>
          </p:cNvSpPr>
          <p:nvPr/>
        </p:nvSpPr>
        <p:spPr bwMode="auto">
          <a:xfrm>
            <a:off x="5322753" y="982335"/>
            <a:ext cx="3698543" cy="5632311"/>
          </a:xfrm>
          <a:prstGeom prst="rect">
            <a:avLst/>
          </a:prstGeom>
          <a:solidFill>
            <a:srgbClr val="FFFF00"/>
          </a:solidFill>
          <a:ln>
            <a:noFill/>
          </a:ln>
          <a:extLst/>
        </p:spPr>
        <p:txBody>
          <a:bodyPr wrap="square">
            <a:spAutoFit/>
          </a:bodyPr>
          <a:lstStyle/>
          <a:p>
            <a:pPr hangingPunct="0"/>
            <a:r>
              <a:rPr lang="en-US" altLang="zh-CN" sz="2400" dirty="0">
                <a:latin typeface="Times New Roman" panose="02020603050405020304" pitchFamily="18" charset="0"/>
                <a:ea typeface="宋体" pitchFamily="2" charset="-122"/>
                <a:cs typeface="Times New Roman" panose="02020603050405020304" pitchFamily="18" charset="0"/>
              </a:rPr>
              <a:t>1. function </a:t>
            </a:r>
            <a:r>
              <a:rPr lang="en-US" altLang="zh-CN" sz="2400" dirty="0" err="1">
                <a:latin typeface="Times New Roman" panose="02020603050405020304" pitchFamily="18" charset="0"/>
                <a:ea typeface="宋体" pitchFamily="2" charset="-122"/>
                <a:cs typeface="Times New Roman" panose="02020603050405020304" pitchFamily="18" charset="0"/>
              </a:rPr>
              <a:t>outer_func</a:t>
            </a:r>
            <a:r>
              <a:rPr lang="en-US" altLang="zh-CN" sz="2400" dirty="0">
                <a:latin typeface="Times New Roman" panose="02020603050405020304" pitchFamily="18" charset="0"/>
                <a:ea typeface="宋体" pitchFamily="2" charset="-122"/>
                <a:cs typeface="Times New Roman" panose="02020603050405020304" pitchFamily="18" charset="0"/>
              </a:rPr>
              <a:t>(){</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2.    </a:t>
            </a:r>
            <a:r>
              <a:rPr lang="en-US" altLang="zh-CN" sz="2400" dirty="0" err="1">
                <a:latin typeface="Times New Roman" panose="02020603050405020304" pitchFamily="18" charset="0"/>
                <a:ea typeface="宋体" pitchFamily="2" charset="-122"/>
                <a:cs typeface="Times New Roman" panose="02020603050405020304" pitchFamily="18" charset="0"/>
              </a:rPr>
              <a:t>var</a:t>
            </a:r>
            <a:r>
              <a:rPr lang="en-US" altLang="zh-CN" sz="2400" dirty="0">
                <a:latin typeface="Times New Roman" panose="02020603050405020304" pitchFamily="18" charset="0"/>
                <a:ea typeface="宋体" pitchFamily="2" charset="-122"/>
                <a:cs typeface="Times New Roman" panose="02020603050405020304" pitchFamily="18" charset="0"/>
              </a:rPr>
              <a:t> tem = 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3.    function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(p1, 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4.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5.        tem = tem + 50;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6.        p2 = p2 + 100;</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7.        console.log(p1);</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8.        console.log(p2);</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9.    }</a:t>
            </a:r>
          </a:p>
          <a:p>
            <a:pPr hangingPunct="0"/>
            <a:endParaRPr lang="en-US" altLang="zh-CN" sz="2400" dirty="0">
              <a:latin typeface="Times New Roman" panose="02020603050405020304" pitchFamily="18" charset="0"/>
              <a:ea typeface="宋体" pitchFamily="2" charset="-122"/>
              <a:cs typeface="Times New Roman" panose="02020603050405020304" pitchFamily="18" charset="0"/>
            </a:endParaRP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10.   </a:t>
            </a:r>
            <a:r>
              <a:rPr lang="en-US" altLang="zh-CN" sz="2400" dirty="0" err="1">
                <a:latin typeface="Times New Roman" panose="02020603050405020304" pitchFamily="18" charset="0"/>
                <a:ea typeface="宋体" pitchFamily="2" charset="-122"/>
                <a:cs typeface="Times New Roman" panose="02020603050405020304" pitchFamily="18" charset="0"/>
              </a:rPr>
              <a:t>inner_func</a:t>
            </a:r>
            <a:r>
              <a:rPr lang="en-US" altLang="zh-CN" sz="2400" dirty="0">
                <a:latin typeface="Times New Roman" panose="02020603050405020304" pitchFamily="18" charset="0"/>
                <a:ea typeface="宋体" pitchFamily="2" charset="-122"/>
                <a:cs typeface="Times New Roman" panose="02020603050405020304" pitchFamily="18" charset="0"/>
              </a:rPr>
              <a:t>(tem + 10, 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11.   console.log(tem);</a:t>
            </a:r>
          </a:p>
          <a:p>
            <a:pPr hangingPunct="0"/>
            <a:r>
              <a:rPr lang="en-US" altLang="zh-CN" sz="2400" dirty="0">
                <a:latin typeface="Times New Roman" panose="02020603050405020304" pitchFamily="18" charset="0"/>
                <a:ea typeface="宋体" pitchFamily="2" charset="-122"/>
                <a:cs typeface="Times New Roman" panose="02020603050405020304" pitchFamily="18" charset="0"/>
              </a:rPr>
              <a:t>12. }</a:t>
            </a:r>
          </a:p>
        </p:txBody>
      </p:sp>
      <p:sp>
        <p:nvSpPr>
          <p:cNvPr id="17" name="TextBox 16"/>
          <p:cNvSpPr txBox="1"/>
          <p:nvPr/>
        </p:nvSpPr>
        <p:spPr>
          <a:xfrm>
            <a:off x="2365590" y="4517090"/>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p1 = 160</a:t>
            </a:r>
          </a:p>
        </p:txBody>
      </p:sp>
      <p:sp>
        <p:nvSpPr>
          <p:cNvPr id="18" name="TextBox 17"/>
          <p:cNvSpPr txBox="1"/>
          <p:nvPr/>
        </p:nvSpPr>
        <p:spPr>
          <a:xfrm>
            <a:off x="485450" y="5585188"/>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p2 = 150</a:t>
            </a:r>
          </a:p>
        </p:txBody>
      </p:sp>
      <p:sp>
        <p:nvSpPr>
          <p:cNvPr id="19" name="TextBox 18"/>
          <p:cNvSpPr txBox="1"/>
          <p:nvPr/>
        </p:nvSpPr>
        <p:spPr>
          <a:xfrm>
            <a:off x="2365590" y="5585188"/>
            <a:ext cx="1728192" cy="461665"/>
          </a:xfrm>
          <a:prstGeom prst="rect">
            <a:avLst/>
          </a:prstGeom>
          <a:solidFill>
            <a:srgbClr val="92D050"/>
          </a:solid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te</a:t>
            </a:r>
            <a:r>
              <a:rPr lang="en-US" altLang="zh-CN"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m = 150</a:t>
            </a:r>
          </a:p>
        </p:txBody>
      </p:sp>
      <p:sp>
        <p:nvSpPr>
          <p:cNvPr id="20" name="右箭头 19"/>
          <p:cNvSpPr/>
          <p:nvPr/>
        </p:nvSpPr>
        <p:spPr>
          <a:xfrm>
            <a:off x="4746688" y="1063892"/>
            <a:ext cx="534728"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右箭头 20"/>
          <p:cNvSpPr/>
          <p:nvPr/>
        </p:nvSpPr>
        <p:spPr>
          <a:xfrm>
            <a:off x="4746688" y="1464253"/>
            <a:ext cx="534728" cy="405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右箭头 21"/>
          <p:cNvSpPr/>
          <p:nvPr/>
        </p:nvSpPr>
        <p:spPr>
          <a:xfrm>
            <a:off x="4746688" y="1875674"/>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右箭头 22"/>
          <p:cNvSpPr/>
          <p:nvPr/>
        </p:nvSpPr>
        <p:spPr>
          <a:xfrm>
            <a:off x="4746688" y="2281566"/>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右箭头 23"/>
          <p:cNvSpPr/>
          <p:nvPr/>
        </p:nvSpPr>
        <p:spPr>
          <a:xfrm>
            <a:off x="4746688" y="2687458"/>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右箭头 24"/>
          <p:cNvSpPr/>
          <p:nvPr/>
        </p:nvSpPr>
        <p:spPr>
          <a:xfrm>
            <a:off x="4746688" y="3093350"/>
            <a:ext cx="534728" cy="40036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右箭头 25"/>
          <p:cNvSpPr/>
          <p:nvPr/>
        </p:nvSpPr>
        <p:spPr>
          <a:xfrm>
            <a:off x="4746688" y="3493711"/>
            <a:ext cx="534728" cy="405892"/>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右箭头 26"/>
          <p:cNvSpPr/>
          <p:nvPr/>
        </p:nvSpPr>
        <p:spPr>
          <a:xfrm>
            <a:off x="4746688" y="3881554"/>
            <a:ext cx="534728" cy="42394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右箭头 27"/>
          <p:cNvSpPr/>
          <p:nvPr/>
        </p:nvSpPr>
        <p:spPr>
          <a:xfrm>
            <a:off x="4746688" y="4305496"/>
            <a:ext cx="534728" cy="40588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右箭头 28"/>
          <p:cNvSpPr/>
          <p:nvPr/>
        </p:nvSpPr>
        <p:spPr>
          <a:xfrm>
            <a:off x="4483686" y="5118953"/>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右箭头 29"/>
          <p:cNvSpPr/>
          <p:nvPr/>
        </p:nvSpPr>
        <p:spPr>
          <a:xfrm>
            <a:off x="4483686" y="5547033"/>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右箭头 30"/>
          <p:cNvSpPr/>
          <p:nvPr/>
        </p:nvSpPr>
        <p:spPr>
          <a:xfrm>
            <a:off x="4483686" y="5975114"/>
            <a:ext cx="797730" cy="400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1922618" y="3453903"/>
            <a:ext cx="1291070"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1922618" y="3482164"/>
            <a:ext cx="129614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10</a:t>
            </a:r>
          </a:p>
        </p:txBody>
      </p:sp>
      <p:cxnSp>
        <p:nvCxnSpPr>
          <p:cNvPr id="34" name="直接箭头连接符 33"/>
          <p:cNvCxnSpPr>
            <a:stCxn id="6" idx="3"/>
            <a:endCxn id="7" idx="1"/>
          </p:cNvCxnSpPr>
          <p:nvPr/>
        </p:nvCxnSpPr>
        <p:spPr>
          <a:xfrm flipV="1">
            <a:off x="1352916" y="2442773"/>
            <a:ext cx="569702" cy="651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 idx="2"/>
            <a:endCxn id="8" idx="0"/>
          </p:cNvCxnSpPr>
          <p:nvPr/>
        </p:nvCxnSpPr>
        <p:spPr>
          <a:xfrm>
            <a:off x="902670" y="2785323"/>
            <a:ext cx="0" cy="66858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8" idx="3"/>
            <a:endCxn id="33" idx="1"/>
          </p:cNvCxnSpPr>
          <p:nvPr/>
        </p:nvCxnSpPr>
        <p:spPr>
          <a:xfrm flipV="1">
            <a:off x="1543587" y="3712997"/>
            <a:ext cx="379031" cy="76944"/>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1"/>
            <a:endCxn id="15" idx="3"/>
          </p:cNvCxnSpPr>
          <p:nvPr/>
        </p:nvCxnSpPr>
        <p:spPr>
          <a:xfrm flipH="1" flipV="1">
            <a:off x="3222531" y="2365830"/>
            <a:ext cx="451292" cy="76944"/>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 idx="1"/>
            <a:endCxn id="33" idx="3"/>
          </p:cNvCxnSpPr>
          <p:nvPr/>
        </p:nvCxnSpPr>
        <p:spPr>
          <a:xfrm flipH="1" flipV="1">
            <a:off x="3218762" y="3712997"/>
            <a:ext cx="455061" cy="7663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922619" y="3481856"/>
            <a:ext cx="129107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60</a:t>
            </a:r>
          </a:p>
        </p:txBody>
      </p:sp>
      <p:sp>
        <p:nvSpPr>
          <p:cNvPr id="40" name="TextBox 39"/>
          <p:cNvSpPr txBox="1"/>
          <p:nvPr/>
        </p:nvSpPr>
        <p:spPr>
          <a:xfrm>
            <a:off x="1922616" y="3481854"/>
            <a:ext cx="129107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160</a:t>
            </a:r>
          </a:p>
        </p:txBody>
      </p:sp>
      <p:sp>
        <p:nvSpPr>
          <p:cNvPr id="41"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42"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76</a:t>
            </a:fld>
            <a:endParaRPr lang="zh-CN" altLang="en-US" dirty="0">
              <a:latin typeface="Times New Roman" panose="02020603050405020304" pitchFamily="18" charset="0"/>
              <a:cs typeface="Times New Roman" panose="02020603050405020304" pitchFamily="18" charset="0"/>
            </a:endParaRPr>
          </a:p>
        </p:txBody>
      </p:sp>
      <p:sp>
        <p:nvSpPr>
          <p:cNvPr id="43"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51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32" presetClass="emph" presetSubtype="0" fill="hold" grpId="1" nodeType="clickEffect">
                                  <p:stCondLst>
                                    <p:cond delay="0"/>
                                  </p:stCondLst>
                                  <p:childTnLst>
                                    <p:animRot by="120000">
                                      <p:cBhvr>
                                        <p:cTn id="98" dur="100" fill="hold">
                                          <p:stCondLst>
                                            <p:cond delay="0"/>
                                          </p:stCondLst>
                                        </p:cTn>
                                        <p:tgtEl>
                                          <p:spTgt spid="6"/>
                                        </p:tgtEl>
                                        <p:attrNameLst>
                                          <p:attrName>r</p:attrName>
                                        </p:attrNameLst>
                                      </p:cBhvr>
                                    </p:animRot>
                                    <p:animRot by="-240000">
                                      <p:cBhvr>
                                        <p:cTn id="99" dur="200" fill="hold">
                                          <p:stCondLst>
                                            <p:cond delay="200"/>
                                          </p:stCondLst>
                                        </p:cTn>
                                        <p:tgtEl>
                                          <p:spTgt spid="6"/>
                                        </p:tgtEl>
                                        <p:attrNameLst>
                                          <p:attrName>r</p:attrName>
                                        </p:attrNameLst>
                                      </p:cBhvr>
                                    </p:animRot>
                                    <p:animRot by="240000">
                                      <p:cBhvr>
                                        <p:cTn id="100" dur="200" fill="hold">
                                          <p:stCondLst>
                                            <p:cond delay="400"/>
                                          </p:stCondLst>
                                        </p:cTn>
                                        <p:tgtEl>
                                          <p:spTgt spid="6"/>
                                        </p:tgtEl>
                                        <p:attrNameLst>
                                          <p:attrName>r</p:attrName>
                                        </p:attrNameLst>
                                      </p:cBhvr>
                                    </p:animRot>
                                    <p:animRot by="-240000">
                                      <p:cBhvr>
                                        <p:cTn id="101" dur="200" fill="hold">
                                          <p:stCondLst>
                                            <p:cond delay="600"/>
                                          </p:stCondLst>
                                        </p:cTn>
                                        <p:tgtEl>
                                          <p:spTgt spid="6"/>
                                        </p:tgtEl>
                                        <p:attrNameLst>
                                          <p:attrName>r</p:attrName>
                                        </p:attrNameLst>
                                      </p:cBhvr>
                                    </p:animRot>
                                    <p:animRot by="120000">
                                      <p:cBhvr>
                                        <p:cTn id="102" dur="200" fill="hold">
                                          <p:stCondLst>
                                            <p:cond delay="800"/>
                                          </p:stCondLst>
                                        </p:cTn>
                                        <p:tgtEl>
                                          <p:spTgt spid="6"/>
                                        </p:tgtEl>
                                        <p:attrNameLst>
                                          <p:attrName>r</p:attrName>
                                        </p:attrNameLst>
                                      </p:cBhvr>
                                    </p:animRot>
                                  </p:childTnLst>
                                </p:cTn>
                              </p:par>
                            </p:childTnLst>
                          </p:cTn>
                        </p:par>
                      </p:childTnLst>
                    </p:cTn>
                  </p:par>
                  <p:par>
                    <p:cTn id="103" fill="hold">
                      <p:stCondLst>
                        <p:cond delay="indefinite"/>
                      </p:stCondLst>
                      <p:childTnLst>
                        <p:par>
                          <p:cTn id="104" fill="hold">
                            <p:stCondLst>
                              <p:cond delay="0"/>
                            </p:stCondLst>
                            <p:childTnLst>
                              <p:par>
                                <p:cTn id="105" presetID="2" presetClass="exit" presetSubtype="4" fill="hold" grpId="1" nodeType="clickEffect">
                                  <p:stCondLst>
                                    <p:cond delay="0"/>
                                  </p:stCondLst>
                                  <p:childTnLst>
                                    <p:anim calcmode="lin" valueType="num">
                                      <p:cBhvr additive="base">
                                        <p:cTn id="106" dur="500"/>
                                        <p:tgtEl>
                                          <p:spTgt spid="15"/>
                                        </p:tgtEl>
                                        <p:attrNameLst>
                                          <p:attrName>ppt_x</p:attrName>
                                        </p:attrNameLst>
                                      </p:cBhvr>
                                      <p:tavLst>
                                        <p:tav tm="0">
                                          <p:val>
                                            <p:strVal val="ppt_x"/>
                                          </p:val>
                                        </p:tav>
                                        <p:tav tm="100000">
                                          <p:val>
                                            <p:strVal val="ppt_x"/>
                                          </p:val>
                                        </p:tav>
                                      </p:tavLst>
                                    </p:anim>
                                    <p:anim calcmode="lin" valueType="num">
                                      <p:cBhvr additive="base">
                                        <p:cTn id="107" dur="500"/>
                                        <p:tgtEl>
                                          <p:spTgt spid="15"/>
                                        </p:tgtEl>
                                        <p:attrNameLst>
                                          <p:attrName>ppt_y</p:attrName>
                                        </p:attrNameLst>
                                      </p:cBhvr>
                                      <p:tavLst>
                                        <p:tav tm="0">
                                          <p:val>
                                            <p:strVal val="ppt_y"/>
                                          </p:val>
                                        </p:tav>
                                        <p:tav tm="100000">
                                          <p:val>
                                            <p:strVal val="1+ppt_h/2"/>
                                          </p:val>
                                        </p:tav>
                                      </p:tavLst>
                                    </p:anim>
                                    <p:set>
                                      <p:cBhvr>
                                        <p:cTn id="108" dur="1" fill="hold">
                                          <p:stCondLst>
                                            <p:cond delay="499"/>
                                          </p:stCondLst>
                                        </p:cTn>
                                        <p:tgtEl>
                                          <p:spTgt spid="1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32" presetClass="emph" presetSubtype="0" fill="hold" grpId="1" nodeType="clickEffect">
                                  <p:stCondLst>
                                    <p:cond delay="0"/>
                                  </p:stCondLst>
                                  <p:childTnLst>
                                    <p:animRot by="120000">
                                      <p:cBhvr>
                                        <p:cTn id="116" dur="100" fill="hold">
                                          <p:stCondLst>
                                            <p:cond delay="0"/>
                                          </p:stCondLst>
                                        </p:cTn>
                                        <p:tgtEl>
                                          <p:spTgt spid="8"/>
                                        </p:tgtEl>
                                        <p:attrNameLst>
                                          <p:attrName>r</p:attrName>
                                        </p:attrNameLst>
                                      </p:cBhvr>
                                    </p:animRot>
                                    <p:animRot by="-240000">
                                      <p:cBhvr>
                                        <p:cTn id="117" dur="200" fill="hold">
                                          <p:stCondLst>
                                            <p:cond delay="200"/>
                                          </p:stCondLst>
                                        </p:cTn>
                                        <p:tgtEl>
                                          <p:spTgt spid="8"/>
                                        </p:tgtEl>
                                        <p:attrNameLst>
                                          <p:attrName>r</p:attrName>
                                        </p:attrNameLst>
                                      </p:cBhvr>
                                    </p:animRot>
                                    <p:animRot by="240000">
                                      <p:cBhvr>
                                        <p:cTn id="118" dur="200" fill="hold">
                                          <p:stCondLst>
                                            <p:cond delay="400"/>
                                          </p:stCondLst>
                                        </p:cTn>
                                        <p:tgtEl>
                                          <p:spTgt spid="8"/>
                                        </p:tgtEl>
                                        <p:attrNameLst>
                                          <p:attrName>r</p:attrName>
                                        </p:attrNameLst>
                                      </p:cBhvr>
                                    </p:animRot>
                                    <p:animRot by="-240000">
                                      <p:cBhvr>
                                        <p:cTn id="119" dur="200" fill="hold">
                                          <p:stCondLst>
                                            <p:cond delay="600"/>
                                          </p:stCondLst>
                                        </p:cTn>
                                        <p:tgtEl>
                                          <p:spTgt spid="8"/>
                                        </p:tgtEl>
                                        <p:attrNameLst>
                                          <p:attrName>r</p:attrName>
                                        </p:attrNameLst>
                                      </p:cBhvr>
                                    </p:animRot>
                                    <p:animRot by="120000">
                                      <p:cBhvr>
                                        <p:cTn id="120" dur="200" fill="hold">
                                          <p:stCondLst>
                                            <p:cond delay="800"/>
                                          </p:stCondLst>
                                        </p:cTn>
                                        <p:tgtEl>
                                          <p:spTgt spid="8"/>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1" nodeType="clickEffect">
                                  <p:stCondLst>
                                    <p:cond delay="0"/>
                                  </p:stCondLst>
                                  <p:childTnLst>
                                    <p:set>
                                      <p:cBhvr>
                                        <p:cTn id="124" dur="1" fill="hold">
                                          <p:stCondLst>
                                            <p:cond delay="0"/>
                                          </p:stCondLst>
                                        </p:cTn>
                                        <p:tgtEl>
                                          <p:spTgt spid="3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32" presetClass="emph" presetSubtype="0" fill="hold" grpId="1" nodeType="clickEffect">
                                  <p:stCondLst>
                                    <p:cond delay="0"/>
                                  </p:stCondLst>
                                  <p:childTnLst>
                                    <p:animRot by="120000">
                                      <p:cBhvr>
                                        <p:cTn id="140" dur="100" fill="hold">
                                          <p:stCondLst>
                                            <p:cond delay="0"/>
                                          </p:stCondLst>
                                        </p:cTn>
                                        <p:tgtEl>
                                          <p:spTgt spid="11"/>
                                        </p:tgtEl>
                                        <p:attrNameLst>
                                          <p:attrName>r</p:attrName>
                                        </p:attrNameLst>
                                      </p:cBhvr>
                                    </p:animRot>
                                    <p:animRot by="-240000">
                                      <p:cBhvr>
                                        <p:cTn id="141" dur="200" fill="hold">
                                          <p:stCondLst>
                                            <p:cond delay="200"/>
                                          </p:stCondLst>
                                        </p:cTn>
                                        <p:tgtEl>
                                          <p:spTgt spid="11"/>
                                        </p:tgtEl>
                                        <p:attrNameLst>
                                          <p:attrName>r</p:attrName>
                                        </p:attrNameLst>
                                      </p:cBhvr>
                                    </p:animRot>
                                    <p:animRot by="240000">
                                      <p:cBhvr>
                                        <p:cTn id="142" dur="200" fill="hold">
                                          <p:stCondLst>
                                            <p:cond delay="400"/>
                                          </p:stCondLst>
                                        </p:cTn>
                                        <p:tgtEl>
                                          <p:spTgt spid="11"/>
                                        </p:tgtEl>
                                        <p:attrNameLst>
                                          <p:attrName>r</p:attrName>
                                        </p:attrNameLst>
                                      </p:cBhvr>
                                    </p:animRot>
                                    <p:animRot by="-240000">
                                      <p:cBhvr>
                                        <p:cTn id="143" dur="200" fill="hold">
                                          <p:stCondLst>
                                            <p:cond delay="600"/>
                                          </p:stCondLst>
                                        </p:cTn>
                                        <p:tgtEl>
                                          <p:spTgt spid="11"/>
                                        </p:tgtEl>
                                        <p:attrNameLst>
                                          <p:attrName>r</p:attrName>
                                        </p:attrNameLst>
                                      </p:cBhvr>
                                    </p:animRot>
                                    <p:animRot by="120000">
                                      <p:cBhvr>
                                        <p:cTn id="144" dur="200" fill="hold">
                                          <p:stCondLst>
                                            <p:cond delay="800"/>
                                          </p:stCondLst>
                                        </p:cTn>
                                        <p:tgtEl>
                                          <p:spTgt spid="11"/>
                                        </p:tgtEl>
                                        <p:attrNameLst>
                                          <p:attrName>r</p:attrName>
                                        </p:attrNameLst>
                                      </p:cBhvr>
                                    </p:animRo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2" nodeType="clickEffect">
                                  <p:stCondLst>
                                    <p:cond delay="0"/>
                                  </p:stCondLst>
                                  <p:childTnLst>
                                    <p:set>
                                      <p:cBhvr>
                                        <p:cTn id="148" dur="1" fill="hold">
                                          <p:stCondLst>
                                            <p:cond delay="0"/>
                                          </p:stCondLst>
                                        </p:cTn>
                                        <p:tgtEl>
                                          <p:spTgt spid="1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32" presetClass="emph" presetSubtype="0" fill="hold" grpId="2" nodeType="clickEffect">
                                  <p:stCondLst>
                                    <p:cond delay="0"/>
                                  </p:stCondLst>
                                  <p:childTnLst>
                                    <p:animRot by="120000">
                                      <p:cBhvr>
                                        <p:cTn id="156" dur="100" fill="hold">
                                          <p:stCondLst>
                                            <p:cond delay="0"/>
                                          </p:stCondLst>
                                        </p:cTn>
                                        <p:tgtEl>
                                          <p:spTgt spid="6"/>
                                        </p:tgtEl>
                                        <p:attrNameLst>
                                          <p:attrName>r</p:attrName>
                                        </p:attrNameLst>
                                      </p:cBhvr>
                                    </p:animRot>
                                    <p:animRot by="-240000">
                                      <p:cBhvr>
                                        <p:cTn id="157" dur="200" fill="hold">
                                          <p:stCondLst>
                                            <p:cond delay="200"/>
                                          </p:stCondLst>
                                        </p:cTn>
                                        <p:tgtEl>
                                          <p:spTgt spid="6"/>
                                        </p:tgtEl>
                                        <p:attrNameLst>
                                          <p:attrName>r</p:attrName>
                                        </p:attrNameLst>
                                      </p:cBhvr>
                                    </p:animRot>
                                    <p:animRot by="240000">
                                      <p:cBhvr>
                                        <p:cTn id="158" dur="200" fill="hold">
                                          <p:stCondLst>
                                            <p:cond delay="400"/>
                                          </p:stCondLst>
                                        </p:cTn>
                                        <p:tgtEl>
                                          <p:spTgt spid="6"/>
                                        </p:tgtEl>
                                        <p:attrNameLst>
                                          <p:attrName>r</p:attrName>
                                        </p:attrNameLst>
                                      </p:cBhvr>
                                    </p:animRot>
                                    <p:animRot by="-240000">
                                      <p:cBhvr>
                                        <p:cTn id="159" dur="200" fill="hold">
                                          <p:stCondLst>
                                            <p:cond delay="600"/>
                                          </p:stCondLst>
                                        </p:cTn>
                                        <p:tgtEl>
                                          <p:spTgt spid="6"/>
                                        </p:tgtEl>
                                        <p:attrNameLst>
                                          <p:attrName>r</p:attrName>
                                        </p:attrNameLst>
                                      </p:cBhvr>
                                    </p:animRot>
                                    <p:animRot by="120000">
                                      <p:cBhvr>
                                        <p:cTn id="160" dur="200" fill="hold">
                                          <p:stCondLst>
                                            <p:cond delay="800"/>
                                          </p:stCondLst>
                                        </p:cTn>
                                        <p:tgtEl>
                                          <p:spTgt spid="6"/>
                                        </p:tgtEl>
                                        <p:attrNameLst>
                                          <p:attrName>r</p:attrName>
                                        </p:attrNameLst>
                                      </p:cBhvr>
                                    </p:animRot>
                                  </p:childTnLst>
                                </p:cTn>
                              </p:par>
                            </p:childTnLst>
                          </p:cTn>
                        </p:par>
                      </p:childTnLst>
                    </p:cTn>
                  </p:par>
                  <p:par>
                    <p:cTn id="161" fill="hold">
                      <p:stCondLst>
                        <p:cond delay="indefinite"/>
                      </p:stCondLst>
                      <p:childTnLst>
                        <p:par>
                          <p:cTn id="162" fill="hold">
                            <p:stCondLst>
                              <p:cond delay="0"/>
                            </p:stCondLst>
                            <p:childTnLst>
                              <p:par>
                                <p:cTn id="163" presetID="32" presetClass="emph" presetSubtype="0" fill="hold" grpId="2" nodeType="clickEffect">
                                  <p:stCondLst>
                                    <p:cond delay="0"/>
                                  </p:stCondLst>
                                  <p:childTnLst>
                                    <p:animRot by="120000">
                                      <p:cBhvr>
                                        <p:cTn id="164" dur="100" fill="hold">
                                          <p:stCondLst>
                                            <p:cond delay="0"/>
                                          </p:stCondLst>
                                        </p:cTn>
                                        <p:tgtEl>
                                          <p:spTgt spid="8"/>
                                        </p:tgtEl>
                                        <p:attrNameLst>
                                          <p:attrName>r</p:attrName>
                                        </p:attrNameLst>
                                      </p:cBhvr>
                                    </p:animRot>
                                    <p:animRot by="-240000">
                                      <p:cBhvr>
                                        <p:cTn id="165" dur="200" fill="hold">
                                          <p:stCondLst>
                                            <p:cond delay="200"/>
                                          </p:stCondLst>
                                        </p:cTn>
                                        <p:tgtEl>
                                          <p:spTgt spid="8"/>
                                        </p:tgtEl>
                                        <p:attrNameLst>
                                          <p:attrName>r</p:attrName>
                                        </p:attrNameLst>
                                      </p:cBhvr>
                                    </p:animRot>
                                    <p:animRot by="240000">
                                      <p:cBhvr>
                                        <p:cTn id="166" dur="200" fill="hold">
                                          <p:stCondLst>
                                            <p:cond delay="400"/>
                                          </p:stCondLst>
                                        </p:cTn>
                                        <p:tgtEl>
                                          <p:spTgt spid="8"/>
                                        </p:tgtEl>
                                        <p:attrNameLst>
                                          <p:attrName>r</p:attrName>
                                        </p:attrNameLst>
                                      </p:cBhvr>
                                    </p:animRot>
                                    <p:animRot by="-240000">
                                      <p:cBhvr>
                                        <p:cTn id="167" dur="200" fill="hold">
                                          <p:stCondLst>
                                            <p:cond delay="600"/>
                                          </p:stCondLst>
                                        </p:cTn>
                                        <p:tgtEl>
                                          <p:spTgt spid="8"/>
                                        </p:tgtEl>
                                        <p:attrNameLst>
                                          <p:attrName>r</p:attrName>
                                        </p:attrNameLst>
                                      </p:cBhvr>
                                    </p:animRot>
                                    <p:animRot by="120000">
                                      <p:cBhvr>
                                        <p:cTn id="168" dur="200" fill="hold">
                                          <p:stCondLst>
                                            <p:cond delay="800"/>
                                          </p:stCondLst>
                                        </p:cTn>
                                        <p:tgtEl>
                                          <p:spTgt spid="8"/>
                                        </p:tgtEl>
                                        <p:attrNameLst>
                                          <p:attrName>r</p:attrName>
                                        </p:attrNameLst>
                                      </p:cBhvr>
                                    </p:animRo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40"/>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2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27"/>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8"/>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27"/>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8"/>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2"/>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8"/>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32" presetClass="emph" presetSubtype="0" fill="hold" grpId="1" nodeType="clickEffect">
                                  <p:stCondLst>
                                    <p:cond delay="0"/>
                                  </p:stCondLst>
                                  <p:childTnLst>
                                    <p:animRot by="120000">
                                      <p:cBhvr>
                                        <p:cTn id="220" dur="100" fill="hold">
                                          <p:stCondLst>
                                            <p:cond delay="0"/>
                                          </p:stCondLst>
                                        </p:cTn>
                                        <p:tgtEl>
                                          <p:spTgt spid="29"/>
                                        </p:tgtEl>
                                        <p:attrNameLst>
                                          <p:attrName>r</p:attrName>
                                        </p:attrNameLst>
                                      </p:cBhvr>
                                    </p:animRot>
                                    <p:animRot by="-240000">
                                      <p:cBhvr>
                                        <p:cTn id="221" dur="200" fill="hold">
                                          <p:stCondLst>
                                            <p:cond delay="200"/>
                                          </p:stCondLst>
                                        </p:cTn>
                                        <p:tgtEl>
                                          <p:spTgt spid="29"/>
                                        </p:tgtEl>
                                        <p:attrNameLst>
                                          <p:attrName>r</p:attrName>
                                        </p:attrNameLst>
                                      </p:cBhvr>
                                    </p:animRot>
                                    <p:animRot by="240000">
                                      <p:cBhvr>
                                        <p:cTn id="222" dur="200" fill="hold">
                                          <p:stCondLst>
                                            <p:cond delay="400"/>
                                          </p:stCondLst>
                                        </p:cTn>
                                        <p:tgtEl>
                                          <p:spTgt spid="29"/>
                                        </p:tgtEl>
                                        <p:attrNameLst>
                                          <p:attrName>r</p:attrName>
                                        </p:attrNameLst>
                                      </p:cBhvr>
                                    </p:animRot>
                                    <p:animRot by="-240000">
                                      <p:cBhvr>
                                        <p:cTn id="223" dur="200" fill="hold">
                                          <p:stCondLst>
                                            <p:cond delay="600"/>
                                          </p:stCondLst>
                                        </p:cTn>
                                        <p:tgtEl>
                                          <p:spTgt spid="29"/>
                                        </p:tgtEl>
                                        <p:attrNameLst>
                                          <p:attrName>r</p:attrName>
                                        </p:attrNameLst>
                                      </p:cBhvr>
                                    </p:animRot>
                                    <p:animRot by="120000">
                                      <p:cBhvr>
                                        <p:cTn id="224" dur="200" fill="hold">
                                          <p:stCondLst>
                                            <p:cond delay="800"/>
                                          </p:stCondLst>
                                        </p:cTn>
                                        <p:tgtEl>
                                          <p:spTgt spid="29"/>
                                        </p:tgtEl>
                                        <p:attrNameLst>
                                          <p:attrName>r</p:attrName>
                                        </p:attrNameLst>
                                      </p:cBhvr>
                                    </p:animRo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2" nodeType="clickEffect">
                                  <p:stCondLst>
                                    <p:cond delay="0"/>
                                  </p:stCondLst>
                                  <p:childTnLst>
                                    <p:set>
                                      <p:cBhvr>
                                        <p:cTn id="228" dur="1" fill="hold">
                                          <p:stCondLst>
                                            <p:cond delay="0"/>
                                          </p:stCondLst>
                                        </p:cTn>
                                        <p:tgtEl>
                                          <p:spTgt spid="29"/>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30"/>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30"/>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3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8" grpId="0" animBg="1"/>
      <p:bldP spid="8" grpId="1" animBg="1"/>
      <p:bldP spid="8" grpId="2" animBg="1"/>
      <p:bldP spid="10" grpId="0" animBg="1"/>
      <p:bldP spid="11" grpId="0" animBg="1"/>
      <p:bldP spid="11" grpId="1" animBg="1"/>
      <p:bldP spid="12" grpId="0"/>
      <p:bldP spid="12" grpId="1"/>
      <p:bldP spid="12" grpId="2"/>
      <p:bldP spid="13" grpId="0"/>
      <p:bldP spid="14" grpId="0" animBg="1"/>
      <p:bldP spid="15" grpId="0"/>
      <p:bldP spid="15" grpId="1"/>
      <p:bldP spid="17" grpId="0" animBg="1"/>
      <p:bldP spid="18" grpId="0" animBg="1"/>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29" grpId="2" animBg="1"/>
      <p:bldP spid="30" grpId="0" animBg="1"/>
      <p:bldP spid="30" grpId="1" animBg="1"/>
      <p:bldP spid="31" grpId="0" animBg="1"/>
      <p:bldP spid="31" grpId="1" animBg="1"/>
      <p:bldP spid="32" grpId="0" animBg="1"/>
      <p:bldP spid="33" grpId="0"/>
      <p:bldP spid="33" grpId="1"/>
      <p:bldP spid="39" grpId="0"/>
      <p:bldP spid="39" grpId="1"/>
      <p:bldP spid="4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Algol 60</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语言所定义的一种特殊的参数传递方式。</a:t>
            </a:r>
          </a:p>
          <a:p>
            <a:pPr marL="0" indent="0" algn="l">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被调用过程中的局部名字不能与调用过程中的名字重名。</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b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b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可以考虑在做宏扩展之前，对被调用过程中的每一个名字都系统地重新命名，即给以一个不同的新名字。</a:t>
            </a: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endParaRPr lang="zh-CN" altLang="en-US"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为保持实参的完整性，可以用括号把实参的名字括起来。</a:t>
            </a:r>
          </a:p>
        </p:txBody>
      </p:sp>
      <p:sp>
        <p:nvSpPr>
          <p:cNvPr id="2" name="标题 1"/>
          <p:cNvSpPr>
            <a:spLocks noGrp="1"/>
          </p:cNvSpPr>
          <p:nvPr>
            <p:ph type="title"/>
          </p:nvPr>
        </p:nvSpPr>
        <p:spPr/>
        <p:txBody>
          <a:bodyPr>
            <a:normAutofit/>
          </a:bodyPr>
          <a:lstStyle/>
          <a:p>
            <a:r>
              <a:rPr lang="zh-CN" altLang="en-US" kern="0" dirty="0">
                <a:solidFill>
                  <a:srgbClr val="000000"/>
                </a:solidFill>
                <a:latin typeface="楷体" panose="02010609060101010101" pitchFamily="49" charset="-122"/>
                <a:ea typeface="楷体" panose="02010609060101010101" pitchFamily="49" charset="-122"/>
              </a:rPr>
              <a:t>参数传递</a:t>
            </a:r>
            <a:r>
              <a:rPr lang="en-US" altLang="zh-CN" kern="0" dirty="0">
                <a:solidFill>
                  <a:srgbClr val="000000"/>
                </a:solidFill>
                <a:latin typeface="楷体" panose="02010609060101010101" pitchFamily="49" charset="-122"/>
                <a:ea typeface="楷体" panose="02010609060101010101" pitchFamily="49" charset="-122"/>
              </a:rPr>
              <a:t>-</a:t>
            </a:r>
            <a:r>
              <a:rPr lang="zh-CN" altLang="en-US" kern="0" dirty="0">
                <a:solidFill>
                  <a:srgbClr val="000000"/>
                </a:solidFill>
                <a:latin typeface="楷体" panose="02010609060101010101" pitchFamily="49" charset="-122"/>
                <a:ea typeface="楷体" panose="02010609060101010101" pitchFamily="49" charset="-122"/>
              </a:rPr>
              <a:t>按名传递</a:t>
            </a:r>
            <a:endParaRPr lang="en-US" dirty="0"/>
          </a:p>
        </p:txBody>
      </p:sp>
      <p:sp>
        <p:nvSpPr>
          <p:cNvPr id="5"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6"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77</a:t>
            </a:fld>
            <a:endParaRPr lang="zh-CN" altLang="en-US" dirty="0">
              <a:latin typeface="Times New Roman" panose="02020603050405020304" pitchFamily="18" charset="0"/>
              <a:cs typeface="Times New Roman" panose="02020603050405020304" pitchFamily="18" charset="0"/>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8260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pPr marL="0" indent="0">
              <a:buNone/>
            </a:pPr>
            <a:r>
              <a:rPr lang="en-US" altLang="zh-CN" b="0" dirty="0">
                <a:latin typeface="楷体" panose="02010609060101010101" pitchFamily="49" charset="-122"/>
                <a:ea typeface="楷体" panose="02010609060101010101" pitchFamily="49" charset="-122"/>
              </a:rPr>
              <a:t>1</a:t>
            </a:r>
            <a:r>
              <a:rPr lang="zh-CN" altLang="en-US" b="0" dirty="0">
                <a:latin typeface="楷体" panose="02010609060101010101" pitchFamily="49" charset="-122"/>
                <a:ea typeface="楷体" panose="02010609060101010101" pitchFamily="49" charset="-122"/>
              </a:rPr>
              <a:t>、活动记录</a:t>
            </a:r>
            <a:endParaRPr lang="en-US" altLang="zh-CN" b="0" dirty="0">
              <a:latin typeface="楷体" panose="02010609060101010101" pitchFamily="49" charset="-122"/>
              <a:ea typeface="楷体" panose="02010609060101010101" pitchFamily="49" charset="-122"/>
            </a:endParaRPr>
          </a:p>
          <a:p>
            <a:pPr marL="0" indent="0">
              <a:buNone/>
            </a:pPr>
            <a:r>
              <a:rPr lang="en-US" altLang="zh-CN" b="0" dirty="0">
                <a:latin typeface="楷体" panose="02010609060101010101" pitchFamily="49" charset="-122"/>
                <a:ea typeface="楷体" panose="02010609060101010101" pitchFamily="49" charset="-122"/>
              </a:rPr>
              <a:t>2</a:t>
            </a:r>
            <a:r>
              <a:rPr lang="zh-CN" altLang="en-US" b="0" dirty="0">
                <a:latin typeface="楷体" panose="02010609060101010101" pitchFamily="49" charset="-122"/>
                <a:ea typeface="楷体" panose="02010609060101010101" pitchFamily="49" charset="-122"/>
              </a:rPr>
              <a:t>、变量的存储分配</a:t>
            </a:r>
            <a:endParaRPr lang="en-US" altLang="zh-CN" b="0" dirty="0">
              <a:latin typeface="楷体" panose="02010609060101010101" pitchFamily="49" charset="-122"/>
              <a:ea typeface="楷体" panose="02010609060101010101" pitchFamily="49" charset="-122"/>
            </a:endParaRPr>
          </a:p>
          <a:p>
            <a:pPr marL="0" indent="0">
              <a:buNone/>
            </a:pPr>
            <a:r>
              <a:rPr lang="en-US" altLang="zh-CN" b="0" dirty="0">
                <a:latin typeface="楷体" panose="02010609060101010101" pitchFamily="49" charset="-122"/>
                <a:ea typeface="楷体" panose="02010609060101010101" pitchFamily="49" charset="-122"/>
              </a:rPr>
              <a:t>3</a:t>
            </a:r>
            <a:r>
              <a:rPr lang="zh-CN" altLang="en-US" b="0" dirty="0">
                <a:latin typeface="楷体" panose="02010609060101010101" pitchFamily="49" charset="-122"/>
                <a:ea typeface="楷体" panose="02010609060101010101" pitchFamily="49" charset="-122"/>
              </a:rPr>
              <a:t>、存储分配模式</a:t>
            </a:r>
            <a:endParaRPr lang="en-US" altLang="zh-CN" b="0" dirty="0">
              <a:latin typeface="楷体" panose="02010609060101010101" pitchFamily="49" charset="-122"/>
              <a:ea typeface="楷体" panose="02010609060101010101" pitchFamily="49" charset="-122"/>
            </a:endParaRPr>
          </a:p>
          <a:p>
            <a:pPr marL="0" indent="0">
              <a:buNone/>
            </a:pPr>
            <a:r>
              <a:rPr lang="en-US" altLang="zh-CN" b="0" dirty="0">
                <a:latin typeface="楷体" panose="02010609060101010101" pitchFamily="49" charset="-122"/>
                <a:ea typeface="楷体" panose="02010609060101010101" pitchFamily="49" charset="-122"/>
              </a:rPr>
              <a:t>4</a:t>
            </a:r>
            <a:r>
              <a:rPr lang="zh-CN" altLang="en-US" b="0" dirty="0">
                <a:latin typeface="楷体" panose="02010609060101010101" pitchFamily="49" charset="-122"/>
                <a:ea typeface="楷体" panose="02010609060101010101" pitchFamily="49" charset="-122"/>
              </a:rPr>
              <a:t>、非局部环境的引用</a:t>
            </a:r>
            <a:endParaRPr lang="en-US" altLang="zh-CN" b="0" dirty="0">
              <a:latin typeface="楷体" panose="02010609060101010101" pitchFamily="49" charset="-122"/>
              <a:ea typeface="楷体" panose="02010609060101010101" pitchFamily="49" charset="-122"/>
            </a:endParaRPr>
          </a:p>
          <a:p>
            <a:pPr marL="0" indent="0">
              <a:buNone/>
            </a:pPr>
            <a:r>
              <a:rPr lang="en-US" altLang="zh-CN" b="0" dirty="0">
                <a:latin typeface="楷体" panose="02010609060101010101" pitchFamily="49" charset="-122"/>
                <a:ea typeface="楷体" panose="02010609060101010101" pitchFamily="49" charset="-122"/>
              </a:rPr>
              <a:t>5</a:t>
            </a:r>
            <a:r>
              <a:rPr lang="zh-CN" altLang="en-US" b="0" dirty="0">
                <a:latin typeface="楷体" panose="02010609060101010101" pitchFamily="49" charset="-122"/>
                <a:ea typeface="楷体" panose="02010609060101010101" pitchFamily="49" charset="-122"/>
              </a:rPr>
              <a:t>、参数传递</a:t>
            </a:r>
            <a:endParaRPr lang="en-US" b="0" dirty="0">
              <a:latin typeface="楷体" panose="02010609060101010101" pitchFamily="49" charset="-122"/>
              <a:ea typeface="楷体" panose="02010609060101010101" pitchFamily="49" charset="-122"/>
            </a:endParaRPr>
          </a:p>
          <a:p>
            <a:pPr marL="0" indent="0">
              <a:buNone/>
            </a:pPr>
            <a:endParaRPr lang="en-US" b="0" dirty="0">
              <a:latin typeface="楷体" panose="02010609060101010101" pitchFamily="49" charset="-122"/>
              <a:ea typeface="楷体" panose="02010609060101010101" pitchFamily="49" charset="-122"/>
            </a:endParaRPr>
          </a:p>
        </p:txBody>
      </p:sp>
      <p:sp>
        <p:nvSpPr>
          <p:cNvPr id="6" name="标题 5"/>
          <p:cNvSpPr>
            <a:spLocks noGrp="1"/>
          </p:cNvSpPr>
          <p:nvPr>
            <p:ph type="title"/>
          </p:nvPr>
        </p:nvSpPr>
        <p:spPr/>
        <p:txBody>
          <a:bodyPr/>
          <a:lstStyle/>
          <a:p>
            <a:r>
              <a:rPr lang="zh-CN" altLang="en-US" dirty="0"/>
              <a:t>本章小结</a:t>
            </a:r>
            <a:endParaRPr lang="en-US" dirty="0"/>
          </a:p>
        </p:txBody>
      </p:sp>
      <p:sp>
        <p:nvSpPr>
          <p:cNvPr id="9"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0"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78</a:t>
            </a:fld>
            <a:endParaRPr lang="zh-CN" altLang="en-US" dirty="0">
              <a:latin typeface="Times New Roman" panose="02020603050405020304" pitchFamily="18" charset="0"/>
              <a:cs typeface="Times New Roman" panose="02020603050405020304" pitchFamily="18" charset="0"/>
            </a:endParaRPr>
          </a:p>
        </p:txBody>
      </p:sp>
      <p:sp>
        <p:nvSpPr>
          <p:cNvPr id="8"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r>
              <a:rPr lang="en-US" altLang="zh-CN">
                <a:latin typeface="Times New Roman" panose="02020603050405020304" pitchFamily="18" charset="0"/>
                <a:cs typeface="Times New Roman" panose="02020603050405020304" pitchFamily="18" charset="0"/>
              </a:rPr>
              <a:t>Fuhu Deng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47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a:spLocks noChangeArrowheads="1"/>
          </p:cNvSpPr>
          <p:nvPr/>
        </p:nvSpPr>
        <p:spPr bwMode="auto">
          <a:xfrm>
            <a:off x="395536" y="476672"/>
            <a:ext cx="2480359"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Droid Sans Fallback" charset="-122"/>
              </a:defRPr>
            </a:lvl1pPr>
            <a:lvl2pPr>
              <a:defRPr>
                <a:solidFill>
                  <a:srgbClr val="000000"/>
                </a:solidFill>
                <a:latin typeface="Arial" pitchFamily="34" charset="0"/>
                <a:ea typeface="Droid Sans Fallback" charset="-122"/>
              </a:defRPr>
            </a:lvl2pPr>
            <a:lvl3pPr>
              <a:defRPr>
                <a:solidFill>
                  <a:srgbClr val="000000"/>
                </a:solidFill>
                <a:latin typeface="Arial" pitchFamily="34" charset="0"/>
                <a:ea typeface="Droid Sans Fallback" charset="-122"/>
              </a:defRPr>
            </a:lvl3pPr>
            <a:lvl4pPr>
              <a:defRPr>
                <a:solidFill>
                  <a:srgbClr val="000000"/>
                </a:solidFill>
                <a:latin typeface="Arial" pitchFamily="34" charset="0"/>
                <a:ea typeface="Droid Sans Fallback" charset="-122"/>
              </a:defRPr>
            </a:lvl4pPr>
            <a:lvl5pPr>
              <a:defRPr>
                <a:solidFill>
                  <a:srgbClr val="000000"/>
                </a:solidFill>
                <a:latin typeface="Arial" pitchFamily="34" charset="0"/>
                <a:ea typeface="Droid Sans Fallback"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Droid Sans Fallback"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Droid Sans Fallback"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Droid Sans Fallback"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Droid Sans Fallback" charset="-122"/>
              </a:defRPr>
            </a:lvl9pPr>
          </a:lstStyle>
          <a:p>
            <a:pPr hangingPunct="0"/>
            <a:r>
              <a:rPr lang="en-US" altLang="zh-CN" sz="2000" dirty="0" err="1">
                <a:solidFill>
                  <a:schemeClr val="accent2"/>
                </a:solidFill>
                <a:latin typeface="Times New Roman" panose="02020603050405020304" pitchFamily="18" charset="0"/>
                <a:ea typeface="宋体" pitchFamily="2" charset="-122"/>
                <a:cs typeface="Times New Roman" panose="02020603050405020304" pitchFamily="18" charset="0"/>
              </a:rPr>
              <a:t>int</a:t>
            </a:r>
            <a:r>
              <a:rPr lang="en-US" altLang="zh-CN" sz="2000" dirty="0">
                <a:latin typeface="Times New Roman" panose="02020603050405020304" pitchFamily="18" charset="0"/>
                <a:ea typeface="宋体" pitchFamily="2" charset="-122"/>
                <a:cs typeface="Times New Roman" panose="02020603050405020304" pitchFamily="18" charset="0"/>
              </a:rPr>
              <a:t>  g() { </a:t>
            </a:r>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return</a:t>
            </a:r>
            <a:r>
              <a:rPr lang="en-US" altLang="zh-CN" sz="2000" dirty="0">
                <a:latin typeface="Times New Roman" panose="02020603050405020304" pitchFamily="18" charset="0"/>
                <a:ea typeface="宋体" pitchFamily="2" charset="-122"/>
                <a:cs typeface="Times New Roman" panose="02020603050405020304" pitchFamily="18" charset="0"/>
              </a:rPr>
              <a:t> 10;  }</a:t>
            </a:r>
          </a:p>
          <a:p>
            <a:pPr hangingPunct="0"/>
            <a:r>
              <a:rPr lang="en-US" altLang="zh-CN" sz="2000" dirty="0" err="1">
                <a:solidFill>
                  <a:schemeClr val="accent2"/>
                </a:solidFill>
                <a:latin typeface="Times New Roman" panose="02020603050405020304" pitchFamily="18" charset="0"/>
                <a:ea typeface="宋体" pitchFamily="2" charset="-122"/>
                <a:cs typeface="Times New Roman" panose="02020603050405020304" pitchFamily="18" charset="0"/>
              </a:rPr>
              <a:t>int</a:t>
            </a:r>
            <a:r>
              <a:rPr lang="en-US" altLang="zh-CN" sz="2000" dirty="0">
                <a:latin typeface="Times New Roman" panose="02020603050405020304" pitchFamily="18" charset="0"/>
                <a:ea typeface="宋体" pitchFamily="2" charset="-122"/>
                <a:cs typeface="Times New Roman" panose="02020603050405020304" pitchFamily="18" charset="0"/>
              </a:rPr>
              <a:t>  f(</a:t>
            </a:r>
            <a:r>
              <a:rPr lang="en-US" altLang="zh-CN" sz="2000" dirty="0" err="1">
                <a:latin typeface="Times New Roman" panose="02020603050405020304" pitchFamily="18" charset="0"/>
                <a:ea typeface="宋体" pitchFamily="2" charset="-122"/>
                <a:cs typeface="Times New Roman" panose="02020603050405020304" pitchFamily="18" charset="0"/>
              </a:rPr>
              <a:t>int</a:t>
            </a:r>
            <a:r>
              <a:rPr lang="en-US" altLang="zh-CN" sz="2000" dirty="0">
                <a:latin typeface="Times New Roman" panose="02020603050405020304" pitchFamily="18" charset="0"/>
                <a:ea typeface="宋体" pitchFamily="2" charset="-122"/>
                <a:cs typeface="Times New Roman" panose="02020603050405020304" pitchFamily="18" charset="0"/>
              </a:rPr>
              <a:t> x) { </a:t>
            </a:r>
          </a:p>
          <a:p>
            <a:pPr hangingPunct="0"/>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   if </a:t>
            </a:r>
            <a:r>
              <a:rPr lang="en-US" altLang="zh-CN" sz="2000" dirty="0">
                <a:solidFill>
                  <a:schemeClr val="tx1"/>
                </a:solidFill>
                <a:latin typeface="Times New Roman" panose="02020603050405020304" pitchFamily="18" charset="0"/>
                <a:ea typeface="宋体" pitchFamily="2" charset="-122"/>
                <a:cs typeface="Times New Roman" panose="02020603050405020304" pitchFamily="18" charset="0"/>
              </a:rPr>
              <a:t>(x</a:t>
            </a:r>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宋体" pitchFamily="2" charset="-122"/>
                <a:cs typeface="Times New Roman" panose="02020603050405020304" pitchFamily="18" charset="0"/>
              </a:rPr>
              <a:t>== 0)</a:t>
            </a:r>
          </a:p>
          <a:p>
            <a:pPr hangingPunct="0"/>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      return</a:t>
            </a:r>
            <a:r>
              <a:rPr lang="en-US" altLang="zh-CN" sz="2000" dirty="0">
                <a:latin typeface="Times New Roman" panose="02020603050405020304" pitchFamily="18" charset="0"/>
                <a:ea typeface="宋体" pitchFamily="2" charset="-122"/>
                <a:cs typeface="Times New Roman" panose="02020603050405020304" pitchFamily="18" charset="0"/>
              </a:rPr>
              <a:t> g();</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   </a:t>
            </a:r>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else</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      </a:t>
            </a:r>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return</a:t>
            </a:r>
            <a:r>
              <a:rPr lang="en-US" altLang="zh-CN" sz="2000" dirty="0">
                <a:latin typeface="Times New Roman" panose="02020603050405020304" pitchFamily="18" charset="0"/>
                <a:ea typeface="宋体" pitchFamily="2" charset="-122"/>
                <a:cs typeface="Times New Roman" panose="02020603050405020304" pitchFamily="18" charset="0"/>
              </a:rPr>
              <a:t> f(x-1);</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a:t>
            </a:r>
          </a:p>
          <a:p>
            <a:pPr hangingPunct="0"/>
            <a:endParaRPr lang="en-US" altLang="zh-CN" sz="2000" dirty="0">
              <a:latin typeface="Times New Roman" panose="02020603050405020304" pitchFamily="18" charset="0"/>
              <a:ea typeface="宋体" pitchFamily="2" charset="-122"/>
              <a:cs typeface="Times New Roman" panose="02020603050405020304" pitchFamily="18" charset="0"/>
            </a:endParaRPr>
          </a:p>
          <a:p>
            <a:pPr hangingPunct="0"/>
            <a:r>
              <a:rPr lang="en-US" altLang="zh-CN" sz="2000" dirty="0" err="1">
                <a:solidFill>
                  <a:schemeClr val="accent2"/>
                </a:solidFill>
                <a:latin typeface="Times New Roman" panose="02020603050405020304" pitchFamily="18" charset="0"/>
                <a:ea typeface="宋体" pitchFamily="2" charset="-122"/>
                <a:cs typeface="Times New Roman" panose="02020603050405020304" pitchFamily="18" charset="0"/>
              </a:rPr>
              <a:t>int</a:t>
            </a:r>
            <a:r>
              <a:rPr lang="en-US" altLang="zh-CN" sz="2000" dirty="0">
                <a:latin typeface="Times New Roman" panose="02020603050405020304" pitchFamily="18" charset="0"/>
                <a:ea typeface="宋体" pitchFamily="2" charset="-122"/>
                <a:cs typeface="Times New Roman" panose="02020603050405020304" pitchFamily="18" charset="0"/>
              </a:rPr>
              <a:t> main()</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    f(</a:t>
            </a:r>
            <a:r>
              <a:rPr lang="zh-CN" altLang="en-US" sz="2000" dirty="0">
                <a:latin typeface="Times New Roman" panose="02020603050405020304" pitchFamily="18" charset="0"/>
                <a:ea typeface="宋体" pitchFamily="2" charset="-122"/>
                <a:cs typeface="Times New Roman" panose="02020603050405020304" pitchFamily="18" charset="0"/>
              </a:rPr>
              <a:t>2</a:t>
            </a:r>
            <a:r>
              <a:rPr lang="en-US" altLang="zh-CN" sz="2000" dirty="0">
                <a:latin typeface="Times New Roman" panose="02020603050405020304" pitchFamily="18" charset="0"/>
                <a:ea typeface="宋体" pitchFamily="2" charset="-122"/>
                <a:cs typeface="Times New Roman" panose="02020603050405020304" pitchFamily="18" charset="0"/>
              </a:rPr>
              <a:t>);</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    </a:t>
            </a:r>
            <a:r>
              <a:rPr lang="en-US" altLang="zh-CN" sz="2000" dirty="0">
                <a:solidFill>
                  <a:schemeClr val="accent2"/>
                </a:solidFill>
                <a:latin typeface="Times New Roman" panose="02020603050405020304" pitchFamily="18" charset="0"/>
                <a:ea typeface="宋体" pitchFamily="2" charset="-122"/>
                <a:cs typeface="Times New Roman" panose="02020603050405020304" pitchFamily="18" charset="0"/>
              </a:rPr>
              <a:t>return</a:t>
            </a:r>
            <a:r>
              <a:rPr lang="en-US" altLang="zh-CN" sz="2000" dirty="0">
                <a:latin typeface="Times New Roman" panose="02020603050405020304" pitchFamily="18" charset="0"/>
                <a:ea typeface="宋体" pitchFamily="2" charset="-122"/>
                <a:cs typeface="Times New Roman" panose="02020603050405020304" pitchFamily="18" charset="0"/>
              </a:rPr>
              <a:t> 0;</a:t>
            </a:r>
          </a:p>
          <a:p>
            <a:pPr hangingPunct="0"/>
            <a:r>
              <a:rPr lang="en-US" altLang="zh-CN" sz="2000" dirty="0">
                <a:latin typeface="Times New Roman" panose="02020603050405020304" pitchFamily="18" charset="0"/>
                <a:ea typeface="宋体" pitchFamily="2" charset="-122"/>
                <a:cs typeface="Times New Roman" panose="02020603050405020304" pitchFamily="18" charset="0"/>
              </a:rPr>
              <a:t>}</a:t>
            </a:r>
          </a:p>
        </p:txBody>
      </p:sp>
      <p:sp>
        <p:nvSpPr>
          <p:cNvPr id="9" name="内容占位符 4"/>
          <p:cNvSpPr>
            <a:spLocks noGrp="1"/>
          </p:cNvSpPr>
          <p:nvPr>
            <p:ph sz="quarter" idx="13"/>
          </p:nvPr>
        </p:nvSpPr>
        <p:spPr>
          <a:xfrm>
            <a:off x="2771800" y="2817183"/>
            <a:ext cx="6264696" cy="3505833"/>
          </a:xfrm>
        </p:spPr>
        <p:txBody>
          <a:bodyPr>
            <a:normAutofit fontScale="92500"/>
          </a:bodyPr>
          <a:lstStyle/>
          <a:p>
            <a:pPr>
              <a:buFont typeface="Times New Roman" pitchFamily="18" charset="0"/>
              <a:buNone/>
            </a:pPr>
            <a:r>
              <a:rPr lang="zh-CN" altLang="en-US" b="0" dirty="0">
                <a:latin typeface="楷体" panose="02010609060101010101" pitchFamily="49" charset="-122"/>
                <a:ea typeface="楷体" panose="02010609060101010101" pitchFamily="49" charset="-122"/>
              </a:rPr>
              <a:t>函数被多次调用</a:t>
            </a:r>
            <a:endParaRPr lang="en-US" altLang="zh-CN" b="0" dirty="0">
              <a:latin typeface="楷体" panose="02010609060101010101" pitchFamily="49" charset="-122"/>
              <a:ea typeface="楷体" panose="02010609060101010101" pitchFamily="49" charset="-122"/>
            </a:endParaRPr>
          </a:p>
          <a:p>
            <a:pPr>
              <a:buFont typeface="Times New Roman" pitchFamily="18" charset="0"/>
              <a:buNone/>
            </a:pPr>
            <a:r>
              <a:rPr lang="en-US" altLang="zh-CN" b="0" dirty="0">
                <a:latin typeface="楷体" panose="02010609060101010101" pitchFamily="49" charset="-122"/>
                <a:ea typeface="楷体" panose="02010609060101010101" pitchFamily="49" charset="-122"/>
              </a:rPr>
              <a:t>    </a:t>
            </a:r>
            <a:r>
              <a:rPr lang="zh-CN" altLang="en-US" b="0" dirty="0">
                <a:latin typeface="楷体" panose="02010609060101010101" pitchFamily="49" charset="-122"/>
                <a:ea typeface="楷体" panose="02010609060101010101" pitchFamily="49" charset="-122"/>
              </a:rPr>
              <a:t>对应多个活动记录</a:t>
            </a:r>
            <a:r>
              <a:rPr lang="en-US" altLang="zh-CN" b="0" dirty="0">
                <a:latin typeface="楷体" panose="02010609060101010101" pitchFamily="49" charset="-122"/>
                <a:ea typeface="楷体" panose="02010609060101010101" pitchFamily="49" charset="-122"/>
              </a:rPr>
              <a:t>   </a:t>
            </a:r>
          </a:p>
          <a:p>
            <a:pPr>
              <a:buFont typeface="Times New Roman" pitchFamily="18" charset="0"/>
              <a:buNone/>
            </a:pPr>
            <a:r>
              <a:rPr lang="zh-CN" altLang="en-US" b="0" dirty="0">
                <a:latin typeface="楷体" panose="02010609060101010101" pitchFamily="49" charset="-122"/>
                <a:ea typeface="楷体" panose="02010609060101010101" pitchFamily="49" charset="-122"/>
              </a:rPr>
              <a:t>程序运行对应一个</a:t>
            </a:r>
            <a:r>
              <a:rPr lang="zh-CN" altLang="en-US" b="0" dirty="0">
                <a:solidFill>
                  <a:schemeClr val="accent2"/>
                </a:solidFill>
                <a:latin typeface="楷体" panose="02010609060101010101" pitchFamily="49" charset="-122"/>
                <a:ea typeface="楷体" panose="02010609060101010101" pitchFamily="49" charset="-122"/>
              </a:rPr>
              <a:t>活动记录树</a:t>
            </a:r>
            <a:endParaRPr lang="en-US" altLang="zh-CN" b="0" dirty="0">
              <a:solidFill>
                <a:schemeClr val="accent2"/>
              </a:solidFill>
              <a:latin typeface="楷体" panose="02010609060101010101" pitchFamily="49" charset="-122"/>
              <a:ea typeface="楷体" panose="02010609060101010101" pitchFamily="49" charset="-122"/>
            </a:endParaRPr>
          </a:p>
          <a:p>
            <a:pPr>
              <a:buFont typeface="Times New Roman" pitchFamily="18" charset="0"/>
              <a:buNone/>
            </a:pPr>
            <a:r>
              <a:rPr lang="en-US" altLang="zh-CN" b="0" dirty="0">
                <a:latin typeface="楷体" panose="02010609060101010101" pitchFamily="49" charset="-122"/>
                <a:ea typeface="楷体" panose="02010609060101010101" pitchFamily="49" charset="-122"/>
              </a:rPr>
              <a:t>   </a:t>
            </a:r>
            <a:r>
              <a:rPr lang="zh-CN" altLang="en-US" b="0" dirty="0">
                <a:latin typeface="楷体" panose="02010609060101010101" pitchFamily="49" charset="-122"/>
                <a:ea typeface="楷体" panose="02010609060101010101" pitchFamily="49" charset="-122"/>
              </a:rPr>
              <a:t>输入不同，活动记录树</a:t>
            </a:r>
            <a:r>
              <a:rPr lang="zh-CN" altLang="en-US" b="0" dirty="0">
                <a:solidFill>
                  <a:srgbClr val="FF0000"/>
                </a:solidFill>
                <a:latin typeface="楷体" panose="02010609060101010101" pitchFamily="49" charset="-122"/>
                <a:ea typeface="楷体" panose="02010609060101010101" pitchFamily="49" charset="-122"/>
              </a:rPr>
              <a:t>可能</a:t>
            </a:r>
            <a:r>
              <a:rPr lang="zh-CN" altLang="en-US" b="0" dirty="0">
                <a:latin typeface="楷体" panose="02010609060101010101" pitchFamily="49" charset="-122"/>
                <a:ea typeface="楷体" panose="02010609060101010101" pitchFamily="49" charset="-122"/>
              </a:rPr>
              <a:t>有所不同</a:t>
            </a:r>
            <a:endParaRPr lang="en-US" altLang="zh-CN" b="0" dirty="0">
              <a:latin typeface="楷体" panose="02010609060101010101" pitchFamily="49" charset="-122"/>
              <a:ea typeface="楷体" panose="02010609060101010101" pitchFamily="49" charset="-122"/>
            </a:endParaRPr>
          </a:p>
          <a:p>
            <a:pPr>
              <a:buFont typeface="Times New Roman" pitchFamily="18" charset="0"/>
              <a:buNone/>
            </a:pPr>
            <a:r>
              <a:rPr lang="zh-CN" altLang="en-US" b="0" dirty="0">
                <a:latin typeface="楷体" panose="02010609060101010101" pitchFamily="49" charset="-122"/>
                <a:ea typeface="楷体" panose="02010609060101010101" pitchFamily="49" charset="-122"/>
              </a:rPr>
              <a:t>   活动记录之间“</a:t>
            </a:r>
            <a:r>
              <a:rPr lang="zh-CN" altLang="en-US" b="0" dirty="0">
                <a:solidFill>
                  <a:srgbClr val="FF0000"/>
                </a:solidFill>
                <a:latin typeface="楷体" panose="02010609060101010101" pitchFamily="49" charset="-122"/>
                <a:ea typeface="楷体" panose="02010609060101010101" pitchFamily="49" charset="-122"/>
              </a:rPr>
              <a:t>相互嵌套”</a:t>
            </a:r>
            <a:endParaRPr lang="en-US" altLang="zh-CN" b="0" dirty="0">
              <a:solidFill>
                <a:srgbClr val="FF0000"/>
              </a:solidFill>
              <a:latin typeface="楷体" panose="02010609060101010101" pitchFamily="49" charset="-122"/>
              <a:ea typeface="楷体" panose="02010609060101010101" pitchFamily="49" charset="-122"/>
            </a:endParaRPr>
          </a:p>
          <a:p>
            <a:pPr>
              <a:buFont typeface="Times New Roman" pitchFamily="18" charset="0"/>
              <a:buNone/>
            </a:pPr>
            <a:r>
              <a:rPr lang="en-US" altLang="zh-CN" b="0" dirty="0">
                <a:solidFill>
                  <a:schemeClr val="tx1"/>
                </a:solidFill>
                <a:latin typeface="楷体" panose="02010609060101010101" pitchFamily="49" charset="-122"/>
                <a:ea typeface="楷体" panose="02010609060101010101" pitchFamily="49" charset="-122"/>
              </a:rPr>
              <a:t>       </a:t>
            </a:r>
            <a:r>
              <a:rPr lang="zh-CN" altLang="en-US" b="0" dirty="0">
                <a:solidFill>
                  <a:schemeClr val="tx1"/>
                </a:solidFill>
                <a:latin typeface="楷体" panose="02010609060101010101" pitchFamily="49" charset="-122"/>
                <a:ea typeface="楷体" panose="02010609060101010101" pitchFamily="49" charset="-122"/>
              </a:rPr>
              <a:t>可用</a:t>
            </a:r>
            <a:r>
              <a:rPr lang="zh-CN" altLang="en-US" b="0" dirty="0">
                <a:solidFill>
                  <a:srgbClr val="FF0000"/>
                </a:solidFill>
                <a:latin typeface="楷体" panose="02010609060101010101" pitchFamily="49" charset="-122"/>
                <a:ea typeface="楷体" panose="02010609060101010101" pitchFamily="49" charset="-122"/>
              </a:rPr>
              <a:t>“栈”</a:t>
            </a:r>
            <a:r>
              <a:rPr lang="zh-CN" altLang="en-US" b="0" dirty="0">
                <a:solidFill>
                  <a:schemeClr val="tx1"/>
                </a:solidFill>
                <a:latin typeface="楷体" panose="02010609060101010101" pitchFamily="49" charset="-122"/>
                <a:ea typeface="楷体" panose="02010609060101010101" pitchFamily="49" charset="-122"/>
              </a:rPr>
              <a:t>来跟踪各活动记录</a:t>
            </a:r>
            <a:endParaRPr lang="en-US" altLang="zh-CN" b="0" dirty="0">
              <a:solidFill>
                <a:schemeClr val="tx1"/>
              </a:solidFill>
              <a:latin typeface="楷体" panose="02010609060101010101" pitchFamily="49" charset="-122"/>
              <a:ea typeface="楷体" panose="02010609060101010101" pitchFamily="49" charset="-122"/>
            </a:endParaRPr>
          </a:p>
          <a:p>
            <a:pPr>
              <a:buFont typeface="Times New Roman" pitchFamily="18" charset="0"/>
              <a:buNone/>
            </a:pPr>
            <a:r>
              <a:rPr lang="en-US" altLang="zh-CN" b="0" dirty="0">
                <a:latin typeface="楷体" panose="02010609060101010101" pitchFamily="49" charset="-122"/>
                <a:ea typeface="楷体" panose="02010609060101010101" pitchFamily="49" charset="-122"/>
              </a:rPr>
              <a:t>   </a:t>
            </a:r>
            <a:r>
              <a:rPr lang="zh-CN" altLang="en-US" b="0" dirty="0">
                <a:latin typeface="楷体" panose="02010609060101010101" pitchFamily="49" charset="-122"/>
                <a:ea typeface="楷体" panose="02010609060101010101" pitchFamily="49" charset="-122"/>
              </a:rPr>
              <a:t>当函数返回后相应的记录</a:t>
            </a:r>
            <a:r>
              <a:rPr lang="zh-CN" altLang="en-US" b="0" dirty="0">
                <a:solidFill>
                  <a:schemeClr val="tx1"/>
                </a:solidFill>
                <a:latin typeface="楷体" panose="02010609060101010101" pitchFamily="49" charset="-122"/>
                <a:ea typeface="楷体" panose="02010609060101010101" pitchFamily="49" charset="-122"/>
              </a:rPr>
              <a:t>不再</a:t>
            </a:r>
            <a:r>
              <a:rPr lang="zh-CN" altLang="en-US" b="0" dirty="0">
                <a:latin typeface="楷体" panose="02010609060101010101" pitchFamily="49" charset="-122"/>
                <a:ea typeface="楷体" panose="02010609060101010101" pitchFamily="49" charset="-122"/>
              </a:rPr>
              <a:t>被引用</a:t>
            </a:r>
            <a:endParaRPr lang="en-US" altLang="zh-CN" b="0" dirty="0">
              <a:latin typeface="楷体" panose="02010609060101010101" pitchFamily="49" charset="-122"/>
              <a:ea typeface="楷体" panose="02010609060101010101" pitchFamily="49" charset="-122"/>
            </a:endParaRPr>
          </a:p>
          <a:p>
            <a:endParaRPr lang="en-US" b="0" dirty="0">
              <a:latin typeface="楷体" panose="02010609060101010101" pitchFamily="49" charset="-122"/>
              <a:ea typeface="楷体" panose="02010609060101010101" pitchFamily="49" charset="-122"/>
            </a:endParaRPr>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10"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11"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8</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3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3200" b="0" dirty="0">
                <a:latin typeface="楷体" panose="02010609060101010101" pitchFamily="49" charset="-122"/>
                <a:ea typeface="楷体" panose="02010609060101010101" pitchFamily="49" charset="-122"/>
              </a:rPr>
              <a:t>讨论</a:t>
            </a:r>
            <a:r>
              <a:rPr lang="zh-CN" altLang="en-US" sz="3200" b="0" dirty="0">
                <a:solidFill>
                  <a:srgbClr val="FF0000"/>
                </a:solidFill>
                <a:latin typeface="楷体" panose="02010609060101010101" pitchFamily="49" charset="-122"/>
                <a:ea typeface="楷体" panose="02010609060101010101" pitchFamily="49" charset="-122"/>
              </a:rPr>
              <a:t>一次活动</a:t>
            </a:r>
            <a:r>
              <a:rPr lang="zh-CN" altLang="en-US" sz="3200" b="0" dirty="0">
                <a:latin typeface="楷体" panose="02010609060101010101" pitchFamily="49" charset="-122"/>
                <a:ea typeface="楷体" panose="02010609060101010101" pitchFamily="49" charset="-122"/>
              </a:rPr>
              <a:t>中的数据安排</a:t>
            </a:r>
            <a:endParaRPr lang="en-US" altLang="zh-CN" sz="3200" b="0" dirty="0">
              <a:latin typeface="楷体" panose="02010609060101010101" pitchFamily="49" charset="-122"/>
              <a:ea typeface="楷体" panose="02010609060101010101" pitchFamily="49" charset="-122"/>
            </a:endParaRPr>
          </a:p>
          <a:p>
            <a:pPr marL="0" indent="0">
              <a:buNone/>
            </a:pPr>
            <a:r>
              <a:rPr lang="en-US" altLang="zh-CN" sz="3200" b="0" dirty="0">
                <a:latin typeface="楷体" panose="02010609060101010101" pitchFamily="49" charset="-122"/>
                <a:ea typeface="楷体" panose="02010609060101010101" pitchFamily="49" charset="-122"/>
              </a:rPr>
              <a:t>	</a:t>
            </a:r>
          </a:p>
          <a:p>
            <a:pPr marL="0" indent="0">
              <a:buNone/>
            </a:pPr>
            <a:r>
              <a:rPr lang="zh-CN" altLang="en-US" sz="3200" b="0" dirty="0">
                <a:latin typeface="楷体" panose="02010609060101010101" pitchFamily="49" charset="-122"/>
                <a:ea typeface="楷体" panose="02010609060101010101" pitchFamily="49" charset="-122"/>
              </a:rPr>
              <a:t>讨论程序执行过程中</a:t>
            </a:r>
            <a:r>
              <a:rPr lang="zh-CN" altLang="en-US" sz="3200" b="0" dirty="0">
                <a:solidFill>
                  <a:srgbClr val="FF0000"/>
                </a:solidFill>
                <a:latin typeface="楷体" panose="02010609060101010101" pitchFamily="49" charset="-122"/>
                <a:ea typeface="楷体" panose="02010609060101010101" pitchFamily="49" charset="-122"/>
              </a:rPr>
              <a:t>所有活动记录</a:t>
            </a:r>
            <a:r>
              <a:rPr lang="zh-CN" altLang="en-US" sz="3200" b="0" dirty="0">
                <a:latin typeface="楷体" panose="02010609060101010101" pitchFamily="49" charset="-122"/>
                <a:ea typeface="楷体" panose="02010609060101010101" pitchFamily="49" charset="-122"/>
              </a:rPr>
              <a:t>的组织方式</a:t>
            </a:r>
            <a:endParaRPr lang="en-US" altLang="zh-CN" sz="3200" b="0" dirty="0">
              <a:latin typeface="楷体" panose="02010609060101010101" pitchFamily="49" charset="-122"/>
              <a:ea typeface="楷体" panose="02010609060101010101" pitchFamily="49" charset="-122"/>
            </a:endParaRPr>
          </a:p>
        </p:txBody>
      </p:sp>
      <p:sp>
        <p:nvSpPr>
          <p:cNvPr id="6" name="标题 5"/>
          <p:cNvSpPr>
            <a:spLocks noGrp="1"/>
          </p:cNvSpPr>
          <p:nvPr>
            <p:ph type="title"/>
          </p:nvPr>
        </p:nvSpPr>
        <p:spPr/>
        <p:txBody>
          <a:bodyPr>
            <a:normAutofit/>
          </a:bodyPr>
          <a:lstStyle/>
          <a:p>
            <a:r>
              <a:rPr lang="zh-CN" altLang="en-US" sz="4000" dirty="0"/>
              <a:t>活动记录</a:t>
            </a:r>
            <a:endParaRPr lang="en-US" sz="4000" dirty="0"/>
          </a:p>
        </p:txBody>
      </p:sp>
      <p:sp>
        <p:nvSpPr>
          <p:cNvPr id="7" name="日期占位符 2"/>
          <p:cNvSpPr>
            <a:spLocks noGrp="1"/>
          </p:cNvSpPr>
          <p:nvPr>
            <p:ph type="dt" sz="half" idx="4294967295"/>
          </p:nvPr>
        </p:nvSpPr>
        <p:spPr>
          <a:xfrm>
            <a:off x="0" y="6597352"/>
            <a:ext cx="3851920" cy="255825"/>
          </a:xfrm>
          <a:prstGeom prst="rect">
            <a:avLst/>
          </a:prstGeom>
        </p:spPr>
        <p:txBody>
          <a:bodyPr/>
          <a:lstStyle>
            <a:lvl1pPr>
              <a:defRPr sz="1200"/>
            </a:lvl1pPr>
          </a:lstStyle>
          <a:p>
            <a:pPr algn="l"/>
            <a:r>
              <a:rPr lang="en-US" altLang="zh-CN" dirty="0" err="1">
                <a:latin typeface="Times New Roman" panose="02020603050405020304" pitchFamily="18" charset="0"/>
                <a:cs typeface="Times New Roman" panose="02020603050405020304" pitchFamily="18" charset="0"/>
              </a:rPr>
              <a:t>Fuhu</a:t>
            </a:r>
            <a:r>
              <a:rPr lang="en-US" altLang="zh-CN" dirty="0">
                <a:latin typeface="Times New Roman" panose="02020603050405020304" pitchFamily="18" charset="0"/>
                <a:cs typeface="Times New Roman" panose="02020603050405020304" pitchFamily="18" charset="0"/>
              </a:rPr>
              <a:t> Deng</a:t>
            </a:r>
            <a:endParaRPr lang="zh-CN" altLang="en-US" dirty="0">
              <a:latin typeface="Times New Roman" panose="02020603050405020304" pitchFamily="18" charset="0"/>
              <a:cs typeface="Times New Roman" panose="02020603050405020304" pitchFamily="18" charset="0"/>
            </a:endParaRPr>
          </a:p>
        </p:txBody>
      </p:sp>
      <p:sp>
        <p:nvSpPr>
          <p:cNvPr id="8" name="页脚占位符 3"/>
          <p:cNvSpPr>
            <a:spLocks noGrp="1"/>
          </p:cNvSpPr>
          <p:nvPr>
            <p:ph type="ftr" sz="quarter" idx="4294967295"/>
          </p:nvPr>
        </p:nvSpPr>
        <p:spPr>
          <a:xfrm>
            <a:off x="4763880" y="6602873"/>
            <a:ext cx="4378362" cy="255127"/>
          </a:xfrm>
          <a:prstGeom prst="rect">
            <a:avLst/>
          </a:prstGeom>
        </p:spPr>
        <p:txBody>
          <a:bodyPr/>
          <a:lstStyle>
            <a:lvl1pPr>
              <a:defRPr sz="1200"/>
            </a:lvl1pPr>
          </a:lstStyle>
          <a:p>
            <a:pPr algn="r"/>
            <a:r>
              <a:rPr lang="en-US" altLang="zh-CN" dirty="0">
                <a:latin typeface="Times New Roman" panose="02020603050405020304" pitchFamily="18" charset="0"/>
                <a:cs typeface="Times New Roman" panose="02020603050405020304" pitchFamily="18" charset="0"/>
              </a:rPr>
              <a:t>School of information &amp; software Engineering</a:t>
            </a:r>
            <a:endParaRPr lang="zh-CN" altLang="en-US" dirty="0">
              <a:latin typeface="Times New Roman" panose="02020603050405020304" pitchFamily="18" charset="0"/>
              <a:cs typeface="Times New Roman" panose="02020603050405020304" pitchFamily="18" charset="0"/>
            </a:endParaRPr>
          </a:p>
        </p:txBody>
      </p:sp>
      <p:sp>
        <p:nvSpPr>
          <p:cNvPr id="9" name="灯片编号占位符 4"/>
          <p:cNvSpPr>
            <a:spLocks noGrp="1"/>
          </p:cNvSpPr>
          <p:nvPr>
            <p:ph type="sldNum" sz="quarter" idx="4294967295"/>
          </p:nvPr>
        </p:nvSpPr>
        <p:spPr>
          <a:xfrm>
            <a:off x="3851920" y="6597352"/>
            <a:ext cx="864096" cy="260648"/>
          </a:xfrm>
          <a:prstGeom prst="rect">
            <a:avLst/>
          </a:prstGeom>
        </p:spPr>
        <p:txBody>
          <a:bodyPr/>
          <a:lstStyle>
            <a:lvl1pPr algn="ctr">
              <a:defRPr sz="1200"/>
            </a:lvl1pPr>
          </a:lstStyle>
          <a:p>
            <a:fld id="{0C913308-F349-4B6D-A68A-DD1791B4A57B}" type="slidenum">
              <a:rPr lang="zh-CN" altLang="en-US" smtClean="0">
                <a:latin typeface="Times New Roman" panose="02020603050405020304" pitchFamily="18" charset="0"/>
                <a:cs typeface="Times New Roman" panose="02020603050405020304" pitchFamily="18" charset="0"/>
              </a:rPr>
              <a:pPr/>
              <a:t>9</a:t>
            </a:fld>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90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5459</TotalTime>
  <Words>6981</Words>
  <Application>Microsoft Office PowerPoint</Application>
  <PresentationFormat>全屏显示(4:3)</PresentationFormat>
  <Paragraphs>1294</Paragraphs>
  <Slides>78</Slides>
  <Notes>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78</vt:i4>
      </vt:variant>
    </vt:vector>
  </HeadingPairs>
  <TitlesOfParts>
    <vt:vector size="90" baseType="lpstr">
      <vt:lpstr>Arial Unicode MS</vt:lpstr>
      <vt:lpstr>Droid Sans Fallback</vt:lpstr>
      <vt:lpstr>华文楷体</vt:lpstr>
      <vt:lpstr>楷体</vt:lpstr>
      <vt:lpstr>楷体_GB2312</vt:lpstr>
      <vt:lpstr>宋体</vt:lpstr>
      <vt:lpstr>Calibri</vt:lpstr>
      <vt:lpstr>Candara</vt:lpstr>
      <vt:lpstr>Symbol</vt:lpstr>
      <vt:lpstr>Times New Roman</vt:lpstr>
      <vt:lpstr>Wingdings</vt:lpstr>
      <vt:lpstr>波形</vt:lpstr>
      <vt:lpstr>第七章 运行时存储空间组织与管理</vt:lpstr>
      <vt:lpstr>编译流程</vt:lpstr>
      <vt:lpstr>本章内容</vt:lpstr>
      <vt:lpstr>运行时环境</vt:lpstr>
      <vt:lpstr>存储的组织与管理</vt:lpstr>
      <vt:lpstr>运行时存储空间的划分</vt:lpstr>
      <vt:lpstr>运行时环境</vt:lpstr>
      <vt:lpstr>PowerPoint 演示文稿</vt:lpstr>
      <vt:lpstr>活动记录</vt:lpstr>
      <vt:lpstr>活动记录</vt:lpstr>
      <vt:lpstr>活动记录的内容</vt:lpstr>
      <vt:lpstr>运行栈中的活动记录</vt:lpstr>
      <vt:lpstr>变量存储位置的确定</vt:lpstr>
      <vt:lpstr>变量的类型</vt:lpstr>
      <vt:lpstr>静态变量</vt:lpstr>
      <vt:lpstr>静态变量</vt:lpstr>
      <vt:lpstr>半静态变量</vt:lpstr>
      <vt:lpstr>半动态变量</vt:lpstr>
      <vt:lpstr>动态变量</vt:lpstr>
      <vt:lpstr>函数调用</vt:lpstr>
      <vt:lpstr>PowerPoint 演示文稿</vt:lpstr>
      <vt:lpstr>过程调用时活动记录的组织</vt:lpstr>
      <vt:lpstr>过程调用时活动记录的组织</vt:lpstr>
      <vt:lpstr>过程调用时活动记录的组织</vt:lpstr>
      <vt:lpstr>Call P 操作的翻译</vt:lpstr>
      <vt:lpstr>过程调用返回</vt:lpstr>
      <vt:lpstr>PowerPoint 演示文稿</vt:lpstr>
      <vt:lpstr>局部变量和非局部变量</vt:lpstr>
      <vt:lpstr>PowerPoint 演示文稿</vt:lpstr>
      <vt:lpstr>嵌套层次</vt:lpstr>
      <vt:lpstr>嵌套层次与活动记录</vt:lpstr>
      <vt:lpstr>PowerPoint 演示文稿</vt:lpstr>
      <vt:lpstr>PowerPoint 演示文稿</vt:lpstr>
      <vt:lpstr>非局部变量x的地址的求法</vt:lpstr>
      <vt:lpstr>非局部变量x的地址的求法</vt:lpstr>
      <vt:lpstr>PowerPoint 演示文稿</vt:lpstr>
      <vt:lpstr>静态连接建立</vt:lpstr>
      <vt:lpstr>PowerPoint 演示文稿</vt:lpstr>
      <vt:lpstr>嵌套定义下 Call P 语句的翻译</vt:lpstr>
      <vt:lpstr>静态存储分配</vt:lpstr>
      <vt:lpstr>静态存储分配的性质</vt:lpstr>
      <vt:lpstr>静态存储分配的实现</vt:lpstr>
      <vt:lpstr>PowerPoint 演示文稿</vt:lpstr>
      <vt:lpstr>临时变量的地址分配</vt:lpstr>
      <vt:lpstr>动态存储分配</vt:lpstr>
      <vt:lpstr>栈式存储分配</vt:lpstr>
      <vt:lpstr>简单的栈式存储分配</vt:lpstr>
      <vt:lpstr>简单的栈式存储分配</vt:lpstr>
      <vt:lpstr>简单的栈式存储分配</vt:lpstr>
      <vt:lpstr>嵌套过程语言的栈式存储分配</vt:lpstr>
      <vt:lpstr>Display表</vt:lpstr>
      <vt:lpstr>PowerPoint 演示文稿</vt:lpstr>
      <vt:lpstr>PowerPoint 演示文稿</vt:lpstr>
      <vt:lpstr>PowerPoint 演示文稿</vt:lpstr>
      <vt:lpstr>PowerPoint 演示文稿</vt:lpstr>
      <vt:lpstr>PowerPoint 演示文稿</vt:lpstr>
      <vt:lpstr>Display表的应用</vt:lpstr>
      <vt:lpstr>堆式存储分配</vt:lpstr>
      <vt:lpstr>堆</vt:lpstr>
      <vt:lpstr>堆式存储分配</vt:lpstr>
      <vt:lpstr>堆式存储分配技术</vt:lpstr>
      <vt:lpstr>堆式存储分配技术</vt:lpstr>
      <vt:lpstr>堆式存储分配技术</vt:lpstr>
      <vt:lpstr>过程调用</vt:lpstr>
      <vt:lpstr>参数传递</vt:lpstr>
      <vt:lpstr>传值调用</vt:lpstr>
      <vt:lpstr>PowerPoint 演示文稿</vt:lpstr>
      <vt:lpstr>传值调用-参数是指针类型时</vt:lpstr>
      <vt:lpstr>得结果</vt:lpstr>
      <vt:lpstr>PowerPoint 演示文稿</vt:lpstr>
      <vt:lpstr>得结果与传值的区别</vt:lpstr>
      <vt:lpstr>按引用传递</vt:lpstr>
      <vt:lpstr>PowerPoint 演示文稿</vt:lpstr>
      <vt:lpstr>按引用传递</vt:lpstr>
      <vt:lpstr>参数传递-按名传递</vt:lpstr>
      <vt:lpstr>PowerPoint 演示文稿</vt:lpstr>
      <vt:lpstr>参数传递-按名传递</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Fuhu Deng</dc:creator>
  <cp:lastModifiedBy>Fuhu</cp:lastModifiedBy>
  <cp:revision>360</cp:revision>
  <dcterms:created xsi:type="dcterms:W3CDTF">2017-05-08T07:51:46Z</dcterms:created>
  <dcterms:modified xsi:type="dcterms:W3CDTF">2021-11-22T10:52:47Z</dcterms:modified>
</cp:coreProperties>
</file>