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comments/comment2.xml" ContentType="application/vnd.openxmlformats-officedocument.presentationml.comment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comment3.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4.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0"/>
  </p:notesMasterIdLst>
  <p:handoutMasterIdLst>
    <p:handoutMasterId r:id="rId31"/>
  </p:handoutMasterIdLst>
  <p:sldIdLst>
    <p:sldId id="271" r:id="rId2"/>
    <p:sldId id="298" r:id="rId3"/>
    <p:sldId id="299" r:id="rId4"/>
    <p:sldId id="281" r:id="rId5"/>
    <p:sldId id="282" r:id="rId6"/>
    <p:sldId id="296" r:id="rId7"/>
    <p:sldId id="283" r:id="rId8"/>
    <p:sldId id="297" r:id="rId9"/>
    <p:sldId id="284" r:id="rId10"/>
    <p:sldId id="285" r:id="rId11"/>
    <p:sldId id="286" r:id="rId12"/>
    <p:sldId id="300" r:id="rId13"/>
    <p:sldId id="301" r:id="rId14"/>
    <p:sldId id="302" r:id="rId15"/>
    <p:sldId id="303" r:id="rId16"/>
    <p:sldId id="304" r:id="rId17"/>
    <p:sldId id="305" r:id="rId18"/>
    <p:sldId id="306" r:id="rId19"/>
    <p:sldId id="307" r:id="rId20"/>
    <p:sldId id="308" r:id="rId21"/>
    <p:sldId id="309" r:id="rId22"/>
    <p:sldId id="310" r:id="rId23"/>
    <p:sldId id="311" r:id="rId24"/>
    <p:sldId id="312" r:id="rId25"/>
    <p:sldId id="313" r:id="rId26"/>
    <p:sldId id="314" r:id="rId27"/>
    <p:sldId id="316" r:id="rId28"/>
    <p:sldId id="315" r:id="rId29"/>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04">
          <p15:clr>
            <a:srgbClr val="A4A3A4"/>
          </p15:clr>
        </p15:guide>
        <p15:guide id="2" pos="7288">
          <p15:clr>
            <a:srgbClr val="A4A3A4"/>
          </p15:clr>
        </p15:guide>
        <p15:guide id="3" orient="horz" pos="421">
          <p15:clr>
            <a:srgbClr val="A4A3A4"/>
          </p15:clr>
        </p15:guide>
        <p15:guide id="4" orient="horz" pos="3906">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an lan" initials="tl" lastIdx="2" clrIdx="0">
    <p:extLst>
      <p:ext uri="{19B8F6BF-5375-455C-9EA6-DF929625EA0E}">
        <p15:presenceInfo xmlns:p15="http://schemas.microsoft.com/office/powerpoint/2012/main" userId="e0ce811aa4a357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C89EF96-8CEA-46FF-86C4-4CE0E7609802}"/>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35" autoAdjust="0"/>
    <p:restoredTop sz="86036" autoAdjust="0"/>
  </p:normalViewPr>
  <p:slideViewPr>
    <p:cSldViewPr snapToGrid="0">
      <p:cViewPr varScale="1">
        <p:scale>
          <a:sx n="90" d="100"/>
          <a:sy n="90" d="100"/>
        </p:scale>
        <p:origin x="162" y="51"/>
      </p:cViewPr>
      <p:guideLst>
        <p:guide pos="404"/>
        <p:guide pos="7288"/>
        <p:guide orient="horz" pos="421"/>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7.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10T10:30:35.646" idx="2">
    <p:pos x="5330" y="1404"/>
    <p:text>之前先加一页提纲？</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7-10T10:30:35.646" idx="2">
    <p:pos x="5330" y="1404"/>
    <p:text>之前先加一页提纲？</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7-10T10:30:35.646" idx="2">
    <p:pos x="5330" y="1404"/>
    <p:text>之前先加一页提纲？</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7-10T10:30:35.646" idx="2">
    <p:pos x="5330" y="1404"/>
    <p:text>之前先加一页提纲？</p:text>
    <p:extLst>
      <p:ext uri="{C676402C-5697-4E1C-873F-D02D1690AC5C}">
        <p15:threadingInfo xmlns:p15="http://schemas.microsoft.com/office/powerpoint/2012/main" timeZoneBias="-4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2019年7月13日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812178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t>2019年7月13日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t>‹#›</a:t>
            </a:fld>
            <a:endParaRPr lang="zh-CN" altLang="en-US" dirty="0"/>
          </a:p>
        </p:txBody>
      </p:sp>
    </p:spTree>
    <p:extLst>
      <p:ext uri="{BB962C8B-B14F-4D97-AF65-F5344CB8AC3E}">
        <p14:creationId xmlns:p14="http://schemas.microsoft.com/office/powerpoint/2010/main" val="449739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panose="020B0604020202020204" pitchFamily="34" charset="0"/>
                <a:ea typeface="宋体" panose="02010600030101010101" pitchFamily="2" charset="-122"/>
              </a:rPr>
              <a:t>1</a:t>
            </a:fld>
            <a:endParaRPr kumimoji="0" lang="en-US" altLang="zh-CN" sz="1200" b="0">
              <a:latin typeface="Arial" panose="020B0604020202020204" pitchFamily="34" charset="0"/>
              <a:ea typeface="宋体" panose="02010600030101010101"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2236338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11</a:t>
            </a:fld>
            <a:endParaRPr lang="zh-CN" altLang="en-US" dirty="0"/>
          </a:p>
        </p:txBody>
      </p:sp>
    </p:spTree>
    <p:extLst>
      <p:ext uri="{BB962C8B-B14F-4D97-AF65-F5344CB8AC3E}">
        <p14:creationId xmlns:p14="http://schemas.microsoft.com/office/powerpoint/2010/main" val="2742780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在本小节中，我们从软件生命周期、软件过程、软件过程模型和能力成熟度模型</a:t>
            </a:r>
            <a:r>
              <a:rPr lang="en-US" altLang="zh-CN" dirty="0"/>
              <a:t>4</a:t>
            </a:r>
            <a:r>
              <a:rPr lang="zh-CN" altLang="en-US" dirty="0"/>
              <a:t>个方面来讲解软件过程的基本概念。 </a:t>
            </a:r>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12</a:t>
            </a:fld>
            <a:endParaRPr lang="en-US" altLang="zh-CN"/>
          </a:p>
        </p:txBody>
      </p:sp>
    </p:spTree>
    <p:extLst>
      <p:ext uri="{BB962C8B-B14F-4D97-AF65-F5344CB8AC3E}">
        <p14:creationId xmlns:p14="http://schemas.microsoft.com/office/powerpoint/2010/main" val="3556137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14</a:t>
            </a:fld>
            <a:endParaRPr lang="zh-CN" altLang="en-US" dirty="0"/>
          </a:p>
        </p:txBody>
      </p:sp>
    </p:spTree>
    <p:extLst>
      <p:ext uri="{BB962C8B-B14F-4D97-AF65-F5344CB8AC3E}">
        <p14:creationId xmlns:p14="http://schemas.microsoft.com/office/powerpoint/2010/main" val="33680104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0" lang="en-US" altLang="zh-CN" sz="12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endParaRPr lang="zh-CN" altLang="en-US" dirty="0" smtClean="0">
              <a:sym typeface="+mn-ea"/>
            </a:endParaRPr>
          </a:p>
        </p:txBody>
      </p:sp>
      <p:sp>
        <p:nvSpPr>
          <p:cNvPr id="4" name="灯片编号占位符 3"/>
          <p:cNvSpPr>
            <a:spLocks noGrp="1"/>
          </p:cNvSpPr>
          <p:nvPr>
            <p:ph type="sldNum" sz="quarter" idx="10"/>
          </p:nvPr>
        </p:nvSpPr>
        <p:spPr/>
        <p:txBody>
          <a:bodyPr/>
          <a:lstStyle/>
          <a:p>
            <a:fld id="{82869989-EB00-4EE7-BCB5-25BDC5BB29F8}" type="slidenum">
              <a:rPr lang="en-US" altLang="zh-CN" smtClean="0"/>
              <a:t>15</a:t>
            </a:fld>
            <a:endParaRPr lang="zh-CN" altLang="en-US" dirty="0"/>
          </a:p>
        </p:txBody>
      </p:sp>
    </p:spTree>
    <p:extLst>
      <p:ext uri="{BB962C8B-B14F-4D97-AF65-F5344CB8AC3E}">
        <p14:creationId xmlns:p14="http://schemas.microsoft.com/office/powerpoint/2010/main" val="4164723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ea typeface="黑体" panose="02010609060101010101" pitchFamily="2" charset="-122"/>
              <a:sym typeface="+mn-ea"/>
            </a:endParaRPr>
          </a:p>
        </p:txBody>
      </p:sp>
      <p:sp>
        <p:nvSpPr>
          <p:cNvPr id="4" name="灯片编号占位符 3"/>
          <p:cNvSpPr>
            <a:spLocks noGrp="1"/>
          </p:cNvSpPr>
          <p:nvPr>
            <p:ph type="sldNum" sz="quarter" idx="10"/>
          </p:nvPr>
        </p:nvSpPr>
        <p:spPr/>
        <p:txBody>
          <a:bodyPr/>
          <a:lstStyle/>
          <a:p>
            <a:fld id="{82869989-EB00-4EE7-BCB5-25BDC5BB29F8}" type="slidenum">
              <a:rPr lang="en-US" altLang="zh-CN" smtClean="0"/>
              <a:t>16</a:t>
            </a:fld>
            <a:endParaRPr lang="zh-CN" altLang="en-US" dirty="0"/>
          </a:p>
        </p:txBody>
      </p:sp>
    </p:spTree>
    <p:extLst>
      <p:ext uri="{BB962C8B-B14F-4D97-AF65-F5344CB8AC3E}">
        <p14:creationId xmlns:p14="http://schemas.microsoft.com/office/powerpoint/2010/main" val="1018936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0" dirty="0" smtClean="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defRPr/>
            </a:pPr>
            <a:endParaRPr lang="zh-CN" altLang="en-US" b="0"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17</a:t>
            </a:fld>
            <a:endParaRPr lang="zh-CN" altLang="en-US" dirty="0"/>
          </a:p>
        </p:txBody>
      </p:sp>
    </p:spTree>
    <p:extLst>
      <p:ext uri="{BB962C8B-B14F-4D97-AF65-F5344CB8AC3E}">
        <p14:creationId xmlns:p14="http://schemas.microsoft.com/office/powerpoint/2010/main" val="9122545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496083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在本小节中，我们从软件生命周期、软件过程、软件过程模型和能力成熟度模型</a:t>
            </a:r>
            <a:r>
              <a:rPr lang="en-US" altLang="zh-CN" dirty="0"/>
              <a:t>4</a:t>
            </a:r>
            <a:r>
              <a:rPr lang="zh-CN" altLang="en-US" dirty="0"/>
              <a:t>个方面来讲解软件过程的基本概念。 </a:t>
            </a:r>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19</a:t>
            </a:fld>
            <a:endParaRPr lang="en-US" altLang="zh-CN"/>
          </a:p>
        </p:txBody>
      </p:sp>
    </p:spTree>
    <p:extLst>
      <p:ext uri="{BB962C8B-B14F-4D97-AF65-F5344CB8AC3E}">
        <p14:creationId xmlns:p14="http://schemas.microsoft.com/office/powerpoint/2010/main" val="21160231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20</a:t>
            </a:fld>
            <a:endParaRPr lang="zh-CN" altLang="en-US" dirty="0"/>
          </a:p>
        </p:txBody>
      </p:sp>
    </p:spTree>
    <p:extLst>
      <p:ext uri="{BB962C8B-B14F-4D97-AF65-F5344CB8AC3E}">
        <p14:creationId xmlns:p14="http://schemas.microsoft.com/office/powerpoint/2010/main" val="32155610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kumimoji="0" lang="en-US" altLang="zh-CN" sz="24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endParaRP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21</a:t>
            </a:fld>
            <a:endParaRPr lang="zh-CN" altLang="en-US" dirty="0"/>
          </a:p>
        </p:txBody>
      </p:sp>
    </p:spTree>
    <p:extLst>
      <p:ext uri="{BB962C8B-B14F-4D97-AF65-F5344CB8AC3E}">
        <p14:creationId xmlns:p14="http://schemas.microsoft.com/office/powerpoint/2010/main" val="1887670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在本小节中，我们从软件生命周期、软件过程、软件过程模型和能力成熟度模型</a:t>
            </a:r>
            <a:r>
              <a:rPr lang="en-US" altLang="zh-CN" dirty="0"/>
              <a:t>4</a:t>
            </a:r>
            <a:r>
              <a:rPr lang="zh-CN" altLang="en-US" dirty="0"/>
              <a:t>个方面来讲解软件过程的基本概念。 </a:t>
            </a:r>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2</a:t>
            </a:fld>
            <a:endParaRPr lang="en-US" altLang="zh-CN"/>
          </a:p>
        </p:txBody>
      </p:sp>
    </p:spTree>
    <p:extLst>
      <p:ext uri="{BB962C8B-B14F-4D97-AF65-F5344CB8AC3E}">
        <p14:creationId xmlns:p14="http://schemas.microsoft.com/office/powerpoint/2010/main" val="11949307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22</a:t>
            </a:fld>
            <a:endParaRPr lang="zh-CN" altLang="en-US" dirty="0"/>
          </a:p>
        </p:txBody>
      </p:sp>
    </p:spTree>
    <p:extLst>
      <p:ext uri="{BB962C8B-B14F-4D97-AF65-F5344CB8AC3E}">
        <p14:creationId xmlns:p14="http://schemas.microsoft.com/office/powerpoint/2010/main" val="31635668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228600" marR="0" lvl="1"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None/>
              <a:defRPr/>
            </a:pP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23</a:t>
            </a:fld>
            <a:endParaRPr lang="zh-CN" altLang="en-US" dirty="0"/>
          </a:p>
        </p:txBody>
      </p:sp>
    </p:spTree>
    <p:extLst>
      <p:ext uri="{BB962C8B-B14F-4D97-AF65-F5344CB8AC3E}">
        <p14:creationId xmlns:p14="http://schemas.microsoft.com/office/powerpoint/2010/main" val="3032698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a:lnSpc>
                <a:spcPct val="150000"/>
              </a:lnSpc>
            </a:pPr>
            <a:endParaRPr lang="zh-CN" altLang="en-US" sz="1200" b="0" dirty="0" smtClean="0"/>
          </a:p>
          <a:p>
            <a:pPr marL="0" marR="0" indent="0" algn="l" defTabSz="914400" rtl="0" eaLnBrk="1" fontAlgn="auto" latinLnBrk="0" hangingPunct="1">
              <a:lnSpc>
                <a:spcPct val="100000"/>
              </a:lnSpc>
              <a:spcBef>
                <a:spcPts val="0"/>
              </a:spcBef>
              <a:spcAft>
                <a:spcPts val="0"/>
              </a:spcAft>
              <a:buClrTx/>
              <a:buSzTx/>
              <a:buFontTx/>
              <a:buNone/>
              <a:defRPr/>
            </a:pPr>
            <a:endParaRPr lang="zh-CN" altLang="en-US" sz="1200" b="0" dirty="0" smtClean="0">
              <a:solidFill>
                <a:srgbClr val="0000FF"/>
              </a:solidFill>
            </a:endParaRPr>
          </a:p>
          <a:p>
            <a:pPr marL="0" marR="0" indent="0" algn="l" defTabSz="914400" rtl="0" eaLnBrk="1" fontAlgn="auto" latinLnBrk="0" hangingPunct="1">
              <a:lnSpc>
                <a:spcPct val="100000"/>
              </a:lnSpc>
              <a:spcBef>
                <a:spcPts val="0"/>
              </a:spcBef>
              <a:spcAft>
                <a:spcPts val="0"/>
              </a:spcAft>
              <a:buClrTx/>
              <a:buSzTx/>
              <a:buFontTx/>
              <a:buNone/>
              <a:defRPr/>
            </a:pPr>
            <a:endParaRPr lang="zh-CN" altLang="en-US" b="0"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24</a:t>
            </a:fld>
            <a:endParaRPr lang="zh-CN" altLang="en-US" dirty="0"/>
          </a:p>
        </p:txBody>
      </p:sp>
    </p:spTree>
    <p:extLst>
      <p:ext uri="{BB962C8B-B14F-4D97-AF65-F5344CB8AC3E}">
        <p14:creationId xmlns:p14="http://schemas.microsoft.com/office/powerpoint/2010/main" val="24919806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457200" lvl="1" indent="0" algn="l">
              <a:buNone/>
            </a:pPr>
            <a:endParaRPr lang="zh-CN" altLang="en-US" dirty="0">
              <a:ea typeface="黑体" panose="02010609060101010101" pitchFamily="2" charset="-122"/>
            </a:endParaRPr>
          </a:p>
          <a:p>
            <a:endParaRPr lang="zh-CN" altLang="en-US"/>
          </a:p>
        </p:txBody>
      </p:sp>
    </p:spTree>
    <p:extLst>
      <p:ext uri="{BB962C8B-B14F-4D97-AF65-F5344CB8AC3E}">
        <p14:creationId xmlns:p14="http://schemas.microsoft.com/office/powerpoint/2010/main" val="25533995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4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4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4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4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anose="02010609060101010101"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panose="020B0604020202020204" pitchFamily="34" charset="0"/>
                <a:ea typeface="宋体" panose="02010600030101010101" pitchFamily="2" charset="-122"/>
              </a:rPr>
              <a:t>28</a:t>
            </a:fld>
            <a:endParaRPr kumimoji="0" lang="en-US" altLang="zh-CN" sz="1200" b="0">
              <a:latin typeface="Arial" panose="020B0604020202020204" pitchFamily="34" charset="0"/>
              <a:ea typeface="宋体" panose="02010600030101010101"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3420858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在本小节中，我们从软件生命周期、软件过程、软件过程模型和能力成熟度模型</a:t>
            </a:r>
            <a:r>
              <a:rPr lang="en-US" altLang="zh-CN" dirty="0"/>
              <a:t>4</a:t>
            </a:r>
            <a:r>
              <a:rPr lang="zh-CN" altLang="en-US" dirty="0"/>
              <a:t>个方面来讲解软件过程的基本概念。 </a:t>
            </a:r>
          </a:p>
        </p:txBody>
      </p:sp>
      <p:sp>
        <p:nvSpPr>
          <p:cNvPr id="4" name="灯片编号占位符 3"/>
          <p:cNvSpPr>
            <a:spLocks noGrp="1"/>
          </p:cNvSpPr>
          <p:nvPr>
            <p:ph type="sldNum" sz="quarter" idx="10"/>
          </p:nvPr>
        </p:nvSpPr>
        <p:spPr/>
        <p:txBody>
          <a:bodyPr/>
          <a:lstStyle/>
          <a:p>
            <a:pPr>
              <a:defRPr/>
            </a:pPr>
            <a:fld id="{6323E544-FF8F-4F6E-B246-DDE628A3566E}" type="slidenum">
              <a:rPr lang="zh-CN" altLang="en-US" smtClean="0"/>
              <a:t>3</a:t>
            </a:fld>
            <a:endParaRPr lang="en-US" altLang="zh-CN"/>
          </a:p>
        </p:txBody>
      </p:sp>
    </p:spTree>
    <p:extLst>
      <p:ext uri="{BB962C8B-B14F-4D97-AF65-F5344CB8AC3E}">
        <p14:creationId xmlns:p14="http://schemas.microsoft.com/office/powerpoint/2010/main" val="450237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ea typeface="黑体" panose="02010609060101010101" pitchFamily="2" charset="-122"/>
                <a:sym typeface="+mn-ea"/>
              </a:rPr>
              <a:t>首先我们一起学习软件维护的概念，关于软件维护的定义有很多版本，我们教材采用的是</a:t>
            </a:r>
            <a:r>
              <a:rPr lang="en-US" altLang="zh-CN" dirty="0">
                <a:ea typeface="黑体" panose="02010609060101010101" pitchFamily="2" charset="-122"/>
                <a:sym typeface="+mn-ea"/>
              </a:rPr>
              <a:t>IEEE/EIA 1220</a:t>
            </a:r>
            <a:r>
              <a:rPr lang="zh-CN" altLang="en-US" dirty="0">
                <a:ea typeface="黑体" panose="02010609060101010101" pitchFamily="2" charset="-122"/>
                <a:sym typeface="+mn-ea"/>
              </a:rPr>
              <a:t>中对软件维护的定义，该定义指：软件维护是指</a:t>
            </a:r>
            <a:r>
              <a:rPr lang="zh-CN" altLang="en-US" dirty="0">
                <a:solidFill>
                  <a:srgbClr val="FF0000"/>
                </a:solidFill>
                <a:ea typeface="黑体" panose="02010609060101010101" pitchFamily="2" charset="-122"/>
                <a:sym typeface="+mn-ea"/>
              </a:rPr>
              <a:t>由于软件产品出现问题或需要改进而对代码及相关文档的修改</a:t>
            </a:r>
            <a:r>
              <a:rPr lang="zh-CN" altLang="en-US" dirty="0">
                <a:ea typeface="黑体" panose="02010609060101010101" pitchFamily="2" charset="-122"/>
                <a:sym typeface="+mn-ea"/>
              </a:rPr>
              <a:t>，其</a:t>
            </a:r>
            <a:r>
              <a:rPr lang="zh-CN" altLang="en-US" dirty="0">
                <a:solidFill>
                  <a:srgbClr val="0070C0"/>
                </a:solidFill>
                <a:ea typeface="黑体" panose="02010609060101010101" pitchFamily="2" charset="-122"/>
                <a:sym typeface="+mn-ea"/>
              </a:rPr>
              <a:t>目的</a:t>
            </a:r>
            <a:r>
              <a:rPr lang="zh-CN" altLang="en-US" dirty="0">
                <a:ea typeface="黑体" panose="02010609060101010101" pitchFamily="2" charset="-122"/>
                <a:sym typeface="+mn-ea"/>
              </a:rPr>
              <a:t>是对现有软件产品进行修改的同时保持其完整性。</a:t>
            </a:r>
            <a:endParaRPr lang="en-US" altLang="zh-CN"/>
          </a:p>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4</a:t>
            </a:fld>
            <a:endParaRPr lang="zh-CN" altLang="en-US" dirty="0"/>
          </a:p>
        </p:txBody>
      </p:sp>
    </p:spTree>
    <p:extLst>
      <p:ext uri="{BB962C8B-B14F-4D97-AF65-F5344CB8AC3E}">
        <p14:creationId xmlns:p14="http://schemas.microsoft.com/office/powerpoint/2010/main" val="3368235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sym typeface="+mn-ea"/>
              </a:rPr>
              <a:t>4. </a:t>
            </a:r>
            <a:r>
              <a:rPr lang="zh-CN" altLang="en-US">
                <a:sym typeface="+mn-ea"/>
              </a:rPr>
              <a:t>我们一起来看一个图，图中可以看到：</a:t>
            </a:r>
            <a:r>
              <a:rPr lang="zh-CN" altLang="en-US" dirty="0">
                <a:ea typeface="黑体" panose="02010609060101010101" pitchFamily="2" charset="-122"/>
                <a:sym typeface="+mn-ea"/>
              </a:rPr>
              <a:t>软件维护阶段一般要消耗软件生命周期中经费开支的</a:t>
            </a:r>
            <a:r>
              <a:rPr lang="zh-CN" altLang="en-US" dirty="0">
                <a:solidFill>
                  <a:srgbClr val="FF0000"/>
                </a:solidFill>
                <a:ea typeface="黑体" panose="02010609060101010101" pitchFamily="2" charset="-122"/>
                <a:sym typeface="+mn-ea"/>
              </a:rPr>
              <a:t>大部分</a:t>
            </a:r>
            <a:r>
              <a:rPr lang="zh-CN" altLang="en-US" dirty="0">
                <a:ea typeface="黑体" panose="02010609060101010101" pitchFamily="2" charset="-122"/>
                <a:sym typeface="+mn-ea"/>
              </a:rPr>
              <a:t>。</a:t>
            </a:r>
            <a:endParaRPr lang="zh-CN" altLang="en-US" dirty="0">
              <a:ea typeface="黑体" panose="02010609060101010101" pitchFamily="2" charset="-122"/>
            </a:endParaRPr>
          </a:p>
          <a:p>
            <a:endParaRPr lang="en-US" altLang="zh-CN"/>
          </a:p>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5</a:t>
            </a:fld>
            <a:endParaRPr lang="zh-CN" altLang="en-US" dirty="0"/>
          </a:p>
        </p:txBody>
      </p:sp>
    </p:spTree>
    <p:extLst>
      <p:ext uri="{BB962C8B-B14F-4D97-AF65-F5344CB8AC3E}">
        <p14:creationId xmlns:p14="http://schemas.microsoft.com/office/powerpoint/2010/main" val="6802665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sym typeface="+mn-ea"/>
              </a:rPr>
              <a:t>5.</a:t>
            </a:r>
            <a:r>
              <a:rPr lang="en-US" altLang="zh-CN" dirty="0">
                <a:ea typeface="黑体" panose="02010609060101010101" pitchFamily="2" charset="-122"/>
                <a:sym typeface="+mn-ea"/>
              </a:rPr>
              <a:t>70</a:t>
            </a:r>
            <a:r>
              <a:rPr lang="zh-CN" altLang="en-US" dirty="0">
                <a:ea typeface="黑体" panose="02010609060101010101" pitchFamily="2" charset="-122"/>
                <a:sym typeface="+mn-ea"/>
              </a:rPr>
              <a:t>年代用于维护已有软件的费用只占软件总预算的</a:t>
            </a:r>
            <a:r>
              <a:rPr lang="en-US" altLang="zh-CN" dirty="0">
                <a:ea typeface="黑体" panose="02010609060101010101" pitchFamily="2" charset="-122"/>
                <a:sym typeface="+mn-ea"/>
              </a:rPr>
              <a:t>35%~40%</a:t>
            </a:r>
            <a:r>
              <a:rPr lang="zh-CN" altLang="en-US" dirty="0">
                <a:ea typeface="黑体" panose="02010609060101010101" pitchFamily="2" charset="-122"/>
                <a:sym typeface="+mn-ea"/>
              </a:rPr>
              <a:t>，</a:t>
            </a:r>
            <a:r>
              <a:rPr lang="en-US" altLang="zh-CN" dirty="0">
                <a:ea typeface="黑体" panose="02010609060101010101" pitchFamily="2" charset="-122"/>
                <a:sym typeface="+mn-ea"/>
              </a:rPr>
              <a:t>80</a:t>
            </a:r>
            <a:r>
              <a:rPr lang="zh-CN" altLang="en-US" dirty="0">
                <a:ea typeface="黑体" panose="02010609060101010101" pitchFamily="2" charset="-122"/>
                <a:sym typeface="+mn-ea"/>
              </a:rPr>
              <a:t>年代上升为</a:t>
            </a:r>
            <a:r>
              <a:rPr lang="en-US" altLang="zh-CN" dirty="0">
                <a:ea typeface="黑体" panose="02010609060101010101" pitchFamily="2" charset="-122"/>
                <a:sym typeface="+mn-ea"/>
              </a:rPr>
              <a:t>40%~60%</a:t>
            </a:r>
            <a:r>
              <a:rPr lang="zh-CN" altLang="en-US" dirty="0">
                <a:ea typeface="黑体" panose="02010609060101010101" pitchFamily="2" charset="-122"/>
                <a:sym typeface="+mn-ea"/>
              </a:rPr>
              <a:t>， </a:t>
            </a:r>
            <a:r>
              <a:rPr lang="en-US" altLang="zh-CN" dirty="0">
                <a:ea typeface="黑体" panose="02010609060101010101" pitchFamily="2" charset="-122"/>
                <a:sym typeface="+mn-ea"/>
              </a:rPr>
              <a:t>90</a:t>
            </a:r>
            <a:r>
              <a:rPr lang="zh-CN" altLang="en-US" dirty="0">
                <a:ea typeface="黑体" panose="02010609060101010101" pitchFamily="2" charset="-122"/>
                <a:sym typeface="+mn-ea"/>
              </a:rPr>
              <a:t>年代已经占</a:t>
            </a:r>
            <a:r>
              <a:rPr lang="en-US" altLang="zh-CN" dirty="0">
                <a:ea typeface="黑体" panose="02010609060101010101" pitchFamily="2" charset="-122"/>
                <a:sym typeface="+mn-ea"/>
              </a:rPr>
              <a:t>70%</a:t>
            </a:r>
            <a:r>
              <a:rPr lang="zh-CN" altLang="en-US" dirty="0">
                <a:ea typeface="黑体" panose="02010609060101010101" pitchFamily="2" charset="-122"/>
                <a:sym typeface="+mn-ea"/>
              </a:rPr>
              <a:t>～</a:t>
            </a:r>
            <a:r>
              <a:rPr lang="en-US" altLang="zh-CN" dirty="0">
                <a:ea typeface="黑体" panose="02010609060101010101" pitchFamily="2" charset="-122"/>
                <a:sym typeface="+mn-ea"/>
              </a:rPr>
              <a:t>80%</a:t>
            </a:r>
            <a:r>
              <a:rPr lang="zh-CN" altLang="en-US" dirty="0">
                <a:ea typeface="黑体" panose="02010609060101010101" pitchFamily="2" charset="-122"/>
                <a:sym typeface="+mn-ea"/>
              </a:rPr>
              <a:t>。</a:t>
            </a:r>
            <a:endParaRPr lang="zh-CN" altLang="en-US"/>
          </a:p>
        </p:txBody>
      </p:sp>
    </p:spTree>
    <p:extLst>
      <p:ext uri="{BB962C8B-B14F-4D97-AF65-F5344CB8AC3E}">
        <p14:creationId xmlns:p14="http://schemas.microsoft.com/office/powerpoint/2010/main" val="2197803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sym typeface="+mn-ea"/>
              </a:rPr>
              <a:t>6. </a:t>
            </a:r>
            <a:r>
              <a:rPr lang="zh-CN" altLang="zh-CN" dirty="0">
                <a:ea typeface="黑体" panose="02010609060101010101" pitchFamily="2" charset="-122"/>
                <a:sym typeface="+mn-ea"/>
              </a:rPr>
              <a:t>维护的类型有</a:t>
            </a:r>
            <a:r>
              <a:rPr lang="zh-CN" altLang="en-US" dirty="0">
                <a:ea typeface="黑体" panose="02010609060101010101" pitchFamily="2" charset="-122"/>
                <a:sym typeface="+mn-ea"/>
              </a:rPr>
              <a:t>四</a:t>
            </a:r>
            <a:r>
              <a:rPr lang="zh-CN" altLang="zh-CN" dirty="0">
                <a:ea typeface="黑体" panose="02010609060101010101" pitchFamily="2" charset="-122"/>
                <a:sym typeface="+mn-ea"/>
              </a:rPr>
              <a:t>种：分别是 </a:t>
            </a:r>
            <a:r>
              <a:rPr lang="zh-CN" altLang="en-US" dirty="0">
                <a:solidFill>
                  <a:srgbClr val="FF0000"/>
                </a:solidFill>
                <a:ea typeface="黑体" panose="02010609060101010101" pitchFamily="2" charset="-122"/>
                <a:sym typeface="+mn-ea"/>
              </a:rPr>
              <a:t>纠错</a:t>
            </a:r>
            <a:r>
              <a:rPr lang="zh-CN" altLang="zh-CN" dirty="0">
                <a:solidFill>
                  <a:srgbClr val="FF0000"/>
                </a:solidFill>
                <a:ea typeface="黑体" panose="02010609060101010101" pitchFamily="2" charset="-122"/>
                <a:sym typeface="+mn-ea"/>
              </a:rPr>
              <a:t>性维护， 适应性维护， 完善性维护和</a:t>
            </a:r>
            <a:r>
              <a:rPr lang="zh-CN" altLang="en-US" dirty="0">
                <a:solidFill>
                  <a:srgbClr val="FF0000"/>
                </a:solidFill>
                <a:ea typeface="黑体" panose="02010609060101010101" pitchFamily="2" charset="-122"/>
                <a:sym typeface="+mn-ea"/>
              </a:rPr>
              <a:t> 预防性维护</a:t>
            </a:r>
          </a:p>
          <a:p>
            <a:r>
              <a:rPr lang="zh-CN" altLang="en-US" dirty="0">
                <a:ea typeface="黑体" panose="02010609060101010101" pitchFamily="2" charset="-122"/>
                <a:sym typeface="+mn-ea"/>
              </a:rPr>
              <a:t>国外的统计数字表明，四种类型维护中，</a:t>
            </a:r>
            <a:r>
              <a:rPr lang="zh-CN" altLang="en-US" dirty="0">
                <a:solidFill>
                  <a:srgbClr val="FF0000"/>
                </a:solidFill>
                <a:ea typeface="黑体" panose="02010609060101010101" pitchFamily="2" charset="-122"/>
                <a:sym typeface="+mn-ea"/>
              </a:rPr>
              <a:t>完善性维护所占比例最大，</a:t>
            </a:r>
            <a:r>
              <a:rPr lang="zh-CN" altLang="en-US" dirty="0">
                <a:ea typeface="黑体" panose="02010609060101010101" pitchFamily="2" charset="-122"/>
                <a:sym typeface="+mn-ea"/>
              </a:rPr>
              <a:t>占全部维护活动的</a:t>
            </a:r>
            <a:r>
              <a:rPr lang="en-US" altLang="zh-CN" dirty="0">
                <a:ea typeface="黑体" panose="02010609060101010101" pitchFamily="2" charset="-122"/>
                <a:sym typeface="+mn-ea"/>
              </a:rPr>
              <a:t>50%</a:t>
            </a:r>
            <a:r>
              <a:rPr lang="zh-CN" altLang="en-US" dirty="0">
                <a:ea typeface="黑体" panose="02010609060101010101" pitchFamily="2" charset="-122"/>
                <a:sym typeface="+mn-ea"/>
              </a:rPr>
              <a:t>～</a:t>
            </a:r>
            <a:r>
              <a:rPr lang="en-US" altLang="zh-CN" dirty="0">
                <a:ea typeface="黑体" panose="02010609060101010101" pitchFamily="2" charset="-122"/>
                <a:sym typeface="+mn-ea"/>
              </a:rPr>
              <a:t>66%</a:t>
            </a:r>
            <a:r>
              <a:rPr lang="zh-CN" altLang="en-US" dirty="0">
                <a:ea typeface="黑体" panose="02010609060101010101" pitchFamily="2" charset="-122"/>
                <a:sym typeface="+mn-ea"/>
              </a:rPr>
              <a:t>。其次是纠错性维护占</a:t>
            </a:r>
            <a:r>
              <a:rPr lang="en-US" altLang="zh-CN" dirty="0">
                <a:ea typeface="黑体" panose="02010609060101010101" pitchFamily="2" charset="-122"/>
                <a:sym typeface="+mn-ea"/>
              </a:rPr>
              <a:t>17%</a:t>
            </a:r>
            <a:r>
              <a:rPr lang="zh-CN" altLang="en-US" dirty="0">
                <a:ea typeface="黑体" panose="02010609060101010101" pitchFamily="2" charset="-122"/>
                <a:sym typeface="+mn-ea"/>
              </a:rPr>
              <a:t>～</a:t>
            </a:r>
            <a:r>
              <a:rPr lang="en-US" altLang="zh-CN" dirty="0">
                <a:ea typeface="黑体" panose="02010609060101010101" pitchFamily="2" charset="-122"/>
                <a:sym typeface="+mn-ea"/>
              </a:rPr>
              <a:t>21%</a:t>
            </a:r>
            <a:r>
              <a:rPr lang="zh-CN" altLang="en-US" dirty="0">
                <a:ea typeface="黑体" panose="02010609060101010101" pitchFamily="2" charset="-122"/>
                <a:sym typeface="+mn-ea"/>
              </a:rPr>
              <a:t>，第三是适应性维护占</a:t>
            </a:r>
            <a:r>
              <a:rPr lang="en-US" altLang="zh-CN" dirty="0">
                <a:ea typeface="黑体" panose="02010609060101010101" pitchFamily="2" charset="-122"/>
                <a:sym typeface="+mn-ea"/>
              </a:rPr>
              <a:t>18%</a:t>
            </a:r>
            <a:r>
              <a:rPr lang="zh-CN" altLang="en-US" dirty="0">
                <a:ea typeface="黑体" panose="02010609060101010101" pitchFamily="2" charset="-122"/>
                <a:sym typeface="+mn-ea"/>
              </a:rPr>
              <a:t>～</a:t>
            </a:r>
            <a:r>
              <a:rPr lang="en-US" altLang="zh-CN" dirty="0">
                <a:ea typeface="黑体" panose="02010609060101010101" pitchFamily="2" charset="-122"/>
                <a:sym typeface="+mn-ea"/>
              </a:rPr>
              <a:t>25%</a:t>
            </a:r>
            <a:r>
              <a:rPr lang="zh-CN" altLang="en-US" dirty="0">
                <a:ea typeface="黑体" panose="02010609060101010101" pitchFamily="2" charset="-122"/>
                <a:sym typeface="+mn-ea"/>
              </a:rPr>
              <a:t>，而其他维护活动，比如预防性维护最少，只占</a:t>
            </a:r>
            <a:r>
              <a:rPr lang="en-US" altLang="zh-CN" dirty="0">
                <a:ea typeface="黑体" panose="02010609060101010101" pitchFamily="2" charset="-122"/>
                <a:sym typeface="+mn-ea"/>
              </a:rPr>
              <a:t>4%</a:t>
            </a:r>
            <a:r>
              <a:rPr lang="zh-CN" altLang="en-US" dirty="0">
                <a:ea typeface="黑体" panose="02010609060101010101" pitchFamily="2" charset="-122"/>
                <a:sym typeface="+mn-ea"/>
              </a:rPr>
              <a:t>左右。</a:t>
            </a:r>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t>7</a:t>
            </a:fld>
            <a:endParaRPr lang="zh-CN" altLang="en-US" dirty="0"/>
          </a:p>
        </p:txBody>
      </p:sp>
    </p:spTree>
    <p:extLst>
      <p:ext uri="{BB962C8B-B14F-4D97-AF65-F5344CB8AC3E}">
        <p14:creationId xmlns:p14="http://schemas.microsoft.com/office/powerpoint/2010/main" val="135440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9</a:t>
            </a:fld>
            <a:endParaRPr lang="zh-CN" altLang="en-US" dirty="0"/>
          </a:p>
        </p:txBody>
      </p:sp>
    </p:spTree>
    <p:extLst>
      <p:ext uri="{BB962C8B-B14F-4D97-AF65-F5344CB8AC3E}">
        <p14:creationId xmlns:p14="http://schemas.microsoft.com/office/powerpoint/2010/main" val="17517411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2869989-EB00-4EE7-BCB5-25BDC5BB29F8}" type="slidenum">
              <a:rPr lang="en-US" altLang="zh-CN" smtClean="0"/>
              <a:t>10</a:t>
            </a:fld>
            <a:endParaRPr lang="zh-CN" altLang="en-US" dirty="0"/>
          </a:p>
        </p:txBody>
      </p:sp>
    </p:spTree>
    <p:extLst>
      <p:ext uri="{BB962C8B-B14F-4D97-AF65-F5344CB8AC3E}">
        <p14:creationId xmlns:p14="http://schemas.microsoft.com/office/powerpoint/2010/main" val="14875724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首页">
    <p:spTree>
      <p:nvGrpSpPr>
        <p:cNvPr id="1" name=""/>
        <p:cNvGrpSpPr/>
        <p:nvPr/>
      </p:nvGrpSpPr>
      <p:grpSpPr>
        <a:xfrm>
          <a:off x="0" y="0"/>
          <a:ext cx="0" cy="0"/>
          <a:chOff x="0" y="0"/>
          <a:chExt cx="0" cy="0"/>
        </a:xfrm>
      </p:grpSpPr>
      <p:grpSp>
        <p:nvGrpSpPr>
          <p:cNvPr id="5" name="组 4"/>
          <p:cNvGrpSpPr/>
          <p:nvPr userDrawn="1"/>
        </p:nvGrpSpPr>
        <p:grpSpPr bwMode="hidden">
          <a:xfrm>
            <a:off x="-1" y="0"/>
            <a:ext cx="12192002"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1293845" y="3421150"/>
            <a:ext cx="9604310" cy="1871475"/>
          </a:xfrm>
          <a:prstGeom prst="rect">
            <a:avLst/>
          </a:prstGeom>
        </p:spPr>
        <p:txBody>
          <a:bodyPr rtlCol="0" anchor="b">
            <a:noAutofit/>
          </a:bodyPr>
          <a:lstStyle>
            <a:lvl1pPr algn="l">
              <a:lnSpc>
                <a:spcPct val="100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副标题 2"/>
          <p:cNvSpPr>
            <a:spLocks noGrp="1"/>
          </p:cNvSpPr>
          <p:nvPr>
            <p:ph type="subTitle" idx="1" hasCustomPrompt="1"/>
          </p:nvPr>
        </p:nvSpPr>
        <p:spPr>
          <a:xfrm>
            <a:off x="1293845" y="5432564"/>
            <a:ext cx="9604310" cy="457200"/>
          </a:xfrm>
          <a:prstGeom prst="rect">
            <a:avLst/>
          </a:prstGeom>
        </p:spPr>
        <p:txBody>
          <a:bodyPr rtlCol="0">
            <a:normAutofit/>
          </a:bodyPr>
          <a:lstStyle>
            <a:lvl1pPr marL="0" indent="0" algn="l">
              <a:spcBef>
                <a:spcPts val="0"/>
              </a:spcBef>
              <a:buNone/>
              <a:defRPr sz="2000" b="0">
                <a:solidFill>
                  <a:schemeClr val="accent1">
                    <a:lumMod val="75000"/>
                  </a:schemeClr>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zh-CN" altLang="en-US" noProof="0"/>
              <a:t>单击以编辑母版副标题样式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57" name="图片 5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924629" y="58735"/>
            <a:ext cx="6342743" cy="3561284"/>
          </a:xfrm>
          <a:prstGeom prst="ellipse">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571501" y="0"/>
            <a:ext cx="5202767" cy="668780"/>
          </a:xfrm>
          <a:prstGeom prst="rect">
            <a:avLst/>
          </a:prstGeom>
        </p:spPr>
        <p:txBody>
          <a:bodyPr rtlCol="0"/>
          <a:lstStyle>
            <a:lvl1pPr>
              <a:lnSpc>
                <a:spcPct val="130000"/>
              </a:lnSpc>
              <a:defRPr sz="3200"/>
            </a:lvl1pPr>
          </a:lstStyle>
          <a:p>
            <a:pPr rtl="0"/>
            <a:r>
              <a:rPr lang="zh-CN" altLang="en-US" dirty="0"/>
              <a:t>单击此处编辑母版标题样式</a:t>
            </a:r>
          </a:p>
        </p:txBody>
      </p:sp>
      <p:sp>
        <p:nvSpPr>
          <p:cNvPr id="8" name="矩形 7"/>
          <p:cNvSpPr/>
          <p:nvPr userDrawn="1"/>
        </p:nvSpPr>
        <p:spPr>
          <a:xfrm>
            <a:off x="0" y="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过渡页">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组 6"/>
          <p:cNvGrpSpPr/>
          <p:nvPr userDrawn="1"/>
        </p:nvGrpSpPr>
        <p:grpSpPr bwMode="hidden">
          <a:xfrm>
            <a:off x="-1" y="0"/>
            <a:ext cx="12192002" cy="6858000"/>
            <a:chOff x="-1" y="0"/>
            <a:chExt cx="12192002" cy="6858000"/>
          </a:xfrm>
        </p:grpSpPr>
        <p:cxnSp>
          <p:nvCxnSpPr>
            <p:cNvPr id="8" name="直接连接符​​(S)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组 23"/>
            <p:cNvGrpSpPr/>
            <p:nvPr userDrawn="1"/>
          </p:nvGrpSpPr>
          <p:grpSpPr bwMode="hidden">
            <a:xfrm>
              <a:off x="-1" y="0"/>
              <a:ext cx="12192001" cy="6858000"/>
              <a:chOff x="-1" y="0"/>
              <a:chExt cx="12192001" cy="6858000"/>
            </a:xfrm>
          </p:grpSpPr>
          <p:cxnSp>
            <p:nvCxnSpPr>
              <p:cNvPr id="42" name="直接连接符​​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组 46"/>
              <p:cNvGrpSpPr/>
              <p:nvPr/>
            </p:nvGrpSpPr>
            <p:grpSpPr bwMode="hidden">
              <a:xfrm>
                <a:off x="6327885" y="0"/>
                <a:ext cx="5864115" cy="5898673"/>
                <a:chOff x="6327885" y="0"/>
                <a:chExt cx="5864115" cy="5898673"/>
              </a:xfrm>
            </p:grpSpPr>
            <p:cxnSp>
              <p:nvCxnSpPr>
                <p:cNvPr id="53" name="直接连接符​​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直接连接符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组 24"/>
            <p:cNvGrpSpPr/>
            <p:nvPr userDrawn="1"/>
          </p:nvGrpSpPr>
          <p:grpSpPr bwMode="hidden">
            <a:xfrm flipH="1">
              <a:off x="0" y="0"/>
              <a:ext cx="12192001" cy="6858000"/>
              <a:chOff x="-1" y="0"/>
              <a:chExt cx="12192001" cy="6858000"/>
            </a:xfrm>
          </p:grpSpPr>
          <p:cxnSp>
            <p:nvCxnSpPr>
              <p:cNvPr id="26" name="直接连接符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组 30"/>
              <p:cNvGrpSpPr/>
              <p:nvPr/>
            </p:nvGrpSpPr>
            <p:grpSpPr bwMode="hidden">
              <a:xfrm>
                <a:off x="6327885" y="0"/>
                <a:ext cx="5864115" cy="5898673"/>
                <a:chOff x="6327885" y="0"/>
                <a:chExt cx="5864115" cy="5898673"/>
              </a:xfrm>
            </p:grpSpPr>
            <p:cxnSp>
              <p:nvCxnSpPr>
                <p:cNvPr id="37" name="直接连接符​​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直接连接符​​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title"/>
          </p:nvPr>
        </p:nvSpPr>
        <p:spPr>
          <a:xfrm>
            <a:off x="1295400" y="2541573"/>
            <a:ext cx="9601200" cy="2743200"/>
          </a:xfrm>
          <a:prstGeom prst="rect">
            <a:avLst/>
          </a:prstGeom>
        </p:spPr>
        <p:txBody>
          <a:bodyPr rtlCol="0" anchor="b">
            <a:normAutofit/>
          </a:bodyPr>
          <a:lstStyle>
            <a:lvl1pPr>
              <a:lnSpc>
                <a:spcPct val="85000"/>
              </a:lnSpc>
              <a:defRPr sz="6000" cap="none" baseline="0">
                <a:solidFill>
                  <a:schemeClr val="tx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文本占位符 2"/>
          <p:cNvSpPr>
            <a:spLocks noGrp="1"/>
          </p:cNvSpPr>
          <p:nvPr>
            <p:ph type="body" idx="1" hasCustomPrompt="1"/>
          </p:nvPr>
        </p:nvSpPr>
        <p:spPr>
          <a:xfrm>
            <a:off x="1295400" y="5431536"/>
            <a:ext cx="9601200" cy="457200"/>
          </a:xfrm>
          <a:prstGeom prst="rect">
            <a:avLst/>
          </a:prstGeom>
        </p:spPr>
        <p:txBody>
          <a:bodyPr rtlCol="0">
            <a:normAutofit/>
          </a:bodyPr>
          <a:lstStyle>
            <a:lvl1pPr marL="0" indent="0">
              <a:spcBef>
                <a:spcPts val="0"/>
              </a:spcBef>
              <a:buNone/>
              <a:defRPr sz="2000" b="0">
                <a:solidFill>
                  <a:schemeClr val="tx1"/>
                </a:solidFill>
                <a:latin typeface="微软雅黑" panose="020B0503020204020204" pitchFamily="34" charset="-122"/>
                <a:ea typeface="微软雅黑" panose="020B0503020204020204" pitchFamily="34" charset="-122"/>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zh-CN" altLang="en-US" noProof="0"/>
              <a:t>编辑母版文本样式</a:t>
            </a:r>
          </a:p>
        </p:txBody>
      </p:sp>
      <p:cxnSp>
        <p:nvCxnSpPr>
          <p:cNvPr id="58" name="直接连接符​​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1" y="0"/>
            <a:ext cx="12192002"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7913152" y="571500"/>
            <a:ext cx="3657600" cy="2197100"/>
          </a:xfrm>
          <a:prstGeom prst="rect">
            <a:avLst/>
          </a:prstGeom>
        </p:spPr>
        <p:txBody>
          <a:bodyPr rtlCol="0" anchor="b">
            <a:normAutofit/>
          </a:bodyPr>
          <a:lstStyle>
            <a:lvl1pPr>
              <a:defRPr sz="2600">
                <a:solidFill>
                  <a:schemeClr val="bg1"/>
                </a:solidFill>
                <a:latin typeface="微软雅黑" panose="020B0503020204020204" pitchFamily="34" charset="-122"/>
                <a:ea typeface="微软雅黑" panose="020B0503020204020204"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idx="1" hasCustomPrompt="1"/>
          </p:nvPr>
        </p:nvSpPr>
        <p:spPr>
          <a:xfrm>
            <a:off x="543197" y="571500"/>
            <a:ext cx="6217920" cy="5715000"/>
          </a:xfrm>
          <a:prstGeom prst="rect">
            <a:avLst/>
          </a:prstGeom>
        </p:spPr>
        <p:txBody>
          <a:bodyPr rtlCol="0">
            <a:normAutofit/>
          </a:bodyPr>
          <a:lstStyle>
            <a:lvl1pPr>
              <a:defRPr sz="2000">
                <a:latin typeface="微软雅黑" panose="020B0503020204020204" pitchFamily="34" charset="-122"/>
                <a:ea typeface="微软雅黑" panose="020B0503020204020204" pitchFamily="34" charset="-122"/>
              </a:defRPr>
            </a:lvl1pPr>
            <a:lvl2pPr>
              <a:defRPr sz="1800">
                <a:latin typeface="微软雅黑" panose="020B0503020204020204" pitchFamily="34" charset="-122"/>
                <a:ea typeface="微软雅黑" panose="020B0503020204020204" pitchFamily="34" charset="-122"/>
              </a:defRPr>
            </a:lvl2pPr>
            <a:lvl3pPr>
              <a:defRPr sz="1600">
                <a:latin typeface="微软雅黑" panose="020B0503020204020204" pitchFamily="34" charset="-122"/>
                <a:ea typeface="微软雅黑" panose="020B0503020204020204" pitchFamily="34" charset="-122"/>
              </a:defRPr>
            </a:lvl3pPr>
            <a:lvl4pPr>
              <a:defRPr sz="1400">
                <a:latin typeface="微软雅黑" panose="020B0503020204020204" pitchFamily="34" charset="-122"/>
                <a:ea typeface="微软雅黑" panose="020B0503020204020204" pitchFamily="34" charset="-122"/>
              </a:defRPr>
            </a:lvl4pPr>
            <a:lvl5pPr>
              <a:defRPr sz="1400">
                <a:latin typeface="微软雅黑" panose="020B0503020204020204" pitchFamily="34" charset="-122"/>
                <a:ea typeface="微软雅黑" panose="020B0503020204020204" pitchFamily="34" charset="-122"/>
              </a:defRPr>
            </a:lvl5pPr>
            <a:lvl6pPr>
              <a:defRPr sz="2000"/>
            </a:lvl6pPr>
            <a:lvl7pPr>
              <a:defRPr sz="2000"/>
            </a:lvl7pPr>
            <a:lvl8pPr>
              <a:defRPr sz="2000"/>
            </a:lvl8pPr>
            <a:lvl9pPr>
              <a:defRPr sz="20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endParaRPr lang="zh-CN" altLang="en-US" noProof="0" dirty="0"/>
          </a:p>
        </p:txBody>
      </p:sp>
      <p:sp>
        <p:nvSpPr>
          <p:cNvPr id="4" name="文本占位符 3"/>
          <p:cNvSpPr>
            <a:spLocks noGrp="1"/>
          </p:cNvSpPr>
          <p:nvPr>
            <p:ph type="body" sz="half" idx="2" hasCustomPrompt="1"/>
          </p:nvPr>
        </p:nvSpPr>
        <p:spPr>
          <a:xfrm>
            <a:off x="7913152" y="2995012"/>
            <a:ext cx="3657600" cy="2285950"/>
          </a:xfrm>
          <a:prstGeom prst="rect">
            <a:avLst/>
          </a:prstGeom>
        </p:spPr>
        <p:txBody>
          <a:bodyPr rtlCol="0">
            <a:normAutofit/>
          </a:bodyPr>
          <a:lstStyle>
            <a:lvl1pPr marL="0" indent="0">
              <a:spcBef>
                <a:spcPts val="1200"/>
              </a:spcBef>
              <a:buNone/>
              <a:defRPr sz="1600">
                <a:solidFill>
                  <a:schemeClr val="bg1"/>
                </a:solidFill>
                <a:latin typeface="微软雅黑" panose="020B0503020204020204" pitchFamily="34" charset="-122"/>
                <a:ea typeface="微软雅黑" panose="020B0503020204020204" pitchFamily="34" charset="-122"/>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zh-CN" altLang="en-US" noProof="0"/>
              <a:t>编辑母版文本样式</a:t>
            </a:r>
          </a:p>
        </p:txBody>
      </p:sp>
      <p:cxnSp>
        <p:nvCxnSpPr>
          <p:cNvPr id="60" name="直接连接符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609601" y="6289679"/>
            <a:ext cx="6128030"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8992717" y="6289679"/>
            <a:ext cx="1267271"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t>2019年7月13日</a:t>
            </a:fld>
            <a:endParaRPr lang="zh-CN" altLang="en-US" dirty="0"/>
          </a:p>
        </p:txBody>
      </p:sp>
      <p:sp>
        <p:nvSpPr>
          <p:cNvPr id="8" name="幻灯片编号占位符 7"/>
          <p:cNvSpPr>
            <a:spLocks noGrp="1"/>
          </p:cNvSpPr>
          <p:nvPr>
            <p:ph type="sldNum" sz="quarter" idx="12"/>
          </p:nvPr>
        </p:nvSpPr>
        <p:spPr>
          <a:xfrm>
            <a:off x="10665311" y="6289679"/>
            <a:ext cx="918882" cy="222436"/>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E31375A4-56A4-47D6-9801-1991572033F7}" type="slidenum">
              <a:rPr lang="en-US" altLang="zh-CN" noProof="0" smtClean="0"/>
              <a:t>‹#›</a:t>
            </a:fld>
            <a:endParaRPr lang="zh-CN" altLang="en-US" noProof="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Tm="0">
        <p:fade/>
      </p:transition>
    </mc:Choice>
    <mc:Fallback xmlns="">
      <p:transition spd="med" advTm="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12192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2pPr>
      <a:lvl3pPr marL="685800" indent="-179705"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4pPr>
      <a:lvl5pPr marL="11430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微软雅黑" panose="020B0503020204020204" pitchFamily="34" charset="-122"/>
          <a:ea typeface="微软雅黑" panose="020B0503020204020204" pitchFamily="34" charset="-122"/>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400" kern="1200">
          <a:solidFill>
            <a:schemeClr val="tx1"/>
          </a:solidFill>
          <a:latin typeface="+mn-lt"/>
          <a:ea typeface="+mn-ea"/>
          <a:cs typeface="+mn-cs"/>
        </a:defRPr>
      </a:lvl8pPr>
      <a:lvl9pPr marL="1877695"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comments" Target="../comments/commen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comments" Target="../comments/commen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comments" Target="../comments/commen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mailto:lantian1029@uestc.edu.cn"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654050" y="3672840"/>
            <a:ext cx="11067415" cy="1549283"/>
          </a:xfrm>
        </p:spPr>
        <p:txBody>
          <a:bodyPr/>
          <a:lstStyle/>
          <a:p>
            <a:pPr algn="ctr"/>
            <a:r>
              <a:rPr lang="en-US" altLang="zh-CN" dirty="0">
                <a:solidFill>
                  <a:schemeClr val="tx1">
                    <a:lumMod val="90000"/>
                    <a:lumOff val="10000"/>
                  </a:schemeClr>
                </a:solidFill>
                <a:latin typeface="+mn-lt"/>
                <a:ea typeface="+mn-ea"/>
                <a:cs typeface="+mn-ea"/>
                <a:sym typeface="+mn-lt"/>
              </a:rPr>
              <a:t> </a:t>
            </a:r>
            <a:r>
              <a:rPr lang="zh-CN" altLang="en-US" dirty="0" smtClean="0">
                <a:solidFill>
                  <a:schemeClr val="tx1">
                    <a:lumMod val="90000"/>
                    <a:lumOff val="10000"/>
                  </a:schemeClr>
                </a:solidFill>
                <a:latin typeface="+mn-lt"/>
                <a:ea typeface="+mn-ea"/>
                <a:cs typeface="+mn-ea"/>
                <a:sym typeface="+mn-lt"/>
              </a:rPr>
              <a:t>软件维护</a:t>
            </a:r>
            <a:endParaRPr lang="zh-CN" altLang="en-US" dirty="0">
              <a:solidFill>
                <a:schemeClr val="tx1">
                  <a:lumMod val="90000"/>
                  <a:lumOff val="10000"/>
                </a:schemeClr>
              </a:solidFill>
              <a:latin typeface="+mn-lt"/>
              <a:ea typeface="+mn-ea"/>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zh-CN" dirty="0">
                <a:latin typeface="+mn-lt"/>
                <a:ea typeface="+mn-ea"/>
                <a:cs typeface="+mn-ea"/>
                <a:sym typeface="+mn-lt"/>
              </a:rPr>
              <a:t>3</a:t>
            </a:r>
            <a:r>
              <a:rPr lang="zh-CN" altLang="en-US" dirty="0">
                <a:latin typeface="+mn-lt"/>
                <a:ea typeface="+mn-ea"/>
                <a:cs typeface="+mn-ea"/>
                <a:sym typeface="+mn-lt"/>
              </a:rPr>
              <a:t>）适应性维护</a:t>
            </a:r>
          </a:p>
        </p:txBody>
      </p:sp>
      <p:sp>
        <p:nvSpPr>
          <p:cNvPr id="14339" name="Rectangle 3"/>
          <p:cNvSpPr>
            <a:spLocks noGrp="1"/>
          </p:cNvSpPr>
          <p:nvPr/>
        </p:nvSpPr>
        <p:spPr>
          <a:xfrm>
            <a:off x="457200" y="1600200"/>
            <a:ext cx="11490325" cy="452628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r>
              <a:rPr lang="zh-CN" altLang="en-US" sz="3600" dirty="0">
                <a:ea typeface="黑体" panose="02010609060101010101" pitchFamily="2" charset="-122"/>
              </a:rPr>
              <a:t>在使用过程中，</a:t>
            </a:r>
          </a:p>
          <a:p>
            <a:pPr lvl="1"/>
            <a:r>
              <a:rPr lang="zh-CN" altLang="en-US" sz="2400" dirty="0">
                <a:ea typeface="黑体" panose="02010609060101010101" pitchFamily="2" charset="-122"/>
              </a:rPr>
              <a:t>外部环境（新的硬、软件配置）</a:t>
            </a:r>
          </a:p>
          <a:p>
            <a:pPr lvl="1"/>
            <a:r>
              <a:rPr lang="zh-CN" altLang="en-US" sz="2400" dirty="0">
                <a:ea typeface="黑体" panose="02010609060101010101" pitchFamily="2" charset="-122"/>
              </a:rPr>
              <a:t>数据环境（数据库、数据格式、数据输入</a:t>
            </a:r>
            <a:r>
              <a:rPr lang="en-US" altLang="zh-CN" sz="2400" dirty="0">
                <a:ea typeface="黑体" panose="02010609060101010101" pitchFamily="2" charset="-122"/>
              </a:rPr>
              <a:t>/</a:t>
            </a:r>
            <a:r>
              <a:rPr lang="zh-CN" altLang="en-US" sz="2400" dirty="0">
                <a:ea typeface="黑体" panose="02010609060101010101" pitchFamily="2" charset="-122"/>
              </a:rPr>
              <a:t>输出方式、数据存储介质）</a:t>
            </a:r>
          </a:p>
          <a:p>
            <a:pPr marL="457200" lvl="1" indent="0">
              <a:buNone/>
            </a:pPr>
            <a:r>
              <a:rPr lang="zh-CN" altLang="en-US" sz="3600" dirty="0">
                <a:ea typeface="黑体" panose="02010609060101010101" pitchFamily="2" charset="-122"/>
              </a:rPr>
              <a:t>可能发生变化。</a:t>
            </a:r>
            <a:endParaRPr lang="zh-CN" altLang="en-US" sz="2400" dirty="0">
              <a:ea typeface="黑体" panose="02010609060101010101" pitchFamily="2" charset="-122"/>
            </a:endParaRPr>
          </a:p>
          <a:p>
            <a:r>
              <a:rPr lang="zh-CN" altLang="en-US" sz="3600" dirty="0">
                <a:ea typeface="黑体" panose="02010609060101010101" pitchFamily="2" charset="-122"/>
              </a:rPr>
              <a:t>为使软件</a:t>
            </a:r>
            <a:r>
              <a:rPr lang="zh-CN" altLang="en-US" sz="3600" dirty="0">
                <a:solidFill>
                  <a:srgbClr val="FF0000"/>
                </a:solidFill>
                <a:ea typeface="黑体" panose="02010609060101010101" pitchFamily="2" charset="-122"/>
              </a:rPr>
              <a:t>适应这种变化</a:t>
            </a:r>
            <a:r>
              <a:rPr lang="zh-CN" altLang="en-US" sz="3600" dirty="0">
                <a:ea typeface="黑体" panose="02010609060101010101" pitchFamily="2" charset="-122"/>
              </a:rPr>
              <a:t>，而去修改软件的过程就叫做适应性维护。</a:t>
            </a:r>
            <a:br>
              <a:rPr lang="zh-CN" altLang="en-US" sz="3600" dirty="0">
                <a:ea typeface="黑体" panose="02010609060101010101" pitchFamily="2" charset="-122"/>
              </a:rPr>
            </a:br>
            <a:endParaRPr lang="zh-CN" altLang="en-US" sz="3600" dirty="0">
              <a:ea typeface="黑体" panose="0201060906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arn(inVertical)">
                                      <p:cBhvr>
                                        <p:cTn id="7" dur="500"/>
                                        <p:tgtEl>
                                          <p:spTgt spid="14339">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4339">
                                            <p:txEl>
                                              <p:pRg st="1" end="1"/>
                                            </p:txEl>
                                          </p:spTgt>
                                        </p:tgtEl>
                                        <p:attrNameLst>
                                          <p:attrName>style.visibility</p:attrName>
                                        </p:attrNameLst>
                                      </p:cBhvr>
                                      <p:to>
                                        <p:strVal val="visible"/>
                                      </p:to>
                                    </p:set>
                                    <p:animEffect transition="in" filter="barn(inVertical)">
                                      <p:cBhvr>
                                        <p:cTn id="10" dur="500"/>
                                        <p:tgtEl>
                                          <p:spTgt spid="14339">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animEffect transition="in" filter="barn(inVertical)">
                                      <p:cBhvr>
                                        <p:cTn id="13" dur="500"/>
                                        <p:tgtEl>
                                          <p:spTgt spid="14339">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4339">
                                            <p:txEl>
                                              <p:pRg st="3" end="3"/>
                                            </p:txEl>
                                          </p:spTgt>
                                        </p:tgtEl>
                                        <p:attrNameLst>
                                          <p:attrName>style.visibility</p:attrName>
                                        </p:attrNameLst>
                                      </p:cBhvr>
                                      <p:to>
                                        <p:strVal val="visible"/>
                                      </p:to>
                                    </p:set>
                                    <p:animEffect transition="in" filter="barn(inVertical)">
                                      <p:cBhvr>
                                        <p:cTn id="16" dur="500"/>
                                        <p:tgtEl>
                                          <p:spTgt spid="1433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14339">
                                            <p:txEl>
                                              <p:pRg st="4" end="4"/>
                                            </p:txEl>
                                          </p:spTgt>
                                        </p:tgtEl>
                                        <p:attrNameLst>
                                          <p:attrName>style.visibility</p:attrName>
                                        </p:attrNameLst>
                                      </p:cBhvr>
                                      <p:to>
                                        <p:strVal val="visible"/>
                                      </p:to>
                                    </p:set>
                                    <p:animEffect transition="in" filter="barn(inVertical)">
                                      <p:cBhvr>
                                        <p:cTn id="21" dur="500"/>
                                        <p:tgtEl>
                                          <p:spTgt spid="14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p:txBody>
          <a:bodyPr/>
          <a:lstStyle/>
          <a:p>
            <a:r>
              <a:rPr lang="en-US" altLang="zh-CN">
                <a:latin typeface="+mn-lt"/>
                <a:ea typeface="+mn-ea"/>
                <a:cs typeface="+mn-ea"/>
                <a:sym typeface="+mn-lt"/>
              </a:rPr>
              <a:t>4</a:t>
            </a:r>
            <a:r>
              <a:rPr lang="zh-CN" altLang="en-US">
                <a:latin typeface="+mn-lt"/>
                <a:ea typeface="+mn-ea"/>
                <a:cs typeface="+mn-ea"/>
                <a:sym typeface="+mn-lt"/>
              </a:rPr>
              <a:t>）预防性维护</a:t>
            </a:r>
          </a:p>
        </p:txBody>
      </p:sp>
      <p:sp>
        <p:nvSpPr>
          <p:cNvPr id="16387" name="Rectangle 3"/>
          <p:cNvSpPr>
            <a:spLocks noGrp="1"/>
          </p:cNvSpPr>
          <p:nvPr/>
        </p:nvSpPr>
        <p:spPr>
          <a:xfrm>
            <a:off x="457200" y="1600200"/>
            <a:ext cx="11602720" cy="452628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r>
              <a:rPr lang="zh-CN" altLang="en-US" sz="3200" dirty="0">
                <a:ea typeface="黑体" panose="02010609060101010101" pitchFamily="2" charset="-122"/>
              </a:rPr>
              <a:t>预防性维护是为了提高软件的可维护性、可靠性等，为以后进一步改进软件打下良好基础。</a:t>
            </a:r>
          </a:p>
          <a:p>
            <a:r>
              <a:rPr lang="zh-CN" altLang="en-US" sz="3200" dirty="0">
                <a:ea typeface="黑体" panose="02010609060101010101" pitchFamily="2" charset="-122"/>
              </a:rPr>
              <a:t>预防性维护定义为：采用先进的软件工程方法对需要维护的软件或软件中的</a:t>
            </a:r>
            <a:r>
              <a:rPr lang="zh-CN" altLang="en-US" sz="3200" dirty="0">
                <a:solidFill>
                  <a:srgbClr val="FF0000"/>
                </a:solidFill>
                <a:ea typeface="黑体" panose="02010609060101010101" pitchFamily="2" charset="-122"/>
              </a:rPr>
              <a:t>某一部分（重新）进行设计、编制和测试</a:t>
            </a:r>
            <a:r>
              <a:rPr lang="zh-CN" altLang="en-US" sz="3200" dirty="0">
                <a:ea typeface="黑体" panose="02010609060101010101" pitchFamily="2" charset="-122"/>
              </a:rPr>
              <a:t>。</a:t>
            </a:r>
            <a:endParaRPr lang="en-US" altLang="zh-CN" sz="3200" dirty="0">
              <a:ea typeface="黑体" panose="02010609060101010101" pitchFamily="2" charset="-122"/>
            </a:endParaRPr>
          </a:p>
          <a:p>
            <a:endParaRPr lang="zh-CN" altLang="en-US" sz="3200" dirty="0">
              <a:ea typeface="黑体" panose="0201060906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wipe(down)">
                                      <p:cBhvr>
                                        <p:cTn id="7" dur="500"/>
                                        <p:tgtEl>
                                          <p:spTgt spid="163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wipe(down)">
                                      <p:cBhvr>
                                        <p:cTn id="12" dur="500"/>
                                        <p:tgtEl>
                                          <p:spTgt spid="163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sz="3600" dirty="0" smtClean="0">
                <a:latin typeface="+mn-lt"/>
                <a:ea typeface="+mn-ea"/>
                <a:cs typeface="+mn-ea"/>
                <a:sym typeface="+mn-lt"/>
              </a:rPr>
              <a:t>软件维护应注意的问题</a:t>
            </a:r>
            <a:endParaRPr lang="zh-CN" altLang="en-US" sz="3600" dirty="0">
              <a:latin typeface="+mn-lt"/>
              <a:ea typeface="+mn-ea"/>
              <a:cs typeface="+mn-ea"/>
              <a:sym typeface="+mn-lt"/>
            </a:endParaRP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p:txBody>
          <a:bodyPr>
            <a:normAutofit/>
          </a:bodyPr>
          <a:lstStyle/>
          <a:p>
            <a:pPr marL="342900" indent="-342900">
              <a:buClrTx/>
              <a:buFont typeface="Wingdings" panose="05000000000000000000" pitchFamily="2" charset="2"/>
              <a:buChar char="l"/>
            </a:pPr>
            <a:r>
              <a:rPr lang="zh-CN" altLang="en-US" sz="2400" dirty="0" smtClean="0">
                <a:cs typeface="+mn-ea"/>
                <a:sym typeface="+mn-lt"/>
              </a:rPr>
              <a:t>技术方面</a:t>
            </a:r>
            <a:endParaRPr lang="en-US" altLang="zh-CN" sz="2400" dirty="0" smtClean="0">
              <a:cs typeface="+mn-ea"/>
              <a:sym typeface="+mn-lt"/>
            </a:endParaRPr>
          </a:p>
          <a:p>
            <a:pPr marL="342900" indent="-342900">
              <a:buClrTx/>
              <a:buFont typeface="Wingdings" panose="05000000000000000000" pitchFamily="2" charset="2"/>
              <a:buChar char="l"/>
            </a:pPr>
            <a:r>
              <a:rPr lang="zh-CN" altLang="en-US" sz="2400" dirty="0" smtClean="0">
                <a:cs typeface="+mn-ea"/>
                <a:sym typeface="+mn-lt"/>
              </a:rPr>
              <a:t>管理方面</a:t>
            </a:r>
            <a:endParaRPr lang="en-US" altLang="zh-CN" sz="2400" dirty="0" smtClean="0">
              <a:cs typeface="+mn-ea"/>
              <a:sym typeface="+mn-lt"/>
            </a:endParaRPr>
          </a:p>
          <a:p>
            <a:pPr marL="342900" indent="-342900">
              <a:buClrTx/>
              <a:buFont typeface="Wingdings" panose="05000000000000000000" pitchFamily="2" charset="2"/>
              <a:buChar char="l"/>
            </a:pPr>
            <a:r>
              <a:rPr lang="zh-CN" altLang="en-US" sz="2400" dirty="0" smtClean="0">
                <a:cs typeface="+mn-ea"/>
                <a:sym typeface="+mn-lt"/>
              </a:rPr>
              <a:t>维护费用估算</a:t>
            </a:r>
            <a:endParaRPr lang="zh-CN" altLang="en-US" sz="4400" dirty="0"/>
          </a:p>
        </p:txBody>
      </p:sp>
    </p:spTree>
    <p:extLst>
      <p:ext uri="{BB962C8B-B14F-4D97-AF65-F5344CB8AC3E}">
        <p14:creationId xmlns:p14="http://schemas.microsoft.com/office/powerpoint/2010/main" val="267816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71501" y="0"/>
            <a:ext cx="6758447" cy="668780"/>
          </a:xfrm>
        </p:spPr>
        <p:txBody>
          <a:bodyPr/>
          <a:lstStyle/>
          <a:p>
            <a:r>
              <a:rPr lang="zh-CN" altLang="en-US" dirty="0" smtClean="0"/>
              <a:t>维护的困难性（</a:t>
            </a:r>
            <a:r>
              <a:rPr lang="en-US" altLang="zh-CN" dirty="0" smtClean="0"/>
              <a:t>why</a:t>
            </a:r>
            <a:r>
              <a:rPr lang="zh-CN" altLang="en-US" dirty="0" smtClean="0"/>
              <a:t>）</a:t>
            </a:r>
          </a:p>
        </p:txBody>
      </p:sp>
      <p:grpSp>
        <p:nvGrpSpPr>
          <p:cNvPr id="53" name="组合 52"/>
          <p:cNvGrpSpPr/>
          <p:nvPr/>
        </p:nvGrpSpPr>
        <p:grpSpPr>
          <a:xfrm>
            <a:off x="4084998" y="1787204"/>
            <a:ext cx="4022004" cy="3283592"/>
            <a:chOff x="3008263" y="1386612"/>
            <a:chExt cx="3127472" cy="2553290"/>
          </a:xfrm>
        </p:grpSpPr>
        <p:grpSp>
          <p:nvGrpSpPr>
            <p:cNvPr id="54" name="Group 10"/>
            <p:cNvGrpSpPr/>
            <p:nvPr/>
          </p:nvGrpSpPr>
          <p:grpSpPr>
            <a:xfrm>
              <a:off x="3077505" y="1386612"/>
              <a:ext cx="2961816" cy="2553290"/>
              <a:chOff x="3201302" y="899607"/>
              <a:chExt cx="5868190" cy="5058785"/>
            </a:xfrm>
          </p:grpSpPr>
          <p:sp>
            <p:nvSpPr>
              <p:cNvPr id="68" name="Hexagon 23"/>
              <p:cNvSpPr/>
              <p:nvPr/>
            </p:nvSpPr>
            <p:spPr>
              <a:xfrm>
                <a:off x="3201302" y="899607"/>
                <a:ext cx="5868190" cy="5058785"/>
              </a:xfrm>
              <a:prstGeom prst="hexagon">
                <a:avLst/>
              </a:prstGeom>
              <a:gradFill>
                <a:gsLst>
                  <a:gs pos="0">
                    <a:schemeClr val="bg1">
                      <a:lumMod val="50000"/>
                    </a:schemeClr>
                  </a:gs>
                  <a:gs pos="100000">
                    <a:schemeClr val="bg1">
                      <a:lumMod val="95000"/>
                    </a:schemeClr>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9" name="Hexagon 24"/>
              <p:cNvSpPr/>
              <p:nvPr/>
            </p:nvSpPr>
            <p:spPr>
              <a:xfrm>
                <a:off x="3261655" y="954122"/>
                <a:ext cx="5741712" cy="4949753"/>
              </a:xfrm>
              <a:prstGeom prst="hexagon">
                <a:avLst/>
              </a:prstGeom>
              <a:solidFill>
                <a:schemeClr val="accent2"/>
              </a:solidFill>
              <a:ln>
                <a:noFill/>
              </a:ln>
              <a:effectLst>
                <a:innerShdw blurRad="2794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70" name="Hexagon 25"/>
              <p:cNvSpPr/>
              <p:nvPr/>
            </p:nvSpPr>
            <p:spPr>
              <a:xfrm>
                <a:off x="3835952" y="1449206"/>
                <a:ext cx="4593122" cy="3959588"/>
              </a:xfrm>
              <a:prstGeom prst="hexagon">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nvGrpSpPr>
              <p:cNvPr id="71" name="Group 26"/>
              <p:cNvGrpSpPr/>
              <p:nvPr/>
            </p:nvGrpSpPr>
            <p:grpSpPr>
              <a:xfrm>
                <a:off x="4456573" y="1977072"/>
                <a:ext cx="3351879" cy="2889551"/>
                <a:chOff x="6542627" y="2673048"/>
                <a:chExt cx="3351879" cy="2889551"/>
              </a:xfrm>
            </p:grpSpPr>
            <p:sp>
              <p:nvSpPr>
                <p:cNvPr id="83" name="Hexagon 38"/>
                <p:cNvSpPr/>
                <p:nvPr/>
              </p:nvSpPr>
              <p:spPr>
                <a:xfrm>
                  <a:off x="6542627" y="2673048"/>
                  <a:ext cx="3351879" cy="2889551"/>
                </a:xfrm>
                <a:prstGeom prst="hexagon">
                  <a:avLst/>
                </a:prstGeom>
                <a:gradFill flip="none" rotWithShape="1">
                  <a:gsLst>
                    <a:gs pos="0">
                      <a:schemeClr val="bg1">
                        <a:lumMod val="75000"/>
                      </a:schemeClr>
                    </a:gs>
                    <a:gs pos="100000">
                      <a:schemeClr val="bg1">
                        <a:lumMod val="9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84" name="Hexagon 39"/>
                <p:cNvSpPr/>
                <p:nvPr/>
              </p:nvSpPr>
              <p:spPr>
                <a:xfrm>
                  <a:off x="6590331" y="2714174"/>
                  <a:ext cx="3256469" cy="2807303"/>
                </a:xfrm>
                <a:prstGeom prst="hexagon">
                  <a:avLst/>
                </a:prstGeom>
                <a:gradFill flip="none" rotWithShape="1">
                  <a:gsLst>
                    <a:gs pos="0">
                      <a:schemeClr val="bg1"/>
                    </a:gs>
                    <a:gs pos="100000">
                      <a:srgbClr val="BABABA"/>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sp>
            <p:nvSpPr>
              <p:cNvPr id="72" name="Freeform: Shape 27"/>
              <p:cNvSpPr/>
              <p:nvPr/>
            </p:nvSpPr>
            <p:spPr>
              <a:xfrm>
                <a:off x="4826000" y="4866622"/>
                <a:ext cx="2609850" cy="542172"/>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09850" h="496524">
                    <a:moveTo>
                      <a:pt x="349250" y="0"/>
                    </a:moveTo>
                    <a:lnTo>
                      <a:pt x="2260600" y="0"/>
                    </a:lnTo>
                    <a:lnTo>
                      <a:pt x="2609850" y="496524"/>
                    </a:lnTo>
                    <a:lnTo>
                      <a:pt x="0" y="496524"/>
                    </a:lnTo>
                    <a:lnTo>
                      <a:pt x="349250" y="0"/>
                    </a:lnTo>
                    <a:close/>
                  </a:path>
                </a:pathLst>
              </a:cu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73" name="Freeform: Shape 28"/>
              <p:cNvSpPr/>
              <p:nvPr/>
            </p:nvSpPr>
            <p:spPr>
              <a:xfrm rot="10800000">
                <a:off x="4827588" y="1449203"/>
                <a:ext cx="2609850" cy="535020"/>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09850" h="496524">
                    <a:moveTo>
                      <a:pt x="349250" y="0"/>
                    </a:moveTo>
                    <a:lnTo>
                      <a:pt x="2260600" y="0"/>
                    </a:lnTo>
                    <a:lnTo>
                      <a:pt x="2609850" y="496524"/>
                    </a:lnTo>
                    <a:lnTo>
                      <a:pt x="0" y="496524"/>
                    </a:lnTo>
                    <a:lnTo>
                      <a:pt x="349250" y="0"/>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74" name="Freeform: Shape 29"/>
              <p:cNvSpPr/>
              <p:nvPr/>
            </p:nvSpPr>
            <p:spPr>
              <a:xfrm rot="17784389">
                <a:off x="6571574" y="4011542"/>
                <a:ext cx="2221547" cy="566920"/>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5917" h="526131">
                    <a:moveTo>
                      <a:pt x="373820" y="3099"/>
                    </a:moveTo>
                    <a:lnTo>
                      <a:pt x="2225147" y="0"/>
                    </a:lnTo>
                    <a:lnTo>
                      <a:pt x="2555917" y="526131"/>
                    </a:lnTo>
                    <a:lnTo>
                      <a:pt x="-1" y="519334"/>
                    </a:lnTo>
                    <a:lnTo>
                      <a:pt x="373820" y="309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75" name="Freeform: Shape 30"/>
              <p:cNvSpPr/>
              <p:nvPr/>
            </p:nvSpPr>
            <p:spPr>
              <a:xfrm rot="3802620">
                <a:off x="3469479" y="4015237"/>
                <a:ext cx="2218358" cy="558429"/>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37069 w 2555918"/>
                  <a:gd name="connsiteY0-162" fmla="*/ 0 h 528004"/>
                  <a:gd name="connsiteX1-163" fmla="*/ 2225148 w 2555918"/>
                  <a:gd name="connsiteY1-164" fmla="*/ 1873 h 528004"/>
                  <a:gd name="connsiteX2-165" fmla="*/ 2555918 w 2555918"/>
                  <a:gd name="connsiteY2-166" fmla="*/ 528004 h 528004"/>
                  <a:gd name="connsiteX3-167" fmla="*/ 0 w 2555918"/>
                  <a:gd name="connsiteY3-168" fmla="*/ 521207 h 528004"/>
                  <a:gd name="connsiteX4-169" fmla="*/ 337069 w 2555918"/>
                  <a:gd name="connsiteY4-170" fmla="*/ 0 h 528004"/>
                  <a:gd name="connsiteX0-171" fmla="*/ 327265 w 2546114"/>
                  <a:gd name="connsiteY0-172" fmla="*/ 0 h 528004"/>
                  <a:gd name="connsiteX1-173" fmla="*/ 2215344 w 2546114"/>
                  <a:gd name="connsiteY1-174" fmla="*/ 1873 h 528004"/>
                  <a:gd name="connsiteX2-175" fmla="*/ 2546114 w 2546114"/>
                  <a:gd name="connsiteY2-176" fmla="*/ 528004 h 528004"/>
                  <a:gd name="connsiteX3-177" fmla="*/ 0 w 2546114"/>
                  <a:gd name="connsiteY3-178" fmla="*/ 520226 h 528004"/>
                  <a:gd name="connsiteX4-179" fmla="*/ 327265 w 2546114"/>
                  <a:gd name="connsiteY4-180" fmla="*/ 0 h 528004"/>
                  <a:gd name="connsiteX0-181" fmla="*/ 322366 w 2541215"/>
                  <a:gd name="connsiteY0-182" fmla="*/ 0 h 528004"/>
                  <a:gd name="connsiteX1-183" fmla="*/ 2210445 w 2541215"/>
                  <a:gd name="connsiteY1-184" fmla="*/ 1873 h 528004"/>
                  <a:gd name="connsiteX2-185" fmla="*/ 2541215 w 2541215"/>
                  <a:gd name="connsiteY2-186" fmla="*/ 528004 h 528004"/>
                  <a:gd name="connsiteX3-187" fmla="*/ 0 w 2541215"/>
                  <a:gd name="connsiteY3-188" fmla="*/ 522206 h 528004"/>
                  <a:gd name="connsiteX4-189" fmla="*/ 322366 w 2541215"/>
                  <a:gd name="connsiteY4-190" fmla="*/ 0 h 528004"/>
                  <a:gd name="connsiteX0-191" fmla="*/ 322366 w 2541215"/>
                  <a:gd name="connsiteY0-192" fmla="*/ 0 h 528004"/>
                  <a:gd name="connsiteX1-193" fmla="*/ 2179816 w 2541215"/>
                  <a:gd name="connsiteY1-194" fmla="*/ 1848 h 528004"/>
                  <a:gd name="connsiteX2-195" fmla="*/ 2541215 w 2541215"/>
                  <a:gd name="connsiteY2-196" fmla="*/ 528004 h 528004"/>
                  <a:gd name="connsiteX3-197" fmla="*/ 0 w 2541215"/>
                  <a:gd name="connsiteY3-198" fmla="*/ 522206 h 528004"/>
                  <a:gd name="connsiteX4-199" fmla="*/ 322366 w 2541215"/>
                  <a:gd name="connsiteY4-200" fmla="*/ 0 h 528004"/>
                  <a:gd name="connsiteX0-201" fmla="*/ 322366 w 2555935"/>
                  <a:gd name="connsiteY0-202" fmla="*/ 0 h 522206"/>
                  <a:gd name="connsiteX1-203" fmla="*/ 2179816 w 2555935"/>
                  <a:gd name="connsiteY1-204" fmla="*/ 1848 h 522206"/>
                  <a:gd name="connsiteX2-205" fmla="*/ 2555935 w 2555935"/>
                  <a:gd name="connsiteY2-206" fmla="*/ 514180 h 522206"/>
                  <a:gd name="connsiteX3-207" fmla="*/ 0 w 2555935"/>
                  <a:gd name="connsiteY3-208" fmla="*/ 522206 h 522206"/>
                  <a:gd name="connsiteX4-209" fmla="*/ 322366 w 2555935"/>
                  <a:gd name="connsiteY4-210" fmla="*/ 0 h 522206"/>
                  <a:gd name="connsiteX0-211" fmla="*/ 322366 w 2555935"/>
                  <a:gd name="connsiteY0-212" fmla="*/ 0 h 522206"/>
                  <a:gd name="connsiteX1-213" fmla="*/ 2183493 w 2555935"/>
                  <a:gd name="connsiteY1-214" fmla="*/ 862 h 522206"/>
                  <a:gd name="connsiteX2-215" fmla="*/ 2555935 w 2555935"/>
                  <a:gd name="connsiteY2-216" fmla="*/ 514180 h 522206"/>
                  <a:gd name="connsiteX3-217" fmla="*/ 0 w 2555935"/>
                  <a:gd name="connsiteY3-218" fmla="*/ 522206 h 522206"/>
                  <a:gd name="connsiteX4-219" fmla="*/ 322366 w 2555935"/>
                  <a:gd name="connsiteY4-220" fmla="*/ 0 h 522206"/>
                  <a:gd name="connsiteX0-221" fmla="*/ 322366 w 2559599"/>
                  <a:gd name="connsiteY0-222" fmla="*/ 0 h 523253"/>
                  <a:gd name="connsiteX1-223" fmla="*/ 2183493 w 2559599"/>
                  <a:gd name="connsiteY1-224" fmla="*/ 862 h 523253"/>
                  <a:gd name="connsiteX2-225" fmla="*/ 2559599 w 2559599"/>
                  <a:gd name="connsiteY2-226" fmla="*/ 523253 h 523253"/>
                  <a:gd name="connsiteX3-227" fmla="*/ 0 w 2559599"/>
                  <a:gd name="connsiteY3-228" fmla="*/ 522206 h 523253"/>
                  <a:gd name="connsiteX4-229" fmla="*/ 322366 w 2559599"/>
                  <a:gd name="connsiteY4-230" fmla="*/ 0 h 523253"/>
                  <a:gd name="connsiteX0-231" fmla="*/ 322366 w 2548575"/>
                  <a:gd name="connsiteY0-232" fmla="*/ 0 h 522206"/>
                  <a:gd name="connsiteX1-233" fmla="*/ 2183493 w 2548575"/>
                  <a:gd name="connsiteY1-234" fmla="*/ 862 h 522206"/>
                  <a:gd name="connsiteX2-235" fmla="*/ 2548575 w 2548575"/>
                  <a:gd name="connsiteY2-236" fmla="*/ 521228 h 522206"/>
                  <a:gd name="connsiteX3-237" fmla="*/ 0 w 2548575"/>
                  <a:gd name="connsiteY3-238" fmla="*/ 522206 h 522206"/>
                  <a:gd name="connsiteX4-239" fmla="*/ 322366 w 2548575"/>
                  <a:gd name="connsiteY4-240" fmla="*/ 0 h 522206"/>
                  <a:gd name="connsiteX0-241" fmla="*/ 322366 w 2552247"/>
                  <a:gd name="connsiteY0-242" fmla="*/ 0 h 525262"/>
                  <a:gd name="connsiteX1-243" fmla="*/ 2183493 w 2552247"/>
                  <a:gd name="connsiteY1-244" fmla="*/ 862 h 525262"/>
                  <a:gd name="connsiteX2-245" fmla="*/ 2552247 w 2552247"/>
                  <a:gd name="connsiteY2-246" fmla="*/ 525262 h 525262"/>
                  <a:gd name="connsiteX3-247" fmla="*/ 0 w 2552247"/>
                  <a:gd name="connsiteY3-248" fmla="*/ 522206 h 525262"/>
                  <a:gd name="connsiteX4-249" fmla="*/ 322366 w 2552247"/>
                  <a:gd name="connsiteY4-250" fmla="*/ 0 h 5252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2247" h="525262">
                    <a:moveTo>
                      <a:pt x="322366" y="0"/>
                    </a:moveTo>
                    <a:lnTo>
                      <a:pt x="2183493" y="862"/>
                    </a:lnTo>
                    <a:lnTo>
                      <a:pt x="2552247" y="525262"/>
                    </a:lnTo>
                    <a:lnTo>
                      <a:pt x="0" y="522206"/>
                    </a:lnTo>
                    <a:lnTo>
                      <a:pt x="322366"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76" name="Freeform: Shape 31"/>
              <p:cNvSpPr/>
              <p:nvPr/>
            </p:nvSpPr>
            <p:spPr>
              <a:xfrm rot="14644702">
                <a:off x="6575886" y="2270565"/>
                <a:ext cx="2231104" cy="575834"/>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66913" h="537441">
                    <a:moveTo>
                      <a:pt x="327827" y="3173"/>
                    </a:moveTo>
                    <a:lnTo>
                      <a:pt x="2187322" y="0"/>
                    </a:lnTo>
                    <a:lnTo>
                      <a:pt x="2566913" y="512510"/>
                    </a:lnTo>
                    <a:lnTo>
                      <a:pt x="0" y="537441"/>
                    </a:lnTo>
                    <a:lnTo>
                      <a:pt x="327827" y="317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77" name="Freeform: Shape 32"/>
              <p:cNvSpPr/>
              <p:nvPr/>
            </p:nvSpPr>
            <p:spPr>
              <a:xfrm rot="7047957">
                <a:off x="3464215" y="2272221"/>
                <a:ext cx="2224598" cy="581887"/>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 name="connsiteX0-201" fmla="*/ 327827 w 2566913"/>
                  <a:gd name="connsiteY0-202" fmla="*/ 23014 h 557282"/>
                  <a:gd name="connsiteX1-203" fmla="*/ 2193063 w 2566913"/>
                  <a:gd name="connsiteY1-204" fmla="*/ 0 h 557282"/>
                  <a:gd name="connsiteX2-205" fmla="*/ 2566913 w 2566913"/>
                  <a:gd name="connsiteY2-206" fmla="*/ 532351 h 557282"/>
                  <a:gd name="connsiteX3-207" fmla="*/ 0 w 2566913"/>
                  <a:gd name="connsiteY3-208" fmla="*/ 557282 h 557282"/>
                  <a:gd name="connsiteX4-209" fmla="*/ 327827 w 2566913"/>
                  <a:gd name="connsiteY4-210" fmla="*/ 23014 h 557282"/>
                  <a:gd name="connsiteX0-211" fmla="*/ 327827 w 2511110"/>
                  <a:gd name="connsiteY0-212" fmla="*/ 23014 h 557282"/>
                  <a:gd name="connsiteX1-213" fmla="*/ 2193063 w 2511110"/>
                  <a:gd name="connsiteY1-214" fmla="*/ 0 h 557282"/>
                  <a:gd name="connsiteX2-215" fmla="*/ 2511110 w 2511110"/>
                  <a:gd name="connsiteY2-216" fmla="*/ 498464 h 557282"/>
                  <a:gd name="connsiteX3-217" fmla="*/ 0 w 2511110"/>
                  <a:gd name="connsiteY3-218" fmla="*/ 557282 h 557282"/>
                  <a:gd name="connsiteX4-219" fmla="*/ 327827 w 2511110"/>
                  <a:gd name="connsiteY4-220" fmla="*/ 23014 h 557282"/>
                  <a:gd name="connsiteX0-221" fmla="*/ 327827 w 2517427"/>
                  <a:gd name="connsiteY0-222" fmla="*/ 23014 h 557282"/>
                  <a:gd name="connsiteX1-223" fmla="*/ 2193063 w 2517427"/>
                  <a:gd name="connsiteY1-224" fmla="*/ 0 h 557282"/>
                  <a:gd name="connsiteX2-225" fmla="*/ 2517428 w 2517427"/>
                  <a:gd name="connsiteY2-226" fmla="*/ 508268 h 557282"/>
                  <a:gd name="connsiteX3-227" fmla="*/ 0 w 2517427"/>
                  <a:gd name="connsiteY3-228" fmla="*/ 557282 h 557282"/>
                  <a:gd name="connsiteX4-229" fmla="*/ 327827 w 2517427"/>
                  <a:gd name="connsiteY4-230" fmla="*/ 23014 h 557282"/>
                  <a:gd name="connsiteX0-231" fmla="*/ 367299 w 2556900"/>
                  <a:gd name="connsiteY0-232" fmla="*/ 23014 h 543944"/>
                  <a:gd name="connsiteX1-233" fmla="*/ 2232535 w 2556900"/>
                  <a:gd name="connsiteY1-234" fmla="*/ 0 h 543944"/>
                  <a:gd name="connsiteX2-235" fmla="*/ 2556900 w 2556900"/>
                  <a:gd name="connsiteY2-236" fmla="*/ 508268 h 543944"/>
                  <a:gd name="connsiteX3-237" fmla="*/ 0 w 2556900"/>
                  <a:gd name="connsiteY3-238" fmla="*/ 543944 h 543944"/>
                  <a:gd name="connsiteX4-239" fmla="*/ 367299 w 2556900"/>
                  <a:gd name="connsiteY4-240" fmla="*/ 23014 h 543944"/>
                  <a:gd name="connsiteX0-241" fmla="*/ 369826 w 2559427"/>
                  <a:gd name="connsiteY0-242" fmla="*/ 23014 h 540021"/>
                  <a:gd name="connsiteX1-243" fmla="*/ 2235062 w 2559427"/>
                  <a:gd name="connsiteY1-244" fmla="*/ 0 h 540021"/>
                  <a:gd name="connsiteX2-245" fmla="*/ 2559427 w 2559427"/>
                  <a:gd name="connsiteY2-246" fmla="*/ 508268 h 540021"/>
                  <a:gd name="connsiteX3-247" fmla="*/ 0 w 2559427"/>
                  <a:gd name="connsiteY3-248" fmla="*/ 540021 h 540021"/>
                  <a:gd name="connsiteX4-249" fmla="*/ 369826 w 2559427"/>
                  <a:gd name="connsiteY4-250" fmla="*/ 23014 h 54002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559427" h="540021">
                    <a:moveTo>
                      <a:pt x="369826" y="23014"/>
                    </a:moveTo>
                    <a:lnTo>
                      <a:pt x="2235062" y="0"/>
                    </a:lnTo>
                    <a:lnTo>
                      <a:pt x="2559427" y="508268"/>
                    </a:lnTo>
                    <a:lnTo>
                      <a:pt x="0" y="540021"/>
                    </a:lnTo>
                    <a:lnTo>
                      <a:pt x="369826" y="23014"/>
                    </a:lnTo>
                    <a:close/>
                  </a:path>
                </a:pathLst>
              </a:cu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78" name="Freeform: Shape 33"/>
              <p:cNvSpPr/>
              <p:nvPr/>
            </p:nvSpPr>
            <p:spPr>
              <a:xfrm>
                <a:off x="4500562" y="5408794"/>
                <a:ext cx="3268663" cy="497463"/>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275892 w 2536492"/>
                  <a:gd name="connsiteY0-62" fmla="*/ 0 h 496524"/>
                  <a:gd name="connsiteX1-63" fmla="*/ 2187242 w 2536492"/>
                  <a:gd name="connsiteY1-64" fmla="*/ 0 h 496524"/>
                  <a:gd name="connsiteX2-65" fmla="*/ 2536492 w 2536492"/>
                  <a:gd name="connsiteY2-66" fmla="*/ 496524 h 496524"/>
                  <a:gd name="connsiteX3-67" fmla="*/ 0 w 2536492"/>
                  <a:gd name="connsiteY3-68" fmla="*/ 496524 h 496524"/>
                  <a:gd name="connsiteX4-69" fmla="*/ 275892 w 2536492"/>
                  <a:gd name="connsiteY4-70" fmla="*/ 0 h 496524"/>
                  <a:gd name="connsiteX0-71" fmla="*/ 222216 w 2482816"/>
                  <a:gd name="connsiteY0-72" fmla="*/ 0 h 496524"/>
                  <a:gd name="connsiteX1-73" fmla="*/ 2133566 w 2482816"/>
                  <a:gd name="connsiteY1-74" fmla="*/ 0 h 496524"/>
                  <a:gd name="connsiteX2-75" fmla="*/ 2482816 w 2482816"/>
                  <a:gd name="connsiteY2-76" fmla="*/ 496524 h 496524"/>
                  <a:gd name="connsiteX3-77" fmla="*/ 0 w 2482816"/>
                  <a:gd name="connsiteY3-78" fmla="*/ 486971 h 496524"/>
                  <a:gd name="connsiteX4-79" fmla="*/ 222216 w 2482816"/>
                  <a:gd name="connsiteY4-80" fmla="*/ 0 h 496524"/>
                  <a:gd name="connsiteX0-81" fmla="*/ 243686 w 2504286"/>
                  <a:gd name="connsiteY0-82" fmla="*/ 0 h 496524"/>
                  <a:gd name="connsiteX1-83" fmla="*/ 2155036 w 2504286"/>
                  <a:gd name="connsiteY1-84" fmla="*/ 0 h 496524"/>
                  <a:gd name="connsiteX2-85" fmla="*/ 2504286 w 2504286"/>
                  <a:gd name="connsiteY2-86" fmla="*/ 496524 h 496524"/>
                  <a:gd name="connsiteX3-87" fmla="*/ 0 w 2504286"/>
                  <a:gd name="connsiteY3-88" fmla="*/ 494136 h 496524"/>
                  <a:gd name="connsiteX4-89" fmla="*/ 243686 w 2504286"/>
                  <a:gd name="connsiteY4-90" fmla="*/ 0 h 496524"/>
                  <a:gd name="connsiteX0-91" fmla="*/ 245476 w 2506076"/>
                  <a:gd name="connsiteY0-92" fmla="*/ 0 h 496524"/>
                  <a:gd name="connsiteX1-93" fmla="*/ 2156826 w 2506076"/>
                  <a:gd name="connsiteY1-94" fmla="*/ 0 h 496524"/>
                  <a:gd name="connsiteX2-95" fmla="*/ 2506076 w 2506076"/>
                  <a:gd name="connsiteY2-96" fmla="*/ 496524 h 496524"/>
                  <a:gd name="connsiteX3-97" fmla="*/ 0 w 2506076"/>
                  <a:gd name="connsiteY3-98" fmla="*/ 494136 h 496524"/>
                  <a:gd name="connsiteX4-99" fmla="*/ 245476 w 2506076"/>
                  <a:gd name="connsiteY4-100" fmla="*/ 0 h 496524"/>
                  <a:gd name="connsiteX0-101" fmla="*/ 245476 w 2506076"/>
                  <a:gd name="connsiteY0-102" fmla="*/ 0 h 498913"/>
                  <a:gd name="connsiteX1-103" fmla="*/ 2156826 w 2506076"/>
                  <a:gd name="connsiteY1-104" fmla="*/ 0 h 498913"/>
                  <a:gd name="connsiteX2-105" fmla="*/ 2506076 w 2506076"/>
                  <a:gd name="connsiteY2-106" fmla="*/ 496524 h 498913"/>
                  <a:gd name="connsiteX3-107" fmla="*/ 0 w 2506076"/>
                  <a:gd name="connsiteY3-108" fmla="*/ 498913 h 498913"/>
                  <a:gd name="connsiteX4-109" fmla="*/ 245476 w 2506076"/>
                  <a:gd name="connsiteY4-110" fmla="*/ 0 h 498913"/>
                  <a:gd name="connsiteX0-111" fmla="*/ 245476 w 2457768"/>
                  <a:gd name="connsiteY0-112" fmla="*/ 0 h 498913"/>
                  <a:gd name="connsiteX1-113" fmla="*/ 2156826 w 2457768"/>
                  <a:gd name="connsiteY1-114" fmla="*/ 0 h 498913"/>
                  <a:gd name="connsiteX2-115" fmla="*/ 2457768 w 2457768"/>
                  <a:gd name="connsiteY2-116" fmla="*/ 496524 h 498913"/>
                  <a:gd name="connsiteX3-117" fmla="*/ 0 w 2457768"/>
                  <a:gd name="connsiteY3-118" fmla="*/ 498913 h 498913"/>
                  <a:gd name="connsiteX4-119" fmla="*/ 245476 w 2457768"/>
                  <a:gd name="connsiteY4-120" fmla="*/ 0 h 498913"/>
                  <a:gd name="connsiteX0-121" fmla="*/ 245476 w 2457768"/>
                  <a:gd name="connsiteY0-122" fmla="*/ 0 h 498913"/>
                  <a:gd name="connsiteX1-123" fmla="*/ 2203345 w 2457768"/>
                  <a:gd name="connsiteY1-124" fmla="*/ 0 h 498913"/>
                  <a:gd name="connsiteX2-125" fmla="*/ 2457768 w 2457768"/>
                  <a:gd name="connsiteY2-126" fmla="*/ 496524 h 498913"/>
                  <a:gd name="connsiteX3-127" fmla="*/ 0 w 2457768"/>
                  <a:gd name="connsiteY3-128" fmla="*/ 498913 h 498913"/>
                  <a:gd name="connsiteX4-129" fmla="*/ 245476 w 2457768"/>
                  <a:gd name="connsiteY4-130" fmla="*/ 0 h 498913"/>
                  <a:gd name="connsiteX0-131" fmla="*/ 245476 w 2457768"/>
                  <a:gd name="connsiteY0-132" fmla="*/ 0 h 498913"/>
                  <a:gd name="connsiteX1-133" fmla="*/ 2206923 w 2457768"/>
                  <a:gd name="connsiteY1-134" fmla="*/ 0 h 498913"/>
                  <a:gd name="connsiteX2-135" fmla="*/ 2457768 w 2457768"/>
                  <a:gd name="connsiteY2-136" fmla="*/ 496524 h 498913"/>
                  <a:gd name="connsiteX3-137" fmla="*/ 0 w 2457768"/>
                  <a:gd name="connsiteY3-138" fmla="*/ 498913 h 498913"/>
                  <a:gd name="connsiteX4-139" fmla="*/ 245476 w 2457768"/>
                  <a:gd name="connsiteY4-140" fmla="*/ 0 h 498913"/>
                  <a:gd name="connsiteX0-141" fmla="*/ 245476 w 2455979"/>
                  <a:gd name="connsiteY0-142" fmla="*/ 0 h 498913"/>
                  <a:gd name="connsiteX1-143" fmla="*/ 2206923 w 2455979"/>
                  <a:gd name="connsiteY1-144" fmla="*/ 0 h 498913"/>
                  <a:gd name="connsiteX2-145" fmla="*/ 2455979 w 2455979"/>
                  <a:gd name="connsiteY2-146" fmla="*/ 496524 h 498913"/>
                  <a:gd name="connsiteX3-147" fmla="*/ 0 w 2455979"/>
                  <a:gd name="connsiteY3-148" fmla="*/ 498913 h 498913"/>
                  <a:gd name="connsiteX4-149" fmla="*/ 245476 w 2455979"/>
                  <a:gd name="connsiteY4-150" fmla="*/ 0 h 498913"/>
                  <a:gd name="connsiteX0-151" fmla="*/ 245476 w 2455979"/>
                  <a:gd name="connsiteY0-152" fmla="*/ 0 h 498913"/>
                  <a:gd name="connsiteX1-153" fmla="*/ 2203345 w 2455979"/>
                  <a:gd name="connsiteY1-154" fmla="*/ 0 h 498913"/>
                  <a:gd name="connsiteX2-155" fmla="*/ 2455979 w 2455979"/>
                  <a:gd name="connsiteY2-156" fmla="*/ 496524 h 498913"/>
                  <a:gd name="connsiteX3-157" fmla="*/ 0 w 2455979"/>
                  <a:gd name="connsiteY3-158" fmla="*/ 498913 h 498913"/>
                  <a:gd name="connsiteX4-159" fmla="*/ 245476 w 2455979"/>
                  <a:gd name="connsiteY4-160" fmla="*/ 0 h 49891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455979" h="498913">
                    <a:moveTo>
                      <a:pt x="245476" y="0"/>
                    </a:moveTo>
                    <a:lnTo>
                      <a:pt x="2203345" y="0"/>
                    </a:lnTo>
                    <a:lnTo>
                      <a:pt x="2455979" y="496524"/>
                    </a:lnTo>
                    <a:lnTo>
                      <a:pt x="0" y="498913"/>
                    </a:lnTo>
                    <a:lnTo>
                      <a:pt x="245476" y="0"/>
                    </a:lnTo>
                    <a:close/>
                  </a:path>
                </a:pathLst>
              </a:custGeom>
              <a:solidFill>
                <a:schemeClr val="accent4"/>
              </a:solidFill>
              <a:ln>
                <a:noFill/>
              </a:ln>
              <a:effectLst>
                <a:innerShdw blurRad="279400" dist="50800" dir="54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79" name="Freeform: Shape 34"/>
              <p:cNvSpPr/>
              <p:nvPr/>
            </p:nvSpPr>
            <p:spPr>
              <a:xfrm rot="17784389">
                <a:off x="6767957" y="4292452"/>
                <a:ext cx="2767991" cy="525349"/>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240185 w 2422282"/>
                  <a:gd name="connsiteY0-162" fmla="*/ 3099 h 526131"/>
                  <a:gd name="connsiteX1-163" fmla="*/ 2091512 w 2422282"/>
                  <a:gd name="connsiteY1-164" fmla="*/ 0 h 526131"/>
                  <a:gd name="connsiteX2-165" fmla="*/ 2422282 w 2422282"/>
                  <a:gd name="connsiteY2-166" fmla="*/ 526131 h 526131"/>
                  <a:gd name="connsiteX3-167" fmla="*/ 0 w 2422282"/>
                  <a:gd name="connsiteY3-168" fmla="*/ 474659 h 526131"/>
                  <a:gd name="connsiteX4-169" fmla="*/ 240185 w 2422282"/>
                  <a:gd name="connsiteY4-170" fmla="*/ 3099 h 526131"/>
                  <a:gd name="connsiteX0-171" fmla="*/ 258661 w 2440758"/>
                  <a:gd name="connsiteY0-172" fmla="*/ 3099 h 526131"/>
                  <a:gd name="connsiteX1-173" fmla="*/ 2109988 w 2440758"/>
                  <a:gd name="connsiteY1-174" fmla="*/ 0 h 526131"/>
                  <a:gd name="connsiteX2-175" fmla="*/ 2440758 w 2440758"/>
                  <a:gd name="connsiteY2-176" fmla="*/ 526131 h 526131"/>
                  <a:gd name="connsiteX3-177" fmla="*/ 0 w 2440758"/>
                  <a:gd name="connsiteY3-178" fmla="*/ 516882 h 526131"/>
                  <a:gd name="connsiteX4-179" fmla="*/ 258661 w 2440758"/>
                  <a:gd name="connsiteY4-180" fmla="*/ 3099 h 526131"/>
                  <a:gd name="connsiteX0-181" fmla="*/ 258661 w 2440758"/>
                  <a:gd name="connsiteY0-182" fmla="*/ 0 h 523032"/>
                  <a:gd name="connsiteX1-183" fmla="*/ 2163878 w 2440758"/>
                  <a:gd name="connsiteY1-184" fmla="*/ 1300 h 523032"/>
                  <a:gd name="connsiteX2-185" fmla="*/ 2440758 w 2440758"/>
                  <a:gd name="connsiteY2-186" fmla="*/ 523032 h 523032"/>
                  <a:gd name="connsiteX3-187" fmla="*/ 0 w 2440758"/>
                  <a:gd name="connsiteY3-188" fmla="*/ 513783 h 523032"/>
                  <a:gd name="connsiteX4-189" fmla="*/ 258661 w 2440758"/>
                  <a:gd name="connsiteY4-190" fmla="*/ 0 h 523032"/>
                  <a:gd name="connsiteX0-191" fmla="*/ 258661 w 2384432"/>
                  <a:gd name="connsiteY0-192" fmla="*/ 0 h 513783"/>
                  <a:gd name="connsiteX1-193" fmla="*/ 2163878 w 2384432"/>
                  <a:gd name="connsiteY1-194" fmla="*/ 1300 h 513783"/>
                  <a:gd name="connsiteX2-195" fmla="*/ 2384432 w 2384432"/>
                  <a:gd name="connsiteY2-196" fmla="*/ 512987 h 513783"/>
                  <a:gd name="connsiteX3-197" fmla="*/ 0 w 2384432"/>
                  <a:gd name="connsiteY3-198" fmla="*/ 513783 h 513783"/>
                  <a:gd name="connsiteX4-199" fmla="*/ 258661 w 2384432"/>
                  <a:gd name="connsiteY4-200" fmla="*/ 0 h 513783"/>
                  <a:gd name="connsiteX0-201" fmla="*/ 258661 w 2388087"/>
                  <a:gd name="connsiteY0-202" fmla="*/ 0 h 521454"/>
                  <a:gd name="connsiteX1-203" fmla="*/ 2163878 w 2388087"/>
                  <a:gd name="connsiteY1-204" fmla="*/ 1300 h 521454"/>
                  <a:gd name="connsiteX2-205" fmla="*/ 2388087 w 2388087"/>
                  <a:gd name="connsiteY2-206" fmla="*/ 521454 h 521454"/>
                  <a:gd name="connsiteX3-207" fmla="*/ 0 w 2388087"/>
                  <a:gd name="connsiteY3-208" fmla="*/ 513783 h 521454"/>
                  <a:gd name="connsiteX4-209" fmla="*/ 258661 w 2388087"/>
                  <a:gd name="connsiteY4-210" fmla="*/ 0 h 521454"/>
                  <a:gd name="connsiteX0-211" fmla="*/ 258661 w 2388088"/>
                  <a:gd name="connsiteY0-212" fmla="*/ 0 h 521454"/>
                  <a:gd name="connsiteX1-213" fmla="*/ 2163878 w 2388088"/>
                  <a:gd name="connsiteY1-214" fmla="*/ 1300 h 521454"/>
                  <a:gd name="connsiteX2-215" fmla="*/ 2388088 w 2388088"/>
                  <a:gd name="connsiteY2-216" fmla="*/ 521454 h 521454"/>
                  <a:gd name="connsiteX3-217" fmla="*/ 0 w 2388088"/>
                  <a:gd name="connsiteY3-218" fmla="*/ 513783 h 521454"/>
                  <a:gd name="connsiteX4-219" fmla="*/ 258661 w 2388088"/>
                  <a:gd name="connsiteY4-220" fmla="*/ 0 h 521454"/>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388088" h="521454">
                    <a:moveTo>
                      <a:pt x="258661" y="0"/>
                    </a:moveTo>
                    <a:lnTo>
                      <a:pt x="2163878" y="1300"/>
                    </a:lnTo>
                    <a:lnTo>
                      <a:pt x="2388088" y="521454"/>
                    </a:lnTo>
                    <a:lnTo>
                      <a:pt x="0" y="513783"/>
                    </a:lnTo>
                    <a:lnTo>
                      <a:pt x="258661" y="0"/>
                    </a:lnTo>
                    <a:close/>
                  </a:path>
                </a:pathLst>
              </a:custGeom>
              <a:solidFill>
                <a:schemeClr val="accent3"/>
              </a:solidFill>
              <a:ln>
                <a:noFill/>
              </a:ln>
              <a:effectLst>
                <a:innerShdw blurRad="279400" dist="50800" dir="27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80" name="Freeform: Shape 35"/>
              <p:cNvSpPr/>
              <p:nvPr/>
            </p:nvSpPr>
            <p:spPr>
              <a:xfrm rot="3802620">
                <a:off x="2726743" y="4291144"/>
                <a:ext cx="2762753" cy="518588"/>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37069 w 2555918"/>
                  <a:gd name="connsiteY0-162" fmla="*/ 0 h 528004"/>
                  <a:gd name="connsiteX1-163" fmla="*/ 2225148 w 2555918"/>
                  <a:gd name="connsiteY1-164" fmla="*/ 1873 h 528004"/>
                  <a:gd name="connsiteX2-165" fmla="*/ 2555918 w 2555918"/>
                  <a:gd name="connsiteY2-166" fmla="*/ 528004 h 528004"/>
                  <a:gd name="connsiteX3-167" fmla="*/ 0 w 2555918"/>
                  <a:gd name="connsiteY3-168" fmla="*/ 521207 h 528004"/>
                  <a:gd name="connsiteX4-169" fmla="*/ 337069 w 2555918"/>
                  <a:gd name="connsiteY4-170" fmla="*/ 0 h 528004"/>
                  <a:gd name="connsiteX0-171" fmla="*/ 327265 w 2546114"/>
                  <a:gd name="connsiteY0-172" fmla="*/ 0 h 528004"/>
                  <a:gd name="connsiteX1-173" fmla="*/ 2215344 w 2546114"/>
                  <a:gd name="connsiteY1-174" fmla="*/ 1873 h 528004"/>
                  <a:gd name="connsiteX2-175" fmla="*/ 2546114 w 2546114"/>
                  <a:gd name="connsiteY2-176" fmla="*/ 528004 h 528004"/>
                  <a:gd name="connsiteX3-177" fmla="*/ 0 w 2546114"/>
                  <a:gd name="connsiteY3-178" fmla="*/ 520226 h 528004"/>
                  <a:gd name="connsiteX4-179" fmla="*/ 327265 w 2546114"/>
                  <a:gd name="connsiteY4-180" fmla="*/ 0 h 528004"/>
                  <a:gd name="connsiteX0-181" fmla="*/ 322366 w 2541215"/>
                  <a:gd name="connsiteY0-182" fmla="*/ 0 h 528004"/>
                  <a:gd name="connsiteX1-183" fmla="*/ 2210445 w 2541215"/>
                  <a:gd name="connsiteY1-184" fmla="*/ 1873 h 528004"/>
                  <a:gd name="connsiteX2-185" fmla="*/ 2541215 w 2541215"/>
                  <a:gd name="connsiteY2-186" fmla="*/ 528004 h 528004"/>
                  <a:gd name="connsiteX3-187" fmla="*/ 0 w 2541215"/>
                  <a:gd name="connsiteY3-188" fmla="*/ 522206 h 528004"/>
                  <a:gd name="connsiteX4-189" fmla="*/ 322366 w 2541215"/>
                  <a:gd name="connsiteY4-190" fmla="*/ 0 h 528004"/>
                  <a:gd name="connsiteX0-191" fmla="*/ 322366 w 2541215"/>
                  <a:gd name="connsiteY0-192" fmla="*/ 0 h 528004"/>
                  <a:gd name="connsiteX1-193" fmla="*/ 2179816 w 2541215"/>
                  <a:gd name="connsiteY1-194" fmla="*/ 1848 h 528004"/>
                  <a:gd name="connsiteX2-195" fmla="*/ 2541215 w 2541215"/>
                  <a:gd name="connsiteY2-196" fmla="*/ 528004 h 528004"/>
                  <a:gd name="connsiteX3-197" fmla="*/ 0 w 2541215"/>
                  <a:gd name="connsiteY3-198" fmla="*/ 522206 h 528004"/>
                  <a:gd name="connsiteX4-199" fmla="*/ 322366 w 2541215"/>
                  <a:gd name="connsiteY4-200" fmla="*/ 0 h 528004"/>
                  <a:gd name="connsiteX0-201" fmla="*/ 322366 w 2555935"/>
                  <a:gd name="connsiteY0-202" fmla="*/ 0 h 522206"/>
                  <a:gd name="connsiteX1-203" fmla="*/ 2179816 w 2555935"/>
                  <a:gd name="connsiteY1-204" fmla="*/ 1848 h 522206"/>
                  <a:gd name="connsiteX2-205" fmla="*/ 2555935 w 2555935"/>
                  <a:gd name="connsiteY2-206" fmla="*/ 514180 h 522206"/>
                  <a:gd name="connsiteX3-207" fmla="*/ 0 w 2555935"/>
                  <a:gd name="connsiteY3-208" fmla="*/ 522206 h 522206"/>
                  <a:gd name="connsiteX4-209" fmla="*/ 322366 w 2555935"/>
                  <a:gd name="connsiteY4-210" fmla="*/ 0 h 522206"/>
                  <a:gd name="connsiteX0-211" fmla="*/ 322366 w 2555935"/>
                  <a:gd name="connsiteY0-212" fmla="*/ 0 h 522206"/>
                  <a:gd name="connsiteX1-213" fmla="*/ 2183493 w 2555935"/>
                  <a:gd name="connsiteY1-214" fmla="*/ 862 h 522206"/>
                  <a:gd name="connsiteX2-215" fmla="*/ 2555935 w 2555935"/>
                  <a:gd name="connsiteY2-216" fmla="*/ 514180 h 522206"/>
                  <a:gd name="connsiteX3-217" fmla="*/ 0 w 2555935"/>
                  <a:gd name="connsiteY3-218" fmla="*/ 522206 h 522206"/>
                  <a:gd name="connsiteX4-219" fmla="*/ 322366 w 2555935"/>
                  <a:gd name="connsiteY4-220" fmla="*/ 0 h 522206"/>
                  <a:gd name="connsiteX0-221" fmla="*/ 322366 w 2559599"/>
                  <a:gd name="connsiteY0-222" fmla="*/ 0 h 523253"/>
                  <a:gd name="connsiteX1-223" fmla="*/ 2183493 w 2559599"/>
                  <a:gd name="connsiteY1-224" fmla="*/ 862 h 523253"/>
                  <a:gd name="connsiteX2-225" fmla="*/ 2559599 w 2559599"/>
                  <a:gd name="connsiteY2-226" fmla="*/ 523253 h 523253"/>
                  <a:gd name="connsiteX3-227" fmla="*/ 0 w 2559599"/>
                  <a:gd name="connsiteY3-228" fmla="*/ 522206 h 523253"/>
                  <a:gd name="connsiteX4-229" fmla="*/ 322366 w 2559599"/>
                  <a:gd name="connsiteY4-230" fmla="*/ 0 h 523253"/>
                  <a:gd name="connsiteX0-231" fmla="*/ 322366 w 2548575"/>
                  <a:gd name="connsiteY0-232" fmla="*/ 0 h 522206"/>
                  <a:gd name="connsiteX1-233" fmla="*/ 2183493 w 2548575"/>
                  <a:gd name="connsiteY1-234" fmla="*/ 862 h 522206"/>
                  <a:gd name="connsiteX2-235" fmla="*/ 2548575 w 2548575"/>
                  <a:gd name="connsiteY2-236" fmla="*/ 521228 h 522206"/>
                  <a:gd name="connsiteX3-237" fmla="*/ 0 w 2548575"/>
                  <a:gd name="connsiteY3-238" fmla="*/ 522206 h 522206"/>
                  <a:gd name="connsiteX4-239" fmla="*/ 322366 w 2548575"/>
                  <a:gd name="connsiteY4-240" fmla="*/ 0 h 522206"/>
                  <a:gd name="connsiteX0-241" fmla="*/ 322366 w 2552247"/>
                  <a:gd name="connsiteY0-242" fmla="*/ 0 h 525262"/>
                  <a:gd name="connsiteX1-243" fmla="*/ 2183493 w 2552247"/>
                  <a:gd name="connsiteY1-244" fmla="*/ 862 h 525262"/>
                  <a:gd name="connsiteX2-245" fmla="*/ 2552247 w 2552247"/>
                  <a:gd name="connsiteY2-246" fmla="*/ 525262 h 525262"/>
                  <a:gd name="connsiteX3-247" fmla="*/ 0 w 2552247"/>
                  <a:gd name="connsiteY3-248" fmla="*/ 522206 h 525262"/>
                  <a:gd name="connsiteX4-249" fmla="*/ 322366 w 2552247"/>
                  <a:gd name="connsiteY4-250" fmla="*/ 0 h 525262"/>
                  <a:gd name="connsiteX0-251" fmla="*/ 268392 w 2498273"/>
                  <a:gd name="connsiteY0-252" fmla="*/ 0 h 525262"/>
                  <a:gd name="connsiteX1-253" fmla="*/ 2129519 w 2498273"/>
                  <a:gd name="connsiteY1-254" fmla="*/ 862 h 525262"/>
                  <a:gd name="connsiteX2-255" fmla="*/ 2498273 w 2498273"/>
                  <a:gd name="connsiteY2-256" fmla="*/ 525262 h 525262"/>
                  <a:gd name="connsiteX3-257" fmla="*/ 0 w 2498273"/>
                  <a:gd name="connsiteY3-258" fmla="*/ 522260 h 525262"/>
                  <a:gd name="connsiteX4-259" fmla="*/ 268392 w 2498273"/>
                  <a:gd name="connsiteY4-260" fmla="*/ 0 h 525262"/>
                  <a:gd name="connsiteX0-261" fmla="*/ 264077 w 2493958"/>
                  <a:gd name="connsiteY0-262" fmla="*/ 0 h 525262"/>
                  <a:gd name="connsiteX1-263" fmla="*/ 2125204 w 2493958"/>
                  <a:gd name="connsiteY1-264" fmla="*/ 862 h 525262"/>
                  <a:gd name="connsiteX2-265" fmla="*/ 2493958 w 2493958"/>
                  <a:gd name="connsiteY2-266" fmla="*/ 525262 h 525262"/>
                  <a:gd name="connsiteX3-267" fmla="*/ 0 w 2493958"/>
                  <a:gd name="connsiteY3-268" fmla="*/ 524435 h 525262"/>
                  <a:gd name="connsiteX4-269" fmla="*/ 264077 w 2493958"/>
                  <a:gd name="connsiteY4-270" fmla="*/ 0 h 525262"/>
                  <a:gd name="connsiteX0-271" fmla="*/ 264077 w 2509505"/>
                  <a:gd name="connsiteY0-272" fmla="*/ 919 h 526181"/>
                  <a:gd name="connsiteX1-273" fmla="*/ 2509505 w 2509505"/>
                  <a:gd name="connsiteY1-274" fmla="*/ 1 h 526181"/>
                  <a:gd name="connsiteX2-275" fmla="*/ 2493958 w 2509505"/>
                  <a:gd name="connsiteY2-276" fmla="*/ 526181 h 526181"/>
                  <a:gd name="connsiteX3-277" fmla="*/ 0 w 2509505"/>
                  <a:gd name="connsiteY3-278" fmla="*/ 525354 h 526181"/>
                  <a:gd name="connsiteX4-279" fmla="*/ 264077 w 2509505"/>
                  <a:gd name="connsiteY4-280" fmla="*/ 919 h 526181"/>
                  <a:gd name="connsiteX0-281" fmla="*/ 264077 w 2800531"/>
                  <a:gd name="connsiteY0-282" fmla="*/ 918 h 528663"/>
                  <a:gd name="connsiteX1-283" fmla="*/ 2509505 w 2800531"/>
                  <a:gd name="connsiteY1-284" fmla="*/ 0 h 528663"/>
                  <a:gd name="connsiteX2-285" fmla="*/ 2800531 w 2800531"/>
                  <a:gd name="connsiteY2-286" fmla="*/ 528663 h 528663"/>
                  <a:gd name="connsiteX3-287" fmla="*/ 0 w 2800531"/>
                  <a:gd name="connsiteY3-288" fmla="*/ 525353 h 528663"/>
                  <a:gd name="connsiteX4-289" fmla="*/ 264077 w 2800531"/>
                  <a:gd name="connsiteY4-290" fmla="*/ 918 h 52866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800531" h="528663">
                    <a:moveTo>
                      <a:pt x="264077" y="918"/>
                    </a:moveTo>
                    <a:lnTo>
                      <a:pt x="2509505" y="0"/>
                    </a:lnTo>
                    <a:lnTo>
                      <a:pt x="2800531" y="528663"/>
                    </a:lnTo>
                    <a:lnTo>
                      <a:pt x="0" y="525353"/>
                    </a:lnTo>
                    <a:lnTo>
                      <a:pt x="264077" y="918"/>
                    </a:lnTo>
                    <a:close/>
                  </a:path>
                </a:pathLst>
              </a:custGeom>
              <a:solidFill>
                <a:schemeClr val="accent5"/>
              </a:solidFill>
              <a:ln>
                <a:noFill/>
              </a:ln>
              <a:effectLst>
                <a:innerShdw blurRad="279400" dist="50800" dir="81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81" name="Freeform: Shape 36"/>
              <p:cNvSpPr/>
              <p:nvPr/>
            </p:nvSpPr>
            <p:spPr>
              <a:xfrm rot="7047957">
                <a:off x="2726087" y="2026742"/>
                <a:ext cx="2780391" cy="567545"/>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420325 w 2609850"/>
                  <a:gd name="connsiteY0-62" fmla="*/ 0 h 500318"/>
                  <a:gd name="connsiteX1-63" fmla="*/ 2260600 w 2609850"/>
                  <a:gd name="connsiteY1-64" fmla="*/ 3794 h 500318"/>
                  <a:gd name="connsiteX2-65" fmla="*/ 2609850 w 2609850"/>
                  <a:gd name="connsiteY2-66" fmla="*/ 500318 h 500318"/>
                  <a:gd name="connsiteX3-67" fmla="*/ 0 w 2609850"/>
                  <a:gd name="connsiteY3-68" fmla="*/ 500318 h 500318"/>
                  <a:gd name="connsiteX4-69" fmla="*/ 420325 w 2609850"/>
                  <a:gd name="connsiteY4-70" fmla="*/ 0 h 500318"/>
                  <a:gd name="connsiteX0-71" fmla="*/ 388546 w 2578071"/>
                  <a:gd name="connsiteY0-72" fmla="*/ 0 h 522131"/>
                  <a:gd name="connsiteX1-73" fmla="*/ 2228821 w 2578071"/>
                  <a:gd name="connsiteY1-74" fmla="*/ 3794 h 522131"/>
                  <a:gd name="connsiteX2-75" fmla="*/ 2578071 w 2578071"/>
                  <a:gd name="connsiteY2-76" fmla="*/ 500318 h 522131"/>
                  <a:gd name="connsiteX3-77" fmla="*/ 1 w 2578071"/>
                  <a:gd name="connsiteY3-78" fmla="*/ 522131 h 522131"/>
                  <a:gd name="connsiteX4-79" fmla="*/ 388546 w 2578071"/>
                  <a:gd name="connsiteY4-80" fmla="*/ 0 h 522131"/>
                  <a:gd name="connsiteX0-81" fmla="*/ 383637 w 2578070"/>
                  <a:gd name="connsiteY0-82" fmla="*/ 0 h 520165"/>
                  <a:gd name="connsiteX1-83" fmla="*/ 2228820 w 2578070"/>
                  <a:gd name="connsiteY1-84" fmla="*/ 1828 h 520165"/>
                  <a:gd name="connsiteX2-85" fmla="*/ 2578070 w 2578070"/>
                  <a:gd name="connsiteY2-86" fmla="*/ 498352 h 520165"/>
                  <a:gd name="connsiteX3-87" fmla="*/ 0 w 2578070"/>
                  <a:gd name="connsiteY3-88" fmla="*/ 520165 h 520165"/>
                  <a:gd name="connsiteX4-89" fmla="*/ 383637 w 2578070"/>
                  <a:gd name="connsiteY4-90" fmla="*/ 0 h 520165"/>
                  <a:gd name="connsiteX0-91" fmla="*/ 373856 w 2568289"/>
                  <a:gd name="connsiteY0-92" fmla="*/ 0 h 526117"/>
                  <a:gd name="connsiteX1-93" fmla="*/ 2219039 w 2568289"/>
                  <a:gd name="connsiteY1-94" fmla="*/ 1828 h 526117"/>
                  <a:gd name="connsiteX2-95" fmla="*/ 2568289 w 2568289"/>
                  <a:gd name="connsiteY2-96" fmla="*/ 498352 h 526117"/>
                  <a:gd name="connsiteX3-97" fmla="*/ 0 w 2568289"/>
                  <a:gd name="connsiteY3-98" fmla="*/ 526117 h 526117"/>
                  <a:gd name="connsiteX4-99" fmla="*/ 373856 w 2568289"/>
                  <a:gd name="connsiteY4-100" fmla="*/ 0 h 526117"/>
                  <a:gd name="connsiteX0-101" fmla="*/ 381201 w 2575634"/>
                  <a:gd name="connsiteY0-102" fmla="*/ 0 h 524124"/>
                  <a:gd name="connsiteX1-103" fmla="*/ 2226384 w 2575634"/>
                  <a:gd name="connsiteY1-104" fmla="*/ 1828 h 524124"/>
                  <a:gd name="connsiteX2-105" fmla="*/ 2575634 w 2575634"/>
                  <a:gd name="connsiteY2-106" fmla="*/ 498352 h 524124"/>
                  <a:gd name="connsiteX3-107" fmla="*/ 0 w 2575634"/>
                  <a:gd name="connsiteY3-108" fmla="*/ 524124 h 524124"/>
                  <a:gd name="connsiteX4-109" fmla="*/ 381201 w 2575634"/>
                  <a:gd name="connsiteY4-110" fmla="*/ 0 h 524124"/>
                  <a:gd name="connsiteX0-111" fmla="*/ 375057 w 2575634"/>
                  <a:gd name="connsiteY0-112" fmla="*/ 3099 h 522296"/>
                  <a:gd name="connsiteX1-113" fmla="*/ 2226384 w 2575634"/>
                  <a:gd name="connsiteY1-114" fmla="*/ 0 h 522296"/>
                  <a:gd name="connsiteX2-115" fmla="*/ 2575634 w 2575634"/>
                  <a:gd name="connsiteY2-116" fmla="*/ 496524 h 522296"/>
                  <a:gd name="connsiteX3-117" fmla="*/ 0 w 2575634"/>
                  <a:gd name="connsiteY3-118" fmla="*/ 522296 h 522296"/>
                  <a:gd name="connsiteX4-119" fmla="*/ 375057 w 2575634"/>
                  <a:gd name="connsiteY4-120" fmla="*/ 3099 h 522296"/>
                  <a:gd name="connsiteX0-121" fmla="*/ 376277 w 2576854"/>
                  <a:gd name="connsiteY0-122" fmla="*/ 3099 h 520316"/>
                  <a:gd name="connsiteX1-123" fmla="*/ 2227604 w 2576854"/>
                  <a:gd name="connsiteY1-124" fmla="*/ 0 h 520316"/>
                  <a:gd name="connsiteX2-125" fmla="*/ 2576854 w 2576854"/>
                  <a:gd name="connsiteY2-126" fmla="*/ 496524 h 520316"/>
                  <a:gd name="connsiteX3-127" fmla="*/ 1 w 2576854"/>
                  <a:gd name="connsiteY3-128" fmla="*/ 520316 h 520316"/>
                  <a:gd name="connsiteX4-129" fmla="*/ 376277 w 2576854"/>
                  <a:gd name="connsiteY4-130" fmla="*/ 3099 h 520316"/>
                  <a:gd name="connsiteX0-131" fmla="*/ 375040 w 2575617"/>
                  <a:gd name="connsiteY0-132" fmla="*/ 3099 h 517355"/>
                  <a:gd name="connsiteX1-133" fmla="*/ 2226367 w 2575617"/>
                  <a:gd name="connsiteY1-134" fmla="*/ 0 h 517355"/>
                  <a:gd name="connsiteX2-135" fmla="*/ 2575617 w 2575617"/>
                  <a:gd name="connsiteY2-136" fmla="*/ 496524 h 517355"/>
                  <a:gd name="connsiteX3-137" fmla="*/ 0 w 2575617"/>
                  <a:gd name="connsiteY3-138" fmla="*/ 517355 h 517355"/>
                  <a:gd name="connsiteX4-139" fmla="*/ 375040 w 2575617"/>
                  <a:gd name="connsiteY4-140" fmla="*/ 3099 h 517355"/>
                  <a:gd name="connsiteX0-141" fmla="*/ 375040 w 2557137"/>
                  <a:gd name="connsiteY0-142" fmla="*/ 3099 h 526131"/>
                  <a:gd name="connsiteX1-143" fmla="*/ 2226367 w 2557137"/>
                  <a:gd name="connsiteY1-144" fmla="*/ 0 h 526131"/>
                  <a:gd name="connsiteX2-145" fmla="*/ 2557137 w 2557137"/>
                  <a:gd name="connsiteY2-146" fmla="*/ 526131 h 526131"/>
                  <a:gd name="connsiteX3-147" fmla="*/ 0 w 2557137"/>
                  <a:gd name="connsiteY3-148" fmla="*/ 517355 h 526131"/>
                  <a:gd name="connsiteX4-149" fmla="*/ 375040 w 2557137"/>
                  <a:gd name="connsiteY4-150" fmla="*/ 3099 h 526131"/>
                  <a:gd name="connsiteX0-151" fmla="*/ 373820 w 2555917"/>
                  <a:gd name="connsiteY0-152" fmla="*/ 3099 h 526131"/>
                  <a:gd name="connsiteX1-153" fmla="*/ 2225147 w 2555917"/>
                  <a:gd name="connsiteY1-154" fmla="*/ 0 h 526131"/>
                  <a:gd name="connsiteX2-155" fmla="*/ 2555917 w 2555917"/>
                  <a:gd name="connsiteY2-156" fmla="*/ 526131 h 526131"/>
                  <a:gd name="connsiteX3-157" fmla="*/ -1 w 2555917"/>
                  <a:gd name="connsiteY3-158" fmla="*/ 519334 h 526131"/>
                  <a:gd name="connsiteX4-159" fmla="*/ 373820 w 2555917"/>
                  <a:gd name="connsiteY4-160" fmla="*/ 3099 h 526131"/>
                  <a:gd name="connsiteX0-161" fmla="*/ 373821 w 2555918"/>
                  <a:gd name="connsiteY0-162" fmla="*/ 3173 h 526205"/>
                  <a:gd name="connsiteX1-163" fmla="*/ 2233316 w 2555918"/>
                  <a:gd name="connsiteY1-164" fmla="*/ 0 h 526205"/>
                  <a:gd name="connsiteX2-165" fmla="*/ 2555918 w 2555918"/>
                  <a:gd name="connsiteY2-166" fmla="*/ 526205 h 526205"/>
                  <a:gd name="connsiteX3-167" fmla="*/ 0 w 2555918"/>
                  <a:gd name="connsiteY3-168" fmla="*/ 519408 h 526205"/>
                  <a:gd name="connsiteX4-169" fmla="*/ 373821 w 2555918"/>
                  <a:gd name="connsiteY4-170" fmla="*/ 3173 h 526205"/>
                  <a:gd name="connsiteX0-171" fmla="*/ 373821 w 2612907"/>
                  <a:gd name="connsiteY0-172" fmla="*/ 3173 h 519408"/>
                  <a:gd name="connsiteX1-173" fmla="*/ 2233316 w 2612907"/>
                  <a:gd name="connsiteY1-174" fmla="*/ 0 h 519408"/>
                  <a:gd name="connsiteX2-175" fmla="*/ 2612907 w 2612907"/>
                  <a:gd name="connsiteY2-176" fmla="*/ 512510 h 519408"/>
                  <a:gd name="connsiteX3-177" fmla="*/ 0 w 2612907"/>
                  <a:gd name="connsiteY3-178" fmla="*/ 519408 h 519408"/>
                  <a:gd name="connsiteX4-179" fmla="*/ 373821 w 2612907"/>
                  <a:gd name="connsiteY4-180" fmla="*/ 3173 h 519408"/>
                  <a:gd name="connsiteX0-181" fmla="*/ 313180 w 2552266"/>
                  <a:gd name="connsiteY0-182" fmla="*/ 3173 h 533354"/>
                  <a:gd name="connsiteX1-183" fmla="*/ 2172675 w 2552266"/>
                  <a:gd name="connsiteY1-184" fmla="*/ 0 h 533354"/>
                  <a:gd name="connsiteX2-185" fmla="*/ 2552266 w 2552266"/>
                  <a:gd name="connsiteY2-186" fmla="*/ 512510 h 533354"/>
                  <a:gd name="connsiteX3-187" fmla="*/ 0 w 2552266"/>
                  <a:gd name="connsiteY3-188" fmla="*/ 533354 h 533354"/>
                  <a:gd name="connsiteX4-189" fmla="*/ 313180 w 2552266"/>
                  <a:gd name="connsiteY4-190" fmla="*/ 3173 h 533354"/>
                  <a:gd name="connsiteX0-191" fmla="*/ 327827 w 2566913"/>
                  <a:gd name="connsiteY0-192" fmla="*/ 3173 h 537441"/>
                  <a:gd name="connsiteX1-193" fmla="*/ 2187322 w 2566913"/>
                  <a:gd name="connsiteY1-194" fmla="*/ 0 h 537441"/>
                  <a:gd name="connsiteX2-195" fmla="*/ 2566913 w 2566913"/>
                  <a:gd name="connsiteY2-196" fmla="*/ 512510 h 537441"/>
                  <a:gd name="connsiteX3-197" fmla="*/ 0 w 2566913"/>
                  <a:gd name="connsiteY3-198" fmla="*/ 537441 h 537441"/>
                  <a:gd name="connsiteX4-199" fmla="*/ 327827 w 2566913"/>
                  <a:gd name="connsiteY4-200" fmla="*/ 3173 h 537441"/>
                  <a:gd name="connsiteX0-201" fmla="*/ 327827 w 2566913"/>
                  <a:gd name="connsiteY0-202" fmla="*/ 23014 h 557282"/>
                  <a:gd name="connsiteX1-203" fmla="*/ 2193063 w 2566913"/>
                  <a:gd name="connsiteY1-204" fmla="*/ 0 h 557282"/>
                  <a:gd name="connsiteX2-205" fmla="*/ 2566913 w 2566913"/>
                  <a:gd name="connsiteY2-206" fmla="*/ 532351 h 557282"/>
                  <a:gd name="connsiteX3-207" fmla="*/ 0 w 2566913"/>
                  <a:gd name="connsiteY3-208" fmla="*/ 557282 h 557282"/>
                  <a:gd name="connsiteX4-209" fmla="*/ 327827 w 2566913"/>
                  <a:gd name="connsiteY4-210" fmla="*/ 23014 h 557282"/>
                  <a:gd name="connsiteX0-211" fmla="*/ 327827 w 2511110"/>
                  <a:gd name="connsiteY0-212" fmla="*/ 23014 h 557282"/>
                  <a:gd name="connsiteX1-213" fmla="*/ 2193063 w 2511110"/>
                  <a:gd name="connsiteY1-214" fmla="*/ 0 h 557282"/>
                  <a:gd name="connsiteX2-215" fmla="*/ 2511110 w 2511110"/>
                  <a:gd name="connsiteY2-216" fmla="*/ 498464 h 557282"/>
                  <a:gd name="connsiteX3-217" fmla="*/ 0 w 2511110"/>
                  <a:gd name="connsiteY3-218" fmla="*/ 557282 h 557282"/>
                  <a:gd name="connsiteX4-219" fmla="*/ 327827 w 2511110"/>
                  <a:gd name="connsiteY4-220" fmla="*/ 23014 h 557282"/>
                  <a:gd name="connsiteX0-221" fmla="*/ 327827 w 2517427"/>
                  <a:gd name="connsiteY0-222" fmla="*/ 23014 h 557282"/>
                  <a:gd name="connsiteX1-223" fmla="*/ 2193063 w 2517427"/>
                  <a:gd name="connsiteY1-224" fmla="*/ 0 h 557282"/>
                  <a:gd name="connsiteX2-225" fmla="*/ 2517428 w 2517427"/>
                  <a:gd name="connsiteY2-226" fmla="*/ 508268 h 557282"/>
                  <a:gd name="connsiteX3-227" fmla="*/ 0 w 2517427"/>
                  <a:gd name="connsiteY3-228" fmla="*/ 557282 h 557282"/>
                  <a:gd name="connsiteX4-229" fmla="*/ 327827 w 2517427"/>
                  <a:gd name="connsiteY4-230" fmla="*/ 23014 h 557282"/>
                  <a:gd name="connsiteX0-231" fmla="*/ 367299 w 2556900"/>
                  <a:gd name="connsiteY0-232" fmla="*/ 23014 h 543944"/>
                  <a:gd name="connsiteX1-233" fmla="*/ 2232535 w 2556900"/>
                  <a:gd name="connsiteY1-234" fmla="*/ 0 h 543944"/>
                  <a:gd name="connsiteX2-235" fmla="*/ 2556900 w 2556900"/>
                  <a:gd name="connsiteY2-236" fmla="*/ 508268 h 543944"/>
                  <a:gd name="connsiteX3-237" fmla="*/ 0 w 2556900"/>
                  <a:gd name="connsiteY3-238" fmla="*/ 543944 h 543944"/>
                  <a:gd name="connsiteX4-239" fmla="*/ 367299 w 2556900"/>
                  <a:gd name="connsiteY4-240" fmla="*/ 23014 h 543944"/>
                  <a:gd name="connsiteX0-241" fmla="*/ 369826 w 2559427"/>
                  <a:gd name="connsiteY0-242" fmla="*/ 23014 h 540021"/>
                  <a:gd name="connsiteX1-243" fmla="*/ 2235062 w 2559427"/>
                  <a:gd name="connsiteY1-244" fmla="*/ 0 h 540021"/>
                  <a:gd name="connsiteX2-245" fmla="*/ 2559427 w 2559427"/>
                  <a:gd name="connsiteY2-246" fmla="*/ 508268 h 540021"/>
                  <a:gd name="connsiteX3-247" fmla="*/ 0 w 2559427"/>
                  <a:gd name="connsiteY3-248" fmla="*/ 540021 h 540021"/>
                  <a:gd name="connsiteX4-249" fmla="*/ 369826 w 2559427"/>
                  <a:gd name="connsiteY4-250" fmla="*/ 23014 h 540021"/>
                  <a:gd name="connsiteX0-251" fmla="*/ 369826 w 2528153"/>
                  <a:gd name="connsiteY0-252" fmla="*/ 23014 h 540021"/>
                  <a:gd name="connsiteX1-253" fmla="*/ 2235062 w 2528153"/>
                  <a:gd name="connsiteY1-254" fmla="*/ 0 h 540021"/>
                  <a:gd name="connsiteX2-255" fmla="*/ 2528153 w 2528153"/>
                  <a:gd name="connsiteY2-256" fmla="*/ 502650 h 540021"/>
                  <a:gd name="connsiteX3-257" fmla="*/ 0 w 2528153"/>
                  <a:gd name="connsiteY3-258" fmla="*/ 540021 h 540021"/>
                  <a:gd name="connsiteX4-259" fmla="*/ 369826 w 2528153"/>
                  <a:gd name="connsiteY4-260" fmla="*/ 23014 h 540021"/>
                  <a:gd name="connsiteX0-261" fmla="*/ 369826 w 2528153"/>
                  <a:gd name="connsiteY0-262" fmla="*/ 23014 h 540021"/>
                  <a:gd name="connsiteX1-263" fmla="*/ 2235062 w 2528153"/>
                  <a:gd name="connsiteY1-264" fmla="*/ 0 h 540021"/>
                  <a:gd name="connsiteX2-265" fmla="*/ 2528153 w 2528153"/>
                  <a:gd name="connsiteY2-266" fmla="*/ 502648 h 540021"/>
                  <a:gd name="connsiteX3-267" fmla="*/ 0 w 2528153"/>
                  <a:gd name="connsiteY3-268" fmla="*/ 540021 h 540021"/>
                  <a:gd name="connsiteX4-269" fmla="*/ 369826 w 2528153"/>
                  <a:gd name="connsiteY4-270" fmla="*/ 23014 h 540021"/>
                  <a:gd name="connsiteX0-271" fmla="*/ 369826 w 2519318"/>
                  <a:gd name="connsiteY0-272" fmla="*/ 23014 h 540021"/>
                  <a:gd name="connsiteX1-273" fmla="*/ 2235062 w 2519318"/>
                  <a:gd name="connsiteY1-274" fmla="*/ 0 h 540021"/>
                  <a:gd name="connsiteX2-275" fmla="*/ 2519318 w 2519318"/>
                  <a:gd name="connsiteY2-276" fmla="*/ 506816 h 540021"/>
                  <a:gd name="connsiteX3-277" fmla="*/ 0 w 2519318"/>
                  <a:gd name="connsiteY3-278" fmla="*/ 540021 h 540021"/>
                  <a:gd name="connsiteX4-279" fmla="*/ 369826 w 2519318"/>
                  <a:gd name="connsiteY4-280" fmla="*/ 23014 h 540021"/>
                  <a:gd name="connsiteX0-281" fmla="*/ 369826 w 2521439"/>
                  <a:gd name="connsiteY0-282" fmla="*/ 23014 h 540021"/>
                  <a:gd name="connsiteX1-283" fmla="*/ 2235062 w 2521439"/>
                  <a:gd name="connsiteY1-284" fmla="*/ 0 h 540021"/>
                  <a:gd name="connsiteX2-285" fmla="*/ 2521439 w 2521439"/>
                  <a:gd name="connsiteY2-286" fmla="*/ 500723 h 540021"/>
                  <a:gd name="connsiteX3-287" fmla="*/ 0 w 2521439"/>
                  <a:gd name="connsiteY3-288" fmla="*/ 540021 h 540021"/>
                  <a:gd name="connsiteX4-289" fmla="*/ 369826 w 2521439"/>
                  <a:gd name="connsiteY4-290" fmla="*/ 23014 h 540021"/>
                  <a:gd name="connsiteX0-291" fmla="*/ 1 w 2603248"/>
                  <a:gd name="connsiteY0-292" fmla="*/ 47648 h 540021"/>
                  <a:gd name="connsiteX1-293" fmla="*/ 2316871 w 2603248"/>
                  <a:gd name="connsiteY1-294" fmla="*/ 0 h 540021"/>
                  <a:gd name="connsiteX2-295" fmla="*/ 2603248 w 2603248"/>
                  <a:gd name="connsiteY2-296" fmla="*/ 500723 h 540021"/>
                  <a:gd name="connsiteX3-297" fmla="*/ 81809 w 2603248"/>
                  <a:gd name="connsiteY3-298" fmla="*/ 540021 h 540021"/>
                  <a:gd name="connsiteX4-299" fmla="*/ 1 w 2603248"/>
                  <a:gd name="connsiteY4-300" fmla="*/ 47648 h 540021"/>
                  <a:gd name="connsiteX0-301" fmla="*/ 0 w 2609786"/>
                  <a:gd name="connsiteY0-302" fmla="*/ 55825 h 540021"/>
                  <a:gd name="connsiteX1-303" fmla="*/ 2323409 w 2609786"/>
                  <a:gd name="connsiteY1-304" fmla="*/ 0 h 540021"/>
                  <a:gd name="connsiteX2-305" fmla="*/ 2609786 w 2609786"/>
                  <a:gd name="connsiteY2-306" fmla="*/ 500723 h 540021"/>
                  <a:gd name="connsiteX3-307" fmla="*/ 88347 w 2609786"/>
                  <a:gd name="connsiteY3-308" fmla="*/ 540021 h 540021"/>
                  <a:gd name="connsiteX4-309" fmla="*/ 0 w 2609786"/>
                  <a:gd name="connsiteY4-310" fmla="*/ 55825 h 540021"/>
                  <a:gd name="connsiteX0-311" fmla="*/ 301264 w 2911050"/>
                  <a:gd name="connsiteY0-312" fmla="*/ 55825 h 545581"/>
                  <a:gd name="connsiteX1-313" fmla="*/ 2624673 w 2911050"/>
                  <a:gd name="connsiteY1-314" fmla="*/ 0 h 545581"/>
                  <a:gd name="connsiteX2-315" fmla="*/ 2911050 w 2911050"/>
                  <a:gd name="connsiteY2-316" fmla="*/ 500723 h 545581"/>
                  <a:gd name="connsiteX3-317" fmla="*/ 0 w 2911050"/>
                  <a:gd name="connsiteY3-318" fmla="*/ 545581 h 545581"/>
                  <a:gd name="connsiteX4-319" fmla="*/ 301264 w 2911050"/>
                  <a:gd name="connsiteY4-320" fmla="*/ 55825 h 545581"/>
                  <a:gd name="connsiteX0-321" fmla="*/ 298968 w 2911050"/>
                  <a:gd name="connsiteY0-322" fmla="*/ 51816 h 545581"/>
                  <a:gd name="connsiteX1-323" fmla="*/ 2624673 w 2911050"/>
                  <a:gd name="connsiteY1-324" fmla="*/ 0 h 545581"/>
                  <a:gd name="connsiteX2-325" fmla="*/ 2911050 w 2911050"/>
                  <a:gd name="connsiteY2-326" fmla="*/ 500723 h 545581"/>
                  <a:gd name="connsiteX3-327" fmla="*/ 0 w 2911050"/>
                  <a:gd name="connsiteY3-328" fmla="*/ 545581 h 545581"/>
                  <a:gd name="connsiteX4-329" fmla="*/ 298968 w 2911050"/>
                  <a:gd name="connsiteY4-330" fmla="*/ 51816 h 545581"/>
                  <a:gd name="connsiteX0-331" fmla="*/ 311159 w 2911050"/>
                  <a:gd name="connsiteY0-332" fmla="*/ 48611 h 545581"/>
                  <a:gd name="connsiteX1-333" fmla="*/ 2624673 w 2911050"/>
                  <a:gd name="connsiteY1-334" fmla="*/ 0 h 545581"/>
                  <a:gd name="connsiteX2-335" fmla="*/ 2911050 w 2911050"/>
                  <a:gd name="connsiteY2-336" fmla="*/ 500723 h 545581"/>
                  <a:gd name="connsiteX3-337" fmla="*/ 0 w 2911050"/>
                  <a:gd name="connsiteY3-338" fmla="*/ 545581 h 545581"/>
                  <a:gd name="connsiteX4-339" fmla="*/ 311159 w 2911050"/>
                  <a:gd name="connsiteY4-340" fmla="*/ 48611 h 545581"/>
                  <a:gd name="connsiteX0-341" fmla="*/ 314429 w 2911050"/>
                  <a:gd name="connsiteY0-342" fmla="*/ 44523 h 545581"/>
                  <a:gd name="connsiteX1-343" fmla="*/ 2624673 w 2911050"/>
                  <a:gd name="connsiteY1-344" fmla="*/ 0 h 545581"/>
                  <a:gd name="connsiteX2-345" fmla="*/ 2911050 w 2911050"/>
                  <a:gd name="connsiteY2-346" fmla="*/ 500723 h 545581"/>
                  <a:gd name="connsiteX3-347" fmla="*/ 0 w 2911050"/>
                  <a:gd name="connsiteY3-348" fmla="*/ 545581 h 545581"/>
                  <a:gd name="connsiteX4-349" fmla="*/ 314429 w 2911050"/>
                  <a:gd name="connsiteY4-350" fmla="*/ 44523 h 545581"/>
                  <a:gd name="connsiteX0-351" fmla="*/ 312308 w 2908929"/>
                  <a:gd name="connsiteY0-352" fmla="*/ 44523 h 539490"/>
                  <a:gd name="connsiteX1-353" fmla="*/ 2622552 w 2908929"/>
                  <a:gd name="connsiteY1-354" fmla="*/ 0 h 539490"/>
                  <a:gd name="connsiteX2-355" fmla="*/ 2908929 w 2908929"/>
                  <a:gd name="connsiteY2-356" fmla="*/ 500723 h 539490"/>
                  <a:gd name="connsiteX3-357" fmla="*/ 0 w 2908929"/>
                  <a:gd name="connsiteY3-358" fmla="*/ 539490 h 539490"/>
                  <a:gd name="connsiteX4-359" fmla="*/ 312308 w 2908929"/>
                  <a:gd name="connsiteY4-360" fmla="*/ 44523 h 539490"/>
                  <a:gd name="connsiteX0-361" fmla="*/ 309038 w 2905659"/>
                  <a:gd name="connsiteY0-362" fmla="*/ 44523 h 535401"/>
                  <a:gd name="connsiteX1-363" fmla="*/ 2619282 w 2905659"/>
                  <a:gd name="connsiteY1-364" fmla="*/ 0 h 535401"/>
                  <a:gd name="connsiteX2-365" fmla="*/ 2905659 w 2905659"/>
                  <a:gd name="connsiteY2-366" fmla="*/ 500723 h 535401"/>
                  <a:gd name="connsiteX3-367" fmla="*/ 0 w 2905659"/>
                  <a:gd name="connsiteY3-368" fmla="*/ 535401 h 535401"/>
                  <a:gd name="connsiteX4-369" fmla="*/ 309038 w 2905659"/>
                  <a:gd name="connsiteY4-370" fmla="*/ 44523 h 535401"/>
                  <a:gd name="connsiteX0-371" fmla="*/ 310100 w 2906721"/>
                  <a:gd name="connsiteY0-372" fmla="*/ 44523 h 538447"/>
                  <a:gd name="connsiteX1-373" fmla="*/ 2620344 w 2906721"/>
                  <a:gd name="connsiteY1-374" fmla="*/ 0 h 538447"/>
                  <a:gd name="connsiteX2-375" fmla="*/ 2906721 w 2906721"/>
                  <a:gd name="connsiteY2-376" fmla="*/ 500723 h 538447"/>
                  <a:gd name="connsiteX3-377" fmla="*/ 0 w 2906721"/>
                  <a:gd name="connsiteY3-378" fmla="*/ 538447 h 538447"/>
                  <a:gd name="connsiteX4-379" fmla="*/ 310100 w 2906721"/>
                  <a:gd name="connsiteY4-380" fmla="*/ 44523 h 53844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906721" h="538447">
                    <a:moveTo>
                      <a:pt x="310100" y="44523"/>
                    </a:moveTo>
                    <a:lnTo>
                      <a:pt x="2620344" y="0"/>
                    </a:lnTo>
                    <a:lnTo>
                      <a:pt x="2906721" y="500723"/>
                    </a:lnTo>
                    <a:lnTo>
                      <a:pt x="0" y="538447"/>
                    </a:lnTo>
                    <a:lnTo>
                      <a:pt x="310100" y="44523"/>
                    </a:lnTo>
                    <a:close/>
                  </a:path>
                </a:pathLst>
              </a:custGeom>
              <a:solidFill>
                <a:schemeClr val="accent6"/>
              </a:solidFill>
              <a:ln>
                <a:noFill/>
              </a:ln>
              <a:effectLst>
                <a:innerShdw blurRad="279400" dist="50800" dir="27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82" name="Freeform: Shape 37"/>
              <p:cNvSpPr/>
              <p:nvPr/>
            </p:nvSpPr>
            <p:spPr>
              <a:xfrm rot="10800000">
                <a:off x="4508769" y="953327"/>
                <a:ext cx="3259661" cy="497556"/>
              </a:xfrm>
              <a:custGeom>
                <a:avLst/>
                <a:gdLst>
                  <a:gd name="connsiteX0" fmla="*/ 0 w 1917700"/>
                  <a:gd name="connsiteY0" fmla="*/ 0 h 496524"/>
                  <a:gd name="connsiteX1" fmla="*/ 1917700 w 1917700"/>
                  <a:gd name="connsiteY1" fmla="*/ 0 h 496524"/>
                  <a:gd name="connsiteX2" fmla="*/ 1917700 w 1917700"/>
                  <a:gd name="connsiteY2" fmla="*/ 496524 h 496524"/>
                  <a:gd name="connsiteX3" fmla="*/ 0 w 1917700"/>
                  <a:gd name="connsiteY3" fmla="*/ 496524 h 496524"/>
                  <a:gd name="connsiteX4" fmla="*/ 0 w 1917700"/>
                  <a:gd name="connsiteY4" fmla="*/ 0 h 496524"/>
                  <a:gd name="connsiteX0-1" fmla="*/ 0 w 2241550"/>
                  <a:gd name="connsiteY0-2" fmla="*/ 0 h 496524"/>
                  <a:gd name="connsiteX1-3" fmla="*/ 1917700 w 2241550"/>
                  <a:gd name="connsiteY1-4" fmla="*/ 0 h 496524"/>
                  <a:gd name="connsiteX2-5" fmla="*/ 2241550 w 2241550"/>
                  <a:gd name="connsiteY2-6" fmla="*/ 496524 h 496524"/>
                  <a:gd name="connsiteX3-7" fmla="*/ 0 w 2241550"/>
                  <a:gd name="connsiteY3-8" fmla="*/ 496524 h 496524"/>
                  <a:gd name="connsiteX4-9" fmla="*/ 0 w 2241550"/>
                  <a:gd name="connsiteY4-10" fmla="*/ 0 h 496524"/>
                  <a:gd name="connsiteX0-11" fmla="*/ 330200 w 2571750"/>
                  <a:gd name="connsiteY0-12" fmla="*/ 0 h 496524"/>
                  <a:gd name="connsiteX1-13" fmla="*/ 2247900 w 2571750"/>
                  <a:gd name="connsiteY1-14" fmla="*/ 0 h 496524"/>
                  <a:gd name="connsiteX2-15" fmla="*/ 2571750 w 2571750"/>
                  <a:gd name="connsiteY2-16" fmla="*/ 496524 h 496524"/>
                  <a:gd name="connsiteX3-17" fmla="*/ 0 w 2571750"/>
                  <a:gd name="connsiteY3-18" fmla="*/ 496524 h 496524"/>
                  <a:gd name="connsiteX4-19" fmla="*/ 330200 w 2571750"/>
                  <a:gd name="connsiteY4-20" fmla="*/ 0 h 496524"/>
                  <a:gd name="connsiteX0-21" fmla="*/ 330200 w 2571750"/>
                  <a:gd name="connsiteY0-22" fmla="*/ 0 h 496524"/>
                  <a:gd name="connsiteX1-23" fmla="*/ 2241550 w 2571750"/>
                  <a:gd name="connsiteY1-24" fmla="*/ 3175 h 496524"/>
                  <a:gd name="connsiteX2-25" fmla="*/ 2571750 w 2571750"/>
                  <a:gd name="connsiteY2-26" fmla="*/ 496524 h 496524"/>
                  <a:gd name="connsiteX3-27" fmla="*/ 0 w 2571750"/>
                  <a:gd name="connsiteY3-28" fmla="*/ 496524 h 496524"/>
                  <a:gd name="connsiteX4-29" fmla="*/ 330200 w 2571750"/>
                  <a:gd name="connsiteY4-30" fmla="*/ 0 h 496524"/>
                  <a:gd name="connsiteX0-31" fmla="*/ 330200 w 2590800"/>
                  <a:gd name="connsiteY0-32" fmla="*/ 0 h 496524"/>
                  <a:gd name="connsiteX1-33" fmla="*/ 2241550 w 2590800"/>
                  <a:gd name="connsiteY1-34" fmla="*/ 3175 h 496524"/>
                  <a:gd name="connsiteX2-35" fmla="*/ 2590800 w 2590800"/>
                  <a:gd name="connsiteY2-36" fmla="*/ 496524 h 496524"/>
                  <a:gd name="connsiteX3-37" fmla="*/ 0 w 2590800"/>
                  <a:gd name="connsiteY3-38" fmla="*/ 496524 h 496524"/>
                  <a:gd name="connsiteX4-39" fmla="*/ 330200 w 2590800"/>
                  <a:gd name="connsiteY4-40" fmla="*/ 0 h 496524"/>
                  <a:gd name="connsiteX0-41" fmla="*/ 330200 w 2590800"/>
                  <a:gd name="connsiteY0-42" fmla="*/ 0 h 496524"/>
                  <a:gd name="connsiteX1-43" fmla="*/ 2241550 w 2590800"/>
                  <a:gd name="connsiteY1-44" fmla="*/ 0 h 496524"/>
                  <a:gd name="connsiteX2-45" fmla="*/ 2590800 w 2590800"/>
                  <a:gd name="connsiteY2-46" fmla="*/ 496524 h 496524"/>
                  <a:gd name="connsiteX3-47" fmla="*/ 0 w 2590800"/>
                  <a:gd name="connsiteY3-48" fmla="*/ 496524 h 496524"/>
                  <a:gd name="connsiteX4-49" fmla="*/ 330200 w 2590800"/>
                  <a:gd name="connsiteY4-50" fmla="*/ 0 h 496524"/>
                  <a:gd name="connsiteX0-51" fmla="*/ 349250 w 2609850"/>
                  <a:gd name="connsiteY0-52" fmla="*/ 0 h 496524"/>
                  <a:gd name="connsiteX1-53" fmla="*/ 2260600 w 2609850"/>
                  <a:gd name="connsiteY1-54" fmla="*/ 0 h 496524"/>
                  <a:gd name="connsiteX2-55" fmla="*/ 2609850 w 2609850"/>
                  <a:gd name="connsiteY2-56" fmla="*/ 496524 h 496524"/>
                  <a:gd name="connsiteX3-57" fmla="*/ 0 w 2609850"/>
                  <a:gd name="connsiteY3-58" fmla="*/ 496524 h 496524"/>
                  <a:gd name="connsiteX4-59" fmla="*/ 349250 w 2609850"/>
                  <a:gd name="connsiteY4-60" fmla="*/ 0 h 496524"/>
                  <a:gd name="connsiteX0-61" fmla="*/ 255685 w 2516285"/>
                  <a:gd name="connsiteY0-62" fmla="*/ 0 h 496524"/>
                  <a:gd name="connsiteX1-63" fmla="*/ 2167035 w 2516285"/>
                  <a:gd name="connsiteY1-64" fmla="*/ 0 h 496524"/>
                  <a:gd name="connsiteX2-65" fmla="*/ 2516285 w 2516285"/>
                  <a:gd name="connsiteY2-66" fmla="*/ 496524 h 496524"/>
                  <a:gd name="connsiteX3-67" fmla="*/ 0 w 2516285"/>
                  <a:gd name="connsiteY3-68" fmla="*/ 490207 h 496524"/>
                  <a:gd name="connsiteX4-69" fmla="*/ 255685 w 2516285"/>
                  <a:gd name="connsiteY4-70" fmla="*/ 0 h 496524"/>
                  <a:gd name="connsiteX0-71" fmla="*/ 269329 w 2529929"/>
                  <a:gd name="connsiteY0-72" fmla="*/ 0 h 496524"/>
                  <a:gd name="connsiteX1-73" fmla="*/ 2180679 w 2529929"/>
                  <a:gd name="connsiteY1-74" fmla="*/ 0 h 496524"/>
                  <a:gd name="connsiteX2-75" fmla="*/ 2529929 w 2529929"/>
                  <a:gd name="connsiteY2-76" fmla="*/ 496524 h 496524"/>
                  <a:gd name="connsiteX3-77" fmla="*/ 0 w 2529929"/>
                  <a:gd name="connsiteY3-78" fmla="*/ 494945 h 496524"/>
                  <a:gd name="connsiteX4-79" fmla="*/ 269329 w 2529929"/>
                  <a:gd name="connsiteY4-80" fmla="*/ 0 h 496524"/>
                  <a:gd name="connsiteX0-81" fmla="*/ 273228 w 2533828"/>
                  <a:gd name="connsiteY0-82" fmla="*/ 0 h 496524"/>
                  <a:gd name="connsiteX1-83" fmla="*/ 2184578 w 2533828"/>
                  <a:gd name="connsiteY1-84" fmla="*/ 0 h 496524"/>
                  <a:gd name="connsiteX2-85" fmla="*/ 2533828 w 2533828"/>
                  <a:gd name="connsiteY2-86" fmla="*/ 496524 h 496524"/>
                  <a:gd name="connsiteX3-87" fmla="*/ 0 w 2533828"/>
                  <a:gd name="connsiteY3-88" fmla="*/ 494945 h 496524"/>
                  <a:gd name="connsiteX4-89" fmla="*/ 273228 w 2533828"/>
                  <a:gd name="connsiteY4-90" fmla="*/ 0 h 496524"/>
                  <a:gd name="connsiteX0-91" fmla="*/ 273228 w 2668328"/>
                  <a:gd name="connsiteY0-92" fmla="*/ 0 h 494945"/>
                  <a:gd name="connsiteX1-93" fmla="*/ 2184578 w 2668328"/>
                  <a:gd name="connsiteY1-94" fmla="*/ 0 h 494945"/>
                  <a:gd name="connsiteX2-95" fmla="*/ 2668328 w 2668328"/>
                  <a:gd name="connsiteY2-96" fmla="*/ 494155 h 494945"/>
                  <a:gd name="connsiteX3-97" fmla="*/ 0 w 2668328"/>
                  <a:gd name="connsiteY3-98" fmla="*/ 494945 h 494945"/>
                  <a:gd name="connsiteX4-99" fmla="*/ 273228 w 2668328"/>
                  <a:gd name="connsiteY4-100" fmla="*/ 0 h 494945"/>
                  <a:gd name="connsiteX0-101" fmla="*/ 273228 w 2668328"/>
                  <a:gd name="connsiteY0-102" fmla="*/ 0 h 494945"/>
                  <a:gd name="connsiteX1-103" fmla="*/ 2406794 w 2668328"/>
                  <a:gd name="connsiteY1-104" fmla="*/ 2369 h 494945"/>
                  <a:gd name="connsiteX2-105" fmla="*/ 2668328 w 2668328"/>
                  <a:gd name="connsiteY2-106" fmla="*/ 494155 h 494945"/>
                  <a:gd name="connsiteX3-107" fmla="*/ 0 w 2668328"/>
                  <a:gd name="connsiteY3-108" fmla="*/ 494945 h 494945"/>
                  <a:gd name="connsiteX4-109" fmla="*/ 273228 w 2668328"/>
                  <a:gd name="connsiteY4-110" fmla="*/ 0 h 494945"/>
                  <a:gd name="connsiteX0-111" fmla="*/ 273228 w 2668328"/>
                  <a:gd name="connsiteY0-112" fmla="*/ 1 h 494946"/>
                  <a:gd name="connsiteX1-113" fmla="*/ 2402896 w 2668328"/>
                  <a:gd name="connsiteY1-114" fmla="*/ 0 h 494946"/>
                  <a:gd name="connsiteX2-115" fmla="*/ 2668328 w 2668328"/>
                  <a:gd name="connsiteY2-116" fmla="*/ 494156 h 494946"/>
                  <a:gd name="connsiteX3-117" fmla="*/ 0 w 2668328"/>
                  <a:gd name="connsiteY3-118" fmla="*/ 494946 h 494946"/>
                  <a:gd name="connsiteX4-119" fmla="*/ 273228 w 2668328"/>
                  <a:gd name="connsiteY4-120" fmla="*/ 1 h 494946"/>
                  <a:gd name="connsiteX0-121" fmla="*/ 273228 w 2668328"/>
                  <a:gd name="connsiteY0-122" fmla="*/ 2370 h 497315"/>
                  <a:gd name="connsiteX1-123" fmla="*/ 2406794 w 2668328"/>
                  <a:gd name="connsiteY1-124" fmla="*/ 0 h 497315"/>
                  <a:gd name="connsiteX2-125" fmla="*/ 2668328 w 2668328"/>
                  <a:gd name="connsiteY2-126" fmla="*/ 496525 h 497315"/>
                  <a:gd name="connsiteX3-127" fmla="*/ 0 w 2668328"/>
                  <a:gd name="connsiteY3-128" fmla="*/ 497315 h 497315"/>
                  <a:gd name="connsiteX4-129" fmla="*/ 273228 w 2668328"/>
                  <a:gd name="connsiteY4-130" fmla="*/ 2370 h 497315"/>
                  <a:gd name="connsiteX0-131" fmla="*/ 273228 w 2668328"/>
                  <a:gd name="connsiteY0-132" fmla="*/ 1 h 494946"/>
                  <a:gd name="connsiteX1-133" fmla="*/ 2404845 w 2668328"/>
                  <a:gd name="connsiteY1-134" fmla="*/ 0 h 494946"/>
                  <a:gd name="connsiteX2-135" fmla="*/ 2668328 w 2668328"/>
                  <a:gd name="connsiteY2-136" fmla="*/ 494156 h 494946"/>
                  <a:gd name="connsiteX3-137" fmla="*/ 0 w 2668328"/>
                  <a:gd name="connsiteY3-138" fmla="*/ 494946 h 494946"/>
                  <a:gd name="connsiteX4-139" fmla="*/ 273228 w 2668328"/>
                  <a:gd name="connsiteY4-140" fmla="*/ 1 h 49494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668328" h="494946">
                    <a:moveTo>
                      <a:pt x="273228" y="1"/>
                    </a:moveTo>
                    <a:lnTo>
                      <a:pt x="2404845" y="0"/>
                    </a:lnTo>
                    <a:lnTo>
                      <a:pt x="2668328" y="494156"/>
                    </a:lnTo>
                    <a:lnTo>
                      <a:pt x="0" y="494946"/>
                    </a:lnTo>
                    <a:lnTo>
                      <a:pt x="273228" y="1"/>
                    </a:lnTo>
                    <a:close/>
                  </a:path>
                </a:pathLst>
              </a:custGeom>
              <a:solidFill>
                <a:schemeClr val="accent1"/>
              </a:solidFill>
              <a:ln>
                <a:noFill/>
              </a:ln>
              <a:effectLst>
                <a:innerShdw blurRad="279400" dist="50800" dir="5400000">
                  <a:prstClr val="black">
                    <a:alpha val="18000"/>
                  </a:prst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55" name="Group 11"/>
            <p:cNvGrpSpPr/>
            <p:nvPr/>
          </p:nvGrpSpPr>
          <p:grpSpPr>
            <a:xfrm rot="17930019">
              <a:off x="5370724" y="2819676"/>
              <a:ext cx="620502" cy="863827"/>
              <a:chOff x="5590218" y="4773226"/>
              <a:chExt cx="1075248" cy="1496900"/>
            </a:xfrm>
          </p:grpSpPr>
          <p:sp>
            <p:nvSpPr>
              <p:cNvPr id="66" name="Isosceles Triangle 21"/>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7" name="Isosceles Triangle 22"/>
              <p:cNvSpPr/>
              <p:nvPr/>
            </p:nvSpPr>
            <p:spPr>
              <a:xfrm>
                <a:off x="5590218" y="5162629"/>
                <a:ext cx="1075247" cy="1107497"/>
              </a:xfrm>
              <a:prstGeom prst="triangle">
                <a:avLst/>
              </a:prstGeom>
              <a:gradFill flip="none" rotWithShape="1">
                <a:gsLst>
                  <a:gs pos="0">
                    <a:schemeClr val="bg1"/>
                  </a:gs>
                  <a:gs pos="100000">
                    <a:srgbClr val="D3D3D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56" name="Group 12"/>
            <p:cNvGrpSpPr/>
            <p:nvPr/>
          </p:nvGrpSpPr>
          <p:grpSpPr>
            <a:xfrm rot="14765595">
              <a:off x="5393571" y="1700213"/>
              <a:ext cx="620502" cy="863827"/>
              <a:chOff x="5590218" y="4773226"/>
              <a:chExt cx="1075248" cy="1496900"/>
            </a:xfrm>
          </p:grpSpPr>
          <p:sp>
            <p:nvSpPr>
              <p:cNvPr id="64" name="Isosceles Triangle 19"/>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5" name="Isosceles Triangle 20"/>
              <p:cNvSpPr/>
              <p:nvPr/>
            </p:nvSpPr>
            <p:spPr>
              <a:xfrm>
                <a:off x="5590218" y="5162629"/>
                <a:ext cx="1075247" cy="1107497"/>
              </a:xfrm>
              <a:prstGeom prst="triangle">
                <a:avLst/>
              </a:prstGeom>
              <a:gradFill flip="none" rotWithShape="1">
                <a:gsLst>
                  <a:gs pos="0">
                    <a:schemeClr val="bg1"/>
                  </a:gs>
                  <a:gs pos="100000">
                    <a:srgbClr val="E2E3E4"/>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57" name="Group 13"/>
            <p:cNvGrpSpPr/>
            <p:nvPr/>
          </p:nvGrpSpPr>
          <p:grpSpPr>
            <a:xfrm rot="3811807">
              <a:off x="3129926" y="2825696"/>
              <a:ext cx="620502" cy="863827"/>
              <a:chOff x="5590218" y="4773226"/>
              <a:chExt cx="1075248" cy="1496900"/>
            </a:xfrm>
          </p:grpSpPr>
          <p:sp>
            <p:nvSpPr>
              <p:cNvPr id="62" name="Isosceles Triangle 17"/>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3" name="Isosceles Triangle 18"/>
              <p:cNvSpPr/>
              <p:nvPr/>
            </p:nvSpPr>
            <p:spPr>
              <a:xfrm>
                <a:off x="5590218" y="5162629"/>
                <a:ext cx="1075247" cy="1107497"/>
              </a:xfrm>
              <a:prstGeom prst="triangle">
                <a:avLst/>
              </a:prstGeom>
              <a:gradFill flip="none" rotWithShape="1">
                <a:gsLst>
                  <a:gs pos="0">
                    <a:schemeClr val="bg1"/>
                  </a:gs>
                  <a:gs pos="100000">
                    <a:srgbClr val="E4E5E6"/>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grpSp>
          <p:nvGrpSpPr>
            <p:cNvPr id="58" name="Group 14"/>
            <p:cNvGrpSpPr/>
            <p:nvPr/>
          </p:nvGrpSpPr>
          <p:grpSpPr>
            <a:xfrm rot="7044390">
              <a:off x="3130530" y="1645643"/>
              <a:ext cx="620502" cy="863827"/>
              <a:chOff x="5590218" y="4773226"/>
              <a:chExt cx="1075248" cy="1496900"/>
            </a:xfrm>
          </p:grpSpPr>
          <p:sp>
            <p:nvSpPr>
              <p:cNvPr id="60" name="Isosceles Triangle 15"/>
              <p:cNvSpPr/>
              <p:nvPr/>
            </p:nvSpPr>
            <p:spPr>
              <a:xfrm>
                <a:off x="5606352" y="4773226"/>
                <a:ext cx="1059114" cy="1481816"/>
              </a:xfrm>
              <a:prstGeom prst="triangle">
                <a:avLst/>
              </a:prstGeom>
              <a:solidFill>
                <a:schemeClr val="tx1">
                  <a:lumMod val="95000"/>
                  <a:lumOff val="5000"/>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sp>
            <p:nvSpPr>
              <p:cNvPr id="61" name="Isosceles Triangle 16"/>
              <p:cNvSpPr/>
              <p:nvPr/>
            </p:nvSpPr>
            <p:spPr>
              <a:xfrm>
                <a:off x="5590218" y="5162629"/>
                <a:ext cx="1075247" cy="1107497"/>
              </a:xfrm>
              <a:prstGeom prst="triangle">
                <a:avLst/>
              </a:prstGeom>
              <a:gradFill flip="none" rotWithShape="1">
                <a:gsLst>
                  <a:gs pos="0">
                    <a:schemeClr val="bg1"/>
                  </a:gs>
                  <a:gs pos="100000">
                    <a:srgbClr val="F0F1F1"/>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p>
            </p:txBody>
          </p:sp>
        </p:grpSp>
        <p:sp>
          <p:nvSpPr>
            <p:cNvPr id="59" name="Freeform: Shape 7"/>
            <p:cNvSpPr/>
            <p:nvPr/>
          </p:nvSpPr>
          <p:spPr bwMode="auto">
            <a:xfrm>
              <a:off x="4250758" y="2141963"/>
              <a:ext cx="725923" cy="1120173"/>
            </a:xfrm>
            <a:custGeom>
              <a:avLst/>
              <a:gdLst>
                <a:gd name="connsiteX0" fmla="*/ 148049 w 391493"/>
                <a:gd name="connsiteY0" fmla="*/ 466367 h 604111"/>
                <a:gd name="connsiteX1" fmla="*/ 196111 w 391493"/>
                <a:gd name="connsiteY1" fmla="*/ 466367 h 604111"/>
                <a:gd name="connsiteX2" fmla="*/ 251915 w 391493"/>
                <a:gd name="connsiteY2" fmla="*/ 522109 h 604111"/>
                <a:gd name="connsiteX3" fmla="*/ 251915 w 391493"/>
                <a:gd name="connsiteY3" fmla="*/ 548208 h 604111"/>
                <a:gd name="connsiteX4" fmla="*/ 196111 w 391493"/>
                <a:gd name="connsiteY4" fmla="*/ 604111 h 604111"/>
                <a:gd name="connsiteX5" fmla="*/ 148049 w 391493"/>
                <a:gd name="connsiteY5" fmla="*/ 604111 h 604111"/>
                <a:gd name="connsiteX6" fmla="*/ 92084 w 391493"/>
                <a:gd name="connsiteY6" fmla="*/ 548208 h 604111"/>
                <a:gd name="connsiteX7" fmla="*/ 92084 w 391493"/>
                <a:gd name="connsiteY7" fmla="*/ 522109 h 604111"/>
                <a:gd name="connsiteX8" fmla="*/ 148049 w 391493"/>
                <a:gd name="connsiteY8" fmla="*/ 466367 h 604111"/>
                <a:gd name="connsiteX9" fmla="*/ 188697 w 391493"/>
                <a:gd name="connsiteY9" fmla="*/ 0 h 604111"/>
                <a:gd name="connsiteX10" fmla="*/ 391493 w 391493"/>
                <a:gd name="connsiteY10" fmla="*/ 170104 h 604111"/>
                <a:gd name="connsiteX11" fmla="*/ 391493 w 391493"/>
                <a:gd name="connsiteY11" fmla="*/ 171715 h 604111"/>
                <a:gd name="connsiteX12" fmla="*/ 233387 w 391493"/>
                <a:gd name="connsiteY12" fmla="*/ 367431 h 604111"/>
                <a:gd name="connsiteX13" fmla="*/ 228385 w 391493"/>
                <a:gd name="connsiteY13" fmla="*/ 393365 h 604111"/>
                <a:gd name="connsiteX14" fmla="*/ 174500 w 391493"/>
                <a:gd name="connsiteY14" fmla="*/ 419300 h 604111"/>
                <a:gd name="connsiteX15" fmla="*/ 117065 w 391493"/>
                <a:gd name="connsiteY15" fmla="*/ 364048 h 604111"/>
                <a:gd name="connsiteX16" fmla="*/ 113355 w 391493"/>
                <a:gd name="connsiteY16" fmla="*/ 339241 h 604111"/>
                <a:gd name="connsiteX17" fmla="*/ 108353 w 391493"/>
                <a:gd name="connsiteY17" fmla="*/ 280285 h 604111"/>
                <a:gd name="connsiteX18" fmla="*/ 111580 w 391493"/>
                <a:gd name="connsiteY18" fmla="*/ 276741 h 604111"/>
                <a:gd name="connsiteX19" fmla="*/ 239033 w 391493"/>
                <a:gd name="connsiteY19" fmla="*/ 183957 h 604111"/>
                <a:gd name="connsiteX20" fmla="*/ 239033 w 391493"/>
                <a:gd name="connsiteY20" fmla="*/ 183152 h 604111"/>
                <a:gd name="connsiteX21" fmla="*/ 178211 w 391493"/>
                <a:gd name="connsiteY21" fmla="*/ 138531 h 604111"/>
                <a:gd name="connsiteX22" fmla="*/ 104965 w 391493"/>
                <a:gd name="connsiteY22" fmla="*/ 159472 h 604111"/>
                <a:gd name="connsiteX23" fmla="*/ 25911 w 391493"/>
                <a:gd name="connsiteY23" fmla="*/ 147552 h 604111"/>
                <a:gd name="connsiteX24" fmla="*/ 12198 w 391493"/>
                <a:gd name="connsiteY24" fmla="*/ 129511 h 604111"/>
                <a:gd name="connsiteX25" fmla="*/ 21394 w 391493"/>
                <a:gd name="connsiteY25" fmla="*/ 49291 h 604111"/>
                <a:gd name="connsiteX26" fmla="*/ 188697 w 391493"/>
                <a:gd name="connsiteY26" fmla="*/ 0 h 60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91493" h="604111">
                  <a:moveTo>
                    <a:pt x="148049" y="466367"/>
                  </a:moveTo>
                  <a:lnTo>
                    <a:pt x="196111" y="466367"/>
                  </a:lnTo>
                  <a:cubicBezTo>
                    <a:pt x="226916" y="466367"/>
                    <a:pt x="251915" y="491338"/>
                    <a:pt x="251915" y="522109"/>
                  </a:cubicBezTo>
                  <a:lnTo>
                    <a:pt x="251915" y="548208"/>
                  </a:lnTo>
                  <a:cubicBezTo>
                    <a:pt x="251915" y="579140"/>
                    <a:pt x="226916" y="604111"/>
                    <a:pt x="196111" y="604111"/>
                  </a:cubicBezTo>
                  <a:lnTo>
                    <a:pt x="148049" y="604111"/>
                  </a:lnTo>
                  <a:cubicBezTo>
                    <a:pt x="117244" y="604111"/>
                    <a:pt x="92084" y="579140"/>
                    <a:pt x="92084" y="548208"/>
                  </a:cubicBezTo>
                  <a:lnTo>
                    <a:pt x="92084" y="522109"/>
                  </a:lnTo>
                  <a:cubicBezTo>
                    <a:pt x="92084" y="491338"/>
                    <a:pt x="117083" y="466367"/>
                    <a:pt x="148049" y="466367"/>
                  </a:cubicBezTo>
                  <a:close/>
                  <a:moveTo>
                    <a:pt x="188697" y="0"/>
                  </a:moveTo>
                  <a:cubicBezTo>
                    <a:pt x="307923" y="0"/>
                    <a:pt x="391493" y="64755"/>
                    <a:pt x="391493" y="170104"/>
                  </a:cubicBezTo>
                  <a:lnTo>
                    <a:pt x="391493" y="171715"/>
                  </a:lnTo>
                  <a:cubicBezTo>
                    <a:pt x="391493" y="273841"/>
                    <a:pt x="323411" y="345524"/>
                    <a:pt x="233387" y="367431"/>
                  </a:cubicBezTo>
                  <a:cubicBezTo>
                    <a:pt x="233387" y="367431"/>
                    <a:pt x="231128" y="379029"/>
                    <a:pt x="228385" y="393365"/>
                  </a:cubicBezTo>
                  <a:cubicBezTo>
                    <a:pt x="225804" y="407702"/>
                    <a:pt x="201604" y="419300"/>
                    <a:pt x="174500" y="419300"/>
                  </a:cubicBezTo>
                  <a:cubicBezTo>
                    <a:pt x="147396" y="419300"/>
                    <a:pt x="121744" y="394493"/>
                    <a:pt x="117065" y="364048"/>
                  </a:cubicBezTo>
                  <a:lnTo>
                    <a:pt x="113355" y="339241"/>
                  </a:lnTo>
                  <a:cubicBezTo>
                    <a:pt x="108837" y="308635"/>
                    <a:pt x="106579" y="282379"/>
                    <a:pt x="108353" y="280285"/>
                  </a:cubicBezTo>
                  <a:lnTo>
                    <a:pt x="111580" y="276741"/>
                  </a:lnTo>
                  <a:cubicBezTo>
                    <a:pt x="205799" y="268526"/>
                    <a:pt x="239033" y="218751"/>
                    <a:pt x="239033" y="183957"/>
                  </a:cubicBezTo>
                  <a:lnTo>
                    <a:pt x="239033" y="183152"/>
                  </a:lnTo>
                  <a:cubicBezTo>
                    <a:pt x="239033" y="155606"/>
                    <a:pt x="217092" y="138531"/>
                    <a:pt x="178211" y="138531"/>
                  </a:cubicBezTo>
                  <a:cubicBezTo>
                    <a:pt x="154656" y="138531"/>
                    <a:pt x="129649" y="145941"/>
                    <a:pt x="104965" y="159472"/>
                  </a:cubicBezTo>
                  <a:cubicBezTo>
                    <a:pt x="78022" y="174453"/>
                    <a:pt x="44465" y="172037"/>
                    <a:pt x="25911" y="147552"/>
                  </a:cubicBezTo>
                  <a:lnTo>
                    <a:pt x="12198" y="129511"/>
                  </a:lnTo>
                  <a:cubicBezTo>
                    <a:pt x="-6355" y="105026"/>
                    <a:pt x="-4097" y="66849"/>
                    <a:pt x="21394" y="49291"/>
                  </a:cubicBezTo>
                  <a:cubicBezTo>
                    <a:pt x="65115" y="19330"/>
                    <a:pt x="119808" y="0"/>
                    <a:pt x="188697" y="0"/>
                  </a:cubicBezTo>
                  <a:close/>
                </a:path>
              </a:pathLst>
            </a:custGeom>
            <a:solidFill>
              <a:schemeClr val="accent1"/>
            </a:solidFill>
            <a:ln>
              <a:noFill/>
            </a:ln>
            <a:effectLst/>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grpSp>
        <p:nvGrpSpPr>
          <p:cNvPr id="40" name="组合 39"/>
          <p:cNvGrpSpPr/>
          <p:nvPr/>
        </p:nvGrpSpPr>
        <p:grpSpPr>
          <a:xfrm>
            <a:off x="714800" y="2064443"/>
            <a:ext cx="11343640" cy="3557904"/>
            <a:chOff x="322641" y="1760209"/>
            <a:chExt cx="8820708" cy="2766593"/>
          </a:xfrm>
        </p:grpSpPr>
        <p:sp>
          <p:nvSpPr>
            <p:cNvPr id="51" name="TextBox 41"/>
            <p:cNvSpPr txBox="1"/>
            <p:nvPr/>
          </p:nvSpPr>
          <p:spPr>
            <a:xfrm>
              <a:off x="6305515" y="1763732"/>
              <a:ext cx="2328289" cy="300082"/>
            </a:xfrm>
            <a:prstGeom prst="rect">
              <a:avLst/>
            </a:prstGeom>
            <a:noFill/>
          </p:spPr>
          <p:txBody>
            <a:bodyPr wrap="none" lIns="0" tIns="0" rIns="0" bIns="0" anchor="ctr">
              <a:noAutofit/>
            </a:bodyPr>
            <a:lstStyle/>
            <a:p>
              <a:pPr algn="l"/>
              <a:r>
                <a:rPr lang="zh-CN" altLang="en-US" sz="2400" b="1" dirty="0">
                  <a:solidFill>
                    <a:schemeClr val="accent2"/>
                  </a:solidFill>
                </a:rPr>
                <a:t>许多软件的可读性差</a:t>
              </a:r>
            </a:p>
          </p:txBody>
        </p:sp>
        <p:sp>
          <p:nvSpPr>
            <p:cNvPr id="49" name="TextBox 44"/>
            <p:cNvSpPr txBox="1"/>
            <p:nvPr/>
          </p:nvSpPr>
          <p:spPr>
            <a:xfrm>
              <a:off x="6136783" y="3266701"/>
              <a:ext cx="3006566" cy="1260101"/>
            </a:xfrm>
            <a:prstGeom prst="rect">
              <a:avLst/>
            </a:prstGeom>
            <a:noFill/>
          </p:spPr>
          <p:txBody>
            <a:bodyPr wrap="none" lIns="0" tIns="0" rIns="0" bIns="0" anchor="ctr">
              <a:normAutofit/>
            </a:bodyPr>
            <a:lstStyle/>
            <a:p>
              <a:pPr algn="l"/>
              <a:r>
                <a:rPr lang="zh-CN" altLang="en-US" sz="2400" b="1" dirty="0">
                  <a:solidFill>
                    <a:schemeClr val="accent3"/>
                  </a:solidFill>
                </a:rPr>
                <a:t>任务紧、时间急的情况下</a:t>
              </a:r>
            </a:p>
            <a:p>
              <a:pPr algn="l"/>
              <a:r>
                <a:rPr lang="zh-CN" altLang="en-US" sz="2400" b="1" dirty="0">
                  <a:solidFill>
                    <a:schemeClr val="accent3"/>
                  </a:solidFill>
                </a:rPr>
                <a:t>处理维护请求</a:t>
              </a:r>
            </a:p>
          </p:txBody>
        </p:sp>
        <p:sp>
          <p:nvSpPr>
            <p:cNvPr id="47" name="TextBox 47"/>
            <p:cNvSpPr txBox="1"/>
            <p:nvPr/>
          </p:nvSpPr>
          <p:spPr>
            <a:xfrm>
              <a:off x="322641" y="1760209"/>
              <a:ext cx="2328289" cy="300082"/>
            </a:xfrm>
            <a:prstGeom prst="rect">
              <a:avLst/>
            </a:prstGeom>
            <a:noFill/>
          </p:spPr>
          <p:txBody>
            <a:bodyPr wrap="none" lIns="0" tIns="0" rIns="0" bIns="0" anchor="ctr">
              <a:noAutofit/>
            </a:bodyPr>
            <a:lstStyle/>
            <a:p>
              <a:pPr algn="r"/>
              <a:r>
                <a:rPr lang="zh-CN" altLang="en-US" sz="2400" b="1" dirty="0">
                  <a:solidFill>
                    <a:schemeClr val="accent6"/>
                  </a:solidFill>
                </a:rPr>
                <a:t>配置管理工作不到位</a:t>
              </a:r>
            </a:p>
          </p:txBody>
        </p:sp>
        <p:sp>
          <p:nvSpPr>
            <p:cNvPr id="45" name="TextBox 50"/>
            <p:cNvSpPr txBox="1"/>
            <p:nvPr/>
          </p:nvSpPr>
          <p:spPr>
            <a:xfrm>
              <a:off x="322641" y="3266739"/>
              <a:ext cx="2328289" cy="300082"/>
            </a:xfrm>
            <a:prstGeom prst="rect">
              <a:avLst/>
            </a:prstGeom>
            <a:noFill/>
          </p:spPr>
          <p:txBody>
            <a:bodyPr wrap="none" lIns="0" tIns="0" rIns="0" bIns="0" anchor="ctr">
              <a:noAutofit/>
            </a:bodyPr>
            <a:lstStyle/>
            <a:p>
              <a:pPr algn="r"/>
              <a:r>
                <a:rPr lang="zh-CN" altLang="en-US" sz="2400" b="1" dirty="0">
                  <a:solidFill>
                    <a:schemeClr val="accent5"/>
                  </a:solidFill>
                </a:rPr>
                <a:t>人员变动造成的影响</a:t>
              </a:r>
            </a:p>
          </p:txBody>
        </p:sp>
      </p:grpSp>
    </p:spTree>
    <p:extLst>
      <p:ext uri="{BB962C8B-B14F-4D97-AF65-F5344CB8AC3E}">
        <p14:creationId xmlns:p14="http://schemas.microsoft.com/office/powerpoint/2010/main" val="1309517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500" fill="hold"/>
                                        <p:tgtEl>
                                          <p:spTgt spid="53"/>
                                        </p:tgtEl>
                                        <p:attrNameLst>
                                          <p:attrName>ppt_w</p:attrName>
                                        </p:attrNameLst>
                                      </p:cBhvr>
                                      <p:tavLst>
                                        <p:tav tm="0">
                                          <p:val>
                                            <p:fltVal val="0"/>
                                          </p:val>
                                        </p:tav>
                                        <p:tav tm="100000">
                                          <p:val>
                                            <p:strVal val="#ppt_w"/>
                                          </p:val>
                                        </p:tav>
                                      </p:tavLst>
                                    </p:anim>
                                    <p:anim calcmode="lin" valueType="num">
                                      <p:cBhvr>
                                        <p:cTn id="8" dur="500" fill="hold"/>
                                        <p:tgtEl>
                                          <p:spTgt spid="53"/>
                                        </p:tgtEl>
                                        <p:attrNameLst>
                                          <p:attrName>ppt_h</p:attrName>
                                        </p:attrNameLst>
                                      </p:cBhvr>
                                      <p:tavLst>
                                        <p:tav tm="0">
                                          <p:val>
                                            <p:fltVal val="0"/>
                                          </p:val>
                                        </p:tav>
                                        <p:tav tm="100000">
                                          <p:val>
                                            <p:strVal val="#ppt_h"/>
                                          </p:val>
                                        </p:tav>
                                      </p:tavLst>
                                    </p:anim>
                                    <p:animEffect transition="in" filter="fade">
                                      <p:cBhvr>
                                        <p:cTn id="9" dur="500"/>
                                        <p:tgtEl>
                                          <p:spTgt spid="5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0"/>
                                        </p:tgtEl>
                                        <p:attrNameLst>
                                          <p:attrName>style.visibility</p:attrName>
                                        </p:attrNameLst>
                                      </p:cBhvr>
                                      <p:to>
                                        <p:strVal val="visible"/>
                                      </p:to>
                                    </p:set>
                                    <p:anim calcmode="lin" valueType="num">
                                      <p:cBhvr>
                                        <p:cTn id="14" dur="500" fill="hold"/>
                                        <p:tgtEl>
                                          <p:spTgt spid="40"/>
                                        </p:tgtEl>
                                        <p:attrNameLst>
                                          <p:attrName>ppt_w</p:attrName>
                                        </p:attrNameLst>
                                      </p:cBhvr>
                                      <p:tavLst>
                                        <p:tav tm="0">
                                          <p:val>
                                            <p:fltVal val="0"/>
                                          </p:val>
                                        </p:tav>
                                        <p:tav tm="100000">
                                          <p:val>
                                            <p:strVal val="#ppt_w"/>
                                          </p:val>
                                        </p:tav>
                                      </p:tavLst>
                                    </p:anim>
                                    <p:anim calcmode="lin" valueType="num">
                                      <p:cBhvr>
                                        <p:cTn id="15" dur="500" fill="hold"/>
                                        <p:tgtEl>
                                          <p:spTgt spid="40"/>
                                        </p:tgtEl>
                                        <p:attrNameLst>
                                          <p:attrName>ppt_h</p:attrName>
                                        </p:attrNameLst>
                                      </p:cBhvr>
                                      <p:tavLst>
                                        <p:tav tm="0">
                                          <p:val>
                                            <p:fltVal val="0"/>
                                          </p:val>
                                        </p:tav>
                                        <p:tav tm="100000">
                                          <p:val>
                                            <p:strVal val="#ppt_h"/>
                                          </p:val>
                                        </p:tav>
                                      </p:tavLst>
                                    </p:anim>
                                    <p:animEffect transition="in" filter="fade">
                                      <p:cBhvr>
                                        <p:cTn id="16"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71500" y="0"/>
            <a:ext cx="9516110" cy="668655"/>
          </a:xfrm>
        </p:spPr>
        <p:txBody>
          <a:bodyPr/>
          <a:lstStyle/>
          <a:p>
            <a:r>
              <a:rPr lang="zh-CN" altLang="en-US" dirty="0" smtClean="0"/>
              <a:t>软件维护中应注意的问题</a:t>
            </a:r>
            <a:br>
              <a:rPr lang="zh-CN" altLang="en-US" dirty="0" smtClean="0"/>
            </a:br>
            <a:r>
              <a:rPr lang="zh-CN" altLang="en-US" dirty="0" smtClean="0"/>
              <a:t>（一）技术方面</a:t>
            </a:r>
          </a:p>
        </p:txBody>
      </p:sp>
      <p:sp>
        <p:nvSpPr>
          <p:cNvPr id="5" name="内容占位符 16"/>
          <p:cNvSpPr txBox="1"/>
          <p:nvPr/>
        </p:nvSpPr>
        <p:spPr>
          <a:xfrm>
            <a:off x="1180813" y="1759973"/>
            <a:ext cx="9829800" cy="3810001"/>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程序的理解</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测试</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影响分析</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可维护性</a:t>
            </a:r>
          </a:p>
        </p:txBody>
      </p:sp>
    </p:spTree>
    <p:extLst>
      <p:ext uri="{BB962C8B-B14F-4D97-AF65-F5344CB8AC3E}">
        <p14:creationId xmlns:p14="http://schemas.microsoft.com/office/powerpoint/2010/main" val="7734718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0060" y="240030"/>
            <a:ext cx="5583555" cy="683260"/>
          </a:xfrm>
        </p:spPr>
        <p:txBody>
          <a:bodyPr/>
          <a:lstStyle/>
          <a:p>
            <a:r>
              <a:rPr lang="zh-CN" altLang="en-US" dirty="0" smtClean="0"/>
              <a:t>决定软件可维护性的主要因素</a:t>
            </a:r>
          </a:p>
        </p:txBody>
      </p:sp>
      <p:sp>
        <p:nvSpPr>
          <p:cNvPr id="27" name="内容占位符 16"/>
          <p:cNvSpPr txBox="1"/>
          <p:nvPr/>
        </p:nvSpPr>
        <p:spPr>
          <a:xfrm>
            <a:off x="1178560" y="1778635"/>
            <a:ext cx="2667635" cy="3810000"/>
          </a:xfrm>
          <a:prstGeom prst="rect">
            <a:avLst/>
          </a:prstGeom>
        </p:spPr>
        <p:txBody>
          <a:bodyPr>
            <a:normAutofit fontScale="92500" lnSpcReduction="10000"/>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 可理解性</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(2) 可测试性</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(3) 可修改性</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(4) 可移植性</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(5) 可重用性</a:t>
            </a:r>
          </a:p>
        </p:txBody>
      </p:sp>
      <p:sp>
        <p:nvSpPr>
          <p:cNvPr id="3" name="标题 1"/>
          <p:cNvSpPr>
            <a:spLocks noGrp="1"/>
          </p:cNvSpPr>
          <p:nvPr/>
        </p:nvSpPr>
        <p:spPr>
          <a:xfrm>
            <a:off x="7108825" y="240030"/>
            <a:ext cx="4714875" cy="821055"/>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zh-CN" altLang="en-US" dirty="0" smtClean="0"/>
              <a:t>影响软件可维护性的维护环境的因素</a:t>
            </a:r>
          </a:p>
        </p:txBody>
      </p:sp>
      <p:sp>
        <p:nvSpPr>
          <p:cNvPr id="21" name="内容占位符 16"/>
          <p:cNvSpPr txBox="1"/>
          <p:nvPr/>
        </p:nvSpPr>
        <p:spPr>
          <a:xfrm>
            <a:off x="7306945" y="1778635"/>
            <a:ext cx="4115435" cy="3810000"/>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(1) 软件维护的文档</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(2) 软件的运行环境</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(3) 软件的维护组织</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(4) 软件维护质量</a:t>
            </a: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 </a:t>
            </a:r>
          </a:p>
        </p:txBody>
      </p:sp>
    </p:spTree>
    <p:extLst>
      <p:ext uri="{BB962C8B-B14F-4D97-AF65-F5344CB8AC3E}">
        <p14:creationId xmlns:p14="http://schemas.microsoft.com/office/powerpoint/2010/main" val="2410120457"/>
      </p:ext>
    </p:extLst>
  </p:cSld>
  <p:clrMapOvr>
    <a:masterClrMapping/>
  </p:clrMapOvr>
  <mc:AlternateContent xmlns:mc="http://schemas.openxmlformats.org/markup-compatibility/2006">
    <mc:Choice xmlns:p14="http://schemas.microsoft.com/office/powerpoint/2010/main" Requires="p14">
      <p:transition spd="med" p14:dur="700"/>
    </mc:Choice>
    <mc:Fallback>
      <p:transition spd="med"/>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checkerboard(across)">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checkerboard(across)">
                                      <p:cBhvr>
                                        <p:cTn id="2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p:bldP spid="3"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0"/>
            <a:ext cx="7823200" cy="668655"/>
          </a:xfrm>
        </p:spPr>
        <p:txBody>
          <a:bodyPr/>
          <a:lstStyle/>
          <a:p>
            <a:r>
              <a:rPr lang="zh-CN" altLang="en-US" dirty="0" smtClean="0"/>
              <a:t>软件维护中应注意的问题</a:t>
            </a:r>
            <a:br>
              <a:rPr lang="zh-CN" altLang="en-US" dirty="0" smtClean="0"/>
            </a:br>
            <a:r>
              <a:rPr lang="zh-CN" altLang="en-US" dirty="0" smtClean="0"/>
              <a:t>（二）管理方面</a:t>
            </a:r>
          </a:p>
        </p:txBody>
      </p:sp>
      <p:sp>
        <p:nvSpPr>
          <p:cNvPr id="30" name="内容占位符 16"/>
          <p:cNvSpPr txBox="1"/>
          <p:nvPr/>
        </p:nvSpPr>
        <p:spPr>
          <a:xfrm>
            <a:off x="1310148" y="1897850"/>
            <a:ext cx="9829800" cy="3810001"/>
          </a:xfrm>
          <a:prstGeom prst="rect">
            <a:avLst/>
          </a:prstGeom>
        </p:spPr>
        <p:txBody>
          <a:bodyPr>
            <a:normAutofit fontScale="92500" lnSpcReduction="10000"/>
          </a:bodyPr>
          <a:lstStyle/>
          <a:p>
            <a:pPr marL="228600" marR="0" lvl="1"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sz="28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契合组织的目标</a:t>
            </a:r>
          </a:p>
          <a:p>
            <a:pPr marL="228600" marR="0" lvl="1"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sz="28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人力资源</a:t>
            </a:r>
          </a:p>
          <a:p>
            <a:pPr marL="228600" marR="0" lvl="1"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sz="28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过程</a:t>
            </a:r>
          </a:p>
          <a:p>
            <a:pPr marL="228600" marR="0" lvl="1"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sz="28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如何组织维护活动</a:t>
            </a:r>
          </a:p>
          <a:p>
            <a:pPr marL="228600" marR="0" lvl="1"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sz="28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外包</a:t>
            </a:r>
          </a:p>
        </p:txBody>
      </p:sp>
    </p:spTree>
    <p:extLst>
      <p:ext uri="{BB962C8B-B14F-4D97-AF65-F5344CB8AC3E}">
        <p14:creationId xmlns:p14="http://schemas.microsoft.com/office/powerpoint/2010/main" val="118558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linds(horizontal)">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456565" y="85090"/>
            <a:ext cx="7823200" cy="668655"/>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zh-CN" altLang="en-US" dirty="0" smtClean="0"/>
              <a:t>软件维护中应注意的问题</a:t>
            </a:r>
            <a:br>
              <a:rPr lang="zh-CN" altLang="en-US" dirty="0" smtClean="0"/>
            </a:br>
            <a:r>
              <a:rPr lang="zh-CN" altLang="en-US" dirty="0" smtClean="0"/>
              <a:t>（三）维护费用估算</a:t>
            </a:r>
          </a:p>
        </p:txBody>
      </p:sp>
      <p:sp>
        <p:nvSpPr>
          <p:cNvPr id="20" name="内容占位符 16"/>
          <p:cNvSpPr txBox="1"/>
          <p:nvPr/>
        </p:nvSpPr>
        <p:spPr>
          <a:xfrm>
            <a:off x="1280795" y="1496060"/>
            <a:ext cx="9829800" cy="4734560"/>
          </a:xfrm>
          <a:prstGeom prst="rect">
            <a:avLst/>
          </a:prstGeom>
        </p:spPr>
        <p:txBody>
          <a:bodyPr>
            <a:normAutofit fontScale="90000"/>
          </a:bodyPr>
          <a:lstStyle/>
          <a:p>
            <a:pPr marL="228600" marR="0" lvl="1" indent="-228600" algn="l" defTabSz="914400" rtl="0" eaLnBrk="1" fontAlgn="auto" latinLnBrk="0" hangingPunct="1">
              <a:lnSpc>
                <a:spcPct val="16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3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参数模型</a:t>
            </a:r>
          </a:p>
          <a:p>
            <a:pPr marL="685800" marR="0" lvl="3" indent="-228600" algn="l" defTabSz="914400" rtl="0" eaLnBrk="1" fontAlgn="auto" latinLnBrk="0" hangingPunct="1">
              <a:lnSpc>
                <a:spcPct val="160000"/>
              </a:lnSpc>
              <a:spcBef>
                <a:spcPts val="600"/>
              </a:spcBef>
              <a:spcAft>
                <a:spcPts val="0"/>
              </a:spcAft>
              <a:buClr>
                <a:schemeClr val="accent1">
                  <a:lumMod val="75000"/>
                </a:schemeClr>
              </a:buClr>
              <a:buSzPct val="100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M = P + K × exp (c‐d)</a:t>
            </a:r>
          </a:p>
          <a:p>
            <a:pPr marL="685800" marR="0" lvl="3" indent="-228600" algn="l" defTabSz="914400" rtl="0" eaLnBrk="1" fontAlgn="auto" latinLnBrk="0" hangingPunct="1">
              <a:lnSpc>
                <a:spcPct val="160000"/>
              </a:lnSpc>
              <a:spcBef>
                <a:spcPts val="600"/>
              </a:spcBef>
              <a:spcAft>
                <a:spcPts val="0"/>
              </a:spcAft>
              <a:buClr>
                <a:schemeClr val="accent1">
                  <a:lumMod val="75000"/>
                </a:schemeClr>
              </a:buClr>
              <a:buSzPct val="100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M是维护用的总工作量，P是生产性工作量，K是经验常数，</a:t>
            </a:r>
          </a:p>
          <a:p>
            <a:pPr marL="685800" marR="0" lvl="3" indent="-228600" algn="l" defTabSz="914400" rtl="0" eaLnBrk="1" fontAlgn="auto" latinLnBrk="0" hangingPunct="1">
              <a:lnSpc>
                <a:spcPct val="160000"/>
              </a:lnSpc>
              <a:spcBef>
                <a:spcPts val="600"/>
              </a:spcBef>
              <a:spcAft>
                <a:spcPts val="0"/>
              </a:spcAft>
              <a:buClr>
                <a:schemeClr val="accent1">
                  <a:lumMod val="75000"/>
                </a:schemeClr>
              </a:buClr>
              <a:buSzPct val="100000"/>
              <a:buFont typeface="Arial" panose="020B0604020202020204" pitchFamily="34" charset="0"/>
              <a:buChar char="▪"/>
              <a:defRPr/>
            </a:pPr>
            <a:r>
              <a:rPr kumimoji="0" lang="en-US" altLang="zh-CN" sz="26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exp</a:t>
            </a:r>
            <a:r>
              <a:rPr kumimoji="0" lang="zh-CN" altLang="en-US" sz="26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是以</a:t>
            </a:r>
            <a:r>
              <a:rPr kumimoji="0" lang="en-US" altLang="zh-CN" sz="26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e</a:t>
            </a:r>
            <a:r>
              <a:rPr kumimoji="0" lang="zh-CN" altLang="en-US" sz="26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为底的指数函数</a:t>
            </a:r>
          </a:p>
          <a:p>
            <a:pPr marL="685800" marR="0" lvl="3" indent="-228600" algn="l" defTabSz="914400" rtl="0" eaLnBrk="1" fontAlgn="auto" latinLnBrk="0" hangingPunct="1">
              <a:lnSpc>
                <a:spcPct val="160000"/>
              </a:lnSpc>
              <a:spcBef>
                <a:spcPts val="600"/>
              </a:spcBef>
              <a:spcAft>
                <a:spcPts val="0"/>
              </a:spcAft>
              <a:buClr>
                <a:schemeClr val="accent1">
                  <a:lumMod val="75000"/>
                </a:schemeClr>
              </a:buClr>
              <a:buSzPct val="100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c是复杂程度，d是维护人员对软件的熟悉程度</a:t>
            </a:r>
          </a:p>
          <a:p>
            <a:pPr marL="228600" marR="0" lvl="0" indent="-228600" algn="l" defTabSz="914400" rtl="0" eaLnBrk="1" fontAlgn="auto" latinLnBrk="0" hangingPunct="1">
              <a:lnSpc>
                <a:spcPct val="160000"/>
              </a:lnSpc>
              <a:spcBef>
                <a:spcPts val="600"/>
              </a:spcBef>
              <a:spcAft>
                <a:spcPts val="0"/>
              </a:spcAft>
              <a:buClr>
                <a:schemeClr val="accent1">
                  <a:lumMod val="75000"/>
                </a:schemeClr>
              </a:buClr>
              <a:buSzPct val="100000"/>
              <a:buFont typeface="Arial" panose="020B0604020202020204" pitchFamily="34" charset="0"/>
              <a:buChar char="▪"/>
              <a:defRPr/>
            </a:pPr>
            <a:r>
              <a:rPr kumimoji="0" lang="zh-CN" altLang="en-US" sz="3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基于经验</a:t>
            </a:r>
          </a:p>
          <a:p>
            <a:pPr marL="685800" marR="0" lvl="2" indent="-179705" algn="l" defTabSz="914400" rtl="0" eaLnBrk="1" fontAlgn="auto" latinLnBrk="0" hangingPunct="1">
              <a:lnSpc>
                <a:spcPct val="160000"/>
              </a:lnSpc>
              <a:spcBef>
                <a:spcPts val="800"/>
              </a:spcBef>
              <a:spcAft>
                <a:spcPts val="0"/>
              </a:spcAft>
              <a:buClr>
                <a:schemeClr val="accent1">
                  <a:lumMod val="75000"/>
                </a:schemeClr>
              </a:buClr>
              <a:buSzPct val="100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专家判断、类推、工作分解结构</a:t>
            </a:r>
          </a:p>
        </p:txBody>
      </p:sp>
    </p:spTree>
    <p:extLst>
      <p:ext uri="{BB962C8B-B14F-4D97-AF65-F5344CB8AC3E}">
        <p14:creationId xmlns:p14="http://schemas.microsoft.com/office/powerpoint/2010/main" val="2949519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软件维护过程模型</a:t>
            </a:r>
          </a:p>
        </p:txBody>
      </p:sp>
      <p:sp>
        <p:nvSpPr>
          <p:cNvPr id="16386" name="Rectangle 3"/>
          <p:cNvSpPr>
            <a:spLocks noGrp="1"/>
          </p:cNvSpPr>
          <p:nvPr/>
        </p:nvSpPr>
        <p:spPr>
          <a:xfrm>
            <a:off x="1828165" y="1139825"/>
            <a:ext cx="8229600" cy="4525963"/>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charset="0"/>
                <a:ea typeface="+mn-ea"/>
                <a:cs typeface="+mn-ea"/>
              </a:defRPr>
            </a:lvl9pPr>
          </a:lstStyle>
          <a:p>
            <a:r>
              <a:rPr lang="en-US" altLang="zh-CN" dirty="0">
                <a:ea typeface="黑体" panose="02010609060101010101" pitchFamily="2" charset="-122"/>
              </a:rPr>
              <a:t>IEEE</a:t>
            </a:r>
            <a:r>
              <a:rPr lang="zh-CN" altLang="en-US" dirty="0">
                <a:ea typeface="黑体" panose="02010609060101010101" pitchFamily="2" charset="-122"/>
              </a:rPr>
              <a:t>维护模型图</a:t>
            </a:r>
          </a:p>
        </p:txBody>
      </p:sp>
      <p:grpSp>
        <p:nvGrpSpPr>
          <p:cNvPr id="3" name="组合 2"/>
          <p:cNvGrpSpPr/>
          <p:nvPr/>
        </p:nvGrpSpPr>
        <p:grpSpPr>
          <a:xfrm>
            <a:off x="1417320" y="2266950"/>
            <a:ext cx="9467850" cy="3345180"/>
            <a:chOff x="3232" y="3570"/>
            <a:chExt cx="13910" cy="5268"/>
          </a:xfrm>
        </p:grpSpPr>
        <p:sp>
          <p:nvSpPr>
            <p:cNvPr id="16387" name="Rectangle 4"/>
            <p:cNvSpPr/>
            <p:nvPr/>
          </p:nvSpPr>
          <p:spPr>
            <a:xfrm>
              <a:off x="6426" y="3570"/>
              <a:ext cx="3384" cy="1307"/>
            </a:xfrm>
            <a:prstGeom prst="rect">
              <a:avLst/>
            </a:prstGeom>
            <a:solidFill>
              <a:schemeClr val="accent1"/>
            </a:solidFill>
            <a:ln w="12700" cap="flat" cmpd="sng">
              <a:solidFill>
                <a:srgbClr val="000000"/>
              </a:solidFill>
              <a:prstDash val="solid"/>
              <a:miter/>
              <a:headEnd type="none" w="med" len="med"/>
              <a:tailEnd type="none" w="med" len="med"/>
            </a:ln>
          </p:spPr>
          <p:txBody>
            <a:bodyPr wrap="square" anchor="ctr">
              <a:spAutoFit/>
            </a:bodyPr>
            <a:lstStyle/>
            <a:p>
              <a:pPr algn="ctr"/>
              <a:r>
                <a:rPr lang="zh-CN" altLang="en-US" sz="2400" b="1" dirty="0">
                  <a:solidFill>
                    <a:schemeClr val="bg1"/>
                  </a:solidFill>
                  <a:latin typeface="Times New Roman" panose="02020603050405020304" pitchFamily="18" charset="0"/>
                </a:rPr>
                <a:t>分类与鉴别阶段</a:t>
              </a:r>
            </a:p>
          </p:txBody>
        </p:sp>
        <p:sp>
          <p:nvSpPr>
            <p:cNvPr id="16388" name="Rectangle 5"/>
            <p:cNvSpPr/>
            <p:nvPr/>
          </p:nvSpPr>
          <p:spPr>
            <a:xfrm>
              <a:off x="11187" y="3767"/>
              <a:ext cx="2724" cy="725"/>
            </a:xfrm>
            <a:prstGeom prst="rect">
              <a:avLst/>
            </a:prstGeom>
            <a:solidFill>
              <a:schemeClr val="accent1"/>
            </a:solidFill>
            <a:ln w="12700" cap="flat" cmpd="sng">
              <a:solidFill>
                <a:srgbClr val="000000"/>
              </a:solidFill>
              <a:prstDash val="solid"/>
              <a:miter/>
              <a:headEnd type="none" w="med" len="med"/>
              <a:tailEnd type="none" w="med" len="med"/>
            </a:ln>
          </p:spPr>
          <p:txBody>
            <a:bodyPr wrap="square" anchor="ctr">
              <a:spAutoFit/>
            </a:bodyPr>
            <a:lstStyle/>
            <a:p>
              <a:pPr algn="ctr"/>
              <a:r>
                <a:rPr lang="zh-CN" altLang="en-US" sz="2400" b="1" dirty="0">
                  <a:solidFill>
                    <a:schemeClr val="bg1"/>
                  </a:solidFill>
                  <a:latin typeface="Times New Roman" panose="02020603050405020304" pitchFamily="18" charset="0"/>
                </a:rPr>
                <a:t>分析阶段</a:t>
              </a:r>
            </a:p>
          </p:txBody>
        </p:sp>
        <p:sp>
          <p:nvSpPr>
            <p:cNvPr id="16389" name="Rectangle 6"/>
            <p:cNvSpPr/>
            <p:nvPr/>
          </p:nvSpPr>
          <p:spPr>
            <a:xfrm>
              <a:off x="14874" y="5740"/>
              <a:ext cx="2268" cy="725"/>
            </a:xfrm>
            <a:prstGeom prst="rect">
              <a:avLst/>
            </a:prstGeom>
            <a:solidFill>
              <a:schemeClr val="accent1"/>
            </a:solidFill>
            <a:ln w="12700" cap="flat" cmpd="sng">
              <a:solidFill>
                <a:srgbClr val="000000"/>
              </a:solidFill>
              <a:prstDash val="solid"/>
              <a:miter/>
              <a:headEnd type="none" w="med" len="med"/>
              <a:tailEnd type="none" w="med" len="med"/>
            </a:ln>
          </p:spPr>
          <p:txBody>
            <a:bodyPr anchor="ctr">
              <a:spAutoFit/>
            </a:bodyPr>
            <a:lstStyle/>
            <a:p>
              <a:pPr algn="ctr"/>
              <a:r>
                <a:rPr lang="zh-CN" altLang="en-US" sz="2400" b="1" dirty="0">
                  <a:solidFill>
                    <a:schemeClr val="bg1"/>
                  </a:solidFill>
                  <a:latin typeface="Times New Roman" panose="02020603050405020304" pitchFamily="18" charset="0"/>
                </a:rPr>
                <a:t>设计阶段</a:t>
              </a:r>
            </a:p>
          </p:txBody>
        </p:sp>
        <p:sp>
          <p:nvSpPr>
            <p:cNvPr id="16390" name="Rectangle 7"/>
            <p:cNvSpPr/>
            <p:nvPr/>
          </p:nvSpPr>
          <p:spPr>
            <a:xfrm>
              <a:off x="12351" y="7822"/>
              <a:ext cx="2268" cy="725"/>
            </a:xfrm>
            <a:prstGeom prst="rect">
              <a:avLst/>
            </a:prstGeom>
            <a:solidFill>
              <a:schemeClr val="accent1"/>
            </a:solidFill>
            <a:ln w="12700" cap="flat" cmpd="sng">
              <a:solidFill>
                <a:srgbClr val="000000"/>
              </a:solidFill>
              <a:prstDash val="solid"/>
              <a:miter/>
              <a:headEnd type="none" w="med" len="med"/>
              <a:tailEnd type="none" w="med" len="med"/>
            </a:ln>
          </p:spPr>
          <p:txBody>
            <a:bodyPr anchor="ctr">
              <a:spAutoFit/>
            </a:bodyPr>
            <a:lstStyle/>
            <a:p>
              <a:pPr algn="ctr"/>
              <a:r>
                <a:rPr lang="zh-CN" altLang="en-US" sz="2400" b="1" dirty="0">
                  <a:solidFill>
                    <a:schemeClr val="bg1"/>
                  </a:solidFill>
                  <a:latin typeface="Times New Roman" panose="02020603050405020304" pitchFamily="18" charset="0"/>
                </a:rPr>
                <a:t>实现阶段</a:t>
              </a:r>
            </a:p>
          </p:txBody>
        </p:sp>
        <p:sp>
          <p:nvSpPr>
            <p:cNvPr id="16391" name="Rectangle 8"/>
            <p:cNvSpPr/>
            <p:nvPr/>
          </p:nvSpPr>
          <p:spPr>
            <a:xfrm>
              <a:off x="8957" y="7531"/>
              <a:ext cx="2268" cy="1307"/>
            </a:xfrm>
            <a:prstGeom prst="rect">
              <a:avLst/>
            </a:prstGeom>
            <a:solidFill>
              <a:schemeClr val="accent1"/>
            </a:solidFill>
            <a:ln w="12700" cap="flat" cmpd="sng">
              <a:solidFill>
                <a:srgbClr val="000000"/>
              </a:solidFill>
              <a:prstDash val="solid"/>
              <a:miter/>
              <a:headEnd type="none" w="med" len="med"/>
              <a:tailEnd type="none" w="med" len="med"/>
            </a:ln>
          </p:spPr>
          <p:txBody>
            <a:bodyPr anchor="ctr">
              <a:spAutoFit/>
            </a:bodyPr>
            <a:lstStyle/>
            <a:p>
              <a:pPr algn="ctr"/>
              <a:r>
                <a:rPr lang="zh-CN" altLang="en-US" sz="2400" b="1" dirty="0">
                  <a:solidFill>
                    <a:schemeClr val="bg1"/>
                  </a:solidFill>
                  <a:latin typeface="Times New Roman" panose="02020603050405020304" pitchFamily="18" charset="0"/>
                </a:rPr>
                <a:t>系统测试阶段</a:t>
              </a:r>
            </a:p>
          </p:txBody>
        </p:sp>
        <p:sp>
          <p:nvSpPr>
            <p:cNvPr id="16392" name="Rectangle 9"/>
            <p:cNvSpPr/>
            <p:nvPr/>
          </p:nvSpPr>
          <p:spPr>
            <a:xfrm>
              <a:off x="5473" y="7530"/>
              <a:ext cx="2268" cy="1307"/>
            </a:xfrm>
            <a:prstGeom prst="rect">
              <a:avLst/>
            </a:prstGeom>
            <a:solidFill>
              <a:schemeClr val="accent1"/>
            </a:solidFill>
            <a:ln w="12700" cap="flat" cmpd="sng">
              <a:solidFill>
                <a:srgbClr val="000000"/>
              </a:solidFill>
              <a:prstDash val="solid"/>
              <a:miter/>
              <a:headEnd type="none" w="med" len="med"/>
              <a:tailEnd type="none" w="med" len="med"/>
            </a:ln>
          </p:spPr>
          <p:txBody>
            <a:bodyPr anchor="ctr">
              <a:spAutoFit/>
            </a:bodyPr>
            <a:lstStyle/>
            <a:p>
              <a:pPr algn="ctr"/>
              <a:r>
                <a:rPr lang="zh-CN" altLang="en-US" sz="2400" b="1" dirty="0">
                  <a:solidFill>
                    <a:schemeClr val="bg1"/>
                  </a:solidFill>
                  <a:latin typeface="Times New Roman" panose="02020603050405020304" pitchFamily="18" charset="0"/>
                </a:rPr>
                <a:t>验收测试阶段</a:t>
              </a:r>
            </a:p>
          </p:txBody>
        </p:sp>
        <p:sp>
          <p:nvSpPr>
            <p:cNvPr id="16393" name="Rectangle 10"/>
            <p:cNvSpPr/>
            <p:nvPr/>
          </p:nvSpPr>
          <p:spPr>
            <a:xfrm>
              <a:off x="3232" y="5653"/>
              <a:ext cx="2268" cy="725"/>
            </a:xfrm>
            <a:prstGeom prst="rect">
              <a:avLst/>
            </a:prstGeom>
            <a:solidFill>
              <a:schemeClr val="accent1"/>
            </a:solidFill>
            <a:ln w="12700" cap="flat" cmpd="sng">
              <a:solidFill>
                <a:srgbClr val="000000"/>
              </a:solidFill>
              <a:prstDash val="solid"/>
              <a:miter/>
              <a:headEnd type="none" w="med" len="med"/>
              <a:tailEnd type="none" w="med" len="med"/>
            </a:ln>
          </p:spPr>
          <p:txBody>
            <a:bodyPr anchor="ctr">
              <a:spAutoFit/>
            </a:bodyPr>
            <a:lstStyle/>
            <a:p>
              <a:pPr algn="ctr">
                <a:lnSpc>
                  <a:spcPct val="100000"/>
                </a:lnSpc>
                <a:spcBef>
                  <a:spcPct val="20000"/>
                </a:spcBef>
              </a:pPr>
              <a:r>
                <a:rPr lang="zh-CN" altLang="en-US" sz="2400" b="1" dirty="0">
                  <a:solidFill>
                    <a:schemeClr val="bg1"/>
                  </a:solidFill>
                  <a:latin typeface="Times New Roman" panose="02020603050405020304" pitchFamily="18" charset="0"/>
                </a:rPr>
                <a:t>交付阶段</a:t>
              </a:r>
            </a:p>
          </p:txBody>
        </p:sp>
        <p:sp>
          <p:nvSpPr>
            <p:cNvPr id="16394" name="Line 11"/>
            <p:cNvSpPr/>
            <p:nvPr/>
          </p:nvSpPr>
          <p:spPr>
            <a:xfrm>
              <a:off x="11284" y="8185"/>
              <a:ext cx="907" cy="0"/>
            </a:xfrm>
            <a:prstGeom prst="line">
              <a:avLst/>
            </a:prstGeom>
            <a:ln w="12700" cap="flat" cmpd="sng">
              <a:solidFill>
                <a:srgbClr val="000000"/>
              </a:solidFill>
              <a:prstDash val="solid"/>
              <a:round/>
              <a:headEnd type="triangle" w="med" len="med"/>
              <a:tailEnd type="none" w="med" len="med"/>
            </a:ln>
          </p:spPr>
        </p:sp>
        <p:sp>
          <p:nvSpPr>
            <p:cNvPr id="16395" name="Line 12"/>
            <p:cNvSpPr/>
            <p:nvPr/>
          </p:nvSpPr>
          <p:spPr>
            <a:xfrm>
              <a:off x="7825" y="8185"/>
              <a:ext cx="1020" cy="0"/>
            </a:xfrm>
            <a:prstGeom prst="line">
              <a:avLst/>
            </a:prstGeom>
            <a:ln w="12700" cap="flat" cmpd="sng">
              <a:solidFill>
                <a:srgbClr val="000000"/>
              </a:solidFill>
              <a:prstDash val="solid"/>
              <a:round/>
              <a:headEnd type="triangle" w="med" len="med"/>
              <a:tailEnd type="none" w="med" len="med"/>
            </a:ln>
          </p:spPr>
        </p:sp>
        <p:sp>
          <p:nvSpPr>
            <p:cNvPr id="16396" name="Line 13"/>
            <p:cNvSpPr/>
            <p:nvPr/>
          </p:nvSpPr>
          <p:spPr>
            <a:xfrm>
              <a:off x="9922" y="4153"/>
              <a:ext cx="1135" cy="0"/>
            </a:xfrm>
            <a:prstGeom prst="line">
              <a:avLst/>
            </a:prstGeom>
            <a:ln w="12700" cap="flat" cmpd="sng">
              <a:solidFill>
                <a:srgbClr val="000000"/>
              </a:solidFill>
              <a:prstDash val="solid"/>
              <a:round/>
              <a:headEnd type="none" w="med" len="med"/>
              <a:tailEnd type="triangle" w="med" len="med"/>
            </a:ln>
          </p:spPr>
        </p:sp>
        <p:sp>
          <p:nvSpPr>
            <p:cNvPr id="16397" name="Freeform 15"/>
            <p:cNvSpPr/>
            <p:nvPr/>
          </p:nvSpPr>
          <p:spPr>
            <a:xfrm>
              <a:off x="13911" y="4153"/>
              <a:ext cx="1928" cy="1493"/>
            </a:xfrm>
            <a:custGeom>
              <a:avLst/>
              <a:gdLst/>
              <a:ahLst/>
              <a:cxnLst>
                <a:cxn ang="0">
                  <a:pos x="0" y="7"/>
                </a:cxn>
                <a:cxn ang="0">
                  <a:pos x="590" y="98"/>
                </a:cxn>
                <a:cxn ang="0">
                  <a:pos x="771" y="597"/>
                </a:cxn>
              </a:cxnLst>
              <a:rect l="0" t="0" r="0" b="0"/>
              <a:pathLst>
                <a:path w="771" h="597">
                  <a:moveTo>
                    <a:pt x="0" y="7"/>
                  </a:moveTo>
                  <a:cubicBezTo>
                    <a:pt x="231" y="3"/>
                    <a:pt x="462" y="0"/>
                    <a:pt x="590" y="98"/>
                  </a:cubicBezTo>
                  <a:cubicBezTo>
                    <a:pt x="718" y="196"/>
                    <a:pt x="741" y="506"/>
                    <a:pt x="771" y="597"/>
                  </a:cubicBezTo>
                </a:path>
              </a:pathLst>
            </a:custGeom>
            <a:noFill/>
            <a:ln w="12700" cap="flat" cmpd="sng">
              <a:solidFill>
                <a:srgbClr val="000000"/>
              </a:solidFill>
              <a:prstDash val="solid"/>
              <a:round/>
              <a:headEnd type="none" w="med" len="med"/>
              <a:tailEnd type="triangle" w="med" len="med"/>
            </a:ln>
          </p:spPr>
          <p:txBody>
            <a:bodyPr/>
            <a:lstStyle/>
            <a:p>
              <a:endParaRPr lang="zh-CN" altLang="en-US"/>
            </a:p>
          </p:txBody>
        </p:sp>
        <p:sp>
          <p:nvSpPr>
            <p:cNvPr id="16398" name="Line 16"/>
            <p:cNvSpPr/>
            <p:nvPr/>
          </p:nvSpPr>
          <p:spPr>
            <a:xfrm flipV="1">
              <a:off x="14819" y="6593"/>
              <a:ext cx="1020" cy="1135"/>
            </a:xfrm>
            <a:prstGeom prst="line">
              <a:avLst/>
            </a:prstGeom>
            <a:ln w="12700" cap="flat" cmpd="sng">
              <a:solidFill>
                <a:srgbClr val="000000"/>
              </a:solidFill>
              <a:prstDash val="solid"/>
              <a:round/>
              <a:headEnd type="triangle" w="med" len="med"/>
              <a:tailEnd type="none" w="med" len="med"/>
            </a:ln>
          </p:spPr>
        </p:sp>
        <p:sp>
          <p:nvSpPr>
            <p:cNvPr id="16399" name="Freeform 17"/>
            <p:cNvSpPr/>
            <p:nvPr/>
          </p:nvSpPr>
          <p:spPr>
            <a:xfrm rot="-10604103">
              <a:off x="4450" y="6618"/>
              <a:ext cx="907" cy="1492"/>
            </a:xfrm>
            <a:custGeom>
              <a:avLst/>
              <a:gdLst/>
              <a:ahLst/>
              <a:cxnLst>
                <a:cxn ang="0">
                  <a:pos x="0" y="7"/>
                </a:cxn>
                <a:cxn ang="0">
                  <a:pos x="590" y="98"/>
                </a:cxn>
                <a:cxn ang="0">
                  <a:pos x="771" y="597"/>
                </a:cxn>
              </a:cxnLst>
              <a:rect l="0" t="0" r="0" b="0"/>
              <a:pathLst>
                <a:path w="771" h="597">
                  <a:moveTo>
                    <a:pt x="0" y="7"/>
                  </a:moveTo>
                  <a:cubicBezTo>
                    <a:pt x="231" y="3"/>
                    <a:pt x="462" y="0"/>
                    <a:pt x="590" y="98"/>
                  </a:cubicBezTo>
                  <a:cubicBezTo>
                    <a:pt x="718" y="196"/>
                    <a:pt x="741" y="506"/>
                    <a:pt x="771" y="597"/>
                  </a:cubicBezTo>
                </a:path>
              </a:pathLst>
            </a:custGeom>
            <a:noFill/>
            <a:ln w="12700" cap="flat" cmpd="sng">
              <a:solidFill>
                <a:srgbClr val="000000"/>
              </a:solidFill>
              <a:prstDash val="solid"/>
              <a:round/>
              <a:headEnd type="none" w="med" len="med"/>
              <a:tailEnd type="triangle" w="med" len="med"/>
            </a:ln>
          </p:spPr>
          <p:txBody>
            <a:bodyPr/>
            <a:lstStyle/>
            <a:p>
              <a:endParaRPr lang="zh-CN" altLang="en-US"/>
            </a:p>
          </p:txBody>
        </p:sp>
        <p:sp>
          <p:nvSpPr>
            <p:cNvPr id="16400" name="Freeform 18"/>
            <p:cNvSpPr/>
            <p:nvPr/>
          </p:nvSpPr>
          <p:spPr>
            <a:xfrm rot="-4496308">
              <a:off x="4492" y="4145"/>
              <a:ext cx="1927" cy="1493"/>
            </a:xfrm>
            <a:custGeom>
              <a:avLst/>
              <a:gdLst/>
              <a:ahLst/>
              <a:cxnLst>
                <a:cxn ang="0">
                  <a:pos x="0" y="7"/>
                </a:cxn>
                <a:cxn ang="0">
                  <a:pos x="590" y="98"/>
                </a:cxn>
                <a:cxn ang="0">
                  <a:pos x="771" y="597"/>
                </a:cxn>
              </a:cxnLst>
              <a:rect l="0" t="0" r="0" b="0"/>
              <a:pathLst>
                <a:path w="771" h="597">
                  <a:moveTo>
                    <a:pt x="0" y="7"/>
                  </a:moveTo>
                  <a:cubicBezTo>
                    <a:pt x="231" y="3"/>
                    <a:pt x="462" y="0"/>
                    <a:pt x="590" y="98"/>
                  </a:cubicBezTo>
                  <a:cubicBezTo>
                    <a:pt x="718" y="196"/>
                    <a:pt x="741" y="506"/>
                    <a:pt x="771" y="597"/>
                  </a:cubicBezTo>
                </a:path>
              </a:pathLst>
            </a:custGeom>
            <a:noFill/>
            <a:ln w="12700" cap="flat" cmpd="sng">
              <a:solidFill>
                <a:srgbClr val="000000"/>
              </a:solidFill>
              <a:prstDash val="solid"/>
              <a:round/>
              <a:headEnd type="none" w="med" len="med"/>
              <a:tailEnd type="triangle" w="med" len="med"/>
            </a:ln>
          </p:spPr>
          <p:txBody>
            <a:bodyPr/>
            <a:lstStyle/>
            <a:p>
              <a:endParaRPr lang="zh-CN" altLang="en-US"/>
            </a:p>
          </p:txBody>
        </p:sp>
        <p:sp>
          <p:nvSpPr>
            <p:cNvPr id="16401" name="Line 20"/>
            <p:cNvSpPr/>
            <p:nvPr/>
          </p:nvSpPr>
          <p:spPr>
            <a:xfrm>
              <a:off x="3802" y="3813"/>
              <a:ext cx="2610" cy="340"/>
            </a:xfrm>
            <a:prstGeom prst="line">
              <a:avLst/>
            </a:prstGeom>
            <a:ln w="12700" cap="flat" cmpd="sng">
              <a:solidFill>
                <a:srgbClr val="000000"/>
              </a:solidFill>
              <a:prstDash val="solid"/>
              <a:round/>
              <a:headEnd type="none" w="med" len="med"/>
              <a:tailEnd type="triangle" w="med" len="med"/>
            </a:ln>
          </p:spPr>
        </p:sp>
      </p:grpSp>
    </p:spTree>
    <p:extLst>
      <p:ext uri="{BB962C8B-B14F-4D97-AF65-F5344CB8AC3E}">
        <p14:creationId xmlns:p14="http://schemas.microsoft.com/office/powerpoint/2010/main" val="338474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sz="3600" dirty="0" smtClean="0">
                <a:latin typeface="+mn-lt"/>
                <a:ea typeface="+mn-ea"/>
                <a:cs typeface="+mn-ea"/>
                <a:sym typeface="+mn-lt"/>
              </a:rPr>
              <a:t>软件维护</a:t>
            </a:r>
            <a:r>
              <a:rPr lang="zh-CN" altLang="en-US" sz="3600" dirty="0">
                <a:latin typeface="+mn-lt"/>
                <a:ea typeface="+mn-ea"/>
                <a:cs typeface="+mn-ea"/>
                <a:sym typeface="+mn-lt"/>
              </a:rPr>
              <a:t>技术</a:t>
            </a:r>
            <a:endParaRPr lang="zh-CN" altLang="en-US" sz="3600" dirty="0">
              <a:latin typeface="+mn-lt"/>
              <a:ea typeface="+mn-ea"/>
              <a:cs typeface="+mn-ea"/>
              <a:sym typeface="+mn-lt"/>
            </a:endParaRP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p:txBody>
          <a:bodyPr>
            <a:normAutofit/>
          </a:bodyPr>
          <a:lstStyle/>
          <a:p>
            <a:pPr marL="342900" indent="-342900">
              <a:buClrTx/>
              <a:buFont typeface="Wingdings" panose="05000000000000000000" pitchFamily="2" charset="2"/>
              <a:buChar char="l"/>
            </a:pPr>
            <a:r>
              <a:rPr lang="zh-CN" altLang="en-US" sz="2400" dirty="0" smtClean="0">
                <a:cs typeface="+mn-ea"/>
                <a:sym typeface="+mn-lt"/>
              </a:rPr>
              <a:t>程序的理解</a:t>
            </a:r>
            <a:endParaRPr lang="en-US" altLang="zh-CN" sz="2400" dirty="0" smtClean="0">
              <a:cs typeface="+mn-ea"/>
              <a:sym typeface="+mn-lt"/>
            </a:endParaRPr>
          </a:p>
          <a:p>
            <a:pPr marL="342900" indent="-342900">
              <a:buClrTx/>
              <a:buFont typeface="Wingdings" panose="05000000000000000000" pitchFamily="2" charset="2"/>
              <a:buChar char="l"/>
            </a:pPr>
            <a:r>
              <a:rPr lang="zh-CN" altLang="en-US" sz="2400" dirty="0" smtClean="0">
                <a:cs typeface="+mn-ea"/>
                <a:sym typeface="+mn-lt"/>
              </a:rPr>
              <a:t>软件再工程</a:t>
            </a:r>
            <a:endParaRPr lang="en-US" altLang="zh-CN" sz="2400" dirty="0" smtClean="0">
              <a:cs typeface="+mn-ea"/>
              <a:sym typeface="+mn-lt"/>
            </a:endParaRPr>
          </a:p>
          <a:p>
            <a:pPr marL="342900" indent="-342900">
              <a:buClrTx/>
              <a:buFont typeface="Wingdings" panose="05000000000000000000" pitchFamily="2" charset="2"/>
              <a:buChar char="l"/>
            </a:pPr>
            <a:r>
              <a:rPr lang="zh-CN" altLang="en-US" sz="2400" dirty="0" smtClean="0">
                <a:cs typeface="+mn-ea"/>
                <a:sym typeface="+mn-lt"/>
              </a:rPr>
              <a:t>软件逆向工程</a:t>
            </a:r>
            <a:endParaRPr lang="en-US" altLang="zh-CN" sz="2400" dirty="0" smtClean="0">
              <a:cs typeface="+mn-ea"/>
              <a:sym typeface="+mn-lt"/>
            </a:endParaRPr>
          </a:p>
          <a:p>
            <a:pPr marL="342900" indent="-342900">
              <a:buClrTx/>
              <a:buFont typeface="Wingdings" panose="05000000000000000000" pitchFamily="2" charset="2"/>
              <a:buChar char="l"/>
            </a:pPr>
            <a:endParaRPr lang="zh-CN" altLang="en-US" sz="4400" dirty="0"/>
          </a:p>
        </p:txBody>
      </p:sp>
    </p:spTree>
    <p:extLst>
      <p:ext uri="{BB962C8B-B14F-4D97-AF65-F5344CB8AC3E}">
        <p14:creationId xmlns:p14="http://schemas.microsoft.com/office/powerpoint/2010/main" val="22358380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Effect transition="in" filter="fade">
                                      <p:cBhvr>
                                        <p:cTn id="26" dur="1000"/>
                                        <p:tgtEl>
                                          <p:spTgt spid="6">
                                            <p:txEl>
                                              <p:pRg st="2" end="2"/>
                                            </p:txEl>
                                          </p:spTgt>
                                        </p:tgtEl>
                                      </p:cBhvr>
                                    </p:animEffect>
                                    <p:anim calcmode="lin" valueType="num">
                                      <p:cBhvr>
                                        <p:cTn id="27"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sz="3600" dirty="0" smtClean="0">
                <a:latin typeface="+mn-lt"/>
                <a:ea typeface="+mn-ea"/>
                <a:cs typeface="+mn-ea"/>
                <a:sym typeface="+mn-lt"/>
              </a:rPr>
              <a:t>软件维护</a:t>
            </a:r>
            <a:endParaRPr lang="zh-CN" altLang="en-US" sz="3600" dirty="0">
              <a:latin typeface="+mn-lt"/>
              <a:ea typeface="+mn-ea"/>
              <a:cs typeface="+mn-ea"/>
              <a:sym typeface="+mn-lt"/>
            </a:endParaRP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p:txBody>
          <a:bodyPr>
            <a:normAutofit/>
          </a:bodyPr>
          <a:lstStyle/>
          <a:p>
            <a:pPr marL="342900" indent="-342900">
              <a:buClrTx/>
              <a:buFont typeface="Wingdings" panose="05000000000000000000" pitchFamily="2" charset="2"/>
              <a:buChar char="l"/>
            </a:pPr>
            <a:r>
              <a:rPr lang="zh-CN" altLang="en-US" sz="2400" dirty="0" smtClean="0">
                <a:cs typeface="+mn-ea"/>
                <a:sym typeface="+mn-lt"/>
              </a:rPr>
              <a:t>软件维护的概念和分类</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smtClean="0">
                <a:cs typeface="+mn-ea"/>
                <a:sym typeface="+mn-lt"/>
              </a:rPr>
              <a:t>软件维护应注意的问题</a:t>
            </a:r>
            <a:endParaRPr lang="en-US" altLang="zh-CN" sz="2400" dirty="0">
              <a:cs typeface="+mn-ea"/>
              <a:sym typeface="+mn-lt"/>
            </a:endParaRPr>
          </a:p>
          <a:p>
            <a:pPr marL="342900" indent="-342900">
              <a:buClrTx/>
              <a:buFont typeface="Wingdings" panose="05000000000000000000" pitchFamily="2" charset="2"/>
              <a:buChar char="l"/>
            </a:pPr>
            <a:r>
              <a:rPr lang="zh-CN" altLang="en-US" sz="2400" dirty="0" smtClean="0">
                <a:cs typeface="+mn-ea"/>
                <a:sym typeface="+mn-lt"/>
              </a:rPr>
              <a:t>软件</a:t>
            </a:r>
            <a:r>
              <a:rPr lang="zh-CN" altLang="en-US" sz="2400" dirty="0" smtClean="0">
                <a:cs typeface="+mn-ea"/>
                <a:sym typeface="+mn-lt"/>
              </a:rPr>
              <a:t>维护技术</a:t>
            </a:r>
            <a:endParaRPr lang="en-US" altLang="zh-CN" sz="2400" dirty="0">
              <a:cs typeface="+mn-ea"/>
              <a:sym typeface="+mn-lt"/>
            </a:endParaRPr>
          </a:p>
        </p:txBody>
      </p:sp>
    </p:spTree>
    <p:extLst>
      <p:ext uri="{BB962C8B-B14F-4D97-AF65-F5344CB8AC3E}">
        <p14:creationId xmlns:p14="http://schemas.microsoft.com/office/powerpoint/2010/main" val="4083249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1000"/>
                                        <p:tgtEl>
                                          <p:spTgt spid="6">
                                            <p:txEl>
                                              <p:pRg st="1" end="1"/>
                                            </p:txEl>
                                          </p:spTgt>
                                        </p:tgtEl>
                                      </p:cBhvr>
                                    </p:animEffect>
                                    <p:anim calcmode="lin" valueType="num">
                                      <p:cBhvr>
                                        <p:cTn id="19"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0"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par>
                          <p:cTn id="21" fill="hold">
                            <p:stCondLst>
                              <p:cond delay="2000"/>
                            </p:stCondLst>
                            <p:childTnLst>
                              <p:par>
                                <p:cTn id="22" presetID="42" presetClass="entr" presetSubtype="0" fill="hold" grpId="0" nodeType="after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fade">
                                      <p:cBhvr>
                                        <p:cTn id="24" dur="1000"/>
                                        <p:tgtEl>
                                          <p:spTgt spid="6">
                                            <p:txEl>
                                              <p:pRg st="2" end="2"/>
                                            </p:txEl>
                                          </p:spTgt>
                                        </p:tgtEl>
                                      </p:cBhvr>
                                    </p:animEffect>
                                    <p:anim calcmode="lin" valueType="num">
                                      <p:cBhvr>
                                        <p:cTn id="25"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a:xfrm>
            <a:off x="571500" y="0"/>
            <a:ext cx="9516110" cy="668655"/>
          </a:xfrm>
        </p:spPr>
        <p:txBody>
          <a:bodyPr/>
          <a:lstStyle/>
          <a:p>
            <a:r>
              <a:rPr lang="en-US" altLang="zh-CN" dirty="0" smtClean="0"/>
              <a:t>1.</a:t>
            </a:r>
            <a:r>
              <a:rPr lang="zh-CN" altLang="en-US" dirty="0" smtClean="0"/>
              <a:t>程序的理解</a:t>
            </a:r>
          </a:p>
        </p:txBody>
      </p:sp>
      <p:sp>
        <p:nvSpPr>
          <p:cNvPr id="5" name="内容占位符 16"/>
          <p:cNvSpPr txBox="1"/>
          <p:nvPr/>
        </p:nvSpPr>
        <p:spPr>
          <a:xfrm>
            <a:off x="1180813" y="1759973"/>
            <a:ext cx="9829800" cy="3810001"/>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程序理解的任务：以软件维护、升级和再工程为目的，在不同的抽象级别上建立基本软件的概念模型，包括从代码本身的模型到基本应用领域的模型，即建立从问题/应用域到程序设计/实现域的映射集</a:t>
            </a:r>
          </a:p>
        </p:txBody>
      </p:sp>
    </p:spTree>
    <p:extLst>
      <p:ext uri="{BB962C8B-B14F-4D97-AF65-F5344CB8AC3E}">
        <p14:creationId xmlns:p14="http://schemas.microsoft.com/office/powerpoint/2010/main" val="29175170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程序理解的具体任务</a:t>
            </a:r>
          </a:p>
        </p:txBody>
      </p:sp>
      <p:sp>
        <p:nvSpPr>
          <p:cNvPr id="35" name="内容占位符 16"/>
          <p:cNvSpPr txBox="1"/>
          <p:nvPr/>
        </p:nvSpPr>
        <p:spPr>
          <a:xfrm>
            <a:off x="358140" y="967740"/>
            <a:ext cx="11475085" cy="5972810"/>
          </a:xfrm>
          <a:prstGeom prst="rect">
            <a:avLst/>
          </a:prstGeom>
        </p:spPr>
        <p:txBody>
          <a:bodyPr>
            <a:normAutofit fontScale="97500"/>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通过检查单个的程序设计结构，程序被表示成抽象语法树、符号表或普通源文本</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尽量做到程序隐含信息的显性表示及程序内部关系的可视化</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从源代码中提取信息，并存放在通用的数据库中，然后通过查询语言对数据库进行查询</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检查程序构造过程中的结构关系，明确表示程序组成部分之间的依赖关系。</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smtClean="0">
                <a:ln>
                  <a:noFill/>
                </a:ln>
                <a:solidFill>
                  <a:schemeClr val="tx1"/>
                </a:solidFill>
                <a:effectLst/>
                <a:uLnTx/>
                <a:uFillTx/>
                <a:latin typeface="微软雅黑" panose="020B0503020204020204" pitchFamily="34" charset="-122"/>
                <a:ea typeface="微软雅黑" panose="020B0503020204020204" pitchFamily="34" charset="-122"/>
                <a:cs typeface="+mn-cs"/>
              </a:rPr>
              <a:t>识别程序的高层概念，如标准算法、数据结构、语法及语义匹配等。</a:t>
            </a:r>
          </a:p>
        </p:txBody>
      </p:sp>
    </p:spTree>
    <p:extLst>
      <p:ext uri="{BB962C8B-B14F-4D97-AF65-F5344CB8AC3E}">
        <p14:creationId xmlns:p14="http://schemas.microsoft.com/office/powerpoint/2010/main" val="2087632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linds(horizontal)">
                                      <p:cBhvr>
                                        <p:cTn id="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0060" y="26670"/>
            <a:ext cx="5583555" cy="683260"/>
          </a:xfrm>
        </p:spPr>
        <p:txBody>
          <a:bodyPr/>
          <a:lstStyle/>
          <a:p>
            <a:r>
              <a:rPr lang="en-US" altLang="zh-CN" dirty="0" smtClean="0"/>
              <a:t>2. </a:t>
            </a:r>
            <a:r>
              <a:rPr lang="zh-CN" altLang="en-US" dirty="0" smtClean="0"/>
              <a:t>软件再工程</a:t>
            </a:r>
          </a:p>
        </p:txBody>
      </p:sp>
      <p:sp>
        <p:nvSpPr>
          <p:cNvPr id="27" name="内容占位符 16"/>
          <p:cNvSpPr txBox="1"/>
          <p:nvPr/>
        </p:nvSpPr>
        <p:spPr>
          <a:xfrm>
            <a:off x="883285" y="1778635"/>
            <a:ext cx="10163810" cy="3810000"/>
          </a:xfrm>
          <a:prstGeom prst="rect">
            <a:avLst/>
          </a:prstGeom>
        </p:spPr>
        <p:txBody>
          <a:bodyPr>
            <a:normAutofit/>
          </a:bodyPr>
          <a:lstStyle/>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定义</a:t>
            </a:r>
          </a:p>
          <a:p>
            <a:pPr marL="228600" marR="0" lvl="0" indent="-228600" algn="l" defTabSz="914400" rtl="0" eaLnBrk="1" fontAlgn="auto" latinLnBrk="0" hangingPunct="1">
              <a:lnSpc>
                <a:spcPct val="15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28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软件再工程（Re-engineering）指对现有软件进行仔细审查和改造，对其进行重新构造，使之成为一个新的形式，同时包括随之产生的对新形式的实现。</a:t>
            </a:r>
          </a:p>
        </p:txBody>
      </p:sp>
    </p:spTree>
    <p:extLst>
      <p:ext uri="{BB962C8B-B14F-4D97-AF65-F5344CB8AC3E}">
        <p14:creationId xmlns:p14="http://schemas.microsoft.com/office/powerpoint/2010/main" val="2785707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0"/>
            <a:ext cx="7823200" cy="668655"/>
          </a:xfrm>
        </p:spPr>
        <p:txBody>
          <a:bodyPr/>
          <a:lstStyle/>
          <a:p>
            <a:r>
              <a:rPr lang="zh-CN" altLang="en-US" dirty="0" smtClean="0"/>
              <a:t>软件再工程模型</a:t>
            </a:r>
          </a:p>
        </p:txBody>
      </p:sp>
      <p:grpSp>
        <p:nvGrpSpPr>
          <p:cNvPr id="4" name="组合 3"/>
          <p:cNvGrpSpPr/>
          <p:nvPr/>
        </p:nvGrpSpPr>
        <p:grpSpPr>
          <a:xfrm>
            <a:off x="2389505" y="2058670"/>
            <a:ext cx="7809230" cy="3096260"/>
            <a:chOff x="3763" y="3242"/>
            <a:chExt cx="12298" cy="4876"/>
          </a:xfrm>
        </p:grpSpPr>
        <p:sp>
          <p:nvSpPr>
            <p:cNvPr id="29699" name="Rectangle 5"/>
            <p:cNvSpPr/>
            <p:nvPr/>
          </p:nvSpPr>
          <p:spPr>
            <a:xfrm>
              <a:off x="3763" y="5325"/>
              <a:ext cx="2270" cy="912"/>
            </a:xfrm>
            <a:prstGeom prst="rect">
              <a:avLst/>
            </a:prstGeom>
            <a:noFill/>
            <a:ln w="127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Font typeface="Arial" panose="020B0604020202020204" pitchFamily="34" charset="0"/>
                <a:buChar char="•"/>
                <a:defRPr sz="2400" kern="1200">
                  <a:solidFill>
                    <a:sysClr val="windowText" lastClr="000000"/>
                  </a:solidFill>
                  <a:latin typeface="Franklin Gothic Medium" panose="020B060302010202020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5pPr>
            </a:lstStyle>
            <a:p>
              <a:pPr marL="0" lvl="0" indent="0" algn="ctr" eaLnBrk="1" hangingPunct="1">
                <a:lnSpc>
                  <a:spcPct val="130000"/>
                </a:lnSpc>
                <a:spcBef>
                  <a:spcPct val="30000"/>
                </a:spcBef>
                <a:buClr>
                  <a:srgbClr val="2F5897"/>
                </a:buClr>
                <a:buFont typeface="Wingdings" panose="05000000000000000000" pitchFamily="2" charset="2"/>
                <a:buNone/>
              </a:pPr>
              <a:r>
                <a:rPr lang="zh-CN" altLang="en-US" dirty="0">
                  <a:latin typeface="Times New Roman" panose="02020603050405020304" pitchFamily="18" charset="0"/>
                  <a:ea typeface="黑体" panose="02010609060101010101" pitchFamily="2" charset="-122"/>
                </a:rPr>
                <a:t>数据重构</a:t>
              </a:r>
            </a:p>
          </p:txBody>
        </p:sp>
        <p:sp>
          <p:nvSpPr>
            <p:cNvPr id="29700" name="Rectangle 6"/>
            <p:cNvSpPr/>
            <p:nvPr/>
          </p:nvSpPr>
          <p:spPr>
            <a:xfrm>
              <a:off x="6182" y="3245"/>
              <a:ext cx="2270" cy="913"/>
            </a:xfrm>
            <a:prstGeom prst="rect">
              <a:avLst/>
            </a:prstGeom>
            <a:noFill/>
            <a:ln w="127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Font typeface="Arial" panose="020B0604020202020204" pitchFamily="34" charset="0"/>
                <a:buChar char="•"/>
                <a:defRPr sz="2400" kern="1200">
                  <a:solidFill>
                    <a:sysClr val="windowText" lastClr="000000"/>
                  </a:solidFill>
                  <a:latin typeface="Franklin Gothic Medium" panose="020B060302010202020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5pPr>
            </a:lstStyle>
            <a:p>
              <a:pPr marL="0" lvl="0" indent="0" algn="ctr" eaLnBrk="1" hangingPunct="1">
                <a:lnSpc>
                  <a:spcPct val="130000"/>
                </a:lnSpc>
                <a:spcBef>
                  <a:spcPct val="30000"/>
                </a:spcBef>
                <a:buClr>
                  <a:srgbClr val="2F5897"/>
                </a:buClr>
                <a:buFont typeface="Wingdings" panose="05000000000000000000" pitchFamily="2" charset="2"/>
                <a:buNone/>
              </a:pPr>
              <a:r>
                <a:rPr lang="zh-CN" altLang="en-US" dirty="0">
                  <a:latin typeface="Times New Roman" panose="02020603050405020304" pitchFamily="18" charset="0"/>
                  <a:ea typeface="黑体" panose="02010609060101010101" pitchFamily="2" charset="-122"/>
                </a:rPr>
                <a:t>正向工程</a:t>
              </a:r>
            </a:p>
          </p:txBody>
        </p:sp>
        <p:sp>
          <p:nvSpPr>
            <p:cNvPr id="29701" name="Rectangle 7"/>
            <p:cNvSpPr/>
            <p:nvPr/>
          </p:nvSpPr>
          <p:spPr>
            <a:xfrm>
              <a:off x="10469" y="3242"/>
              <a:ext cx="3290" cy="913"/>
            </a:xfrm>
            <a:prstGeom prst="rect">
              <a:avLst/>
            </a:prstGeom>
            <a:noFill/>
            <a:ln w="127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Font typeface="Arial" panose="020B0604020202020204" pitchFamily="34" charset="0"/>
                <a:buChar char="•"/>
                <a:defRPr sz="2400" kern="1200">
                  <a:solidFill>
                    <a:sysClr val="windowText" lastClr="000000"/>
                  </a:solidFill>
                  <a:latin typeface="Franklin Gothic Medium" panose="020B060302010202020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5pPr>
            </a:lstStyle>
            <a:p>
              <a:pPr marL="0" lvl="0" indent="0" algn="ctr" eaLnBrk="1" hangingPunct="1">
                <a:lnSpc>
                  <a:spcPct val="130000"/>
                </a:lnSpc>
                <a:spcBef>
                  <a:spcPct val="30000"/>
                </a:spcBef>
                <a:buClr>
                  <a:srgbClr val="2F5897"/>
                </a:buClr>
                <a:buFont typeface="Wingdings" panose="05000000000000000000" pitchFamily="2" charset="2"/>
                <a:buNone/>
              </a:pPr>
              <a:r>
                <a:rPr lang="zh-CN" altLang="en-US" dirty="0">
                  <a:latin typeface="Times New Roman" panose="02020603050405020304" pitchFamily="18" charset="0"/>
                  <a:ea typeface="黑体" panose="02010609060101010101" pitchFamily="2" charset="-122"/>
                </a:rPr>
                <a:t>库存目录分析</a:t>
              </a:r>
            </a:p>
          </p:txBody>
        </p:sp>
        <p:sp>
          <p:nvSpPr>
            <p:cNvPr id="29702" name="Rectangle 8"/>
            <p:cNvSpPr/>
            <p:nvPr/>
          </p:nvSpPr>
          <p:spPr>
            <a:xfrm>
              <a:off x="6215" y="7206"/>
              <a:ext cx="2270" cy="913"/>
            </a:xfrm>
            <a:prstGeom prst="rect">
              <a:avLst/>
            </a:prstGeom>
            <a:noFill/>
            <a:ln w="127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Font typeface="Arial" panose="020B0604020202020204" pitchFamily="34" charset="0"/>
                <a:buChar char="•"/>
                <a:defRPr sz="2400" kern="1200">
                  <a:solidFill>
                    <a:sysClr val="windowText" lastClr="000000"/>
                  </a:solidFill>
                  <a:latin typeface="Franklin Gothic Medium" panose="020B060302010202020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5pPr>
            </a:lstStyle>
            <a:p>
              <a:pPr marL="0" lvl="0" indent="0" algn="ctr" eaLnBrk="1" hangingPunct="1">
                <a:lnSpc>
                  <a:spcPct val="130000"/>
                </a:lnSpc>
                <a:spcBef>
                  <a:spcPct val="30000"/>
                </a:spcBef>
                <a:buClr>
                  <a:srgbClr val="2F5897"/>
                </a:buClr>
                <a:buFont typeface="Wingdings" panose="05000000000000000000" pitchFamily="2" charset="2"/>
                <a:buNone/>
              </a:pPr>
              <a:r>
                <a:rPr lang="zh-CN" altLang="en-US" dirty="0">
                  <a:latin typeface="Times New Roman" panose="02020603050405020304" pitchFamily="18" charset="0"/>
                  <a:ea typeface="黑体" panose="02010609060101010101" pitchFamily="2" charset="-122"/>
                </a:rPr>
                <a:t>代码重构</a:t>
              </a:r>
            </a:p>
          </p:txBody>
        </p:sp>
        <p:sp>
          <p:nvSpPr>
            <p:cNvPr id="30727" name="Rectangle 9"/>
            <p:cNvSpPr/>
            <p:nvPr/>
          </p:nvSpPr>
          <p:spPr>
            <a:xfrm>
              <a:off x="10501" y="7171"/>
              <a:ext cx="3290" cy="899"/>
            </a:xfrm>
            <a:prstGeom prst="rect">
              <a:avLst/>
            </a:prstGeom>
            <a:noFill/>
            <a:ln w="12700" cap="flat" cmpd="sng">
              <a:solidFill>
                <a:srgbClr val="000000"/>
              </a:solidFill>
              <a:prstDash val="solid"/>
              <a:miter/>
              <a:headEnd type="none" w="med" len="med"/>
              <a:tailEnd type="none" w="med" len="med"/>
            </a:ln>
          </p:spPr>
          <p:txBody>
            <a:bodyPr wrap="square" anchor="ctr">
              <a:spAutoFit/>
            </a:bodyPr>
            <a:lstStyle>
              <a:lvl1pPr marL="342900" indent="-342900" algn="l" rtl="0" eaLnBrk="0" fontAlgn="base" hangingPunct="0">
                <a:spcBef>
                  <a:spcPct val="20000"/>
                </a:spcBef>
                <a:spcAft>
                  <a:spcPct val="0"/>
                </a:spcAft>
                <a:buFont typeface="Arial" panose="020B0604020202020204" pitchFamily="34" charset="0"/>
                <a:buChar char="•"/>
                <a:defRPr sz="2400" kern="1200">
                  <a:solidFill>
                    <a:sysClr val="windowText" lastClr="000000"/>
                  </a:solidFill>
                  <a:latin typeface="Franklin Gothic Medium" panose="020B060302010202020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5pPr>
            </a:lstStyle>
            <a:p>
              <a:pPr marL="0" lvl="0" indent="0" algn="ctr" eaLnBrk="1" hangingPunct="1">
                <a:lnSpc>
                  <a:spcPct val="130000"/>
                </a:lnSpc>
                <a:spcBef>
                  <a:spcPct val="30000"/>
                </a:spcBef>
                <a:buClr>
                  <a:srgbClr val="2F5897"/>
                </a:buClr>
                <a:buFont typeface="Wingdings" panose="05000000000000000000" pitchFamily="2" charset="2"/>
                <a:buNone/>
              </a:pPr>
              <a:r>
                <a:rPr lang="zh-CN" altLang="en-US" dirty="0">
                  <a:latin typeface="Times New Roman" panose="02020603050405020304" pitchFamily="18" charset="0"/>
                  <a:ea typeface="黑体" panose="02010609060101010101" pitchFamily="2" charset="-122"/>
                </a:rPr>
                <a:t>逆向工程</a:t>
              </a:r>
            </a:p>
          </p:txBody>
        </p:sp>
        <p:sp>
          <p:nvSpPr>
            <p:cNvPr id="29704" name="Rectangle 10"/>
            <p:cNvSpPr/>
            <p:nvPr/>
          </p:nvSpPr>
          <p:spPr>
            <a:xfrm>
              <a:off x="13791" y="5173"/>
              <a:ext cx="2270" cy="912"/>
            </a:xfrm>
            <a:prstGeom prst="rect">
              <a:avLst/>
            </a:prstGeom>
            <a:noFill/>
            <a:ln w="12700" cap="flat" cmpd="sng">
              <a:solidFill>
                <a:srgbClr val="000000"/>
              </a:solidFill>
              <a:prstDash val="solid"/>
              <a:miter/>
              <a:headEnd type="none" w="med" len="med"/>
              <a:tailEnd type="none" w="med" len="med"/>
            </a:ln>
          </p:spPr>
          <p:txBody>
            <a:bodyPr anchor="ctr">
              <a:spAutoFit/>
            </a:bodyPr>
            <a:lstStyle>
              <a:lvl1pPr marL="342900" indent="-342900" algn="l" rtl="0" eaLnBrk="0" fontAlgn="base" hangingPunct="0">
                <a:spcBef>
                  <a:spcPct val="20000"/>
                </a:spcBef>
                <a:spcAft>
                  <a:spcPct val="0"/>
                </a:spcAft>
                <a:buFont typeface="Arial" panose="020B0604020202020204" pitchFamily="34" charset="0"/>
                <a:buChar char="•"/>
                <a:defRPr sz="2400" kern="1200">
                  <a:solidFill>
                    <a:sysClr val="windowText" lastClr="000000"/>
                  </a:solidFill>
                  <a:latin typeface="Franklin Gothic Medium" panose="020B060302010202020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5pPr>
            </a:lstStyle>
            <a:p>
              <a:pPr marL="0" lvl="0" indent="0" algn="ctr" eaLnBrk="1" hangingPunct="1">
                <a:lnSpc>
                  <a:spcPct val="130000"/>
                </a:lnSpc>
                <a:spcBef>
                  <a:spcPct val="30000"/>
                </a:spcBef>
                <a:buClr>
                  <a:srgbClr val="2F5897"/>
                </a:buClr>
                <a:buFont typeface="Wingdings" panose="05000000000000000000" pitchFamily="2" charset="2"/>
                <a:buNone/>
              </a:pPr>
              <a:r>
                <a:rPr lang="zh-CN" altLang="en-US" dirty="0">
                  <a:latin typeface="Times New Roman" panose="02020603050405020304" pitchFamily="18" charset="0"/>
                  <a:ea typeface="黑体" panose="02010609060101010101" pitchFamily="2" charset="-122"/>
                </a:rPr>
                <a:t>文档重构</a:t>
              </a:r>
            </a:p>
          </p:txBody>
        </p:sp>
        <p:sp>
          <p:nvSpPr>
            <p:cNvPr id="29705" name="AutoShape 15"/>
            <p:cNvSpPr/>
            <p:nvPr/>
          </p:nvSpPr>
          <p:spPr>
            <a:xfrm>
              <a:off x="4656" y="3332"/>
              <a:ext cx="1236" cy="1929"/>
            </a:xfrm>
            <a:custGeom>
              <a:avLst/>
              <a:gdLst>
                <a:gd name="txL" fmla="*/ 12427 w 21600"/>
                <a:gd name="txT" fmla="*/ 3812 h 21600"/>
                <a:gd name="txR" fmla="*/ 18915 w 21600"/>
                <a:gd name="txB" fmla="*/ 8346 h 21600"/>
              </a:gdLst>
              <a:ahLst/>
              <a:cxnLst>
                <a:cxn ang="17694720">
                  <a:pos x="2147483647" y="0"/>
                </a:cxn>
                <a:cxn ang="5898240">
                  <a:pos x="2147483647" y="2147483647"/>
                </a:cxn>
                <a:cxn ang="5898240">
                  <a:pos x="2147483647" y="2147483647"/>
                </a:cxn>
                <a:cxn ang="0">
                  <a:pos x="2147483647" y="2147483647"/>
                </a:cxn>
              </a:cxnLst>
              <a:rect l="txL" t="txT" r="txR" b="txB"/>
              <a:pathLst>
                <a:path w="21600" h="21600">
                  <a:moveTo>
                    <a:pt x="21600" y="6079"/>
                  </a:moveTo>
                  <a:lnTo>
                    <a:pt x="14400" y="0"/>
                  </a:lnTo>
                  <a:lnTo>
                    <a:pt x="14400" y="3812"/>
                  </a:lnTo>
                  <a:lnTo>
                    <a:pt x="12427" y="3812"/>
                  </a:lnTo>
                  <a:cubicBezTo>
                    <a:pt x="5564" y="3812"/>
                    <a:pt x="0" y="7549"/>
                    <a:pt x="0" y="12158"/>
                  </a:cubicBezTo>
                  <a:lnTo>
                    <a:pt x="0" y="21600"/>
                  </a:lnTo>
                  <a:lnTo>
                    <a:pt x="4634" y="21600"/>
                  </a:lnTo>
                  <a:lnTo>
                    <a:pt x="4634" y="12158"/>
                  </a:lnTo>
                  <a:cubicBezTo>
                    <a:pt x="4634" y="10053"/>
                    <a:pt x="8123" y="8346"/>
                    <a:pt x="12427" y="8346"/>
                  </a:cubicBezTo>
                  <a:lnTo>
                    <a:pt x="14400" y="8346"/>
                  </a:lnTo>
                  <a:lnTo>
                    <a:pt x="14400" y="12158"/>
                  </a:lnTo>
                  <a:lnTo>
                    <a:pt x="21600" y="6079"/>
                  </a:lnTo>
                  <a:close/>
                </a:path>
              </a:pathLst>
            </a:custGeom>
            <a:solidFill>
              <a:schemeClr val="accent1"/>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id-ID" sz="3200">
                <a:solidFill>
                  <a:schemeClr val="accent1"/>
                </a:solidFill>
                <a:sym typeface="+mn-ea"/>
              </a:endParaRPr>
            </a:p>
          </p:txBody>
        </p:sp>
        <p:sp>
          <p:nvSpPr>
            <p:cNvPr id="29706" name="AutoShape 16"/>
            <p:cNvSpPr/>
            <p:nvPr/>
          </p:nvSpPr>
          <p:spPr>
            <a:xfrm>
              <a:off x="8571" y="3391"/>
              <a:ext cx="1843" cy="767"/>
            </a:xfrm>
            <a:prstGeom prst="rightArrow">
              <a:avLst>
                <a:gd name="adj1" fmla="val 50000"/>
                <a:gd name="adj2" fmla="val 56353"/>
              </a:avLst>
            </a:prstGeom>
            <a:solidFill>
              <a:schemeClr val="accent1"/>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id-ID" sz="3200">
                <a:solidFill>
                  <a:schemeClr val="accent1"/>
                </a:solidFill>
                <a:sym typeface="+mn-ea"/>
              </a:endParaRPr>
            </a:p>
          </p:txBody>
        </p:sp>
        <p:sp>
          <p:nvSpPr>
            <p:cNvPr id="29707" name="AutoShape 17"/>
            <p:cNvSpPr/>
            <p:nvPr/>
          </p:nvSpPr>
          <p:spPr>
            <a:xfrm>
              <a:off x="8586" y="7293"/>
              <a:ext cx="1828" cy="777"/>
            </a:xfrm>
            <a:prstGeom prst="leftArrow">
              <a:avLst>
                <a:gd name="adj1" fmla="val 50000"/>
                <a:gd name="adj2" fmla="val 93922"/>
              </a:avLst>
            </a:prstGeom>
            <a:solidFill>
              <a:schemeClr val="accent1"/>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id-ID" sz="3200">
                <a:solidFill>
                  <a:schemeClr val="accent1"/>
                </a:solidFill>
                <a:sym typeface="+mn-ea"/>
              </a:endParaRPr>
            </a:p>
          </p:txBody>
        </p:sp>
        <p:sp>
          <p:nvSpPr>
            <p:cNvPr id="29708" name="AutoShape 19"/>
            <p:cNvSpPr/>
            <p:nvPr/>
          </p:nvSpPr>
          <p:spPr>
            <a:xfrm rot="5400000">
              <a:off x="13905" y="3586"/>
              <a:ext cx="1473" cy="1700"/>
            </a:xfrm>
            <a:custGeom>
              <a:avLst/>
              <a:gdLst>
                <a:gd name="txL" fmla="*/ 12427 w 21600"/>
                <a:gd name="txT" fmla="*/ 3812 h 21600"/>
                <a:gd name="txR" fmla="*/ 18915 w 21600"/>
                <a:gd name="txB" fmla="*/ 8346 h 21600"/>
              </a:gdLst>
              <a:ahLst/>
              <a:cxnLst>
                <a:cxn ang="17694720">
                  <a:pos x="2147483647" y="0"/>
                </a:cxn>
                <a:cxn ang="5898240">
                  <a:pos x="2147483647" y="2147483647"/>
                </a:cxn>
                <a:cxn ang="5898240">
                  <a:pos x="2147483647" y="2147483647"/>
                </a:cxn>
                <a:cxn ang="0">
                  <a:pos x="2147483647" y="2147483647"/>
                </a:cxn>
              </a:cxnLst>
              <a:rect l="txL" t="txT" r="txR" b="txB"/>
              <a:pathLst>
                <a:path w="21600" h="21600">
                  <a:moveTo>
                    <a:pt x="21600" y="6079"/>
                  </a:moveTo>
                  <a:lnTo>
                    <a:pt x="14400" y="0"/>
                  </a:lnTo>
                  <a:lnTo>
                    <a:pt x="14400" y="3812"/>
                  </a:lnTo>
                  <a:lnTo>
                    <a:pt x="12427" y="3812"/>
                  </a:lnTo>
                  <a:cubicBezTo>
                    <a:pt x="5564" y="3812"/>
                    <a:pt x="0" y="7549"/>
                    <a:pt x="0" y="12158"/>
                  </a:cubicBezTo>
                  <a:lnTo>
                    <a:pt x="0" y="21600"/>
                  </a:lnTo>
                  <a:lnTo>
                    <a:pt x="4634" y="21600"/>
                  </a:lnTo>
                  <a:lnTo>
                    <a:pt x="4634" y="12158"/>
                  </a:lnTo>
                  <a:cubicBezTo>
                    <a:pt x="4634" y="10053"/>
                    <a:pt x="8123" y="8346"/>
                    <a:pt x="12427" y="8346"/>
                  </a:cubicBezTo>
                  <a:lnTo>
                    <a:pt x="14400" y="8346"/>
                  </a:lnTo>
                  <a:lnTo>
                    <a:pt x="14400" y="12158"/>
                  </a:lnTo>
                  <a:lnTo>
                    <a:pt x="21600" y="6079"/>
                  </a:lnTo>
                  <a:close/>
                </a:path>
              </a:pathLst>
            </a:custGeom>
            <a:solidFill>
              <a:schemeClr val="accent1"/>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id-ID" sz="3200">
                <a:solidFill>
                  <a:schemeClr val="accent1"/>
                </a:solidFill>
                <a:sym typeface="+mn-ea"/>
              </a:endParaRPr>
            </a:p>
          </p:txBody>
        </p:sp>
        <p:sp>
          <p:nvSpPr>
            <p:cNvPr id="29709" name="AutoShape 20"/>
            <p:cNvSpPr/>
            <p:nvPr/>
          </p:nvSpPr>
          <p:spPr>
            <a:xfrm rot="10800000">
              <a:off x="13791" y="6085"/>
              <a:ext cx="1473" cy="1700"/>
            </a:xfrm>
            <a:custGeom>
              <a:avLst/>
              <a:gdLst>
                <a:gd name="txL" fmla="*/ 12427 w 21600"/>
                <a:gd name="txT" fmla="*/ 3812 h 21600"/>
                <a:gd name="txR" fmla="*/ 18915 w 21600"/>
                <a:gd name="txB" fmla="*/ 8346 h 21600"/>
              </a:gdLst>
              <a:ahLst/>
              <a:cxnLst>
                <a:cxn ang="17694720">
                  <a:pos x="2147483647" y="0"/>
                </a:cxn>
                <a:cxn ang="5898240">
                  <a:pos x="2147483647" y="2147483647"/>
                </a:cxn>
                <a:cxn ang="5898240">
                  <a:pos x="2147483647" y="2147483647"/>
                </a:cxn>
                <a:cxn ang="0">
                  <a:pos x="2147483647" y="2147483647"/>
                </a:cxn>
              </a:cxnLst>
              <a:rect l="txL" t="txT" r="txR" b="txB"/>
              <a:pathLst>
                <a:path w="21600" h="21600">
                  <a:moveTo>
                    <a:pt x="21600" y="6079"/>
                  </a:moveTo>
                  <a:lnTo>
                    <a:pt x="14400" y="0"/>
                  </a:lnTo>
                  <a:lnTo>
                    <a:pt x="14400" y="3812"/>
                  </a:lnTo>
                  <a:lnTo>
                    <a:pt x="12427" y="3812"/>
                  </a:lnTo>
                  <a:cubicBezTo>
                    <a:pt x="5564" y="3812"/>
                    <a:pt x="0" y="7549"/>
                    <a:pt x="0" y="12158"/>
                  </a:cubicBezTo>
                  <a:lnTo>
                    <a:pt x="0" y="21600"/>
                  </a:lnTo>
                  <a:lnTo>
                    <a:pt x="4634" y="21600"/>
                  </a:lnTo>
                  <a:lnTo>
                    <a:pt x="4634" y="12158"/>
                  </a:lnTo>
                  <a:cubicBezTo>
                    <a:pt x="4634" y="10053"/>
                    <a:pt x="8123" y="8346"/>
                    <a:pt x="12427" y="8346"/>
                  </a:cubicBezTo>
                  <a:lnTo>
                    <a:pt x="14400" y="8346"/>
                  </a:lnTo>
                  <a:lnTo>
                    <a:pt x="14400" y="12158"/>
                  </a:lnTo>
                  <a:lnTo>
                    <a:pt x="21600" y="6079"/>
                  </a:lnTo>
                  <a:close/>
                </a:path>
              </a:pathLst>
            </a:custGeom>
            <a:solidFill>
              <a:schemeClr val="accent1"/>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id-ID" sz="3200">
                <a:solidFill>
                  <a:schemeClr val="accent1"/>
                </a:solidFill>
                <a:sym typeface="+mn-ea"/>
              </a:endParaRPr>
            </a:p>
          </p:txBody>
        </p:sp>
        <p:sp>
          <p:nvSpPr>
            <p:cNvPr id="29710" name="AutoShape 21"/>
            <p:cNvSpPr/>
            <p:nvPr/>
          </p:nvSpPr>
          <p:spPr>
            <a:xfrm rot="-5400000">
              <a:off x="4358" y="6293"/>
              <a:ext cx="1833" cy="1475"/>
            </a:xfrm>
            <a:custGeom>
              <a:avLst/>
              <a:gdLst>
                <a:gd name="txL" fmla="*/ 12427 w 21600"/>
                <a:gd name="txT" fmla="*/ 3812 h 21600"/>
                <a:gd name="txR" fmla="*/ 18915 w 21600"/>
                <a:gd name="txB" fmla="*/ 8346 h 21600"/>
              </a:gdLst>
              <a:ahLst/>
              <a:cxnLst>
                <a:cxn ang="17694720">
                  <a:pos x="2147483647" y="0"/>
                </a:cxn>
                <a:cxn ang="5898240">
                  <a:pos x="2147483647" y="2147483647"/>
                </a:cxn>
                <a:cxn ang="5898240">
                  <a:pos x="2147483647" y="2147483647"/>
                </a:cxn>
                <a:cxn ang="0">
                  <a:pos x="2147483647" y="2147483647"/>
                </a:cxn>
              </a:cxnLst>
              <a:rect l="txL" t="txT" r="txR" b="txB"/>
              <a:pathLst>
                <a:path w="21600" h="21600">
                  <a:moveTo>
                    <a:pt x="21600" y="6079"/>
                  </a:moveTo>
                  <a:lnTo>
                    <a:pt x="14400" y="0"/>
                  </a:lnTo>
                  <a:lnTo>
                    <a:pt x="14400" y="3812"/>
                  </a:lnTo>
                  <a:lnTo>
                    <a:pt x="12427" y="3812"/>
                  </a:lnTo>
                  <a:cubicBezTo>
                    <a:pt x="5564" y="3812"/>
                    <a:pt x="0" y="7549"/>
                    <a:pt x="0" y="12158"/>
                  </a:cubicBezTo>
                  <a:lnTo>
                    <a:pt x="0" y="21600"/>
                  </a:lnTo>
                  <a:lnTo>
                    <a:pt x="4634" y="21600"/>
                  </a:lnTo>
                  <a:lnTo>
                    <a:pt x="4634" y="12158"/>
                  </a:lnTo>
                  <a:cubicBezTo>
                    <a:pt x="4634" y="10053"/>
                    <a:pt x="8123" y="8346"/>
                    <a:pt x="12427" y="8346"/>
                  </a:cubicBezTo>
                  <a:lnTo>
                    <a:pt x="14400" y="8346"/>
                  </a:lnTo>
                  <a:lnTo>
                    <a:pt x="14400" y="12158"/>
                  </a:lnTo>
                  <a:lnTo>
                    <a:pt x="21600" y="6079"/>
                  </a:lnTo>
                  <a:close/>
                </a:path>
              </a:pathLst>
            </a:custGeom>
            <a:solidFill>
              <a:schemeClr val="accent1"/>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1">
              <a:schemeClr val="accent5"/>
            </a:lnRef>
            <a:fillRef idx="3">
              <a:schemeClr val="accent5"/>
            </a:fillRef>
            <a:effectRef idx="2">
              <a:schemeClr val="accent5"/>
            </a:effectRef>
            <a:fontRef idx="minor">
              <a:schemeClr val="lt1"/>
            </a:fontRef>
          </p:style>
          <p:txBody>
            <a:bodyPr vertOverflow="overflow" horzOverflow="overflow" vert="horz" wrap="square" numCol="1" spcCol="0" rtlCol="0" fromWordArt="0" anchor="ctr" anchorCtr="0" forceAA="0" compatLnSpc="1">
              <a:noAutofit/>
            </a:bodyPr>
            <a:lstStyle/>
            <a:p>
              <a:pPr lvl="0" algn="ctr"/>
              <a:endParaRPr lang="id-ID" sz="3200">
                <a:solidFill>
                  <a:schemeClr val="accent1"/>
                </a:solidFill>
                <a:sym typeface="+mn-ea"/>
              </a:endParaRPr>
            </a:p>
          </p:txBody>
        </p:sp>
      </p:grpSp>
      <p:sp>
        <p:nvSpPr>
          <p:cNvPr id="24" name="TextBox 12"/>
          <p:cNvSpPr txBox="1"/>
          <p:nvPr/>
        </p:nvSpPr>
        <p:spPr>
          <a:xfrm>
            <a:off x="7552690" y="362585"/>
            <a:ext cx="4438015" cy="1753235"/>
          </a:xfrm>
          <a:prstGeom prst="rect">
            <a:avLst/>
          </a:prstGeom>
          <a:noFill/>
        </p:spPr>
        <p:txBody>
          <a:bodyPr wrap="square" lIns="91440" tIns="45720" rIns="91440" bIns="45720" rtlCol="0">
            <a:spAutoFit/>
          </a:bodyPr>
          <a:lstStyle/>
          <a:p>
            <a:pPr>
              <a:lnSpc>
                <a:spcPct val="150000"/>
              </a:lnSpc>
            </a:pPr>
            <a:r>
              <a:rPr lang="zh-CN" altLang="en-US" dirty="0">
                <a:solidFill>
                  <a:schemeClr val="bg1">
                    <a:lumMod val="50000"/>
                  </a:schemeClr>
                </a:solidFill>
                <a:latin typeface="微软雅黑" panose="020B0503020204020204" pitchFamily="34" charset="-122"/>
                <a:ea typeface="微软雅黑" panose="020B0503020204020204" pitchFamily="34" charset="-122"/>
              </a:rPr>
              <a:t>仔细的、分析库存目录，按照业务重要程度、寿命、当前可维护性等标准，把库中的应用小排序，从中选出再工程的侯选者。然后合理地分配再工程所需要的资源。</a:t>
            </a:r>
          </a:p>
        </p:txBody>
      </p:sp>
      <p:sp>
        <p:nvSpPr>
          <p:cNvPr id="5" name="文本框 4"/>
          <p:cNvSpPr txBox="1"/>
          <p:nvPr/>
        </p:nvSpPr>
        <p:spPr>
          <a:xfrm>
            <a:off x="7729220" y="5323840"/>
            <a:ext cx="4261485" cy="1198880"/>
          </a:xfrm>
          <a:prstGeom prst="rect">
            <a:avLst/>
          </a:prstGeom>
          <a:noFill/>
        </p:spPr>
        <p:txBody>
          <a:bodyPr wrap="square" rtlCol="0" anchor="t">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sym typeface="+mn-ea"/>
              </a:rPr>
              <a:t>分析程序以便在比源程序更高的抽象层次上创建出程序的某种描述的过程，也就是说，逆向工程是一个恢复设计结果的过程。</a:t>
            </a:r>
          </a:p>
        </p:txBody>
      </p:sp>
      <p:sp>
        <p:nvSpPr>
          <p:cNvPr id="6" name="文本框 5"/>
          <p:cNvSpPr txBox="1"/>
          <p:nvPr/>
        </p:nvSpPr>
        <p:spPr>
          <a:xfrm>
            <a:off x="571500" y="5323840"/>
            <a:ext cx="3482975" cy="1198880"/>
          </a:xfrm>
          <a:prstGeom prst="rect">
            <a:avLst/>
          </a:prstGeom>
          <a:noFill/>
        </p:spPr>
        <p:txBody>
          <a:bodyPr wrap="square" rtlCol="0" anchor="t">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sym typeface="+mn-ea"/>
              </a:rPr>
              <a:t>代码重构并不修改程序的体系结构，它只关注个体模块的设计细节以及在模块中定义的局部数据结构。</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219710" y="2877820"/>
            <a:ext cx="2364740" cy="1753235"/>
          </a:xfrm>
          <a:prstGeom prst="rect">
            <a:avLst/>
          </a:prstGeom>
          <a:noFill/>
        </p:spPr>
        <p:txBody>
          <a:bodyPr wrap="square" rtlCol="0" anchor="t">
            <a:spAutoFit/>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sym typeface="+mn-ea"/>
              </a:rPr>
              <a:t>对数据体系结构差的程序很难进行适应性和完善性维护，因此，数据体系结构比源代码对程序的长期生存力有更大的影响。</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2223770" y="845185"/>
            <a:ext cx="3653155" cy="1198880"/>
          </a:xfrm>
          <a:prstGeom prst="rect">
            <a:avLst/>
          </a:prstGeom>
          <a:noFill/>
        </p:spPr>
        <p:txBody>
          <a:bodyPr wrap="square" rtlCol="0" anchor="t">
            <a:spAutoFit/>
          </a:bodyPr>
          <a:lstStyle/>
          <a:p>
            <a:pPr algn="l"/>
            <a:r>
              <a:rPr lang="zh-CN" altLang="en-US" dirty="0">
                <a:solidFill>
                  <a:schemeClr val="bg1">
                    <a:lumMod val="50000"/>
                  </a:schemeClr>
                </a:solidFill>
                <a:latin typeface="微软雅黑" panose="020B0503020204020204" pitchFamily="34" charset="-122"/>
                <a:ea typeface="微软雅黑" panose="020B0503020204020204" pitchFamily="34" charset="-122"/>
                <a:sym typeface="+mn-ea"/>
              </a:rPr>
              <a:t>正向工程也称为革新或改造。</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a:p>
            <a:pPr algn="l"/>
            <a:r>
              <a:rPr lang="zh-CN" altLang="en-US" dirty="0">
                <a:solidFill>
                  <a:schemeClr val="bg1">
                    <a:lumMod val="50000"/>
                  </a:schemeClr>
                </a:solidFill>
                <a:latin typeface="微软雅黑" panose="020B0503020204020204" pitchFamily="34" charset="-122"/>
                <a:ea typeface="微软雅黑" panose="020B0503020204020204" pitchFamily="34" charset="-122"/>
                <a:sym typeface="+mn-ea"/>
              </a:rPr>
              <a:t>正向工程过程应用现代软件工程的概念、原理、技术和方法，重新开发现有的某些应用系统。</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8269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checkerboard(across)">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checkerboard(across)">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checkerboard(across)">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checkerboard(across)">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5" grpId="0"/>
      <p:bldP spid="6"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nvSpPr>
        <p:spPr>
          <a:xfrm>
            <a:off x="456565" y="85090"/>
            <a:ext cx="7823200" cy="668655"/>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dirty="0" smtClean="0"/>
              <a:t>3. </a:t>
            </a:r>
            <a:r>
              <a:rPr lang="zh-CN" altLang="en-US" dirty="0" smtClean="0"/>
              <a:t>软件逆向工程</a:t>
            </a:r>
          </a:p>
        </p:txBody>
      </p:sp>
      <p:sp>
        <p:nvSpPr>
          <p:cNvPr id="20" name="内容占位符 16"/>
          <p:cNvSpPr txBox="1"/>
          <p:nvPr/>
        </p:nvSpPr>
        <p:spPr>
          <a:xfrm>
            <a:off x="1280652" y="1940397"/>
            <a:ext cx="9829800" cy="4063999"/>
          </a:xfrm>
          <a:prstGeom prst="rect">
            <a:avLst/>
          </a:prstGeom>
        </p:spPr>
        <p:txBody>
          <a:bodyPr>
            <a:normAutofit/>
          </a:bodyPr>
          <a:lstStyle/>
          <a:p>
            <a:pPr marL="228600" marR="0" lvl="1" indent="-228600" algn="l" defTabSz="914400" rtl="0" eaLnBrk="1" fontAlgn="auto" latinLnBrk="0" hangingPunct="1">
              <a:lnSpc>
                <a:spcPct val="160000"/>
              </a:lnSpc>
              <a:spcBef>
                <a:spcPts val="1800"/>
              </a:spcBef>
              <a:spcAft>
                <a:spcPts val="0"/>
              </a:spcAft>
              <a:buClr>
                <a:schemeClr val="accent1">
                  <a:lumMod val="75000"/>
                </a:schemeClr>
              </a:buClr>
              <a:buSzPct val="100000"/>
              <a:buFont typeface="Arial" panose="020B0604020202020204" pitchFamily="34" charset="0"/>
              <a:buChar char="▪"/>
              <a:defRPr/>
            </a:pPr>
            <a:r>
              <a:rPr kumimoji="0" lang="zh-CN" altLang="en-US" sz="3000" b="1"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软件逆向工程（Software Reverse Engineering）</a:t>
            </a:r>
          </a:p>
          <a:p>
            <a:pPr marL="685800" marR="0" lvl="3" indent="-228600" algn="l" defTabSz="914400" rtl="0" eaLnBrk="1" fontAlgn="auto" latinLnBrk="0" hangingPunct="1">
              <a:lnSpc>
                <a:spcPct val="160000"/>
              </a:lnSpc>
              <a:spcBef>
                <a:spcPts val="600"/>
              </a:spcBef>
              <a:spcAft>
                <a:spcPts val="0"/>
              </a:spcAft>
              <a:buClr>
                <a:schemeClr val="accent1">
                  <a:lumMod val="75000"/>
                </a:schemeClr>
              </a:buClr>
              <a:buSzPct val="100000"/>
              <a:buFont typeface="Arial" panose="020B0604020202020204" pitchFamily="34" charset="0"/>
              <a:buChar char="▪"/>
              <a:defRPr/>
            </a:pPr>
            <a:r>
              <a:rPr kumimoji="0" lang="zh-CN" altLang="en-US" sz="2600" b="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是分析目标系统，识别系统的构件及其交互关系，并且通过高层抽象或其他形式来展现目标系统的过程。</a:t>
            </a:r>
          </a:p>
          <a:p>
            <a:pPr marL="685800" marR="0" lvl="3" indent="-228600" algn="l" defTabSz="914400" rtl="0" eaLnBrk="1" fontAlgn="auto" latinLnBrk="0" hangingPunct="1">
              <a:lnSpc>
                <a:spcPct val="160000"/>
              </a:lnSpc>
              <a:spcBef>
                <a:spcPts val="600"/>
              </a:spcBef>
              <a:spcAft>
                <a:spcPts val="0"/>
              </a:spcAft>
              <a:buClr>
                <a:schemeClr val="accent1">
                  <a:lumMod val="75000"/>
                </a:schemeClr>
              </a:buClr>
              <a:buSzPct val="100000"/>
              <a:buFont typeface="Arial" panose="020B0604020202020204" pitchFamily="34" charset="0"/>
              <a:buChar char="▪"/>
              <a:defRPr/>
            </a:pPr>
            <a:r>
              <a:rPr kumimoji="0" lang="zh-CN" altLang="en-US" sz="2600" i="0" u="none" strike="noStrike" kern="1200" cap="none" spc="0" normalizeH="0" baseline="0" noProof="0" dirty="0" smtClean="0">
                <a:ln>
                  <a:noFill/>
                </a:ln>
                <a:solidFill>
                  <a:schemeClr val="tx1"/>
                </a:solidFill>
                <a:effectLst/>
                <a:uLnTx/>
                <a:uFillTx/>
                <a:latin typeface="微软雅黑" panose="020B0503020204020204" pitchFamily="34" charset="-122"/>
                <a:ea typeface="微软雅黑" panose="020B0503020204020204" pitchFamily="34" charset="-122"/>
                <a:cs typeface="+mn-cs"/>
              </a:rPr>
              <a:t>对逆向工程而言，抽象的层次、完备性、工具与分析人员协同工作的程度、过程的方向性等因素是需要考虑的。</a:t>
            </a:r>
          </a:p>
        </p:txBody>
      </p:sp>
    </p:spTree>
    <p:extLst>
      <p:ext uri="{BB962C8B-B14F-4D97-AF65-F5344CB8AC3E}">
        <p14:creationId xmlns:p14="http://schemas.microsoft.com/office/powerpoint/2010/main" val="360397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逆向工程主要内容</a:t>
            </a:r>
          </a:p>
        </p:txBody>
      </p:sp>
      <p:sp>
        <p:nvSpPr>
          <p:cNvPr id="9" name="Freeform 53"/>
          <p:cNvSpPr>
            <a:spLocks noEditPoints="1"/>
          </p:cNvSpPr>
          <p:nvPr/>
        </p:nvSpPr>
        <p:spPr bwMode="black">
          <a:xfrm>
            <a:off x="5449221" y="4658500"/>
            <a:ext cx="1489984" cy="1681501"/>
          </a:xfrm>
          <a:custGeom>
            <a:avLst/>
            <a:gdLst>
              <a:gd name="T0" fmla="*/ 466 w 1443"/>
              <a:gd name="T1" fmla="*/ 0 h 1627"/>
              <a:gd name="T2" fmla="*/ 466 w 1443"/>
              <a:gd name="T3" fmla="*/ 294 h 1627"/>
              <a:gd name="T4" fmla="*/ 0 w 1443"/>
              <a:gd name="T5" fmla="*/ 1173 h 1627"/>
              <a:gd name="T6" fmla="*/ 48 w 1443"/>
              <a:gd name="T7" fmla="*/ 1230 h 1627"/>
              <a:gd name="T8" fmla="*/ 186 w 1443"/>
              <a:gd name="T9" fmla="*/ 1363 h 1627"/>
              <a:gd name="T10" fmla="*/ 210 w 1443"/>
              <a:gd name="T11" fmla="*/ 1455 h 1627"/>
              <a:gd name="T12" fmla="*/ 31 w 1443"/>
              <a:gd name="T13" fmla="*/ 1545 h 1627"/>
              <a:gd name="T14" fmla="*/ 49 w 1443"/>
              <a:gd name="T15" fmla="*/ 1554 h 1627"/>
              <a:gd name="T16" fmla="*/ 61 w 1443"/>
              <a:gd name="T17" fmla="*/ 1620 h 1627"/>
              <a:gd name="T18" fmla="*/ 73 w 1443"/>
              <a:gd name="T19" fmla="*/ 1553 h 1627"/>
              <a:gd name="T20" fmla="*/ 210 w 1443"/>
              <a:gd name="T21" fmla="*/ 1525 h 1627"/>
              <a:gd name="T22" fmla="*/ 215 w 1443"/>
              <a:gd name="T23" fmla="*/ 1537 h 1627"/>
              <a:gd name="T24" fmla="*/ 228 w 1443"/>
              <a:gd name="T25" fmla="*/ 1594 h 1627"/>
              <a:gd name="T26" fmla="*/ 258 w 1443"/>
              <a:gd name="T27" fmla="*/ 1627 h 1627"/>
              <a:gd name="T28" fmla="*/ 271 w 1443"/>
              <a:gd name="T29" fmla="*/ 1594 h 1627"/>
              <a:gd name="T30" fmla="*/ 276 w 1443"/>
              <a:gd name="T31" fmla="*/ 1537 h 1627"/>
              <a:gd name="T32" fmla="*/ 411 w 1443"/>
              <a:gd name="T33" fmla="*/ 1541 h 1627"/>
              <a:gd name="T34" fmla="*/ 388 w 1443"/>
              <a:gd name="T35" fmla="*/ 1586 h 1627"/>
              <a:gd name="T36" fmla="*/ 457 w 1443"/>
              <a:gd name="T37" fmla="*/ 1586 h 1627"/>
              <a:gd name="T38" fmla="*/ 435 w 1443"/>
              <a:gd name="T39" fmla="*/ 1543 h 1627"/>
              <a:gd name="T40" fmla="*/ 452 w 1443"/>
              <a:gd name="T41" fmla="*/ 1504 h 1627"/>
              <a:gd name="T42" fmla="*/ 276 w 1443"/>
              <a:gd name="T43" fmla="*/ 1363 h 1627"/>
              <a:gd name="T44" fmla="*/ 299 w 1443"/>
              <a:gd name="T45" fmla="*/ 1230 h 1627"/>
              <a:gd name="T46" fmla="*/ 514 w 1443"/>
              <a:gd name="T47" fmla="*/ 1182 h 1627"/>
              <a:gd name="T48" fmla="*/ 494 w 1443"/>
              <a:gd name="T49" fmla="*/ 1134 h 1627"/>
              <a:gd name="T50" fmla="*/ 538 w 1443"/>
              <a:gd name="T51" fmla="*/ 1491 h 1627"/>
              <a:gd name="T52" fmla="*/ 722 w 1443"/>
              <a:gd name="T53" fmla="*/ 1528 h 1627"/>
              <a:gd name="T54" fmla="*/ 816 w 1443"/>
              <a:gd name="T55" fmla="*/ 1053 h 1627"/>
              <a:gd name="T56" fmla="*/ 817 w 1443"/>
              <a:gd name="T57" fmla="*/ 1052 h 1627"/>
              <a:gd name="T58" fmla="*/ 818 w 1443"/>
              <a:gd name="T59" fmla="*/ 1027 h 1627"/>
              <a:gd name="T60" fmla="*/ 439 w 1443"/>
              <a:gd name="T61" fmla="*/ 938 h 1627"/>
              <a:gd name="T62" fmla="*/ 820 w 1443"/>
              <a:gd name="T63" fmla="*/ 772 h 1627"/>
              <a:gd name="T64" fmla="*/ 1231 w 1443"/>
              <a:gd name="T65" fmla="*/ 760 h 1627"/>
              <a:gd name="T66" fmla="*/ 1245 w 1443"/>
              <a:gd name="T67" fmla="*/ 707 h 1627"/>
              <a:gd name="T68" fmla="*/ 1428 w 1443"/>
              <a:gd name="T69" fmla="*/ 267 h 1627"/>
              <a:gd name="T70" fmla="*/ 1235 w 1443"/>
              <a:gd name="T71" fmla="*/ 687 h 1627"/>
              <a:gd name="T72" fmla="*/ 1215 w 1443"/>
              <a:gd name="T73" fmla="*/ 700 h 1627"/>
              <a:gd name="T74" fmla="*/ 898 w 1443"/>
              <a:gd name="T75" fmla="*/ 693 h 1627"/>
              <a:gd name="T76" fmla="*/ 507 w 1443"/>
              <a:gd name="T77" fmla="*/ 615 h 1627"/>
              <a:gd name="T78" fmla="*/ 415 w 1443"/>
              <a:gd name="T79" fmla="*/ 354 h 1627"/>
              <a:gd name="T80" fmla="*/ 196 w 1443"/>
              <a:gd name="T81" fmla="*/ 456 h 1627"/>
              <a:gd name="T82" fmla="*/ 138 w 1443"/>
              <a:gd name="T83" fmla="*/ 730 h 1627"/>
              <a:gd name="T84" fmla="*/ 90 w 1443"/>
              <a:gd name="T85" fmla="*/ 530 h 1627"/>
              <a:gd name="T86" fmla="*/ 6 w 1443"/>
              <a:gd name="T87" fmla="*/ 578 h 1627"/>
              <a:gd name="T88" fmla="*/ 49 w 1443"/>
              <a:gd name="T89" fmla="*/ 966 h 1627"/>
              <a:gd name="T90" fmla="*/ 48 w 1443"/>
              <a:gd name="T91" fmla="*/ 1125 h 1627"/>
              <a:gd name="T92" fmla="*/ 96 w 1443"/>
              <a:gd name="T93" fmla="*/ 1084 h 1627"/>
              <a:gd name="T94" fmla="*/ 96 w 1443"/>
              <a:gd name="T95" fmla="*/ 1125 h 1627"/>
              <a:gd name="T96" fmla="*/ 1084 w 1443"/>
              <a:gd name="T97" fmla="*/ 1519 h 1627"/>
              <a:gd name="T98" fmla="*/ 824 w 1443"/>
              <a:gd name="T99" fmla="*/ 1618 h 1627"/>
              <a:gd name="T100" fmla="*/ 1443 w 1443"/>
              <a:gd name="T101" fmla="*/ 1519 h 1627"/>
              <a:gd name="T102" fmla="*/ 1293 w 1443"/>
              <a:gd name="T103" fmla="*/ 870 h 1627"/>
              <a:gd name="T104" fmla="*/ 1443 w 1443"/>
              <a:gd name="T105" fmla="*/ 772 h 1627"/>
              <a:gd name="T106" fmla="*/ 586 w 1443"/>
              <a:gd name="T107" fmla="*/ 870 h 1627"/>
              <a:gd name="T108" fmla="*/ 1084 w 1443"/>
              <a:gd name="T109" fmla="*/ 1519 h 1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443" h="1627">
                <a:moveTo>
                  <a:pt x="613" y="147"/>
                </a:moveTo>
                <a:cubicBezTo>
                  <a:pt x="613" y="65"/>
                  <a:pt x="547" y="0"/>
                  <a:pt x="466" y="0"/>
                </a:cubicBezTo>
                <a:cubicBezTo>
                  <a:pt x="385" y="0"/>
                  <a:pt x="319" y="65"/>
                  <a:pt x="319" y="147"/>
                </a:cubicBezTo>
                <a:cubicBezTo>
                  <a:pt x="319" y="228"/>
                  <a:pt x="385" y="294"/>
                  <a:pt x="466" y="294"/>
                </a:cubicBezTo>
                <a:cubicBezTo>
                  <a:pt x="547" y="294"/>
                  <a:pt x="613" y="228"/>
                  <a:pt x="613" y="147"/>
                </a:cubicBezTo>
                <a:close/>
                <a:moveTo>
                  <a:pt x="0" y="1173"/>
                </a:moveTo>
                <a:cubicBezTo>
                  <a:pt x="0" y="1182"/>
                  <a:pt x="0" y="1182"/>
                  <a:pt x="0" y="1182"/>
                </a:cubicBezTo>
                <a:cubicBezTo>
                  <a:pt x="0" y="1208"/>
                  <a:pt x="22" y="1230"/>
                  <a:pt x="48" y="1230"/>
                </a:cubicBezTo>
                <a:cubicBezTo>
                  <a:pt x="186" y="1230"/>
                  <a:pt x="186" y="1230"/>
                  <a:pt x="186" y="1230"/>
                </a:cubicBezTo>
                <a:cubicBezTo>
                  <a:pt x="186" y="1363"/>
                  <a:pt x="186" y="1363"/>
                  <a:pt x="186" y="1363"/>
                </a:cubicBezTo>
                <a:cubicBezTo>
                  <a:pt x="210" y="1363"/>
                  <a:pt x="210" y="1363"/>
                  <a:pt x="210" y="1363"/>
                </a:cubicBezTo>
                <a:cubicBezTo>
                  <a:pt x="210" y="1455"/>
                  <a:pt x="210" y="1455"/>
                  <a:pt x="210" y="1455"/>
                </a:cubicBezTo>
                <a:cubicBezTo>
                  <a:pt x="31" y="1504"/>
                  <a:pt x="31" y="1504"/>
                  <a:pt x="31" y="1504"/>
                </a:cubicBezTo>
                <a:cubicBezTo>
                  <a:pt x="31" y="1545"/>
                  <a:pt x="31" y="1545"/>
                  <a:pt x="31" y="1545"/>
                </a:cubicBezTo>
                <a:cubicBezTo>
                  <a:pt x="49" y="1543"/>
                  <a:pt x="49" y="1543"/>
                  <a:pt x="49" y="1543"/>
                </a:cubicBezTo>
                <a:cubicBezTo>
                  <a:pt x="49" y="1554"/>
                  <a:pt x="49" y="1554"/>
                  <a:pt x="49" y="1554"/>
                </a:cubicBezTo>
                <a:cubicBezTo>
                  <a:pt x="36" y="1558"/>
                  <a:pt x="26" y="1571"/>
                  <a:pt x="26" y="1586"/>
                </a:cubicBezTo>
                <a:cubicBezTo>
                  <a:pt x="26" y="1605"/>
                  <a:pt x="42" y="1620"/>
                  <a:pt x="61" y="1620"/>
                </a:cubicBezTo>
                <a:cubicBezTo>
                  <a:pt x="80" y="1620"/>
                  <a:pt x="95" y="1605"/>
                  <a:pt x="95" y="1586"/>
                </a:cubicBezTo>
                <a:cubicBezTo>
                  <a:pt x="95" y="1571"/>
                  <a:pt x="86" y="1558"/>
                  <a:pt x="73" y="1553"/>
                </a:cubicBezTo>
                <a:cubicBezTo>
                  <a:pt x="73" y="1541"/>
                  <a:pt x="73" y="1541"/>
                  <a:pt x="73" y="1541"/>
                </a:cubicBezTo>
                <a:cubicBezTo>
                  <a:pt x="210" y="1525"/>
                  <a:pt x="210" y="1525"/>
                  <a:pt x="210" y="1525"/>
                </a:cubicBezTo>
                <a:cubicBezTo>
                  <a:pt x="210" y="1537"/>
                  <a:pt x="210" y="1537"/>
                  <a:pt x="210" y="1537"/>
                </a:cubicBezTo>
                <a:cubicBezTo>
                  <a:pt x="215" y="1537"/>
                  <a:pt x="215" y="1537"/>
                  <a:pt x="215" y="1537"/>
                </a:cubicBezTo>
                <a:cubicBezTo>
                  <a:pt x="215" y="1594"/>
                  <a:pt x="215" y="1594"/>
                  <a:pt x="215" y="1594"/>
                </a:cubicBezTo>
                <a:cubicBezTo>
                  <a:pt x="228" y="1594"/>
                  <a:pt x="228" y="1594"/>
                  <a:pt x="228" y="1594"/>
                </a:cubicBezTo>
                <a:cubicBezTo>
                  <a:pt x="228" y="1627"/>
                  <a:pt x="228" y="1627"/>
                  <a:pt x="228" y="1627"/>
                </a:cubicBezTo>
                <a:cubicBezTo>
                  <a:pt x="258" y="1627"/>
                  <a:pt x="258" y="1627"/>
                  <a:pt x="258" y="1627"/>
                </a:cubicBezTo>
                <a:cubicBezTo>
                  <a:pt x="258" y="1594"/>
                  <a:pt x="258" y="1594"/>
                  <a:pt x="258" y="1594"/>
                </a:cubicBezTo>
                <a:cubicBezTo>
                  <a:pt x="271" y="1594"/>
                  <a:pt x="271" y="1594"/>
                  <a:pt x="271" y="1594"/>
                </a:cubicBezTo>
                <a:cubicBezTo>
                  <a:pt x="271" y="1537"/>
                  <a:pt x="271" y="1537"/>
                  <a:pt x="271" y="1537"/>
                </a:cubicBezTo>
                <a:cubicBezTo>
                  <a:pt x="276" y="1537"/>
                  <a:pt x="276" y="1537"/>
                  <a:pt x="276" y="1537"/>
                </a:cubicBezTo>
                <a:cubicBezTo>
                  <a:pt x="276" y="1525"/>
                  <a:pt x="276" y="1525"/>
                  <a:pt x="276" y="1525"/>
                </a:cubicBezTo>
                <a:cubicBezTo>
                  <a:pt x="411" y="1541"/>
                  <a:pt x="411" y="1541"/>
                  <a:pt x="411" y="1541"/>
                </a:cubicBezTo>
                <a:cubicBezTo>
                  <a:pt x="411" y="1553"/>
                  <a:pt x="411" y="1553"/>
                  <a:pt x="411" y="1553"/>
                </a:cubicBezTo>
                <a:cubicBezTo>
                  <a:pt x="398" y="1558"/>
                  <a:pt x="388" y="1571"/>
                  <a:pt x="388" y="1586"/>
                </a:cubicBezTo>
                <a:cubicBezTo>
                  <a:pt x="388" y="1605"/>
                  <a:pt x="404" y="1620"/>
                  <a:pt x="423" y="1620"/>
                </a:cubicBezTo>
                <a:cubicBezTo>
                  <a:pt x="442" y="1620"/>
                  <a:pt x="457" y="1605"/>
                  <a:pt x="457" y="1586"/>
                </a:cubicBezTo>
                <a:cubicBezTo>
                  <a:pt x="457" y="1571"/>
                  <a:pt x="448" y="1558"/>
                  <a:pt x="435" y="1554"/>
                </a:cubicBezTo>
                <a:cubicBezTo>
                  <a:pt x="435" y="1543"/>
                  <a:pt x="435" y="1543"/>
                  <a:pt x="435" y="1543"/>
                </a:cubicBezTo>
                <a:cubicBezTo>
                  <a:pt x="452" y="1545"/>
                  <a:pt x="452" y="1545"/>
                  <a:pt x="452" y="1545"/>
                </a:cubicBezTo>
                <a:cubicBezTo>
                  <a:pt x="452" y="1504"/>
                  <a:pt x="452" y="1504"/>
                  <a:pt x="452" y="1504"/>
                </a:cubicBezTo>
                <a:cubicBezTo>
                  <a:pt x="276" y="1456"/>
                  <a:pt x="276" y="1456"/>
                  <a:pt x="276" y="1456"/>
                </a:cubicBezTo>
                <a:cubicBezTo>
                  <a:pt x="276" y="1363"/>
                  <a:pt x="276" y="1363"/>
                  <a:pt x="276" y="1363"/>
                </a:cubicBezTo>
                <a:cubicBezTo>
                  <a:pt x="299" y="1363"/>
                  <a:pt x="299" y="1363"/>
                  <a:pt x="299" y="1363"/>
                </a:cubicBezTo>
                <a:cubicBezTo>
                  <a:pt x="299" y="1230"/>
                  <a:pt x="299" y="1230"/>
                  <a:pt x="299" y="1230"/>
                </a:cubicBezTo>
                <a:cubicBezTo>
                  <a:pt x="466" y="1230"/>
                  <a:pt x="466" y="1230"/>
                  <a:pt x="466" y="1230"/>
                </a:cubicBezTo>
                <a:cubicBezTo>
                  <a:pt x="493" y="1230"/>
                  <a:pt x="514" y="1208"/>
                  <a:pt x="514" y="1182"/>
                </a:cubicBezTo>
                <a:cubicBezTo>
                  <a:pt x="514" y="1173"/>
                  <a:pt x="514" y="1173"/>
                  <a:pt x="514" y="1173"/>
                </a:cubicBezTo>
                <a:cubicBezTo>
                  <a:pt x="514" y="1157"/>
                  <a:pt x="506" y="1143"/>
                  <a:pt x="494" y="1134"/>
                </a:cubicBezTo>
                <a:cubicBezTo>
                  <a:pt x="609" y="1134"/>
                  <a:pt x="609" y="1134"/>
                  <a:pt x="609" y="1134"/>
                </a:cubicBezTo>
                <a:cubicBezTo>
                  <a:pt x="538" y="1491"/>
                  <a:pt x="538" y="1491"/>
                  <a:pt x="538" y="1491"/>
                </a:cubicBezTo>
                <a:cubicBezTo>
                  <a:pt x="528" y="1539"/>
                  <a:pt x="562" y="1586"/>
                  <a:pt x="613" y="1596"/>
                </a:cubicBezTo>
                <a:cubicBezTo>
                  <a:pt x="664" y="1606"/>
                  <a:pt x="713" y="1576"/>
                  <a:pt x="722" y="1528"/>
                </a:cubicBezTo>
                <a:cubicBezTo>
                  <a:pt x="816" y="1057"/>
                  <a:pt x="816" y="1057"/>
                  <a:pt x="816" y="1057"/>
                </a:cubicBezTo>
                <a:cubicBezTo>
                  <a:pt x="816" y="1056"/>
                  <a:pt x="816" y="1054"/>
                  <a:pt x="816" y="1053"/>
                </a:cubicBezTo>
                <a:cubicBezTo>
                  <a:pt x="816" y="1053"/>
                  <a:pt x="816" y="1053"/>
                  <a:pt x="816" y="1053"/>
                </a:cubicBezTo>
                <a:cubicBezTo>
                  <a:pt x="817" y="1053"/>
                  <a:pt x="817" y="1052"/>
                  <a:pt x="817" y="1052"/>
                </a:cubicBezTo>
                <a:cubicBezTo>
                  <a:pt x="817" y="1051"/>
                  <a:pt x="817" y="1051"/>
                  <a:pt x="817" y="1051"/>
                </a:cubicBezTo>
                <a:cubicBezTo>
                  <a:pt x="818" y="1043"/>
                  <a:pt x="818" y="1035"/>
                  <a:pt x="818" y="1027"/>
                </a:cubicBezTo>
                <a:cubicBezTo>
                  <a:pt x="813" y="977"/>
                  <a:pt x="771" y="938"/>
                  <a:pt x="720" y="938"/>
                </a:cubicBezTo>
                <a:cubicBezTo>
                  <a:pt x="439" y="938"/>
                  <a:pt x="439" y="938"/>
                  <a:pt x="439" y="938"/>
                </a:cubicBezTo>
                <a:cubicBezTo>
                  <a:pt x="474" y="772"/>
                  <a:pt x="474" y="772"/>
                  <a:pt x="474" y="772"/>
                </a:cubicBezTo>
                <a:cubicBezTo>
                  <a:pt x="820" y="772"/>
                  <a:pt x="820" y="772"/>
                  <a:pt x="820" y="772"/>
                </a:cubicBezTo>
                <a:cubicBezTo>
                  <a:pt x="835" y="772"/>
                  <a:pt x="849" y="767"/>
                  <a:pt x="861" y="760"/>
                </a:cubicBezTo>
                <a:cubicBezTo>
                  <a:pt x="1231" y="760"/>
                  <a:pt x="1231" y="760"/>
                  <a:pt x="1231" y="760"/>
                </a:cubicBezTo>
                <a:cubicBezTo>
                  <a:pt x="1231" y="717"/>
                  <a:pt x="1231" y="717"/>
                  <a:pt x="1231" y="717"/>
                </a:cubicBezTo>
                <a:cubicBezTo>
                  <a:pt x="1238" y="717"/>
                  <a:pt x="1251" y="709"/>
                  <a:pt x="1245" y="707"/>
                </a:cubicBezTo>
                <a:cubicBezTo>
                  <a:pt x="1258" y="712"/>
                  <a:pt x="1258" y="712"/>
                  <a:pt x="1258" y="712"/>
                </a:cubicBezTo>
                <a:cubicBezTo>
                  <a:pt x="1427" y="272"/>
                  <a:pt x="1255" y="721"/>
                  <a:pt x="1428" y="267"/>
                </a:cubicBezTo>
                <a:cubicBezTo>
                  <a:pt x="1372" y="246"/>
                  <a:pt x="1400" y="256"/>
                  <a:pt x="1400" y="256"/>
                </a:cubicBezTo>
                <a:cubicBezTo>
                  <a:pt x="1235" y="687"/>
                  <a:pt x="1235" y="687"/>
                  <a:pt x="1235" y="687"/>
                </a:cubicBezTo>
                <a:cubicBezTo>
                  <a:pt x="1234" y="686"/>
                  <a:pt x="1232" y="686"/>
                  <a:pt x="1231" y="686"/>
                </a:cubicBezTo>
                <a:cubicBezTo>
                  <a:pt x="1223" y="686"/>
                  <a:pt x="1216" y="692"/>
                  <a:pt x="1215" y="700"/>
                </a:cubicBezTo>
                <a:cubicBezTo>
                  <a:pt x="898" y="700"/>
                  <a:pt x="898" y="700"/>
                  <a:pt x="898" y="700"/>
                </a:cubicBezTo>
                <a:cubicBezTo>
                  <a:pt x="898" y="698"/>
                  <a:pt x="898" y="695"/>
                  <a:pt x="898" y="693"/>
                </a:cubicBezTo>
                <a:cubicBezTo>
                  <a:pt x="898" y="650"/>
                  <a:pt x="863" y="615"/>
                  <a:pt x="820" y="615"/>
                </a:cubicBezTo>
                <a:cubicBezTo>
                  <a:pt x="507" y="615"/>
                  <a:pt x="507" y="615"/>
                  <a:pt x="507" y="615"/>
                </a:cubicBezTo>
                <a:cubicBezTo>
                  <a:pt x="526" y="525"/>
                  <a:pt x="526" y="525"/>
                  <a:pt x="526" y="525"/>
                </a:cubicBezTo>
                <a:cubicBezTo>
                  <a:pt x="542" y="447"/>
                  <a:pt x="492" y="371"/>
                  <a:pt x="415" y="354"/>
                </a:cubicBezTo>
                <a:cubicBezTo>
                  <a:pt x="367" y="344"/>
                  <a:pt x="367" y="344"/>
                  <a:pt x="367" y="344"/>
                </a:cubicBezTo>
                <a:cubicBezTo>
                  <a:pt x="289" y="328"/>
                  <a:pt x="213" y="378"/>
                  <a:pt x="196" y="456"/>
                </a:cubicBezTo>
                <a:cubicBezTo>
                  <a:pt x="151" y="670"/>
                  <a:pt x="151" y="670"/>
                  <a:pt x="151" y="670"/>
                </a:cubicBezTo>
                <a:cubicBezTo>
                  <a:pt x="138" y="730"/>
                  <a:pt x="138" y="730"/>
                  <a:pt x="138" y="730"/>
                </a:cubicBezTo>
                <a:cubicBezTo>
                  <a:pt x="138" y="578"/>
                  <a:pt x="138" y="578"/>
                  <a:pt x="138" y="578"/>
                </a:cubicBezTo>
                <a:cubicBezTo>
                  <a:pt x="138" y="552"/>
                  <a:pt x="117" y="530"/>
                  <a:pt x="90" y="530"/>
                </a:cubicBezTo>
                <a:cubicBezTo>
                  <a:pt x="54" y="530"/>
                  <a:pt x="54" y="530"/>
                  <a:pt x="54" y="530"/>
                </a:cubicBezTo>
                <a:cubicBezTo>
                  <a:pt x="28" y="530"/>
                  <a:pt x="6" y="552"/>
                  <a:pt x="6" y="578"/>
                </a:cubicBezTo>
                <a:cubicBezTo>
                  <a:pt x="6" y="918"/>
                  <a:pt x="6" y="918"/>
                  <a:pt x="6" y="918"/>
                </a:cubicBezTo>
                <a:cubicBezTo>
                  <a:pt x="6" y="943"/>
                  <a:pt x="25" y="964"/>
                  <a:pt x="49" y="966"/>
                </a:cubicBezTo>
                <a:cubicBezTo>
                  <a:pt x="49" y="1125"/>
                  <a:pt x="49" y="1125"/>
                  <a:pt x="49" y="1125"/>
                </a:cubicBezTo>
                <a:cubicBezTo>
                  <a:pt x="48" y="1125"/>
                  <a:pt x="48" y="1125"/>
                  <a:pt x="48" y="1125"/>
                </a:cubicBezTo>
                <a:cubicBezTo>
                  <a:pt x="22" y="1125"/>
                  <a:pt x="0" y="1146"/>
                  <a:pt x="0" y="1173"/>
                </a:cubicBezTo>
                <a:close/>
                <a:moveTo>
                  <a:pt x="96" y="1084"/>
                </a:moveTo>
                <a:cubicBezTo>
                  <a:pt x="106" y="1101"/>
                  <a:pt x="121" y="1116"/>
                  <a:pt x="140" y="1125"/>
                </a:cubicBezTo>
                <a:cubicBezTo>
                  <a:pt x="96" y="1125"/>
                  <a:pt x="96" y="1125"/>
                  <a:pt x="96" y="1125"/>
                </a:cubicBezTo>
                <a:lnTo>
                  <a:pt x="96" y="1084"/>
                </a:lnTo>
                <a:close/>
                <a:moveTo>
                  <a:pt x="1084" y="1519"/>
                </a:moveTo>
                <a:cubicBezTo>
                  <a:pt x="824" y="1519"/>
                  <a:pt x="824" y="1519"/>
                  <a:pt x="824" y="1519"/>
                </a:cubicBezTo>
                <a:cubicBezTo>
                  <a:pt x="824" y="1618"/>
                  <a:pt x="824" y="1618"/>
                  <a:pt x="824" y="1618"/>
                </a:cubicBezTo>
                <a:cubicBezTo>
                  <a:pt x="1443" y="1618"/>
                  <a:pt x="1443" y="1618"/>
                  <a:pt x="1443" y="1618"/>
                </a:cubicBezTo>
                <a:cubicBezTo>
                  <a:pt x="1443" y="1519"/>
                  <a:pt x="1443" y="1519"/>
                  <a:pt x="1443" y="1519"/>
                </a:cubicBezTo>
                <a:cubicBezTo>
                  <a:pt x="1293" y="1519"/>
                  <a:pt x="1293" y="1519"/>
                  <a:pt x="1293" y="1519"/>
                </a:cubicBezTo>
                <a:cubicBezTo>
                  <a:pt x="1293" y="870"/>
                  <a:pt x="1293" y="870"/>
                  <a:pt x="1293" y="870"/>
                </a:cubicBezTo>
                <a:cubicBezTo>
                  <a:pt x="1443" y="870"/>
                  <a:pt x="1443" y="870"/>
                  <a:pt x="1443" y="870"/>
                </a:cubicBezTo>
                <a:cubicBezTo>
                  <a:pt x="1443" y="772"/>
                  <a:pt x="1443" y="772"/>
                  <a:pt x="1443" y="772"/>
                </a:cubicBezTo>
                <a:cubicBezTo>
                  <a:pt x="586" y="772"/>
                  <a:pt x="586" y="772"/>
                  <a:pt x="586" y="772"/>
                </a:cubicBezTo>
                <a:cubicBezTo>
                  <a:pt x="586" y="870"/>
                  <a:pt x="586" y="870"/>
                  <a:pt x="586" y="870"/>
                </a:cubicBezTo>
                <a:cubicBezTo>
                  <a:pt x="1084" y="870"/>
                  <a:pt x="1084" y="870"/>
                  <a:pt x="1084" y="870"/>
                </a:cubicBezTo>
                <a:lnTo>
                  <a:pt x="1084" y="1519"/>
                </a:lnTo>
                <a:close/>
              </a:path>
            </a:pathLst>
          </a:custGeom>
          <a:solidFill>
            <a:schemeClr val="bg1">
              <a:lumMod val="75000"/>
            </a:schemeClr>
          </a:solidFill>
          <a:ln>
            <a:noFill/>
          </a:ln>
        </p:spPr>
        <p:txBody>
          <a:bodyPr vert="horz" wrap="square" lIns="71639" tIns="35823" rIns="71639" bIns="35823" numCol="1" anchor="t" anchorCtr="0" compatLnSpc="1"/>
          <a:lstStyle/>
          <a:p>
            <a:endParaRPr lang="en-US" sz="2265" dirty="0"/>
          </a:p>
        </p:txBody>
      </p:sp>
      <p:grpSp>
        <p:nvGrpSpPr>
          <p:cNvPr id="3" name="组合 9"/>
          <p:cNvGrpSpPr/>
          <p:nvPr/>
        </p:nvGrpSpPr>
        <p:grpSpPr>
          <a:xfrm>
            <a:off x="3426460" y="2042160"/>
            <a:ext cx="2547620" cy="1462405"/>
            <a:chOff x="3445399" y="2111430"/>
            <a:chExt cx="2528569" cy="1393386"/>
          </a:xfrm>
        </p:grpSpPr>
        <p:sp>
          <p:nvSpPr>
            <p:cNvPr id="11" name="Cloud Callout 12"/>
            <p:cNvSpPr/>
            <p:nvPr/>
          </p:nvSpPr>
          <p:spPr bwMode="auto">
            <a:xfrm>
              <a:off x="3445399" y="2111430"/>
              <a:ext cx="2499326" cy="1393386"/>
            </a:xfrm>
            <a:prstGeom prst="cloudCallout">
              <a:avLst>
                <a:gd name="adj1" fmla="val 44578"/>
                <a:gd name="adj2" fmla="val 117581"/>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47764" rIns="47764" bIns="95519" numCol="1" spcCol="0" rtlCol="0" fromWordArt="0" anchor="b" anchorCtr="0" forceAA="0" compatLnSpc="1">
              <a:noAutofit/>
            </a:bodyPr>
            <a:lstStyle/>
            <a:p>
              <a:endParaRPr lang="en-US" altLang="zh-CN" sz="2135"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12" name="文本框 11"/>
            <p:cNvSpPr txBox="1"/>
            <p:nvPr/>
          </p:nvSpPr>
          <p:spPr>
            <a:xfrm>
              <a:off x="3445399" y="2186995"/>
              <a:ext cx="2528569" cy="1025527"/>
            </a:xfrm>
            <a:prstGeom prst="rect">
              <a:avLst/>
            </a:prstGeom>
            <a:noFill/>
            <a:effectLst/>
          </p:spPr>
          <p:txBody>
            <a:bodyPr wrap="square" rtlCol="0">
              <a:spAutoFit/>
            </a:bodyPr>
            <a:lstStyle/>
            <a:p>
              <a:pPr algn="ctr"/>
              <a:r>
                <a:rPr lang="zh-CN" altLang="en-US" sz="3200" b="1" dirty="0">
                  <a:solidFill>
                    <a:srgbClr val="FFFFFF"/>
                  </a:solidFill>
                  <a:latin typeface="微软雅黑" panose="020B0503020204020204" pitchFamily="34" charset="-122"/>
                  <a:ea typeface="微软雅黑" panose="020B0503020204020204" pitchFamily="34" charset="-122"/>
                </a:rPr>
                <a:t>处理的</a:t>
              </a:r>
            </a:p>
            <a:p>
              <a:pPr algn="ctr"/>
              <a:r>
                <a:rPr lang="zh-CN" altLang="en-US" sz="3200" b="1" dirty="0">
                  <a:solidFill>
                    <a:srgbClr val="FFFFFF"/>
                  </a:solidFill>
                  <a:latin typeface="微软雅黑" panose="020B0503020204020204" pitchFamily="34" charset="-122"/>
                  <a:ea typeface="微软雅黑" panose="020B0503020204020204" pitchFamily="34" charset="-122"/>
                </a:rPr>
                <a:t>逆向工程</a:t>
              </a:r>
            </a:p>
          </p:txBody>
        </p:sp>
      </p:grpSp>
      <p:grpSp>
        <p:nvGrpSpPr>
          <p:cNvPr id="4" name="组合 12"/>
          <p:cNvGrpSpPr/>
          <p:nvPr/>
        </p:nvGrpSpPr>
        <p:grpSpPr>
          <a:xfrm>
            <a:off x="2430050" y="3754958"/>
            <a:ext cx="2566235" cy="1394517"/>
            <a:chOff x="2430049" y="3754957"/>
            <a:chExt cx="2566235" cy="1394517"/>
          </a:xfrm>
        </p:grpSpPr>
        <p:sp>
          <p:nvSpPr>
            <p:cNvPr id="14" name="Cloud Callout 9"/>
            <p:cNvSpPr/>
            <p:nvPr/>
          </p:nvSpPr>
          <p:spPr bwMode="auto">
            <a:xfrm>
              <a:off x="2430049" y="3754957"/>
              <a:ext cx="2566235" cy="1394517"/>
            </a:xfrm>
            <a:prstGeom prst="cloudCallout">
              <a:avLst>
                <a:gd name="adj1" fmla="val 68799"/>
                <a:gd name="adj2" fmla="val 17194"/>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47764" rIns="47764" bIns="95519" numCol="1" spcCol="0" rtlCol="0" fromWordArt="0" anchor="b" anchorCtr="0" forceAA="0" compatLnSpc="1">
              <a:noAutofit/>
            </a:bodyPr>
            <a:lstStyle/>
            <a:p>
              <a:endParaRPr lang="en-US" sz="2135"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15" name="文本框 14"/>
            <p:cNvSpPr txBox="1"/>
            <p:nvPr/>
          </p:nvSpPr>
          <p:spPr>
            <a:xfrm>
              <a:off x="2913759" y="3855028"/>
              <a:ext cx="1808480" cy="1076325"/>
            </a:xfrm>
            <a:prstGeom prst="rect">
              <a:avLst/>
            </a:prstGeom>
            <a:noFill/>
            <a:effectLst/>
          </p:spPr>
          <p:txBody>
            <a:bodyPr wrap="none" rtlCol="0">
              <a:spAutoFit/>
            </a:bodyPr>
            <a:lstStyle/>
            <a:p>
              <a:pPr algn="ctr"/>
              <a:r>
                <a:rPr lang="zh-CN" altLang="en-US" sz="3200" b="1" dirty="0">
                  <a:solidFill>
                    <a:srgbClr val="FFFFFF"/>
                  </a:solidFill>
                  <a:latin typeface="微软雅黑" panose="020B0503020204020204" pitchFamily="34" charset="-122"/>
                  <a:ea typeface="微软雅黑" panose="020B0503020204020204" pitchFamily="34" charset="-122"/>
                </a:rPr>
                <a:t>数据的</a:t>
              </a:r>
            </a:p>
            <a:p>
              <a:pPr algn="ctr"/>
              <a:r>
                <a:rPr lang="zh-CN" altLang="en-US" sz="3200" b="1" dirty="0">
                  <a:solidFill>
                    <a:srgbClr val="FFFFFF"/>
                  </a:solidFill>
                  <a:latin typeface="微软雅黑" panose="020B0503020204020204" pitchFamily="34" charset="-122"/>
                  <a:ea typeface="微软雅黑" panose="020B0503020204020204" pitchFamily="34" charset="-122"/>
                </a:rPr>
                <a:t>逆向工程</a:t>
              </a:r>
            </a:p>
          </p:txBody>
        </p:sp>
      </p:grpSp>
      <p:grpSp>
        <p:nvGrpSpPr>
          <p:cNvPr id="5" name="组合 15"/>
          <p:cNvGrpSpPr/>
          <p:nvPr/>
        </p:nvGrpSpPr>
        <p:grpSpPr>
          <a:xfrm>
            <a:off x="6209030" y="2042160"/>
            <a:ext cx="2525659" cy="1400810"/>
            <a:chOff x="6335243" y="2059185"/>
            <a:chExt cx="2337129" cy="1383356"/>
          </a:xfrm>
        </p:grpSpPr>
        <p:sp>
          <p:nvSpPr>
            <p:cNvPr id="17" name="Cloud Callout 8"/>
            <p:cNvSpPr/>
            <p:nvPr/>
          </p:nvSpPr>
          <p:spPr bwMode="auto">
            <a:xfrm>
              <a:off x="6335243" y="2059185"/>
              <a:ext cx="2254621" cy="1383356"/>
            </a:xfrm>
            <a:prstGeom prst="cloudCallout">
              <a:avLst>
                <a:gd name="adj1" fmla="val -66639"/>
                <a:gd name="adj2" fmla="val 117063"/>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47764" rIns="47764" bIns="95519" numCol="1" spcCol="0" rtlCol="0" fromWordArt="0" anchor="b" anchorCtr="0" forceAA="0" compatLnSpc="1">
              <a:noAutofit/>
            </a:bodyPr>
            <a:lstStyle/>
            <a:p>
              <a:endParaRPr lang="en-US" altLang="zh-CN" sz="2135"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18" name="文本框 17"/>
            <p:cNvSpPr txBox="1"/>
            <p:nvPr/>
          </p:nvSpPr>
          <p:spPr>
            <a:xfrm>
              <a:off x="6457492" y="2165860"/>
              <a:ext cx="2214880" cy="1062914"/>
            </a:xfrm>
            <a:prstGeom prst="rect">
              <a:avLst/>
            </a:prstGeom>
            <a:noFill/>
            <a:effectLst/>
          </p:spPr>
          <p:txBody>
            <a:bodyPr wrap="square" rtlCol="0">
              <a:spAutoFit/>
            </a:bodyPr>
            <a:lstStyle/>
            <a:p>
              <a:pPr algn="ctr"/>
              <a:r>
                <a:rPr lang="zh-CN" altLang="en-US" sz="3200" b="1" dirty="0">
                  <a:solidFill>
                    <a:srgbClr val="FFFFFF"/>
                  </a:solidFill>
                  <a:latin typeface="微软雅黑" panose="020B0503020204020204" pitchFamily="34" charset="-122"/>
                  <a:ea typeface="微软雅黑" panose="020B0503020204020204" pitchFamily="34" charset="-122"/>
                </a:rPr>
                <a:t>用户界面的</a:t>
              </a:r>
            </a:p>
            <a:p>
              <a:pPr algn="ctr"/>
              <a:r>
                <a:rPr lang="zh-CN" altLang="en-US" sz="3200" b="1" dirty="0">
                  <a:solidFill>
                    <a:srgbClr val="FFFFFF"/>
                  </a:solidFill>
                  <a:latin typeface="微软雅黑" panose="020B0503020204020204" pitchFamily="34" charset="-122"/>
                  <a:ea typeface="微软雅黑" panose="020B0503020204020204" pitchFamily="34" charset="-122"/>
                </a:rPr>
                <a:t>逆向工程</a:t>
              </a:r>
            </a:p>
          </p:txBody>
        </p:sp>
      </p:grpSp>
      <p:grpSp>
        <p:nvGrpSpPr>
          <p:cNvPr id="6" name="组合 18"/>
          <p:cNvGrpSpPr/>
          <p:nvPr/>
        </p:nvGrpSpPr>
        <p:grpSpPr>
          <a:xfrm>
            <a:off x="7305917" y="3618283"/>
            <a:ext cx="2387795" cy="1550719"/>
            <a:chOff x="7305917" y="3618283"/>
            <a:chExt cx="2387794" cy="1550718"/>
          </a:xfrm>
        </p:grpSpPr>
        <p:sp>
          <p:nvSpPr>
            <p:cNvPr id="20" name="Cloud Callout 11"/>
            <p:cNvSpPr/>
            <p:nvPr/>
          </p:nvSpPr>
          <p:spPr bwMode="auto">
            <a:xfrm>
              <a:off x="7305917" y="3618283"/>
              <a:ext cx="2387794" cy="1550718"/>
            </a:xfrm>
            <a:prstGeom prst="cloudCallout">
              <a:avLst>
                <a:gd name="adj1" fmla="val -90339"/>
                <a:gd name="adj2" fmla="val 18228"/>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none" lIns="0" tIns="47764" rIns="47764" bIns="95519" numCol="1" spcCol="0" rtlCol="0" fromWordArt="0" anchor="b" anchorCtr="0" forceAA="0" compatLnSpc="1">
              <a:noAutofit/>
            </a:bodyPr>
            <a:lstStyle/>
            <a:p>
              <a:endParaRPr lang="en-US" altLang="zh-CN" sz="2135" dirty="0">
                <a:gradFill>
                  <a:gsLst>
                    <a:gs pos="0">
                      <a:srgbClr val="FFFFFF"/>
                    </a:gs>
                    <a:gs pos="100000">
                      <a:srgbClr val="FFFFFF"/>
                    </a:gs>
                  </a:gsLst>
                  <a:lin ang="5400000" scaled="0"/>
                </a:gradFill>
                <a:latin typeface="微软雅黑" panose="020B0503020204020204" pitchFamily="34" charset="-122"/>
                <a:ea typeface="微软雅黑" panose="020B0503020204020204" pitchFamily="34" charset="-122"/>
              </a:endParaRPr>
            </a:p>
          </p:txBody>
        </p:sp>
        <p:sp>
          <p:nvSpPr>
            <p:cNvPr id="21" name="文本框 20"/>
            <p:cNvSpPr txBox="1"/>
            <p:nvPr/>
          </p:nvSpPr>
          <p:spPr>
            <a:xfrm>
              <a:off x="7452838" y="3865185"/>
              <a:ext cx="2214879" cy="1076324"/>
            </a:xfrm>
            <a:prstGeom prst="rect">
              <a:avLst/>
            </a:prstGeom>
            <a:noFill/>
            <a:effectLst/>
          </p:spPr>
          <p:txBody>
            <a:bodyPr wrap="none" rtlCol="0">
              <a:spAutoFit/>
            </a:bodyPr>
            <a:lstStyle/>
            <a:p>
              <a:pPr algn="ctr"/>
              <a:r>
                <a:rPr lang="zh-CN" altLang="en-US" sz="3200" b="1" dirty="0">
                  <a:solidFill>
                    <a:srgbClr val="FFFFFF"/>
                  </a:solidFill>
                  <a:latin typeface="微软雅黑" panose="020B0503020204020204" pitchFamily="34" charset="-122"/>
                  <a:ea typeface="微软雅黑" panose="020B0503020204020204" pitchFamily="34" charset="-122"/>
                </a:rPr>
                <a:t>逆向工程的</a:t>
              </a:r>
            </a:p>
            <a:p>
              <a:pPr algn="ctr"/>
              <a:r>
                <a:rPr lang="zh-CN" altLang="en-US" sz="3200" b="1" dirty="0">
                  <a:solidFill>
                    <a:srgbClr val="FFFFFF"/>
                  </a:solidFill>
                  <a:latin typeface="微软雅黑" panose="020B0503020204020204" pitchFamily="34" charset="-122"/>
                  <a:ea typeface="微软雅黑" panose="020B0503020204020204" pitchFamily="34" charset="-122"/>
                </a:rPr>
                <a:t>工具</a:t>
              </a:r>
            </a:p>
          </p:txBody>
        </p:sp>
      </p:grpSp>
      <p:sp>
        <p:nvSpPr>
          <p:cNvPr id="23" name="TextBox 12"/>
          <p:cNvSpPr txBox="1"/>
          <p:nvPr/>
        </p:nvSpPr>
        <p:spPr>
          <a:xfrm>
            <a:off x="-70485" y="1009650"/>
            <a:ext cx="3999865" cy="1476375"/>
          </a:xfrm>
          <a:prstGeom prst="rect">
            <a:avLst/>
          </a:prstGeom>
          <a:noFill/>
        </p:spPr>
        <p:txBody>
          <a:bodyPr wrap="square" lIns="91440" tIns="45720" rIns="91440" bIns="45720" rtlCol="0">
            <a:spAutoFit/>
          </a:bodyPr>
          <a:lstStyle/>
          <a:p>
            <a:pPr>
              <a:lnSpc>
                <a:spcPct val="150000"/>
              </a:lnSpc>
            </a:pPr>
            <a:r>
              <a:rPr lang="zh-CN" altLang="en-US" sz="2000" dirty="0">
                <a:solidFill>
                  <a:schemeClr val="bg1">
                    <a:lumMod val="50000"/>
                  </a:schemeClr>
                </a:solidFill>
                <a:latin typeface="微软雅黑" panose="020B0503020204020204" pitchFamily="34" charset="-122"/>
                <a:ea typeface="微软雅黑" panose="020B0503020204020204" pitchFamily="34" charset="-122"/>
              </a:rPr>
              <a:t>为了理解过程抽象，需要在不同的抽象级别（系统级、程序级、构件级、模式级和语句级）分析代码</a:t>
            </a:r>
            <a:endParaRPr lang="en-US" altLang="zh-CN" sz="2000"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3011" name="Rectangle 3"/>
          <p:cNvSpPr>
            <a:spLocks noGrp="1" noChangeArrowheads="1"/>
          </p:cNvSpPr>
          <p:nvPr/>
        </p:nvSpPr>
        <p:spPr>
          <a:xfrm>
            <a:off x="6457950" y="92075"/>
            <a:ext cx="5891530" cy="1877695"/>
          </a:xfrm>
          <a:prstGeom prst="rect">
            <a:avLst/>
          </a:prstGeom>
          <a:noFill/>
          <a:ln w="9525">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charset="0"/>
                <a:ea typeface="+mn-ea"/>
                <a:cs typeface="+mn-ea"/>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i="0" u="none" strike="noStrike" kern="1200" cap="none" spc="0" normalizeH="0" baseline="0" dirty="0">
                <a:solidFill>
                  <a:schemeClr val="bg1">
                    <a:lumMod val="50000"/>
                  </a:schemeClr>
                </a:solidFill>
                <a:latin typeface="微软雅黑" panose="020B0503020204020204" pitchFamily="34" charset="-122"/>
                <a:ea typeface="微软雅黑" panose="020B0503020204020204" pitchFamily="34" charset="-122"/>
                <a:cs typeface="+mn-cs"/>
              </a:rPr>
              <a:t>弄清几个问题：</a:t>
            </a:r>
            <a:endParaRPr kumimoji="0" lang="zh-CN" altLang="en-US" sz="2000" b="0" i="0" u="none" strike="noStrike" kern="1200" cap="none" spc="0" normalizeH="0" baseline="0" dirty="0">
              <a:solidFill>
                <a:schemeClr val="bg1">
                  <a:lumMod val="50000"/>
                </a:schemeClr>
              </a:solidFill>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dirty="0">
                <a:solidFill>
                  <a:schemeClr val="bg1">
                    <a:lumMod val="50000"/>
                  </a:schemeClr>
                </a:solidFill>
                <a:latin typeface="微软雅黑" panose="020B0503020204020204" pitchFamily="34" charset="-122"/>
                <a:ea typeface="微软雅黑" panose="020B0503020204020204" pitchFamily="34" charset="-122"/>
                <a:cs typeface="+mn-cs"/>
              </a:rPr>
              <a:t>界面必须处理的基本动作是什么？</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dirty="0">
                <a:solidFill>
                  <a:schemeClr val="bg1">
                    <a:lumMod val="50000"/>
                  </a:schemeClr>
                </a:solidFill>
                <a:latin typeface="微软雅黑" panose="020B0503020204020204" pitchFamily="34" charset="-122"/>
                <a:ea typeface="微软雅黑" panose="020B0503020204020204" pitchFamily="34" charset="-122"/>
                <a:cs typeface="+mn-cs"/>
              </a:rPr>
              <a:t>系统对这些动作的行为反应的简要描述是什么？</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dirty="0">
                <a:solidFill>
                  <a:schemeClr val="bg1">
                    <a:lumMod val="50000"/>
                  </a:schemeClr>
                </a:solidFill>
                <a:latin typeface="微软雅黑" panose="020B0503020204020204" pitchFamily="34" charset="-122"/>
                <a:ea typeface="微软雅黑" panose="020B0503020204020204" pitchFamily="34" charset="-122"/>
                <a:cs typeface="+mn-cs"/>
              </a:rPr>
              <a:t>有哪些界面的等价概念是相关的？</a:t>
            </a:r>
          </a:p>
        </p:txBody>
      </p:sp>
      <p:sp>
        <p:nvSpPr>
          <p:cNvPr id="16" name="Rectangle 3"/>
          <p:cNvSpPr>
            <a:spLocks noGrp="1"/>
          </p:cNvSpPr>
          <p:nvPr/>
        </p:nvSpPr>
        <p:spPr>
          <a:xfrm>
            <a:off x="9525000" y="3227070"/>
            <a:ext cx="2573655" cy="349313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charset="0"/>
                <a:ea typeface="+mn-ea"/>
                <a:cs typeface="+mn-ea"/>
              </a:defRPr>
            </a:lvl9pPr>
          </a:lstStyle>
          <a:p>
            <a:pPr algn="l"/>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cs"/>
              </a:rPr>
              <a:t>静态模型逆向工具</a:t>
            </a:r>
            <a:endParaRPr lang="zh-CN" altLang="en-US" sz="2000" b="0" dirty="0">
              <a:solidFill>
                <a:schemeClr val="bg1">
                  <a:lumMod val="50000"/>
                </a:schemeClr>
              </a:solidFill>
              <a:latin typeface="微软雅黑" panose="020B0503020204020204" pitchFamily="34" charset="-122"/>
              <a:ea typeface="微软雅黑" panose="020B0503020204020204" pitchFamily="34" charset="-122"/>
              <a:cs typeface="+mn-cs"/>
            </a:endParaRPr>
          </a:p>
          <a:p>
            <a:pPr marL="457200" lvl="1" indent="0" algn="l">
              <a:buNone/>
            </a:pPr>
            <a:r>
              <a:rPr lang="zh-CN" altLang="en-US" sz="2000" b="0" dirty="0">
                <a:solidFill>
                  <a:schemeClr val="bg1">
                    <a:lumMod val="50000"/>
                  </a:schemeClr>
                </a:solidFill>
                <a:latin typeface="微软雅黑" panose="020B0503020204020204" pitchFamily="34" charset="-122"/>
                <a:ea typeface="微软雅黑" panose="020B0503020204020204" pitchFamily="34" charset="-122"/>
                <a:cs typeface="+mn-cs"/>
              </a:rPr>
              <a:t>Rational Rose</a:t>
            </a:r>
          </a:p>
          <a:p>
            <a:pPr marL="457200" lvl="1" indent="0" algn="l">
              <a:buNone/>
            </a:pPr>
            <a:r>
              <a:rPr lang="zh-CN" altLang="en-US" sz="2000" b="0" dirty="0">
                <a:solidFill>
                  <a:schemeClr val="bg1">
                    <a:lumMod val="50000"/>
                  </a:schemeClr>
                </a:solidFill>
                <a:latin typeface="微软雅黑" panose="020B0503020204020204" pitchFamily="34" charset="-122"/>
                <a:ea typeface="微软雅黑" panose="020B0503020204020204" pitchFamily="34" charset="-122"/>
                <a:cs typeface="+mn-cs"/>
              </a:rPr>
              <a:t>Rigi</a:t>
            </a:r>
          </a:p>
          <a:p>
            <a:pPr marL="457200" lvl="1" indent="0" algn="l">
              <a:buNone/>
            </a:pPr>
            <a:r>
              <a:rPr lang="zh-CN" altLang="en-US" sz="2000" b="0" dirty="0">
                <a:solidFill>
                  <a:schemeClr val="bg1">
                    <a:lumMod val="50000"/>
                  </a:schemeClr>
                </a:solidFill>
                <a:latin typeface="微软雅黑" panose="020B0503020204020204" pitchFamily="34" charset="-122"/>
                <a:ea typeface="微软雅黑" panose="020B0503020204020204" pitchFamily="34" charset="-122"/>
                <a:cs typeface="+mn-cs"/>
              </a:rPr>
              <a:t>JBPAS</a:t>
            </a:r>
          </a:p>
          <a:p>
            <a:pPr algn="l"/>
            <a:r>
              <a:rPr lang="zh-CN" altLang="en-US" sz="2000" dirty="0">
                <a:solidFill>
                  <a:schemeClr val="bg1">
                    <a:lumMod val="50000"/>
                  </a:schemeClr>
                </a:solidFill>
                <a:latin typeface="微软雅黑" panose="020B0503020204020204" pitchFamily="34" charset="-122"/>
                <a:ea typeface="微软雅黑" panose="020B0503020204020204" pitchFamily="34" charset="-122"/>
                <a:cs typeface="+mn-cs"/>
              </a:rPr>
              <a:t>动态模型逆向工具</a:t>
            </a:r>
            <a:endParaRPr lang="zh-CN" altLang="en-US" sz="2000" b="0" dirty="0">
              <a:solidFill>
                <a:schemeClr val="bg1">
                  <a:lumMod val="50000"/>
                </a:schemeClr>
              </a:solidFill>
              <a:latin typeface="微软雅黑" panose="020B0503020204020204" pitchFamily="34" charset="-122"/>
              <a:ea typeface="微软雅黑" panose="020B0503020204020204" pitchFamily="34" charset="-122"/>
              <a:cs typeface="+mn-cs"/>
            </a:endParaRPr>
          </a:p>
          <a:p>
            <a:pPr marL="457200" lvl="1" indent="0" algn="l">
              <a:buNone/>
            </a:pPr>
            <a:r>
              <a:rPr lang="zh-CN" altLang="en-US" sz="2000" b="0" dirty="0">
                <a:solidFill>
                  <a:schemeClr val="bg1">
                    <a:lumMod val="50000"/>
                  </a:schemeClr>
                </a:solidFill>
                <a:latin typeface="微软雅黑" panose="020B0503020204020204" pitchFamily="34" charset="-122"/>
                <a:ea typeface="微软雅黑" panose="020B0503020204020204" pitchFamily="34" charset="-122"/>
                <a:cs typeface="+mn-cs"/>
              </a:rPr>
              <a:t>SCED</a:t>
            </a:r>
          </a:p>
          <a:p>
            <a:pPr marL="457200" lvl="1" indent="0" algn="l">
              <a:buNone/>
            </a:pPr>
            <a:r>
              <a:rPr lang="zh-CN" altLang="en-US" sz="2000" b="0" dirty="0">
                <a:solidFill>
                  <a:schemeClr val="bg1">
                    <a:lumMod val="50000"/>
                  </a:schemeClr>
                </a:solidFill>
                <a:latin typeface="微软雅黑" panose="020B0503020204020204" pitchFamily="34" charset="-122"/>
                <a:ea typeface="微软雅黑" panose="020B0503020204020204" pitchFamily="34" charset="-122"/>
                <a:cs typeface="+mn-cs"/>
              </a:rPr>
              <a:t>ISVis</a:t>
            </a:r>
          </a:p>
          <a:p>
            <a:pPr marL="457200" lvl="1" indent="0" algn="l">
              <a:buNone/>
            </a:pPr>
            <a:r>
              <a:rPr lang="zh-CN" altLang="en-US" sz="2000" b="0" dirty="0">
                <a:solidFill>
                  <a:schemeClr val="bg1">
                    <a:lumMod val="50000"/>
                  </a:schemeClr>
                </a:solidFill>
                <a:latin typeface="微软雅黑" panose="020B0503020204020204" pitchFamily="34" charset="-122"/>
                <a:ea typeface="微软雅黑" panose="020B0503020204020204" pitchFamily="34" charset="-122"/>
                <a:cs typeface="+mn-cs"/>
              </a:rPr>
              <a:t>Borland Together</a:t>
            </a:r>
          </a:p>
        </p:txBody>
      </p:sp>
      <p:sp>
        <p:nvSpPr>
          <p:cNvPr id="19" name="Rectangle 3"/>
          <p:cNvSpPr>
            <a:spLocks noGrp="1" noChangeArrowheads="1"/>
          </p:cNvSpPr>
          <p:nvPr/>
        </p:nvSpPr>
        <p:spPr>
          <a:xfrm>
            <a:off x="-44450" y="4905375"/>
            <a:ext cx="3470910" cy="1434465"/>
          </a:xfrm>
          <a:prstGeom prst="rect">
            <a:avLst/>
          </a:prstGeom>
          <a:noFill/>
          <a:ln w="9525">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charset="0"/>
                <a:ea typeface="+mn-ea"/>
                <a:cs typeface="+mn-ea"/>
              </a:defRPr>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kumimoji="0" lang="zh-CN" altLang="en-US" sz="2000" i="0" u="none" strike="noStrike" kern="1200" cap="none" spc="0" normalizeH="0" baseline="0" dirty="0">
                <a:solidFill>
                  <a:schemeClr val="bg1">
                    <a:lumMod val="50000"/>
                  </a:schemeClr>
                </a:solidFill>
                <a:latin typeface="微软雅黑" panose="020B0503020204020204" pitchFamily="34" charset="-122"/>
                <a:ea typeface="微软雅黑" panose="020B0503020204020204" pitchFamily="34" charset="-122"/>
                <a:cs typeface="+mn-cs"/>
              </a:rPr>
              <a:t>发生在不同的抽象层次：</a:t>
            </a:r>
            <a:endParaRPr kumimoji="0" lang="zh-CN" altLang="en-US" sz="2000" b="0" i="0" u="none" strike="noStrike" kern="1200" cap="none" spc="0" normalizeH="0" baseline="0" dirty="0">
              <a:solidFill>
                <a:schemeClr val="bg1">
                  <a:lumMod val="50000"/>
                </a:schemeClr>
              </a:solidFill>
              <a:latin typeface="微软雅黑" panose="020B0503020204020204" pitchFamily="34" charset="-122"/>
              <a:ea typeface="微软雅黑" panose="020B0503020204020204" pitchFamily="34" charset="-122"/>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dirty="0">
                <a:solidFill>
                  <a:schemeClr val="bg1">
                    <a:lumMod val="50000"/>
                  </a:schemeClr>
                </a:solidFill>
                <a:latin typeface="微软雅黑" panose="020B0503020204020204" pitchFamily="34" charset="-122"/>
                <a:ea typeface="微软雅黑" panose="020B0503020204020204" pitchFamily="34" charset="-122"/>
                <a:cs typeface="+mn-cs"/>
              </a:rPr>
              <a:t>内部数据结构的逆向工程</a:t>
            </a:r>
          </a:p>
          <a:p>
            <a:pPr marL="342900" marR="0" lvl="0" indent="-3429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zh-CN" altLang="en-US" sz="2000" b="0" i="0" u="none" strike="noStrike" kern="1200" cap="none" spc="0" normalizeH="0" baseline="0" dirty="0">
                <a:solidFill>
                  <a:schemeClr val="bg1">
                    <a:lumMod val="50000"/>
                  </a:schemeClr>
                </a:solidFill>
                <a:latin typeface="微软雅黑" panose="020B0503020204020204" pitchFamily="34" charset="-122"/>
                <a:ea typeface="微软雅黑" panose="020B0503020204020204" pitchFamily="34" charset="-122"/>
                <a:cs typeface="+mn-cs"/>
              </a:rPr>
              <a:t>数据库结构的逆向工程</a:t>
            </a:r>
          </a:p>
        </p:txBody>
      </p:sp>
    </p:spTree>
    <p:extLst>
      <p:ext uri="{BB962C8B-B14F-4D97-AF65-F5344CB8AC3E}">
        <p14:creationId xmlns:p14="http://schemas.microsoft.com/office/powerpoint/2010/main" val="409409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3800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ppt_x"/>
                                          </p:val>
                                        </p:tav>
                                        <p:tav tm="100000">
                                          <p:val>
                                            <p:strVal val="#ppt_x"/>
                                          </p:val>
                                        </p:tav>
                                      </p:tavLst>
                                    </p:anim>
                                    <p:anim calcmode="lin" valueType="num">
                                      <p:cBhvr additive="base">
                                        <p:cTn id="8" dur="750" fill="hold"/>
                                        <p:tgtEl>
                                          <p:spTgt spid="9"/>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9"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par>
                          <p:cTn id="13" fill="hold">
                            <p:stCondLst>
                              <p:cond delay="1500"/>
                            </p:stCondLst>
                            <p:childTnLst>
                              <p:par>
                                <p:cTn id="14" presetID="9" presetClass="entr" presetSubtype="0"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dissolve">
                                      <p:cBhvr>
                                        <p:cTn id="16" dur="500"/>
                                        <p:tgtEl>
                                          <p:spTgt spid="3"/>
                                        </p:tgtEl>
                                      </p:cBhvr>
                                    </p:animEffect>
                                  </p:childTnLst>
                                </p:cTn>
                              </p:par>
                            </p:childTnLst>
                          </p:cTn>
                        </p:par>
                        <p:par>
                          <p:cTn id="17" fill="hold">
                            <p:stCondLst>
                              <p:cond delay="2000"/>
                            </p:stCondLst>
                            <p:childTnLst>
                              <p:par>
                                <p:cTn id="18" presetID="9" presetClass="entr" presetSubtype="0"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dissolve">
                                      <p:cBhvr>
                                        <p:cTn id="20" dur="500"/>
                                        <p:tgtEl>
                                          <p:spTgt spid="5"/>
                                        </p:tgtEl>
                                      </p:cBhvr>
                                    </p:animEffect>
                                  </p:childTnLst>
                                </p:cTn>
                              </p:par>
                            </p:childTnLst>
                          </p:cTn>
                        </p:par>
                        <p:par>
                          <p:cTn id="21" fill="hold">
                            <p:stCondLst>
                              <p:cond delay="2500"/>
                            </p:stCondLst>
                            <p:childTnLst>
                              <p:par>
                                <p:cTn id="22" presetID="9"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5" presetClass="entr" presetSubtype="1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checkerboard(across)">
                                      <p:cBhvr>
                                        <p:cTn id="29" dur="500"/>
                                        <p:tgtEl>
                                          <p:spTgt spid="19"/>
                                        </p:tgtEl>
                                      </p:cBhvr>
                                    </p:animEffect>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23"/>
                                        </p:tgtEl>
                                        <p:attrNameLst>
                                          <p:attrName>style.visibility</p:attrName>
                                        </p:attrNameLst>
                                      </p:cBhvr>
                                      <p:to>
                                        <p:strVal val="visible"/>
                                      </p:to>
                                    </p:set>
                                    <p:animEffect transition="in" filter="checkerboard(across)">
                                      <p:cBhvr>
                                        <p:cTn id="34" dur="500"/>
                                        <p:tgtEl>
                                          <p:spTgt spid="23"/>
                                        </p:tgtEl>
                                      </p:cBhvr>
                                    </p:animEffect>
                                  </p:childTnLst>
                                </p:cTn>
                              </p:par>
                            </p:childTnLst>
                          </p:cTn>
                        </p:par>
                      </p:childTnLst>
                    </p:cTn>
                  </p:par>
                  <p:par>
                    <p:cTn id="35" fill="hold">
                      <p:stCondLst>
                        <p:cond delay="indefinite"/>
                      </p:stCondLst>
                      <p:childTnLst>
                        <p:par>
                          <p:cTn id="36" fill="hold">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43011"/>
                                        </p:tgtEl>
                                        <p:attrNameLst>
                                          <p:attrName>style.visibility</p:attrName>
                                        </p:attrNameLst>
                                      </p:cBhvr>
                                      <p:to>
                                        <p:strVal val="visible"/>
                                      </p:to>
                                    </p:set>
                                    <p:animEffect transition="in" filter="checkerboard(across)">
                                      <p:cBhvr>
                                        <p:cTn id="39" dur="500"/>
                                        <p:tgtEl>
                                          <p:spTgt spid="43011"/>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checkerboard(across)">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P spid="23" grpId="0"/>
      <p:bldP spid="43011" grpId="0"/>
      <p:bldP spid="16" grpId="0"/>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本章小结</a:t>
            </a:r>
            <a:endParaRPr lang="zh-CN" altLang="en-US" dirty="0"/>
          </a:p>
        </p:txBody>
      </p:sp>
      <p:grpSp>
        <p:nvGrpSpPr>
          <p:cNvPr id="4" name="Group111"/>
          <p:cNvGrpSpPr>
            <a:grpSpLocks/>
          </p:cNvGrpSpPr>
          <p:nvPr/>
        </p:nvGrpSpPr>
        <p:grpSpPr bwMode="auto">
          <a:xfrm>
            <a:off x="1926344" y="1371701"/>
            <a:ext cx="7416800" cy="3600450"/>
            <a:chOff x="2812600" y="2471400"/>
            <a:chExt cx="3518800" cy="1915200"/>
          </a:xfrm>
        </p:grpSpPr>
        <p:sp>
          <p:nvSpPr>
            <p:cNvPr id="5" name="MMConnector"/>
            <p:cNvSpPr>
              <a:spLocks/>
            </p:cNvSpPr>
            <p:nvPr/>
          </p:nvSpPr>
          <p:spPr bwMode="auto">
            <a:xfrm>
              <a:off x="3810100" y="3030000"/>
              <a:ext cx="596455" cy="562400"/>
            </a:xfrm>
            <a:custGeom>
              <a:avLst/>
              <a:gdLst>
                <a:gd name="T0" fmla="*/ -111955 w 596455"/>
                <a:gd name="T1" fmla="*/ 163400 h 562400"/>
                <a:gd name="T2" fmla="*/ 484500 w 596455"/>
                <a:gd name="T3" fmla="*/ -399000 h 562400"/>
                <a:gd name="T4" fmla="*/ 0 60000 65536"/>
                <a:gd name="T5" fmla="*/ 0 60000 65536"/>
                <a:gd name="T6" fmla="*/ 0 w 596455"/>
                <a:gd name="T7" fmla="*/ 0 h 562400"/>
                <a:gd name="T8" fmla="*/ 596455 w 596455"/>
                <a:gd name="T9" fmla="*/ 562400 h 562400"/>
              </a:gdLst>
              <a:ahLst/>
              <a:cxnLst>
                <a:cxn ang="T4">
                  <a:pos x="T0" y="T1"/>
                </a:cxn>
                <a:cxn ang="T5">
                  <a:pos x="T2" y="T3"/>
                </a:cxn>
              </a:cxnLst>
              <a:rect l="T6" t="T7" r="T8" b="T9"/>
              <a:pathLst>
                <a:path w="596455" h="562400" fill="none">
                  <a:moveTo>
                    <a:pt x="-111955" y="163400"/>
                  </a:moveTo>
                  <a:cubicBezTo>
                    <a:pt x="50853" y="-71955"/>
                    <a:pt x="160404" y="-399000"/>
                    <a:pt x="484500" y="-39900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 name="MMConnector"/>
            <p:cNvSpPr>
              <a:spLocks/>
            </p:cNvSpPr>
            <p:nvPr/>
          </p:nvSpPr>
          <p:spPr bwMode="auto">
            <a:xfrm>
              <a:off x="3810100" y="3296000"/>
              <a:ext cx="478800" cy="139891"/>
            </a:xfrm>
            <a:custGeom>
              <a:avLst/>
              <a:gdLst>
                <a:gd name="T0" fmla="*/ 5700 w 478800"/>
                <a:gd name="T1" fmla="*/ 6891 h 139891"/>
                <a:gd name="T2" fmla="*/ 484500 w 478800"/>
                <a:gd name="T3" fmla="*/ -133000 h 139891"/>
                <a:gd name="T4" fmla="*/ 0 60000 65536"/>
                <a:gd name="T5" fmla="*/ 0 60000 65536"/>
                <a:gd name="T6" fmla="*/ 0 w 478800"/>
                <a:gd name="T7" fmla="*/ 0 h 139891"/>
                <a:gd name="T8" fmla="*/ 478800 w 478800"/>
                <a:gd name="T9" fmla="*/ 139891 h 139891"/>
              </a:gdLst>
              <a:ahLst/>
              <a:cxnLst>
                <a:cxn ang="T4">
                  <a:pos x="T0" y="T1"/>
                </a:cxn>
                <a:cxn ang="T5">
                  <a:pos x="T2" y="T3"/>
                </a:cxn>
              </a:cxnLst>
              <a:rect l="T6" t="T7" r="T8" b="T9"/>
              <a:pathLst>
                <a:path w="478800" h="139891" fill="none">
                  <a:moveTo>
                    <a:pt x="5700" y="6891"/>
                  </a:moveTo>
                  <a:cubicBezTo>
                    <a:pt x="155678" y="-61825"/>
                    <a:pt x="296377" y="-133000"/>
                    <a:pt x="484500" y="-13300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 name="MMConnector"/>
            <p:cNvSpPr>
              <a:spLocks/>
            </p:cNvSpPr>
            <p:nvPr/>
          </p:nvSpPr>
          <p:spPr bwMode="auto">
            <a:xfrm>
              <a:off x="3810100" y="3562000"/>
              <a:ext cx="478800" cy="139891"/>
            </a:xfrm>
            <a:custGeom>
              <a:avLst/>
              <a:gdLst>
                <a:gd name="T0" fmla="*/ 5700 w 478800"/>
                <a:gd name="T1" fmla="*/ -6891 h 139891"/>
                <a:gd name="T2" fmla="*/ 484500 w 478800"/>
                <a:gd name="T3" fmla="*/ 133000 h 139891"/>
                <a:gd name="T4" fmla="*/ 0 60000 65536"/>
                <a:gd name="T5" fmla="*/ 0 60000 65536"/>
                <a:gd name="T6" fmla="*/ 0 w 478800"/>
                <a:gd name="T7" fmla="*/ 0 h 139891"/>
                <a:gd name="T8" fmla="*/ 478800 w 478800"/>
                <a:gd name="T9" fmla="*/ 139891 h 139891"/>
              </a:gdLst>
              <a:ahLst/>
              <a:cxnLst>
                <a:cxn ang="T4">
                  <a:pos x="T0" y="T1"/>
                </a:cxn>
                <a:cxn ang="T5">
                  <a:pos x="T2" y="T3"/>
                </a:cxn>
              </a:cxnLst>
              <a:rect l="T6" t="T7" r="T8" b="T9"/>
              <a:pathLst>
                <a:path w="478800" h="139891" fill="none">
                  <a:moveTo>
                    <a:pt x="5700" y="-6891"/>
                  </a:moveTo>
                  <a:cubicBezTo>
                    <a:pt x="155678" y="61825"/>
                    <a:pt x="296377" y="133000"/>
                    <a:pt x="484500" y="13300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 name="MMConnector"/>
            <p:cNvSpPr>
              <a:spLocks/>
            </p:cNvSpPr>
            <p:nvPr/>
          </p:nvSpPr>
          <p:spPr bwMode="auto">
            <a:xfrm>
              <a:off x="3810100" y="3828000"/>
              <a:ext cx="596455" cy="562400"/>
            </a:xfrm>
            <a:custGeom>
              <a:avLst/>
              <a:gdLst>
                <a:gd name="T0" fmla="*/ -111955 w 596455"/>
                <a:gd name="T1" fmla="*/ -163400 h 562400"/>
                <a:gd name="T2" fmla="*/ 484500 w 596455"/>
                <a:gd name="T3" fmla="*/ 399000 h 562400"/>
                <a:gd name="T4" fmla="*/ 0 60000 65536"/>
                <a:gd name="T5" fmla="*/ 0 60000 65536"/>
                <a:gd name="T6" fmla="*/ 0 w 596455"/>
                <a:gd name="T7" fmla="*/ 0 h 562400"/>
                <a:gd name="T8" fmla="*/ 596455 w 596455"/>
                <a:gd name="T9" fmla="*/ 562400 h 562400"/>
              </a:gdLst>
              <a:ahLst/>
              <a:cxnLst>
                <a:cxn ang="T4">
                  <a:pos x="T0" y="T1"/>
                </a:cxn>
                <a:cxn ang="T5">
                  <a:pos x="T2" y="T3"/>
                </a:cxn>
              </a:cxnLst>
              <a:rect l="T6" t="T7" r="T8" b="T9"/>
              <a:pathLst>
                <a:path w="596455" h="562400" fill="none">
                  <a:moveTo>
                    <a:pt x="-111955" y="-163400"/>
                  </a:moveTo>
                  <a:cubicBezTo>
                    <a:pt x="50853" y="71955"/>
                    <a:pt x="160404" y="399000"/>
                    <a:pt x="484500" y="399000"/>
                  </a:cubicBezTo>
                </a:path>
              </a:pathLst>
            </a:custGeom>
            <a:noFill/>
            <a:ln w="7600" cap="rnd">
              <a:solidFill>
                <a:srgbClr val="4486B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 name="MainIdea"/>
            <p:cNvSpPr>
              <a:spLocks/>
            </p:cNvSpPr>
            <p:nvPr/>
          </p:nvSpPr>
          <p:spPr bwMode="auto">
            <a:xfrm>
              <a:off x="2835400" y="3193400"/>
              <a:ext cx="980400" cy="471200"/>
            </a:xfrm>
            <a:custGeom>
              <a:avLst/>
              <a:gdLst>
                <a:gd name="T0" fmla="*/ 174800 w 980400"/>
                <a:gd name="T1" fmla="*/ 155800 h 471200"/>
                <a:gd name="T2" fmla="*/ 813200 w 980400"/>
                <a:gd name="T3" fmla="*/ 323000 h 471200"/>
              </a:gdLst>
              <a:ahLst/>
              <a:cxnLst/>
              <a:rect l="T0" t="T1" r="T2" b="T3"/>
              <a:pathLst>
                <a:path w="980400" h="471200">
                  <a:moveTo>
                    <a:pt x="60800" y="0"/>
                  </a:moveTo>
                  <a:lnTo>
                    <a:pt x="919600" y="0"/>
                  </a:lnTo>
                  <a:cubicBezTo>
                    <a:pt x="953162" y="0"/>
                    <a:pt x="980400" y="27238"/>
                    <a:pt x="980400" y="60800"/>
                  </a:cubicBezTo>
                  <a:lnTo>
                    <a:pt x="980400" y="410400"/>
                  </a:lnTo>
                  <a:cubicBezTo>
                    <a:pt x="980400" y="443962"/>
                    <a:pt x="953162" y="471200"/>
                    <a:pt x="919600" y="471200"/>
                  </a:cubicBezTo>
                  <a:lnTo>
                    <a:pt x="60800" y="471200"/>
                  </a:lnTo>
                  <a:cubicBezTo>
                    <a:pt x="27238" y="471200"/>
                    <a:pt x="0" y="443962"/>
                    <a:pt x="0" y="410400"/>
                  </a:cubicBezTo>
                  <a:lnTo>
                    <a:pt x="0" y="60800"/>
                  </a:lnTo>
                  <a:cubicBezTo>
                    <a:pt x="0" y="27238"/>
                    <a:pt x="27238" y="0"/>
                    <a:pt x="60800" y="0"/>
                  </a:cubicBezTo>
                  <a:close/>
                </a:path>
              </a:pathLst>
            </a:custGeom>
            <a:solidFill>
              <a:srgbClr val="EAF3FC"/>
            </a:solidFill>
            <a:ln w="22800">
              <a:solidFill>
                <a:srgbClr val="4486B1"/>
              </a:solidFill>
              <a:round/>
              <a:headEnd/>
              <a:tailEnd/>
            </a:ln>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lgn="ctr">
                <a:spcBef>
                  <a:spcPct val="0"/>
                </a:spcBef>
                <a:buFontTx/>
                <a:buNone/>
              </a:pPr>
              <a:r>
                <a:rPr lang="zh-CN" altLang="zh-CN" sz="2000">
                  <a:solidFill>
                    <a:srgbClr val="303030"/>
                  </a:solidFill>
                  <a:latin typeface="宋体" panose="02010600030101010101" pitchFamily="2" charset="-122"/>
                </a:rPr>
                <a:t>软件维护</a:t>
              </a:r>
            </a:p>
          </p:txBody>
        </p:sp>
        <p:sp>
          <p:nvSpPr>
            <p:cNvPr id="10" name="MainTopic"/>
            <p:cNvSpPr>
              <a:spLocks/>
            </p:cNvSpPr>
            <p:nvPr/>
          </p:nvSpPr>
          <p:spPr bwMode="auto">
            <a:xfrm>
              <a:off x="4294600" y="2479000"/>
              <a:ext cx="2029200" cy="304000"/>
            </a:xfrm>
            <a:custGeom>
              <a:avLst/>
              <a:gdLst>
                <a:gd name="T0" fmla="*/ 136800 w 2029200"/>
                <a:gd name="T1" fmla="*/ 87400 h 304000"/>
                <a:gd name="T2" fmla="*/ 1900000 w 2029200"/>
                <a:gd name="T3" fmla="*/ 224200 h 304000"/>
              </a:gdLst>
              <a:ahLst/>
              <a:cxnLst/>
              <a:rect l="T0" t="T1" r="T2" b="T3"/>
              <a:pathLst>
                <a:path w="2029200" h="304000">
                  <a:moveTo>
                    <a:pt x="30400" y="0"/>
                  </a:moveTo>
                  <a:lnTo>
                    <a:pt x="1998800" y="0"/>
                  </a:lnTo>
                  <a:cubicBezTo>
                    <a:pt x="2015581" y="0"/>
                    <a:pt x="2029200" y="13619"/>
                    <a:pt x="2029200" y="30400"/>
                  </a:cubicBezTo>
                  <a:lnTo>
                    <a:pt x="2029200" y="273600"/>
                  </a:lnTo>
                  <a:cubicBezTo>
                    <a:pt x="2029200" y="290381"/>
                    <a:pt x="2015581" y="304000"/>
                    <a:pt x="1998800" y="304000"/>
                  </a:cubicBezTo>
                  <a:lnTo>
                    <a:pt x="30400" y="304000"/>
                  </a:lnTo>
                  <a:cubicBezTo>
                    <a:pt x="13619" y="304000"/>
                    <a:pt x="0" y="290381"/>
                    <a:pt x="0" y="273600"/>
                  </a:cubicBezTo>
                  <a:lnTo>
                    <a:pt x="0" y="30400"/>
                  </a:lnTo>
                  <a:cubicBezTo>
                    <a:pt x="0" y="13619"/>
                    <a:pt x="13619" y="0"/>
                    <a:pt x="30400" y="0"/>
                  </a:cubicBezTo>
                  <a:close/>
                </a:path>
              </a:pathLst>
            </a:custGeom>
            <a:solidFill>
              <a:srgbClr val="F5F9FE"/>
            </a:solidFill>
            <a:ln w="7600">
              <a:solidFill>
                <a:srgbClr val="4486B1"/>
              </a:solidFill>
              <a:round/>
              <a:headEnd/>
              <a:tailEnd/>
            </a:ln>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spcBef>
                  <a:spcPct val="0"/>
                </a:spcBef>
                <a:buFontTx/>
                <a:buNone/>
              </a:pPr>
              <a:r>
                <a:rPr lang="zh-CN" altLang="zh-CN" sz="2000">
                  <a:solidFill>
                    <a:srgbClr val="000000"/>
                  </a:solidFill>
                  <a:latin typeface="宋体" panose="02010600030101010101" pitchFamily="2" charset="-122"/>
                </a:rPr>
                <a:t>软件维护概述</a:t>
              </a:r>
              <a:r>
                <a:rPr lang="zh-CN" altLang="zh-CN" sz="2000">
                  <a:solidFill>
                    <a:srgbClr val="FF0000"/>
                  </a:solidFill>
                  <a:latin typeface="宋体" panose="02010600030101010101" pitchFamily="2" charset="-122"/>
                </a:rPr>
                <a:t>（定义、分类等）</a:t>
              </a:r>
            </a:p>
          </p:txBody>
        </p:sp>
        <p:sp>
          <p:nvSpPr>
            <p:cNvPr id="11" name="MainTopic"/>
            <p:cNvSpPr>
              <a:spLocks/>
            </p:cNvSpPr>
            <p:nvPr/>
          </p:nvSpPr>
          <p:spPr bwMode="auto">
            <a:xfrm>
              <a:off x="4294600" y="3011000"/>
              <a:ext cx="1542800" cy="304000"/>
            </a:xfrm>
            <a:custGeom>
              <a:avLst/>
              <a:gdLst>
                <a:gd name="T0" fmla="*/ 136800 w 1542800"/>
                <a:gd name="T1" fmla="*/ 87400 h 304000"/>
                <a:gd name="T2" fmla="*/ 1413600 w 1542800"/>
                <a:gd name="T3" fmla="*/ 224200 h 304000"/>
              </a:gdLst>
              <a:ahLst/>
              <a:cxnLst/>
              <a:rect l="T0" t="T1" r="T2" b="T3"/>
              <a:pathLst>
                <a:path w="1542800" h="304000">
                  <a:moveTo>
                    <a:pt x="30400" y="0"/>
                  </a:moveTo>
                  <a:lnTo>
                    <a:pt x="1512400" y="0"/>
                  </a:lnTo>
                  <a:cubicBezTo>
                    <a:pt x="1529181" y="0"/>
                    <a:pt x="1542800" y="13619"/>
                    <a:pt x="1542800" y="30400"/>
                  </a:cubicBezTo>
                  <a:lnTo>
                    <a:pt x="1542800" y="273600"/>
                  </a:lnTo>
                  <a:cubicBezTo>
                    <a:pt x="1542800" y="290381"/>
                    <a:pt x="1529181" y="304000"/>
                    <a:pt x="1512400" y="304000"/>
                  </a:cubicBezTo>
                  <a:lnTo>
                    <a:pt x="30400" y="304000"/>
                  </a:lnTo>
                  <a:cubicBezTo>
                    <a:pt x="13619" y="304000"/>
                    <a:pt x="0" y="290381"/>
                    <a:pt x="0" y="273600"/>
                  </a:cubicBezTo>
                  <a:lnTo>
                    <a:pt x="0" y="30400"/>
                  </a:lnTo>
                  <a:cubicBezTo>
                    <a:pt x="0" y="13619"/>
                    <a:pt x="13619" y="0"/>
                    <a:pt x="30400" y="0"/>
                  </a:cubicBezTo>
                  <a:close/>
                </a:path>
              </a:pathLst>
            </a:custGeom>
            <a:solidFill>
              <a:srgbClr val="F5F9FE"/>
            </a:solidFill>
            <a:ln w="7600">
              <a:solidFill>
                <a:srgbClr val="4486B1"/>
              </a:solidFill>
              <a:round/>
              <a:headEnd/>
              <a:tailEnd/>
            </a:ln>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spcBef>
                  <a:spcPct val="0"/>
                </a:spcBef>
                <a:buFontTx/>
                <a:buNone/>
              </a:pPr>
              <a:r>
                <a:rPr lang="zh-CN" altLang="zh-CN" sz="2000">
                  <a:solidFill>
                    <a:srgbClr val="FF0000"/>
                  </a:solidFill>
                  <a:latin typeface="宋体" panose="02010600030101010101" pitchFamily="2" charset="-122"/>
                </a:rPr>
                <a:t>软件维护应注意的问题</a:t>
              </a:r>
            </a:p>
          </p:txBody>
        </p:sp>
        <p:sp>
          <p:nvSpPr>
            <p:cNvPr id="12" name="MainTopic"/>
            <p:cNvSpPr>
              <a:spLocks/>
            </p:cNvSpPr>
            <p:nvPr/>
          </p:nvSpPr>
          <p:spPr bwMode="auto">
            <a:xfrm>
              <a:off x="4294600" y="3543000"/>
              <a:ext cx="1299600" cy="304000"/>
            </a:xfrm>
            <a:custGeom>
              <a:avLst/>
              <a:gdLst>
                <a:gd name="T0" fmla="*/ 136800 w 1299600"/>
                <a:gd name="T1" fmla="*/ 87400 h 304000"/>
                <a:gd name="T2" fmla="*/ 1170400 w 1299600"/>
                <a:gd name="T3" fmla="*/ 224200 h 304000"/>
              </a:gdLst>
              <a:ahLst/>
              <a:cxnLst/>
              <a:rect l="T0" t="T1" r="T2" b="T3"/>
              <a:pathLst>
                <a:path w="1299600" h="304000">
                  <a:moveTo>
                    <a:pt x="30400" y="0"/>
                  </a:moveTo>
                  <a:lnTo>
                    <a:pt x="1269200" y="0"/>
                  </a:lnTo>
                  <a:cubicBezTo>
                    <a:pt x="1285981" y="0"/>
                    <a:pt x="1299600" y="13619"/>
                    <a:pt x="1299600" y="30400"/>
                  </a:cubicBezTo>
                  <a:lnTo>
                    <a:pt x="1299600" y="273600"/>
                  </a:lnTo>
                  <a:cubicBezTo>
                    <a:pt x="1299600" y="290381"/>
                    <a:pt x="1285981" y="304000"/>
                    <a:pt x="1269200" y="304000"/>
                  </a:cubicBezTo>
                  <a:lnTo>
                    <a:pt x="30400" y="304000"/>
                  </a:lnTo>
                  <a:cubicBezTo>
                    <a:pt x="13619" y="304000"/>
                    <a:pt x="0" y="290381"/>
                    <a:pt x="0" y="273600"/>
                  </a:cubicBezTo>
                  <a:lnTo>
                    <a:pt x="0" y="30400"/>
                  </a:lnTo>
                  <a:cubicBezTo>
                    <a:pt x="0" y="13619"/>
                    <a:pt x="13619" y="0"/>
                    <a:pt x="30400" y="0"/>
                  </a:cubicBezTo>
                  <a:close/>
                </a:path>
              </a:pathLst>
            </a:custGeom>
            <a:solidFill>
              <a:srgbClr val="F5F9FE"/>
            </a:solidFill>
            <a:ln w="7600">
              <a:solidFill>
                <a:srgbClr val="4486B1"/>
              </a:solidFill>
              <a:round/>
              <a:headEnd/>
              <a:tailEnd/>
            </a:ln>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spcBef>
                  <a:spcPct val="0"/>
                </a:spcBef>
                <a:buFontTx/>
                <a:buNone/>
              </a:pPr>
              <a:r>
                <a:rPr lang="zh-CN" altLang="zh-CN" sz="2000">
                  <a:solidFill>
                    <a:srgbClr val="FF0000"/>
                  </a:solidFill>
                  <a:latin typeface="宋体" panose="02010600030101010101" pitchFamily="2" charset="-122"/>
                </a:rPr>
                <a:t>软件维护过程模型</a:t>
              </a:r>
            </a:p>
          </p:txBody>
        </p:sp>
        <p:sp>
          <p:nvSpPr>
            <p:cNvPr id="13" name="MainTopic"/>
            <p:cNvSpPr>
              <a:spLocks/>
            </p:cNvSpPr>
            <p:nvPr/>
          </p:nvSpPr>
          <p:spPr bwMode="auto">
            <a:xfrm>
              <a:off x="4294600" y="4075000"/>
              <a:ext cx="1056400" cy="304000"/>
            </a:xfrm>
            <a:custGeom>
              <a:avLst/>
              <a:gdLst>
                <a:gd name="T0" fmla="*/ 136800 w 1056400"/>
                <a:gd name="T1" fmla="*/ 87400 h 304000"/>
                <a:gd name="T2" fmla="*/ 927200 w 1056400"/>
                <a:gd name="T3" fmla="*/ 224200 h 304000"/>
              </a:gdLst>
              <a:ahLst/>
              <a:cxnLst/>
              <a:rect l="T0" t="T1" r="T2" b="T3"/>
              <a:pathLst>
                <a:path w="1056400" h="304000">
                  <a:moveTo>
                    <a:pt x="30400" y="0"/>
                  </a:moveTo>
                  <a:lnTo>
                    <a:pt x="1026000" y="0"/>
                  </a:lnTo>
                  <a:cubicBezTo>
                    <a:pt x="1042781" y="0"/>
                    <a:pt x="1056400" y="13619"/>
                    <a:pt x="1056400" y="30400"/>
                  </a:cubicBezTo>
                  <a:lnTo>
                    <a:pt x="1056400" y="273600"/>
                  </a:lnTo>
                  <a:cubicBezTo>
                    <a:pt x="1056400" y="290381"/>
                    <a:pt x="1042781" y="304000"/>
                    <a:pt x="1026000" y="304000"/>
                  </a:cubicBezTo>
                  <a:lnTo>
                    <a:pt x="30400" y="304000"/>
                  </a:lnTo>
                  <a:cubicBezTo>
                    <a:pt x="13619" y="304000"/>
                    <a:pt x="0" y="290381"/>
                    <a:pt x="0" y="273600"/>
                  </a:cubicBezTo>
                  <a:lnTo>
                    <a:pt x="0" y="30400"/>
                  </a:lnTo>
                  <a:cubicBezTo>
                    <a:pt x="0" y="13619"/>
                    <a:pt x="13619" y="0"/>
                    <a:pt x="30400" y="0"/>
                  </a:cubicBezTo>
                  <a:close/>
                </a:path>
              </a:pathLst>
            </a:custGeom>
            <a:solidFill>
              <a:srgbClr val="F5F9FE"/>
            </a:solidFill>
            <a:ln w="7600">
              <a:solidFill>
                <a:srgbClr val="4486B1"/>
              </a:solidFill>
              <a:round/>
              <a:headEnd/>
              <a:tailEnd/>
            </a:ln>
          </p:spPr>
          <p:txBody>
            <a:bodyPr lIns="0" tIns="0" rIns="0" bIns="0" anchor="ctr"/>
            <a:lstStyle>
              <a:lvl1pPr>
                <a:spcBef>
                  <a:spcPct val="20000"/>
                </a:spcBef>
                <a:buFont typeface="Arial" panose="020B0604020202020204" pitchFamily="34" charset="0"/>
                <a:buChar char="•"/>
                <a:defRPr sz="2400" b="1">
                  <a:solidFill>
                    <a:schemeClr val="tx1"/>
                  </a:solidFill>
                  <a:latin typeface="Franklin Gothic Medium" panose="020B0603020102020204" pitchFamily="34" charset="0"/>
                </a:defRPr>
              </a:lvl1pPr>
              <a:lvl2pPr marL="742950" indent="-28575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2pPr>
              <a:lvl3pPr marL="11430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3pPr>
              <a:lvl4pPr marL="1600200" indent="-228600">
                <a:spcBef>
                  <a:spcPct val="20000"/>
                </a:spcBef>
                <a:buFont typeface="Courier New" panose="02070309020205020404" pitchFamily="49" charset="0"/>
                <a:buChar char="o"/>
                <a:defRPr sz="1600" b="1">
                  <a:solidFill>
                    <a:schemeClr val="tx1"/>
                  </a:solidFill>
                  <a:latin typeface="Franklin Gothic Medium" panose="020B0603020102020204" pitchFamily="34" charset="0"/>
                </a:defRPr>
              </a:lvl4pPr>
              <a:lvl5pPr marL="2057400" indent="-228600">
                <a:spcBef>
                  <a:spcPct val="20000"/>
                </a:spcBef>
                <a:buFont typeface="Arial" panose="020B0604020202020204" pitchFamily="34" charset="0"/>
                <a:buChar char="•"/>
                <a:defRPr sz="1600" b="1">
                  <a:solidFill>
                    <a:schemeClr val="tx1"/>
                  </a:solidFill>
                  <a:latin typeface="Franklin Gothic Medium" panose="020B0603020102020204" pitchFamily="34" charset="0"/>
                </a:defRPr>
              </a:lvl5pPr>
              <a:lvl6pPr marL="25146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6pPr>
              <a:lvl7pPr marL="29718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7pPr>
              <a:lvl8pPr marL="34290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8pPr>
              <a:lvl9pPr marL="3886200" indent="-228600" eaLnBrk="0" fontAlgn="base" hangingPunct="0">
                <a:spcBef>
                  <a:spcPct val="20000"/>
                </a:spcBef>
                <a:spcAft>
                  <a:spcPct val="0"/>
                </a:spcAft>
                <a:buFont typeface="Arial" panose="020B0604020202020204" pitchFamily="34" charset="0"/>
                <a:buChar char="•"/>
                <a:defRPr sz="1600" b="1">
                  <a:solidFill>
                    <a:schemeClr val="tx1"/>
                  </a:solidFill>
                  <a:latin typeface="Franklin Gothic Medium" panose="020B0603020102020204" pitchFamily="34" charset="0"/>
                </a:defRPr>
              </a:lvl9pPr>
            </a:lstStyle>
            <a:p>
              <a:pPr>
                <a:spcBef>
                  <a:spcPct val="0"/>
                </a:spcBef>
                <a:buFontTx/>
                <a:buNone/>
              </a:pPr>
              <a:r>
                <a:rPr lang="zh-CN" altLang="zh-CN" sz="2000" dirty="0">
                  <a:solidFill>
                    <a:srgbClr val="FF0000"/>
                  </a:solidFill>
                  <a:latin typeface="宋体" panose="02010600030101010101" pitchFamily="2" charset="-122"/>
                </a:rPr>
                <a:t>软件维护技术</a:t>
              </a:r>
            </a:p>
          </p:txBody>
        </p:sp>
      </p:grpSp>
    </p:spTree>
    <p:extLst>
      <p:ext uri="{BB962C8B-B14F-4D97-AF65-F5344CB8AC3E}">
        <p14:creationId xmlns:p14="http://schemas.microsoft.com/office/powerpoint/2010/main" val="3732082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软件维护技术</a:t>
            </a:r>
          </a:p>
        </p:txBody>
      </p:sp>
      <p:sp>
        <p:nvSpPr>
          <p:cNvPr id="3" name="文本占位符 5"/>
          <p:cNvSpPr>
            <a:spLocks noGrp="1"/>
          </p:cNvSpPr>
          <p:nvPr/>
        </p:nvSpPr>
        <p:spPr>
          <a:xfrm>
            <a:off x="1973580" y="1884680"/>
            <a:ext cx="7266940" cy="4095750"/>
          </a:xfrm>
          <a:prstGeom prst="rect">
            <a:avLst/>
          </a:prstGeom>
        </p:spPr>
        <p:txBody>
          <a:bodyPr rtlCol="0">
            <a:noAutofit/>
          </a:bodyPr>
          <a:lstStyle>
            <a:lvl1pPr marL="0" indent="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None/>
              <a:defRPr sz="1600" kern="1200">
                <a:solidFill>
                  <a:schemeClr val="bg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1200"/>
              </a:spcBef>
              <a:buClr>
                <a:schemeClr val="accent1">
                  <a:lumMod val="75000"/>
                </a:schemeClr>
              </a:buClr>
              <a:buSzPct val="100000"/>
              <a:buFont typeface="Arial" panose="020B0604020202020204" pitchFamily="34" charset="0"/>
              <a:buNone/>
              <a:defRPr sz="1400" kern="1200">
                <a:solidFill>
                  <a:schemeClr val="tx1"/>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None/>
              <a:defRPr sz="1200" kern="1200">
                <a:solidFill>
                  <a:schemeClr val="tx1"/>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lnSpc>
                <a:spcPct val="90000"/>
              </a:lnSpc>
              <a:spcBef>
                <a:spcPts val="800"/>
              </a:spcBef>
              <a:buClr>
                <a:schemeClr val="accent1">
                  <a:lumMod val="75000"/>
                </a:schemeClr>
              </a:buClr>
              <a:buSzPct val="100000"/>
              <a:buFont typeface="Arial" panose="020B0604020202020204" pitchFamily="34" charset="0"/>
              <a:buNone/>
              <a:defRPr sz="1000" kern="1200">
                <a:solidFill>
                  <a:schemeClr val="tx1"/>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000" kern="1200">
                <a:solidFill>
                  <a:schemeClr val="tx1"/>
                </a:solidFill>
                <a:latin typeface="微软雅黑" panose="020B0503020204020204" pitchFamily="34" charset="-122"/>
                <a:ea typeface="微软雅黑" panose="020B0503020204020204" pitchFamily="34" charset="-122"/>
                <a:cs typeface="+mn-cs"/>
              </a:defRPr>
            </a:lvl5pPr>
            <a:lvl6pPr marL="2286000"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600"/>
              </a:spcBef>
              <a:buClr>
                <a:schemeClr val="accent1">
                  <a:lumMod val="75000"/>
                </a:schemeClr>
              </a:buClr>
              <a:buSzPct val="100000"/>
              <a:buFont typeface="Arial" panose="020B0604020202020204" pitchFamily="34" charset="0"/>
              <a:buNone/>
              <a:defRPr sz="1000" kern="1200">
                <a:solidFill>
                  <a:schemeClr val="tx1"/>
                </a:solidFill>
                <a:latin typeface="+mn-lt"/>
                <a:ea typeface="+mn-ea"/>
                <a:cs typeface="+mn-cs"/>
              </a:defRPr>
            </a:lvl9pPr>
          </a:lstStyle>
          <a:p>
            <a:pPr marL="342900" indent="-342900">
              <a:lnSpc>
                <a:spcPct val="150000"/>
              </a:lnSpc>
              <a:buClrTx/>
              <a:buFont typeface="Wingdings" panose="05000000000000000000" pitchFamily="2" charset="2"/>
              <a:buChar char="l"/>
            </a:pPr>
            <a:r>
              <a:rPr lang="zh-CN" altLang="en-US" sz="3200" dirty="0" smtClean="0">
                <a:solidFill>
                  <a:schemeClr val="tx1"/>
                </a:solidFill>
              </a:rPr>
              <a:t>程序的理解</a:t>
            </a:r>
          </a:p>
          <a:p>
            <a:pPr marL="342900" indent="-342900">
              <a:lnSpc>
                <a:spcPct val="150000"/>
              </a:lnSpc>
              <a:buClrTx/>
              <a:buFont typeface="Wingdings" panose="05000000000000000000" pitchFamily="2" charset="2"/>
              <a:buChar char="l"/>
            </a:pPr>
            <a:r>
              <a:rPr lang="zh-CN" altLang="en-US" sz="3200" dirty="0" smtClean="0">
                <a:solidFill>
                  <a:schemeClr val="tx1"/>
                </a:solidFill>
              </a:rPr>
              <a:t>软件再工程</a:t>
            </a:r>
          </a:p>
          <a:p>
            <a:pPr marL="342900" indent="-342900">
              <a:lnSpc>
                <a:spcPct val="150000"/>
              </a:lnSpc>
              <a:buClrTx/>
              <a:buFont typeface="Wingdings" panose="05000000000000000000" pitchFamily="2" charset="2"/>
              <a:buChar char="l"/>
            </a:pPr>
            <a:r>
              <a:rPr lang="zh-CN" altLang="en-US" sz="3200" dirty="0" smtClean="0">
                <a:solidFill>
                  <a:schemeClr val="tx1"/>
                </a:solidFill>
              </a:rPr>
              <a:t>软件逆向工程</a:t>
            </a:r>
          </a:p>
        </p:txBody>
      </p:sp>
    </p:spTree>
    <p:extLst>
      <p:ext uri="{BB962C8B-B14F-4D97-AF65-F5344CB8AC3E}">
        <p14:creationId xmlns:p14="http://schemas.microsoft.com/office/powerpoint/2010/main" val="4002421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1293845" y="3429000"/>
            <a:ext cx="9604310" cy="1762432"/>
          </a:xfrm>
        </p:spPr>
        <p:txBody>
          <a:bodyPr/>
          <a:lstStyle/>
          <a:p>
            <a:pPr algn="ctr"/>
            <a:r>
              <a:rPr lang="zh-CN" altLang="en-US" dirty="0">
                <a:solidFill>
                  <a:schemeClr val="tx1">
                    <a:lumMod val="90000"/>
                    <a:lumOff val="10000"/>
                  </a:schemeClr>
                </a:solidFill>
                <a:latin typeface="+mn-lt"/>
                <a:ea typeface="+mn-ea"/>
                <a:cs typeface="+mn-ea"/>
                <a:sym typeface="+mn-lt"/>
              </a:rPr>
              <a:t>感谢观看！</a:t>
            </a:r>
          </a:p>
        </p:txBody>
      </p:sp>
      <p:sp>
        <p:nvSpPr>
          <p:cNvPr id="5" name="副标题 9"/>
          <p:cNvSpPr>
            <a:spLocks noGrp="1"/>
          </p:cNvSpPr>
          <p:nvPr>
            <p:ph type="subTitle" idx="1"/>
          </p:nvPr>
        </p:nvSpPr>
        <p:spPr>
          <a:xfrm>
            <a:off x="1293845" y="5483364"/>
            <a:ext cx="9604310" cy="457200"/>
          </a:xfrm>
        </p:spPr>
        <p:txBody>
          <a:bodyPr>
            <a:normAutofit/>
          </a:bodyPr>
          <a:lstStyle/>
          <a:p>
            <a:pPr algn="ctr">
              <a:lnSpc>
                <a:spcPct val="80000"/>
              </a:lnSpc>
              <a:buClrTx/>
              <a:defRPr/>
            </a:pPr>
            <a:r>
              <a:rPr lang="zh-CN" altLang="en-US" b="1" dirty="0">
                <a:latin typeface="+mn-lt"/>
                <a:ea typeface="+mn-ea"/>
                <a:cs typeface="+mn-ea"/>
                <a:sym typeface="+mn-lt"/>
              </a:rPr>
              <a:t>授课教师</a:t>
            </a:r>
            <a:r>
              <a:rPr lang="zh-CN" altLang="en-US" b="1" dirty="0" smtClean="0">
                <a:latin typeface="+mn-lt"/>
                <a:ea typeface="+mn-ea"/>
                <a:cs typeface="+mn-ea"/>
                <a:sym typeface="+mn-lt"/>
              </a:rPr>
              <a:t>：吴晓华     </a:t>
            </a:r>
            <a:r>
              <a:rPr lang="zh-CN" altLang="en-US" b="1" dirty="0">
                <a:latin typeface="+mn-lt"/>
                <a:ea typeface="+mn-ea"/>
                <a:cs typeface="+mn-ea"/>
                <a:sym typeface="+mn-lt"/>
              </a:rPr>
              <a:t>电子邮箱</a:t>
            </a:r>
            <a:r>
              <a:rPr lang="zh-CN" altLang="en-US" b="1" dirty="0" smtClean="0">
                <a:latin typeface="+mn-lt"/>
                <a:ea typeface="+mn-ea"/>
                <a:cs typeface="+mn-ea"/>
                <a:sym typeface="+mn-lt"/>
              </a:rPr>
              <a:t>：</a:t>
            </a:r>
            <a:r>
              <a:rPr lang="en-US" altLang="zh-CN" b="1" dirty="0" smtClean="0">
                <a:latin typeface="+mn-lt"/>
                <a:ea typeface="+mn-ea"/>
                <a:cs typeface="+mn-ea"/>
                <a:sym typeface="+mn-lt"/>
                <a:hlinkClick r:id="rId3"/>
              </a:rPr>
              <a:t>wxhcshua@126.com</a:t>
            </a:r>
            <a:endParaRPr lang="zh-CN" altLang="en-US" b="1" dirty="0">
              <a:latin typeface="+mn-lt"/>
              <a:ea typeface="+mn-ea"/>
              <a:cs typeface="+mn-ea"/>
              <a:sym typeface="+mn-lt"/>
            </a:endParaRPr>
          </a:p>
        </p:txBody>
      </p:sp>
    </p:spTree>
    <p:extLst>
      <p:ext uri="{BB962C8B-B14F-4D97-AF65-F5344CB8AC3E}">
        <p14:creationId xmlns:p14="http://schemas.microsoft.com/office/powerpoint/2010/main" val="491086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rmAutofit/>
          </a:bodyPr>
          <a:lstStyle/>
          <a:p>
            <a:r>
              <a:rPr lang="zh-CN" altLang="en-US" sz="3600" dirty="0" smtClean="0">
                <a:latin typeface="+mn-lt"/>
                <a:ea typeface="+mn-ea"/>
                <a:cs typeface="+mn-ea"/>
                <a:sym typeface="+mn-lt"/>
              </a:rPr>
              <a:t>软件维护的概念和分类</a:t>
            </a:r>
            <a:endParaRPr lang="zh-CN" altLang="en-US" sz="3600" dirty="0">
              <a:latin typeface="+mn-lt"/>
              <a:ea typeface="+mn-ea"/>
              <a:cs typeface="+mn-ea"/>
              <a:sym typeface="+mn-lt"/>
            </a:endParaRPr>
          </a:p>
        </p:txBody>
      </p:sp>
      <p:pic>
        <p:nvPicPr>
          <p:cNvPr id="8" name="内容占位符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17525" y="2048928"/>
            <a:ext cx="6218238" cy="2995117"/>
          </a:xfrm>
        </p:spPr>
      </p:pic>
      <p:sp>
        <p:nvSpPr>
          <p:cNvPr id="6" name="文本占位符 5"/>
          <p:cNvSpPr>
            <a:spLocks noGrp="1"/>
          </p:cNvSpPr>
          <p:nvPr>
            <p:ph type="body" sz="half" idx="2"/>
          </p:nvPr>
        </p:nvSpPr>
        <p:spPr/>
        <p:txBody>
          <a:bodyPr>
            <a:normAutofit/>
          </a:bodyPr>
          <a:lstStyle/>
          <a:p>
            <a:pPr marL="342900" indent="-342900">
              <a:buClrTx/>
              <a:buFont typeface="Wingdings" panose="05000000000000000000" pitchFamily="2" charset="2"/>
              <a:buChar char="l"/>
            </a:pPr>
            <a:r>
              <a:rPr lang="zh-CN" altLang="en-US" sz="2400" dirty="0" smtClean="0">
                <a:cs typeface="+mn-ea"/>
                <a:sym typeface="+mn-lt"/>
              </a:rPr>
              <a:t>基本概念</a:t>
            </a:r>
            <a:endParaRPr lang="en-US" altLang="zh-CN" sz="2400" dirty="0" smtClean="0">
              <a:cs typeface="+mn-ea"/>
              <a:sym typeface="+mn-lt"/>
            </a:endParaRPr>
          </a:p>
          <a:p>
            <a:pPr marL="342900" indent="-342900">
              <a:buClrTx/>
              <a:buFont typeface="Wingdings" panose="05000000000000000000" pitchFamily="2" charset="2"/>
              <a:buChar char="l"/>
            </a:pPr>
            <a:r>
              <a:rPr lang="zh-CN" altLang="en-US" sz="2400" dirty="0" smtClean="0">
                <a:cs typeface="+mn-ea"/>
                <a:sym typeface="+mn-lt"/>
              </a:rPr>
              <a:t>基本类型</a:t>
            </a:r>
            <a:endParaRPr lang="zh-CN" altLang="en-US" sz="4400" dirty="0"/>
          </a:p>
        </p:txBody>
      </p:sp>
    </p:spTree>
    <p:extLst>
      <p:ext uri="{BB962C8B-B14F-4D97-AF65-F5344CB8AC3E}">
        <p14:creationId xmlns:p14="http://schemas.microsoft.com/office/powerpoint/2010/main" val="222086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1000"/>
                                        <p:tgtEl>
                                          <p:spTgt spid="6">
                                            <p:txEl>
                                              <p:pRg st="0" end="0"/>
                                            </p:txEl>
                                          </p:spTgt>
                                        </p:tgtEl>
                                      </p:cBhvr>
                                    </p:animEffect>
                                    <p:anim calcmode="lin" valueType="num">
                                      <p:cBhvr>
                                        <p:cTn id="13"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fade">
                                      <p:cBhvr>
                                        <p:cTn id="19" dur="1000"/>
                                        <p:tgtEl>
                                          <p:spTgt spid="6">
                                            <p:txEl>
                                              <p:pRg st="1" end="1"/>
                                            </p:txEl>
                                          </p:spTgt>
                                        </p:tgtEl>
                                      </p:cBhvr>
                                    </p:animEffect>
                                    <p:anim calcmode="lin" valueType="num">
                                      <p:cBhvr>
                                        <p:cTn id="20"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10"/>
          <p:cNvSpPr>
            <a:spLocks noGrp="1"/>
          </p:cNvSpPr>
          <p:nvPr>
            <p:ph type="title"/>
          </p:nvPr>
        </p:nvSpPr>
        <p:spPr/>
        <p:txBody>
          <a:bodyPr/>
          <a:lstStyle/>
          <a:p>
            <a:r>
              <a:rPr lang="en-US" altLang="zh-CN" dirty="0">
                <a:latin typeface="+mn-lt"/>
                <a:ea typeface="+mn-ea"/>
                <a:cs typeface="+mn-ea"/>
                <a:sym typeface="+mn-lt"/>
              </a:rPr>
              <a:t>1. </a:t>
            </a:r>
            <a:r>
              <a:rPr lang="zh-CN" altLang="en-US" dirty="0">
                <a:latin typeface="+mn-lt"/>
                <a:ea typeface="+mn-ea"/>
                <a:cs typeface="+mn-ea"/>
                <a:sym typeface="+mn-lt"/>
              </a:rPr>
              <a:t>软件维护的概念</a:t>
            </a:r>
          </a:p>
        </p:txBody>
      </p:sp>
      <p:grpSp>
        <p:nvGrpSpPr>
          <p:cNvPr id="4" name="Group 3"/>
          <p:cNvGrpSpPr/>
          <p:nvPr/>
        </p:nvGrpSpPr>
        <p:grpSpPr>
          <a:xfrm>
            <a:off x="266065" y="1495425"/>
            <a:ext cx="11659870" cy="4493895"/>
            <a:chOff x="0" y="230"/>
            <a:chExt cx="3984" cy="911"/>
          </a:xfrm>
        </p:grpSpPr>
        <p:sp>
          <p:nvSpPr>
            <p:cNvPr id="9" name="AutoShape 4"/>
            <p:cNvSpPr>
              <a:spLocks noChangeArrowheads="1"/>
            </p:cNvSpPr>
            <p:nvPr/>
          </p:nvSpPr>
          <p:spPr bwMode="auto">
            <a:xfrm>
              <a:off x="0" y="230"/>
              <a:ext cx="3984" cy="911"/>
            </a:xfrm>
            <a:prstGeom prst="roundRect">
              <a:avLst>
                <a:gd name="adj" fmla="val 10889"/>
              </a:avLst>
            </a:prstGeom>
            <a:solidFill>
              <a:schemeClr val="accent1"/>
            </a:solidFill>
            <a:ln w="38100">
              <a:solidFill>
                <a:schemeClr val="accent1"/>
              </a:solidFill>
              <a:round/>
            </a:ln>
            <a:effectLst>
              <a:outerShdw dist="135003" dir="2928844" algn="ctr" rotWithShape="0">
                <a:srgbClr val="000000">
                  <a:alpha val="50000"/>
                </a:srgbClr>
              </a:outerShdw>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ea"/>
              </a:endParaRPr>
            </a:p>
          </p:txBody>
        </p:sp>
        <p:grpSp>
          <p:nvGrpSpPr>
            <p:cNvPr id="5" name="Group 5"/>
            <p:cNvGrpSpPr/>
            <p:nvPr/>
          </p:nvGrpSpPr>
          <p:grpSpPr>
            <a:xfrm>
              <a:off x="68" y="272"/>
              <a:ext cx="799" cy="817"/>
              <a:chOff x="-19" y="188"/>
              <a:chExt cx="799" cy="817"/>
            </a:xfrm>
          </p:grpSpPr>
          <p:sp>
            <p:nvSpPr>
              <p:cNvPr id="12" name="AutoShape 6"/>
              <p:cNvSpPr>
                <a:spLocks noChangeArrowheads="1"/>
              </p:cNvSpPr>
              <p:nvPr/>
            </p:nvSpPr>
            <p:spPr bwMode="auto">
              <a:xfrm>
                <a:off x="12" y="258"/>
                <a:ext cx="768" cy="747"/>
              </a:xfrm>
              <a:prstGeom prst="roundRect">
                <a:avLst>
                  <a:gd name="adj" fmla="val 11921"/>
                </a:avLst>
              </a:prstGeom>
              <a:solidFill>
                <a:srgbClr val="7030A0"/>
              </a:solidFill>
              <a:ln w="38100" cmpd="sng">
                <a:solidFill>
                  <a:srgbClr val="FFFFFF"/>
                </a:solidFill>
                <a:round/>
              </a:ln>
              <a:effec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ea"/>
                </a:endParaRPr>
              </a:p>
            </p:txBody>
          </p:sp>
          <p:sp>
            <p:nvSpPr>
              <p:cNvPr id="13" name="未知"/>
              <p:cNvSpPr/>
              <p:nvPr/>
            </p:nvSpPr>
            <p:spPr bwMode="auto">
              <a:xfrm>
                <a:off x="-19" y="188"/>
                <a:ext cx="383" cy="373"/>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solidFill>
                <a:srgbClr val="7030A0"/>
              </a:solidFill>
              <a:ln w="9525">
                <a:no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2000" b="0" i="0" u="none" strike="noStrike" kern="1200" cap="none" spc="0" normalizeH="0" baseline="0" noProof="0">
                  <a:ln>
                    <a:noFill/>
                  </a:ln>
                  <a:solidFill>
                    <a:srgbClr val="000000"/>
                  </a:solidFill>
                  <a:effectLst/>
                  <a:uLnTx/>
                  <a:uFillTx/>
                  <a:latin typeface="宋体" panose="02010600030101010101" pitchFamily="2" charset="-122"/>
                  <a:ea typeface="宋体" panose="02010600030101010101" pitchFamily="2" charset="-122"/>
                  <a:cs typeface="+mn-ea"/>
                </a:endParaRPr>
              </a:p>
            </p:txBody>
          </p:sp>
          <p:sp>
            <p:nvSpPr>
              <p:cNvPr id="6" name="Text Box 8"/>
              <p:cNvSpPr txBox="1">
                <a:spLocks noChangeArrowheads="1"/>
              </p:cNvSpPr>
              <p:nvPr/>
            </p:nvSpPr>
            <p:spPr bwMode="auto">
              <a:xfrm>
                <a:off x="63" y="397"/>
                <a:ext cx="667" cy="199"/>
              </a:xfrm>
              <a:prstGeom prst="rect">
                <a:avLst/>
              </a:prstGeom>
              <a:noFill/>
              <a:ln w="9525">
                <a:noFill/>
                <a:miter lim="800000"/>
              </a:ln>
              <a:effectLst>
                <a:outerShdw dist="35921" dir="2700000" algn="ctr" rotWithShape="0">
                  <a:srgbClr val="000000"/>
                </a:outerShdw>
              </a:effectLst>
            </p:spPr>
            <p:txBody>
              <a:bodyPr>
                <a:spAutoFit/>
              </a:bodyPr>
              <a:lstStyle/>
              <a:p>
                <a:pPr marR="0" defTabSz="914400" rtl="0" eaLnBrk="0" hangingPunct="0">
                  <a:buClrTx/>
                  <a:buSzTx/>
                  <a:buFontTx/>
                  <a:buNone/>
                  <a:defRPr/>
                </a:pPr>
                <a:endParaRPr kumimoji="0" lang="en-US" altLang="zh-CN" kern="1200" cap="none" spc="0" normalizeH="0" baseline="0" noProof="0" dirty="0">
                  <a:solidFill>
                    <a:srgbClr val="FFFFFF"/>
                  </a:solidFill>
                  <a:effectLst>
                    <a:outerShdw blurRad="38100" dist="38100" dir="2700000" algn="tl">
                      <a:srgbClr val="C0C0C0"/>
                    </a:outerShdw>
                  </a:effectLst>
                  <a:latin typeface="宋体" panose="02010600030101010101" pitchFamily="2" charset="-122"/>
                  <a:ea typeface="宋体" panose="02010600030101010101" pitchFamily="2" charset="-122"/>
                  <a:cs typeface="+mn-ea"/>
                </a:endParaRPr>
              </a:p>
              <a:p>
                <a:pPr marR="0" defTabSz="914400" rtl="0" eaLnBrk="0" hangingPunct="0">
                  <a:buClrTx/>
                  <a:buSzTx/>
                  <a:buFontTx/>
                  <a:buNone/>
                  <a:defRPr/>
                </a:pPr>
                <a:r>
                  <a:rPr kumimoji="0" lang="zh-CN" sz="4000" b="1" baseline="0" noProof="0" dirty="0">
                    <a:solidFill>
                      <a:schemeClr val="bg1"/>
                    </a:solidFill>
                    <a:uFillTx/>
                    <a:latin typeface="宋体" panose="02010600030101010101" pitchFamily="2" charset="-122"/>
                    <a:ea typeface="宋体" panose="02010600030101010101" pitchFamily="2" charset="-122"/>
                    <a:cs typeface="+mn-ea"/>
                  </a:rPr>
                  <a:t>定义</a:t>
                </a:r>
              </a:p>
            </p:txBody>
          </p:sp>
        </p:grpSp>
        <p:sp>
          <p:nvSpPr>
            <p:cNvPr id="7" name="Text Box 9"/>
            <p:cNvSpPr txBox="1">
              <a:spLocks noChangeArrowheads="1"/>
            </p:cNvSpPr>
            <p:nvPr/>
          </p:nvSpPr>
          <p:spPr bwMode="auto">
            <a:xfrm>
              <a:off x="960" y="400"/>
              <a:ext cx="2928" cy="580"/>
            </a:xfrm>
            <a:prstGeom prst="rect">
              <a:avLst/>
            </a:prstGeom>
            <a:noFill/>
            <a:ln w="9525">
              <a:noFill/>
              <a:miter lim="800000"/>
            </a:ln>
            <a:effectLst/>
          </p:spPr>
          <p:txBody>
            <a:bodyPr>
              <a:spAutoFit/>
            </a:bodyPr>
            <a:lstStyle/>
            <a:p>
              <a:pPr marR="0" algn="just" defTabSz="914400" rtl="0">
                <a:buClrTx/>
                <a:buSzTx/>
                <a:buFontTx/>
                <a:buNone/>
                <a:defRPr/>
              </a:pPr>
              <a:r>
                <a:rPr lang="en-US" altLang="zh-CN" sz="3600" b="1"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IEEE/EIA 12207[ISO/IEC2008]</a:t>
              </a:r>
              <a:r>
                <a:rPr lang="zh-CN" altLang="en-US" sz="3600" b="1" dirty="0">
                  <a:solidFill>
                    <a:schemeClr val="bg1"/>
                  </a:solidFill>
                  <a:latin typeface="宋体" panose="02010600030101010101" pitchFamily="2" charset="-122"/>
                  <a:ea typeface="宋体" panose="02010600030101010101" pitchFamily="2" charset="-122"/>
                  <a:cs typeface="宋体" panose="02010600030101010101" pitchFamily="2" charset="-122"/>
                  <a:sym typeface="+mn-ea"/>
                </a:rPr>
                <a:t>中对软件维护的定义是：软件维护是指由于软件产品出现问题或需要改进而对代码及相关文档的修改，其目的是对现有软件产品进行修改的同时保持其完整性。</a:t>
              </a:r>
              <a:endParaRPr kumimoji="0" lang="zh-CN" altLang="en-US" sz="3600" b="1" kern="1200" cap="none" spc="0" normalizeH="0" baseline="0" noProof="0" dirty="0">
                <a:solidFill>
                  <a:schemeClr val="bg1"/>
                </a:solidFill>
                <a:effectLst>
                  <a:outerShdw blurRad="38100" dist="38100" dir="2700000" algn="tl">
                    <a:srgbClr val="C0C0C0"/>
                  </a:outerShdw>
                </a:effectLst>
                <a:latin typeface="宋体" panose="02010600030101010101" pitchFamily="2" charset="-122"/>
                <a:ea typeface="宋体" panose="02010600030101010101" pitchFamily="2" charset="-122"/>
                <a:cs typeface="宋体" panose="02010600030101010101" pitchFamily="2" charset="-122"/>
                <a:sym typeface="+mn-ea"/>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a:latin typeface="+mn-lt"/>
                <a:ea typeface="+mn-ea"/>
                <a:cs typeface="+mn-ea"/>
                <a:sym typeface="+mn-ea"/>
              </a:rPr>
              <a:t>软件维护的成本</a:t>
            </a:r>
            <a:endParaRPr lang="zh-CN" altLang="en-US" dirty="0">
              <a:latin typeface="+mn-lt"/>
              <a:ea typeface="+mn-ea"/>
              <a:cs typeface="+mn-ea"/>
              <a:sym typeface="+mn-lt"/>
            </a:endParaRPr>
          </a:p>
        </p:txBody>
      </p:sp>
      <p:pic>
        <p:nvPicPr>
          <p:cNvPr id="30" name="图片 29"/>
          <p:cNvPicPr>
            <a:picLocks noChangeAspect="1"/>
          </p:cNvPicPr>
          <p:nvPr/>
        </p:nvPicPr>
        <p:blipFill>
          <a:blip r:embed="rId3"/>
          <a:stretch>
            <a:fillRect/>
          </a:stretch>
        </p:blipFill>
        <p:spPr>
          <a:xfrm>
            <a:off x="1667510" y="2322195"/>
            <a:ext cx="8856980" cy="4314190"/>
          </a:xfrm>
          <a:prstGeom prst="rect">
            <a:avLst/>
          </a:prstGeom>
        </p:spPr>
      </p:pic>
      <p:sp>
        <p:nvSpPr>
          <p:cNvPr id="11267" name="Rectangle 3"/>
          <p:cNvSpPr>
            <a:spLocks noGrp="1"/>
          </p:cNvSpPr>
          <p:nvPr/>
        </p:nvSpPr>
        <p:spPr>
          <a:xfrm>
            <a:off x="157480" y="1072515"/>
            <a:ext cx="11837670" cy="131445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ysClr val="windowText" lastClr="000000"/>
                </a:solidFill>
                <a:latin typeface="Franklin Gothic Medium" panose="020B0603020102020204" charset="0"/>
                <a:ea typeface="+mn-ea"/>
                <a:cs typeface="+mn-ea"/>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ysClr val="windowText" lastClr="000000"/>
                </a:solidFill>
                <a:latin typeface="Franklin Gothic Medium" panose="020B0603020102020204" charset="0"/>
                <a:ea typeface="+mn-ea"/>
                <a:cs typeface="+mn-ea"/>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ysClr val="windowText" lastClr="000000"/>
                </a:solidFill>
                <a:latin typeface="Franklin Gothic Medium" panose="020B0603020102020204" charset="0"/>
                <a:ea typeface="+mn-ea"/>
                <a:cs typeface="+mn-ea"/>
              </a:defRPr>
            </a:lvl5pPr>
            <a:lvl6pPr marL="25146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charset="0"/>
                <a:ea typeface="+mn-ea"/>
                <a:cs typeface="+mn-ea"/>
              </a:defRPr>
            </a:lvl6pPr>
            <a:lvl7pPr marL="29718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charset="0"/>
                <a:ea typeface="+mn-ea"/>
                <a:cs typeface="+mn-ea"/>
              </a:defRPr>
            </a:lvl7pPr>
            <a:lvl8pPr marL="3429000" indent="-228600" algn="l" defTabSz="914400" rtl="0" eaLnBrk="1" latinLnBrk="0" hangingPunct="1">
              <a:spcBef>
                <a:spcPct val="20000"/>
              </a:spcBef>
              <a:buFont typeface="Courier New" panose="02070309020205020404" pitchFamily="49" charset="0"/>
              <a:buChar char="o"/>
              <a:defRPr sz="1600" kern="1200">
                <a:solidFill>
                  <a:sysClr val="windowText" lastClr="000000">
                    <a:lumMod val="50000"/>
                    <a:lumOff val="50000"/>
                  </a:sysClr>
                </a:solidFill>
                <a:latin typeface="Franklin Gothic Medium" panose="020B0603020102020204" charset="0"/>
                <a:ea typeface="+mn-ea"/>
                <a:cs typeface="+mn-ea"/>
              </a:defRPr>
            </a:lvl8pPr>
            <a:lvl9pPr marL="3886200" indent="-228600" algn="l" defTabSz="914400" rtl="0" eaLnBrk="1" latinLnBrk="0" hangingPunct="1">
              <a:spcBef>
                <a:spcPct val="20000"/>
              </a:spcBef>
              <a:buFont typeface="Arial" panose="020B0604020202020204" pitchFamily="34" charset="0"/>
              <a:buChar char="•"/>
              <a:defRPr sz="1600" kern="1200">
                <a:solidFill>
                  <a:sysClr val="windowText" lastClr="000000">
                    <a:lumMod val="50000"/>
                    <a:lumOff val="50000"/>
                  </a:sysClr>
                </a:solidFill>
                <a:latin typeface="Franklin Gothic Medium" panose="020B0603020102020204" charset="0"/>
                <a:ea typeface="+mn-ea"/>
                <a:cs typeface="+mn-ea"/>
              </a:defRPr>
            </a:lvl9pPr>
          </a:lstStyle>
          <a:p>
            <a:r>
              <a:rPr lang="zh-CN" altLang="en-US" sz="3200" dirty="0">
                <a:solidFill>
                  <a:schemeClr val="tx1"/>
                </a:solidFill>
                <a:latin typeface="+mn-lt"/>
                <a:ea typeface="+mn-ea"/>
                <a:cs typeface="+mn-ea"/>
              </a:rPr>
              <a:t>软件维护阶段一般要消耗软件生命周期中经费开支的</a:t>
            </a:r>
            <a:r>
              <a:rPr lang="zh-CN" altLang="en-US" sz="3200" dirty="0">
                <a:solidFill>
                  <a:srgbClr val="FF0000"/>
                </a:solidFill>
                <a:latin typeface="+mn-lt"/>
                <a:ea typeface="+mn-ea"/>
                <a:cs typeface="+mn-ea"/>
              </a:rPr>
              <a:t>大部分</a:t>
            </a:r>
            <a:r>
              <a:rPr lang="zh-CN" altLang="en-US" sz="3200" dirty="0">
                <a:solidFill>
                  <a:schemeClr val="tx1"/>
                </a:solidFill>
                <a:latin typeface="+mn-lt"/>
                <a:ea typeface="+mn-ea"/>
                <a:cs typeface="+mn-ea"/>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barn(inVertical)">
                                      <p:cBhvr>
                                        <p:cTn id="7" dur="500"/>
                                        <p:tgtEl>
                                          <p:spTgt spid="112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nvSpPr>
        <p:spPr>
          <a:xfrm>
            <a:off x="381000" y="77470"/>
            <a:ext cx="6127750" cy="1495425"/>
          </a:xfrm>
          <a:prstGeom prst="rect">
            <a:avLst/>
          </a:prstGeom>
        </p:spPr>
        <p:txBody>
          <a:bodyPr rtlCol="0"/>
          <a:lstStyle>
            <a:lvl1pPr algn="l" defTabSz="914400" rtl="0" eaLnBrk="1" latinLnBrk="0" hangingPunct="1">
              <a:lnSpc>
                <a:spcPct val="130000"/>
              </a:lnSpc>
              <a:spcBef>
                <a:spcPct val="0"/>
              </a:spcBef>
              <a:buNone/>
              <a:defRPr sz="32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zh-CN" altLang="en-US" dirty="0">
                <a:latin typeface="+mn-lt"/>
                <a:ea typeface="+mn-ea"/>
                <a:cs typeface="+mn-ea"/>
                <a:sym typeface="+mn-ea"/>
              </a:rPr>
              <a:t>不同年代用于维护已有软件的费用占软件总预算成本情况</a:t>
            </a:r>
          </a:p>
        </p:txBody>
      </p:sp>
      <p:sp>
        <p:nvSpPr>
          <p:cNvPr id="35" name="Bent Arrow 18"/>
          <p:cNvSpPr/>
          <p:nvPr/>
        </p:nvSpPr>
        <p:spPr>
          <a:xfrm>
            <a:off x="2256160" y="3995100"/>
            <a:ext cx="2428892" cy="1550916"/>
          </a:xfrm>
          <a:prstGeom prst="bentArrow">
            <a:avLst/>
          </a:prstGeom>
          <a:solidFill>
            <a:schemeClr val="accent1"/>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1">
            <a:schemeClr val="accent5"/>
          </a:lnRef>
          <a:fillRef idx="3">
            <a:schemeClr val="accent5"/>
          </a:fillRef>
          <a:effectRef idx="2">
            <a:schemeClr val="accent5"/>
          </a:effectRef>
          <a:fontRef idx="minor">
            <a:schemeClr val="lt1"/>
          </a:fontRef>
        </p:style>
        <p:txBody>
          <a:bodyPr rtlCol="0" anchor="ctr"/>
          <a:lstStyle/>
          <a:p>
            <a:pPr algn="ctr"/>
            <a:endParaRPr lang="id-ID" sz="3200">
              <a:solidFill>
                <a:schemeClr val="accent1"/>
              </a:solidFill>
            </a:endParaRPr>
          </a:p>
        </p:txBody>
      </p:sp>
      <p:sp>
        <p:nvSpPr>
          <p:cNvPr id="36" name="Bent Arrow 20"/>
          <p:cNvSpPr/>
          <p:nvPr/>
        </p:nvSpPr>
        <p:spPr>
          <a:xfrm>
            <a:off x="7113942" y="3047316"/>
            <a:ext cx="2428892" cy="1550916"/>
          </a:xfrm>
          <a:prstGeom prst="bentArrow">
            <a:avLst/>
          </a:prstGeom>
          <a:solidFill>
            <a:schemeClr val="accent1"/>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1">
            <a:schemeClr val="accent3"/>
          </a:lnRef>
          <a:fillRef idx="3">
            <a:schemeClr val="accent3"/>
          </a:fillRef>
          <a:effectRef idx="2">
            <a:schemeClr val="accent3"/>
          </a:effectRef>
          <a:fontRef idx="minor">
            <a:schemeClr val="lt1"/>
          </a:fontRef>
        </p:style>
        <p:txBody>
          <a:bodyPr rtlCol="0" anchor="ctr"/>
          <a:lstStyle/>
          <a:p>
            <a:pPr algn="ctr"/>
            <a:endParaRPr lang="id-ID" sz="3200">
              <a:solidFill>
                <a:schemeClr val="accent1"/>
              </a:solidFill>
            </a:endParaRPr>
          </a:p>
        </p:txBody>
      </p:sp>
      <p:sp>
        <p:nvSpPr>
          <p:cNvPr id="37" name="Bent Arrow 19"/>
          <p:cNvSpPr/>
          <p:nvPr/>
        </p:nvSpPr>
        <p:spPr>
          <a:xfrm>
            <a:off x="4685050" y="3478128"/>
            <a:ext cx="2428892" cy="1550916"/>
          </a:xfrm>
          <a:prstGeom prst="bentArrow">
            <a:avLst/>
          </a:prstGeom>
          <a:solidFill>
            <a:schemeClr val="accent1"/>
          </a:solidFill>
          <a:ln>
            <a:noFill/>
          </a:ln>
          <a:effectLst>
            <a:outerShdw blurRad="152400" dist="63500" dir="8100000" algn="tl" rotWithShape="0">
              <a:prstClr val="black">
                <a:alpha val="30000"/>
              </a:prstClr>
            </a:outerShdw>
          </a:effectLst>
          <a:scene3d>
            <a:camera prst="orthographicFront"/>
            <a:lightRig rig="threePt" dir="t"/>
          </a:scene3d>
          <a:sp3d prstMaterial="softEdge">
            <a:bevelT w="38100" h="6350"/>
          </a:sp3d>
        </p:spPr>
        <p:style>
          <a:lnRef idx="1">
            <a:schemeClr val="accent6"/>
          </a:lnRef>
          <a:fillRef idx="3">
            <a:schemeClr val="accent6"/>
          </a:fillRef>
          <a:effectRef idx="2">
            <a:schemeClr val="accent6"/>
          </a:effectRef>
          <a:fontRef idx="minor">
            <a:schemeClr val="lt1"/>
          </a:fontRef>
        </p:style>
        <p:txBody>
          <a:bodyPr rtlCol="0" anchor="ctr"/>
          <a:lstStyle/>
          <a:p>
            <a:pPr algn="ctr"/>
            <a:endParaRPr lang="id-ID" sz="3200">
              <a:solidFill>
                <a:schemeClr val="accent1"/>
              </a:solidFill>
            </a:endParaRPr>
          </a:p>
        </p:txBody>
      </p:sp>
      <p:sp>
        <p:nvSpPr>
          <p:cNvPr id="49" name="TextBox 7"/>
          <p:cNvSpPr>
            <a:spLocks noChangeArrowheads="1"/>
          </p:cNvSpPr>
          <p:nvPr/>
        </p:nvSpPr>
        <p:spPr bwMode="auto">
          <a:xfrm>
            <a:off x="2687955" y="3557270"/>
            <a:ext cx="1369060" cy="307340"/>
          </a:xfrm>
          <a:prstGeom prst="rect">
            <a:avLst/>
          </a:prstGeom>
          <a:noFill/>
          <a:ln>
            <a:noFill/>
          </a:ln>
          <a:effectLst/>
          <a:extLst>
            <a:ext uri="{909E8E84-426E-40DD-AFC4-6F175D3DCCD1}">
              <a14:hiddenFill xmlns:a14="http://schemas.microsoft.com/office/drawing/2010/main">
                <a:solidFill>
                  <a:srgbClr val="FFFFFF"/>
                </a:solidFill>
              </a14:hiddenFill>
            </a:ext>
          </a:extLst>
        </p:spPr>
        <p:txBody>
          <a:bodyPr wrap="square" lIns="0" tIns="0" rIns="0" bIns="0">
            <a:spAutoFit/>
          </a:bodyPr>
          <a:lstStyle/>
          <a:p>
            <a:pPr lvl="0" algn="ctr">
              <a:spcBef>
                <a:spcPts val="0"/>
              </a:spcBef>
              <a:spcAft>
                <a:spcPts val="0"/>
              </a:spcAft>
              <a:defRPr/>
            </a:pPr>
            <a:r>
              <a:rPr lang="zh-CN" altLang="en-US" sz="2000" b="1" dirty="0">
                <a:solidFill>
                  <a:schemeClr val="accent1"/>
                </a:solidFill>
                <a:latin typeface="微软雅黑" panose="020B0503020204020204" pitchFamily="34" charset="-122"/>
                <a:ea typeface="微软雅黑" panose="020B0503020204020204" pitchFamily="34" charset="-122"/>
                <a:sym typeface="+mn-ea"/>
              </a:rPr>
              <a:t>35%~40%</a:t>
            </a:r>
          </a:p>
        </p:txBody>
      </p:sp>
      <p:sp>
        <p:nvSpPr>
          <p:cNvPr id="50" name="圆角矩形 49"/>
          <p:cNvSpPr/>
          <p:nvPr/>
        </p:nvSpPr>
        <p:spPr>
          <a:xfrm>
            <a:off x="2621616" y="3477369"/>
            <a:ext cx="1646552" cy="46704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51" name="文本框 49"/>
          <p:cNvSpPr txBox="1"/>
          <p:nvPr/>
        </p:nvSpPr>
        <p:spPr>
          <a:xfrm>
            <a:off x="2688208" y="4956222"/>
            <a:ext cx="1749401" cy="570865"/>
          </a:xfrm>
          <a:prstGeom prst="rect">
            <a:avLst/>
          </a:prstGeom>
          <a:noFill/>
          <a:effectLst/>
        </p:spPr>
        <p:txBody>
          <a:bodyPr wrap="square" rtlCol="0">
            <a:spAutoFit/>
          </a:bodyPr>
          <a:lstStyle/>
          <a:p>
            <a:pPr>
              <a:lnSpc>
                <a:spcPct val="130000"/>
              </a:lnSpc>
            </a:pPr>
            <a:r>
              <a:rPr lang="en-US" sz="2400" dirty="0">
                <a:solidFill>
                  <a:schemeClr val="accent1"/>
                </a:solidFill>
                <a:latin typeface="微软雅黑" panose="020B0503020204020204" pitchFamily="34" charset="-122"/>
                <a:ea typeface="微软雅黑" panose="020B0503020204020204" pitchFamily="34" charset="-122"/>
              </a:rPr>
              <a:t>70</a:t>
            </a:r>
            <a:r>
              <a:rPr lang="zh-CN" altLang="en-US" sz="2400" dirty="0">
                <a:solidFill>
                  <a:schemeClr val="accent1"/>
                </a:solidFill>
                <a:latin typeface="微软雅黑" panose="020B0503020204020204" pitchFamily="34" charset="-122"/>
                <a:ea typeface="微软雅黑" panose="020B0503020204020204" pitchFamily="34" charset="-122"/>
              </a:rPr>
              <a:t>年代</a:t>
            </a:r>
          </a:p>
        </p:txBody>
      </p:sp>
      <p:sp>
        <p:nvSpPr>
          <p:cNvPr id="52" name="TextBox 7"/>
          <p:cNvSpPr>
            <a:spLocks noChangeArrowheads="1"/>
          </p:cNvSpPr>
          <p:nvPr/>
        </p:nvSpPr>
        <p:spPr bwMode="auto">
          <a:xfrm>
            <a:off x="5119370" y="3047365"/>
            <a:ext cx="1369060" cy="3073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fontAlgn="auto">
              <a:spcBef>
                <a:spcPts val="0"/>
              </a:spcBef>
              <a:spcAft>
                <a:spcPts val="0"/>
              </a:spcAft>
              <a:defRPr/>
            </a:pPr>
            <a:r>
              <a:rPr lang="zh-CN" altLang="en-US" sz="2000" b="1" dirty="0">
                <a:solidFill>
                  <a:schemeClr val="accent1"/>
                </a:solidFill>
                <a:latin typeface="微软雅黑" panose="020B0503020204020204" pitchFamily="34" charset="-122"/>
                <a:ea typeface="微软雅黑" panose="020B0503020204020204" pitchFamily="34" charset="-122"/>
                <a:sym typeface="+mn-ea"/>
              </a:rPr>
              <a:t>40%~60%</a:t>
            </a:r>
            <a:endParaRPr lang="zh-CN" altLang="en-US" sz="2000" b="1" dirty="0">
              <a:solidFill>
                <a:schemeClr val="accent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3" name="圆角矩形 52"/>
          <p:cNvSpPr/>
          <p:nvPr/>
        </p:nvSpPr>
        <p:spPr>
          <a:xfrm>
            <a:off x="5053020" y="2973313"/>
            <a:ext cx="1646552" cy="46704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54" name="文本框 49"/>
          <p:cNvSpPr txBox="1"/>
          <p:nvPr/>
        </p:nvSpPr>
        <p:spPr>
          <a:xfrm>
            <a:off x="5119612" y="4452166"/>
            <a:ext cx="1749401" cy="570865"/>
          </a:xfrm>
          <a:prstGeom prst="rect">
            <a:avLst/>
          </a:prstGeom>
          <a:noFill/>
          <a:effectLst/>
        </p:spPr>
        <p:txBody>
          <a:bodyPr wrap="square" rtlCol="0">
            <a:spAutoFit/>
          </a:bodyPr>
          <a:lstStyle/>
          <a:p>
            <a:pPr>
              <a:lnSpc>
                <a:spcPct val="130000"/>
              </a:lnSpc>
            </a:pPr>
            <a:r>
              <a:rPr lang="en-US" sz="2400" dirty="0">
                <a:solidFill>
                  <a:schemeClr val="accent1"/>
                </a:solidFill>
                <a:latin typeface="微软雅黑" panose="020B0503020204020204" pitchFamily="34" charset="-122"/>
                <a:ea typeface="微软雅黑" panose="020B0503020204020204" pitchFamily="34" charset="-122"/>
              </a:rPr>
              <a:t>80</a:t>
            </a:r>
            <a:r>
              <a:rPr lang="zh-CN" altLang="en-US" sz="2400" dirty="0">
                <a:solidFill>
                  <a:schemeClr val="accent1"/>
                </a:solidFill>
                <a:latin typeface="微软雅黑" panose="020B0503020204020204" pitchFamily="34" charset="-122"/>
                <a:ea typeface="微软雅黑" panose="020B0503020204020204" pitchFamily="34" charset="-122"/>
              </a:rPr>
              <a:t>年代</a:t>
            </a:r>
          </a:p>
        </p:txBody>
      </p:sp>
      <p:sp>
        <p:nvSpPr>
          <p:cNvPr id="55" name="TextBox 7"/>
          <p:cNvSpPr>
            <a:spLocks noChangeArrowheads="1"/>
          </p:cNvSpPr>
          <p:nvPr/>
        </p:nvSpPr>
        <p:spPr bwMode="auto">
          <a:xfrm>
            <a:off x="7474585" y="2514600"/>
            <a:ext cx="1604645" cy="64516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r>
              <a:rPr lang="zh-CN" altLang="en-US" sz="2000" b="1" dirty="0">
                <a:solidFill>
                  <a:schemeClr val="accent1"/>
                </a:solidFill>
                <a:latin typeface="微软雅黑" panose="020B0503020204020204" pitchFamily="34" charset="-122"/>
                <a:ea typeface="微软雅黑" panose="020B0503020204020204" pitchFamily="34" charset="-122"/>
                <a:sym typeface="+mn-ea"/>
              </a:rPr>
              <a:t>70%～80%</a:t>
            </a:r>
            <a:endParaRPr lang="zh-CN" altLang="en-US">
              <a:solidFill>
                <a:schemeClr val="accent1"/>
              </a:solidFill>
              <a:sym typeface="+mn-ea"/>
            </a:endParaRPr>
          </a:p>
        </p:txBody>
      </p:sp>
      <p:sp>
        <p:nvSpPr>
          <p:cNvPr id="56" name="圆角矩形 55"/>
          <p:cNvSpPr/>
          <p:nvPr/>
        </p:nvSpPr>
        <p:spPr>
          <a:xfrm>
            <a:off x="7501292" y="2529169"/>
            <a:ext cx="1646552" cy="467045"/>
          </a:xfrm>
          <a:prstGeom prst="roundRect">
            <a:avLst>
              <a:gd name="adj" fmla="val 50000"/>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57" name="文本框 49"/>
          <p:cNvSpPr txBox="1"/>
          <p:nvPr/>
        </p:nvSpPr>
        <p:spPr>
          <a:xfrm>
            <a:off x="7567884" y="4008022"/>
            <a:ext cx="1749401" cy="570865"/>
          </a:xfrm>
          <a:prstGeom prst="rect">
            <a:avLst/>
          </a:prstGeom>
          <a:noFill/>
          <a:effectLst/>
        </p:spPr>
        <p:txBody>
          <a:bodyPr wrap="square" rtlCol="0">
            <a:spAutoFit/>
          </a:bodyPr>
          <a:lstStyle/>
          <a:p>
            <a:pPr algn="ctr">
              <a:lnSpc>
                <a:spcPct val="130000"/>
              </a:lnSpc>
            </a:pPr>
            <a:r>
              <a:rPr lang="en-US" sz="2400" dirty="0">
                <a:solidFill>
                  <a:schemeClr val="accent1"/>
                </a:solidFill>
                <a:latin typeface="微软雅黑" panose="020B0503020204020204" pitchFamily="34" charset="-122"/>
                <a:ea typeface="微软雅黑" panose="020B0503020204020204" pitchFamily="34" charset="-122"/>
              </a:rPr>
              <a:t>90</a:t>
            </a:r>
            <a:r>
              <a:rPr lang="zh-CN" altLang="en-US" sz="2400" dirty="0">
                <a:solidFill>
                  <a:schemeClr val="accent1"/>
                </a:solidFill>
                <a:latin typeface="微软雅黑" panose="020B0503020204020204" pitchFamily="34" charset="-122"/>
                <a:ea typeface="微软雅黑" panose="020B0503020204020204" pitchFamily="34" charset="-122"/>
              </a:rPr>
              <a:t>年代</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4" fill="hold" grpId="0" nodeType="after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down)">
                                      <p:cBhvr>
                                        <p:cTn id="13" dur="500"/>
                                        <p:tgtEl>
                                          <p:spTgt spid="50"/>
                                        </p:tgtEl>
                                      </p:cBhvr>
                                    </p:animEffect>
                                  </p:childTnLst>
                                </p:cTn>
                              </p:par>
                            </p:childTnLst>
                          </p:cTn>
                        </p:par>
                        <p:par>
                          <p:cTn id="14" fill="hold">
                            <p:stCondLst>
                              <p:cond delay="1500"/>
                            </p:stCondLst>
                            <p:childTnLst>
                              <p:par>
                                <p:cTn id="15" presetID="53" presetClass="entr" presetSubtype="16" fill="hold" grpId="0" nodeType="afterEffect">
                                  <p:stCondLst>
                                    <p:cond delay="0"/>
                                  </p:stCondLst>
                                  <p:childTnLst>
                                    <p:set>
                                      <p:cBhvr>
                                        <p:cTn id="16" dur="1" fill="hold">
                                          <p:stCondLst>
                                            <p:cond delay="0"/>
                                          </p:stCondLst>
                                        </p:cTn>
                                        <p:tgtEl>
                                          <p:spTgt spid="49"/>
                                        </p:tgtEl>
                                        <p:attrNameLst>
                                          <p:attrName>style.visibility</p:attrName>
                                        </p:attrNameLst>
                                      </p:cBhvr>
                                      <p:to>
                                        <p:strVal val="visible"/>
                                      </p:to>
                                    </p:set>
                                    <p:anim calcmode="lin" valueType="num">
                                      <p:cBhvr>
                                        <p:cTn id="17" dur="500" fill="hold"/>
                                        <p:tgtEl>
                                          <p:spTgt spid="49"/>
                                        </p:tgtEl>
                                        <p:attrNameLst>
                                          <p:attrName>ppt_w</p:attrName>
                                        </p:attrNameLst>
                                      </p:cBhvr>
                                      <p:tavLst>
                                        <p:tav tm="0">
                                          <p:val>
                                            <p:fltVal val="0"/>
                                          </p:val>
                                        </p:tav>
                                        <p:tav tm="100000">
                                          <p:val>
                                            <p:strVal val="#ppt_w"/>
                                          </p:val>
                                        </p:tav>
                                      </p:tavLst>
                                    </p:anim>
                                    <p:anim calcmode="lin" valueType="num">
                                      <p:cBhvr>
                                        <p:cTn id="18" dur="500" fill="hold"/>
                                        <p:tgtEl>
                                          <p:spTgt spid="49"/>
                                        </p:tgtEl>
                                        <p:attrNameLst>
                                          <p:attrName>ppt_h</p:attrName>
                                        </p:attrNameLst>
                                      </p:cBhvr>
                                      <p:tavLst>
                                        <p:tav tm="0">
                                          <p:val>
                                            <p:fltVal val="0"/>
                                          </p:val>
                                        </p:tav>
                                        <p:tav tm="100000">
                                          <p:val>
                                            <p:strVal val="#ppt_h"/>
                                          </p:val>
                                        </p:tav>
                                      </p:tavLst>
                                    </p:anim>
                                    <p:animEffect transition="in" filter="fade">
                                      <p:cBhvr>
                                        <p:cTn id="19" dur="500"/>
                                        <p:tgtEl>
                                          <p:spTgt spid="49"/>
                                        </p:tgtEl>
                                      </p:cBhvr>
                                    </p:animEffect>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51"/>
                                        </p:tgtEl>
                                        <p:attrNameLst>
                                          <p:attrName>style.visibility</p:attrName>
                                        </p:attrNameLst>
                                      </p:cBhvr>
                                      <p:to>
                                        <p:strVal val="visible"/>
                                      </p:to>
                                    </p:set>
                                    <p:animEffect transition="in" filter="fade">
                                      <p:cBhvr>
                                        <p:cTn id="23" dur="1000"/>
                                        <p:tgtEl>
                                          <p:spTgt spid="51"/>
                                        </p:tgtEl>
                                      </p:cBhvr>
                                    </p:animEffect>
                                    <p:anim calcmode="lin" valueType="num">
                                      <p:cBhvr>
                                        <p:cTn id="24" dur="1000" fill="hold"/>
                                        <p:tgtEl>
                                          <p:spTgt spid="51"/>
                                        </p:tgtEl>
                                        <p:attrNameLst>
                                          <p:attrName>ppt_x</p:attrName>
                                        </p:attrNameLst>
                                      </p:cBhvr>
                                      <p:tavLst>
                                        <p:tav tm="0">
                                          <p:val>
                                            <p:strVal val="#ppt_x"/>
                                          </p:val>
                                        </p:tav>
                                        <p:tav tm="100000">
                                          <p:val>
                                            <p:strVal val="#ppt_x"/>
                                          </p:val>
                                        </p:tav>
                                      </p:tavLst>
                                    </p:anim>
                                    <p:anim calcmode="lin" valueType="num">
                                      <p:cBhvr>
                                        <p:cTn id="25" dur="1000" fill="hold"/>
                                        <p:tgtEl>
                                          <p:spTgt spid="51"/>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grpId="0" nodeType="afterEffect">
                                  <p:stCondLst>
                                    <p:cond delay="0"/>
                                  </p:stCondLst>
                                  <p:childTnLst>
                                    <p:set>
                                      <p:cBhvr>
                                        <p:cTn id="28" dur="1" fill="hold">
                                          <p:stCondLst>
                                            <p:cond delay="0"/>
                                          </p:stCondLst>
                                        </p:cTn>
                                        <p:tgtEl>
                                          <p:spTgt spid="37"/>
                                        </p:tgtEl>
                                        <p:attrNameLst>
                                          <p:attrName>style.visibility</p:attrName>
                                        </p:attrNameLst>
                                      </p:cBhvr>
                                      <p:to>
                                        <p:strVal val="visible"/>
                                      </p:to>
                                    </p:set>
                                    <p:animEffect transition="in" filter="fade">
                                      <p:cBhvr>
                                        <p:cTn id="29" dur="1000"/>
                                        <p:tgtEl>
                                          <p:spTgt spid="37"/>
                                        </p:tgtEl>
                                      </p:cBhvr>
                                    </p:animEffect>
                                    <p:anim calcmode="lin" valueType="num">
                                      <p:cBhvr>
                                        <p:cTn id="30" dur="1000" fill="hold"/>
                                        <p:tgtEl>
                                          <p:spTgt spid="37"/>
                                        </p:tgtEl>
                                        <p:attrNameLst>
                                          <p:attrName>ppt_x</p:attrName>
                                        </p:attrNameLst>
                                      </p:cBhvr>
                                      <p:tavLst>
                                        <p:tav tm="0">
                                          <p:val>
                                            <p:strVal val="#ppt_x"/>
                                          </p:val>
                                        </p:tav>
                                        <p:tav tm="100000">
                                          <p:val>
                                            <p:strVal val="#ppt_x"/>
                                          </p:val>
                                        </p:tav>
                                      </p:tavLst>
                                    </p:anim>
                                    <p:anim calcmode="lin" valueType="num">
                                      <p:cBhvr>
                                        <p:cTn id="31" dur="1000" fill="hold"/>
                                        <p:tgtEl>
                                          <p:spTgt spid="37"/>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22" presetClass="entr" presetSubtype="4" fill="hold" grpId="0" nodeType="after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wipe(down)">
                                      <p:cBhvr>
                                        <p:cTn id="35" dur="500"/>
                                        <p:tgtEl>
                                          <p:spTgt spid="53"/>
                                        </p:tgtEl>
                                      </p:cBhvr>
                                    </p:animEffect>
                                  </p:childTnLst>
                                </p:cTn>
                              </p:par>
                            </p:childTnLst>
                          </p:cTn>
                        </p:par>
                        <p:par>
                          <p:cTn id="36" fill="hold">
                            <p:stCondLst>
                              <p:cond delay="4500"/>
                            </p:stCondLst>
                            <p:childTnLst>
                              <p:par>
                                <p:cTn id="37" presetID="53" presetClass="entr" presetSubtype="16"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 calcmode="lin" valueType="num">
                                      <p:cBhvr>
                                        <p:cTn id="39" dur="500" fill="hold"/>
                                        <p:tgtEl>
                                          <p:spTgt spid="52"/>
                                        </p:tgtEl>
                                        <p:attrNameLst>
                                          <p:attrName>ppt_w</p:attrName>
                                        </p:attrNameLst>
                                      </p:cBhvr>
                                      <p:tavLst>
                                        <p:tav tm="0">
                                          <p:val>
                                            <p:fltVal val="0"/>
                                          </p:val>
                                        </p:tav>
                                        <p:tav tm="100000">
                                          <p:val>
                                            <p:strVal val="#ppt_w"/>
                                          </p:val>
                                        </p:tav>
                                      </p:tavLst>
                                    </p:anim>
                                    <p:anim calcmode="lin" valueType="num">
                                      <p:cBhvr>
                                        <p:cTn id="40" dur="500" fill="hold"/>
                                        <p:tgtEl>
                                          <p:spTgt spid="52"/>
                                        </p:tgtEl>
                                        <p:attrNameLst>
                                          <p:attrName>ppt_h</p:attrName>
                                        </p:attrNameLst>
                                      </p:cBhvr>
                                      <p:tavLst>
                                        <p:tav tm="0">
                                          <p:val>
                                            <p:fltVal val="0"/>
                                          </p:val>
                                        </p:tav>
                                        <p:tav tm="100000">
                                          <p:val>
                                            <p:strVal val="#ppt_h"/>
                                          </p:val>
                                        </p:tav>
                                      </p:tavLst>
                                    </p:anim>
                                    <p:animEffect transition="in" filter="fade">
                                      <p:cBhvr>
                                        <p:cTn id="41" dur="500"/>
                                        <p:tgtEl>
                                          <p:spTgt spid="52"/>
                                        </p:tgtEl>
                                      </p:cBhvr>
                                    </p:animEffect>
                                  </p:childTnLst>
                                </p:cTn>
                              </p:par>
                            </p:childTnLst>
                          </p:cTn>
                        </p:par>
                        <p:par>
                          <p:cTn id="42" fill="hold">
                            <p:stCondLst>
                              <p:cond delay="5000"/>
                            </p:stCondLst>
                            <p:childTnLst>
                              <p:par>
                                <p:cTn id="43" presetID="42" presetClass="entr" presetSubtype="0" fill="hold" grpId="0" nodeType="after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1000"/>
                                        <p:tgtEl>
                                          <p:spTgt spid="54"/>
                                        </p:tgtEl>
                                      </p:cBhvr>
                                    </p:animEffect>
                                    <p:anim calcmode="lin" valueType="num">
                                      <p:cBhvr>
                                        <p:cTn id="46" dur="1000" fill="hold"/>
                                        <p:tgtEl>
                                          <p:spTgt spid="54"/>
                                        </p:tgtEl>
                                        <p:attrNameLst>
                                          <p:attrName>ppt_x</p:attrName>
                                        </p:attrNameLst>
                                      </p:cBhvr>
                                      <p:tavLst>
                                        <p:tav tm="0">
                                          <p:val>
                                            <p:strVal val="#ppt_x"/>
                                          </p:val>
                                        </p:tav>
                                        <p:tav tm="100000">
                                          <p:val>
                                            <p:strVal val="#ppt_x"/>
                                          </p:val>
                                        </p:tav>
                                      </p:tavLst>
                                    </p:anim>
                                    <p:anim calcmode="lin" valueType="num">
                                      <p:cBhvr>
                                        <p:cTn id="47" dur="1000" fill="hold"/>
                                        <p:tgtEl>
                                          <p:spTgt spid="54"/>
                                        </p:tgtEl>
                                        <p:attrNameLst>
                                          <p:attrName>ppt_y</p:attrName>
                                        </p:attrNameLst>
                                      </p:cBhvr>
                                      <p:tavLst>
                                        <p:tav tm="0">
                                          <p:val>
                                            <p:strVal val="#ppt_y+.1"/>
                                          </p:val>
                                        </p:tav>
                                        <p:tav tm="100000">
                                          <p:val>
                                            <p:strVal val="#ppt_y"/>
                                          </p:val>
                                        </p:tav>
                                      </p:tavLst>
                                    </p:anim>
                                  </p:childTnLst>
                                </p:cTn>
                              </p:par>
                            </p:childTnLst>
                          </p:cTn>
                        </p:par>
                        <p:par>
                          <p:cTn id="48" fill="hold">
                            <p:stCondLst>
                              <p:cond delay="6000"/>
                            </p:stCondLst>
                            <p:childTnLst>
                              <p:par>
                                <p:cTn id="49" presetID="42" presetClass="entr" presetSubtype="0" fill="hold" grpId="0"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fade">
                                      <p:cBhvr>
                                        <p:cTn id="51" dur="1000"/>
                                        <p:tgtEl>
                                          <p:spTgt spid="36"/>
                                        </p:tgtEl>
                                      </p:cBhvr>
                                    </p:animEffect>
                                    <p:anim calcmode="lin" valueType="num">
                                      <p:cBhvr>
                                        <p:cTn id="52" dur="1000" fill="hold"/>
                                        <p:tgtEl>
                                          <p:spTgt spid="36"/>
                                        </p:tgtEl>
                                        <p:attrNameLst>
                                          <p:attrName>ppt_x</p:attrName>
                                        </p:attrNameLst>
                                      </p:cBhvr>
                                      <p:tavLst>
                                        <p:tav tm="0">
                                          <p:val>
                                            <p:strVal val="#ppt_x"/>
                                          </p:val>
                                        </p:tav>
                                        <p:tav tm="100000">
                                          <p:val>
                                            <p:strVal val="#ppt_x"/>
                                          </p:val>
                                        </p:tav>
                                      </p:tavLst>
                                    </p:anim>
                                    <p:anim calcmode="lin" valueType="num">
                                      <p:cBhvr>
                                        <p:cTn id="53" dur="1000" fill="hold"/>
                                        <p:tgtEl>
                                          <p:spTgt spid="36"/>
                                        </p:tgtEl>
                                        <p:attrNameLst>
                                          <p:attrName>ppt_y</p:attrName>
                                        </p:attrNameLst>
                                      </p:cBhvr>
                                      <p:tavLst>
                                        <p:tav tm="0">
                                          <p:val>
                                            <p:strVal val="#ppt_y+.1"/>
                                          </p:val>
                                        </p:tav>
                                        <p:tav tm="100000">
                                          <p:val>
                                            <p:strVal val="#ppt_y"/>
                                          </p:val>
                                        </p:tav>
                                      </p:tavLst>
                                    </p:anim>
                                  </p:childTnLst>
                                </p:cTn>
                              </p:par>
                            </p:childTnLst>
                          </p:cTn>
                        </p:par>
                        <p:par>
                          <p:cTn id="54" fill="hold">
                            <p:stCondLst>
                              <p:cond delay="7000"/>
                            </p:stCondLst>
                            <p:childTnLst>
                              <p:par>
                                <p:cTn id="55" presetID="22" presetClass="entr" presetSubtype="4" fill="hold" grpId="0" nodeType="afterEffect">
                                  <p:stCondLst>
                                    <p:cond delay="0"/>
                                  </p:stCondLst>
                                  <p:childTnLst>
                                    <p:set>
                                      <p:cBhvr>
                                        <p:cTn id="56" dur="1" fill="hold">
                                          <p:stCondLst>
                                            <p:cond delay="0"/>
                                          </p:stCondLst>
                                        </p:cTn>
                                        <p:tgtEl>
                                          <p:spTgt spid="56"/>
                                        </p:tgtEl>
                                        <p:attrNameLst>
                                          <p:attrName>style.visibility</p:attrName>
                                        </p:attrNameLst>
                                      </p:cBhvr>
                                      <p:to>
                                        <p:strVal val="visible"/>
                                      </p:to>
                                    </p:set>
                                    <p:animEffect transition="in" filter="wipe(down)">
                                      <p:cBhvr>
                                        <p:cTn id="57" dur="500"/>
                                        <p:tgtEl>
                                          <p:spTgt spid="56"/>
                                        </p:tgtEl>
                                      </p:cBhvr>
                                    </p:animEffect>
                                  </p:childTnLst>
                                </p:cTn>
                              </p:par>
                            </p:childTnLst>
                          </p:cTn>
                        </p:par>
                        <p:par>
                          <p:cTn id="58" fill="hold">
                            <p:stCondLst>
                              <p:cond delay="7500"/>
                            </p:stCondLst>
                            <p:childTnLst>
                              <p:par>
                                <p:cTn id="59" presetID="53" presetClass="entr" presetSubtype="16" fill="hold" grpId="0" nodeType="afterEffect">
                                  <p:stCondLst>
                                    <p:cond delay="0"/>
                                  </p:stCondLst>
                                  <p:childTnLst>
                                    <p:set>
                                      <p:cBhvr>
                                        <p:cTn id="60" dur="1" fill="hold">
                                          <p:stCondLst>
                                            <p:cond delay="0"/>
                                          </p:stCondLst>
                                        </p:cTn>
                                        <p:tgtEl>
                                          <p:spTgt spid="55"/>
                                        </p:tgtEl>
                                        <p:attrNameLst>
                                          <p:attrName>style.visibility</p:attrName>
                                        </p:attrNameLst>
                                      </p:cBhvr>
                                      <p:to>
                                        <p:strVal val="visible"/>
                                      </p:to>
                                    </p:set>
                                    <p:anim calcmode="lin" valueType="num">
                                      <p:cBhvr>
                                        <p:cTn id="61" dur="500" fill="hold"/>
                                        <p:tgtEl>
                                          <p:spTgt spid="55"/>
                                        </p:tgtEl>
                                        <p:attrNameLst>
                                          <p:attrName>ppt_w</p:attrName>
                                        </p:attrNameLst>
                                      </p:cBhvr>
                                      <p:tavLst>
                                        <p:tav tm="0">
                                          <p:val>
                                            <p:fltVal val="0"/>
                                          </p:val>
                                        </p:tav>
                                        <p:tav tm="100000">
                                          <p:val>
                                            <p:strVal val="#ppt_w"/>
                                          </p:val>
                                        </p:tav>
                                      </p:tavLst>
                                    </p:anim>
                                    <p:anim calcmode="lin" valueType="num">
                                      <p:cBhvr>
                                        <p:cTn id="62" dur="500" fill="hold"/>
                                        <p:tgtEl>
                                          <p:spTgt spid="55"/>
                                        </p:tgtEl>
                                        <p:attrNameLst>
                                          <p:attrName>ppt_h</p:attrName>
                                        </p:attrNameLst>
                                      </p:cBhvr>
                                      <p:tavLst>
                                        <p:tav tm="0">
                                          <p:val>
                                            <p:fltVal val="0"/>
                                          </p:val>
                                        </p:tav>
                                        <p:tav tm="100000">
                                          <p:val>
                                            <p:strVal val="#ppt_h"/>
                                          </p:val>
                                        </p:tav>
                                      </p:tavLst>
                                    </p:anim>
                                    <p:animEffect transition="in" filter="fade">
                                      <p:cBhvr>
                                        <p:cTn id="63" dur="500"/>
                                        <p:tgtEl>
                                          <p:spTgt spid="55"/>
                                        </p:tgtEl>
                                      </p:cBhvr>
                                    </p:animEffect>
                                  </p:childTnLst>
                                </p:cTn>
                              </p:par>
                            </p:childTnLst>
                          </p:cTn>
                        </p:par>
                        <p:par>
                          <p:cTn id="64" fill="hold">
                            <p:stCondLst>
                              <p:cond delay="8000"/>
                            </p:stCondLst>
                            <p:childTnLst>
                              <p:par>
                                <p:cTn id="65" presetID="42" presetClass="entr" presetSubtype="0" fill="hold" grpId="0" nodeType="afterEffect">
                                  <p:stCondLst>
                                    <p:cond delay="0"/>
                                  </p:stCondLst>
                                  <p:childTnLst>
                                    <p:set>
                                      <p:cBhvr>
                                        <p:cTn id="66" dur="1" fill="hold">
                                          <p:stCondLst>
                                            <p:cond delay="0"/>
                                          </p:stCondLst>
                                        </p:cTn>
                                        <p:tgtEl>
                                          <p:spTgt spid="57"/>
                                        </p:tgtEl>
                                        <p:attrNameLst>
                                          <p:attrName>style.visibility</p:attrName>
                                        </p:attrNameLst>
                                      </p:cBhvr>
                                      <p:to>
                                        <p:strVal val="visible"/>
                                      </p:to>
                                    </p:set>
                                    <p:animEffect transition="in" filter="fade">
                                      <p:cBhvr>
                                        <p:cTn id="67" dur="1000"/>
                                        <p:tgtEl>
                                          <p:spTgt spid="57"/>
                                        </p:tgtEl>
                                      </p:cBhvr>
                                    </p:animEffect>
                                    <p:anim calcmode="lin" valueType="num">
                                      <p:cBhvr>
                                        <p:cTn id="68" dur="1000" fill="hold"/>
                                        <p:tgtEl>
                                          <p:spTgt spid="57"/>
                                        </p:tgtEl>
                                        <p:attrNameLst>
                                          <p:attrName>ppt_x</p:attrName>
                                        </p:attrNameLst>
                                      </p:cBhvr>
                                      <p:tavLst>
                                        <p:tav tm="0">
                                          <p:val>
                                            <p:strVal val="#ppt_x"/>
                                          </p:val>
                                        </p:tav>
                                        <p:tav tm="100000">
                                          <p:val>
                                            <p:strVal val="#ppt_x"/>
                                          </p:val>
                                        </p:tav>
                                      </p:tavLst>
                                    </p:anim>
                                    <p:anim calcmode="lin" valueType="num">
                                      <p:cBhvr>
                                        <p:cTn id="69" dur="1000" fill="hold"/>
                                        <p:tgtEl>
                                          <p:spTgt spid="5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36" grpId="0" bldLvl="0" animBg="1"/>
      <p:bldP spid="37" grpId="0" bldLvl="0" animBg="1"/>
      <p:bldP spid="49" grpId="0" bldLvl="0" animBg="1"/>
      <p:bldP spid="50" grpId="0" bldLvl="0" animBg="1"/>
      <p:bldP spid="51" grpId="0" bldLvl="0" animBg="1"/>
      <p:bldP spid="52" grpId="0" bldLvl="0" animBg="1"/>
      <p:bldP spid="53" grpId="0" bldLvl="0" animBg="1"/>
      <p:bldP spid="54" grpId="0" bldLvl="0" animBg="1"/>
      <p:bldP spid="55" grpId="0" bldLvl="0" animBg="1"/>
      <p:bldP spid="56" grpId="0" bldLvl="0" animBg="1"/>
      <p:bldP spid="57"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p:txBody>
          <a:bodyPr/>
          <a:lstStyle/>
          <a:p>
            <a:r>
              <a:rPr lang="en-US" altLang="zh-CN" noProof="0" dirty="0" smtClean="0">
                <a:ln>
                  <a:noFill/>
                </a:ln>
                <a:solidFill>
                  <a:schemeClr val="accent1"/>
                </a:solidFill>
                <a:effectLst>
                  <a:outerShdw blurRad="63500" dist="38100" dir="5400000" algn="t" rotWithShape="0">
                    <a:prstClr val="black">
                      <a:alpha val="25000"/>
                    </a:prstClr>
                  </a:outerShdw>
                </a:effectLst>
                <a:uLnTx/>
                <a:uFillTx/>
                <a:latin typeface="+mn-lt"/>
                <a:ea typeface="+mj-ea"/>
                <a:sym typeface="+mn-ea"/>
              </a:rPr>
              <a:t>2. </a:t>
            </a:r>
            <a:r>
              <a:rPr lang="zh-CN" altLang="en-US" noProof="0" dirty="0" smtClean="0">
                <a:ln>
                  <a:noFill/>
                </a:ln>
                <a:solidFill>
                  <a:schemeClr val="accent1"/>
                </a:solidFill>
                <a:effectLst>
                  <a:outerShdw blurRad="63500" dist="38100" dir="5400000" algn="t" rotWithShape="0">
                    <a:prstClr val="black">
                      <a:alpha val="25000"/>
                    </a:prstClr>
                  </a:outerShdw>
                </a:effectLst>
                <a:uLnTx/>
                <a:uFillTx/>
                <a:latin typeface="+mn-lt"/>
                <a:ea typeface="+mj-ea"/>
                <a:sym typeface="+mn-ea"/>
              </a:rPr>
              <a:t>软件维护的基本类型</a:t>
            </a:r>
            <a:r>
              <a:rPr kumimoji="0" lang="zh-CN" altLang="en-US" b="1" i="0" u="none" strike="noStrike" kern="1200" cap="none" spc="0" normalizeH="0" baseline="0" noProof="0" dirty="0" smtClean="0">
                <a:ln>
                  <a:noFill/>
                </a:ln>
                <a:solidFill>
                  <a:schemeClr val="accent1"/>
                </a:solidFill>
                <a:effectLst>
                  <a:outerShdw blurRad="63500" dist="38100" dir="5400000" algn="t" rotWithShape="0">
                    <a:prstClr val="black">
                      <a:alpha val="25000"/>
                    </a:prstClr>
                  </a:outerShdw>
                </a:effectLst>
                <a:uLnTx/>
                <a:uFillTx/>
                <a:latin typeface="+mn-lt"/>
                <a:ea typeface="+mj-ea"/>
                <a:cs typeface="+mj-cs"/>
              </a:rPr>
              <a:t/>
            </a:r>
            <a:br>
              <a:rPr kumimoji="0" lang="zh-CN" altLang="en-US" b="1" i="0" u="none" strike="noStrike" kern="1200" cap="none" spc="0" normalizeH="0" baseline="0" noProof="0" dirty="0" smtClean="0">
                <a:ln>
                  <a:noFill/>
                </a:ln>
                <a:solidFill>
                  <a:schemeClr val="accent1"/>
                </a:solidFill>
                <a:effectLst>
                  <a:outerShdw blurRad="63500" dist="38100" dir="5400000" algn="t" rotWithShape="0">
                    <a:prstClr val="black">
                      <a:alpha val="25000"/>
                    </a:prstClr>
                  </a:outerShdw>
                </a:effectLst>
                <a:uLnTx/>
                <a:uFillTx/>
                <a:latin typeface="+mn-lt"/>
                <a:ea typeface="+mj-ea"/>
                <a:cs typeface="+mj-cs"/>
              </a:rPr>
            </a:br>
            <a:endParaRPr kumimoji="0" lang="zh-CN" altLang="en-US" b="1" i="0" u="none" strike="noStrike" kern="1200" cap="none" spc="0" normalizeH="0" baseline="0" noProof="0" dirty="0" smtClean="0">
              <a:ln>
                <a:noFill/>
              </a:ln>
              <a:solidFill>
                <a:schemeClr val="accent1"/>
              </a:solidFill>
              <a:effectLst>
                <a:outerShdw blurRad="63500" dist="38100" dir="5400000" algn="t" rotWithShape="0">
                  <a:prstClr val="black">
                    <a:alpha val="25000"/>
                  </a:prstClr>
                </a:outerShdw>
              </a:effectLst>
              <a:uLnTx/>
              <a:uFillTx/>
              <a:latin typeface="+mn-lt"/>
              <a:ea typeface="+mj-ea"/>
              <a:cs typeface="+mj-cs"/>
              <a:sym typeface="+mn-lt"/>
            </a:endParaRPr>
          </a:p>
        </p:txBody>
      </p:sp>
      <p:sp>
        <p:nvSpPr>
          <p:cNvPr id="33" name="任意多边形 32"/>
          <p:cNvSpPr/>
          <p:nvPr/>
        </p:nvSpPr>
        <p:spPr>
          <a:xfrm flipH="1">
            <a:off x="3651613" y="4275477"/>
            <a:ext cx="5017599" cy="2226399"/>
          </a:xfrm>
          <a:custGeom>
            <a:avLst/>
            <a:gdLst>
              <a:gd name="connsiteX0" fmla="*/ 3025157 w 6067310"/>
              <a:gd name="connsiteY0" fmla="*/ 1055951 h 2705986"/>
              <a:gd name="connsiteX1" fmla="*/ 3064024 w 6067310"/>
              <a:gd name="connsiteY1" fmla="*/ 1059484 h 2705986"/>
              <a:gd name="connsiteX2" fmla="*/ 3063946 w 6067310"/>
              <a:gd name="connsiteY2" fmla="*/ 1056391 h 2705986"/>
              <a:gd name="connsiteX3" fmla="*/ 3120244 w 6067310"/>
              <a:gd name="connsiteY3" fmla="*/ 1153633 h 2705986"/>
              <a:gd name="connsiteX4" fmla="*/ 3067081 w 6067310"/>
              <a:gd name="connsiteY4" fmla="*/ 1254642 h 2705986"/>
              <a:gd name="connsiteX5" fmla="*/ 3157458 w 6067310"/>
              <a:gd name="connsiteY5" fmla="*/ 2232837 h 2705986"/>
              <a:gd name="connsiteX6" fmla="*/ 3032614 w 6067310"/>
              <a:gd name="connsiteY6" fmla="*/ 2325464 h 2705986"/>
              <a:gd name="connsiteX7" fmla="*/ 2909852 w 6067310"/>
              <a:gd name="connsiteY7" fmla="*/ 2234382 h 2705986"/>
              <a:gd name="connsiteX8" fmla="*/ 3000229 w 6067310"/>
              <a:gd name="connsiteY8" fmla="*/ 1256187 h 2705986"/>
              <a:gd name="connsiteX9" fmla="*/ 2947066 w 6067310"/>
              <a:gd name="connsiteY9" fmla="*/ 1155178 h 2705986"/>
              <a:gd name="connsiteX10" fmla="*/ 3003366 w 6067310"/>
              <a:gd name="connsiteY10" fmla="*/ 1057932 h 2705986"/>
              <a:gd name="connsiteX11" fmla="*/ 3029867 w 6067310"/>
              <a:gd name="connsiteY11" fmla="*/ 0 h 2705986"/>
              <a:gd name="connsiteX12" fmla="*/ 3029807 w 6067310"/>
              <a:gd name="connsiteY12" fmla="*/ 2381 h 2705986"/>
              <a:gd name="connsiteX13" fmla="*/ 2964451 w 6067310"/>
              <a:gd name="connsiteY13" fmla="*/ 9531 h 2705986"/>
              <a:gd name="connsiteX14" fmla="*/ 2862005 w 6067310"/>
              <a:gd name="connsiteY14" fmla="*/ 894680 h 2705986"/>
              <a:gd name="connsiteX15" fmla="*/ 2808843 w 6067310"/>
              <a:gd name="connsiteY15" fmla="*/ 894680 h 2705986"/>
              <a:gd name="connsiteX16" fmla="*/ 2372908 w 6067310"/>
              <a:gd name="connsiteY16" fmla="*/ 1059484 h 2705986"/>
              <a:gd name="connsiteX17" fmla="*/ 1570150 w 6067310"/>
              <a:gd name="connsiteY17" fmla="*/ 1442257 h 2705986"/>
              <a:gd name="connsiteX18" fmla="*/ 634485 w 6067310"/>
              <a:gd name="connsiteY18" fmla="*/ 1197708 h 2705986"/>
              <a:gd name="connsiteX19" fmla="*/ 623852 w 6067310"/>
              <a:gd name="connsiteY19" fmla="*/ 1229605 h 2705986"/>
              <a:gd name="connsiteX20" fmla="*/ 437782 w 6067310"/>
              <a:gd name="connsiteY20" fmla="*/ 942526 h 2705986"/>
              <a:gd name="connsiteX21" fmla="*/ 437782 w 6067310"/>
              <a:gd name="connsiteY21" fmla="*/ 1176443 h 2705986"/>
              <a:gd name="connsiteX22" fmla="*/ 267661 w 6067310"/>
              <a:gd name="connsiteY22" fmla="*/ 1144545 h 2705986"/>
              <a:gd name="connsiteX23" fmla="*/ 272978 w 6067310"/>
              <a:gd name="connsiteY23" fmla="*/ 1086066 h 2705986"/>
              <a:gd name="connsiteX24" fmla="*/ 246396 w 6067310"/>
              <a:gd name="connsiteY24" fmla="*/ 1080750 h 2705986"/>
              <a:gd name="connsiteX25" fmla="*/ 235764 w 6067310"/>
              <a:gd name="connsiteY25" fmla="*/ 1128596 h 2705986"/>
              <a:gd name="connsiteX26" fmla="*/ 44378 w 6067310"/>
              <a:gd name="connsiteY26" fmla="*/ 1022271 h 2705986"/>
              <a:gd name="connsiteX27" fmla="*/ 76275 w 6067310"/>
              <a:gd name="connsiteY27" fmla="*/ 1160494 h 2705986"/>
              <a:gd name="connsiteX28" fmla="*/ 549424 w 6067310"/>
              <a:gd name="connsiteY28" fmla="*/ 1420991 h 2705986"/>
              <a:gd name="connsiteX29" fmla="*/ 544108 w 6067310"/>
              <a:gd name="connsiteY29" fmla="*/ 1442257 h 2705986"/>
              <a:gd name="connsiteX30" fmla="*/ 1203326 w 6067310"/>
              <a:gd name="connsiteY30" fmla="*/ 1692122 h 2705986"/>
              <a:gd name="connsiteX31" fmla="*/ 1804066 w 6067310"/>
              <a:gd name="connsiteY31" fmla="*/ 1835661 h 2705986"/>
              <a:gd name="connsiteX32" fmla="*/ 2356959 w 6067310"/>
              <a:gd name="connsiteY32" fmla="*/ 1670857 h 2705986"/>
              <a:gd name="connsiteX33" fmla="*/ 2457968 w 6067310"/>
              <a:gd name="connsiteY33" fmla="*/ 2011098 h 2705986"/>
              <a:gd name="connsiteX34" fmla="*/ 2468601 w 6067310"/>
              <a:gd name="connsiteY34" fmla="*/ 2622471 h 2705986"/>
              <a:gd name="connsiteX35" fmla="*/ 2532396 w 6067310"/>
              <a:gd name="connsiteY35" fmla="*/ 2702215 h 2705986"/>
              <a:gd name="connsiteX36" fmla="*/ 3079973 w 6067310"/>
              <a:gd name="connsiteY36" fmla="*/ 2702215 h 2705986"/>
              <a:gd name="connsiteX37" fmla="*/ 3079949 w 6067310"/>
              <a:gd name="connsiteY37" fmla="*/ 2700670 h 2705986"/>
              <a:gd name="connsiteX38" fmla="*/ 3534914 w 6067310"/>
              <a:gd name="connsiteY38" fmla="*/ 2700670 h 2705986"/>
              <a:gd name="connsiteX39" fmla="*/ 3598709 w 6067310"/>
              <a:gd name="connsiteY39" fmla="*/ 2620926 h 2705986"/>
              <a:gd name="connsiteX40" fmla="*/ 3609342 w 6067310"/>
              <a:gd name="connsiteY40" fmla="*/ 2009553 h 2705986"/>
              <a:gd name="connsiteX41" fmla="*/ 3710351 w 6067310"/>
              <a:gd name="connsiteY41" fmla="*/ 1669312 h 2705986"/>
              <a:gd name="connsiteX42" fmla="*/ 4263244 w 6067310"/>
              <a:gd name="connsiteY42" fmla="*/ 1834116 h 2705986"/>
              <a:gd name="connsiteX43" fmla="*/ 4863984 w 6067310"/>
              <a:gd name="connsiteY43" fmla="*/ 1690577 h 2705986"/>
              <a:gd name="connsiteX44" fmla="*/ 5523202 w 6067310"/>
              <a:gd name="connsiteY44" fmla="*/ 1440712 h 2705986"/>
              <a:gd name="connsiteX45" fmla="*/ 5517886 w 6067310"/>
              <a:gd name="connsiteY45" fmla="*/ 1419446 h 2705986"/>
              <a:gd name="connsiteX46" fmla="*/ 5991035 w 6067310"/>
              <a:gd name="connsiteY46" fmla="*/ 1158949 h 2705986"/>
              <a:gd name="connsiteX47" fmla="*/ 6022932 w 6067310"/>
              <a:gd name="connsiteY47" fmla="*/ 1020726 h 2705986"/>
              <a:gd name="connsiteX48" fmla="*/ 5831546 w 6067310"/>
              <a:gd name="connsiteY48" fmla="*/ 1127051 h 2705986"/>
              <a:gd name="connsiteX49" fmla="*/ 5820914 w 6067310"/>
              <a:gd name="connsiteY49" fmla="*/ 1079205 h 2705986"/>
              <a:gd name="connsiteX50" fmla="*/ 5794332 w 6067310"/>
              <a:gd name="connsiteY50" fmla="*/ 1084521 h 2705986"/>
              <a:gd name="connsiteX51" fmla="*/ 5799649 w 6067310"/>
              <a:gd name="connsiteY51" fmla="*/ 1143000 h 2705986"/>
              <a:gd name="connsiteX52" fmla="*/ 5629528 w 6067310"/>
              <a:gd name="connsiteY52" fmla="*/ 1174898 h 2705986"/>
              <a:gd name="connsiteX53" fmla="*/ 5629528 w 6067310"/>
              <a:gd name="connsiteY53" fmla="*/ 940981 h 2705986"/>
              <a:gd name="connsiteX54" fmla="*/ 5443458 w 6067310"/>
              <a:gd name="connsiteY54" fmla="*/ 1228060 h 2705986"/>
              <a:gd name="connsiteX55" fmla="*/ 5432825 w 6067310"/>
              <a:gd name="connsiteY55" fmla="*/ 1196163 h 2705986"/>
              <a:gd name="connsiteX56" fmla="*/ 4497160 w 6067310"/>
              <a:gd name="connsiteY56" fmla="*/ 1440712 h 2705986"/>
              <a:gd name="connsiteX57" fmla="*/ 3694402 w 6067310"/>
              <a:gd name="connsiteY57" fmla="*/ 1057939 h 2705986"/>
              <a:gd name="connsiteX58" fmla="*/ 3258467 w 6067310"/>
              <a:gd name="connsiteY58" fmla="*/ 893135 h 2705986"/>
              <a:gd name="connsiteX59" fmla="*/ 3205305 w 6067310"/>
              <a:gd name="connsiteY59" fmla="*/ 893135 h 2705986"/>
              <a:gd name="connsiteX60" fmla="*/ 3029867 w 6067310"/>
              <a:gd name="connsiteY60" fmla="*/ 0 h 27059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067310" h="2705986">
                <a:moveTo>
                  <a:pt x="3025157" y="1055951"/>
                </a:moveTo>
                <a:lnTo>
                  <a:pt x="3064024" y="1059484"/>
                </a:lnTo>
                <a:lnTo>
                  <a:pt x="3063946" y="1056391"/>
                </a:lnTo>
                <a:lnTo>
                  <a:pt x="3120244" y="1153633"/>
                </a:lnTo>
                <a:lnTo>
                  <a:pt x="3067081" y="1254642"/>
                </a:lnTo>
                <a:lnTo>
                  <a:pt x="3157458" y="2232837"/>
                </a:lnTo>
                <a:lnTo>
                  <a:pt x="3032614" y="2325464"/>
                </a:lnTo>
                <a:lnTo>
                  <a:pt x="2909852" y="2234382"/>
                </a:lnTo>
                <a:lnTo>
                  <a:pt x="3000229" y="1256187"/>
                </a:lnTo>
                <a:lnTo>
                  <a:pt x="2947066" y="1155178"/>
                </a:lnTo>
                <a:lnTo>
                  <a:pt x="3003366" y="1057932"/>
                </a:lnTo>
                <a:close/>
                <a:moveTo>
                  <a:pt x="3029867" y="0"/>
                </a:moveTo>
                <a:lnTo>
                  <a:pt x="3029807" y="2381"/>
                </a:lnTo>
                <a:lnTo>
                  <a:pt x="2964451" y="9531"/>
                </a:lnTo>
                <a:cubicBezTo>
                  <a:pt x="2632430" y="73877"/>
                  <a:pt x="2782261" y="495959"/>
                  <a:pt x="2862005" y="894680"/>
                </a:cubicBezTo>
                <a:lnTo>
                  <a:pt x="2808843" y="894680"/>
                </a:lnTo>
                <a:cubicBezTo>
                  <a:pt x="2727326" y="1013411"/>
                  <a:pt x="2550117" y="1068345"/>
                  <a:pt x="2372908" y="1059484"/>
                </a:cubicBezTo>
                <a:cubicBezTo>
                  <a:pt x="2105322" y="1187075"/>
                  <a:pt x="1837736" y="1341247"/>
                  <a:pt x="1570150" y="1442257"/>
                </a:cubicBezTo>
                <a:cubicBezTo>
                  <a:pt x="1252946" y="1387323"/>
                  <a:pt x="887894" y="1289856"/>
                  <a:pt x="634485" y="1197708"/>
                </a:cubicBezTo>
                <a:lnTo>
                  <a:pt x="623852" y="1229605"/>
                </a:lnTo>
                <a:lnTo>
                  <a:pt x="437782" y="942526"/>
                </a:lnTo>
                <a:cubicBezTo>
                  <a:pt x="299559" y="956702"/>
                  <a:pt x="437782" y="1098471"/>
                  <a:pt x="437782" y="1176443"/>
                </a:cubicBezTo>
                <a:lnTo>
                  <a:pt x="267661" y="1144545"/>
                </a:lnTo>
                <a:lnTo>
                  <a:pt x="272978" y="1086066"/>
                </a:lnTo>
                <a:lnTo>
                  <a:pt x="246396" y="1080750"/>
                </a:lnTo>
                <a:lnTo>
                  <a:pt x="235764" y="1128596"/>
                </a:lnTo>
                <a:cubicBezTo>
                  <a:pt x="171969" y="1093154"/>
                  <a:pt x="108173" y="988602"/>
                  <a:pt x="44378" y="1022271"/>
                </a:cubicBezTo>
                <a:cubicBezTo>
                  <a:pt x="-67265" y="1031131"/>
                  <a:pt x="65643" y="1114420"/>
                  <a:pt x="76275" y="1160494"/>
                </a:cubicBezTo>
                <a:cubicBezTo>
                  <a:pt x="196777" y="1358968"/>
                  <a:pt x="397024" y="1382006"/>
                  <a:pt x="549424" y="1420991"/>
                </a:cubicBezTo>
                <a:lnTo>
                  <a:pt x="544108" y="1442257"/>
                </a:lnTo>
                <a:lnTo>
                  <a:pt x="1203326" y="1692122"/>
                </a:lnTo>
                <a:cubicBezTo>
                  <a:pt x="1398256" y="1793130"/>
                  <a:pt x="1699512" y="1878192"/>
                  <a:pt x="1804066" y="1835661"/>
                </a:cubicBezTo>
                <a:cubicBezTo>
                  <a:pt x="2014945" y="1732880"/>
                  <a:pt x="2172661" y="1725792"/>
                  <a:pt x="2356959" y="1670857"/>
                </a:cubicBezTo>
                <a:cubicBezTo>
                  <a:pt x="2417211" y="1757689"/>
                  <a:pt x="2450879" y="1881735"/>
                  <a:pt x="2457968" y="2011098"/>
                </a:cubicBezTo>
                <a:lnTo>
                  <a:pt x="2468601" y="2622471"/>
                </a:lnTo>
                <a:cubicBezTo>
                  <a:pt x="2489866" y="2649052"/>
                  <a:pt x="2479233" y="2723481"/>
                  <a:pt x="2532396" y="2702215"/>
                </a:cubicBezTo>
                <a:lnTo>
                  <a:pt x="3079973" y="2702215"/>
                </a:lnTo>
                <a:lnTo>
                  <a:pt x="3079949" y="2700670"/>
                </a:lnTo>
                <a:lnTo>
                  <a:pt x="3534914" y="2700670"/>
                </a:lnTo>
                <a:cubicBezTo>
                  <a:pt x="3588077" y="2721936"/>
                  <a:pt x="3577444" y="2647507"/>
                  <a:pt x="3598709" y="2620926"/>
                </a:cubicBezTo>
                <a:lnTo>
                  <a:pt x="3609342" y="2009553"/>
                </a:lnTo>
                <a:cubicBezTo>
                  <a:pt x="3616431" y="1880190"/>
                  <a:pt x="3650099" y="1756144"/>
                  <a:pt x="3710351" y="1669312"/>
                </a:cubicBezTo>
                <a:cubicBezTo>
                  <a:pt x="3894649" y="1724247"/>
                  <a:pt x="4052365" y="1731335"/>
                  <a:pt x="4263244" y="1834116"/>
                </a:cubicBezTo>
                <a:cubicBezTo>
                  <a:pt x="4367798" y="1876647"/>
                  <a:pt x="4669054" y="1791585"/>
                  <a:pt x="4863984" y="1690577"/>
                </a:cubicBezTo>
                <a:lnTo>
                  <a:pt x="5523202" y="1440712"/>
                </a:lnTo>
                <a:lnTo>
                  <a:pt x="5517886" y="1419446"/>
                </a:lnTo>
                <a:cubicBezTo>
                  <a:pt x="5670286" y="1380461"/>
                  <a:pt x="5870533" y="1357423"/>
                  <a:pt x="5991035" y="1158949"/>
                </a:cubicBezTo>
                <a:cubicBezTo>
                  <a:pt x="6001667" y="1112875"/>
                  <a:pt x="6134575" y="1029586"/>
                  <a:pt x="6022932" y="1020726"/>
                </a:cubicBezTo>
                <a:cubicBezTo>
                  <a:pt x="5959137" y="987057"/>
                  <a:pt x="5895341" y="1091609"/>
                  <a:pt x="5831546" y="1127051"/>
                </a:cubicBezTo>
                <a:lnTo>
                  <a:pt x="5820914" y="1079205"/>
                </a:lnTo>
                <a:lnTo>
                  <a:pt x="5794332" y="1084521"/>
                </a:lnTo>
                <a:lnTo>
                  <a:pt x="5799649" y="1143000"/>
                </a:lnTo>
                <a:lnTo>
                  <a:pt x="5629528" y="1174898"/>
                </a:lnTo>
                <a:cubicBezTo>
                  <a:pt x="5629528" y="1096926"/>
                  <a:pt x="5767751" y="955157"/>
                  <a:pt x="5629528" y="940981"/>
                </a:cubicBezTo>
                <a:lnTo>
                  <a:pt x="5443458" y="1228060"/>
                </a:lnTo>
                <a:lnTo>
                  <a:pt x="5432825" y="1196163"/>
                </a:lnTo>
                <a:cubicBezTo>
                  <a:pt x="5179416" y="1288311"/>
                  <a:pt x="4814364" y="1385778"/>
                  <a:pt x="4497160" y="1440712"/>
                </a:cubicBezTo>
                <a:cubicBezTo>
                  <a:pt x="4229574" y="1339702"/>
                  <a:pt x="3961988" y="1185530"/>
                  <a:pt x="3694402" y="1057939"/>
                </a:cubicBezTo>
                <a:cubicBezTo>
                  <a:pt x="3517193" y="1066800"/>
                  <a:pt x="3339984" y="1011866"/>
                  <a:pt x="3258467" y="893135"/>
                </a:cubicBezTo>
                <a:lnTo>
                  <a:pt x="3205305" y="893135"/>
                </a:lnTo>
                <a:cubicBezTo>
                  <a:pt x="3290366" y="467832"/>
                  <a:pt x="3455169" y="15950"/>
                  <a:pt x="3029867" y="0"/>
                </a:cubicBezTo>
                <a:close/>
              </a:path>
            </a:pathLst>
          </a:custGeom>
          <a:solidFill>
            <a:schemeClr val="bg1">
              <a:lumMod val="65000"/>
            </a:schemeClr>
          </a:solidFill>
          <a:ln>
            <a:noFill/>
          </a:ln>
        </p:spPr>
        <p:txBody>
          <a:bodyPr vert="horz" wrap="square" lIns="91440" tIns="45720" rIns="91440" bIns="45720" numCol="1" anchor="t" anchorCtr="0" compatLnSpc="1">
            <a:noAutofit/>
          </a:bodyPr>
          <a:lstStyle/>
          <a:p>
            <a:endParaRPr lang="zh-CN" altLang="en-US" sz="2400">
              <a:solidFill>
                <a:schemeClr val="bg1"/>
              </a:solidFill>
            </a:endParaRPr>
          </a:p>
        </p:txBody>
      </p:sp>
      <p:grpSp>
        <p:nvGrpSpPr>
          <p:cNvPr id="2" name="组合 33"/>
          <p:cNvGrpSpPr/>
          <p:nvPr/>
        </p:nvGrpSpPr>
        <p:grpSpPr>
          <a:xfrm>
            <a:off x="4374934" y="2427389"/>
            <a:ext cx="1278621" cy="1278621"/>
            <a:chOff x="4359833" y="2713220"/>
            <a:chExt cx="1278621" cy="1278621"/>
          </a:xfrm>
        </p:grpSpPr>
        <p:sp>
          <p:nvSpPr>
            <p:cNvPr id="35" name="椭圆 34"/>
            <p:cNvSpPr/>
            <p:nvPr/>
          </p:nvSpPr>
          <p:spPr>
            <a:xfrm>
              <a:off x="4359833" y="2713220"/>
              <a:ext cx="1278621" cy="127862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36" name="矩形 35"/>
            <p:cNvSpPr/>
            <p:nvPr/>
          </p:nvSpPr>
          <p:spPr>
            <a:xfrm>
              <a:off x="4569664" y="2883379"/>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02</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grpSp>
        <p:nvGrpSpPr>
          <p:cNvPr id="3" name="组合 36"/>
          <p:cNvGrpSpPr/>
          <p:nvPr/>
        </p:nvGrpSpPr>
        <p:grpSpPr>
          <a:xfrm>
            <a:off x="3325871" y="3797406"/>
            <a:ext cx="1278621" cy="1278621"/>
            <a:chOff x="3310770" y="4083237"/>
            <a:chExt cx="1278621" cy="1278621"/>
          </a:xfrm>
        </p:grpSpPr>
        <p:sp>
          <p:nvSpPr>
            <p:cNvPr id="65" name="椭圆 64"/>
            <p:cNvSpPr/>
            <p:nvPr/>
          </p:nvSpPr>
          <p:spPr>
            <a:xfrm>
              <a:off x="3310770" y="4083237"/>
              <a:ext cx="1278621" cy="127862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66" name="矩形 65"/>
            <p:cNvSpPr/>
            <p:nvPr/>
          </p:nvSpPr>
          <p:spPr>
            <a:xfrm>
              <a:off x="3490799" y="4281516"/>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01</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grpSp>
        <p:nvGrpSpPr>
          <p:cNvPr id="7" name="组合 66"/>
          <p:cNvGrpSpPr/>
          <p:nvPr/>
        </p:nvGrpSpPr>
        <p:grpSpPr>
          <a:xfrm>
            <a:off x="6557603" y="2427389"/>
            <a:ext cx="1278621" cy="1278621"/>
            <a:chOff x="6542502" y="2713220"/>
            <a:chExt cx="1278621" cy="1278621"/>
          </a:xfrm>
        </p:grpSpPr>
        <p:sp>
          <p:nvSpPr>
            <p:cNvPr id="68" name="椭圆 67"/>
            <p:cNvSpPr/>
            <p:nvPr/>
          </p:nvSpPr>
          <p:spPr>
            <a:xfrm>
              <a:off x="6542502" y="2713220"/>
              <a:ext cx="1278621" cy="12786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69" name="矩形 68"/>
            <p:cNvSpPr/>
            <p:nvPr/>
          </p:nvSpPr>
          <p:spPr>
            <a:xfrm>
              <a:off x="6734069" y="2883379"/>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03</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grpSp>
        <p:nvGrpSpPr>
          <p:cNvPr id="10" name="组合 69"/>
          <p:cNvGrpSpPr/>
          <p:nvPr/>
        </p:nvGrpSpPr>
        <p:grpSpPr>
          <a:xfrm>
            <a:off x="7685992" y="3797406"/>
            <a:ext cx="1278621" cy="1278621"/>
            <a:chOff x="7670891" y="4083237"/>
            <a:chExt cx="1278621" cy="1278621"/>
          </a:xfrm>
        </p:grpSpPr>
        <p:sp>
          <p:nvSpPr>
            <p:cNvPr id="71" name="椭圆 70"/>
            <p:cNvSpPr/>
            <p:nvPr/>
          </p:nvSpPr>
          <p:spPr>
            <a:xfrm>
              <a:off x="7670891" y="4083237"/>
              <a:ext cx="1278621" cy="127862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bg1"/>
                </a:solidFill>
              </a:endParaRPr>
            </a:p>
          </p:txBody>
        </p:sp>
        <p:sp>
          <p:nvSpPr>
            <p:cNvPr id="72" name="矩形 71"/>
            <p:cNvSpPr/>
            <p:nvPr/>
          </p:nvSpPr>
          <p:spPr>
            <a:xfrm>
              <a:off x="7880722" y="4281516"/>
              <a:ext cx="858958" cy="769441"/>
            </a:xfrm>
            <a:prstGeom prst="rect">
              <a:avLst/>
            </a:prstGeom>
          </p:spPr>
          <p:txBody>
            <a:bodyPr wrap="square">
              <a:spAutoFit/>
            </a:bodyPr>
            <a:lstStyle/>
            <a:p>
              <a:pPr algn="ctr"/>
              <a:r>
                <a:rPr lang="en-US" altLang="zh-CN" sz="4400" dirty="0">
                  <a:solidFill>
                    <a:schemeClr val="bg1"/>
                  </a:solidFill>
                  <a:latin typeface="Haettenschweiler" panose="020B0706040902060204" pitchFamily="34" charset="0"/>
                  <a:ea typeface="微软雅黑" panose="020B0503020204020204" pitchFamily="34" charset="-122"/>
                </a:rPr>
                <a:t>04</a:t>
              </a:r>
              <a:endParaRPr lang="zh-CN" altLang="en-US" sz="4400" dirty="0">
                <a:solidFill>
                  <a:schemeClr val="bg1"/>
                </a:solidFill>
                <a:latin typeface="Haettenschweiler" panose="020B0706040902060204" pitchFamily="34" charset="0"/>
                <a:ea typeface="微软雅黑" panose="020B0503020204020204" pitchFamily="34" charset="-122"/>
              </a:endParaRPr>
            </a:p>
          </p:txBody>
        </p:sp>
      </p:grpSp>
      <p:sp>
        <p:nvSpPr>
          <p:cNvPr id="73" name="矩形 47"/>
          <p:cNvSpPr>
            <a:spLocks noChangeArrowheads="1"/>
          </p:cNvSpPr>
          <p:nvPr/>
        </p:nvSpPr>
        <p:spPr bwMode="auto">
          <a:xfrm>
            <a:off x="641828" y="4015067"/>
            <a:ext cx="2684043" cy="146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zh-CN" sz="2800" b="1" dirty="0">
                <a:solidFill>
                  <a:srgbClr val="FF0000"/>
                </a:solidFill>
                <a:ea typeface="黑体" panose="02010609060101010101" pitchFamily="2" charset="-122"/>
                <a:sym typeface="+mn-ea"/>
              </a:rPr>
              <a:t> 完善性维护</a:t>
            </a:r>
            <a:endParaRPr lang="en-US" altLang="zh-CN" sz="2800" dirty="0">
              <a:solidFill>
                <a:schemeClr val="bg1">
                  <a:lumMod val="50000"/>
                </a:schemeClr>
              </a:solidFill>
            </a:endParaRPr>
          </a:p>
          <a:p>
            <a:pPr>
              <a:buNone/>
            </a:pPr>
            <a:r>
              <a:rPr lang="zh-CN" altLang="en-US" sz="2800" dirty="0">
                <a:ea typeface="黑体" panose="02010609060101010101" pitchFamily="2" charset="-122"/>
                <a:sym typeface="+mn-ea"/>
              </a:rPr>
              <a:t>占全部维护活动的</a:t>
            </a:r>
            <a:r>
              <a:rPr lang="en-US" altLang="zh-CN" sz="2800" dirty="0">
                <a:ea typeface="黑体" panose="02010609060101010101" pitchFamily="2" charset="-122"/>
                <a:sym typeface="+mn-ea"/>
              </a:rPr>
              <a:t>50%</a:t>
            </a:r>
            <a:r>
              <a:rPr lang="zh-CN" altLang="en-US" sz="2800" dirty="0">
                <a:ea typeface="黑体" panose="02010609060101010101" pitchFamily="2" charset="-122"/>
                <a:sym typeface="+mn-ea"/>
              </a:rPr>
              <a:t>～</a:t>
            </a:r>
            <a:r>
              <a:rPr lang="en-US" altLang="zh-CN" sz="2800" dirty="0">
                <a:ea typeface="黑体" panose="02010609060101010101" pitchFamily="2" charset="-122"/>
                <a:sym typeface="+mn-ea"/>
              </a:rPr>
              <a:t>66%</a:t>
            </a:r>
            <a:endParaRPr lang="en-US" altLang="zh-CN" sz="2800" dirty="0">
              <a:solidFill>
                <a:schemeClr val="bg1">
                  <a:lumMod val="50000"/>
                </a:schemeClr>
              </a:solidFill>
            </a:endParaRPr>
          </a:p>
        </p:txBody>
      </p:sp>
      <p:sp>
        <p:nvSpPr>
          <p:cNvPr id="74" name="矩形 73"/>
          <p:cNvSpPr>
            <a:spLocks noChangeArrowheads="1"/>
          </p:cNvSpPr>
          <p:nvPr/>
        </p:nvSpPr>
        <p:spPr bwMode="auto">
          <a:xfrm>
            <a:off x="1506855" y="1517650"/>
            <a:ext cx="3117850" cy="146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2800" b="1" dirty="0">
                <a:solidFill>
                  <a:srgbClr val="FF0000"/>
                </a:solidFill>
                <a:latin typeface="宋体" panose="02010600030101010101" pitchFamily="2" charset="-122"/>
                <a:ea typeface="宋体" panose="02010600030101010101" pitchFamily="2" charset="-122"/>
                <a:sym typeface="+mn-ea"/>
              </a:rPr>
              <a:t>纠错</a:t>
            </a:r>
            <a:r>
              <a:rPr lang="zh-CN" altLang="zh-CN" sz="2800" b="1" dirty="0">
                <a:solidFill>
                  <a:srgbClr val="FF0000"/>
                </a:solidFill>
                <a:latin typeface="宋体" panose="02010600030101010101" pitchFamily="2" charset="-122"/>
                <a:ea typeface="宋体" panose="02010600030101010101" pitchFamily="2" charset="-122"/>
                <a:sym typeface="+mn-ea"/>
              </a:rPr>
              <a:t>性维护</a:t>
            </a:r>
            <a:endParaRPr lang="en-US" altLang="zh-CN" sz="2800" b="1" dirty="0">
              <a:solidFill>
                <a:schemeClr val="bg1">
                  <a:lumMod val="50000"/>
                </a:schemeClr>
              </a:solidFill>
              <a:latin typeface="宋体" panose="02010600030101010101" pitchFamily="2" charset="-122"/>
              <a:ea typeface="宋体" panose="02010600030101010101" pitchFamily="2" charset="-122"/>
            </a:endParaRPr>
          </a:p>
          <a:p>
            <a:pPr>
              <a:buNone/>
            </a:pPr>
            <a:r>
              <a:rPr lang="zh-CN" altLang="en-US" sz="2800" dirty="0">
                <a:ea typeface="黑体" panose="02010609060101010101" pitchFamily="2" charset="-122"/>
                <a:sym typeface="+mn-ea"/>
              </a:rPr>
              <a:t>占全部维护活动的17%～21%</a:t>
            </a:r>
            <a:endParaRPr lang="zh-CN" altLang="en-US" sz="2800" dirty="0">
              <a:ea typeface="黑体" panose="02010609060101010101" pitchFamily="2" charset="-122"/>
            </a:endParaRPr>
          </a:p>
        </p:txBody>
      </p:sp>
      <p:sp>
        <p:nvSpPr>
          <p:cNvPr id="75" name="矩形 47"/>
          <p:cNvSpPr>
            <a:spLocks noChangeArrowheads="1"/>
          </p:cNvSpPr>
          <p:nvPr/>
        </p:nvSpPr>
        <p:spPr bwMode="auto">
          <a:xfrm>
            <a:off x="7836262" y="1417717"/>
            <a:ext cx="2684043" cy="146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l">
              <a:buNone/>
            </a:pPr>
            <a:r>
              <a:rPr lang="zh-CN" altLang="zh-CN" sz="2800" b="1" dirty="0">
                <a:solidFill>
                  <a:srgbClr val="FF0000"/>
                </a:solidFill>
                <a:latin typeface="宋体" panose="02010600030101010101" pitchFamily="2" charset="-122"/>
                <a:ea typeface="宋体" panose="02010600030101010101" pitchFamily="2" charset="-122"/>
                <a:sym typeface="+mn-ea"/>
              </a:rPr>
              <a:t>适应性维护</a:t>
            </a:r>
            <a:endParaRPr lang="zh-CN" altLang="zh-CN" sz="2800" b="1" dirty="0">
              <a:solidFill>
                <a:srgbClr val="FF0000"/>
              </a:solidFill>
              <a:latin typeface="宋体" panose="02010600030101010101" pitchFamily="2" charset="-122"/>
              <a:ea typeface="宋体" panose="02010600030101010101" pitchFamily="2" charset="-122"/>
            </a:endParaRPr>
          </a:p>
          <a:p>
            <a:pPr>
              <a:buNone/>
            </a:pPr>
            <a:r>
              <a:rPr lang="zh-CN" altLang="en-US" sz="2800" dirty="0">
                <a:ea typeface="黑体" panose="02010609060101010101" pitchFamily="2" charset="-122"/>
                <a:sym typeface="+mn-ea"/>
              </a:rPr>
              <a:t>占全部维护活动的1</a:t>
            </a:r>
            <a:r>
              <a:rPr lang="en-US" altLang="zh-CN" sz="2800" dirty="0">
                <a:ea typeface="黑体" panose="02010609060101010101" pitchFamily="2" charset="-122"/>
                <a:sym typeface="+mn-ea"/>
              </a:rPr>
              <a:t>8</a:t>
            </a:r>
            <a:r>
              <a:rPr lang="zh-CN" altLang="en-US" sz="2800" dirty="0">
                <a:ea typeface="黑体" panose="02010609060101010101" pitchFamily="2" charset="-122"/>
                <a:sym typeface="+mn-ea"/>
              </a:rPr>
              <a:t>%～2</a:t>
            </a:r>
            <a:r>
              <a:rPr lang="en-US" altLang="zh-CN" sz="2800" dirty="0">
                <a:ea typeface="黑体" panose="02010609060101010101" pitchFamily="2" charset="-122"/>
                <a:sym typeface="+mn-ea"/>
              </a:rPr>
              <a:t>5</a:t>
            </a:r>
            <a:r>
              <a:rPr lang="zh-CN" altLang="en-US" sz="2800" dirty="0">
                <a:ea typeface="黑体" panose="02010609060101010101" pitchFamily="2" charset="-122"/>
                <a:sym typeface="+mn-ea"/>
              </a:rPr>
              <a:t>%</a:t>
            </a:r>
            <a:endParaRPr lang="zh-CN" altLang="zh-CN" sz="2800" b="1" dirty="0">
              <a:solidFill>
                <a:srgbClr val="FF0000"/>
              </a:solidFill>
              <a:latin typeface="宋体" panose="02010600030101010101" pitchFamily="2" charset="-122"/>
              <a:ea typeface="宋体" panose="02010600030101010101" pitchFamily="2" charset="-122"/>
            </a:endParaRPr>
          </a:p>
        </p:txBody>
      </p:sp>
      <p:sp>
        <p:nvSpPr>
          <p:cNvPr id="76" name="矩形 47"/>
          <p:cNvSpPr>
            <a:spLocks noChangeArrowheads="1"/>
          </p:cNvSpPr>
          <p:nvPr/>
        </p:nvSpPr>
        <p:spPr bwMode="auto">
          <a:xfrm>
            <a:off x="9268608" y="4016332"/>
            <a:ext cx="2684043" cy="1468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31" tIns="45716" rIns="91431" bIns="45716">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zh-CN" sz="2800" b="1" dirty="0">
                <a:solidFill>
                  <a:srgbClr val="FF0000"/>
                </a:solidFill>
                <a:latin typeface="宋体" panose="02010600030101010101" pitchFamily="2" charset="-122"/>
                <a:ea typeface="宋体" panose="02010600030101010101" pitchFamily="2" charset="-122"/>
                <a:sym typeface="+mn-ea"/>
              </a:rPr>
              <a:t>预防性维护</a:t>
            </a:r>
            <a:endParaRPr lang="zh-CN" altLang="zh-CN" sz="2800" b="1" dirty="0">
              <a:solidFill>
                <a:srgbClr val="FF0000"/>
              </a:solidFill>
              <a:latin typeface="宋体" panose="02010600030101010101" pitchFamily="2" charset="-122"/>
              <a:ea typeface="宋体" panose="02010600030101010101" pitchFamily="2" charset="-122"/>
            </a:endParaRPr>
          </a:p>
          <a:p>
            <a:pPr>
              <a:buNone/>
            </a:pPr>
            <a:r>
              <a:rPr lang="zh-CN" altLang="en-US" sz="2800" dirty="0">
                <a:ea typeface="黑体" panose="02010609060101010101" pitchFamily="2" charset="-122"/>
                <a:sym typeface="+mn-ea"/>
              </a:rPr>
              <a:t>只占全部维护活动的4%左右</a:t>
            </a:r>
            <a:endParaRPr lang="zh-CN" altLang="en-US" sz="2800" dirty="0">
              <a:ea typeface="黑体" panose="0201060906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3" presetClass="entr" presetSubtype="32"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750" fill="hold"/>
                                        <p:tgtEl>
                                          <p:spTgt spid="3"/>
                                        </p:tgtEl>
                                        <p:attrNameLst>
                                          <p:attrName>ppt_w</p:attrName>
                                        </p:attrNameLst>
                                      </p:cBhvr>
                                      <p:tavLst>
                                        <p:tav tm="0">
                                          <p:val>
                                            <p:strVal val="4*#ppt_w"/>
                                          </p:val>
                                        </p:tav>
                                        <p:tav tm="100000">
                                          <p:val>
                                            <p:strVal val="#ppt_w"/>
                                          </p:val>
                                        </p:tav>
                                      </p:tavLst>
                                    </p:anim>
                                    <p:anim calcmode="lin" valueType="num">
                                      <p:cBhvr>
                                        <p:cTn id="14" dur="750" fill="hold"/>
                                        <p:tgtEl>
                                          <p:spTgt spid="3"/>
                                        </p:tgtEl>
                                        <p:attrNameLst>
                                          <p:attrName>ppt_h</p:attrName>
                                        </p:attrNameLst>
                                      </p:cBhvr>
                                      <p:tavLst>
                                        <p:tav tm="0">
                                          <p:val>
                                            <p:strVal val="4*#ppt_h"/>
                                          </p:val>
                                        </p:tav>
                                        <p:tav tm="100000">
                                          <p:val>
                                            <p:strVal val="#ppt_h"/>
                                          </p:val>
                                        </p:tav>
                                      </p:tavLst>
                                    </p:anim>
                                  </p:childTnLst>
                                </p:cTn>
                              </p:par>
                              <p:par>
                                <p:cTn id="15" presetID="23" presetClass="entr" presetSubtype="32" fill="hold" nodeType="withEffect">
                                  <p:stCondLst>
                                    <p:cond delay="250"/>
                                  </p:stCondLst>
                                  <p:childTnLst>
                                    <p:set>
                                      <p:cBhvr>
                                        <p:cTn id="16" dur="1" fill="hold">
                                          <p:stCondLst>
                                            <p:cond delay="0"/>
                                          </p:stCondLst>
                                        </p:cTn>
                                        <p:tgtEl>
                                          <p:spTgt spid="2"/>
                                        </p:tgtEl>
                                        <p:attrNameLst>
                                          <p:attrName>style.visibility</p:attrName>
                                        </p:attrNameLst>
                                      </p:cBhvr>
                                      <p:to>
                                        <p:strVal val="visible"/>
                                      </p:to>
                                    </p:set>
                                    <p:anim calcmode="lin" valueType="num">
                                      <p:cBhvr>
                                        <p:cTn id="17" dur="750" fill="hold"/>
                                        <p:tgtEl>
                                          <p:spTgt spid="2"/>
                                        </p:tgtEl>
                                        <p:attrNameLst>
                                          <p:attrName>ppt_w</p:attrName>
                                        </p:attrNameLst>
                                      </p:cBhvr>
                                      <p:tavLst>
                                        <p:tav tm="0">
                                          <p:val>
                                            <p:strVal val="4*#ppt_w"/>
                                          </p:val>
                                        </p:tav>
                                        <p:tav tm="100000">
                                          <p:val>
                                            <p:strVal val="#ppt_w"/>
                                          </p:val>
                                        </p:tav>
                                      </p:tavLst>
                                    </p:anim>
                                    <p:anim calcmode="lin" valueType="num">
                                      <p:cBhvr>
                                        <p:cTn id="18" dur="750" fill="hold"/>
                                        <p:tgtEl>
                                          <p:spTgt spid="2"/>
                                        </p:tgtEl>
                                        <p:attrNameLst>
                                          <p:attrName>ppt_h</p:attrName>
                                        </p:attrNameLst>
                                      </p:cBhvr>
                                      <p:tavLst>
                                        <p:tav tm="0">
                                          <p:val>
                                            <p:strVal val="4*#ppt_h"/>
                                          </p:val>
                                        </p:tav>
                                        <p:tav tm="100000">
                                          <p:val>
                                            <p:strVal val="#ppt_h"/>
                                          </p:val>
                                        </p:tav>
                                      </p:tavLst>
                                    </p:anim>
                                  </p:childTnLst>
                                </p:cTn>
                              </p:par>
                              <p:par>
                                <p:cTn id="19" presetID="23" presetClass="entr" presetSubtype="32" fill="hold" nodeType="withEffect">
                                  <p:stCondLst>
                                    <p:cond delay="500"/>
                                  </p:stCondLst>
                                  <p:childTnLst>
                                    <p:set>
                                      <p:cBhvr>
                                        <p:cTn id="20" dur="1" fill="hold">
                                          <p:stCondLst>
                                            <p:cond delay="0"/>
                                          </p:stCondLst>
                                        </p:cTn>
                                        <p:tgtEl>
                                          <p:spTgt spid="7"/>
                                        </p:tgtEl>
                                        <p:attrNameLst>
                                          <p:attrName>style.visibility</p:attrName>
                                        </p:attrNameLst>
                                      </p:cBhvr>
                                      <p:to>
                                        <p:strVal val="visible"/>
                                      </p:to>
                                    </p:set>
                                    <p:anim calcmode="lin" valueType="num">
                                      <p:cBhvr>
                                        <p:cTn id="21" dur="750" fill="hold"/>
                                        <p:tgtEl>
                                          <p:spTgt spid="7"/>
                                        </p:tgtEl>
                                        <p:attrNameLst>
                                          <p:attrName>ppt_w</p:attrName>
                                        </p:attrNameLst>
                                      </p:cBhvr>
                                      <p:tavLst>
                                        <p:tav tm="0">
                                          <p:val>
                                            <p:strVal val="4*#ppt_w"/>
                                          </p:val>
                                        </p:tav>
                                        <p:tav tm="100000">
                                          <p:val>
                                            <p:strVal val="#ppt_w"/>
                                          </p:val>
                                        </p:tav>
                                      </p:tavLst>
                                    </p:anim>
                                    <p:anim calcmode="lin" valueType="num">
                                      <p:cBhvr>
                                        <p:cTn id="22" dur="750" fill="hold"/>
                                        <p:tgtEl>
                                          <p:spTgt spid="7"/>
                                        </p:tgtEl>
                                        <p:attrNameLst>
                                          <p:attrName>ppt_h</p:attrName>
                                        </p:attrNameLst>
                                      </p:cBhvr>
                                      <p:tavLst>
                                        <p:tav tm="0">
                                          <p:val>
                                            <p:strVal val="4*#ppt_h"/>
                                          </p:val>
                                        </p:tav>
                                        <p:tav tm="100000">
                                          <p:val>
                                            <p:strVal val="#ppt_h"/>
                                          </p:val>
                                        </p:tav>
                                      </p:tavLst>
                                    </p:anim>
                                  </p:childTnLst>
                                </p:cTn>
                              </p:par>
                              <p:par>
                                <p:cTn id="23" presetID="23" presetClass="entr" presetSubtype="32" fill="hold" nodeType="withEffect">
                                  <p:stCondLst>
                                    <p:cond delay="750"/>
                                  </p:stCondLst>
                                  <p:childTnLst>
                                    <p:set>
                                      <p:cBhvr>
                                        <p:cTn id="24" dur="1" fill="hold">
                                          <p:stCondLst>
                                            <p:cond delay="0"/>
                                          </p:stCondLst>
                                        </p:cTn>
                                        <p:tgtEl>
                                          <p:spTgt spid="10"/>
                                        </p:tgtEl>
                                        <p:attrNameLst>
                                          <p:attrName>style.visibility</p:attrName>
                                        </p:attrNameLst>
                                      </p:cBhvr>
                                      <p:to>
                                        <p:strVal val="visible"/>
                                      </p:to>
                                    </p:set>
                                    <p:anim calcmode="lin" valueType="num">
                                      <p:cBhvr>
                                        <p:cTn id="25" dur="750" fill="hold"/>
                                        <p:tgtEl>
                                          <p:spTgt spid="10"/>
                                        </p:tgtEl>
                                        <p:attrNameLst>
                                          <p:attrName>ppt_w</p:attrName>
                                        </p:attrNameLst>
                                      </p:cBhvr>
                                      <p:tavLst>
                                        <p:tav tm="0">
                                          <p:val>
                                            <p:strVal val="4*#ppt_w"/>
                                          </p:val>
                                        </p:tav>
                                        <p:tav tm="100000">
                                          <p:val>
                                            <p:strVal val="#ppt_w"/>
                                          </p:val>
                                        </p:tav>
                                      </p:tavLst>
                                    </p:anim>
                                    <p:anim calcmode="lin" valueType="num">
                                      <p:cBhvr>
                                        <p:cTn id="26" dur="750" fill="hold"/>
                                        <p:tgtEl>
                                          <p:spTgt spid="10"/>
                                        </p:tgtEl>
                                        <p:attrNameLst>
                                          <p:attrName>ppt_h</p:attrName>
                                        </p:attrNameLst>
                                      </p:cBhvr>
                                      <p:tavLst>
                                        <p:tav tm="0">
                                          <p:val>
                                            <p:strVal val="4*#ppt_h"/>
                                          </p:val>
                                        </p:tav>
                                        <p:tav tm="100000">
                                          <p:val>
                                            <p:strVal val="#ppt_h"/>
                                          </p:val>
                                        </p:tav>
                                      </p:tavLst>
                                    </p:anim>
                                  </p:childTnLst>
                                </p:cTn>
                              </p:par>
                            </p:childTnLst>
                          </p:cTn>
                        </p:par>
                        <p:par>
                          <p:cTn id="27" fill="hold">
                            <p:stCondLst>
                              <p:cond delay="2000"/>
                            </p:stCondLst>
                            <p:childTnLst>
                              <p:par>
                                <p:cTn id="28" presetID="26" presetClass="emph" presetSubtype="0" fill="hold" nodeType="afterEffect">
                                  <p:stCondLst>
                                    <p:cond delay="0"/>
                                  </p:stCondLst>
                                  <p:childTnLst>
                                    <p:animEffect transition="out" filter="fade">
                                      <p:cBhvr>
                                        <p:cTn id="29" dur="500" tmFilter="0, 0; .2, .5; .8, .5; 1, 0"/>
                                        <p:tgtEl>
                                          <p:spTgt spid="3"/>
                                        </p:tgtEl>
                                      </p:cBhvr>
                                    </p:animEffect>
                                    <p:animScale>
                                      <p:cBhvr>
                                        <p:cTn id="30" dur="250" autoRev="1" fill="hold"/>
                                        <p:tgtEl>
                                          <p:spTgt spid="3"/>
                                        </p:tgtEl>
                                      </p:cBhvr>
                                      <p:by x="105000" y="105000"/>
                                    </p:animScale>
                                  </p:childTnLst>
                                </p:cTn>
                              </p:par>
                              <p:par>
                                <p:cTn id="31" presetID="26" presetClass="emph" presetSubtype="0" fill="hold" nodeType="withEffect">
                                  <p:stCondLst>
                                    <p:cond delay="250"/>
                                  </p:stCondLst>
                                  <p:childTnLst>
                                    <p:animEffect transition="out" filter="fade">
                                      <p:cBhvr>
                                        <p:cTn id="32" dur="500" tmFilter="0, 0; .2, .5; .8, .5; 1, 0"/>
                                        <p:tgtEl>
                                          <p:spTgt spid="2"/>
                                        </p:tgtEl>
                                      </p:cBhvr>
                                    </p:animEffect>
                                    <p:animScale>
                                      <p:cBhvr>
                                        <p:cTn id="33" dur="250" autoRev="1" fill="hold"/>
                                        <p:tgtEl>
                                          <p:spTgt spid="2"/>
                                        </p:tgtEl>
                                      </p:cBhvr>
                                      <p:by x="105000" y="105000"/>
                                    </p:animScale>
                                  </p:childTnLst>
                                </p:cTn>
                              </p:par>
                              <p:par>
                                <p:cTn id="34" presetID="26" presetClass="emph" presetSubtype="0" fill="hold" nodeType="withEffect">
                                  <p:stCondLst>
                                    <p:cond delay="500"/>
                                  </p:stCondLst>
                                  <p:childTnLst>
                                    <p:animEffect transition="out" filter="fade">
                                      <p:cBhvr>
                                        <p:cTn id="35" dur="500" tmFilter="0, 0; .2, .5; .8, .5; 1, 0"/>
                                        <p:tgtEl>
                                          <p:spTgt spid="7"/>
                                        </p:tgtEl>
                                      </p:cBhvr>
                                    </p:animEffect>
                                    <p:animScale>
                                      <p:cBhvr>
                                        <p:cTn id="36" dur="250" autoRev="1" fill="hold"/>
                                        <p:tgtEl>
                                          <p:spTgt spid="7"/>
                                        </p:tgtEl>
                                      </p:cBhvr>
                                      <p:by x="105000" y="105000"/>
                                    </p:animScale>
                                  </p:childTnLst>
                                </p:cTn>
                              </p:par>
                              <p:par>
                                <p:cTn id="37" presetID="26" presetClass="emph" presetSubtype="0" fill="hold" nodeType="withEffect">
                                  <p:stCondLst>
                                    <p:cond delay="750"/>
                                  </p:stCondLst>
                                  <p:childTnLst>
                                    <p:animEffect transition="out" filter="fade">
                                      <p:cBhvr>
                                        <p:cTn id="38" dur="500" tmFilter="0, 0; .2, .5; .8, .5; 1, 0"/>
                                        <p:tgtEl>
                                          <p:spTgt spid="10"/>
                                        </p:tgtEl>
                                      </p:cBhvr>
                                    </p:animEffect>
                                    <p:animScale>
                                      <p:cBhvr>
                                        <p:cTn id="39" dur="250" autoRev="1" fill="hold"/>
                                        <p:tgtEl>
                                          <p:spTgt spid="10"/>
                                        </p:tgtEl>
                                      </p:cBhvr>
                                      <p:by x="105000" y="105000"/>
                                    </p:animScale>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73"/>
                                        </p:tgtEl>
                                        <p:attrNameLst>
                                          <p:attrName>style.visibility</p:attrName>
                                        </p:attrNameLst>
                                      </p:cBhvr>
                                      <p:to>
                                        <p:strVal val="visible"/>
                                      </p:to>
                                    </p:set>
                                    <p:animEffect transition="in" filter="wipe(left)">
                                      <p:cBhvr>
                                        <p:cTn id="43" dur="500"/>
                                        <p:tgtEl>
                                          <p:spTgt spid="73"/>
                                        </p:tgtEl>
                                      </p:cBhvr>
                                    </p:animEffect>
                                  </p:childTnLst>
                                </p:cTn>
                              </p:par>
                              <p:par>
                                <p:cTn id="44" presetID="22" presetClass="entr" presetSubtype="8" fill="hold" grpId="0" nodeType="withEffect">
                                  <p:stCondLst>
                                    <p:cond delay="250"/>
                                  </p:stCondLst>
                                  <p:childTnLst>
                                    <p:set>
                                      <p:cBhvr>
                                        <p:cTn id="45" dur="1" fill="hold">
                                          <p:stCondLst>
                                            <p:cond delay="0"/>
                                          </p:stCondLst>
                                        </p:cTn>
                                        <p:tgtEl>
                                          <p:spTgt spid="74"/>
                                        </p:tgtEl>
                                        <p:attrNameLst>
                                          <p:attrName>style.visibility</p:attrName>
                                        </p:attrNameLst>
                                      </p:cBhvr>
                                      <p:to>
                                        <p:strVal val="visible"/>
                                      </p:to>
                                    </p:set>
                                    <p:animEffect transition="in" filter="wipe(left)">
                                      <p:cBhvr>
                                        <p:cTn id="46" dur="500"/>
                                        <p:tgtEl>
                                          <p:spTgt spid="74"/>
                                        </p:tgtEl>
                                      </p:cBhvr>
                                    </p:animEffect>
                                  </p:childTnLst>
                                </p:cTn>
                              </p:par>
                              <p:par>
                                <p:cTn id="47" presetID="22" presetClass="entr" presetSubtype="8" fill="hold" grpId="0" nodeType="withEffect">
                                  <p:stCondLst>
                                    <p:cond delay="500"/>
                                  </p:stCondLst>
                                  <p:childTnLst>
                                    <p:set>
                                      <p:cBhvr>
                                        <p:cTn id="48" dur="1" fill="hold">
                                          <p:stCondLst>
                                            <p:cond delay="0"/>
                                          </p:stCondLst>
                                        </p:cTn>
                                        <p:tgtEl>
                                          <p:spTgt spid="75"/>
                                        </p:tgtEl>
                                        <p:attrNameLst>
                                          <p:attrName>style.visibility</p:attrName>
                                        </p:attrNameLst>
                                      </p:cBhvr>
                                      <p:to>
                                        <p:strVal val="visible"/>
                                      </p:to>
                                    </p:set>
                                    <p:animEffect transition="in" filter="wipe(left)">
                                      <p:cBhvr>
                                        <p:cTn id="49" dur="500"/>
                                        <p:tgtEl>
                                          <p:spTgt spid="75"/>
                                        </p:tgtEl>
                                      </p:cBhvr>
                                    </p:animEffect>
                                  </p:childTnLst>
                                </p:cTn>
                              </p:par>
                              <p:par>
                                <p:cTn id="50" presetID="22" presetClass="entr" presetSubtype="8" fill="hold" grpId="0" nodeType="withEffect">
                                  <p:stCondLst>
                                    <p:cond delay="750"/>
                                  </p:stCondLst>
                                  <p:childTnLst>
                                    <p:set>
                                      <p:cBhvr>
                                        <p:cTn id="51" dur="1" fill="hold">
                                          <p:stCondLst>
                                            <p:cond delay="0"/>
                                          </p:stCondLst>
                                        </p:cTn>
                                        <p:tgtEl>
                                          <p:spTgt spid="76"/>
                                        </p:tgtEl>
                                        <p:attrNameLst>
                                          <p:attrName>style.visibility</p:attrName>
                                        </p:attrNameLst>
                                      </p:cBhvr>
                                      <p:to>
                                        <p:strVal val="visible"/>
                                      </p:to>
                                    </p:set>
                                    <p:animEffect transition="in" filter="wipe(left)">
                                      <p:cBhvr>
                                        <p:cTn id="52"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73" grpId="0"/>
      <p:bldP spid="74" grpId="0"/>
      <p:bldP spid="75" grpId="0"/>
      <p:bldP spid="7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mn-lt"/>
                <a:ea typeface="+mn-ea"/>
                <a:cs typeface="+mn-ea"/>
                <a:sym typeface="+mn-ea"/>
              </a:rPr>
              <a:t>1）完善性维护</a:t>
            </a:r>
            <a:r>
              <a:rPr kumimoji="0" lang="zh-CN" altLang="en-US" b="1" i="0" u="none" strike="noStrike" kern="1200" cap="none" spc="0" normalizeH="0" baseline="0" noProof="0" smtClean="0">
                <a:ln>
                  <a:noFill/>
                </a:ln>
                <a:solidFill>
                  <a:schemeClr val="tx2"/>
                </a:solidFill>
                <a:effectLst>
                  <a:outerShdw blurRad="63500" dist="38100" dir="5400000" algn="t" rotWithShape="0">
                    <a:prstClr val="black">
                      <a:alpha val="25000"/>
                    </a:prstClr>
                  </a:outerShdw>
                </a:effectLst>
                <a:uLnTx/>
                <a:uFillTx/>
                <a:latin typeface="+mn-lt"/>
                <a:ea typeface="+mj-ea"/>
                <a:cs typeface="+mj-cs"/>
              </a:rPr>
              <a:t/>
            </a:r>
            <a:br>
              <a:rPr kumimoji="0" lang="zh-CN" altLang="en-US" b="1" i="0" u="none" strike="noStrike" kern="1200" cap="none" spc="0" normalizeH="0" baseline="0" noProof="0" smtClean="0">
                <a:ln>
                  <a:noFill/>
                </a:ln>
                <a:solidFill>
                  <a:schemeClr val="tx2"/>
                </a:solidFill>
                <a:effectLst>
                  <a:outerShdw blurRad="63500" dist="38100" dir="5400000" algn="t" rotWithShape="0">
                    <a:prstClr val="black">
                      <a:alpha val="25000"/>
                    </a:prstClr>
                  </a:outerShdw>
                </a:effectLst>
                <a:uLnTx/>
                <a:uFillTx/>
                <a:latin typeface="+mn-lt"/>
                <a:ea typeface="+mj-ea"/>
                <a:cs typeface="+mj-cs"/>
              </a:rPr>
            </a:br>
            <a:endParaRPr lang="zh-CN" altLang="en-US"/>
          </a:p>
        </p:txBody>
      </p:sp>
      <p:sp>
        <p:nvSpPr>
          <p:cNvPr id="15363" name="Rectangle 3"/>
          <p:cNvSpPr>
            <a:spLocks noGrp="1"/>
          </p:cNvSpPr>
          <p:nvPr/>
        </p:nvSpPr>
        <p:spPr>
          <a:xfrm>
            <a:off x="421640" y="1170940"/>
            <a:ext cx="11348720" cy="2524125"/>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r>
              <a:rPr lang="zh-CN" altLang="en-US" sz="2800" dirty="0">
                <a:ea typeface="黑体" panose="02010609060101010101" pitchFamily="2" charset="-122"/>
              </a:rPr>
              <a:t>在软件的使用过程中，用户往往会对软件提出</a:t>
            </a:r>
            <a:r>
              <a:rPr lang="zh-CN" altLang="en-US" sz="2800" dirty="0">
                <a:solidFill>
                  <a:schemeClr val="accent1"/>
                </a:solidFill>
                <a:ea typeface="黑体" panose="02010609060101010101" pitchFamily="2" charset="-122"/>
              </a:rPr>
              <a:t>新的功能与性能要求</a:t>
            </a:r>
            <a:r>
              <a:rPr lang="zh-CN" altLang="en-US" sz="2800" dirty="0">
                <a:ea typeface="黑体" panose="02010609060101010101" pitchFamily="2" charset="-122"/>
              </a:rPr>
              <a:t>。</a:t>
            </a:r>
          </a:p>
          <a:p>
            <a:r>
              <a:rPr lang="zh-CN" altLang="en-US" sz="2800" dirty="0">
                <a:ea typeface="黑体" panose="02010609060101010101" pitchFamily="2" charset="-122"/>
              </a:rPr>
              <a:t>为了满足这些要求，需要修改或再开发软件，以</a:t>
            </a:r>
            <a:r>
              <a:rPr lang="zh-CN" altLang="en-US" sz="2800" dirty="0">
                <a:solidFill>
                  <a:schemeClr val="accent1"/>
                </a:solidFill>
                <a:ea typeface="黑体" panose="02010609060101010101" pitchFamily="2" charset="-122"/>
              </a:rPr>
              <a:t>扩充</a:t>
            </a:r>
            <a:r>
              <a:rPr lang="zh-CN" altLang="en-US" sz="2800" dirty="0">
                <a:ea typeface="黑体" panose="02010609060101010101" pitchFamily="2" charset="-122"/>
              </a:rPr>
              <a:t>软件功能、增强软件性能、</a:t>
            </a:r>
            <a:r>
              <a:rPr lang="zh-CN" altLang="en-US" sz="2800" dirty="0">
                <a:solidFill>
                  <a:schemeClr val="accent1"/>
                </a:solidFill>
                <a:ea typeface="黑体" panose="02010609060101010101" pitchFamily="2" charset="-122"/>
              </a:rPr>
              <a:t>改进</a:t>
            </a:r>
            <a:r>
              <a:rPr lang="zh-CN" altLang="en-US" sz="2800" dirty="0">
                <a:ea typeface="黑体" panose="02010609060101010101" pitchFamily="2" charset="-122"/>
              </a:rPr>
              <a:t>加工效率、</a:t>
            </a:r>
            <a:r>
              <a:rPr lang="zh-CN" altLang="en-US" sz="2800" dirty="0">
                <a:solidFill>
                  <a:schemeClr val="accent1"/>
                </a:solidFill>
                <a:ea typeface="黑体" panose="02010609060101010101" pitchFamily="2" charset="-122"/>
              </a:rPr>
              <a:t>提高</a:t>
            </a:r>
            <a:r>
              <a:rPr lang="zh-CN" altLang="en-US" sz="2800" dirty="0">
                <a:ea typeface="黑体" panose="02010609060101010101" pitchFamily="2" charset="-122"/>
              </a:rPr>
              <a:t>软件的可维护性。</a:t>
            </a:r>
          </a:p>
          <a:p>
            <a:r>
              <a:rPr lang="zh-CN" altLang="en-US" sz="2800" dirty="0">
                <a:ea typeface="黑体" panose="02010609060101010101" pitchFamily="2" charset="-122"/>
              </a:rPr>
              <a:t>这种情况下进行的维护活动叫做</a:t>
            </a:r>
            <a:r>
              <a:rPr lang="zh-CN" altLang="en-US" sz="2800" dirty="0">
                <a:solidFill>
                  <a:srgbClr val="FF0000"/>
                </a:solidFill>
                <a:ea typeface="黑体" panose="02010609060101010101" pitchFamily="2" charset="-122"/>
              </a:rPr>
              <a:t>完善性维护</a:t>
            </a:r>
            <a:r>
              <a:rPr lang="zh-CN" altLang="en-US" sz="2800" dirty="0">
                <a:ea typeface="黑体" panose="02010609060101010101" pitchFamily="2" charset="-122"/>
              </a:rPr>
              <a:t>。</a:t>
            </a:r>
          </a:p>
        </p:txBody>
      </p:sp>
      <p:grpSp>
        <p:nvGrpSpPr>
          <p:cNvPr id="31" name="组合 30"/>
          <p:cNvGrpSpPr/>
          <p:nvPr/>
        </p:nvGrpSpPr>
        <p:grpSpPr>
          <a:xfrm>
            <a:off x="1007745" y="3238500"/>
            <a:ext cx="3607435" cy="2623185"/>
            <a:chOff x="4350067" y="1304925"/>
            <a:chExt cx="4121614" cy="2533650"/>
          </a:xfrm>
        </p:grpSpPr>
        <p:sp>
          <p:nvSpPr>
            <p:cNvPr id="32" name="Freeform: Shape 12"/>
            <p:cNvSpPr/>
            <p:nvPr/>
          </p:nvSpPr>
          <p:spPr>
            <a:xfrm>
              <a:off x="4350067" y="1304925"/>
              <a:ext cx="2339642" cy="2533650"/>
            </a:xfrm>
            <a:custGeom>
              <a:avLst/>
              <a:gdLst>
                <a:gd name="connsiteX0" fmla="*/ 1689100 w 3119522"/>
                <a:gd name="connsiteY0" fmla="*/ 0 h 3378200"/>
                <a:gd name="connsiteX1" fmla="*/ 3089728 w 3119522"/>
                <a:gd name="connsiteY1" fmla="*/ 744708 h 3378200"/>
                <a:gd name="connsiteX2" fmla="*/ 3119522 w 3119522"/>
                <a:gd name="connsiteY2" fmla="*/ 793750 h 3378200"/>
                <a:gd name="connsiteX3" fmla="*/ 2303088 w 3119522"/>
                <a:gd name="connsiteY3" fmla="*/ 793750 h 3378200"/>
                <a:gd name="connsiteX4" fmla="*/ 2296249 w 3119522"/>
                <a:gd name="connsiteY4" fmla="*/ 788636 h 3378200"/>
                <a:gd name="connsiteX5" fmla="*/ 1689100 w 3119522"/>
                <a:gd name="connsiteY5" fmla="*/ 603178 h 3378200"/>
                <a:gd name="connsiteX6" fmla="*/ 603178 w 3119522"/>
                <a:gd name="connsiteY6" fmla="*/ 1689100 h 3378200"/>
                <a:gd name="connsiteX7" fmla="*/ 1689100 w 3119522"/>
                <a:gd name="connsiteY7" fmla="*/ 2775022 h 3378200"/>
                <a:gd name="connsiteX8" fmla="*/ 2296249 w 3119522"/>
                <a:gd name="connsiteY8" fmla="*/ 2589564 h 3378200"/>
                <a:gd name="connsiteX9" fmla="*/ 2303088 w 3119522"/>
                <a:gd name="connsiteY9" fmla="*/ 2584450 h 3378200"/>
                <a:gd name="connsiteX10" fmla="*/ 3119522 w 3119522"/>
                <a:gd name="connsiteY10" fmla="*/ 2584450 h 3378200"/>
                <a:gd name="connsiteX11" fmla="*/ 3089728 w 3119522"/>
                <a:gd name="connsiteY11" fmla="*/ 2633492 h 3378200"/>
                <a:gd name="connsiteX12" fmla="*/ 1689100 w 3119522"/>
                <a:gd name="connsiteY12" fmla="*/ 3378200 h 3378200"/>
                <a:gd name="connsiteX13" fmla="*/ 0 w 3119522"/>
                <a:gd name="connsiteY13" fmla="*/ 1689100 h 3378200"/>
                <a:gd name="connsiteX14" fmla="*/ 1689100 w 3119522"/>
                <a:gd name="connsiteY14" fmla="*/ 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9522" h="3378200">
                  <a:moveTo>
                    <a:pt x="1689100" y="0"/>
                  </a:moveTo>
                  <a:cubicBezTo>
                    <a:pt x="2272140" y="0"/>
                    <a:pt x="2786185" y="295405"/>
                    <a:pt x="3089728" y="744708"/>
                  </a:cubicBezTo>
                  <a:lnTo>
                    <a:pt x="3119522" y="793750"/>
                  </a:lnTo>
                  <a:lnTo>
                    <a:pt x="2303088" y="793750"/>
                  </a:lnTo>
                  <a:lnTo>
                    <a:pt x="2296249" y="788636"/>
                  </a:lnTo>
                  <a:cubicBezTo>
                    <a:pt x="2122935" y="671548"/>
                    <a:pt x="1914002" y="603178"/>
                    <a:pt x="1689100" y="603178"/>
                  </a:cubicBezTo>
                  <a:cubicBezTo>
                    <a:pt x="1089362" y="603178"/>
                    <a:pt x="603178" y="1089362"/>
                    <a:pt x="603178" y="1689100"/>
                  </a:cubicBezTo>
                  <a:cubicBezTo>
                    <a:pt x="603178" y="2288838"/>
                    <a:pt x="1089362" y="2775022"/>
                    <a:pt x="1689100" y="2775022"/>
                  </a:cubicBezTo>
                  <a:cubicBezTo>
                    <a:pt x="1914002" y="2775022"/>
                    <a:pt x="2122935" y="2706653"/>
                    <a:pt x="2296249" y="2589564"/>
                  </a:cubicBezTo>
                  <a:lnTo>
                    <a:pt x="2303088" y="2584450"/>
                  </a:lnTo>
                  <a:lnTo>
                    <a:pt x="3119522" y="2584450"/>
                  </a:lnTo>
                  <a:lnTo>
                    <a:pt x="3089728" y="2633492"/>
                  </a:lnTo>
                  <a:cubicBezTo>
                    <a:pt x="2786185" y="3082796"/>
                    <a:pt x="2272140" y="3378200"/>
                    <a:pt x="1689100" y="3378200"/>
                  </a:cubicBezTo>
                  <a:cubicBezTo>
                    <a:pt x="756236" y="3378200"/>
                    <a:pt x="0" y="2621964"/>
                    <a:pt x="0" y="1689100"/>
                  </a:cubicBezTo>
                  <a:cubicBezTo>
                    <a:pt x="0" y="756236"/>
                    <a:pt x="756236" y="0"/>
                    <a:pt x="1689100" y="0"/>
                  </a:cubicBezTo>
                  <a:close/>
                </a:path>
              </a:pathLst>
            </a:cu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rtl="0">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dirty="0"/>
            </a:p>
          </p:txBody>
        </p:sp>
        <p:sp>
          <p:nvSpPr>
            <p:cNvPr id="33" name="Freeform: Shape 13"/>
            <p:cNvSpPr/>
            <p:nvPr/>
          </p:nvSpPr>
          <p:spPr bwMode="auto">
            <a:xfrm>
              <a:off x="5194136" y="2115257"/>
              <a:ext cx="916268" cy="872904"/>
            </a:xfrm>
            <a:custGeom>
              <a:avLst/>
              <a:gdLst>
                <a:gd name="connsiteX0" fmla="*/ 474392 w 604567"/>
                <a:gd name="connsiteY0" fmla="*/ 431437 h 575955"/>
                <a:gd name="connsiteX1" fmla="*/ 505564 w 604567"/>
                <a:gd name="connsiteY1" fmla="*/ 462558 h 575955"/>
                <a:gd name="connsiteX2" fmla="*/ 494189 w 604567"/>
                <a:gd name="connsiteY2" fmla="*/ 505144 h 575955"/>
                <a:gd name="connsiteX3" fmla="*/ 451532 w 604567"/>
                <a:gd name="connsiteY3" fmla="*/ 516609 h 575955"/>
                <a:gd name="connsiteX4" fmla="*/ 420250 w 604567"/>
                <a:gd name="connsiteY4" fmla="*/ 485379 h 575955"/>
                <a:gd name="connsiteX5" fmla="*/ 431735 w 604567"/>
                <a:gd name="connsiteY5" fmla="*/ 442793 h 575955"/>
                <a:gd name="connsiteX6" fmla="*/ 474716 w 604567"/>
                <a:gd name="connsiteY6" fmla="*/ 415167 h 575955"/>
                <a:gd name="connsiteX7" fmla="*/ 423315 w 604567"/>
                <a:gd name="connsiteY7" fmla="*/ 428930 h 575955"/>
                <a:gd name="connsiteX8" fmla="*/ 417737 w 604567"/>
                <a:gd name="connsiteY8" fmla="*/ 434392 h 575955"/>
                <a:gd name="connsiteX9" fmla="*/ 403958 w 604567"/>
                <a:gd name="connsiteY9" fmla="*/ 485730 h 575955"/>
                <a:gd name="connsiteX10" fmla="*/ 406036 w 604567"/>
                <a:gd name="connsiteY10" fmla="*/ 493267 h 575955"/>
                <a:gd name="connsiteX11" fmla="*/ 443657 w 604567"/>
                <a:gd name="connsiteY11" fmla="*/ 530843 h 575955"/>
                <a:gd name="connsiteX12" fmla="*/ 449125 w 604567"/>
                <a:gd name="connsiteY12" fmla="*/ 533136 h 575955"/>
                <a:gd name="connsiteX13" fmla="*/ 451203 w 604567"/>
                <a:gd name="connsiteY13" fmla="*/ 532918 h 575955"/>
                <a:gd name="connsiteX14" fmla="*/ 502603 w 604567"/>
                <a:gd name="connsiteY14" fmla="*/ 519155 h 575955"/>
                <a:gd name="connsiteX15" fmla="*/ 508072 w 604567"/>
                <a:gd name="connsiteY15" fmla="*/ 513584 h 575955"/>
                <a:gd name="connsiteX16" fmla="*/ 521851 w 604567"/>
                <a:gd name="connsiteY16" fmla="*/ 462246 h 575955"/>
                <a:gd name="connsiteX17" fmla="*/ 519883 w 604567"/>
                <a:gd name="connsiteY17" fmla="*/ 454709 h 575955"/>
                <a:gd name="connsiteX18" fmla="*/ 482262 w 604567"/>
                <a:gd name="connsiteY18" fmla="*/ 417133 h 575955"/>
                <a:gd name="connsiteX19" fmla="*/ 474716 w 604567"/>
                <a:gd name="connsiteY19" fmla="*/ 415167 h 575955"/>
                <a:gd name="connsiteX20" fmla="*/ 462905 w 604567"/>
                <a:gd name="connsiteY20" fmla="*/ 372021 h 575955"/>
                <a:gd name="connsiteX21" fmla="*/ 535084 w 604567"/>
                <a:gd name="connsiteY21" fmla="*/ 401950 h 575955"/>
                <a:gd name="connsiteX22" fmla="*/ 565050 w 604567"/>
                <a:gd name="connsiteY22" fmla="*/ 474043 h 575955"/>
                <a:gd name="connsiteX23" fmla="*/ 535084 w 604567"/>
                <a:gd name="connsiteY23" fmla="*/ 546135 h 575955"/>
                <a:gd name="connsiteX24" fmla="*/ 462905 w 604567"/>
                <a:gd name="connsiteY24" fmla="*/ 575955 h 575955"/>
                <a:gd name="connsiteX25" fmla="*/ 390725 w 604567"/>
                <a:gd name="connsiteY25" fmla="*/ 546135 h 575955"/>
                <a:gd name="connsiteX26" fmla="*/ 367540 w 604567"/>
                <a:gd name="connsiteY26" fmla="*/ 437778 h 575955"/>
                <a:gd name="connsiteX27" fmla="*/ 368196 w 604567"/>
                <a:gd name="connsiteY27" fmla="*/ 436358 h 575955"/>
                <a:gd name="connsiteX28" fmla="*/ 369180 w 604567"/>
                <a:gd name="connsiteY28" fmla="*/ 434064 h 575955"/>
                <a:gd name="connsiteX29" fmla="*/ 369836 w 604567"/>
                <a:gd name="connsiteY29" fmla="*/ 432535 h 575955"/>
                <a:gd name="connsiteX30" fmla="*/ 390725 w 604567"/>
                <a:gd name="connsiteY30" fmla="*/ 401950 h 575955"/>
                <a:gd name="connsiteX31" fmla="*/ 462905 w 604567"/>
                <a:gd name="connsiteY31" fmla="*/ 372021 h 575955"/>
                <a:gd name="connsiteX32" fmla="*/ 351799 w 604567"/>
                <a:gd name="connsiteY32" fmla="*/ 312323 h 575955"/>
                <a:gd name="connsiteX33" fmla="*/ 407125 w 604567"/>
                <a:gd name="connsiteY33" fmla="*/ 367564 h 575955"/>
                <a:gd name="connsiteX34" fmla="*/ 381102 w 604567"/>
                <a:gd name="connsiteY34" fmla="*/ 387215 h 575955"/>
                <a:gd name="connsiteX35" fmla="*/ 358141 w 604567"/>
                <a:gd name="connsiteY35" fmla="*/ 420076 h 575955"/>
                <a:gd name="connsiteX36" fmla="*/ 301065 w 604567"/>
                <a:gd name="connsiteY36" fmla="*/ 363088 h 575955"/>
                <a:gd name="connsiteX37" fmla="*/ 206657 w 604567"/>
                <a:gd name="connsiteY37" fmla="*/ 167381 h 575955"/>
                <a:gd name="connsiteX38" fmla="*/ 289774 w 604567"/>
                <a:gd name="connsiteY38" fmla="*/ 250367 h 575955"/>
                <a:gd name="connsiteX39" fmla="*/ 239029 w 604567"/>
                <a:gd name="connsiteY39" fmla="*/ 301032 h 575955"/>
                <a:gd name="connsiteX40" fmla="*/ 155912 w 604567"/>
                <a:gd name="connsiteY40" fmla="*/ 218155 h 575955"/>
                <a:gd name="connsiteX41" fmla="*/ 157771 w 604567"/>
                <a:gd name="connsiteY41" fmla="*/ 217173 h 575955"/>
                <a:gd name="connsiteX42" fmla="*/ 160943 w 604567"/>
                <a:gd name="connsiteY42" fmla="*/ 215425 h 575955"/>
                <a:gd name="connsiteX43" fmla="*/ 166630 w 604567"/>
                <a:gd name="connsiteY43" fmla="*/ 211931 h 575955"/>
                <a:gd name="connsiteX44" fmla="*/ 169801 w 604567"/>
                <a:gd name="connsiteY44" fmla="*/ 209857 h 575955"/>
                <a:gd name="connsiteX45" fmla="*/ 175379 w 604567"/>
                <a:gd name="connsiteY45" fmla="*/ 205707 h 575955"/>
                <a:gd name="connsiteX46" fmla="*/ 177894 w 604567"/>
                <a:gd name="connsiteY46" fmla="*/ 203633 h 575955"/>
                <a:gd name="connsiteX47" fmla="*/ 185331 w 604567"/>
                <a:gd name="connsiteY47" fmla="*/ 196863 h 575955"/>
                <a:gd name="connsiteX48" fmla="*/ 192549 w 604567"/>
                <a:gd name="connsiteY48" fmla="*/ 188892 h 575955"/>
                <a:gd name="connsiteX49" fmla="*/ 194518 w 604567"/>
                <a:gd name="connsiteY49" fmla="*/ 186380 h 575955"/>
                <a:gd name="connsiteX50" fmla="*/ 199220 w 604567"/>
                <a:gd name="connsiteY50" fmla="*/ 179938 h 575955"/>
                <a:gd name="connsiteX51" fmla="*/ 201079 w 604567"/>
                <a:gd name="connsiteY51" fmla="*/ 177208 h 575955"/>
                <a:gd name="connsiteX52" fmla="*/ 206001 w 604567"/>
                <a:gd name="connsiteY52" fmla="*/ 168691 h 575955"/>
                <a:gd name="connsiteX53" fmla="*/ 206548 w 604567"/>
                <a:gd name="connsiteY53" fmla="*/ 167709 h 575955"/>
                <a:gd name="connsiteX54" fmla="*/ 206657 w 604567"/>
                <a:gd name="connsiteY54" fmla="*/ 167381 h 575955"/>
                <a:gd name="connsiteX55" fmla="*/ 431761 w 604567"/>
                <a:gd name="connsiteY55" fmla="*/ 130828 h 575955"/>
                <a:gd name="connsiteX56" fmla="*/ 451448 w 604567"/>
                <a:gd name="connsiteY56" fmla="*/ 150485 h 575955"/>
                <a:gd name="connsiteX57" fmla="*/ 470916 w 604567"/>
                <a:gd name="connsiteY57" fmla="*/ 169924 h 575955"/>
                <a:gd name="connsiteX58" fmla="*/ 147175 w 604567"/>
                <a:gd name="connsiteY58" fmla="*/ 494045 h 575955"/>
                <a:gd name="connsiteX59" fmla="*/ 146847 w 604567"/>
                <a:gd name="connsiteY59" fmla="*/ 494373 h 575955"/>
                <a:gd name="connsiteX60" fmla="*/ 144222 w 604567"/>
                <a:gd name="connsiteY60" fmla="*/ 496994 h 575955"/>
                <a:gd name="connsiteX61" fmla="*/ 142581 w 604567"/>
                <a:gd name="connsiteY61" fmla="*/ 497868 h 575955"/>
                <a:gd name="connsiteX62" fmla="*/ 107363 w 604567"/>
                <a:gd name="connsiteY62" fmla="*/ 494264 h 575955"/>
                <a:gd name="connsiteX63" fmla="*/ 103645 w 604567"/>
                <a:gd name="connsiteY63" fmla="*/ 459209 h 575955"/>
                <a:gd name="connsiteX64" fmla="*/ 104520 w 604567"/>
                <a:gd name="connsiteY64" fmla="*/ 457571 h 575955"/>
                <a:gd name="connsiteX65" fmla="*/ 242219 w 604567"/>
                <a:gd name="connsiteY65" fmla="*/ 319972 h 575955"/>
                <a:gd name="connsiteX66" fmla="*/ 245063 w 604567"/>
                <a:gd name="connsiteY66" fmla="*/ 318225 h 575955"/>
                <a:gd name="connsiteX67" fmla="*/ 306858 w 604567"/>
                <a:gd name="connsiteY67" fmla="*/ 256414 h 575955"/>
                <a:gd name="connsiteX68" fmla="*/ 308608 w 604567"/>
                <a:gd name="connsiteY68" fmla="*/ 253684 h 575955"/>
                <a:gd name="connsiteX69" fmla="*/ 102108 w 604567"/>
                <a:gd name="connsiteY69" fmla="*/ 11784 h 575955"/>
                <a:gd name="connsiteX70" fmla="*/ 174277 w 604567"/>
                <a:gd name="connsiteY70" fmla="*/ 41599 h 575955"/>
                <a:gd name="connsiteX71" fmla="*/ 198224 w 604567"/>
                <a:gd name="connsiteY71" fmla="*/ 147646 h 575955"/>
                <a:gd name="connsiteX72" fmla="*/ 197568 w 604567"/>
                <a:gd name="connsiteY72" fmla="*/ 149175 h 575955"/>
                <a:gd name="connsiteX73" fmla="*/ 196802 w 604567"/>
                <a:gd name="connsiteY73" fmla="*/ 151032 h 575955"/>
                <a:gd name="connsiteX74" fmla="*/ 174277 w 604567"/>
                <a:gd name="connsiteY74" fmla="*/ 185871 h 575955"/>
                <a:gd name="connsiteX75" fmla="*/ 142785 w 604567"/>
                <a:gd name="connsiteY75" fmla="*/ 207168 h 575955"/>
                <a:gd name="connsiteX76" fmla="*/ 140926 w 604567"/>
                <a:gd name="connsiteY76" fmla="*/ 207932 h 575955"/>
                <a:gd name="connsiteX77" fmla="*/ 139505 w 604567"/>
                <a:gd name="connsiteY77" fmla="*/ 208478 h 575955"/>
                <a:gd name="connsiteX78" fmla="*/ 101890 w 604567"/>
                <a:gd name="connsiteY78" fmla="*/ 215577 h 575955"/>
                <a:gd name="connsiteX79" fmla="*/ 29940 w 604567"/>
                <a:gd name="connsiteY79" fmla="*/ 185762 h 575955"/>
                <a:gd name="connsiteX80" fmla="*/ 3697 w 604567"/>
                <a:gd name="connsiteY80" fmla="*/ 86595 h 575955"/>
                <a:gd name="connsiteX81" fmla="*/ 52903 w 604567"/>
                <a:gd name="connsiteY81" fmla="*/ 135851 h 575955"/>
                <a:gd name="connsiteX82" fmla="*/ 58917 w 604567"/>
                <a:gd name="connsiteY82" fmla="*/ 138035 h 575955"/>
                <a:gd name="connsiteX83" fmla="*/ 115995 w 604567"/>
                <a:gd name="connsiteY83" fmla="*/ 135086 h 575955"/>
                <a:gd name="connsiteX84" fmla="*/ 123431 w 604567"/>
                <a:gd name="connsiteY84" fmla="*/ 127660 h 575955"/>
                <a:gd name="connsiteX85" fmla="*/ 126493 w 604567"/>
                <a:gd name="connsiteY85" fmla="*/ 70650 h 575955"/>
                <a:gd name="connsiteX86" fmla="*/ 124196 w 604567"/>
                <a:gd name="connsiteY86" fmla="*/ 64643 h 575955"/>
                <a:gd name="connsiteX87" fmla="*/ 74881 w 604567"/>
                <a:gd name="connsiteY87" fmla="*/ 15388 h 575955"/>
                <a:gd name="connsiteX88" fmla="*/ 102108 w 604567"/>
                <a:gd name="connsiteY88" fmla="*/ 11784 h 575955"/>
                <a:gd name="connsiteX89" fmla="*/ 362839 w 604567"/>
                <a:gd name="connsiteY89" fmla="*/ 0 h 575955"/>
                <a:gd name="connsiteX90" fmla="*/ 381652 w 604567"/>
                <a:gd name="connsiteY90" fmla="*/ 3822 h 575955"/>
                <a:gd name="connsiteX91" fmla="*/ 525595 w 604567"/>
                <a:gd name="connsiteY91" fmla="*/ 125584 h 575955"/>
                <a:gd name="connsiteX92" fmla="*/ 604567 w 604567"/>
                <a:gd name="connsiteY92" fmla="*/ 321058 h 575955"/>
                <a:gd name="connsiteX93" fmla="*/ 600739 w 604567"/>
                <a:gd name="connsiteY93" fmla="*/ 322696 h 575955"/>
                <a:gd name="connsiteX94" fmla="*/ 488406 w 604567"/>
                <a:gd name="connsiteY94" fmla="*/ 165334 h 575955"/>
                <a:gd name="connsiteX95" fmla="*/ 487531 w 604567"/>
                <a:gd name="connsiteY95" fmla="*/ 164351 h 575955"/>
                <a:gd name="connsiteX96" fmla="*/ 437217 w 604567"/>
                <a:gd name="connsiteY96" fmla="*/ 114227 h 575955"/>
                <a:gd name="connsiteX97" fmla="*/ 435357 w 604567"/>
                <a:gd name="connsiteY97" fmla="*/ 112807 h 575955"/>
                <a:gd name="connsiteX98" fmla="*/ 361855 w 604567"/>
                <a:gd name="connsiteY98" fmla="*/ 74149 h 575955"/>
                <a:gd name="connsiteX99" fmla="*/ 346651 w 604567"/>
                <a:gd name="connsiteY99" fmla="*/ 52199 h 575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604567" h="575955">
                  <a:moveTo>
                    <a:pt x="474392" y="431437"/>
                  </a:moveTo>
                  <a:lnTo>
                    <a:pt x="505564" y="462558"/>
                  </a:lnTo>
                  <a:lnTo>
                    <a:pt x="494189" y="505144"/>
                  </a:lnTo>
                  <a:lnTo>
                    <a:pt x="451532" y="516609"/>
                  </a:lnTo>
                  <a:lnTo>
                    <a:pt x="420250" y="485379"/>
                  </a:lnTo>
                  <a:lnTo>
                    <a:pt x="431735" y="442793"/>
                  </a:lnTo>
                  <a:close/>
                  <a:moveTo>
                    <a:pt x="474716" y="415167"/>
                  </a:moveTo>
                  <a:lnTo>
                    <a:pt x="423315" y="428930"/>
                  </a:lnTo>
                  <a:cubicBezTo>
                    <a:pt x="420581" y="429586"/>
                    <a:pt x="418503" y="431770"/>
                    <a:pt x="417737" y="434392"/>
                  </a:cubicBezTo>
                  <a:lnTo>
                    <a:pt x="403958" y="485730"/>
                  </a:lnTo>
                  <a:cubicBezTo>
                    <a:pt x="403301" y="488461"/>
                    <a:pt x="404067" y="491301"/>
                    <a:pt x="406036" y="493267"/>
                  </a:cubicBezTo>
                  <a:lnTo>
                    <a:pt x="443657" y="530843"/>
                  </a:lnTo>
                  <a:cubicBezTo>
                    <a:pt x="445078" y="532372"/>
                    <a:pt x="447156" y="533136"/>
                    <a:pt x="449125" y="533136"/>
                  </a:cubicBezTo>
                  <a:cubicBezTo>
                    <a:pt x="449890" y="533136"/>
                    <a:pt x="450546" y="533136"/>
                    <a:pt x="451203" y="532918"/>
                  </a:cubicBezTo>
                  <a:lnTo>
                    <a:pt x="502603" y="519155"/>
                  </a:lnTo>
                  <a:cubicBezTo>
                    <a:pt x="505338" y="518390"/>
                    <a:pt x="507415" y="516315"/>
                    <a:pt x="508072" y="513584"/>
                  </a:cubicBezTo>
                  <a:lnTo>
                    <a:pt x="521851" y="462246"/>
                  </a:lnTo>
                  <a:cubicBezTo>
                    <a:pt x="522617" y="459624"/>
                    <a:pt x="521851" y="456675"/>
                    <a:pt x="519883" y="454709"/>
                  </a:cubicBezTo>
                  <a:lnTo>
                    <a:pt x="482262" y="417133"/>
                  </a:lnTo>
                  <a:cubicBezTo>
                    <a:pt x="480293" y="415167"/>
                    <a:pt x="477341" y="414403"/>
                    <a:pt x="474716" y="415167"/>
                  </a:cubicBezTo>
                  <a:close/>
                  <a:moveTo>
                    <a:pt x="462905" y="372021"/>
                  </a:moveTo>
                  <a:cubicBezTo>
                    <a:pt x="490245" y="372021"/>
                    <a:pt x="515836" y="382616"/>
                    <a:pt x="535084" y="401950"/>
                  </a:cubicBezTo>
                  <a:cubicBezTo>
                    <a:pt x="554442" y="421175"/>
                    <a:pt x="565050" y="446844"/>
                    <a:pt x="565050" y="474043"/>
                  </a:cubicBezTo>
                  <a:cubicBezTo>
                    <a:pt x="565050" y="501241"/>
                    <a:pt x="554442" y="526910"/>
                    <a:pt x="535084" y="546135"/>
                  </a:cubicBezTo>
                  <a:cubicBezTo>
                    <a:pt x="515836" y="565360"/>
                    <a:pt x="490245" y="575955"/>
                    <a:pt x="462905" y="575955"/>
                  </a:cubicBezTo>
                  <a:cubicBezTo>
                    <a:pt x="435673" y="575955"/>
                    <a:pt x="410082" y="565360"/>
                    <a:pt x="390725" y="546135"/>
                  </a:cubicBezTo>
                  <a:cubicBezTo>
                    <a:pt x="362290" y="517735"/>
                    <a:pt x="353213" y="475353"/>
                    <a:pt x="367540" y="437778"/>
                  </a:cubicBezTo>
                  <a:cubicBezTo>
                    <a:pt x="367758" y="437341"/>
                    <a:pt x="367977" y="436904"/>
                    <a:pt x="368196" y="436358"/>
                  </a:cubicBezTo>
                  <a:cubicBezTo>
                    <a:pt x="368415" y="435593"/>
                    <a:pt x="368852" y="434829"/>
                    <a:pt x="369180" y="434064"/>
                  </a:cubicBezTo>
                  <a:lnTo>
                    <a:pt x="369836" y="432535"/>
                  </a:lnTo>
                  <a:cubicBezTo>
                    <a:pt x="374976" y="420956"/>
                    <a:pt x="381976" y="410689"/>
                    <a:pt x="390725" y="401950"/>
                  </a:cubicBezTo>
                  <a:cubicBezTo>
                    <a:pt x="410082" y="382616"/>
                    <a:pt x="435673" y="372021"/>
                    <a:pt x="462905" y="372021"/>
                  </a:cubicBezTo>
                  <a:close/>
                  <a:moveTo>
                    <a:pt x="351799" y="312323"/>
                  </a:moveTo>
                  <a:lnTo>
                    <a:pt x="407125" y="367564"/>
                  </a:lnTo>
                  <a:cubicBezTo>
                    <a:pt x="397503" y="372914"/>
                    <a:pt x="388756" y="379464"/>
                    <a:pt x="381102" y="387215"/>
                  </a:cubicBezTo>
                  <a:cubicBezTo>
                    <a:pt x="371589" y="396604"/>
                    <a:pt x="363826" y="407740"/>
                    <a:pt x="358141" y="420076"/>
                  </a:cubicBezTo>
                  <a:lnTo>
                    <a:pt x="301065" y="363088"/>
                  </a:lnTo>
                  <a:close/>
                  <a:moveTo>
                    <a:pt x="206657" y="167381"/>
                  </a:moveTo>
                  <a:lnTo>
                    <a:pt x="289774" y="250367"/>
                  </a:lnTo>
                  <a:lnTo>
                    <a:pt x="239029" y="301032"/>
                  </a:lnTo>
                  <a:lnTo>
                    <a:pt x="155912" y="218155"/>
                  </a:lnTo>
                  <a:cubicBezTo>
                    <a:pt x="156568" y="217828"/>
                    <a:pt x="157115" y="217500"/>
                    <a:pt x="157771" y="217173"/>
                  </a:cubicBezTo>
                  <a:cubicBezTo>
                    <a:pt x="158865" y="216627"/>
                    <a:pt x="159958" y="215971"/>
                    <a:pt x="160943" y="215425"/>
                  </a:cubicBezTo>
                  <a:cubicBezTo>
                    <a:pt x="162911" y="214224"/>
                    <a:pt x="164771" y="213132"/>
                    <a:pt x="166630" y="211931"/>
                  </a:cubicBezTo>
                  <a:cubicBezTo>
                    <a:pt x="167723" y="211276"/>
                    <a:pt x="168708" y="210512"/>
                    <a:pt x="169801" y="209857"/>
                  </a:cubicBezTo>
                  <a:cubicBezTo>
                    <a:pt x="171660" y="208546"/>
                    <a:pt x="173520" y="207127"/>
                    <a:pt x="175379" y="205707"/>
                  </a:cubicBezTo>
                  <a:cubicBezTo>
                    <a:pt x="176144" y="204943"/>
                    <a:pt x="177019" y="204397"/>
                    <a:pt x="177894" y="203633"/>
                  </a:cubicBezTo>
                  <a:cubicBezTo>
                    <a:pt x="180410" y="201449"/>
                    <a:pt x="182925" y="199265"/>
                    <a:pt x="185331" y="196863"/>
                  </a:cubicBezTo>
                  <a:cubicBezTo>
                    <a:pt x="187956" y="194351"/>
                    <a:pt x="190252" y="191622"/>
                    <a:pt x="192549" y="188892"/>
                  </a:cubicBezTo>
                  <a:cubicBezTo>
                    <a:pt x="193315" y="188018"/>
                    <a:pt x="193861" y="187145"/>
                    <a:pt x="194518" y="186380"/>
                  </a:cubicBezTo>
                  <a:cubicBezTo>
                    <a:pt x="196158" y="184306"/>
                    <a:pt x="197689" y="182122"/>
                    <a:pt x="199220" y="179938"/>
                  </a:cubicBezTo>
                  <a:cubicBezTo>
                    <a:pt x="199876" y="178955"/>
                    <a:pt x="200423" y="178082"/>
                    <a:pt x="201079" y="177208"/>
                  </a:cubicBezTo>
                  <a:cubicBezTo>
                    <a:pt x="202829" y="174478"/>
                    <a:pt x="204470" y="171639"/>
                    <a:pt x="206001" y="168691"/>
                  </a:cubicBezTo>
                  <a:cubicBezTo>
                    <a:pt x="206110" y="168364"/>
                    <a:pt x="206329" y="168036"/>
                    <a:pt x="206548" y="167709"/>
                  </a:cubicBezTo>
                  <a:cubicBezTo>
                    <a:pt x="206548" y="167599"/>
                    <a:pt x="206657" y="167490"/>
                    <a:pt x="206657" y="167381"/>
                  </a:cubicBezTo>
                  <a:close/>
                  <a:moveTo>
                    <a:pt x="431761" y="130828"/>
                  </a:moveTo>
                  <a:lnTo>
                    <a:pt x="451448" y="150485"/>
                  </a:lnTo>
                  <a:lnTo>
                    <a:pt x="470916" y="169924"/>
                  </a:lnTo>
                  <a:cubicBezTo>
                    <a:pt x="335185" y="305884"/>
                    <a:pt x="151003" y="490332"/>
                    <a:pt x="147175" y="494045"/>
                  </a:cubicBezTo>
                  <a:cubicBezTo>
                    <a:pt x="147065" y="494155"/>
                    <a:pt x="146956" y="494264"/>
                    <a:pt x="146847" y="494373"/>
                  </a:cubicBezTo>
                  <a:lnTo>
                    <a:pt x="144222" y="496994"/>
                  </a:lnTo>
                  <a:cubicBezTo>
                    <a:pt x="143675" y="497212"/>
                    <a:pt x="143128" y="497540"/>
                    <a:pt x="142581" y="497868"/>
                  </a:cubicBezTo>
                  <a:cubicBezTo>
                    <a:pt x="131753" y="504966"/>
                    <a:pt x="116550" y="503437"/>
                    <a:pt x="107363" y="494264"/>
                  </a:cubicBezTo>
                  <a:cubicBezTo>
                    <a:pt x="97957" y="484872"/>
                    <a:pt x="96426" y="470129"/>
                    <a:pt x="103645" y="459209"/>
                  </a:cubicBezTo>
                  <a:cubicBezTo>
                    <a:pt x="103973" y="458663"/>
                    <a:pt x="104301" y="458117"/>
                    <a:pt x="104520" y="457571"/>
                  </a:cubicBezTo>
                  <a:lnTo>
                    <a:pt x="242219" y="319972"/>
                  </a:lnTo>
                  <a:cubicBezTo>
                    <a:pt x="243313" y="319535"/>
                    <a:pt x="244188" y="318989"/>
                    <a:pt x="245063" y="318225"/>
                  </a:cubicBezTo>
                  <a:lnTo>
                    <a:pt x="306858" y="256414"/>
                  </a:lnTo>
                  <a:cubicBezTo>
                    <a:pt x="307733" y="255650"/>
                    <a:pt x="308280" y="254667"/>
                    <a:pt x="308608" y="253684"/>
                  </a:cubicBezTo>
                  <a:close/>
                  <a:moveTo>
                    <a:pt x="102108" y="11784"/>
                  </a:moveTo>
                  <a:cubicBezTo>
                    <a:pt x="129336" y="11784"/>
                    <a:pt x="155032" y="22378"/>
                    <a:pt x="174277" y="41599"/>
                  </a:cubicBezTo>
                  <a:cubicBezTo>
                    <a:pt x="201832" y="69121"/>
                    <a:pt x="211236" y="110841"/>
                    <a:pt x="198224" y="147646"/>
                  </a:cubicBezTo>
                  <a:cubicBezTo>
                    <a:pt x="198114" y="148192"/>
                    <a:pt x="197786" y="148629"/>
                    <a:pt x="197568" y="149175"/>
                  </a:cubicBezTo>
                  <a:cubicBezTo>
                    <a:pt x="197349" y="149830"/>
                    <a:pt x="197130" y="150376"/>
                    <a:pt x="196802" y="151032"/>
                  </a:cubicBezTo>
                  <a:cubicBezTo>
                    <a:pt x="191663" y="164356"/>
                    <a:pt x="184009" y="176151"/>
                    <a:pt x="174277" y="185871"/>
                  </a:cubicBezTo>
                  <a:cubicBezTo>
                    <a:pt x="165311" y="194826"/>
                    <a:pt x="154704" y="201925"/>
                    <a:pt x="142785" y="207168"/>
                  </a:cubicBezTo>
                  <a:cubicBezTo>
                    <a:pt x="142129" y="207386"/>
                    <a:pt x="141473" y="207714"/>
                    <a:pt x="140926" y="207932"/>
                  </a:cubicBezTo>
                  <a:lnTo>
                    <a:pt x="139505" y="208478"/>
                  </a:lnTo>
                  <a:cubicBezTo>
                    <a:pt x="127477" y="213174"/>
                    <a:pt x="114793" y="215577"/>
                    <a:pt x="101890" y="215577"/>
                  </a:cubicBezTo>
                  <a:cubicBezTo>
                    <a:pt x="74663" y="215577"/>
                    <a:pt x="49076" y="204983"/>
                    <a:pt x="29940" y="185762"/>
                  </a:cubicBezTo>
                  <a:cubicBezTo>
                    <a:pt x="3697" y="159550"/>
                    <a:pt x="-6035" y="121762"/>
                    <a:pt x="3697" y="86595"/>
                  </a:cubicBezTo>
                  <a:lnTo>
                    <a:pt x="52903" y="135851"/>
                  </a:lnTo>
                  <a:cubicBezTo>
                    <a:pt x="54543" y="137380"/>
                    <a:pt x="56620" y="138254"/>
                    <a:pt x="58917" y="138035"/>
                  </a:cubicBezTo>
                  <a:lnTo>
                    <a:pt x="115995" y="135086"/>
                  </a:lnTo>
                  <a:cubicBezTo>
                    <a:pt x="120041" y="134868"/>
                    <a:pt x="123212" y="131592"/>
                    <a:pt x="123431" y="127660"/>
                  </a:cubicBezTo>
                  <a:lnTo>
                    <a:pt x="126493" y="70650"/>
                  </a:lnTo>
                  <a:cubicBezTo>
                    <a:pt x="126602" y="68357"/>
                    <a:pt x="125727" y="66172"/>
                    <a:pt x="124196" y="64643"/>
                  </a:cubicBezTo>
                  <a:lnTo>
                    <a:pt x="74881" y="15388"/>
                  </a:lnTo>
                  <a:cubicBezTo>
                    <a:pt x="83738" y="12985"/>
                    <a:pt x="92814" y="11784"/>
                    <a:pt x="102108" y="11784"/>
                  </a:cubicBezTo>
                  <a:close/>
                  <a:moveTo>
                    <a:pt x="362839" y="0"/>
                  </a:moveTo>
                  <a:lnTo>
                    <a:pt x="381652" y="3822"/>
                  </a:lnTo>
                  <a:lnTo>
                    <a:pt x="525595" y="125584"/>
                  </a:lnTo>
                  <a:lnTo>
                    <a:pt x="604567" y="321058"/>
                  </a:lnTo>
                  <a:lnTo>
                    <a:pt x="600739" y="322696"/>
                  </a:lnTo>
                  <a:lnTo>
                    <a:pt x="488406" y="165334"/>
                  </a:lnTo>
                  <a:cubicBezTo>
                    <a:pt x="488078" y="165006"/>
                    <a:pt x="487859" y="164679"/>
                    <a:pt x="487531" y="164351"/>
                  </a:cubicBezTo>
                  <a:lnTo>
                    <a:pt x="437217" y="114227"/>
                  </a:lnTo>
                  <a:cubicBezTo>
                    <a:pt x="436670" y="113681"/>
                    <a:pt x="436123" y="113135"/>
                    <a:pt x="435357" y="112807"/>
                  </a:cubicBezTo>
                  <a:lnTo>
                    <a:pt x="361855" y="74149"/>
                  </a:lnTo>
                  <a:lnTo>
                    <a:pt x="346651" y="52199"/>
                  </a:lnTo>
                  <a:close/>
                </a:path>
              </a:pathLst>
            </a:custGeom>
            <a:solidFill>
              <a:schemeClr val="accent2"/>
            </a:solidFill>
            <a:ln>
              <a:noFill/>
            </a:ln>
          </p:spPr>
          <p:txBody>
            <a:bodyPr anchor="ct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35" name="Rectangle 8"/>
            <p:cNvSpPr/>
            <p:nvPr/>
          </p:nvSpPr>
          <p:spPr>
            <a:xfrm>
              <a:off x="6934314" y="1378453"/>
              <a:ext cx="1537367" cy="413372"/>
            </a:xfrm>
            <a:prstGeom prst="rect">
              <a:avLst/>
            </a:prstGeom>
          </p:spPr>
          <p:txBody>
            <a:bodyPr wrap="none" lIns="72000" tIns="0" rIns="72000" bIns="0">
              <a:no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defTabSz="913765">
                <a:defRPr/>
              </a:pPr>
              <a:r>
                <a:rPr lang="zh-CN" altLang="en-US" sz="2800" b="1" dirty="0">
                  <a:solidFill>
                    <a:schemeClr val="accent2"/>
                  </a:solidFill>
                </a:rPr>
                <a:t>实践证明：</a:t>
              </a:r>
            </a:p>
          </p:txBody>
        </p:sp>
      </p:grpSp>
      <p:sp>
        <p:nvSpPr>
          <p:cNvPr id="36" name="Rectangle 3"/>
          <p:cNvSpPr>
            <a:spLocks noGrp="1"/>
          </p:cNvSpPr>
          <p:nvPr/>
        </p:nvSpPr>
        <p:spPr>
          <a:xfrm>
            <a:off x="4288155" y="3910330"/>
            <a:ext cx="7773035" cy="262255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r>
              <a:rPr lang="zh-CN" altLang="en-US" dirty="0">
                <a:solidFill>
                  <a:srgbClr val="FF0000"/>
                </a:solidFill>
                <a:ea typeface="黑体" panose="02010609060101010101" pitchFamily="2" charset="-122"/>
              </a:rPr>
              <a:t>大部分</a:t>
            </a:r>
            <a:r>
              <a:rPr lang="zh-CN" altLang="en-US" dirty="0">
                <a:ea typeface="黑体" panose="02010609060101010101" pitchFamily="2" charset="-122"/>
              </a:rPr>
              <a:t>维护工作是改变和加强软件，而不是纠错。</a:t>
            </a:r>
          </a:p>
          <a:p>
            <a:r>
              <a:rPr lang="zh-CN" altLang="en-US" dirty="0">
                <a:ea typeface="黑体" panose="02010609060101010101" pitchFamily="2" charset="-122"/>
              </a:rPr>
              <a:t>完善性维护</a:t>
            </a:r>
            <a:r>
              <a:rPr lang="zh-CN" altLang="en-US" dirty="0">
                <a:solidFill>
                  <a:srgbClr val="FF0000"/>
                </a:solidFill>
                <a:ea typeface="黑体" panose="02010609060101010101" pitchFamily="2" charset="-122"/>
              </a:rPr>
              <a:t>不一定</a:t>
            </a:r>
            <a:r>
              <a:rPr lang="zh-CN" altLang="en-US" dirty="0">
                <a:ea typeface="黑体" panose="02010609060101010101" pitchFamily="2" charset="-122"/>
              </a:rPr>
              <a:t>是救火式的紧急维修，而可以是有计划、有预谋的一种再开发活动。</a:t>
            </a:r>
          </a:p>
          <a:p>
            <a:r>
              <a:rPr lang="zh-CN" altLang="en-US" dirty="0">
                <a:ea typeface="黑体" panose="02010609060101010101" pitchFamily="2" charset="-122"/>
              </a:rPr>
              <a:t>来自用户要求扩充、加强软件功能、性能的维护活动约占整个维护工作的</a:t>
            </a:r>
            <a:r>
              <a:rPr lang="en-US" altLang="zh-CN" dirty="0">
                <a:solidFill>
                  <a:srgbClr val="FF0000"/>
                </a:solidFill>
                <a:ea typeface="黑体" panose="02010609060101010101" pitchFamily="2" charset="-122"/>
              </a:rPr>
              <a:t>50</a:t>
            </a:r>
            <a:r>
              <a:rPr lang="zh-CN" altLang="en-US" dirty="0">
                <a:solidFill>
                  <a:srgbClr val="FF0000"/>
                </a:solidFill>
                <a:ea typeface="黑体" panose="02010609060101010101" pitchFamily="2" charset="-122"/>
              </a:rPr>
              <a:t>％</a:t>
            </a:r>
            <a:r>
              <a:rPr lang="zh-CN" altLang="en-US" dirty="0">
                <a:ea typeface="黑体" panose="0201060906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5363">
                                            <p:txEl>
                                              <p:pRg st="0" end="0"/>
                                            </p:txEl>
                                          </p:spTgt>
                                        </p:tgtEl>
                                        <p:attrNameLst>
                                          <p:attrName>style.visibility</p:attrName>
                                        </p:attrNameLst>
                                      </p:cBhvr>
                                      <p:to>
                                        <p:strVal val="visible"/>
                                      </p:to>
                                    </p:set>
                                    <p:animEffect transition="in" filter="wipe(down)">
                                      <p:cBhvr>
                                        <p:cTn id="12" dur="500"/>
                                        <p:tgtEl>
                                          <p:spTgt spid="1536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363">
                                            <p:txEl>
                                              <p:pRg st="1" end="1"/>
                                            </p:txEl>
                                          </p:spTgt>
                                        </p:tgtEl>
                                        <p:attrNameLst>
                                          <p:attrName>style.visibility</p:attrName>
                                        </p:attrNameLst>
                                      </p:cBhvr>
                                      <p:to>
                                        <p:strVal val="visible"/>
                                      </p:to>
                                    </p:set>
                                    <p:animEffect transition="in" filter="wipe(down)">
                                      <p:cBhvr>
                                        <p:cTn id="17" dur="500"/>
                                        <p:tgtEl>
                                          <p:spTgt spid="1536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5363">
                                            <p:txEl>
                                              <p:pRg st="2" end="2"/>
                                            </p:txEl>
                                          </p:spTgt>
                                        </p:tgtEl>
                                        <p:attrNameLst>
                                          <p:attrName>style.visibility</p:attrName>
                                        </p:attrNameLst>
                                      </p:cBhvr>
                                      <p:to>
                                        <p:strVal val="visible"/>
                                      </p:to>
                                    </p:set>
                                    <p:animEffect transition="in" filter="wipe(down)">
                                      <p:cBhvr>
                                        <p:cTn id="22" dur="500"/>
                                        <p:tgtEl>
                                          <p:spTgt spid="15363">
                                            <p:txEl>
                                              <p:pRg st="2" end="2"/>
                                            </p:txEl>
                                          </p:spTgt>
                                        </p:tgtEl>
                                      </p:cBhvr>
                                    </p:animEffect>
                                  </p:childTnLst>
                                </p:cTn>
                              </p:par>
                              <p:par>
                                <p:cTn id="23" presetID="2" presetClass="entr" presetSubtype="8"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0-#ppt_w/2"/>
                                          </p:val>
                                        </p:tav>
                                        <p:tav tm="100000">
                                          <p:val>
                                            <p:strVal val="#ppt_x"/>
                                          </p:val>
                                        </p:tav>
                                      </p:tavLst>
                                    </p:anim>
                                    <p:anim calcmode="lin" valueType="num">
                                      <p:cBhvr additive="base">
                                        <p:cTn id="26"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1" nodeType="clickEffect">
                                  <p:stCondLst>
                                    <p:cond delay="0"/>
                                  </p:stCondLst>
                                  <p:childTnLst>
                                    <p:set>
                                      <p:cBhvr>
                                        <p:cTn id="30" dur="1" fill="hold">
                                          <p:stCondLst>
                                            <p:cond delay="0"/>
                                          </p:stCondLst>
                                        </p:cTn>
                                        <p:tgtEl>
                                          <p:spTgt spid="36">
                                            <p:txEl>
                                              <p:pRg st="0" end="0"/>
                                            </p:txEl>
                                          </p:spTgt>
                                        </p:tgtEl>
                                        <p:attrNameLst>
                                          <p:attrName>style.visibility</p:attrName>
                                        </p:attrNameLst>
                                      </p:cBhvr>
                                      <p:to>
                                        <p:strVal val="visible"/>
                                      </p:to>
                                    </p:set>
                                    <p:animEffect transition="in" filter="checkerboard(across)">
                                      <p:cBhvr>
                                        <p:cTn id="31" dur="500"/>
                                        <p:tgtEl>
                                          <p:spTgt spid="36">
                                            <p:txEl>
                                              <p:pRg st="0" end="0"/>
                                            </p:txEl>
                                          </p:spTgt>
                                        </p:tgtEl>
                                      </p:cBhvr>
                                    </p:animEffect>
                                  </p:childTnLst>
                                </p:cTn>
                              </p:par>
                              <p:par>
                                <p:cTn id="32" presetID="5" presetClass="entr" presetSubtype="10" fill="hold" grpId="1" nodeType="withEffect">
                                  <p:stCondLst>
                                    <p:cond delay="0"/>
                                  </p:stCondLst>
                                  <p:childTnLst>
                                    <p:set>
                                      <p:cBhvr>
                                        <p:cTn id="33" dur="1" fill="hold">
                                          <p:stCondLst>
                                            <p:cond delay="0"/>
                                          </p:stCondLst>
                                        </p:cTn>
                                        <p:tgtEl>
                                          <p:spTgt spid="36">
                                            <p:txEl>
                                              <p:pRg st="1" end="1"/>
                                            </p:txEl>
                                          </p:spTgt>
                                        </p:tgtEl>
                                        <p:attrNameLst>
                                          <p:attrName>style.visibility</p:attrName>
                                        </p:attrNameLst>
                                      </p:cBhvr>
                                      <p:to>
                                        <p:strVal val="visible"/>
                                      </p:to>
                                    </p:set>
                                    <p:animEffect transition="in" filter="checkerboard(across)">
                                      <p:cBhvr>
                                        <p:cTn id="34" dur="500"/>
                                        <p:tgtEl>
                                          <p:spTgt spid="36">
                                            <p:txEl>
                                              <p:pRg st="1" end="1"/>
                                            </p:txEl>
                                          </p:spTgt>
                                        </p:tgtEl>
                                      </p:cBhvr>
                                    </p:animEffect>
                                  </p:childTnLst>
                                </p:cTn>
                              </p:par>
                              <p:par>
                                <p:cTn id="35" presetID="5" presetClass="entr" presetSubtype="10" fill="hold" grpId="1" nodeType="withEffect">
                                  <p:stCondLst>
                                    <p:cond delay="0"/>
                                  </p:stCondLst>
                                  <p:childTnLst>
                                    <p:set>
                                      <p:cBhvr>
                                        <p:cTn id="36" dur="1" fill="hold">
                                          <p:stCondLst>
                                            <p:cond delay="0"/>
                                          </p:stCondLst>
                                        </p:cTn>
                                        <p:tgtEl>
                                          <p:spTgt spid="36">
                                            <p:txEl>
                                              <p:pRg st="2" end="2"/>
                                            </p:txEl>
                                          </p:spTgt>
                                        </p:tgtEl>
                                        <p:attrNameLst>
                                          <p:attrName>style.visibility</p:attrName>
                                        </p:attrNameLst>
                                      </p:cBhvr>
                                      <p:to>
                                        <p:strVal val="visible"/>
                                      </p:to>
                                    </p:set>
                                    <p:animEffect transition="in" filter="checkerboard(across)">
                                      <p:cBhvr>
                                        <p:cTn id="37" dur="500"/>
                                        <p:tgtEl>
                                          <p:spTgt spid="3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363" grpId="0" build="p"/>
      <p:bldP spid="36" grpId="0" build="p"/>
      <p:bldP spid="36" grpId="1" build="allAtOnce" bldLvl="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title"/>
          </p:nvPr>
        </p:nvSpPr>
        <p:spPr/>
        <p:txBody>
          <a:bodyPr/>
          <a:lstStyle/>
          <a:p>
            <a:r>
              <a:rPr lang="en-US" altLang="zh-CN" dirty="0">
                <a:latin typeface="+mn-lt"/>
                <a:ea typeface="+mn-ea"/>
                <a:cs typeface="+mn-ea"/>
                <a:sym typeface="+mn-lt"/>
              </a:rPr>
              <a:t>2</a:t>
            </a:r>
            <a:r>
              <a:rPr lang="zh-CN" altLang="en-US" dirty="0">
                <a:latin typeface="+mn-lt"/>
                <a:ea typeface="+mn-ea"/>
                <a:cs typeface="+mn-ea"/>
                <a:sym typeface="+mn-lt"/>
              </a:rPr>
              <a:t>）纠错性维护</a:t>
            </a:r>
          </a:p>
        </p:txBody>
      </p:sp>
      <p:sp>
        <p:nvSpPr>
          <p:cNvPr id="13315" name="Rectangle 3"/>
          <p:cNvSpPr>
            <a:spLocks noGrp="1"/>
          </p:cNvSpPr>
          <p:nvPr/>
        </p:nvSpPr>
        <p:spPr>
          <a:xfrm>
            <a:off x="457200" y="1600200"/>
            <a:ext cx="11380470" cy="4526280"/>
          </a:xfrm>
          <a:prstGeom prst="rect">
            <a:avLst/>
          </a:prstGeom>
          <a:noFill/>
          <a:ln w="9525">
            <a:noFill/>
          </a:ln>
        </p:spPr>
        <p:txBody>
          <a:bodyPr vert="horz" wrap="square" lIns="91440" tIns="45720" rIns="91440" bIns="45720" anchor="t"/>
          <a:lstStyle>
            <a:lvl1pPr marL="342900" indent="-342900" algn="l" rtl="0" eaLnBrk="0" fontAlgn="base" hangingPunct="0">
              <a:spcBef>
                <a:spcPct val="20000"/>
              </a:spcBef>
              <a:spcAft>
                <a:spcPct val="0"/>
              </a:spcAft>
              <a:buFont typeface="Arial" panose="020B0604020202020204" pitchFamily="34" charset="0"/>
              <a:buChar char="•"/>
              <a:defRPr sz="2400" b="1" kern="1200">
                <a:solidFill>
                  <a:schemeClr val="tx1"/>
                </a:solidFill>
                <a:latin typeface="+mj-lt"/>
                <a:ea typeface="+mn-ea"/>
                <a:cs typeface="+mn-cs"/>
              </a:defRPr>
            </a:lvl1pPr>
            <a:lvl2pPr marL="742950" indent="-28575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3pPr>
            <a:lvl4pPr marL="1600200" indent="-228600" algn="l" rtl="0" eaLnBrk="0" fontAlgn="base" hangingPunct="0">
              <a:spcBef>
                <a:spcPct val="20000"/>
              </a:spcBef>
              <a:spcAft>
                <a:spcPct val="0"/>
              </a:spcAft>
              <a:buFont typeface="Courier New" panose="02070309020205020404" pitchFamily="49" charset="0"/>
              <a:buChar char="o"/>
              <a:defRPr sz="1600" b="1" kern="1200">
                <a:solidFill>
                  <a:schemeClr val="tx1"/>
                </a:solidFill>
                <a:latin typeface="+mj-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1600" b="1" kern="1200">
                <a:solidFill>
                  <a:schemeClr val="tx1"/>
                </a:solidFill>
                <a:latin typeface="+mj-lt"/>
                <a:ea typeface="+mn-ea"/>
                <a:cs typeface="+mn-cs"/>
              </a:defRPr>
            </a:lvl5pPr>
            <a:lvl6pPr marL="25146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anose="02070309020205020404"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lumMod val="50000"/>
                    <a:lumOff val="50000"/>
                  </a:schemeClr>
                </a:solidFill>
                <a:latin typeface="+mj-lt"/>
                <a:ea typeface="+mn-ea"/>
                <a:cs typeface="+mn-cs"/>
              </a:defRPr>
            </a:lvl9pPr>
          </a:lstStyle>
          <a:p>
            <a:r>
              <a:rPr lang="zh-CN" altLang="en-US" sz="2800" dirty="0">
                <a:ea typeface="黑体" panose="02010609060101010101" pitchFamily="2" charset="-122"/>
              </a:rPr>
              <a:t>在软件交付使用后，因开发时测试的不彻底、不完全，必然会有部分</a:t>
            </a:r>
            <a:r>
              <a:rPr lang="zh-CN" altLang="en-US" sz="2800" dirty="0">
                <a:solidFill>
                  <a:srgbClr val="FF0000"/>
                </a:solidFill>
                <a:ea typeface="黑体" panose="02010609060101010101" pitchFamily="2" charset="-122"/>
              </a:rPr>
              <a:t>隐藏的错误</a:t>
            </a:r>
            <a:r>
              <a:rPr lang="zh-CN" altLang="en-US" sz="2800" dirty="0">
                <a:ea typeface="黑体" panose="02010609060101010101" pitchFamily="2" charset="-122"/>
              </a:rPr>
              <a:t>遗留到运行阶段。</a:t>
            </a:r>
          </a:p>
          <a:p>
            <a:r>
              <a:rPr lang="zh-CN" altLang="en-US" sz="2800" dirty="0">
                <a:ea typeface="黑体" panose="02010609060101010101" pitchFamily="2" charset="-122"/>
              </a:rPr>
              <a:t>这些隐藏下来的错误在某些特定的使用环境下就会暴露出来。</a:t>
            </a:r>
          </a:p>
          <a:p>
            <a:r>
              <a:rPr lang="zh-CN" altLang="en-US" sz="2800" dirty="0">
                <a:ea typeface="黑体" panose="02010609060101010101" pitchFamily="2" charset="-122"/>
              </a:rPr>
              <a:t>为了识别和纠正软件错误、改正软件性能上的缺陷、排除实施中的误用，应当进行的诊断和改正错误的过程就叫做</a:t>
            </a:r>
            <a:r>
              <a:rPr lang="zh-CN" altLang="en-US" sz="2800" dirty="0">
                <a:solidFill>
                  <a:srgbClr val="FF0000"/>
                </a:solidFill>
                <a:ea typeface="黑体" panose="02010609060101010101" pitchFamily="2" charset="-122"/>
              </a:rPr>
              <a:t>纠错性维护</a:t>
            </a:r>
            <a:r>
              <a:rPr lang="zh-CN" altLang="en-US" sz="2800" dirty="0">
                <a:ea typeface="黑体" panose="02010609060101010101" pitchFamily="2" charset="-122"/>
              </a:rPr>
              <a:t>。</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wipe(down)">
                                      <p:cBhvr>
                                        <p:cTn id="7" dur="500"/>
                                        <p:tgtEl>
                                          <p:spTgt spid="133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3315">
                                            <p:txEl>
                                              <p:pRg st="1" end="1"/>
                                            </p:txEl>
                                          </p:spTgt>
                                        </p:tgtEl>
                                        <p:attrNameLst>
                                          <p:attrName>style.visibility</p:attrName>
                                        </p:attrNameLst>
                                      </p:cBhvr>
                                      <p:to>
                                        <p:strVal val="visible"/>
                                      </p:to>
                                    </p:set>
                                    <p:animEffect transition="in" filter="wipe(down)">
                                      <p:cBhvr>
                                        <p:cTn id="12" dur="500"/>
                                        <p:tgtEl>
                                          <p:spTgt spid="133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315">
                                            <p:txEl>
                                              <p:pRg st="2" end="2"/>
                                            </p:txEl>
                                          </p:spTgt>
                                        </p:tgtEl>
                                        <p:attrNameLst>
                                          <p:attrName>style.visibility</p:attrName>
                                        </p:attrNameLst>
                                      </p:cBhvr>
                                      <p:to>
                                        <p:strVal val="visible"/>
                                      </p:to>
                                    </p:set>
                                    <p:animEffect transition="in" filter="wipe(down)">
                                      <p:cBhvr>
                                        <p:cTn id="17" dur="500"/>
                                        <p:tgtEl>
                                          <p:spTgt spid="133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theme/theme1.xml><?xml version="1.0" encoding="utf-8"?>
<a:theme xmlns:a="http://schemas.openxmlformats.org/drawingml/2006/main" name="菱形网格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dhj2zogs">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菱形网格业务演示文稿（宽屏）</Template>
  <TotalTime>12</TotalTime>
  <Words>1694</Words>
  <Application>Microsoft Office PowerPoint</Application>
  <PresentationFormat>宽屏</PresentationFormat>
  <Paragraphs>204</Paragraphs>
  <Slides>28</Slides>
  <Notes>24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28</vt:i4>
      </vt:variant>
    </vt:vector>
  </HeadingPairs>
  <TitlesOfParts>
    <vt:vector size="40" baseType="lpstr">
      <vt:lpstr>黑体</vt:lpstr>
      <vt:lpstr>宋体</vt:lpstr>
      <vt:lpstr>微软雅黑</vt:lpstr>
      <vt:lpstr>微软雅黑</vt:lpstr>
      <vt:lpstr>Arial</vt:lpstr>
      <vt:lpstr>Calibri</vt:lpstr>
      <vt:lpstr>Courier New</vt:lpstr>
      <vt:lpstr>Franklin Gothic Medium</vt:lpstr>
      <vt:lpstr>Haettenschweiler</vt:lpstr>
      <vt:lpstr>Times New Roman</vt:lpstr>
      <vt:lpstr>Wingdings</vt:lpstr>
      <vt:lpstr>菱形网格 16x9</vt:lpstr>
      <vt:lpstr> 软件维护</vt:lpstr>
      <vt:lpstr>软件维护</vt:lpstr>
      <vt:lpstr>软件维护的概念和分类</vt:lpstr>
      <vt:lpstr>1. 软件维护的概念</vt:lpstr>
      <vt:lpstr>软件维护的成本</vt:lpstr>
      <vt:lpstr>PowerPoint 演示文稿</vt:lpstr>
      <vt:lpstr>2. 软件维护的基本类型 </vt:lpstr>
      <vt:lpstr>1）完善性维护 </vt:lpstr>
      <vt:lpstr>2）纠错性维护</vt:lpstr>
      <vt:lpstr>3）适应性维护</vt:lpstr>
      <vt:lpstr>4）预防性维护</vt:lpstr>
      <vt:lpstr>软件维护应注意的问题</vt:lpstr>
      <vt:lpstr>维护的困难性（why）</vt:lpstr>
      <vt:lpstr>软件维护中应注意的问题 （一）技术方面</vt:lpstr>
      <vt:lpstr>决定软件可维护性的主要因素</vt:lpstr>
      <vt:lpstr>软件维护中应注意的问题 （二）管理方面</vt:lpstr>
      <vt:lpstr>PowerPoint 演示文稿</vt:lpstr>
      <vt:lpstr>软件维护过程模型</vt:lpstr>
      <vt:lpstr>软件维护技术</vt:lpstr>
      <vt:lpstr>1.程序的理解</vt:lpstr>
      <vt:lpstr>程序理解的具体任务</vt:lpstr>
      <vt:lpstr>2. 软件再工程</vt:lpstr>
      <vt:lpstr>软件再工程模型</vt:lpstr>
      <vt:lpstr>PowerPoint 演示文稿</vt:lpstr>
      <vt:lpstr>逆向工程主要内容</vt:lpstr>
      <vt:lpstr>本章小结</vt:lpstr>
      <vt:lpstr>软件维护技术</vt:lpstr>
      <vt:lpstr>感谢观看！</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4144767@qq.com</cp:lastModifiedBy>
  <cp:revision>82</cp:revision>
  <dcterms:created xsi:type="dcterms:W3CDTF">2018-03-05T08:16:00Z</dcterms:created>
  <dcterms:modified xsi:type="dcterms:W3CDTF">2019-07-13T04:22:35Z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KSOProductBuildVer">
    <vt:lpwstr>2052-10.1.0.7400</vt:lpwstr>
  </property>
</Properties>
</file>