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88"/>
  </p:notesMasterIdLst>
  <p:handoutMasterIdLst>
    <p:handoutMasterId r:id="rId89"/>
  </p:handoutMasterIdLst>
  <p:sldIdLst>
    <p:sldId id="257" r:id="rId3"/>
    <p:sldId id="826" r:id="rId4"/>
    <p:sldId id="968" r:id="rId5"/>
    <p:sldId id="258" r:id="rId6"/>
    <p:sldId id="782" r:id="rId7"/>
    <p:sldId id="733" r:id="rId8"/>
    <p:sldId id="828" r:id="rId9"/>
    <p:sldId id="830" r:id="rId10"/>
    <p:sldId id="834" r:id="rId11"/>
    <p:sldId id="784" r:id="rId12"/>
    <p:sldId id="836" r:id="rId13"/>
    <p:sldId id="838" r:id="rId14"/>
    <p:sldId id="840" r:id="rId15"/>
    <p:sldId id="841" r:id="rId16"/>
    <p:sldId id="842" r:id="rId17"/>
    <p:sldId id="843" r:id="rId18"/>
    <p:sldId id="845" r:id="rId19"/>
    <p:sldId id="846" r:id="rId20"/>
    <p:sldId id="967" r:id="rId21"/>
    <p:sldId id="824" r:id="rId22"/>
    <p:sldId id="849" r:id="rId23"/>
    <p:sldId id="850" r:id="rId24"/>
    <p:sldId id="851" r:id="rId25"/>
    <p:sldId id="853" r:id="rId26"/>
    <p:sldId id="854" r:id="rId27"/>
    <p:sldId id="855" r:id="rId28"/>
    <p:sldId id="856" r:id="rId29"/>
    <p:sldId id="858" r:id="rId30"/>
    <p:sldId id="859" r:id="rId31"/>
    <p:sldId id="860" r:id="rId32"/>
    <p:sldId id="861" r:id="rId33"/>
    <p:sldId id="864" r:id="rId34"/>
    <p:sldId id="865" r:id="rId35"/>
    <p:sldId id="867" r:id="rId36"/>
    <p:sldId id="868" r:id="rId37"/>
    <p:sldId id="870" r:id="rId38"/>
    <p:sldId id="871" r:id="rId39"/>
    <p:sldId id="873" r:id="rId40"/>
    <p:sldId id="874" r:id="rId41"/>
    <p:sldId id="876" r:id="rId42"/>
    <p:sldId id="877" r:id="rId43"/>
    <p:sldId id="878" r:id="rId44"/>
    <p:sldId id="880" r:id="rId45"/>
    <p:sldId id="881" r:id="rId46"/>
    <p:sldId id="884" r:id="rId47"/>
    <p:sldId id="886" r:id="rId48"/>
    <p:sldId id="894" r:id="rId49"/>
    <p:sldId id="974" r:id="rId50"/>
    <p:sldId id="969" r:id="rId51"/>
    <p:sldId id="895" r:id="rId52"/>
    <p:sldId id="896" r:id="rId53"/>
    <p:sldId id="898" r:id="rId54"/>
    <p:sldId id="897" r:id="rId55"/>
    <p:sldId id="900" r:id="rId56"/>
    <p:sldId id="901" r:id="rId57"/>
    <p:sldId id="902" r:id="rId58"/>
    <p:sldId id="908" r:id="rId59"/>
    <p:sldId id="907" r:id="rId60"/>
    <p:sldId id="910" r:id="rId61"/>
    <p:sldId id="911" r:id="rId62"/>
    <p:sldId id="913" r:id="rId63"/>
    <p:sldId id="914" r:id="rId64"/>
    <p:sldId id="973" r:id="rId65"/>
    <p:sldId id="920" r:id="rId66"/>
    <p:sldId id="971" r:id="rId67"/>
    <p:sldId id="975" r:id="rId68"/>
    <p:sldId id="970" r:id="rId69"/>
    <p:sldId id="962" r:id="rId70"/>
    <p:sldId id="963" r:id="rId71"/>
    <p:sldId id="964" r:id="rId72"/>
    <p:sldId id="921" r:id="rId73"/>
    <p:sldId id="922" r:id="rId74"/>
    <p:sldId id="946" r:id="rId75"/>
    <p:sldId id="948" r:id="rId76"/>
    <p:sldId id="949" r:id="rId77"/>
    <p:sldId id="930" r:id="rId78"/>
    <p:sldId id="933" r:id="rId79"/>
    <p:sldId id="952" r:id="rId80"/>
    <p:sldId id="937" r:id="rId81"/>
    <p:sldId id="939" r:id="rId82"/>
    <p:sldId id="941" r:id="rId83"/>
    <p:sldId id="965" r:id="rId84"/>
    <p:sldId id="966" r:id="rId85"/>
    <p:sldId id="972" r:id="rId86"/>
    <p:sldId id="730" r:id="rId87"/>
  </p:sldIdLst>
  <p:sldSz cx="9144000" cy="6858000" type="screen4x3"/>
  <p:notesSz cx="6858000" cy="9144000"/>
  <p:custDataLst>
    <p:tags r:id="rId9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17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E0E"/>
    <a:srgbClr val="0563C1"/>
    <a:srgbClr val="ED7D31"/>
    <a:srgbClr val="DF3C09"/>
    <a:srgbClr val="FFF9EE"/>
    <a:srgbClr val="2F5597"/>
    <a:srgbClr val="FF9900"/>
    <a:srgbClr val="F0DADA"/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61" autoAdjust="0"/>
    <p:restoredTop sz="96046" autoAdjust="0"/>
  </p:normalViewPr>
  <p:slideViewPr>
    <p:cSldViewPr snapToGrid="0" showGuides="1">
      <p:cViewPr varScale="1">
        <p:scale>
          <a:sx n="115" d="100"/>
          <a:sy n="115" d="100"/>
        </p:scale>
        <p:origin x="1110" y="84"/>
      </p:cViewPr>
      <p:guideLst>
        <p:guide orient="horz" pos="2160"/>
        <p:guide pos="417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ags" Target="tags/tag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38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8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04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525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66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1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569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079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85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750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2205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763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3481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12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825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170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40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68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496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9698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88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34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50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7053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223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349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6261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5291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314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9530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561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8865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127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378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1112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192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919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863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31235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66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76628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65791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639958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9667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2491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985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7130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11349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127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34841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4581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9929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77806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7261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15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63174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080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3884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08300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57692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013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0731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6800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0888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6481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3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862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3929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79518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0148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0976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0332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6702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40757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2372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64348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92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517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241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1241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606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ACA1-179B-481F-9D46-273295E5FB20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58268-2D8A-4C23-B12B-84CA740083CD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E36AB-E675-4199-81B1-EDE34A9281E2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D9A87-C830-409F-85BE-E85156AA519E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1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80EAA-ADDE-4F54-8535-0F5595BDF0FA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B1F8A-47FE-46C1-8692-75803E353532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93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390D-26BF-4C42-A9E6-38E4F6C20024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066C-61F4-4E6B-864F-2943BC6028A7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57E0-123E-449E-AAEB-6A4A5FA568C6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1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409D2-74BE-44AA-BDB7-35FFCCA8937B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5755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D4422-EEEB-47F6-A8F5-0D42B95B92D6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8F44-00E3-4D82-AE25-337DD1835D83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3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6B1F-17BF-470F-895C-022A974E2B84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8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EC1CE-EBFE-40EA-8572-6F456C6ACAC3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5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E2CB2-754E-4991-9B35-2910A91449A5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2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88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5202-77FE-4996-ADD2-3B5ED26F29B9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F35C2-699E-49C0-8F33-282BA5DACF82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FCB-6359-4F9A-8CFA-74D2334EB1A9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7D56-269D-4745-8ECD-1F896AF47604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C58AA-0FB2-407D-B580-C4B0AFB2044B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58237-BA68-47C3-BB51-6F01FCE5D207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CD610-342E-4938-99D5-621B29F2B7B0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632E8-D8AA-45C2-B897-9CF75AE40F82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04620-466E-4E73-81FE-A6489A925771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第二章 指令系统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2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24831" y="3196018"/>
            <a:ext cx="5364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第三章 </a:t>
            </a:r>
            <a:r>
              <a:rPr lang="zh-CN" altLang="en-US" sz="2800" b="1" dirty="0">
                <a:solidFill>
                  <a:srgbClr val="004578"/>
                </a:solidFill>
              </a:rPr>
              <a:t>指令系统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180E2A6E-F97F-4B25-9D63-0BCF8854F63E}" type="datetime1">
              <a:rPr lang="zh-CN" altLang="en-US" sz="1400" smtClean="0">
                <a:solidFill>
                  <a:schemeClr val="tx1"/>
                </a:solidFill>
              </a:rPr>
              <a:t>2024/9/23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三、操作码结构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24927" y="6359619"/>
            <a:ext cx="2057400" cy="365125"/>
          </a:xfrm>
        </p:spPr>
        <p:txBody>
          <a:bodyPr/>
          <a:lstStyle/>
          <a:p>
            <a:fld id="{FFBD0449-AEF3-41A4-A50A-528A0CD9FDEE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5" name="Text Box 43">
            <a:extLst>
              <a:ext uri="{FF2B5EF4-FFF2-40B4-BE49-F238E27FC236}">
                <a16:creationId xmlns:a16="http://schemas.microsoft.com/office/drawing/2014/main" id="{D2A83766-4314-4924-A07E-3DDFA1FF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995" y="1392561"/>
            <a:ext cx="8783768" cy="55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指令字长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位，可含有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个地址，每个地址占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位。</a:t>
            </a:r>
          </a:p>
        </p:txBody>
      </p:sp>
      <p:sp>
        <p:nvSpPr>
          <p:cNvPr id="61" name="Rectangle 55">
            <a:extLst>
              <a:ext uri="{FF2B5EF4-FFF2-40B4-BE49-F238E27FC236}">
                <a16:creationId xmlns:a16="http://schemas.microsoft.com/office/drawing/2014/main" id="{A1EEB91D-C0BE-4D0C-B36A-40A98A4B9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63" y="2433702"/>
            <a:ext cx="4114800" cy="1043068"/>
          </a:xfrm>
          <a:prstGeom prst="rect">
            <a:avLst/>
          </a:prstGeom>
          <a:solidFill>
            <a:srgbClr val="FEFEFA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Text Box 56">
            <a:extLst>
              <a:ext uri="{FF2B5EF4-FFF2-40B4-BE49-F238E27FC236}">
                <a16:creationId xmlns:a16="http://schemas.microsoft.com/office/drawing/2014/main" id="{4FED0C7B-D9AD-4EC7-B66F-C46130B6F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463" y="2418408"/>
            <a:ext cx="361950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0000 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     Y      Z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1110 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     Y      Z</a:t>
            </a:r>
          </a:p>
        </p:txBody>
      </p:sp>
      <p:grpSp>
        <p:nvGrpSpPr>
          <p:cNvPr id="63" name="Group 57">
            <a:extLst>
              <a:ext uri="{FF2B5EF4-FFF2-40B4-BE49-F238E27FC236}">
                <a16:creationId xmlns:a16="http://schemas.microsoft.com/office/drawing/2014/main" id="{309F99A1-70F0-44D6-BA7B-CCAEBF3D059D}"/>
              </a:ext>
            </a:extLst>
          </p:cNvPr>
          <p:cNvGrpSpPr>
            <a:grpSpLocks/>
          </p:cNvGrpSpPr>
          <p:nvPr/>
        </p:nvGrpSpPr>
        <p:grpSpPr bwMode="auto">
          <a:xfrm>
            <a:off x="1275300" y="2738586"/>
            <a:ext cx="3308360" cy="385763"/>
            <a:chOff x="933" y="1647"/>
            <a:chExt cx="2084" cy="243"/>
          </a:xfrm>
        </p:grpSpPr>
        <p:sp>
          <p:nvSpPr>
            <p:cNvPr id="64" name="Text Box 58">
              <a:extLst>
                <a:ext uri="{FF2B5EF4-FFF2-40B4-BE49-F238E27FC236}">
                  <a16:creationId xmlns:a16="http://schemas.microsoft.com/office/drawing/2014/main" id="{8F641232-35E9-4B82-B9CF-AB420F2DD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1650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65" name="Text Box 59">
              <a:extLst>
                <a:ext uri="{FF2B5EF4-FFF2-40B4-BE49-F238E27FC236}">
                  <a16:creationId xmlns:a16="http://schemas.microsoft.com/office/drawing/2014/main" id="{BBC0D5D9-A360-46CC-970C-39E32B506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647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66" name="Text Box 60">
              <a:extLst>
                <a:ext uri="{FF2B5EF4-FFF2-40B4-BE49-F238E27FC236}">
                  <a16:creationId xmlns:a16="http://schemas.microsoft.com/office/drawing/2014/main" id="{89B767B7-8645-481E-A986-4323586AC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6" y="1654"/>
              <a:ext cx="252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 </a:t>
              </a:r>
            </a:p>
          </p:txBody>
        </p:sp>
        <p:sp>
          <p:nvSpPr>
            <p:cNvPr id="67" name="Text Box 61">
              <a:extLst>
                <a:ext uri="{FF2B5EF4-FFF2-40B4-BE49-F238E27FC236}">
                  <a16:creationId xmlns:a16="http://schemas.microsoft.com/office/drawing/2014/main" id="{BB1BA6F6-8D12-423D-A8D8-19FA24A88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5" y="1650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</p:grpSp>
      <p:sp>
        <p:nvSpPr>
          <p:cNvPr id="68" name="Rectangle 62">
            <a:extLst>
              <a:ext uri="{FF2B5EF4-FFF2-40B4-BE49-F238E27FC236}">
                <a16:creationId xmlns:a16="http://schemas.microsoft.com/office/drawing/2014/main" id="{0C571CF7-60DB-4A93-9525-9767238D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63" y="4243112"/>
            <a:ext cx="4114800" cy="935460"/>
          </a:xfrm>
          <a:prstGeom prst="rect">
            <a:avLst/>
          </a:prstGeom>
          <a:solidFill>
            <a:srgbClr val="FEFEFA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Rectangle 63">
            <a:extLst>
              <a:ext uri="{FF2B5EF4-FFF2-40B4-BE49-F238E27FC236}">
                <a16:creationId xmlns:a16="http://schemas.microsoft.com/office/drawing/2014/main" id="{111D3B85-8C9D-433D-BCBA-60A7444B1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63" y="3341837"/>
            <a:ext cx="4114800" cy="911964"/>
          </a:xfrm>
          <a:prstGeom prst="rect">
            <a:avLst/>
          </a:prstGeom>
          <a:solidFill>
            <a:srgbClr val="FEFEFA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64">
            <a:extLst>
              <a:ext uri="{FF2B5EF4-FFF2-40B4-BE49-F238E27FC236}">
                <a16:creationId xmlns:a16="http://schemas.microsoft.com/office/drawing/2014/main" id="{9E047151-64C7-488F-A8B6-8C798309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761" y="3324695"/>
            <a:ext cx="3740675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0000 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      Z</a:t>
            </a:r>
            <a:r>
              <a:rPr lang="en-US" altLang="zh-CN" sz="2200" dirty="0">
                <a:solidFill>
                  <a:srgbClr val="2F96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  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1110 </a:t>
            </a:r>
            <a:r>
              <a:rPr lang="en-US" altLang="zh-CN" sz="2200" dirty="0">
                <a:solidFill>
                  <a:srgbClr val="2F96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      Z</a:t>
            </a:r>
          </a:p>
        </p:txBody>
      </p:sp>
      <p:grpSp>
        <p:nvGrpSpPr>
          <p:cNvPr id="71" name="Group 65">
            <a:extLst>
              <a:ext uri="{FF2B5EF4-FFF2-40B4-BE49-F238E27FC236}">
                <a16:creationId xmlns:a16="http://schemas.microsoft.com/office/drawing/2014/main" id="{6D87C137-9D76-474F-A2EE-E5ECF2E457F1}"/>
              </a:ext>
            </a:extLst>
          </p:cNvPr>
          <p:cNvGrpSpPr>
            <a:grpSpLocks/>
          </p:cNvGrpSpPr>
          <p:nvPr/>
        </p:nvGrpSpPr>
        <p:grpSpPr bwMode="auto">
          <a:xfrm>
            <a:off x="1275301" y="3643454"/>
            <a:ext cx="3305176" cy="404813"/>
            <a:chOff x="933" y="1542"/>
            <a:chExt cx="2082" cy="255"/>
          </a:xfrm>
        </p:grpSpPr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14FE350A-7C9C-45D0-B810-17A8F2C3C9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3" y="154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2C9AA47F-EEE8-4A25-85F1-49A7E49DC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4" y="154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52551894-6439-4F1C-9616-F6E623E47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0" y="1550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58B631BF-B4E3-4AC9-ABA7-AE76684FC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3" y="1557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</p:grpSp>
      <p:sp>
        <p:nvSpPr>
          <p:cNvPr id="76" name="Rectangle 72">
            <a:extLst>
              <a:ext uri="{FF2B5EF4-FFF2-40B4-BE49-F238E27FC236}">
                <a16:creationId xmlns:a16="http://schemas.microsoft.com/office/drawing/2014/main" id="{39B5FA20-B484-4064-8E93-B3555BDBD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70" y="5195495"/>
            <a:ext cx="4114800" cy="929945"/>
          </a:xfrm>
          <a:prstGeom prst="rect">
            <a:avLst/>
          </a:prstGeom>
          <a:solidFill>
            <a:srgbClr val="FEFEFA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2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Text Box 73">
            <a:extLst>
              <a:ext uri="{FF2B5EF4-FFF2-40B4-BE49-F238E27FC236}">
                <a16:creationId xmlns:a16="http://schemas.microsoft.com/office/drawing/2014/main" id="{3E505659-CF0F-4D5B-B0C4-F654750B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0013" y="4238770"/>
            <a:ext cx="3918473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0000 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en-US" altLang="zh-CN" sz="2200" dirty="0">
                <a:solidFill>
                  <a:srgbClr val="2F961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1111   1111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1110    </a:t>
            </a:r>
            <a:r>
              <a:rPr lang="en-US" altLang="zh-CN" sz="22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</a:p>
        </p:txBody>
      </p:sp>
      <p:grpSp>
        <p:nvGrpSpPr>
          <p:cNvPr id="78" name="Group 74">
            <a:extLst>
              <a:ext uri="{FF2B5EF4-FFF2-40B4-BE49-F238E27FC236}">
                <a16:creationId xmlns:a16="http://schemas.microsoft.com/office/drawing/2014/main" id="{767BDBFF-5ECF-441D-B4F0-2F6885C4211A}"/>
              </a:ext>
            </a:extLst>
          </p:cNvPr>
          <p:cNvGrpSpPr>
            <a:grpSpLocks/>
          </p:cNvGrpSpPr>
          <p:nvPr/>
        </p:nvGrpSpPr>
        <p:grpSpPr bwMode="auto">
          <a:xfrm>
            <a:off x="1270539" y="4589189"/>
            <a:ext cx="3279775" cy="381000"/>
            <a:chOff x="997" y="1632"/>
            <a:chExt cx="2066" cy="240"/>
          </a:xfrm>
        </p:grpSpPr>
        <p:sp>
          <p:nvSpPr>
            <p:cNvPr id="79" name="Text Box 75">
              <a:extLst>
                <a:ext uri="{FF2B5EF4-FFF2-40B4-BE49-F238E27FC236}">
                  <a16:creationId xmlns:a16="http://schemas.microsoft.com/office/drawing/2014/main" id="{EAD2E2D2-D1B8-46D8-BF64-67CB691D5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0" name="Text Box 76">
              <a:extLst>
                <a:ext uri="{FF2B5EF4-FFF2-40B4-BE49-F238E27FC236}">
                  <a16:creationId xmlns:a16="http://schemas.microsoft.com/office/drawing/2014/main" id="{B89BBA89-0465-42E5-B115-EAA0CA91A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1" name="Text Box 77">
              <a:extLst>
                <a:ext uri="{FF2B5EF4-FFF2-40B4-BE49-F238E27FC236}">
                  <a16:creationId xmlns:a16="http://schemas.microsoft.com/office/drawing/2014/main" id="{CDD66D81-F12D-454A-840A-108ADC9B6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2" name="Text Box 78">
              <a:extLst>
                <a:ext uri="{FF2B5EF4-FFF2-40B4-BE49-F238E27FC236}">
                  <a16:creationId xmlns:a16="http://schemas.microsoft.com/office/drawing/2014/main" id="{7973638F-207A-444C-AE44-08B1DBDAB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1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</p:grpSp>
      <p:sp>
        <p:nvSpPr>
          <p:cNvPr id="83" name="Text Box 80">
            <a:extLst>
              <a:ext uri="{FF2B5EF4-FFF2-40B4-BE49-F238E27FC236}">
                <a16:creationId xmlns:a16="http://schemas.microsoft.com/office/drawing/2014/main" id="{A5707B81-57E5-4768-A5B2-EB4480FA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410" y="5186721"/>
            <a:ext cx="3790726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 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0000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1111   1111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2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 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1111</a:t>
            </a:r>
          </a:p>
        </p:txBody>
      </p:sp>
      <p:grpSp>
        <p:nvGrpSpPr>
          <p:cNvPr id="84" name="Group 81">
            <a:extLst>
              <a:ext uri="{FF2B5EF4-FFF2-40B4-BE49-F238E27FC236}">
                <a16:creationId xmlns:a16="http://schemas.microsoft.com/office/drawing/2014/main" id="{06047383-9C94-478D-80F7-607AF5288C8D}"/>
              </a:ext>
            </a:extLst>
          </p:cNvPr>
          <p:cNvGrpSpPr>
            <a:grpSpLocks/>
          </p:cNvGrpSpPr>
          <p:nvPr/>
        </p:nvGrpSpPr>
        <p:grpSpPr bwMode="auto">
          <a:xfrm>
            <a:off x="1226088" y="5522064"/>
            <a:ext cx="3295650" cy="381000"/>
            <a:chOff x="997" y="1632"/>
            <a:chExt cx="2076" cy="240"/>
          </a:xfrm>
        </p:grpSpPr>
        <p:sp>
          <p:nvSpPr>
            <p:cNvPr id="85" name="Text Box 82">
              <a:extLst>
                <a:ext uri="{FF2B5EF4-FFF2-40B4-BE49-F238E27FC236}">
                  <a16:creationId xmlns:a16="http://schemas.microsoft.com/office/drawing/2014/main" id="{131BB759-F7D3-4F06-B776-D2118C3D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7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6" name="Text Box 83">
              <a:extLst>
                <a:ext uri="{FF2B5EF4-FFF2-40B4-BE49-F238E27FC236}">
                  <a16:creationId xmlns:a16="http://schemas.microsoft.com/office/drawing/2014/main" id="{34CC75A4-B7F4-4EC4-B6E7-263D3E61A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3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7" name="Text Box 84">
              <a:extLst>
                <a:ext uri="{FF2B5EF4-FFF2-40B4-BE49-F238E27FC236}">
                  <a16:creationId xmlns:a16="http://schemas.microsoft.com/office/drawing/2014/main" id="{EF6D58E2-E1B7-4726-A543-DE5768B8A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  <p:sp>
          <p:nvSpPr>
            <p:cNvPr id="88" name="Text Box 85">
              <a:extLst>
                <a:ext uri="{FF2B5EF4-FFF2-40B4-BE49-F238E27FC236}">
                  <a16:creationId xmlns:a16="http://schemas.microsoft.com/office/drawing/2014/main" id="{D5247DA0-B08D-43E2-872B-750185724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632"/>
              <a:ext cx="25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>
                  <a:latin typeface="楷体" panose="02010609060101010101" pitchFamily="49" charset="-122"/>
                  <a:ea typeface="楷体" panose="02010609060101010101" pitchFamily="49" charset="-122"/>
                </a:rPr>
                <a:t>...</a:t>
              </a:r>
            </a:p>
          </p:txBody>
        </p:sp>
      </p:grpSp>
      <p:sp>
        <p:nvSpPr>
          <p:cNvPr id="91" name="Text Box 54">
            <a:extLst>
              <a:ext uri="{FF2B5EF4-FFF2-40B4-BE49-F238E27FC236}">
                <a16:creationId xmlns:a16="http://schemas.microsoft.com/office/drawing/2014/main" id="{15134003-9F64-4D51-8ECE-C02F69E74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01" y="2039680"/>
            <a:ext cx="421676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 15~ 12  11~8   7~4    3~0 </a:t>
            </a:r>
          </a:p>
        </p:txBody>
      </p:sp>
      <p:sp>
        <p:nvSpPr>
          <p:cNvPr id="93" name="Text Box 70">
            <a:extLst>
              <a:ext uri="{FF2B5EF4-FFF2-40B4-BE49-F238E27FC236}">
                <a16:creationId xmlns:a16="http://schemas.microsoft.com/office/drawing/2014/main" id="{FB4E026A-BDEE-4711-BF59-E0AC22662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386" y="2591882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三地址指令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sp>
        <p:nvSpPr>
          <p:cNvPr id="94" name="Text Box 71">
            <a:extLst>
              <a:ext uri="{FF2B5EF4-FFF2-40B4-BE49-F238E27FC236}">
                <a16:creationId xmlns:a16="http://schemas.microsoft.com/office/drawing/2014/main" id="{AF492BC3-C5E4-40EF-9FD1-3E89CB8AA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973" y="3589742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二地址指令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sp>
        <p:nvSpPr>
          <p:cNvPr id="95" name="Text Box 79">
            <a:extLst>
              <a:ext uri="{FF2B5EF4-FFF2-40B4-BE49-F238E27FC236}">
                <a16:creationId xmlns:a16="http://schemas.microsoft.com/office/drawing/2014/main" id="{AED6F876-12AC-44A2-A7EC-F0169DE88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973" y="4583969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一地址指令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sp>
        <p:nvSpPr>
          <p:cNvPr id="96" name="Text Box 86">
            <a:extLst>
              <a:ext uri="{FF2B5EF4-FFF2-40B4-BE49-F238E27FC236}">
                <a16:creationId xmlns:a16="http://schemas.microsoft.com/office/drawing/2014/main" id="{399BD33C-250E-4DBB-90B1-504330775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2973" y="5432827"/>
            <a:ext cx="3657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零地址指令    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2F675020-0F5F-4E5C-B5D8-6014CBD83F7F}"/>
              </a:ext>
            </a:extLst>
          </p:cNvPr>
          <p:cNvSpPr txBox="1"/>
          <p:nvPr/>
        </p:nvSpPr>
        <p:spPr>
          <a:xfrm>
            <a:off x="333059" y="896865"/>
            <a:ext cx="3198079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扩展操作码示例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0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0" dur="500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61" grpId="0" animBg="1"/>
      <p:bldP spid="62" grpId="0" build="p"/>
      <p:bldP spid="68" grpId="0" animBg="1"/>
      <p:bldP spid="69" grpId="0" animBg="1"/>
      <p:bldP spid="70" grpId="0" build="p"/>
      <p:bldP spid="76" grpId="0" animBg="1"/>
      <p:bldP spid="77" grpId="0" build="p"/>
      <p:bldP spid="83" grpId="0" build="p"/>
      <p:bldP spid="91" grpId="0"/>
      <p:bldP spid="93" grpId="0"/>
      <p:bldP spid="94" grpId="0"/>
      <p:bldP spid="95" grpId="0"/>
      <p:bldP spid="96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三、操作码结构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3A4D-FA7D-404D-ABCD-37E4C75B70FA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B1BF408-B7F5-4AD0-845A-D31BB9271C47}"/>
              </a:ext>
            </a:extLst>
          </p:cNvPr>
          <p:cNvSpPr txBox="1"/>
          <p:nvPr/>
        </p:nvSpPr>
        <p:spPr>
          <a:xfrm>
            <a:off x="420565" y="1119822"/>
            <a:ext cx="8094785" cy="24622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方式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码（复合型操作码）：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操作码分为几部分，每部分表示一种操作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某计算机算术逻辑运算指令格式：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2" name="Group 169">
            <a:extLst>
              <a:ext uri="{FF2B5EF4-FFF2-40B4-BE49-F238E27FC236}">
                <a16:creationId xmlns:a16="http://schemas.microsoft.com/office/drawing/2014/main" id="{EE4F3085-8CA4-4784-B7F6-26011CA5435F}"/>
              </a:ext>
            </a:extLst>
          </p:cNvPr>
          <p:cNvGrpSpPr>
            <a:grpSpLocks/>
          </p:cNvGrpSpPr>
          <p:nvPr/>
        </p:nvGrpSpPr>
        <p:grpSpPr bwMode="auto">
          <a:xfrm>
            <a:off x="669219" y="3913639"/>
            <a:ext cx="7696200" cy="1008063"/>
            <a:chOff x="96" y="1144"/>
            <a:chExt cx="4848" cy="635"/>
          </a:xfrm>
        </p:grpSpPr>
        <p:sp>
          <p:nvSpPr>
            <p:cNvPr id="13" name="Text Box 153">
              <a:extLst>
                <a:ext uri="{FF2B5EF4-FFF2-40B4-BE49-F238E27FC236}">
                  <a16:creationId xmlns:a16="http://schemas.microsoft.com/office/drawing/2014/main" id="{AC800B8F-E7C1-413A-BA65-9EA97FAE9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44"/>
              <a:ext cx="4800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15 … 13  12  11 10  9   8  7     …         0</a:t>
              </a:r>
              <a:endParaRPr lang="en-US" altLang="zh-CN" sz="24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4" name="Text Box 154">
              <a:extLst>
                <a:ext uri="{FF2B5EF4-FFF2-40B4-BE49-F238E27FC236}">
                  <a16:creationId xmlns:a16="http://schemas.microsoft.com/office/drawing/2014/main" id="{0FDC22CF-AB16-4AC0-B0FF-D0501148F0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88"/>
              <a:ext cx="4644" cy="29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基本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 </a:t>
              </a: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进位 移位 回送 判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跳   </a:t>
              </a:r>
              <a:r>
                <a:rPr lang="zh-CN" altLang="en-US" sz="2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    操作数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155">
              <a:extLst>
                <a:ext uri="{FF2B5EF4-FFF2-40B4-BE49-F238E27FC236}">
                  <a16:creationId xmlns:a16="http://schemas.microsoft.com/office/drawing/2014/main" id="{7851C2CA-2558-4E62-870F-541F0455B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3" y="1488"/>
              <a:ext cx="8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156">
              <a:extLst>
                <a:ext uri="{FF2B5EF4-FFF2-40B4-BE49-F238E27FC236}">
                  <a16:creationId xmlns:a16="http://schemas.microsoft.com/office/drawing/2014/main" id="{374C71CB-91B3-4676-A766-F650BC2FF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488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Line 157">
              <a:extLst>
                <a:ext uri="{FF2B5EF4-FFF2-40B4-BE49-F238E27FC236}">
                  <a16:creationId xmlns:a16="http://schemas.microsoft.com/office/drawing/2014/main" id="{9FD039B2-6600-49B7-99A6-D68CCCA88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2" y="1488"/>
              <a:ext cx="4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158">
              <a:extLst>
                <a:ext uri="{FF2B5EF4-FFF2-40B4-BE49-F238E27FC236}">
                  <a16:creationId xmlns:a16="http://schemas.microsoft.com/office/drawing/2014/main" id="{7F80CC04-C3CE-4749-9D3B-D6097A6ED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6" y="1488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159">
              <a:extLst>
                <a:ext uri="{FF2B5EF4-FFF2-40B4-BE49-F238E27FC236}">
                  <a16:creationId xmlns:a16="http://schemas.microsoft.com/office/drawing/2014/main" id="{CD41FDA9-A0A1-40E9-A56D-DF3894C9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12" y="1488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52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FADC3-F868-4D6B-A1BE-BF6732C50AD3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AC70470C-B31A-4BA6-8C19-37DC142C9139}"/>
              </a:ext>
            </a:extLst>
          </p:cNvPr>
          <p:cNvSpPr txBox="1"/>
          <p:nvPr/>
        </p:nvSpPr>
        <p:spPr>
          <a:xfrm>
            <a:off x="340668" y="963282"/>
            <a:ext cx="6415732" cy="566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指令中所需操作数的地址形式：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5E073A86-D958-486C-831D-0CBC23AE8CCD}"/>
              </a:ext>
            </a:extLst>
          </p:cNvPr>
          <p:cNvSpPr txBox="1"/>
          <p:nvPr/>
        </p:nvSpPr>
        <p:spPr>
          <a:xfrm>
            <a:off x="366068" y="1363753"/>
            <a:ext cx="871617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显地址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中显示地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给出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存储单元号或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的寄存器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编号，例如：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ADD AX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343843" y="3320769"/>
            <a:ext cx="853258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隐地址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指令中不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给出地址码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以隐含方式约定，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PUSH AX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366068" y="5492794"/>
            <a:ext cx="853258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简化地址结构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的基本途径：</a:t>
            </a: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尽量使用隐地址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线形标注 2 1"/>
          <p:cNvSpPr/>
          <p:nvPr/>
        </p:nvSpPr>
        <p:spPr>
          <a:xfrm>
            <a:off x="4408370" y="5083652"/>
            <a:ext cx="3797167" cy="438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918"/>
              <a:gd name="adj6" fmla="val -288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隐含另一个地址码在堆栈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31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 build="p"/>
      <p:bldP spid="17" grpId="0" build="p"/>
      <p:bldP spid="14" grpId="0" build="p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0D067-1CE8-409D-80EA-B1627D1A1AB0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27096" y="1502025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）四地址指令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3DE42251-29B8-4200-8BFA-731A1FD5A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798" y="3470096"/>
            <a:ext cx="1371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</a:t>
            </a:r>
          </a:p>
        </p:txBody>
      </p:sp>
      <p:grpSp>
        <p:nvGrpSpPr>
          <p:cNvPr id="15" name="Group 21">
            <a:extLst>
              <a:ext uri="{FF2B5EF4-FFF2-40B4-BE49-F238E27FC236}">
                <a16:creationId xmlns:a16="http://schemas.microsoft.com/office/drawing/2014/main" id="{C47817D4-F8AC-4DF6-81A9-BAF520063F04}"/>
              </a:ext>
            </a:extLst>
          </p:cNvPr>
          <p:cNvGrpSpPr>
            <a:grpSpLocks/>
          </p:cNvGrpSpPr>
          <p:nvPr/>
        </p:nvGrpSpPr>
        <p:grpSpPr bwMode="auto">
          <a:xfrm>
            <a:off x="1567083" y="2691708"/>
            <a:ext cx="6751638" cy="393701"/>
            <a:chOff x="1248" y="2208"/>
            <a:chExt cx="4253" cy="248"/>
          </a:xfrm>
        </p:grpSpPr>
        <p:sp>
          <p:nvSpPr>
            <p:cNvPr id="16" name="Text Box 22">
              <a:extLst>
                <a:ext uri="{FF2B5EF4-FFF2-40B4-BE49-F238E27FC236}">
                  <a16:creationId xmlns:a16="http://schemas.microsoft.com/office/drawing/2014/main" id="{426A77D5-6FFE-4009-B348-5A242958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4253" cy="248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   A1     A2      A3       A4</a:t>
              </a:r>
            </a:p>
          </p:txBody>
        </p:sp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6437D835-D039-46CE-86D1-0E0E7C141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2" y="2220"/>
              <a:ext cx="0" cy="2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B540C5E0-7BDD-418F-8376-8FFFD2D16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4" y="2211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C39065F2-6D2F-4A0A-92A5-549DD507FE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9" y="2220"/>
              <a:ext cx="0" cy="2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EA248014-6B98-4501-8F40-11A527FC37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86" y="2223"/>
              <a:ext cx="3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4" name="AutoShape 27">
            <a:extLst>
              <a:ext uri="{FF2B5EF4-FFF2-40B4-BE49-F238E27FC236}">
                <a16:creationId xmlns:a16="http://schemas.microsoft.com/office/drawing/2014/main" id="{05D1F7D0-A27D-4793-B02F-3C5FD7B7B23E}"/>
              </a:ext>
            </a:extLst>
          </p:cNvPr>
          <p:cNvSpPr>
            <a:spLocks/>
          </p:cNvSpPr>
          <p:nvPr/>
        </p:nvSpPr>
        <p:spPr bwMode="auto">
          <a:xfrm rot="16200000">
            <a:off x="1947685" y="2780603"/>
            <a:ext cx="173826" cy="918261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AutoShape 28">
            <a:extLst>
              <a:ext uri="{FF2B5EF4-FFF2-40B4-BE49-F238E27FC236}">
                <a16:creationId xmlns:a16="http://schemas.microsoft.com/office/drawing/2014/main" id="{6450AE88-977C-4088-A17B-58C26C283ED7}"/>
              </a:ext>
            </a:extLst>
          </p:cNvPr>
          <p:cNvSpPr>
            <a:spLocks/>
          </p:cNvSpPr>
          <p:nvPr/>
        </p:nvSpPr>
        <p:spPr bwMode="auto">
          <a:xfrm rot="16200000">
            <a:off x="6015957" y="2496668"/>
            <a:ext cx="134117" cy="1454722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AutoShape 29">
            <a:extLst>
              <a:ext uri="{FF2B5EF4-FFF2-40B4-BE49-F238E27FC236}">
                <a16:creationId xmlns:a16="http://schemas.microsoft.com/office/drawing/2014/main" id="{C5101CA0-DB6A-4D8D-8806-F673978471A5}"/>
              </a:ext>
            </a:extLst>
          </p:cNvPr>
          <p:cNvSpPr>
            <a:spLocks/>
          </p:cNvSpPr>
          <p:nvPr/>
        </p:nvSpPr>
        <p:spPr bwMode="auto">
          <a:xfrm rot="16200000">
            <a:off x="7518243" y="2542932"/>
            <a:ext cx="151826" cy="1371603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7AE6EFEE-BA16-447D-B941-937496370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215" y="3447627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结果存放地址</a:t>
            </a:r>
          </a:p>
        </p:txBody>
      </p:sp>
      <p:sp>
        <p:nvSpPr>
          <p:cNvPr id="28" name="Text Box 31">
            <a:extLst>
              <a:ext uri="{FF2B5EF4-FFF2-40B4-BE49-F238E27FC236}">
                <a16:creationId xmlns:a16="http://schemas.microsoft.com/office/drawing/2014/main" id="{90E0FCF4-122D-45AD-9014-FF70CEE14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596" y="3447627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下条指令地址</a:t>
            </a:r>
          </a:p>
        </p:txBody>
      </p:sp>
      <p:sp>
        <p:nvSpPr>
          <p:cNvPr id="29" name="Text Box 32">
            <a:extLst>
              <a:ext uri="{FF2B5EF4-FFF2-40B4-BE49-F238E27FC236}">
                <a16:creationId xmlns:a16="http://schemas.microsoft.com/office/drawing/2014/main" id="{635BEE2C-8D98-49C4-BCD6-669CF1DF9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" y="453674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功能：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BBEE88FB-EF6C-4038-8EF2-3C8709BFAE5B}"/>
              </a:ext>
            </a:extLst>
          </p:cNvPr>
          <p:cNvGrpSpPr/>
          <p:nvPr/>
        </p:nvGrpSpPr>
        <p:grpSpPr>
          <a:xfrm>
            <a:off x="2036528" y="4422119"/>
            <a:ext cx="4421188" cy="1500188"/>
            <a:chOff x="2022020" y="4665987"/>
            <a:chExt cx="4421188" cy="1500188"/>
          </a:xfrm>
        </p:grpSpPr>
        <p:grpSp>
          <p:nvGrpSpPr>
            <p:cNvPr id="35" name="Group 33">
              <a:extLst>
                <a:ext uri="{FF2B5EF4-FFF2-40B4-BE49-F238E27FC236}">
                  <a16:creationId xmlns:a16="http://schemas.microsoft.com/office/drawing/2014/main" id="{091E382F-8D1D-48B4-9EF2-57D011F189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020" y="4665987"/>
              <a:ext cx="4421188" cy="1500188"/>
              <a:chOff x="1200" y="2664"/>
              <a:chExt cx="2785" cy="945"/>
            </a:xfrm>
          </p:grpSpPr>
          <p:sp>
            <p:nvSpPr>
              <p:cNvPr id="37" name="Text Box 34">
                <a:extLst>
                  <a:ext uri="{FF2B5EF4-FFF2-40B4-BE49-F238E27FC236}">
                    <a16:creationId xmlns:a16="http://schemas.microsoft.com/office/drawing/2014/main" id="{8A173D7C-2D91-4B65-BF8A-EE5260ED1D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664"/>
                <a:ext cx="2785" cy="9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(A1) OP (A2)       A3</a:t>
                </a:r>
              </a:p>
              <a:p>
                <a:pPr eaLnBrk="1" hangingPunct="1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下条指令地址       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A4</a:t>
                </a:r>
                <a:endParaRPr lang="zh-CN" altLang="en-US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2A5EFB1D-FE61-4BF2-B5AB-1BC34919C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4" y="2901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563C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F0FFB5A5-EE44-4CF9-A622-3CEABE73C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030" y="5889416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9" name="Text Box 32">
            <a:extLst>
              <a:ext uri="{FF2B5EF4-FFF2-40B4-BE49-F238E27FC236}">
                <a16:creationId xmlns:a16="http://schemas.microsoft.com/office/drawing/2014/main" id="{A21CE71A-533E-4E02-8E22-B502DEF85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58" y="2594994"/>
            <a:ext cx="12393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12FD8F83-FB3E-453E-97F7-10562727B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928" y="3470096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AutoShape 27">
            <a:extLst>
              <a:ext uri="{FF2B5EF4-FFF2-40B4-BE49-F238E27FC236}">
                <a16:creationId xmlns:a16="http://schemas.microsoft.com/office/drawing/2014/main" id="{47F83882-8F31-4058-90ED-8917AFBFB37E}"/>
              </a:ext>
            </a:extLst>
          </p:cNvPr>
          <p:cNvSpPr>
            <a:spLocks/>
          </p:cNvSpPr>
          <p:nvPr/>
        </p:nvSpPr>
        <p:spPr bwMode="auto">
          <a:xfrm rot="16200000">
            <a:off x="3123853" y="2595488"/>
            <a:ext cx="173826" cy="1306394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18">
            <a:extLst>
              <a:ext uri="{FF2B5EF4-FFF2-40B4-BE49-F238E27FC236}">
                <a16:creationId xmlns:a16="http://schemas.microsoft.com/office/drawing/2014/main" id="{25F3BAF3-6058-4CF9-9F15-B248153A1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228" y="3466125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AutoShape 27">
            <a:extLst>
              <a:ext uri="{FF2B5EF4-FFF2-40B4-BE49-F238E27FC236}">
                <a16:creationId xmlns:a16="http://schemas.microsoft.com/office/drawing/2014/main" id="{EEA97D11-B46B-4AF7-BC2D-CE135F9A83A1}"/>
              </a:ext>
            </a:extLst>
          </p:cNvPr>
          <p:cNvSpPr>
            <a:spLocks/>
          </p:cNvSpPr>
          <p:nvPr/>
        </p:nvSpPr>
        <p:spPr bwMode="auto">
          <a:xfrm rot="16200000">
            <a:off x="4508153" y="2591517"/>
            <a:ext cx="173826" cy="1306394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7B1BF408-B7F5-4AD0-845A-D31BB9271C47}"/>
              </a:ext>
            </a:extLst>
          </p:cNvPr>
          <p:cNvSpPr txBox="1"/>
          <p:nvPr/>
        </p:nvSpPr>
        <p:spPr>
          <a:xfrm>
            <a:off x="273782" y="890447"/>
            <a:ext cx="8723435" cy="566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地址结构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在指令中明确给出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地址，给出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哪些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地址。</a:t>
            </a:r>
          </a:p>
        </p:txBody>
      </p:sp>
    </p:spTree>
    <p:extLst>
      <p:ext uri="{BB962C8B-B14F-4D97-AF65-F5344CB8AC3E}">
        <p14:creationId xmlns:p14="http://schemas.microsoft.com/office/powerpoint/2010/main" val="13193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4" grpId="0"/>
      <p:bldP spid="24" grpId="0" animBg="1"/>
      <p:bldP spid="25" grpId="0" animBg="1"/>
      <p:bldP spid="26" grpId="0" animBg="1"/>
      <p:bldP spid="27" grpId="0"/>
      <p:bldP spid="28" grpId="0"/>
      <p:bldP spid="29" grpId="0"/>
      <p:bldP spid="39" grpId="0"/>
      <p:bldP spid="40" grpId="0"/>
      <p:bldP spid="41" grpId="0" animBg="1"/>
      <p:bldP spid="42" grpId="0"/>
      <p:bldP spid="43" grpId="0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3674-0D9D-4514-8B87-30450558D811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208145" y="969320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）三地址指令</a:t>
            </a:r>
          </a:p>
        </p:txBody>
      </p:sp>
      <p:sp>
        <p:nvSpPr>
          <p:cNvPr id="44" name="Text Box 18">
            <a:extLst>
              <a:ext uri="{FF2B5EF4-FFF2-40B4-BE49-F238E27FC236}">
                <a16:creationId xmlns:a16="http://schemas.microsoft.com/office/drawing/2014/main" id="{7A68FC88-C489-4767-9E43-33AA743E2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2992" y="3603983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E0D04E6-0B1C-4238-8929-DC6F2D2FEDDC}"/>
              </a:ext>
            </a:extLst>
          </p:cNvPr>
          <p:cNvGrpSpPr>
            <a:grpSpLocks/>
          </p:cNvGrpSpPr>
          <p:nvPr/>
        </p:nvGrpSpPr>
        <p:grpSpPr bwMode="auto">
          <a:xfrm>
            <a:off x="2409679" y="2953311"/>
            <a:ext cx="5192713" cy="404814"/>
            <a:chOff x="1248" y="2208"/>
            <a:chExt cx="3271" cy="255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32E23B3-EC9D-434E-A0A4-9A053850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3271" cy="248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   A1      A2     A3 </a:t>
              </a: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175E8E61-B523-4C42-8AD7-306F3756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7" y="2208"/>
              <a:ext cx="2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9F136FBF-9A2A-48C1-B5C0-C28F3A0E2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8" y="2208"/>
              <a:ext cx="0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5">
              <a:extLst>
                <a:ext uri="{FF2B5EF4-FFF2-40B4-BE49-F238E27FC236}">
                  <a16:creationId xmlns:a16="http://schemas.microsoft.com/office/drawing/2014/main" id="{6EE1A02F-C261-4D95-B0F6-4C8CD48207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6" y="2217"/>
              <a:ext cx="0" cy="2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" name="AutoShape 27">
            <a:extLst>
              <a:ext uri="{FF2B5EF4-FFF2-40B4-BE49-F238E27FC236}">
                <a16:creationId xmlns:a16="http://schemas.microsoft.com/office/drawing/2014/main" id="{B085074F-0327-4235-B6E2-C968303F3F66}"/>
              </a:ext>
            </a:extLst>
          </p:cNvPr>
          <p:cNvSpPr>
            <a:spLocks/>
          </p:cNvSpPr>
          <p:nvPr/>
        </p:nvSpPr>
        <p:spPr bwMode="auto">
          <a:xfrm rot="16200000">
            <a:off x="4086988" y="2768070"/>
            <a:ext cx="152400" cy="1379772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AutoShape 28">
            <a:extLst>
              <a:ext uri="{FF2B5EF4-FFF2-40B4-BE49-F238E27FC236}">
                <a16:creationId xmlns:a16="http://schemas.microsoft.com/office/drawing/2014/main" id="{05059A4E-AA8B-4FB1-8F05-4E7061A122F7}"/>
              </a:ext>
            </a:extLst>
          </p:cNvPr>
          <p:cNvSpPr>
            <a:spLocks/>
          </p:cNvSpPr>
          <p:nvPr/>
        </p:nvSpPr>
        <p:spPr bwMode="auto">
          <a:xfrm rot="16200000">
            <a:off x="6829792" y="2802626"/>
            <a:ext cx="152401" cy="1347229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30">
            <a:extLst>
              <a:ext uri="{FF2B5EF4-FFF2-40B4-BE49-F238E27FC236}">
                <a16:creationId xmlns:a16="http://schemas.microsoft.com/office/drawing/2014/main" id="{D839EB82-81AD-49AE-B2EC-4FC862D4B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30" y="3603983"/>
            <a:ext cx="1261377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结果存放地址</a:t>
            </a:r>
          </a:p>
        </p:txBody>
      </p:sp>
      <p:sp>
        <p:nvSpPr>
          <p:cNvPr id="54" name="Text Box 32">
            <a:extLst>
              <a:ext uri="{FF2B5EF4-FFF2-40B4-BE49-F238E27FC236}">
                <a16:creationId xmlns:a16="http://schemas.microsoft.com/office/drawing/2014/main" id="{E938DF14-7BDB-4878-ADE3-5A94A022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99" y="4460130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功能：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F487E3-8F4E-4129-93DF-13CEA0504002}"/>
              </a:ext>
            </a:extLst>
          </p:cNvPr>
          <p:cNvGrpSpPr/>
          <p:nvPr/>
        </p:nvGrpSpPr>
        <p:grpSpPr>
          <a:xfrm>
            <a:off x="1948385" y="4352347"/>
            <a:ext cx="6853238" cy="2032000"/>
            <a:chOff x="2022020" y="4932685"/>
            <a:chExt cx="6853238" cy="2032000"/>
          </a:xfrm>
        </p:grpSpPr>
        <p:grpSp>
          <p:nvGrpSpPr>
            <p:cNvPr id="56" name="Group 33">
              <a:extLst>
                <a:ext uri="{FF2B5EF4-FFF2-40B4-BE49-F238E27FC236}">
                  <a16:creationId xmlns:a16="http://schemas.microsoft.com/office/drawing/2014/main" id="{B277235A-3D4A-4EFD-86BE-31717764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020" y="4932685"/>
              <a:ext cx="6853238" cy="2032000"/>
              <a:chOff x="1200" y="2832"/>
              <a:chExt cx="4317" cy="1280"/>
            </a:xfrm>
          </p:grpSpPr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39D81FCF-46B8-4D36-9F44-FB92FAD5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32"/>
                <a:ext cx="4317" cy="1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(A1) OP (A2)       A3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下条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指令地址：</a:t>
                </a: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 n    PC</a:t>
                </a:r>
                <a:endParaRPr lang="en-US" altLang="zh-CN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（在模型机中，为简化起见，令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n=1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7D004788-B24A-458A-854E-C81462E8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306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563C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682DF699-E3B6-48F4-9833-C330B940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6013" y="5997134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1520EF-FC41-42C2-B36C-C31DF561481E}"/>
              </a:ext>
            </a:extLst>
          </p:cNvPr>
          <p:cNvGrpSpPr/>
          <p:nvPr/>
        </p:nvGrpSpPr>
        <p:grpSpPr>
          <a:xfrm>
            <a:off x="740863" y="1657366"/>
            <a:ext cx="7837871" cy="1066959"/>
            <a:chOff x="241396" y="1961755"/>
            <a:chExt cx="7152822" cy="1066959"/>
          </a:xfrm>
        </p:grpSpPr>
        <p:sp>
          <p:nvSpPr>
            <p:cNvPr id="45" name="Text Box 19">
              <a:extLst>
                <a:ext uri="{FF2B5EF4-FFF2-40B4-BE49-F238E27FC236}">
                  <a16:creationId xmlns:a16="http://schemas.microsoft.com/office/drawing/2014/main" id="{B17288D1-E92B-43EA-98DA-FBCC92C37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96" y="1961755"/>
              <a:ext cx="7152822" cy="1066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ts val="3800"/>
                </a:lnSpc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四地址指令    三地址指令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r>
                <a:rPr lang="zh-CN" altLang="en-US" sz="2800" dirty="0" smtClean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下条指令地址</a:t>
              </a:r>
              <a:r>
                <a:rPr lang="zh-CN" altLang="en-US" sz="2800" dirty="0" smtClean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使用</a:t>
              </a:r>
              <a:r>
                <a:rPr lang="zh-CN" altLang="en-US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隐地址</a:t>
              </a:r>
              <a:endParaRPr lang="en-US" altLang="zh-CN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35">
              <a:extLst>
                <a:ext uri="{FF2B5EF4-FFF2-40B4-BE49-F238E27FC236}">
                  <a16:creationId xmlns:a16="http://schemas.microsoft.com/office/drawing/2014/main" id="{335AA736-041B-4993-BA8C-B0CB5AD66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9683" y="226808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4" name="Text Box 18">
            <a:extLst>
              <a:ext uri="{FF2B5EF4-FFF2-40B4-BE49-F238E27FC236}">
                <a16:creationId xmlns:a16="http://schemas.microsoft.com/office/drawing/2014/main" id="{B6D6381D-470E-4BD4-B442-4040FB8B3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5373" y="3776338"/>
            <a:ext cx="1371600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</a:t>
            </a:r>
          </a:p>
        </p:txBody>
      </p:sp>
      <p:sp>
        <p:nvSpPr>
          <p:cNvPr id="65" name="AutoShape 27">
            <a:extLst>
              <a:ext uri="{FF2B5EF4-FFF2-40B4-BE49-F238E27FC236}">
                <a16:creationId xmlns:a16="http://schemas.microsoft.com/office/drawing/2014/main" id="{EEFCCDB8-A45E-43A4-B069-6DAA9532885A}"/>
              </a:ext>
            </a:extLst>
          </p:cNvPr>
          <p:cNvSpPr>
            <a:spLocks/>
          </p:cNvSpPr>
          <p:nvPr/>
        </p:nvSpPr>
        <p:spPr bwMode="auto">
          <a:xfrm rot="16200000">
            <a:off x="2828896" y="2964848"/>
            <a:ext cx="152400" cy="990833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18">
            <a:extLst>
              <a:ext uri="{FF2B5EF4-FFF2-40B4-BE49-F238E27FC236}">
                <a16:creationId xmlns:a16="http://schemas.microsoft.com/office/drawing/2014/main" id="{B093A7E2-3076-499B-AC07-131E27E8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611" y="3603983"/>
            <a:ext cx="1371600" cy="781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800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" name="AutoShape 27">
            <a:extLst>
              <a:ext uri="{FF2B5EF4-FFF2-40B4-BE49-F238E27FC236}">
                <a16:creationId xmlns:a16="http://schemas.microsoft.com/office/drawing/2014/main" id="{9E43A68B-EB02-46E6-8E67-7B309180F941}"/>
              </a:ext>
            </a:extLst>
          </p:cNvPr>
          <p:cNvSpPr>
            <a:spLocks/>
          </p:cNvSpPr>
          <p:nvPr/>
        </p:nvSpPr>
        <p:spPr bwMode="auto">
          <a:xfrm rot="16200000">
            <a:off x="5470505" y="2850985"/>
            <a:ext cx="152400" cy="1219200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E3F309FA-8849-4704-83ED-213A6C13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264" y="2774173"/>
            <a:ext cx="14186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7521521" y="4655127"/>
            <a:ext cx="1389723" cy="328223"/>
          </a:xfrm>
          <a:prstGeom prst="wedgeRoundRectCallout">
            <a:avLst>
              <a:gd name="adj1" fmla="val -64498"/>
              <a:gd name="adj2" fmla="val 1283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程序计数器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14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4" grpId="0"/>
      <p:bldP spid="51" grpId="0" animBg="1"/>
      <p:bldP spid="52" grpId="0" animBg="1"/>
      <p:bldP spid="53" grpId="0"/>
      <p:bldP spid="54" grpId="0"/>
      <p:bldP spid="64" grpId="0"/>
      <p:bldP spid="65" grpId="0" animBg="1"/>
      <p:bldP spid="66" grpId="0"/>
      <p:bldP spid="67" grpId="0" animBg="1"/>
      <p:bldP spid="68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1B77E-3081-4EA2-BF52-CC69AB9796AE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203296" y="1070225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）二地址指令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E0D04E6-0B1C-4238-8929-DC6F2D2FEDDC}"/>
              </a:ext>
            </a:extLst>
          </p:cNvPr>
          <p:cNvGrpSpPr>
            <a:grpSpLocks/>
          </p:cNvGrpSpPr>
          <p:nvPr/>
        </p:nvGrpSpPr>
        <p:grpSpPr bwMode="auto">
          <a:xfrm>
            <a:off x="2404830" y="3348390"/>
            <a:ext cx="4014788" cy="393701"/>
            <a:chOff x="1248" y="2208"/>
            <a:chExt cx="2529" cy="248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32E23B3-EC9D-434E-A0A4-9A053850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2529" cy="248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   A1      A2</a:t>
              </a: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175E8E61-B523-4C42-8AD7-306F3756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7" y="2208"/>
              <a:ext cx="2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9F136FBF-9A2A-48C1-B5C0-C28F3A0E27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8" y="2208"/>
              <a:ext cx="0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4" name="Text Box 32">
            <a:extLst>
              <a:ext uri="{FF2B5EF4-FFF2-40B4-BE49-F238E27FC236}">
                <a16:creationId xmlns:a16="http://schemas.microsoft.com/office/drawing/2014/main" id="{E938DF14-7BDB-4878-ADE3-5A94A022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00" y="4061463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功能：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F487E3-8F4E-4129-93DF-13CEA0504002}"/>
              </a:ext>
            </a:extLst>
          </p:cNvPr>
          <p:cNvGrpSpPr/>
          <p:nvPr/>
        </p:nvGrpSpPr>
        <p:grpSpPr>
          <a:xfrm>
            <a:off x="1981636" y="3953683"/>
            <a:ext cx="6853238" cy="1384301"/>
            <a:chOff x="2022020" y="4932688"/>
            <a:chExt cx="6853238" cy="1384301"/>
          </a:xfrm>
        </p:grpSpPr>
        <p:grpSp>
          <p:nvGrpSpPr>
            <p:cNvPr id="56" name="Group 33">
              <a:extLst>
                <a:ext uri="{FF2B5EF4-FFF2-40B4-BE49-F238E27FC236}">
                  <a16:creationId xmlns:a16="http://schemas.microsoft.com/office/drawing/2014/main" id="{B277235A-3D4A-4EFD-86BE-31717764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020" y="4932688"/>
              <a:ext cx="6853238" cy="1384301"/>
              <a:chOff x="1200" y="2832"/>
              <a:chExt cx="4317" cy="872"/>
            </a:xfrm>
          </p:grpSpPr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39D81FCF-46B8-4D36-9F44-FB92FAD5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32"/>
                <a:ext cx="4317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(A1) OP (A2)       A1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下条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指令地址：</a:t>
                </a: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 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    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endParaRPr lang="en-US" altLang="zh-CN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7D004788-B24A-458A-854E-C81462E8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306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563C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682DF699-E3B6-48F4-9833-C330B940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4615" y="5963884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19">
            <a:extLst>
              <a:ext uri="{FF2B5EF4-FFF2-40B4-BE49-F238E27FC236}">
                <a16:creationId xmlns:a16="http://schemas.microsoft.com/office/drawing/2014/main" id="{E3F309FA-8849-4704-83ED-213A6C13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65" y="3169256"/>
            <a:ext cx="14186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10C4BC06-DB56-4547-A7EC-B58C9AEF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1763131"/>
            <a:ext cx="804935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情况下，两个操作数运算后至少有一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个数不再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使用，因而不需要保留。</a:t>
            </a:r>
          </a:p>
        </p:txBody>
      </p:sp>
      <p:sp>
        <p:nvSpPr>
          <p:cNvPr id="36" name="Text Box 19">
            <a:extLst>
              <a:ext uri="{FF2B5EF4-FFF2-40B4-BE49-F238E27FC236}">
                <a16:creationId xmlns:a16="http://schemas.microsoft.com/office/drawing/2014/main" id="{3514CA32-3E8F-480A-BEFC-BE1C27608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61" y="5373111"/>
            <a:ext cx="359554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如：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ADD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616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4" grpId="0"/>
      <p:bldP spid="68" grpId="0"/>
      <p:bldP spid="35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8EE51-3EF3-421F-A489-B5CE2D1AE121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203296" y="812530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）一地址指令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E0D04E6-0B1C-4238-8929-DC6F2D2FEDDC}"/>
              </a:ext>
            </a:extLst>
          </p:cNvPr>
          <p:cNvGrpSpPr>
            <a:grpSpLocks/>
          </p:cNvGrpSpPr>
          <p:nvPr/>
        </p:nvGrpSpPr>
        <p:grpSpPr bwMode="auto">
          <a:xfrm>
            <a:off x="2404830" y="3046361"/>
            <a:ext cx="2767013" cy="393701"/>
            <a:chOff x="1248" y="2208"/>
            <a:chExt cx="1743" cy="248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32E23B3-EC9D-434E-A0A4-9A053850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1743" cy="248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     A1</a:t>
              </a: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175E8E61-B523-4C42-8AD7-306F3756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9" y="2208"/>
              <a:ext cx="2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4" name="Text Box 32">
            <a:extLst>
              <a:ext uri="{FF2B5EF4-FFF2-40B4-BE49-F238E27FC236}">
                <a16:creationId xmlns:a16="http://schemas.microsoft.com/office/drawing/2014/main" id="{E938DF14-7BDB-4878-ADE3-5A94A022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5" y="427482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功能：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F487E3-8F4E-4129-93DF-13CEA0504002}"/>
              </a:ext>
            </a:extLst>
          </p:cNvPr>
          <p:cNvGrpSpPr/>
          <p:nvPr/>
        </p:nvGrpSpPr>
        <p:grpSpPr>
          <a:xfrm>
            <a:off x="1981636" y="4167046"/>
            <a:ext cx="6853238" cy="1384301"/>
            <a:chOff x="2022020" y="4932688"/>
            <a:chExt cx="6853238" cy="1384301"/>
          </a:xfrm>
        </p:grpSpPr>
        <p:grpSp>
          <p:nvGrpSpPr>
            <p:cNvPr id="56" name="Group 33">
              <a:extLst>
                <a:ext uri="{FF2B5EF4-FFF2-40B4-BE49-F238E27FC236}">
                  <a16:creationId xmlns:a16="http://schemas.microsoft.com/office/drawing/2014/main" id="{B277235A-3D4A-4EFD-86BE-31717764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020" y="4932688"/>
              <a:ext cx="6853238" cy="1384301"/>
              <a:chOff x="1200" y="2832"/>
              <a:chExt cx="4317" cy="872"/>
            </a:xfrm>
          </p:grpSpPr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39D81FCF-46B8-4D36-9F44-FB92FAD5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32"/>
                <a:ext cx="4317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(A1) OP (AC)       AC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下条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指令地址：</a:t>
                </a: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 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    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endParaRPr lang="en-US" altLang="zh-CN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7D004788-B24A-458A-854E-C81462E8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4" y="306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563C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682DF699-E3B6-48F4-9833-C330B940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9678" y="5963884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19">
            <a:extLst>
              <a:ext uri="{FF2B5EF4-FFF2-40B4-BE49-F238E27FC236}">
                <a16:creationId xmlns:a16="http://schemas.microsoft.com/office/drawing/2014/main" id="{E3F309FA-8849-4704-83ED-213A6C13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45" y="2811807"/>
            <a:ext cx="14186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10C4BC06-DB56-4547-A7EC-B58C9AEF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1" y="1447246"/>
            <a:ext cx="72771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一地址指令有以下两种常用的表示方式。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8F4A6BEF-CF9D-475F-86FE-E09170DC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1" y="2145475"/>
            <a:ext cx="72771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隐含约定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的双操作数指令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A0F1FC98-CAE8-4A21-BC57-AE528C16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254" y="3777065"/>
            <a:ext cx="2645294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源操作数地址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11BE1FFD-4A1C-46BE-B4A4-15DDD6F0FC72}"/>
              </a:ext>
            </a:extLst>
          </p:cNvPr>
          <p:cNvSpPr>
            <a:spLocks/>
          </p:cNvSpPr>
          <p:nvPr/>
        </p:nvSpPr>
        <p:spPr bwMode="auto">
          <a:xfrm rot="16200000">
            <a:off x="4405757" y="2961809"/>
            <a:ext cx="152400" cy="1379772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10C4BC06-DB56-4547-A7EC-B58C9AEF6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528867"/>
            <a:ext cx="72771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MUL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BX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(BX)×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5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4" grpId="0"/>
      <p:bldP spid="68" grpId="0"/>
      <p:bldP spid="35" grpId="0"/>
      <p:bldP spid="25" grpId="0"/>
      <p:bldP spid="26" grpId="0"/>
      <p:bldP spid="27" grpId="0" animBg="1"/>
      <p:bldP spid="2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6D30-C195-466C-AED2-CC8542DE08A8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203296" y="1070225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）一地址指令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EE0D04E6-0B1C-4238-8929-DC6F2D2FEDDC}"/>
              </a:ext>
            </a:extLst>
          </p:cNvPr>
          <p:cNvGrpSpPr>
            <a:grpSpLocks/>
          </p:cNvGrpSpPr>
          <p:nvPr/>
        </p:nvGrpSpPr>
        <p:grpSpPr bwMode="auto">
          <a:xfrm>
            <a:off x="2404830" y="2572531"/>
            <a:ext cx="2767013" cy="393701"/>
            <a:chOff x="1248" y="2208"/>
            <a:chExt cx="1743" cy="248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432E23B3-EC9D-434E-A0A4-9A053850C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1743" cy="248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     A1</a:t>
              </a: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175E8E61-B523-4C42-8AD7-306F3756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99" y="2208"/>
              <a:ext cx="2" cy="2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4" name="Text Box 32">
            <a:extLst>
              <a:ext uri="{FF2B5EF4-FFF2-40B4-BE49-F238E27FC236}">
                <a16:creationId xmlns:a16="http://schemas.microsoft.com/office/drawing/2014/main" id="{E938DF14-7BDB-4878-ADE3-5A94A0221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155" y="3853638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功能：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F487E3-8F4E-4129-93DF-13CEA0504002}"/>
              </a:ext>
            </a:extLst>
          </p:cNvPr>
          <p:cNvGrpSpPr/>
          <p:nvPr/>
        </p:nvGrpSpPr>
        <p:grpSpPr>
          <a:xfrm>
            <a:off x="1981636" y="3745858"/>
            <a:ext cx="6853238" cy="1384301"/>
            <a:chOff x="2022020" y="4932688"/>
            <a:chExt cx="6853238" cy="1384301"/>
          </a:xfrm>
        </p:grpSpPr>
        <p:grpSp>
          <p:nvGrpSpPr>
            <p:cNvPr id="56" name="Group 33">
              <a:extLst>
                <a:ext uri="{FF2B5EF4-FFF2-40B4-BE49-F238E27FC236}">
                  <a16:creationId xmlns:a16="http://schemas.microsoft.com/office/drawing/2014/main" id="{B277235A-3D4A-4EFD-86BE-3171776474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2020" y="4932688"/>
              <a:ext cx="6853238" cy="1384301"/>
              <a:chOff x="1200" y="2832"/>
              <a:chExt cx="4317" cy="872"/>
            </a:xfrm>
          </p:grpSpPr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39D81FCF-46B8-4D36-9F44-FB92FAD50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832"/>
                <a:ext cx="4317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OP (A1)       A1</a:t>
                </a: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下条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指令地址：</a:t>
                </a:r>
                <a:r>
                  <a:rPr lang="zh-CN" altLang="en-US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r>
                  <a:rPr lang="zh-CN" altLang="en-US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+ </a:t>
                </a:r>
                <a:r>
                  <a:rPr lang="en-US" altLang="zh-CN" sz="2800" dirty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n    </a:t>
                </a:r>
                <a:r>
                  <a:rPr lang="en-US" altLang="zh-CN" sz="2800" dirty="0" smtClean="0">
                    <a:solidFill>
                      <a:srgbClr val="0563C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PC</a:t>
                </a:r>
                <a:endParaRPr lang="en-US" altLang="zh-CN" sz="2800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7D004788-B24A-458A-854E-C81462E85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1" y="3066"/>
                <a:ext cx="336" cy="0"/>
              </a:xfrm>
              <a:prstGeom prst="line">
                <a:avLst/>
              </a:prstGeom>
              <a:noFill/>
              <a:ln w="38100">
                <a:solidFill>
                  <a:srgbClr val="0563C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57" name="Line 35">
              <a:extLst>
                <a:ext uri="{FF2B5EF4-FFF2-40B4-BE49-F238E27FC236}">
                  <a16:creationId xmlns:a16="http://schemas.microsoft.com/office/drawing/2014/main" id="{682DF699-E3B6-48F4-9833-C330B9403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1243" y="5988823"/>
              <a:ext cx="533400" cy="0"/>
            </a:xfrm>
            <a:prstGeom prst="line">
              <a:avLst/>
            </a:prstGeom>
            <a:noFill/>
            <a:ln w="38100">
              <a:solidFill>
                <a:srgbClr val="0563C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Text Box 19">
            <a:extLst>
              <a:ext uri="{FF2B5EF4-FFF2-40B4-BE49-F238E27FC236}">
                <a16:creationId xmlns:a16="http://schemas.microsoft.com/office/drawing/2014/main" id="{E3F309FA-8849-4704-83ED-213A6C13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45" y="2337977"/>
            <a:ext cx="14186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8F4A6BEF-CF9D-475F-86FE-E09170DCD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1" y="1721521"/>
            <a:ext cx="7277100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只有目的操作数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的单操作数指令</a:t>
            </a:r>
          </a:p>
        </p:txBody>
      </p:sp>
      <p:sp>
        <p:nvSpPr>
          <p:cNvPr id="26" name="Text Box 18">
            <a:extLst>
              <a:ext uri="{FF2B5EF4-FFF2-40B4-BE49-F238E27FC236}">
                <a16:creationId xmlns:a16="http://schemas.microsoft.com/office/drawing/2014/main" id="{A0F1FC98-CAE8-4A21-BC57-AE528C167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3502" y="3434393"/>
            <a:ext cx="2988194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目的操作数地址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11BE1FFD-4A1C-46BE-B4A4-15DDD6F0FC72}"/>
              </a:ext>
            </a:extLst>
          </p:cNvPr>
          <p:cNvSpPr>
            <a:spLocks/>
          </p:cNvSpPr>
          <p:nvPr/>
        </p:nvSpPr>
        <p:spPr bwMode="auto">
          <a:xfrm rot="16200000">
            <a:off x="4405757" y="2487979"/>
            <a:ext cx="152400" cy="1379772"/>
          </a:xfrm>
          <a:prstGeom prst="leftBrace">
            <a:avLst>
              <a:gd name="adj1" fmla="val 66556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19">
            <a:extLst>
              <a:ext uri="{FF2B5EF4-FFF2-40B4-BE49-F238E27FC236}">
                <a16:creationId xmlns:a16="http://schemas.microsoft.com/office/drawing/2014/main" id="{15D389AF-3B6A-4C1B-9F2E-EEB7E27E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5030145"/>
            <a:ext cx="4913168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INC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BL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；加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97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54" grpId="0"/>
      <p:bldP spid="68" grpId="0"/>
      <p:bldP spid="25" grpId="0"/>
      <p:bldP spid="26" grpId="0"/>
      <p:bldP spid="27" grpId="0" animBg="1"/>
      <p:bldP spid="2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四、指令中的地址结构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CBAE6-AA5D-48E2-9775-BC9D3AB4C031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203296" y="914355"/>
            <a:ext cx="3632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）零地址指令</a:t>
            </a:r>
          </a:p>
        </p:txBody>
      </p:sp>
      <p:sp>
        <p:nvSpPr>
          <p:cNvPr id="47" name="Text Box 22">
            <a:extLst>
              <a:ext uri="{FF2B5EF4-FFF2-40B4-BE49-F238E27FC236}">
                <a16:creationId xmlns:a16="http://schemas.microsoft.com/office/drawing/2014/main" id="{432E23B3-EC9D-434E-A0A4-9A053850C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830" y="1811683"/>
            <a:ext cx="1418669" cy="393701"/>
          </a:xfrm>
          <a:prstGeom prst="rect">
            <a:avLst/>
          </a:prstGeom>
          <a:solidFill>
            <a:srgbClr val="FEFEFA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OP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E3F309FA-8849-4704-83ED-213A6C13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45" y="1577129"/>
            <a:ext cx="1418669" cy="63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格式：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1E3967FD-19AC-416E-A3A6-0BC65E81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6" y="2371755"/>
            <a:ext cx="8110104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单操作数指令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隐含指定操作数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RST    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；返回指令，隐含在堆栈的栈顶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1E3967FD-19AC-416E-A3A6-0BC65E81F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46" y="4103570"/>
            <a:ext cx="81101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不需要操作数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的指令。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en-US" altLang="zh-CN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NOP    </a:t>
            </a:r>
            <a:r>
              <a:rPr lang="zh-CN" altLang="en-US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800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空操作指令，起到延时作用</a:t>
            </a:r>
            <a:endParaRPr lang="en-US" altLang="zh-CN" sz="2800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HLT    </a:t>
            </a:r>
            <a:r>
              <a:rPr lang="zh-CN" altLang="en-US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；停机</a:t>
            </a:r>
            <a:r>
              <a:rPr lang="zh-CN" altLang="en-US" sz="2800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en-US" altLang="zh-CN" sz="2800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91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47" grpId="0" animBg="1"/>
      <p:bldP spid="68" grpId="0"/>
      <p:bldP spid="15" grpId="0" build="p"/>
      <p:bldP spid="1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3A4D-FA7D-404D-ABCD-37E4C75B70FA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31521" y="1587177"/>
            <a:ext cx="783977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zh-CN" altLang="en-US" sz="3200" b="1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练习：</a:t>
            </a:r>
            <a:endParaRPr lang="en-US" altLang="zh-CN" sz="3200" b="1" kern="1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某机器指令字长</a:t>
            </a:r>
            <a:r>
              <a:rPr lang="en-US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位，操作码可扩展，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零操作数、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操作数和双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操作数</a:t>
            </a:r>
            <a:r>
              <a:rPr lang="zh-CN" altLang="en-US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类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指令，每个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地址码</a:t>
            </a:r>
            <a:r>
              <a:rPr lang="en-US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操作数指令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zh-CN" sz="3200" kern="1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条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，则单操作数指令最多可有</a:t>
            </a:r>
            <a:r>
              <a:rPr lang="zh-CN" altLang="zh-CN" sz="3200" u="sng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200" u="sng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zh-CN" sz="3200" kern="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条。</a:t>
            </a:r>
          </a:p>
        </p:txBody>
      </p:sp>
    </p:spTree>
    <p:extLst>
      <p:ext uri="{BB962C8B-B14F-4D97-AF65-F5344CB8AC3E}">
        <p14:creationId xmlns:p14="http://schemas.microsoft.com/office/powerpoint/2010/main" val="276122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zh-CN" altLang="en-US" dirty="0"/>
              <a:t>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7125199-32BD-4036-9B08-979F599237D8}"/>
              </a:ext>
            </a:extLst>
          </p:cNvPr>
          <p:cNvSpPr txBox="1"/>
          <p:nvPr/>
        </p:nvSpPr>
        <p:spPr>
          <a:xfrm>
            <a:off x="490060" y="1681918"/>
            <a:ext cx="8163880" cy="36317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某种规律有序排列的，能被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识别、执行的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二进制代码序列。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指令系统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（指令集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一台计算机所能执行的全部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指令的集合。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指令系统是计算机软硬件之间的界面</a:t>
            </a:r>
            <a:endParaRPr lang="en-US" altLang="zh-CN" sz="2800" b="1" dirty="0">
              <a:solidFill>
                <a:srgbClr val="FF0E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208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6FC181-7EB5-4007-81E9-DC3BC12B4C7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第二章 指令系统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指令寻址方式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36840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36955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操作数存储位置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43691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43806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寻址方式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37125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43977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41902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8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一、操作数存储位置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417C1-FA69-4540-8F9B-30EDA7C8A74A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595EC6E-D6EB-4401-A812-A7B22ECA4A9C}"/>
              </a:ext>
            </a:extLst>
          </p:cNvPr>
          <p:cNvSpPr txBox="1"/>
          <p:nvPr/>
        </p:nvSpPr>
        <p:spPr>
          <a:xfrm>
            <a:off x="736759" y="2974060"/>
            <a:ext cx="1557556" cy="10402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数据存储位置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5F4356BB-DCAE-4B11-B088-068EF690BDD1}"/>
              </a:ext>
            </a:extLst>
          </p:cNvPr>
          <p:cNvSpPr/>
          <p:nvPr/>
        </p:nvSpPr>
        <p:spPr bwMode="auto">
          <a:xfrm>
            <a:off x="2218609" y="1799674"/>
            <a:ext cx="261854" cy="3621412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11B638FE-8006-4628-A18B-0716B3FCE805}"/>
              </a:ext>
            </a:extLst>
          </p:cNvPr>
          <p:cNvSpPr txBox="1"/>
          <p:nvPr/>
        </p:nvSpPr>
        <p:spPr>
          <a:xfrm>
            <a:off x="2606859" y="5008323"/>
            <a:ext cx="1256349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32D821BC-985A-4539-A598-D9D51712B8C1}"/>
              </a:ext>
            </a:extLst>
          </p:cNvPr>
          <p:cNvSpPr txBox="1"/>
          <p:nvPr/>
        </p:nvSpPr>
        <p:spPr>
          <a:xfrm>
            <a:off x="2486810" y="1521113"/>
            <a:ext cx="1256349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B156981-8AE6-411D-817A-5798D0A21675}"/>
              </a:ext>
            </a:extLst>
          </p:cNvPr>
          <p:cNvSpPr txBox="1"/>
          <p:nvPr/>
        </p:nvSpPr>
        <p:spPr>
          <a:xfrm>
            <a:off x="2470899" y="3317519"/>
            <a:ext cx="1256349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9BFEB7BD-AF36-4012-994B-D130BE25480F}"/>
              </a:ext>
            </a:extLst>
          </p:cNvPr>
          <p:cNvSpPr txBox="1"/>
          <p:nvPr/>
        </p:nvSpPr>
        <p:spPr>
          <a:xfrm>
            <a:off x="3275340" y="5017663"/>
            <a:ext cx="3978248" cy="5663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（主存的一段特殊空间）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B79D385D-30C5-4438-898A-04EACF580102}"/>
              </a:ext>
            </a:extLst>
          </p:cNvPr>
          <p:cNvSpPr/>
          <p:nvPr/>
        </p:nvSpPr>
        <p:spPr bwMode="auto">
          <a:xfrm>
            <a:off x="3683765" y="1331257"/>
            <a:ext cx="136844" cy="1012054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BFDDE462-D2ED-4ED6-99C7-BB9498A5F4C5}"/>
              </a:ext>
            </a:extLst>
          </p:cNvPr>
          <p:cNvSpPr txBox="1"/>
          <p:nvPr/>
        </p:nvSpPr>
        <p:spPr>
          <a:xfrm>
            <a:off x="3873298" y="1198622"/>
            <a:ext cx="3978248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中的寄存器</a:t>
            </a:r>
          </a:p>
        </p:txBody>
      </p:sp>
      <p:sp>
        <p:nvSpPr>
          <p:cNvPr id="26" name="Text Box 4">
            <a:extLst>
              <a:ext uri="{FF2B5EF4-FFF2-40B4-BE49-F238E27FC236}">
                <a16:creationId xmlns:a16="http://schemas.microsoft.com/office/drawing/2014/main" id="{166AEF58-4A03-402E-89B2-FD1311AD1FE5}"/>
              </a:ext>
            </a:extLst>
          </p:cNvPr>
          <p:cNvSpPr txBox="1"/>
          <p:nvPr/>
        </p:nvSpPr>
        <p:spPr>
          <a:xfrm>
            <a:off x="3883169" y="1935054"/>
            <a:ext cx="4159624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外设接口中的寄存器</a:t>
            </a:r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DCEBA538-837F-4F7A-811A-0030B20BC3EA}"/>
              </a:ext>
            </a:extLst>
          </p:cNvPr>
          <p:cNvSpPr/>
          <p:nvPr/>
        </p:nvSpPr>
        <p:spPr bwMode="auto">
          <a:xfrm>
            <a:off x="3714904" y="3028824"/>
            <a:ext cx="136844" cy="1012054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en-US" b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0A16DD68-E245-4E2B-865C-C092CFE0DE49}"/>
              </a:ext>
            </a:extLst>
          </p:cNvPr>
          <p:cNvSpPr txBox="1"/>
          <p:nvPr/>
        </p:nvSpPr>
        <p:spPr>
          <a:xfrm>
            <a:off x="3904437" y="2896189"/>
            <a:ext cx="3978248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CA439385-EE2B-448B-B422-7F63D9F7204C}"/>
              </a:ext>
            </a:extLst>
          </p:cNvPr>
          <p:cNvSpPr txBox="1"/>
          <p:nvPr/>
        </p:nvSpPr>
        <p:spPr>
          <a:xfrm>
            <a:off x="3914308" y="3632621"/>
            <a:ext cx="4159624" cy="50840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外存</a:t>
            </a:r>
          </a:p>
        </p:txBody>
      </p:sp>
    </p:spTree>
    <p:extLst>
      <p:ext uri="{BB962C8B-B14F-4D97-AF65-F5344CB8AC3E}">
        <p14:creationId xmlns:p14="http://schemas.microsoft.com/office/powerpoint/2010/main" val="191506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  <p:bldP spid="18" grpId="0"/>
      <p:bldP spid="19" grpId="0"/>
      <p:bldP spid="20" grpId="0"/>
      <p:bldP spid="24" grpId="0" animBg="1"/>
      <p:bldP spid="25" grpId="0"/>
      <p:bldP spid="26" grpId="0"/>
      <p:bldP spid="27" grpId="0" animBg="1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一、操作数存储位置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48B51-009D-4918-BC6D-2B538D0E63C5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401772" y="1571538"/>
            <a:ext cx="8424728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能够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直接访问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内寄存器、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主存储器（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含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接口寄存器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通过提供寄存器编号或存储器编号进行访问；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主存储器容量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远远大于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内的寄存器的容量，因此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能直接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访问的操作数主要存放在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主存储器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010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3781-357C-4DFB-86B0-282C9690C787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345477" y="1932188"/>
            <a:ext cx="8319247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寻址方式可分为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四大类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，其它的寻址方式则是它们的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变型或组合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立即寻址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直接寻址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307866" y="824169"/>
            <a:ext cx="8319247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寻址方式：规定如何解释地址码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以找到操作数。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371366" y="4506046"/>
            <a:ext cx="8319247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间接寻址类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	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42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2" grpId="0" build="p"/>
      <p:bldP spid="1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BE5E-367B-4B5F-9AB6-06FEB9AA6B31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4" y="916998"/>
            <a:ext cx="483697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）立即寻址方式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7C99040-4E1F-4EBA-B7BC-257473AD3D17}"/>
              </a:ext>
            </a:extLst>
          </p:cNvPr>
          <p:cNvSpPr txBox="1"/>
          <p:nvPr/>
        </p:nvSpPr>
        <p:spPr>
          <a:xfrm>
            <a:off x="378142" y="1696009"/>
            <a:ext cx="8319247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指令中直接给出操作数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取出指令的同时也就取出了可以立即使用的操作数。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1234H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常用于提供初值；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速度快，灵活性差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379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091A-689C-45D8-B788-634CAF573E44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9169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）直接寻址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7C99040-4E1F-4EBA-B7BC-257473AD3D17}"/>
              </a:ext>
            </a:extLst>
          </p:cNvPr>
          <p:cNvSpPr txBox="1"/>
          <p:nvPr/>
        </p:nvSpPr>
        <p:spPr>
          <a:xfrm>
            <a:off x="378142" y="1739552"/>
            <a:ext cx="8678700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由指令直接给出操作数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地址（存储单元号或寄存器号）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（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主存）直接寻址方式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在主存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单元中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中给出的地址码是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主存单元号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420131" y="3982915"/>
            <a:ext cx="767889" cy="2668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420131" y="4190734"/>
            <a:ext cx="767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414591" y="4409638"/>
            <a:ext cx="767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417365" y="4645163"/>
            <a:ext cx="767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420131" y="6426858"/>
            <a:ext cx="7678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084900" y="3916413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0000000000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095984" y="6354811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1111111111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3095984" y="4143628"/>
            <a:ext cx="13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0000000001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3753853" y="4697128"/>
            <a:ext cx="9625" cy="145341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线形标注 1 10"/>
          <p:cNvSpPr/>
          <p:nvPr/>
        </p:nvSpPr>
        <p:spPr>
          <a:xfrm>
            <a:off x="587141" y="5048451"/>
            <a:ext cx="1934678" cy="693018"/>
          </a:xfrm>
          <a:prstGeom prst="borderCallout1">
            <a:avLst>
              <a:gd name="adj1" fmla="val 6250"/>
              <a:gd name="adj2" fmla="val 3117"/>
              <a:gd name="adj3" fmla="val -138889"/>
              <a:gd name="adj4" fmla="val 130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每个主存单元有一个唯一的地址</a:t>
            </a:r>
            <a:endParaRPr lang="zh-CN" altLang="en-US" dirty="0"/>
          </a:p>
        </p:txBody>
      </p:sp>
      <p:sp>
        <p:nvSpPr>
          <p:cNvPr id="24" name="线形标注 2 23"/>
          <p:cNvSpPr/>
          <p:nvPr/>
        </p:nvSpPr>
        <p:spPr>
          <a:xfrm>
            <a:off x="4414591" y="1300385"/>
            <a:ext cx="3545502" cy="438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918"/>
              <a:gd name="adj6" fmla="val -288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操作数在主存或寄存器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3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2" grpId="0" build="p"/>
      <p:bldP spid="2" grpId="0" animBg="1"/>
      <p:bldP spid="9" grpId="0"/>
      <p:bldP spid="20" grpId="0"/>
      <p:bldP spid="23" grpId="0"/>
      <p:bldP spid="11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0F26-24C4-461D-92F5-5000904099EE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C9367FF6-F7E0-4CE8-9BA4-D8463BE53EFF}"/>
              </a:ext>
            </a:extLst>
          </p:cNvPr>
          <p:cNvGrpSpPr>
            <a:grpSpLocks/>
          </p:cNvGrpSpPr>
          <p:nvPr/>
        </p:nvGrpSpPr>
        <p:grpSpPr bwMode="auto">
          <a:xfrm>
            <a:off x="370983" y="3369488"/>
            <a:ext cx="6019801" cy="523877"/>
            <a:chOff x="1248" y="2208"/>
            <a:chExt cx="3792" cy="330"/>
          </a:xfrm>
        </p:grpSpPr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59838E23-B5A6-4EB6-8DCE-8CD0575E1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3792" cy="330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2=A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（主存单元号）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3274325F-3EC4-497B-B8C9-68AD0CB93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3" y="2208"/>
              <a:ext cx="2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D7314C6A-1ADD-4489-AD78-363D3E778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6" y="2208"/>
              <a:ext cx="0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8" name="Group 67">
            <a:extLst>
              <a:ext uri="{FF2B5EF4-FFF2-40B4-BE49-F238E27FC236}">
                <a16:creationId xmlns:a16="http://schemas.microsoft.com/office/drawing/2014/main" id="{4BFF5441-AE82-4C42-835E-2D4DA9EAE6B3}"/>
              </a:ext>
            </a:extLst>
          </p:cNvPr>
          <p:cNvGrpSpPr>
            <a:grpSpLocks/>
          </p:cNvGrpSpPr>
          <p:nvPr/>
        </p:nvGrpSpPr>
        <p:grpSpPr bwMode="auto">
          <a:xfrm>
            <a:off x="6820871" y="2823403"/>
            <a:ext cx="1779697" cy="2942743"/>
            <a:chOff x="4125" y="528"/>
            <a:chExt cx="723" cy="1008"/>
          </a:xfrm>
        </p:grpSpPr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4B1530DA-0BA0-4C47-B2D7-31813554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72">
              <a:extLst>
                <a:ext uri="{FF2B5EF4-FFF2-40B4-BE49-F238E27FC236}">
                  <a16:creationId xmlns:a16="http://schemas.microsoft.com/office/drawing/2014/main" id="{ABBF1FEC-105B-4F9F-BC01-48705D03B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846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9FD73C66-4FCB-461F-B9B0-58F30D16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57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Text Box 74">
            <a:extLst>
              <a:ext uri="{FF2B5EF4-FFF2-40B4-BE49-F238E27FC236}">
                <a16:creationId xmlns:a16="http://schemas.microsoft.com/office/drawing/2014/main" id="{CFD52CAE-D400-4540-9968-2F5381CA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8754" y="2299528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Line 78">
            <a:extLst>
              <a:ext uri="{FF2B5EF4-FFF2-40B4-BE49-F238E27FC236}">
                <a16:creationId xmlns:a16="http://schemas.microsoft.com/office/drawing/2014/main" id="{E23FD4C5-EB3B-47B0-9254-B8F6E4F38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56197" y="3893365"/>
            <a:ext cx="5732" cy="74992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78">
            <a:extLst>
              <a:ext uri="{FF2B5EF4-FFF2-40B4-BE49-F238E27FC236}">
                <a16:creationId xmlns:a16="http://schemas.microsoft.com/office/drawing/2014/main" id="{D347D625-2D59-4DF9-911E-4C741C791E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7298" y="4654607"/>
            <a:ext cx="2573964" cy="12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3124D620-0743-42FD-AAF8-47230C24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250" y="4286989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539D9762-2700-4D89-B547-428A1A40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61" y="901063"/>
            <a:ext cx="851993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4000"/>
              </a:lnSpc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假定主存储器是按字编址，一个操作数占一个主存单元，操作数为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，主存单元地址码为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；指令也是占一个字，其中包含操作码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和地址码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8269" y="4319030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26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881" y="3241140"/>
            <a:ext cx="1772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7664" y="3283386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3814" y="4832322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4169078" y="2720201"/>
            <a:ext cx="1155398" cy="328223"/>
          </a:xfrm>
          <a:prstGeom prst="wedgeRoundRectCallout">
            <a:avLst>
              <a:gd name="adj1" fmla="val -64498"/>
              <a:gd name="adj2" fmla="val 1283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直接寻址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2EC3A6D-3467-460A-B77F-E32F6C0F7DCC}"/>
              </a:ext>
            </a:extLst>
          </p:cNvPr>
          <p:cNvGrpSpPr/>
          <p:nvPr/>
        </p:nvGrpSpPr>
        <p:grpSpPr>
          <a:xfrm>
            <a:off x="89156" y="4907101"/>
            <a:ext cx="6382497" cy="943302"/>
            <a:chOff x="344621" y="2744770"/>
            <a:chExt cx="6382497" cy="943302"/>
          </a:xfrm>
        </p:grpSpPr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218B8DC4-D620-4DD1-879B-25468CD127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623" y="3345426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Text Box 4">
              <a:extLst>
                <a:ext uri="{FF2B5EF4-FFF2-40B4-BE49-F238E27FC236}">
                  <a16:creationId xmlns:a16="http://schemas.microsoft.com/office/drawing/2014/main" id="{2F3B4D48-DF01-40E8-AFEF-FF98FA56C870}"/>
                </a:ext>
              </a:extLst>
            </p:cNvPr>
            <p:cNvSpPr txBox="1"/>
            <p:nvPr/>
          </p:nvSpPr>
          <p:spPr>
            <a:xfrm>
              <a:off x="344621" y="2949408"/>
              <a:ext cx="6382497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寻址过程：</a:t>
              </a:r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操作数地址       </a:t>
              </a: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操作数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5A5943CE-9D0B-4C06-AD4B-4FFE942308E7}"/>
                </a:ext>
              </a:extLst>
            </p:cNvPr>
            <p:cNvSpPr txBox="1"/>
            <p:nvPr/>
          </p:nvSpPr>
          <p:spPr>
            <a:xfrm>
              <a:off x="4153276" y="2744770"/>
              <a:ext cx="1004204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b="1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访存</a:t>
              </a:r>
              <a:endPara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4" name="Text Box 4">
            <a:extLst>
              <a:ext uri="{FF2B5EF4-FFF2-40B4-BE49-F238E27FC236}">
                <a16:creationId xmlns:a16="http://schemas.microsoft.com/office/drawing/2014/main" id="{9FD746BB-295B-40B4-A4F1-5965E612FC55}"/>
              </a:ext>
            </a:extLst>
          </p:cNvPr>
          <p:cNvSpPr txBox="1"/>
          <p:nvPr/>
        </p:nvSpPr>
        <p:spPr>
          <a:xfrm>
            <a:off x="108668" y="5771586"/>
            <a:ext cx="599267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与地址码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S=(A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356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6" grpId="0"/>
      <p:bldP spid="37" grpId="0"/>
      <p:bldP spid="26" grpId="0"/>
      <p:bldP spid="27" grpId="0" animBg="1"/>
      <p:bldP spid="28" grpId="0" animBg="1"/>
      <p:bldP spid="38" grpId="0" animBg="1"/>
      <p:bldP spid="4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1BD33-FCC3-4C32-A70E-67599152B90B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07C99040-4E1F-4EBA-B7BC-257473AD3D17}"/>
              </a:ext>
            </a:extLst>
          </p:cNvPr>
          <p:cNvSpPr txBox="1"/>
          <p:nvPr/>
        </p:nvSpPr>
        <p:spPr>
          <a:xfrm>
            <a:off x="344622" y="1039038"/>
            <a:ext cx="8319247" cy="310854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若主存储器数据区的地址与数据之间对应关系如下，指令给出地址码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，按直接寻址方式读取操作数。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地址              数据</a:t>
            </a:r>
          </a:p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          1A00H</a:t>
            </a: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2000H            1B00H</a:t>
            </a:r>
          </a:p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3000H            1C00H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1E4398A-719D-423F-B5A6-E6078DC743DF}"/>
              </a:ext>
            </a:extLst>
          </p:cNvPr>
          <p:cNvSpPr txBox="1"/>
          <p:nvPr/>
        </p:nvSpPr>
        <p:spPr>
          <a:xfrm>
            <a:off x="5367436" y="3059498"/>
            <a:ext cx="134949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1B00H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9FD746BB-295B-40B4-A4F1-5965E612FC55}"/>
              </a:ext>
            </a:extLst>
          </p:cNvPr>
          <p:cNvSpPr txBox="1"/>
          <p:nvPr/>
        </p:nvSpPr>
        <p:spPr>
          <a:xfrm>
            <a:off x="353719" y="4441152"/>
            <a:ext cx="599267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[2000H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</a:p>
        </p:txBody>
      </p:sp>
      <p:sp>
        <p:nvSpPr>
          <p:cNvPr id="24" name="圆角矩形标注 23"/>
          <p:cNvSpPr/>
          <p:nvPr/>
        </p:nvSpPr>
        <p:spPr>
          <a:xfrm>
            <a:off x="4094263" y="5372398"/>
            <a:ext cx="1902276" cy="562889"/>
          </a:xfrm>
          <a:prstGeom prst="wedgeRoundRectCallout">
            <a:avLst>
              <a:gd name="adj1" fmla="val -62078"/>
              <a:gd name="adj2" fmla="val -10171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直接寻址</a:t>
            </a:r>
            <a:r>
              <a:rPr lang="en-US" altLang="zh-CN" dirty="0" smtClean="0"/>
              <a:t>,</a:t>
            </a:r>
            <a:r>
              <a:rPr lang="zh-CN" altLang="en-US" sz="2000" dirty="0" smtClean="0"/>
              <a:t>地址码</a:t>
            </a:r>
            <a:r>
              <a:rPr lang="zh-CN" altLang="en-US" dirty="0" smtClean="0"/>
              <a:t>为</a:t>
            </a:r>
            <a:r>
              <a:rPr lang="en-US" altLang="zh-CN" dirty="0" smtClean="0"/>
              <a:t>2000H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806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16" grpId="0" build="p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6C7F9-30F6-455E-BB26-B97DD4AA485B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9169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）直接寻址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39827E55-6B4D-45D8-9555-334229674E39}"/>
              </a:ext>
            </a:extLst>
          </p:cNvPr>
          <p:cNvSpPr txBox="1"/>
          <p:nvPr/>
        </p:nvSpPr>
        <p:spPr>
          <a:xfrm>
            <a:off x="352742" y="1675359"/>
            <a:ext cx="831924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②寄存器直接寻址方式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在寄存器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中给出的地址码是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寄存器编号；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例如，模型机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的可编址寄存器编号可分配如下：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＝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SP=100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PSW=101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PC=111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45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99B9-76D3-4608-A0F9-85DC8BF64651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C9367FF6-F7E0-4CE8-9BA4-D8463BE53EFF}"/>
              </a:ext>
            </a:extLst>
          </p:cNvPr>
          <p:cNvGrpSpPr>
            <a:grpSpLocks/>
          </p:cNvGrpSpPr>
          <p:nvPr/>
        </p:nvGrpSpPr>
        <p:grpSpPr bwMode="auto">
          <a:xfrm>
            <a:off x="409591" y="2636934"/>
            <a:ext cx="5583885" cy="523877"/>
            <a:chOff x="1248" y="2208"/>
            <a:chExt cx="4589" cy="330"/>
          </a:xfrm>
        </p:grpSpPr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59838E23-B5A6-4EB6-8DCE-8CD0575E1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4589" cy="330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800" dirty="0" err="1" smtClean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编号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3274325F-3EC4-497B-B8C9-68AD0CB93B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5" y="2208"/>
              <a:ext cx="2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D7314C6A-1ADD-4489-AD78-363D3E778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41" y="2208"/>
              <a:ext cx="0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3" name="Line 78">
            <a:extLst>
              <a:ext uri="{FF2B5EF4-FFF2-40B4-BE49-F238E27FC236}">
                <a16:creationId xmlns:a16="http://schemas.microsoft.com/office/drawing/2014/main" id="{E23FD4C5-EB3B-47B0-9254-B8F6E4F385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4805" y="3160811"/>
            <a:ext cx="5732" cy="74992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78">
            <a:extLst>
              <a:ext uri="{FF2B5EF4-FFF2-40B4-BE49-F238E27FC236}">
                <a16:creationId xmlns:a16="http://schemas.microsoft.com/office/drawing/2014/main" id="{D347D625-2D59-4DF9-911E-4C741C791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220" y="3890100"/>
            <a:ext cx="628152" cy="855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3124D620-0743-42FD-AAF8-47230C24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856" y="3588948"/>
            <a:ext cx="692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539D9762-2700-4D89-B547-428A1A40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462" y="972569"/>
            <a:ext cx="85199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指令给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出的寄存器号是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，从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中直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接读取操作数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122" y="3636552"/>
            <a:ext cx="110016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grpSp>
        <p:nvGrpSpPr>
          <p:cNvPr id="23" name="Group 67">
            <a:extLst>
              <a:ext uri="{FF2B5EF4-FFF2-40B4-BE49-F238E27FC236}">
                <a16:creationId xmlns:a16="http://schemas.microsoft.com/office/drawing/2014/main" id="{4BFF5441-AE82-4C42-835E-2D4DA9EAE6B3}"/>
              </a:ext>
            </a:extLst>
          </p:cNvPr>
          <p:cNvGrpSpPr>
            <a:grpSpLocks/>
          </p:cNvGrpSpPr>
          <p:nvPr/>
        </p:nvGrpSpPr>
        <p:grpSpPr bwMode="auto">
          <a:xfrm>
            <a:off x="6795932" y="2266449"/>
            <a:ext cx="1779697" cy="2942743"/>
            <a:chOff x="4125" y="528"/>
            <a:chExt cx="723" cy="1008"/>
          </a:xfrm>
        </p:grpSpPr>
        <p:sp>
          <p:nvSpPr>
            <p:cNvPr id="24" name="Rectangle 71">
              <a:extLst>
                <a:ext uri="{FF2B5EF4-FFF2-40B4-BE49-F238E27FC236}">
                  <a16:creationId xmlns:a16="http://schemas.microsoft.com/office/drawing/2014/main" id="{4B1530DA-0BA0-4C47-B2D7-31813554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72">
              <a:extLst>
                <a:ext uri="{FF2B5EF4-FFF2-40B4-BE49-F238E27FC236}">
                  <a16:creationId xmlns:a16="http://schemas.microsoft.com/office/drawing/2014/main" id="{ABBF1FEC-105B-4F9F-BC01-48705D03B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846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73">
              <a:extLst>
                <a:ext uri="{FF2B5EF4-FFF2-40B4-BE49-F238E27FC236}">
                  <a16:creationId xmlns:a16="http://schemas.microsoft.com/office/drawing/2014/main" id="{9FD73C66-4FCB-461F-B9B0-58F30D16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" name="Text Box 74">
            <a:extLst>
              <a:ext uri="{FF2B5EF4-FFF2-40B4-BE49-F238E27FC236}">
                <a16:creationId xmlns:a16="http://schemas.microsoft.com/office/drawing/2014/main" id="{CFD52CAE-D400-4540-9968-2F5381CA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15" y="1742574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942" y="2684186"/>
            <a:ext cx="1772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2725" y="2726432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08875" y="4275368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429757" y="3358342"/>
            <a:ext cx="1715125" cy="14222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095187" y="4721385"/>
            <a:ext cx="74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CPU</a:t>
            </a:r>
            <a:endParaRPr lang="zh-CN" altLang="en-US" dirty="0"/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BF897149-5DAB-41A2-BD6A-7CA6FC3009C8}"/>
              </a:ext>
            </a:extLst>
          </p:cNvPr>
          <p:cNvSpPr txBox="1"/>
          <p:nvPr/>
        </p:nvSpPr>
        <p:spPr>
          <a:xfrm>
            <a:off x="313022" y="5812046"/>
            <a:ext cx="766871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</a:t>
            </a:r>
            <a:r>
              <a:rPr lang="en-US" altLang="zh-CN" sz="2800" b="1" dirty="0" err="1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28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8A34716-677E-4204-AC2F-52E9213F8602}"/>
              </a:ext>
            </a:extLst>
          </p:cNvPr>
          <p:cNvGrpSpPr/>
          <p:nvPr/>
        </p:nvGrpSpPr>
        <p:grpSpPr>
          <a:xfrm>
            <a:off x="302734" y="5022505"/>
            <a:ext cx="6382497" cy="961354"/>
            <a:chOff x="344621" y="2726718"/>
            <a:chExt cx="6382497" cy="961354"/>
          </a:xfrm>
        </p:grpSpPr>
        <p:sp>
          <p:nvSpPr>
            <p:cNvPr id="42" name="Line 78">
              <a:extLst>
                <a:ext uri="{FF2B5EF4-FFF2-40B4-BE49-F238E27FC236}">
                  <a16:creationId xmlns:a16="http://schemas.microsoft.com/office/drawing/2014/main" id="{948D8CD6-300D-4017-9DEE-88B26AAFAB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9623" y="3345426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3" name="Text Box 4">
              <a:extLst>
                <a:ext uri="{FF2B5EF4-FFF2-40B4-BE49-F238E27FC236}">
                  <a16:creationId xmlns:a16="http://schemas.microsoft.com/office/drawing/2014/main" id="{F873365C-C61F-4129-A16F-3A164CC80BEF}"/>
                </a:ext>
              </a:extLst>
            </p:cNvPr>
            <p:cNvSpPr txBox="1"/>
            <p:nvPr/>
          </p:nvSpPr>
          <p:spPr>
            <a:xfrm>
              <a:off x="344621" y="2949408"/>
              <a:ext cx="6382497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寻址过程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： 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寄存器号         操作数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" name="Text Box 4">
              <a:extLst>
                <a:ext uri="{FF2B5EF4-FFF2-40B4-BE49-F238E27FC236}">
                  <a16:creationId xmlns:a16="http://schemas.microsoft.com/office/drawing/2014/main" id="{48F9156A-60C4-4788-976B-EC28F6B16EF1}"/>
                </a:ext>
              </a:extLst>
            </p:cNvPr>
            <p:cNvSpPr txBox="1"/>
            <p:nvPr/>
          </p:nvSpPr>
          <p:spPr>
            <a:xfrm>
              <a:off x="4346222" y="2726718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27" grpId="0"/>
      <p:bldP spid="29" grpId="0"/>
      <p:bldP spid="38" grpId="0" animBg="1"/>
      <p:bldP spid="39" grpId="0" animBg="1"/>
      <p:bldP spid="2" grpId="0" animBg="1"/>
      <p:bldP spid="3" grpId="0"/>
      <p:bldP spid="4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7D29-F60B-4D4D-8E44-7D4AF2C1DC47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第三章 </a:t>
            </a:r>
            <a:r>
              <a:rPr lang="zh-CN" altLang="en-US" dirty="0"/>
              <a:t>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7125199-32BD-4036-9B08-979F599237D8}"/>
              </a:ext>
            </a:extLst>
          </p:cNvPr>
          <p:cNvSpPr txBox="1"/>
          <p:nvPr/>
        </p:nvSpPr>
        <p:spPr>
          <a:xfrm>
            <a:off x="490060" y="940770"/>
            <a:ext cx="816388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指令集类型：</a:t>
            </a:r>
            <a:endParaRPr lang="en-US" altLang="zh-CN" sz="2800" b="1" dirty="0">
              <a:solidFill>
                <a:srgbClr val="FF0E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32594CB-5633-47F4-88D4-77CD72B1B0E0}"/>
              </a:ext>
            </a:extLst>
          </p:cNvPr>
          <p:cNvSpPr txBox="1"/>
          <p:nvPr/>
        </p:nvSpPr>
        <p:spPr>
          <a:xfrm>
            <a:off x="550723" y="1664076"/>
            <a:ext cx="8046232" cy="21441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zh-CN" sz="2800" b="1" dirty="0" smtClean="0">
                <a:solidFill>
                  <a:srgbClr val="DF3C0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CISC </a:t>
            </a:r>
            <a:r>
              <a:rPr lang="en-US" altLang="zh-CN" sz="2800" b="1" dirty="0">
                <a:solidFill>
                  <a:srgbClr val="DF3C0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(Complex Instruction Set Computer)</a:t>
            </a:r>
          </a:p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指令集庞大，指令功能复杂，变长指令，指令格式多变，寻址方式多，执行时间差异大，大部分指令都可以访问存储器；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32594CB-5633-47F4-88D4-77CD72B1B0E0}"/>
              </a:ext>
            </a:extLst>
          </p:cNvPr>
          <p:cNvSpPr txBox="1"/>
          <p:nvPr/>
        </p:nvSpPr>
        <p:spPr>
          <a:xfrm>
            <a:off x="592839" y="3961808"/>
            <a:ext cx="8046232" cy="21441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RISC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Reduced Instruction Set Computer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精简指令数量，简化指令类型，定长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</a:t>
            </a:r>
            <a:r>
              <a:rPr lang="zh-CN" altLang="en-US" sz="2800" b="1" noProof="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，指令格式统一，寻址方式简单，专门的访存指令才能访问存储器。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78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2" grpId="0" uiExpand="1" build="p"/>
      <p:bldP spid="1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2DB1-90DB-457A-957E-F93E96015ACA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539D9762-2700-4D89-B547-428A1A40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35" y="1190947"/>
            <a:ext cx="851993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00"/>
              </a:spcBef>
            </a:pPr>
            <a:r>
              <a:rPr lang="zh-CN" altLang="en-US" sz="28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中寄存器内容如下，现指令中给出寄存器号为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011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，按寄存器寻址方式读取操作数。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R0       1000H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R1       2000H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R2       3A00H</a:t>
            </a:r>
          </a:p>
          <a:p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              R3       3C00H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D7DB1017-DBF5-462C-8809-8530C53D0100}"/>
              </a:ext>
            </a:extLst>
          </p:cNvPr>
          <p:cNvSpPr txBox="1"/>
          <p:nvPr/>
        </p:nvSpPr>
        <p:spPr>
          <a:xfrm>
            <a:off x="4625916" y="3219083"/>
            <a:ext cx="1349494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3C00H</a:t>
            </a:r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BF897149-5DAB-41A2-BD6A-7CA6FC3009C8}"/>
              </a:ext>
            </a:extLst>
          </p:cNvPr>
          <p:cNvSpPr txBox="1"/>
          <p:nvPr/>
        </p:nvSpPr>
        <p:spPr>
          <a:xfrm>
            <a:off x="321335" y="4157814"/>
            <a:ext cx="766871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例如：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ADD R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MOV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95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build="p"/>
      <p:bldP spid="23" grpId="0"/>
      <p:bldP spid="2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256B75-9B56-4E40-9112-100BEB001F1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直接寻址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方式小结：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349249" y="2314877"/>
            <a:ext cx="8116169" cy="3311525"/>
            <a:chOff x="204" y="754"/>
            <a:chExt cx="5420" cy="2086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596" y="877"/>
              <a:ext cx="391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b="1" dirty="0" smtClean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存储器直接寻址   寄存器直接寻址</a:t>
              </a:r>
              <a:endPara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249" y="1344"/>
              <a:ext cx="124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是否访存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249" y="1963"/>
              <a:ext cx="124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速度</a:t>
              </a: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249" y="2553"/>
              <a:ext cx="124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lnSpc>
                  <a:spcPct val="6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地址位数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204" y="755"/>
              <a:ext cx="5420" cy="208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204" y="1207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204" y="1752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8"/>
            <p:cNvSpPr>
              <a:spLocks noChangeShapeType="1"/>
            </p:cNvSpPr>
            <p:nvPr/>
          </p:nvSpPr>
          <p:spPr bwMode="auto">
            <a:xfrm>
              <a:off x="204" y="2296"/>
              <a:ext cx="53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9"/>
            <p:cNvSpPr>
              <a:spLocks noChangeShapeType="1"/>
            </p:cNvSpPr>
            <p:nvPr/>
          </p:nvSpPr>
          <p:spPr bwMode="auto">
            <a:xfrm>
              <a:off x="1474" y="754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0"/>
            <p:cNvSpPr>
              <a:spLocks noChangeShapeType="1"/>
            </p:cNvSpPr>
            <p:nvPr/>
          </p:nvSpPr>
          <p:spPr bwMode="auto">
            <a:xfrm>
              <a:off x="3515" y="754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3227388" y="3107040"/>
            <a:ext cx="17637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6275888" y="3107040"/>
            <a:ext cx="16342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不访存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3227388" y="4038902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慢</a:t>
            </a:r>
          </a:p>
        </p:txBody>
      </p:sp>
      <p:sp>
        <p:nvSpPr>
          <p:cNvPr id="34" name="Text Box 11"/>
          <p:cNvSpPr txBox="1">
            <a:spLocks noChangeArrowheads="1"/>
          </p:cNvSpPr>
          <p:nvPr/>
        </p:nvSpPr>
        <p:spPr bwMode="auto">
          <a:xfrm>
            <a:off x="6274300" y="4042077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快</a:t>
            </a:r>
          </a:p>
        </p:txBody>
      </p:sp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3170237" y="4975527"/>
            <a:ext cx="1485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14"/>
          <p:cNvSpPr txBox="1">
            <a:spLocks noChangeArrowheads="1"/>
          </p:cNvSpPr>
          <p:nvPr/>
        </p:nvSpPr>
        <p:spPr bwMode="auto">
          <a:xfrm>
            <a:off x="6274300" y="4987434"/>
            <a:ext cx="11525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少</a:t>
            </a:r>
          </a:p>
        </p:txBody>
      </p:sp>
      <p:sp>
        <p:nvSpPr>
          <p:cNvPr id="37" name="线形标注 2 36"/>
          <p:cNvSpPr/>
          <p:nvPr/>
        </p:nvSpPr>
        <p:spPr>
          <a:xfrm>
            <a:off x="4414591" y="1508851"/>
            <a:ext cx="4065266" cy="43839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918"/>
              <a:gd name="adj6" fmla="val -2887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操作数在主存单元或寄存器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60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utoUpdateAnimBg="0"/>
      <p:bldP spid="29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A5520D-66FE-4307-8E5D-15EEDCACCC6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直接寻址方式小结：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67347" y="1689295"/>
            <a:ext cx="8428898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指令中地址数目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减少一个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地址码的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是两个不同的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概念；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隐地址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可以减少指令中地址的数目；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可以减少指令中地址码的位数；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两种方式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减少了指令长度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871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23A1AD-5CC0-4EB4-9E3E-61F4ED7C1D82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26513" y="4157965"/>
            <a:ext cx="666061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间址单元：存放操作数地址的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存储单元</a:t>
            </a:r>
            <a:endParaRPr lang="en-US" altLang="zh-CN" sz="2400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81126" y="1413413"/>
            <a:ext cx="772378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间接寻址类的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操作数都在主存储器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中，寻址过程需要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先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得到操作数所在主存单元的地址。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22063" y="3321713"/>
            <a:ext cx="5925810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直接地址：操作数所在单元的地址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24832" y="4945021"/>
            <a:ext cx="4449299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地址：</a:t>
            </a:r>
            <a:r>
              <a:rPr lang="zh-CN" altLang="en-US" sz="24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间址</a:t>
            </a:r>
            <a:r>
              <a:rPr lang="zh-CN" altLang="en-US" sz="24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单元的</a:t>
            </a:r>
            <a:r>
              <a:rPr lang="zh-CN" altLang="en-US" sz="24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zh-CN" altLang="en-US" sz="24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Group 67">
            <a:extLst>
              <a:ext uri="{FF2B5EF4-FFF2-40B4-BE49-F238E27FC236}">
                <a16:creationId xmlns:a16="http://schemas.microsoft.com/office/drawing/2014/main" id="{4BFF5441-AE82-4C42-835E-2D4DA9EAE6B3}"/>
              </a:ext>
            </a:extLst>
          </p:cNvPr>
          <p:cNvGrpSpPr>
            <a:grpSpLocks/>
          </p:cNvGrpSpPr>
          <p:nvPr/>
        </p:nvGrpSpPr>
        <p:grpSpPr bwMode="auto">
          <a:xfrm>
            <a:off x="6987127" y="3047848"/>
            <a:ext cx="1779697" cy="2942743"/>
            <a:chOff x="4125" y="528"/>
            <a:chExt cx="723" cy="1008"/>
          </a:xfrm>
        </p:grpSpPr>
        <p:sp>
          <p:nvSpPr>
            <p:cNvPr id="19" name="Rectangle 71">
              <a:extLst>
                <a:ext uri="{FF2B5EF4-FFF2-40B4-BE49-F238E27FC236}">
                  <a16:creationId xmlns:a16="http://schemas.microsoft.com/office/drawing/2014/main" id="{4B1530DA-0BA0-4C47-B2D7-31813554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ABBF1FEC-105B-4F9F-BC01-48705D03B7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846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9FD73C66-4FCB-461F-B9B0-58F30D168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057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5" name="Text Box 74">
            <a:extLst>
              <a:ext uri="{FF2B5EF4-FFF2-40B4-BE49-F238E27FC236}">
                <a16:creationId xmlns:a16="http://schemas.microsoft.com/office/drawing/2014/main" id="{CFD52CAE-D400-4540-9968-2F5381CA1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010" y="2523973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4">
            <a:extLst>
              <a:ext uri="{FF2B5EF4-FFF2-40B4-BE49-F238E27FC236}">
                <a16:creationId xmlns:a16="http://schemas.microsoft.com/office/drawing/2014/main" id="{3124D620-0743-42FD-AAF8-47230C24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224" y="4651003"/>
            <a:ext cx="12121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2000H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6137" y="3465585"/>
            <a:ext cx="1772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3920" y="3507831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ABBF1FEC-105B-4F9F-BC01-48705D03B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070" y="5056767"/>
            <a:ext cx="1772315" cy="291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74">
            <a:extLst>
              <a:ext uri="{FF2B5EF4-FFF2-40B4-BE49-F238E27FC236}">
                <a16:creationId xmlns:a16="http://schemas.microsoft.com/office/drawing/2014/main" id="{3124D620-0743-42FD-AAF8-47230C24F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3427973"/>
            <a:ext cx="1295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11068" y="4614871"/>
            <a:ext cx="1755756" cy="4174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endCxn id="34" idx="1"/>
          </p:cNvCxnSpPr>
          <p:nvPr/>
        </p:nvCxnSpPr>
        <p:spPr>
          <a:xfrm>
            <a:off x="5220393" y="3616036"/>
            <a:ext cx="723208" cy="7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446872" y="4994429"/>
            <a:ext cx="1513352" cy="28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任意多边形 9"/>
          <p:cNvSpPr/>
          <p:nvPr/>
        </p:nvSpPr>
        <p:spPr>
          <a:xfrm flipV="1">
            <a:off x="5790401" y="4428148"/>
            <a:ext cx="1109369" cy="295444"/>
          </a:xfrm>
          <a:custGeom>
            <a:avLst/>
            <a:gdLst>
              <a:gd name="connsiteX0" fmla="*/ 0 w 2044941"/>
              <a:gd name="connsiteY0" fmla="*/ 241069 h 448888"/>
              <a:gd name="connsiteX1" fmla="*/ 41564 w 2044941"/>
              <a:gd name="connsiteY1" fmla="*/ 249382 h 448888"/>
              <a:gd name="connsiteX2" fmla="*/ 74814 w 2044941"/>
              <a:gd name="connsiteY2" fmla="*/ 257695 h 448888"/>
              <a:gd name="connsiteX3" fmla="*/ 124691 w 2044941"/>
              <a:gd name="connsiteY3" fmla="*/ 266008 h 448888"/>
              <a:gd name="connsiteX4" fmla="*/ 191193 w 2044941"/>
              <a:gd name="connsiteY4" fmla="*/ 290946 h 448888"/>
              <a:gd name="connsiteX5" fmla="*/ 257694 w 2044941"/>
              <a:gd name="connsiteY5" fmla="*/ 299259 h 448888"/>
              <a:gd name="connsiteX6" fmla="*/ 290945 w 2044941"/>
              <a:gd name="connsiteY6" fmla="*/ 307571 h 448888"/>
              <a:gd name="connsiteX7" fmla="*/ 315884 w 2044941"/>
              <a:gd name="connsiteY7" fmla="*/ 315884 h 448888"/>
              <a:gd name="connsiteX8" fmla="*/ 390698 w 2044941"/>
              <a:gd name="connsiteY8" fmla="*/ 324197 h 448888"/>
              <a:gd name="connsiteX9" fmla="*/ 415636 w 2044941"/>
              <a:gd name="connsiteY9" fmla="*/ 332509 h 448888"/>
              <a:gd name="connsiteX10" fmla="*/ 432262 w 2044941"/>
              <a:gd name="connsiteY10" fmla="*/ 349135 h 448888"/>
              <a:gd name="connsiteX11" fmla="*/ 490451 w 2044941"/>
              <a:gd name="connsiteY11" fmla="*/ 382386 h 448888"/>
              <a:gd name="connsiteX12" fmla="*/ 523702 w 2044941"/>
              <a:gd name="connsiteY12" fmla="*/ 390699 h 448888"/>
              <a:gd name="connsiteX13" fmla="*/ 706582 w 2044941"/>
              <a:gd name="connsiteY13" fmla="*/ 407324 h 448888"/>
              <a:gd name="connsiteX14" fmla="*/ 789709 w 2044941"/>
              <a:gd name="connsiteY14" fmla="*/ 423949 h 448888"/>
              <a:gd name="connsiteX15" fmla="*/ 947651 w 2044941"/>
              <a:gd name="connsiteY15" fmla="*/ 440575 h 448888"/>
              <a:gd name="connsiteX16" fmla="*/ 989214 w 2044941"/>
              <a:gd name="connsiteY16" fmla="*/ 448888 h 448888"/>
              <a:gd name="connsiteX17" fmla="*/ 1454727 w 2044941"/>
              <a:gd name="connsiteY17" fmla="*/ 440575 h 448888"/>
              <a:gd name="connsiteX18" fmla="*/ 1479665 w 2044941"/>
              <a:gd name="connsiteY18" fmla="*/ 423949 h 448888"/>
              <a:gd name="connsiteX19" fmla="*/ 1529542 w 2044941"/>
              <a:gd name="connsiteY19" fmla="*/ 407324 h 448888"/>
              <a:gd name="connsiteX20" fmla="*/ 1587731 w 2044941"/>
              <a:gd name="connsiteY20" fmla="*/ 382386 h 448888"/>
              <a:gd name="connsiteX21" fmla="*/ 1637607 w 2044941"/>
              <a:gd name="connsiteY21" fmla="*/ 357448 h 448888"/>
              <a:gd name="connsiteX22" fmla="*/ 1662545 w 2044941"/>
              <a:gd name="connsiteY22" fmla="*/ 340822 h 448888"/>
              <a:gd name="connsiteX23" fmla="*/ 1687484 w 2044941"/>
              <a:gd name="connsiteY23" fmla="*/ 332509 h 448888"/>
              <a:gd name="connsiteX24" fmla="*/ 1737360 w 2044941"/>
              <a:gd name="connsiteY24" fmla="*/ 299259 h 448888"/>
              <a:gd name="connsiteX25" fmla="*/ 1762298 w 2044941"/>
              <a:gd name="connsiteY25" fmla="*/ 282633 h 448888"/>
              <a:gd name="connsiteX26" fmla="*/ 1778924 w 2044941"/>
              <a:gd name="connsiteY26" fmla="*/ 266008 h 448888"/>
              <a:gd name="connsiteX27" fmla="*/ 1828800 w 2044941"/>
              <a:gd name="connsiteY27" fmla="*/ 232757 h 448888"/>
              <a:gd name="connsiteX28" fmla="*/ 1878676 w 2044941"/>
              <a:gd name="connsiteY28" fmla="*/ 199506 h 448888"/>
              <a:gd name="connsiteX29" fmla="*/ 1945178 w 2044941"/>
              <a:gd name="connsiteY29" fmla="*/ 133004 h 448888"/>
              <a:gd name="connsiteX30" fmla="*/ 1978429 w 2044941"/>
              <a:gd name="connsiteY30" fmla="*/ 99753 h 448888"/>
              <a:gd name="connsiteX31" fmla="*/ 1995054 w 2044941"/>
              <a:gd name="connsiteY31" fmla="*/ 74815 h 448888"/>
              <a:gd name="connsiteX32" fmla="*/ 2011680 w 2044941"/>
              <a:gd name="connsiteY32" fmla="*/ 58189 h 448888"/>
              <a:gd name="connsiteX33" fmla="*/ 2044931 w 2044941"/>
              <a:gd name="connsiteY33" fmla="*/ 0 h 44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44941" h="448888">
                <a:moveTo>
                  <a:pt x="0" y="241069"/>
                </a:moveTo>
                <a:cubicBezTo>
                  <a:pt x="13855" y="243840"/>
                  <a:pt x="27771" y="246317"/>
                  <a:pt x="41564" y="249382"/>
                </a:cubicBezTo>
                <a:cubicBezTo>
                  <a:pt x="52716" y="251860"/>
                  <a:pt x="63611" y="255454"/>
                  <a:pt x="74814" y="257695"/>
                </a:cubicBezTo>
                <a:cubicBezTo>
                  <a:pt x="91342" y="261001"/>
                  <a:pt x="108065" y="263237"/>
                  <a:pt x="124691" y="266008"/>
                </a:cubicBezTo>
                <a:cubicBezTo>
                  <a:pt x="128158" y="267395"/>
                  <a:pt x="179248" y="288774"/>
                  <a:pt x="191193" y="290946"/>
                </a:cubicBezTo>
                <a:cubicBezTo>
                  <a:pt x="213172" y="294942"/>
                  <a:pt x="235658" y="295586"/>
                  <a:pt x="257694" y="299259"/>
                </a:cubicBezTo>
                <a:cubicBezTo>
                  <a:pt x="268963" y="301137"/>
                  <a:pt x="279960" y="304433"/>
                  <a:pt x="290945" y="307571"/>
                </a:cubicBezTo>
                <a:cubicBezTo>
                  <a:pt x="299371" y="309978"/>
                  <a:pt x="307241" y="314443"/>
                  <a:pt x="315884" y="315884"/>
                </a:cubicBezTo>
                <a:cubicBezTo>
                  <a:pt x="340634" y="320009"/>
                  <a:pt x="365760" y="321426"/>
                  <a:pt x="390698" y="324197"/>
                </a:cubicBezTo>
                <a:cubicBezTo>
                  <a:pt x="399011" y="326968"/>
                  <a:pt x="408122" y="328001"/>
                  <a:pt x="415636" y="332509"/>
                </a:cubicBezTo>
                <a:cubicBezTo>
                  <a:pt x="422357" y="336541"/>
                  <a:pt x="426142" y="344239"/>
                  <a:pt x="432262" y="349135"/>
                </a:cubicBezTo>
                <a:cubicBezTo>
                  <a:pt x="446447" y="360483"/>
                  <a:pt x="474391" y="376363"/>
                  <a:pt x="490451" y="382386"/>
                </a:cubicBezTo>
                <a:cubicBezTo>
                  <a:pt x="501148" y="386398"/>
                  <a:pt x="512499" y="388458"/>
                  <a:pt x="523702" y="390699"/>
                </a:cubicBezTo>
                <a:cubicBezTo>
                  <a:pt x="594675" y="404893"/>
                  <a:pt x="616637" y="401702"/>
                  <a:pt x="706582" y="407324"/>
                </a:cubicBezTo>
                <a:cubicBezTo>
                  <a:pt x="734291" y="412866"/>
                  <a:pt x="761567" y="421391"/>
                  <a:pt x="789709" y="423949"/>
                </a:cubicBezTo>
                <a:cubicBezTo>
                  <a:pt x="842568" y="428755"/>
                  <a:pt x="895180" y="432502"/>
                  <a:pt x="947651" y="440575"/>
                </a:cubicBezTo>
                <a:cubicBezTo>
                  <a:pt x="961615" y="442723"/>
                  <a:pt x="975360" y="446117"/>
                  <a:pt x="989214" y="448888"/>
                </a:cubicBezTo>
                <a:cubicBezTo>
                  <a:pt x="1144385" y="446117"/>
                  <a:pt x="1299732" y="448456"/>
                  <a:pt x="1454727" y="440575"/>
                </a:cubicBezTo>
                <a:cubicBezTo>
                  <a:pt x="1464705" y="440068"/>
                  <a:pt x="1470535" y="428007"/>
                  <a:pt x="1479665" y="423949"/>
                </a:cubicBezTo>
                <a:cubicBezTo>
                  <a:pt x="1495679" y="416831"/>
                  <a:pt x="1514960" y="417045"/>
                  <a:pt x="1529542" y="407324"/>
                </a:cubicBezTo>
                <a:cubicBezTo>
                  <a:pt x="1563986" y="384362"/>
                  <a:pt x="1544788" y="393122"/>
                  <a:pt x="1587731" y="382386"/>
                </a:cubicBezTo>
                <a:cubicBezTo>
                  <a:pt x="1659201" y="334738"/>
                  <a:pt x="1568775" y="391864"/>
                  <a:pt x="1637607" y="357448"/>
                </a:cubicBezTo>
                <a:cubicBezTo>
                  <a:pt x="1646543" y="352980"/>
                  <a:pt x="1653609" y="345290"/>
                  <a:pt x="1662545" y="340822"/>
                </a:cubicBezTo>
                <a:cubicBezTo>
                  <a:pt x="1670383" y="336903"/>
                  <a:pt x="1679824" y="336764"/>
                  <a:pt x="1687484" y="332509"/>
                </a:cubicBezTo>
                <a:cubicBezTo>
                  <a:pt x="1704951" y="322806"/>
                  <a:pt x="1720735" y="310342"/>
                  <a:pt x="1737360" y="299259"/>
                </a:cubicBezTo>
                <a:cubicBezTo>
                  <a:pt x="1745673" y="293717"/>
                  <a:pt x="1755233" y="289697"/>
                  <a:pt x="1762298" y="282633"/>
                </a:cubicBezTo>
                <a:cubicBezTo>
                  <a:pt x="1767840" y="277091"/>
                  <a:pt x="1772654" y="270710"/>
                  <a:pt x="1778924" y="266008"/>
                </a:cubicBezTo>
                <a:cubicBezTo>
                  <a:pt x="1794909" y="254019"/>
                  <a:pt x="1814672" y="246886"/>
                  <a:pt x="1828800" y="232757"/>
                </a:cubicBezTo>
                <a:cubicBezTo>
                  <a:pt x="1854187" y="207368"/>
                  <a:pt x="1838415" y="219636"/>
                  <a:pt x="1878676" y="199506"/>
                </a:cubicBezTo>
                <a:lnTo>
                  <a:pt x="1945178" y="133004"/>
                </a:lnTo>
                <a:lnTo>
                  <a:pt x="1978429" y="99753"/>
                </a:lnTo>
                <a:cubicBezTo>
                  <a:pt x="1983971" y="91440"/>
                  <a:pt x="1988813" y="82616"/>
                  <a:pt x="1995054" y="74815"/>
                </a:cubicBezTo>
                <a:cubicBezTo>
                  <a:pt x="1999950" y="68695"/>
                  <a:pt x="2006977" y="64459"/>
                  <a:pt x="2011680" y="58189"/>
                </a:cubicBezTo>
                <a:cubicBezTo>
                  <a:pt x="2046468" y="11805"/>
                  <a:pt x="2044931" y="27490"/>
                  <a:pt x="2044931" y="0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 Box 74">
            <a:extLst>
              <a:ext uri="{FF2B5EF4-FFF2-40B4-BE49-F238E27FC236}">
                <a16:creationId xmlns:a16="http://schemas.microsoft.com/office/drawing/2014/main" id="{E219D4F0-9300-4B18-82C7-B703156D8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090" y="4574534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898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3" grpId="0" build="p"/>
      <p:bldP spid="14" grpId="0" build="p"/>
      <p:bldP spid="15" grpId="0" build="p"/>
      <p:bldP spid="16" grpId="0" build="p"/>
      <p:bldP spid="25" grpId="0"/>
      <p:bldP spid="26" grpId="0"/>
      <p:bldP spid="28" grpId="0"/>
      <p:bldP spid="29" grpId="0" animBg="1"/>
      <p:bldP spid="33" grpId="0" animBg="1"/>
      <p:bldP spid="34" grpId="0"/>
      <p:bldP spid="11" grpId="0" animBg="1"/>
      <p:bldP spid="10" grpId="0" animBg="1"/>
      <p:bldP spid="2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D1D6A64-6496-44DE-8AC1-0B2F56CBCFF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697635"/>
            <a:ext cx="672383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主存间接寻址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66011" y="5871633"/>
            <a:ext cx="831924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S=((A1))</a:t>
            </a:r>
          </a:p>
        </p:txBody>
      </p:sp>
      <p:grpSp>
        <p:nvGrpSpPr>
          <p:cNvPr id="13" name="Group 21">
            <a:extLst>
              <a:ext uri="{FF2B5EF4-FFF2-40B4-BE49-F238E27FC236}">
                <a16:creationId xmlns:a16="http://schemas.microsoft.com/office/drawing/2014/main" id="{C826E8D9-D71F-489D-8AE4-8016BA2BC29D}"/>
              </a:ext>
            </a:extLst>
          </p:cNvPr>
          <p:cNvGrpSpPr>
            <a:grpSpLocks/>
          </p:cNvGrpSpPr>
          <p:nvPr/>
        </p:nvGrpSpPr>
        <p:grpSpPr bwMode="auto">
          <a:xfrm>
            <a:off x="432983" y="2004642"/>
            <a:ext cx="4349751" cy="580617"/>
            <a:chOff x="1248" y="2208"/>
            <a:chExt cx="2740" cy="607"/>
          </a:xfrm>
        </p:grpSpPr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5139BA76-78AF-479D-8279-F2E1A236EC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2740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2=A1</a:t>
              </a: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</a:p>
          </p:txBody>
        </p:sp>
        <p:sp>
          <p:nvSpPr>
            <p:cNvPr id="15" name="Line 23">
              <a:extLst>
                <a:ext uri="{FF2B5EF4-FFF2-40B4-BE49-F238E27FC236}">
                  <a16:creationId xmlns:a16="http://schemas.microsoft.com/office/drawing/2014/main" id="{017A4948-AA90-4650-8AE7-551DB9AFD6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1" y="2208"/>
              <a:ext cx="4" cy="60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6" name="Line 24">
              <a:extLst>
                <a:ext uri="{FF2B5EF4-FFF2-40B4-BE49-F238E27FC236}">
                  <a16:creationId xmlns:a16="http://schemas.microsoft.com/office/drawing/2014/main" id="{E041C8C7-6802-4A61-B533-82EC50205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2" y="2208"/>
              <a:ext cx="4" cy="59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" name="Line 78">
            <a:extLst>
              <a:ext uri="{FF2B5EF4-FFF2-40B4-BE49-F238E27FC236}">
                <a16:creationId xmlns:a16="http://schemas.microsoft.com/office/drawing/2014/main" id="{BBEF764C-A8D1-4A15-9816-8838AC9885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9334" y="3084412"/>
            <a:ext cx="2273795" cy="183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74">
            <a:extLst>
              <a:ext uri="{FF2B5EF4-FFF2-40B4-BE49-F238E27FC236}">
                <a16:creationId xmlns:a16="http://schemas.microsoft.com/office/drawing/2014/main" id="{37B771CA-02C9-4C9B-8D14-AE01AD3B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2713" y="2633318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4DDB103-9F02-49C9-A9C1-1A21A58FE9E1}"/>
              </a:ext>
            </a:extLst>
          </p:cNvPr>
          <p:cNvGrpSpPr/>
          <p:nvPr/>
        </p:nvGrpSpPr>
        <p:grpSpPr>
          <a:xfrm>
            <a:off x="6676777" y="1680175"/>
            <a:ext cx="1809090" cy="3725019"/>
            <a:chOff x="6431898" y="1040785"/>
            <a:chExt cx="1809090" cy="3725019"/>
          </a:xfrm>
        </p:grpSpPr>
        <p:sp>
          <p:nvSpPr>
            <p:cNvPr id="19" name="Rectangle 71">
              <a:extLst>
                <a:ext uri="{FF2B5EF4-FFF2-40B4-BE49-F238E27FC236}">
                  <a16:creationId xmlns:a16="http://schemas.microsoft.com/office/drawing/2014/main" id="{F1B565AC-9471-4EF4-9F22-97FAACE60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413" y="1545982"/>
              <a:ext cx="1772315" cy="3219822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</a:t>
              </a:r>
              <a:endPara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2">
              <a:extLst>
                <a:ext uri="{FF2B5EF4-FFF2-40B4-BE49-F238E27FC236}">
                  <a16:creationId xmlns:a16="http://schemas.microsoft.com/office/drawing/2014/main" id="{13E7F296-5949-4B59-90E2-72EE5E0B1B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1413" y="2079383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F1F806EF-2C77-4102-9CE5-90F4D0DD0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1413" y="2612783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Text Box 74">
              <a:extLst>
                <a:ext uri="{FF2B5EF4-FFF2-40B4-BE49-F238E27FC236}">
                  <a16:creationId xmlns:a16="http://schemas.microsoft.com/office/drawing/2014/main" id="{C934FE4C-4176-490C-95CC-B7F39457A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1898" y="1040785"/>
              <a:ext cx="177231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  <a:endParaRPr lang="en-US" altLang="zh-CN" sz="28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72">
              <a:extLst>
                <a:ext uri="{FF2B5EF4-FFF2-40B4-BE49-F238E27FC236}">
                  <a16:creationId xmlns:a16="http://schemas.microsoft.com/office/drawing/2014/main" id="{32006D35-7457-45B2-84AA-9B0D28E89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8673" y="3160695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72">
              <a:extLst>
                <a:ext uri="{FF2B5EF4-FFF2-40B4-BE49-F238E27FC236}">
                  <a16:creationId xmlns:a16="http://schemas.microsoft.com/office/drawing/2014/main" id="{25B019C4-3297-4F20-B5B1-562E94811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8672" y="3707763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64747A99-3B75-41E0-BE9D-FA7ECE90FE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8671" y="4209524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6" name="Text Box 74">
            <a:extLst>
              <a:ext uri="{FF2B5EF4-FFF2-40B4-BE49-F238E27FC236}">
                <a16:creationId xmlns:a16="http://schemas.microsoft.com/office/drawing/2014/main" id="{C7587947-9EC7-4E81-A5E7-FCE5EF5FD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032" y="4356994"/>
            <a:ext cx="17723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25A1E865-C2C4-458E-AF74-768A6C4E9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777" y="2762834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</a:p>
        </p:txBody>
      </p:sp>
      <p:sp>
        <p:nvSpPr>
          <p:cNvPr id="38" name="Line 78">
            <a:extLst>
              <a:ext uri="{FF2B5EF4-FFF2-40B4-BE49-F238E27FC236}">
                <a16:creationId xmlns:a16="http://schemas.microsoft.com/office/drawing/2014/main" id="{22F4BA11-FBAE-413E-BD09-0D976A71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10135" y="3052896"/>
            <a:ext cx="5732" cy="523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78">
            <a:extLst>
              <a:ext uri="{FF2B5EF4-FFF2-40B4-BE49-F238E27FC236}">
                <a16:creationId xmlns:a16="http://schemas.microsoft.com/office/drawing/2014/main" id="{3ED743EA-88AD-4026-8BE2-90E257916D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22687" y="3548467"/>
            <a:ext cx="1693180" cy="1315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78">
            <a:extLst>
              <a:ext uri="{FF2B5EF4-FFF2-40B4-BE49-F238E27FC236}">
                <a16:creationId xmlns:a16="http://schemas.microsoft.com/office/drawing/2014/main" id="{EDD3EED7-DE21-4E08-9D33-ED0142F5D7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2687" y="3528396"/>
            <a:ext cx="6490" cy="103545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78">
            <a:extLst>
              <a:ext uri="{FF2B5EF4-FFF2-40B4-BE49-F238E27FC236}">
                <a16:creationId xmlns:a16="http://schemas.microsoft.com/office/drawing/2014/main" id="{C02CAA5D-F41D-454D-9C78-27E6A412E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285" y="4570748"/>
            <a:ext cx="1298747" cy="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78">
            <a:extLst>
              <a:ext uri="{FF2B5EF4-FFF2-40B4-BE49-F238E27FC236}">
                <a16:creationId xmlns:a16="http://schemas.microsoft.com/office/drawing/2014/main" id="{F376F3B7-6F81-4EA5-AAF4-0F17767E5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5778" y="5659608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F1EC31E6-F06B-4BCD-B8BD-B5B9CE39444C}"/>
              </a:ext>
            </a:extLst>
          </p:cNvPr>
          <p:cNvSpPr txBox="1"/>
          <p:nvPr/>
        </p:nvSpPr>
        <p:spPr>
          <a:xfrm>
            <a:off x="219768" y="4600168"/>
            <a:ext cx="831924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寻址过程：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间接地址       直接地址       操作数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D56FF474-E57F-4DB1-B92C-6010781E8A36}"/>
              </a:ext>
            </a:extLst>
          </p:cNvPr>
          <p:cNvSpPr txBox="1"/>
          <p:nvPr/>
        </p:nvSpPr>
        <p:spPr>
          <a:xfrm>
            <a:off x="1865095" y="5021933"/>
            <a:ext cx="93747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24370F63-E4BB-4216-A8CA-0D574D99AB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799" y="5659595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B4F762C7-CA41-41E8-B59E-3FF682632A24}"/>
              </a:ext>
            </a:extLst>
          </p:cNvPr>
          <p:cNvSpPr txBox="1"/>
          <p:nvPr/>
        </p:nvSpPr>
        <p:spPr>
          <a:xfrm>
            <a:off x="4515280" y="5036359"/>
            <a:ext cx="950694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2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159432" y="1218024"/>
            <a:ext cx="525215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指令中给出的地址码是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间接地址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圆角矩形标注 47"/>
          <p:cNvSpPr/>
          <p:nvPr/>
        </p:nvSpPr>
        <p:spPr>
          <a:xfrm>
            <a:off x="2593971" y="2973454"/>
            <a:ext cx="1566704" cy="368264"/>
          </a:xfrm>
          <a:prstGeom prst="wedgeRoundRectCallout">
            <a:avLst>
              <a:gd name="adj1" fmla="val 42448"/>
              <a:gd name="adj2" fmla="val -17456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间接寻址</a:t>
            </a:r>
            <a:endParaRPr lang="zh-CN" altLang="en-US" dirty="0"/>
          </a:p>
        </p:txBody>
      </p:sp>
      <p:sp>
        <p:nvSpPr>
          <p:cNvPr id="49" name="Text Box 74">
            <a:extLst>
              <a:ext uri="{FF2B5EF4-FFF2-40B4-BE49-F238E27FC236}">
                <a16:creationId xmlns:a16="http://schemas.microsoft.com/office/drawing/2014/main" id="{37B771CA-02C9-4C9B-8D14-AE01AD3B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8607" y="2739100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A1</a:t>
            </a:r>
          </a:p>
        </p:txBody>
      </p:sp>
      <p:sp>
        <p:nvSpPr>
          <p:cNvPr id="50" name="Text Box 74">
            <a:extLst>
              <a:ext uri="{FF2B5EF4-FFF2-40B4-BE49-F238E27FC236}">
                <a16:creationId xmlns:a16="http://schemas.microsoft.com/office/drawing/2014/main" id="{37B771CA-02C9-4C9B-8D14-AE01AD3B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9092" y="4364053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A2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22F4BA11-FBAE-413E-BD09-0D976A7153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2968" y="2568088"/>
            <a:ext cx="5732" cy="5238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9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8" grpId="0"/>
      <p:bldP spid="36" grpId="0"/>
      <p:bldP spid="37" grpId="0"/>
      <p:bldP spid="43" grpId="0" animBg="1"/>
      <p:bldP spid="44" grpId="0"/>
      <p:bldP spid="45" grpId="0"/>
      <p:bldP spid="46" grpId="0" animBg="1"/>
      <p:bldP spid="47" grpId="0"/>
      <p:bldP spid="42" grpId="0" build="p"/>
      <p:bldP spid="48" grpId="0" animBg="1"/>
      <p:bldP spid="49" grpId="0"/>
      <p:bldP spid="5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B05580-1B30-4DC4-85E2-3C084A02A09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153254" y="1038526"/>
            <a:ext cx="8887834" cy="47459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若主存储器数据区的地址与单元内容之间对应关系如下，指令给出地址码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方式读取操作数。</a:t>
            </a: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地址      存储内容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1000H       4000H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2000H       3000H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3000H       AC00H</a:t>
            </a:r>
          </a:p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据此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访问主存储器，则操作数地址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(A)=3000H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    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S=((A))= AC00H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633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81173A-71E5-4649-9A0E-43B58CF2C47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300171" y="5839421"/>
            <a:ext cx="831924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S=((Ri))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64159E6-F035-46C7-8588-E46C1E21556E}"/>
              </a:ext>
            </a:extLst>
          </p:cNvPr>
          <p:cNvGrpSpPr/>
          <p:nvPr/>
        </p:nvGrpSpPr>
        <p:grpSpPr>
          <a:xfrm>
            <a:off x="287471" y="4455579"/>
            <a:ext cx="8319247" cy="1284006"/>
            <a:chOff x="300171" y="4326731"/>
            <a:chExt cx="8319247" cy="1284006"/>
          </a:xfrm>
        </p:grpSpPr>
        <p:sp>
          <p:nvSpPr>
            <p:cNvPr id="43" name="Line 78">
              <a:extLst>
                <a:ext uri="{FF2B5EF4-FFF2-40B4-BE49-F238E27FC236}">
                  <a16:creationId xmlns:a16="http://schemas.microsoft.com/office/drawing/2014/main" id="{F376F3B7-6F81-4EA5-AAF4-0F17767E5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7550" y="5346438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" name="Text Box 4">
              <a:extLst>
                <a:ext uri="{FF2B5EF4-FFF2-40B4-BE49-F238E27FC236}">
                  <a16:creationId xmlns:a16="http://schemas.microsoft.com/office/drawing/2014/main" id="{F1EC31E6-F06B-4BCD-B8BD-B5B9CE39444C}"/>
                </a:ext>
              </a:extLst>
            </p:cNvPr>
            <p:cNvSpPr txBox="1"/>
            <p:nvPr/>
          </p:nvSpPr>
          <p:spPr>
            <a:xfrm>
              <a:off x="300171" y="4326731"/>
              <a:ext cx="8319247" cy="12840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</a:t>
              </a: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endPara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寄存器号       操作数地址         操作数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D56FF474-E57F-4DB1-B92C-6010781E8A36}"/>
                </a:ext>
              </a:extLst>
            </p:cNvPr>
            <p:cNvSpPr txBox="1"/>
            <p:nvPr/>
          </p:nvSpPr>
          <p:spPr>
            <a:xfrm>
              <a:off x="2200067" y="4708763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6" name="Line 78">
              <a:extLst>
                <a:ext uri="{FF2B5EF4-FFF2-40B4-BE49-F238E27FC236}">
                  <a16:creationId xmlns:a16="http://schemas.microsoft.com/office/drawing/2014/main" id="{24370F63-E4BB-4216-A8CA-0D574D99A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5862" y="5346425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7" name="Text Box 4">
              <a:extLst>
                <a:ext uri="{FF2B5EF4-FFF2-40B4-BE49-F238E27FC236}">
                  <a16:creationId xmlns:a16="http://schemas.microsoft.com/office/drawing/2014/main" id="{B4F762C7-CA41-41E8-B59E-3FF682632A24}"/>
                </a:ext>
              </a:extLst>
            </p:cNvPr>
            <p:cNvSpPr txBox="1"/>
            <p:nvPr/>
          </p:nvSpPr>
          <p:spPr>
            <a:xfrm>
              <a:off x="5246995" y="4708750"/>
              <a:ext cx="1002271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访存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grpSp>
        <p:nvGrpSpPr>
          <p:cNvPr id="49" name="Group 21">
            <a:extLst>
              <a:ext uri="{FF2B5EF4-FFF2-40B4-BE49-F238E27FC236}">
                <a16:creationId xmlns:a16="http://schemas.microsoft.com/office/drawing/2014/main" id="{19A55E32-9561-4E23-BE22-AB2D71638DB9}"/>
              </a:ext>
            </a:extLst>
          </p:cNvPr>
          <p:cNvGrpSpPr>
            <a:grpSpLocks/>
          </p:cNvGrpSpPr>
          <p:nvPr/>
        </p:nvGrpSpPr>
        <p:grpSpPr bwMode="auto">
          <a:xfrm>
            <a:off x="350049" y="2453269"/>
            <a:ext cx="4837094" cy="962029"/>
            <a:chOff x="1248" y="2208"/>
            <a:chExt cx="3281" cy="606"/>
          </a:xfrm>
        </p:grpSpPr>
        <p:sp>
          <p:nvSpPr>
            <p:cNvPr id="50" name="Text Box 22">
              <a:extLst>
                <a:ext uri="{FF2B5EF4-FFF2-40B4-BE49-F238E27FC236}">
                  <a16:creationId xmlns:a16="http://schemas.microsoft.com/office/drawing/2014/main" id="{B007A67D-7F9B-4DD1-AA5C-A1DE1DAD1F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3281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800" dirty="0" err="1" smtClean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的编号）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23">
              <a:extLst>
                <a:ext uri="{FF2B5EF4-FFF2-40B4-BE49-F238E27FC236}">
                  <a16:creationId xmlns:a16="http://schemas.microsoft.com/office/drawing/2014/main" id="{5791C7A0-2B4C-4126-979B-7F78F2BD75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14" y="2208"/>
              <a:ext cx="0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24">
              <a:extLst>
                <a:ext uri="{FF2B5EF4-FFF2-40B4-BE49-F238E27FC236}">
                  <a16:creationId xmlns:a16="http://schemas.microsoft.com/office/drawing/2014/main" id="{86864918-B57C-451A-9D9E-C20DEF4833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16" y="2208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3" name="Line 78">
            <a:extLst>
              <a:ext uri="{FF2B5EF4-FFF2-40B4-BE49-F238E27FC236}">
                <a16:creationId xmlns:a16="http://schemas.microsoft.com/office/drawing/2014/main" id="{3AE5083D-56BE-4910-9D2F-B51EDEF4CE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8404" y="3414784"/>
            <a:ext cx="0" cy="39857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78">
            <a:extLst>
              <a:ext uri="{FF2B5EF4-FFF2-40B4-BE49-F238E27FC236}">
                <a16:creationId xmlns:a16="http://schemas.microsoft.com/office/drawing/2014/main" id="{5DD87911-6F87-4FE7-A29B-C9F0BA378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79177" y="4116217"/>
            <a:ext cx="692951" cy="1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74">
            <a:extLst>
              <a:ext uri="{FF2B5EF4-FFF2-40B4-BE49-F238E27FC236}">
                <a16:creationId xmlns:a16="http://schemas.microsoft.com/office/drawing/2014/main" id="{3DE303CF-E897-4AD8-8FB4-125813FC6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35" y="3819125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</a:p>
        </p:txBody>
      </p:sp>
      <p:sp>
        <p:nvSpPr>
          <p:cNvPr id="56" name="Text Box 74">
            <a:extLst>
              <a:ext uri="{FF2B5EF4-FFF2-40B4-BE49-F238E27FC236}">
                <a16:creationId xmlns:a16="http://schemas.microsoft.com/office/drawing/2014/main" id="{9B9009B2-316A-4317-899C-1ED8D42F4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293" y="3827359"/>
            <a:ext cx="2804784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（操作数地址）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7" name="Group 67">
            <a:extLst>
              <a:ext uri="{FF2B5EF4-FFF2-40B4-BE49-F238E27FC236}">
                <a16:creationId xmlns:a16="http://schemas.microsoft.com/office/drawing/2014/main" id="{F4E64B72-F39D-48A1-9607-62A4833BEA2E}"/>
              </a:ext>
            </a:extLst>
          </p:cNvPr>
          <p:cNvGrpSpPr>
            <a:grpSpLocks/>
          </p:cNvGrpSpPr>
          <p:nvPr/>
        </p:nvGrpSpPr>
        <p:grpSpPr bwMode="auto">
          <a:xfrm>
            <a:off x="7067636" y="3207823"/>
            <a:ext cx="1772315" cy="1600200"/>
            <a:chOff x="4128" y="528"/>
            <a:chExt cx="720" cy="1008"/>
          </a:xfrm>
        </p:grpSpPr>
        <p:sp>
          <p:nvSpPr>
            <p:cNvPr id="58" name="Rectangle 71">
              <a:extLst>
                <a:ext uri="{FF2B5EF4-FFF2-40B4-BE49-F238E27FC236}">
                  <a16:creationId xmlns:a16="http://schemas.microsoft.com/office/drawing/2014/main" id="{F42FC7E2-66FC-4BC5-8BB2-F5B3E25C6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72">
              <a:extLst>
                <a:ext uri="{FF2B5EF4-FFF2-40B4-BE49-F238E27FC236}">
                  <a16:creationId xmlns:a16="http://schemas.microsoft.com/office/drawing/2014/main" id="{A8AA7F74-6CEC-41A6-B4F1-9080DC04B4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Line 73">
              <a:extLst>
                <a:ext uri="{FF2B5EF4-FFF2-40B4-BE49-F238E27FC236}">
                  <a16:creationId xmlns:a16="http://schemas.microsoft.com/office/drawing/2014/main" id="{7B14EDF8-C16E-41BB-87E0-BF98E2287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1" name="Text Box 74">
            <a:extLst>
              <a:ext uri="{FF2B5EF4-FFF2-40B4-BE49-F238E27FC236}">
                <a16:creationId xmlns:a16="http://schemas.microsoft.com/office/drawing/2014/main" id="{A8A08A09-EF88-49E0-B1CC-B3285658B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121" y="2702625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Text Box 74">
            <a:extLst>
              <a:ext uri="{FF2B5EF4-FFF2-40B4-BE49-F238E27FC236}">
                <a16:creationId xmlns:a16="http://schemas.microsoft.com/office/drawing/2014/main" id="{28E63590-2EE8-4E97-9E7D-7C56B4234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549" y="3810978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3" name="Text Box 74">
            <a:extLst>
              <a:ext uri="{FF2B5EF4-FFF2-40B4-BE49-F238E27FC236}">
                <a16:creationId xmlns:a16="http://schemas.microsoft.com/office/drawing/2014/main" id="{6893CF08-E59E-4951-B9B0-59B02F701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7636" y="3741223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37C58023-ABF0-4195-A63F-B2DD722330F6}"/>
              </a:ext>
            </a:extLst>
          </p:cNvPr>
          <p:cNvSpPr txBox="1"/>
          <p:nvPr/>
        </p:nvSpPr>
        <p:spPr>
          <a:xfrm>
            <a:off x="141424" y="694887"/>
            <a:ext cx="545304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寄存器间接寻址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616633" y="1337905"/>
            <a:ext cx="7981771" cy="11182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指令中给出的地址码是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寄存器编号，寄存器中存放操作数地址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线形标注 2 35"/>
          <p:cNvSpPr/>
          <p:nvPr/>
        </p:nvSpPr>
        <p:spPr>
          <a:xfrm>
            <a:off x="4703352" y="984273"/>
            <a:ext cx="3232677" cy="438397"/>
          </a:xfrm>
          <a:prstGeom prst="borderCallout2">
            <a:avLst>
              <a:gd name="adj1" fmla="val 56074"/>
              <a:gd name="adj2" fmla="val -1585"/>
              <a:gd name="adj3" fmla="val 18750"/>
              <a:gd name="adj4" fmla="val -16667"/>
              <a:gd name="adj5" fmla="val 38948"/>
              <a:gd name="adj6" fmla="val -13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操作数仍在主存单元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87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55" grpId="0"/>
      <p:bldP spid="56" grpId="0" animBg="1"/>
      <p:bldP spid="61" grpId="0"/>
      <p:bldP spid="62" grpId="0"/>
      <p:bldP spid="63" grpId="0"/>
      <p:bldP spid="35" grpId="0" build="p"/>
      <p:bldP spid="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285C1-FEB7-4B50-B9DC-CCB5E5C0C7D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77946" y="743203"/>
            <a:ext cx="831924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方式读取操作数。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8B5FD06-AEC2-48BF-9588-A4DD2B18B8DF}"/>
              </a:ext>
            </a:extLst>
          </p:cNvPr>
          <p:cNvSpPr txBox="1"/>
          <p:nvPr/>
        </p:nvSpPr>
        <p:spPr>
          <a:xfrm>
            <a:off x="283552" y="2066567"/>
            <a:ext cx="3843948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19F25A-C727-40BA-B6A3-568847C58966}"/>
              </a:ext>
            </a:extLst>
          </p:cNvPr>
          <p:cNvSpPr txBox="1"/>
          <p:nvPr/>
        </p:nvSpPr>
        <p:spPr>
          <a:xfrm>
            <a:off x="4521662" y="2022004"/>
            <a:ext cx="4425950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3A00H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2000H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2C00H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3000H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3B00H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B00B9B26-4E6D-4416-9A34-FCE923523E83}"/>
              </a:ext>
            </a:extLst>
          </p:cNvPr>
          <p:cNvSpPr txBox="1"/>
          <p:nvPr/>
        </p:nvSpPr>
        <p:spPr>
          <a:xfrm>
            <a:off x="317378" y="3684395"/>
            <a:ext cx="873946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，则操作数地址（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=2000H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 ((R1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))=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2000H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=2C00H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70960" y="5151489"/>
            <a:ext cx="8724631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采用寄存器间址方式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，可以减少指令中的地址码长度。</a:t>
            </a:r>
            <a:endParaRPr lang="zh-CN" altLang="en-US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[BX]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MOV 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[BX]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683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  <p:bldP spid="1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EC8B7F-120B-45D7-A6A6-881B5137437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D4797C6-0977-4E8B-B28A-B9BAE0E0E713}"/>
              </a:ext>
            </a:extLst>
          </p:cNvPr>
          <p:cNvSpPr txBox="1"/>
          <p:nvPr/>
        </p:nvSpPr>
        <p:spPr>
          <a:xfrm>
            <a:off x="300171" y="6039778"/>
            <a:ext cx="831924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S=((Ri))</a:t>
            </a:r>
          </a:p>
        </p:txBody>
      </p:sp>
      <p:sp>
        <p:nvSpPr>
          <p:cNvPr id="44" name="下弧形箭头 38">
            <a:extLst>
              <a:ext uri="{FF2B5EF4-FFF2-40B4-BE49-F238E27FC236}">
                <a16:creationId xmlns:a16="http://schemas.microsoft.com/office/drawing/2014/main" id="{DD23AF52-D763-4A7D-8DB8-FD0CCBE0BC5C}"/>
              </a:ext>
            </a:extLst>
          </p:cNvPr>
          <p:cNvSpPr/>
          <p:nvPr/>
        </p:nvSpPr>
        <p:spPr>
          <a:xfrm>
            <a:off x="3455488" y="3952295"/>
            <a:ext cx="1000473" cy="265961"/>
          </a:xfrm>
          <a:prstGeom prst="curvedUpArrow">
            <a:avLst>
              <a:gd name="adj1" fmla="val 46153"/>
              <a:gd name="adj2" fmla="val 92307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" name="Text Box 74">
            <a:extLst>
              <a:ext uri="{FF2B5EF4-FFF2-40B4-BE49-F238E27FC236}">
                <a16:creationId xmlns:a16="http://schemas.microsoft.com/office/drawing/2014/main" id="{EE49F6CE-8A2C-43E3-AC1E-3B6EE23A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4066027"/>
            <a:ext cx="3577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A+1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，修改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的内容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D6B391E8-4A6E-421C-A962-B39E0A26081C}"/>
              </a:ext>
            </a:extLst>
          </p:cNvPr>
          <p:cNvGrpSpPr>
            <a:grpSpLocks/>
          </p:cNvGrpSpPr>
          <p:nvPr/>
        </p:nvGrpSpPr>
        <p:grpSpPr bwMode="auto">
          <a:xfrm>
            <a:off x="300171" y="2107298"/>
            <a:ext cx="5208589" cy="962029"/>
            <a:chOff x="1248" y="2208"/>
            <a:chExt cx="3281" cy="606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28CF6EEB-4EB4-4839-9666-FF296487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3281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800" dirty="0" err="1" smtClean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的编号）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EC291C46-CAC0-4A6F-82C8-9B35DB650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2208"/>
              <a:ext cx="0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15D2B1E7-CCBE-46B2-B901-597772749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6" y="2208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Line 78">
            <a:extLst>
              <a:ext uri="{FF2B5EF4-FFF2-40B4-BE49-F238E27FC236}">
                <a16:creationId xmlns:a16="http://schemas.microsoft.com/office/drawing/2014/main" id="{567F172C-C297-41AE-91D1-692CD8BAD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527" y="3069327"/>
            <a:ext cx="1" cy="29355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AD627C4F-36A1-4E2D-B24D-F1AC1E5D4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653038"/>
            <a:ext cx="692951" cy="10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74">
            <a:extLst>
              <a:ext uri="{FF2B5EF4-FFF2-40B4-BE49-F238E27FC236}">
                <a16:creationId xmlns:a16="http://schemas.microsoft.com/office/drawing/2014/main" id="{7A124921-79D7-48A2-B29A-762F9879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277" y="3368646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</a:p>
        </p:txBody>
      </p:sp>
      <p:sp>
        <p:nvSpPr>
          <p:cNvPr id="53" name="Text Box 74">
            <a:extLst>
              <a:ext uri="{FF2B5EF4-FFF2-40B4-BE49-F238E27FC236}">
                <a16:creationId xmlns:a16="http://schemas.microsoft.com/office/drawing/2014/main" id="{4780493F-9409-46F4-9C1C-BE791694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416" y="3376880"/>
            <a:ext cx="2804784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（操作数地址）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4" name="Group 67">
            <a:extLst>
              <a:ext uri="{FF2B5EF4-FFF2-40B4-BE49-F238E27FC236}">
                <a16:creationId xmlns:a16="http://schemas.microsoft.com/office/drawing/2014/main" id="{297CC0C1-D371-4BBA-AB93-30EA8D1C51E1}"/>
              </a:ext>
            </a:extLst>
          </p:cNvPr>
          <p:cNvGrpSpPr>
            <a:grpSpLocks/>
          </p:cNvGrpSpPr>
          <p:nvPr/>
        </p:nvGrpSpPr>
        <p:grpSpPr bwMode="auto">
          <a:xfrm>
            <a:off x="7017759" y="2757344"/>
            <a:ext cx="1772315" cy="1600200"/>
            <a:chOff x="4128" y="528"/>
            <a:chExt cx="720" cy="1008"/>
          </a:xfrm>
        </p:grpSpPr>
        <p:sp>
          <p:nvSpPr>
            <p:cNvPr id="55" name="Rectangle 71">
              <a:extLst>
                <a:ext uri="{FF2B5EF4-FFF2-40B4-BE49-F238E27FC236}">
                  <a16:creationId xmlns:a16="http://schemas.microsoft.com/office/drawing/2014/main" id="{66C68D83-A820-4908-A832-2D405327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42FFC47-6D54-41AC-94E6-0792D111E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053A8C90-3246-4334-805F-C34F762AD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8" name="Text Box 74">
            <a:extLst>
              <a:ext uri="{FF2B5EF4-FFF2-40B4-BE49-F238E27FC236}">
                <a16:creationId xmlns:a16="http://schemas.microsoft.com/office/drawing/2014/main" id="{3B823647-DBD5-4CAC-A7C3-CD332982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244" y="2260855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5727892B-45EE-4D4C-A949-189F03D7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672" y="3360499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60" name="Text Box 74">
            <a:extLst>
              <a:ext uri="{FF2B5EF4-FFF2-40B4-BE49-F238E27FC236}">
                <a16:creationId xmlns:a16="http://schemas.microsoft.com/office/drawing/2014/main" id="{D4901A20-CF83-48EF-A2CC-6C3350F1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759" y="3290744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A70135-8254-4C65-A6BB-607166D08E3C}"/>
              </a:ext>
            </a:extLst>
          </p:cNvPr>
          <p:cNvGrpSpPr/>
          <p:nvPr/>
        </p:nvGrpSpPr>
        <p:grpSpPr>
          <a:xfrm>
            <a:off x="293329" y="4477599"/>
            <a:ext cx="8319247" cy="1870210"/>
            <a:chOff x="287471" y="4482304"/>
            <a:chExt cx="8319247" cy="1870210"/>
          </a:xfrm>
        </p:grpSpPr>
        <p:sp>
          <p:nvSpPr>
            <p:cNvPr id="18" name="Line 78">
              <a:extLst>
                <a:ext uri="{FF2B5EF4-FFF2-40B4-BE49-F238E27FC236}">
                  <a16:creationId xmlns:a16="http://schemas.microsoft.com/office/drawing/2014/main" id="{0C07E4FB-78F9-4D3A-B013-480F990FB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5502011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1ECD00A6-372C-4118-BF41-21AE97086242}"/>
                </a:ext>
              </a:extLst>
            </p:cNvPr>
            <p:cNvSpPr txBox="1"/>
            <p:nvPr/>
          </p:nvSpPr>
          <p:spPr>
            <a:xfrm>
              <a:off x="287471" y="4482304"/>
              <a:ext cx="8319247" cy="12840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</a:t>
              </a: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endPara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寄存器号       操作数地址         操作数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BD37FDD7-3B5C-4E92-A839-35EA8469E4EA}"/>
                </a:ext>
              </a:extLst>
            </p:cNvPr>
            <p:cNvSpPr txBox="1"/>
            <p:nvPr/>
          </p:nvSpPr>
          <p:spPr>
            <a:xfrm>
              <a:off x="2187367" y="4907881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4" name="Line 78">
              <a:extLst>
                <a:ext uri="{FF2B5EF4-FFF2-40B4-BE49-F238E27FC236}">
                  <a16:creationId xmlns:a16="http://schemas.microsoft.com/office/drawing/2014/main" id="{AD84E34F-749A-47FF-850C-07C0CF9D3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3162" y="5501998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44C3E8D1-52E4-480E-848A-81C1E186B133}"/>
                </a:ext>
              </a:extLst>
            </p:cNvPr>
            <p:cNvSpPr txBox="1"/>
            <p:nvPr/>
          </p:nvSpPr>
          <p:spPr>
            <a:xfrm>
              <a:off x="5324476" y="4907868"/>
              <a:ext cx="1065454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访存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1" name="Line 78">
              <a:extLst>
                <a:ext uri="{FF2B5EF4-FFF2-40B4-BE49-F238E27FC236}">
                  <a16:creationId xmlns:a16="http://schemas.microsoft.com/office/drawing/2014/main" id="{534BED2E-A345-401E-9F5F-5F0A9A808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7499" y="5560938"/>
              <a:ext cx="351" cy="4709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2" name="Line 78">
              <a:extLst>
                <a:ext uri="{FF2B5EF4-FFF2-40B4-BE49-F238E27FC236}">
                  <a16:creationId xmlns:a16="http://schemas.microsoft.com/office/drawing/2014/main" id="{ABADB972-13CF-4FD8-BA14-27AFD58046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7500" y="6006768"/>
              <a:ext cx="594614" cy="60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3" name="Text Box 4">
              <a:extLst>
                <a:ext uri="{FF2B5EF4-FFF2-40B4-BE49-F238E27FC236}">
                  <a16:creationId xmlns:a16="http://schemas.microsoft.com/office/drawing/2014/main" id="{C704F4B3-01F3-4E2A-8A27-0B45B4613A05}"/>
                </a:ext>
              </a:extLst>
            </p:cNvPr>
            <p:cNvSpPr txBox="1"/>
            <p:nvPr/>
          </p:nvSpPr>
          <p:spPr>
            <a:xfrm>
              <a:off x="6439348" y="5613850"/>
              <a:ext cx="1979699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(</a:t>
              </a:r>
              <a:r>
                <a:rPr kumimoji="0" lang="en-US" altLang="zh-CN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+1-&gt;</a:t>
              </a:r>
              <a:r>
                <a:rPr kumimoji="0" lang="en-US" altLang="zh-CN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38" name="Text Box 4">
            <a:extLst>
              <a:ext uri="{FF2B5EF4-FFF2-40B4-BE49-F238E27FC236}">
                <a16:creationId xmlns:a16="http://schemas.microsoft.com/office/drawing/2014/main" id="{D4695856-6CE4-41A2-AA47-360B062FFAD8}"/>
              </a:ext>
            </a:extLst>
          </p:cNvPr>
          <p:cNvSpPr txBox="1"/>
          <p:nvPr/>
        </p:nvSpPr>
        <p:spPr>
          <a:xfrm>
            <a:off x="306810" y="824221"/>
            <a:ext cx="8724631" cy="106695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ts val="38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自增型寄存器间址方式</a:t>
            </a:r>
          </a:p>
          <a:p>
            <a:pPr lvl="0">
              <a:lnSpc>
                <a:spcPts val="38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按照寄存器间址方式获取操作数后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寄存器的值加</a:t>
            </a:r>
            <a:r>
              <a:rPr lang="en-US" altLang="zh-CN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  <p:sp>
        <p:nvSpPr>
          <p:cNvPr id="39" name="线形标注 2 38"/>
          <p:cNvSpPr/>
          <p:nvPr/>
        </p:nvSpPr>
        <p:spPr>
          <a:xfrm>
            <a:off x="5078739" y="815829"/>
            <a:ext cx="3232677" cy="438397"/>
          </a:xfrm>
          <a:prstGeom prst="borderCallout2">
            <a:avLst>
              <a:gd name="adj1" fmla="val 56074"/>
              <a:gd name="adj2" fmla="val -1585"/>
              <a:gd name="adj3" fmla="val 89008"/>
              <a:gd name="adj4" fmla="val -15327"/>
              <a:gd name="adj5" fmla="val 38948"/>
              <a:gd name="adj6" fmla="val -13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寄存器间址的变型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0" name="线形标注 2 39"/>
          <p:cNvSpPr/>
          <p:nvPr/>
        </p:nvSpPr>
        <p:spPr>
          <a:xfrm>
            <a:off x="6729293" y="6436714"/>
            <a:ext cx="1320225" cy="438397"/>
          </a:xfrm>
          <a:prstGeom prst="borderCallout2">
            <a:avLst>
              <a:gd name="adj1" fmla="val 56074"/>
              <a:gd name="adj2" fmla="val -1585"/>
              <a:gd name="adj3" fmla="val 89008"/>
              <a:gd name="adj4" fmla="val -15327"/>
              <a:gd name="adj5" fmla="val 31263"/>
              <a:gd name="adj6" fmla="val -365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修改前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9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5" grpId="0"/>
      <p:bldP spid="52" grpId="0"/>
      <p:bldP spid="53" grpId="0" animBg="1"/>
      <p:bldP spid="58" grpId="0"/>
      <p:bldP spid="59" grpId="0"/>
      <p:bldP spid="60" grpId="0"/>
      <p:bldP spid="38" grpId="0" uiExpand="1" build="p"/>
      <p:bldP spid="39" grpId="0" animBg="1"/>
      <p:bldP spid="4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37652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EFF1DC-C735-426F-9667-9CC8746563A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77946" y="1046839"/>
            <a:ext cx="8319248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，按自增型寄存器间址方式读取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8B5FD06-AEC2-48BF-9588-A4DD2B18B8DF}"/>
              </a:ext>
            </a:extLst>
          </p:cNvPr>
          <p:cNvSpPr txBox="1"/>
          <p:nvPr/>
        </p:nvSpPr>
        <p:spPr>
          <a:xfrm>
            <a:off x="283552" y="2174314"/>
            <a:ext cx="3843948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R0    1000H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 2000H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  3000H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19F25A-C727-40BA-B6A3-568847C58966}"/>
              </a:ext>
            </a:extLst>
          </p:cNvPr>
          <p:cNvSpPr txBox="1"/>
          <p:nvPr/>
        </p:nvSpPr>
        <p:spPr>
          <a:xfrm>
            <a:off x="4089400" y="2179626"/>
            <a:ext cx="4864604" cy="9198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3000H  A300H</a:t>
            </a:r>
          </a:p>
          <a:p>
            <a:pPr lvl="0">
              <a:lnSpc>
                <a:spcPct val="120000"/>
              </a:lnSpc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3001H  BC00H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B00B9B26-4E6D-4416-9A34-FCE923523E83}"/>
              </a:ext>
            </a:extLst>
          </p:cNvPr>
          <p:cNvSpPr txBox="1"/>
          <p:nvPr/>
        </p:nvSpPr>
        <p:spPr>
          <a:xfrm>
            <a:off x="317378" y="3617876"/>
            <a:ext cx="8319248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(R2)= 3000H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S= ((R2))= A300H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(R2)=3001H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重复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执行这同一条指令就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可以访问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3000H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开始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沿地址码增大方向的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一段连续区间。</a:t>
            </a:r>
          </a:p>
        </p:txBody>
      </p:sp>
    </p:spTree>
    <p:extLst>
      <p:ext uri="{BB962C8B-B14F-4D97-AF65-F5344CB8AC3E}">
        <p14:creationId xmlns:p14="http://schemas.microsoft.com/office/powerpoint/2010/main" val="189425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7" t="623" r="9645" b="-623"/>
          <a:stretch>
            <a:fillRect/>
          </a:stretch>
        </p:blipFill>
        <p:spPr>
          <a:xfrm>
            <a:off x="2939643" y="0"/>
            <a:ext cx="6220936" cy="6904284"/>
          </a:xfrm>
          <a:prstGeom prst="rect">
            <a:avLst/>
          </a:prstGeom>
          <a:solidFill>
            <a:schemeClr val="bg1">
              <a:alpha val="43000"/>
            </a:schemeClr>
          </a:solidFill>
        </p:spPr>
      </p:pic>
      <p:sp>
        <p:nvSpPr>
          <p:cNvPr id="7" name="矩形 6"/>
          <p:cNvSpPr/>
          <p:nvPr/>
        </p:nvSpPr>
        <p:spPr>
          <a:xfrm>
            <a:off x="2939643" y="0"/>
            <a:ext cx="6220936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2939644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zh-CN" altLang="en-US" sz="1350">
              <a:solidFill>
                <a:prstClr val="white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74" y="2340080"/>
            <a:ext cx="1979291" cy="217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>
              <a:lnSpc>
                <a:spcPct val="150000"/>
              </a:lnSpc>
              <a:defRPr/>
            </a:pPr>
            <a:r>
              <a:rPr lang="zh-CN" altLang="en-US" sz="48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3" name="椭圆 12"/>
          <p:cNvSpPr/>
          <p:nvPr/>
        </p:nvSpPr>
        <p:spPr>
          <a:xfrm>
            <a:off x="4142382" y="2384491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142382" y="3380823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31055" y="3264014"/>
            <a:ext cx="303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指令寻址方式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608195" y="2277472"/>
            <a:ext cx="3055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指令格式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19" name="椭圆 18">
            <a:extLst>
              <a:ext uri="{FF2B5EF4-FFF2-40B4-BE49-F238E27FC236}">
                <a16:creationId xmlns:a16="http://schemas.microsoft.com/office/drawing/2014/main" id="{1478DF14-4F92-44E0-B4ED-F8DCEBFE37F1}"/>
              </a:ext>
            </a:extLst>
          </p:cNvPr>
          <p:cNvSpPr/>
          <p:nvPr/>
        </p:nvSpPr>
        <p:spPr>
          <a:xfrm>
            <a:off x="4161432" y="4438098"/>
            <a:ext cx="347605" cy="347605"/>
          </a:xfrm>
          <a:prstGeom prst="ellipse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altLang="zh-CN" sz="13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35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C85D244-7544-473C-A1BD-01DE99061BCE}"/>
              </a:ext>
            </a:extLst>
          </p:cNvPr>
          <p:cNvSpPr txBox="1"/>
          <p:nvPr/>
        </p:nvSpPr>
        <p:spPr>
          <a:xfrm>
            <a:off x="4650105" y="4321289"/>
            <a:ext cx="303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BC746E-7952-43D8-82D4-2BA866760E8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D4797C6-0977-4E8B-B28A-B9BAE0E0E713}"/>
              </a:ext>
            </a:extLst>
          </p:cNvPr>
          <p:cNvSpPr txBox="1"/>
          <p:nvPr/>
        </p:nvSpPr>
        <p:spPr>
          <a:xfrm>
            <a:off x="300171" y="5737820"/>
            <a:ext cx="831924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</a:t>
            </a:r>
            <a:r>
              <a:rPr lang="en-US" altLang="zh-CN" sz="2800" b="1" dirty="0" err="1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)-1)</a:t>
            </a:r>
          </a:p>
        </p:txBody>
      </p:sp>
      <p:grpSp>
        <p:nvGrpSpPr>
          <p:cNvPr id="46" name="Group 21">
            <a:extLst>
              <a:ext uri="{FF2B5EF4-FFF2-40B4-BE49-F238E27FC236}">
                <a16:creationId xmlns:a16="http://schemas.microsoft.com/office/drawing/2014/main" id="{D6B391E8-4A6E-421C-A962-B39E0A26081C}"/>
              </a:ext>
            </a:extLst>
          </p:cNvPr>
          <p:cNvGrpSpPr>
            <a:grpSpLocks/>
          </p:cNvGrpSpPr>
          <p:nvPr/>
        </p:nvGrpSpPr>
        <p:grpSpPr bwMode="auto">
          <a:xfrm>
            <a:off x="300171" y="2303302"/>
            <a:ext cx="5208589" cy="962029"/>
            <a:chOff x="1248" y="2208"/>
            <a:chExt cx="3281" cy="606"/>
          </a:xfrm>
        </p:grpSpPr>
        <p:sp>
          <p:nvSpPr>
            <p:cNvPr id="47" name="Text Box 22">
              <a:extLst>
                <a:ext uri="{FF2B5EF4-FFF2-40B4-BE49-F238E27FC236}">
                  <a16:creationId xmlns:a16="http://schemas.microsoft.com/office/drawing/2014/main" id="{28CF6EEB-4EB4-4839-9666-FF296487C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208"/>
              <a:ext cx="3281" cy="601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OP  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1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地址</a:t>
              </a: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2=XXX</a:t>
              </a:r>
            </a:p>
            <a:p>
              <a:pPr eaLnBrk="1" hangingPunct="1"/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</a:t>
              </a:r>
              <a:r>
                <a:rPr lang="zh-CN" altLang="en-US" sz="28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800" dirty="0" err="1" smtClean="0">
                  <a:latin typeface="楷体" panose="02010609060101010101" pitchFamily="49" charset="-122"/>
                  <a:ea typeface="楷体" panose="02010609060101010101" pitchFamily="49" charset="-122"/>
                </a:rPr>
                <a:t>Ri</a:t>
              </a: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的编号）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Line 23">
              <a:extLst>
                <a:ext uri="{FF2B5EF4-FFF2-40B4-BE49-F238E27FC236}">
                  <a16:creationId xmlns:a16="http://schemas.microsoft.com/office/drawing/2014/main" id="{EC291C46-CAC0-4A6F-82C8-9B35DB6500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2208"/>
              <a:ext cx="0" cy="6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4">
              <a:extLst>
                <a:ext uri="{FF2B5EF4-FFF2-40B4-BE49-F238E27FC236}">
                  <a16:creationId xmlns:a16="http://schemas.microsoft.com/office/drawing/2014/main" id="{15D2B1E7-CCBE-46B2-B901-597772749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6" y="2208"/>
              <a:ext cx="0" cy="6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0" name="Line 78">
            <a:extLst>
              <a:ext uri="{FF2B5EF4-FFF2-40B4-BE49-F238E27FC236}">
                <a16:creationId xmlns:a16="http://schemas.microsoft.com/office/drawing/2014/main" id="{567F172C-C297-41AE-91D1-692CD8BADC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98527" y="3265331"/>
            <a:ext cx="1" cy="29355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AD627C4F-36A1-4E2D-B24D-F1AC1E5D4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9076" y="3880154"/>
            <a:ext cx="2455076" cy="698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74">
            <a:extLst>
              <a:ext uri="{FF2B5EF4-FFF2-40B4-BE49-F238E27FC236}">
                <a16:creationId xmlns:a16="http://schemas.microsoft.com/office/drawing/2014/main" id="{7A124921-79D7-48A2-B29A-762F9879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7089" y="3564650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</a:p>
        </p:txBody>
      </p:sp>
      <p:sp>
        <p:nvSpPr>
          <p:cNvPr id="53" name="Text Box 74">
            <a:extLst>
              <a:ext uri="{FF2B5EF4-FFF2-40B4-BE49-F238E27FC236}">
                <a16:creationId xmlns:a16="http://schemas.microsoft.com/office/drawing/2014/main" id="{4780493F-9409-46F4-9C1C-BE791694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228" y="3572884"/>
            <a:ext cx="744450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grpSp>
        <p:nvGrpSpPr>
          <p:cNvPr id="54" name="Group 67">
            <a:extLst>
              <a:ext uri="{FF2B5EF4-FFF2-40B4-BE49-F238E27FC236}">
                <a16:creationId xmlns:a16="http://schemas.microsoft.com/office/drawing/2014/main" id="{297CC0C1-D371-4BBA-AB93-30EA8D1C51E1}"/>
              </a:ext>
            </a:extLst>
          </p:cNvPr>
          <p:cNvGrpSpPr>
            <a:grpSpLocks/>
          </p:cNvGrpSpPr>
          <p:nvPr/>
        </p:nvGrpSpPr>
        <p:grpSpPr bwMode="auto">
          <a:xfrm>
            <a:off x="7017759" y="2953348"/>
            <a:ext cx="1772315" cy="1600200"/>
            <a:chOff x="4128" y="528"/>
            <a:chExt cx="720" cy="1008"/>
          </a:xfrm>
        </p:grpSpPr>
        <p:sp>
          <p:nvSpPr>
            <p:cNvPr id="55" name="Rectangle 71">
              <a:extLst>
                <a:ext uri="{FF2B5EF4-FFF2-40B4-BE49-F238E27FC236}">
                  <a16:creationId xmlns:a16="http://schemas.microsoft.com/office/drawing/2014/main" id="{66C68D83-A820-4908-A832-2D405327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72">
              <a:extLst>
                <a:ext uri="{FF2B5EF4-FFF2-40B4-BE49-F238E27FC236}">
                  <a16:creationId xmlns:a16="http://schemas.microsoft.com/office/drawing/2014/main" id="{442FFC47-6D54-41AC-94E6-0792D111E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73">
              <a:extLst>
                <a:ext uri="{FF2B5EF4-FFF2-40B4-BE49-F238E27FC236}">
                  <a16:creationId xmlns:a16="http://schemas.microsoft.com/office/drawing/2014/main" id="{053A8C90-3246-4334-805F-C34F762AD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8" name="Text Box 74">
            <a:extLst>
              <a:ext uri="{FF2B5EF4-FFF2-40B4-BE49-F238E27FC236}">
                <a16:creationId xmlns:a16="http://schemas.microsoft.com/office/drawing/2014/main" id="{3B823647-DBD5-4CAC-A7C3-CD332982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244" y="2456859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5727892B-45EE-4D4C-A949-189F03D7D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929" y="3589060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A-1</a:t>
            </a:r>
          </a:p>
        </p:txBody>
      </p:sp>
      <p:sp>
        <p:nvSpPr>
          <p:cNvPr id="60" name="Text Box 74">
            <a:extLst>
              <a:ext uri="{FF2B5EF4-FFF2-40B4-BE49-F238E27FC236}">
                <a16:creationId xmlns:a16="http://schemas.microsoft.com/office/drawing/2014/main" id="{D4901A20-CF83-48EF-A2CC-6C3350F14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7759" y="3486748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FA70135-8254-4C65-A6BB-607166D08E3C}"/>
              </a:ext>
            </a:extLst>
          </p:cNvPr>
          <p:cNvGrpSpPr/>
          <p:nvPr/>
        </p:nvGrpSpPr>
        <p:grpSpPr>
          <a:xfrm>
            <a:off x="300171" y="4420478"/>
            <a:ext cx="8319248" cy="1384995"/>
            <a:chOff x="294313" y="4467717"/>
            <a:chExt cx="8543658" cy="1384995"/>
          </a:xfrm>
        </p:grpSpPr>
        <p:sp>
          <p:nvSpPr>
            <p:cNvPr id="18" name="Line 78">
              <a:extLst>
                <a:ext uri="{FF2B5EF4-FFF2-40B4-BE49-F238E27FC236}">
                  <a16:creationId xmlns:a16="http://schemas.microsoft.com/office/drawing/2014/main" id="{0C07E4FB-78F9-4D3A-B013-480F990FB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850" y="5502011"/>
              <a:ext cx="997857" cy="2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1ECD00A6-372C-4118-BF41-21AE97086242}"/>
                </a:ext>
              </a:extLst>
            </p:cNvPr>
            <p:cNvSpPr txBox="1"/>
            <p:nvPr/>
          </p:nvSpPr>
          <p:spPr>
            <a:xfrm>
              <a:off x="294313" y="4467717"/>
              <a:ext cx="8543658" cy="13849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srgbClr val="0563C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寻址过程</a:t>
              </a: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：</a:t>
              </a:r>
              <a:endPara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lvl="0">
                <a:lnSpc>
                  <a:spcPct val="150000"/>
                </a:lnSpc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寄存器号       操作数地址</a:t>
              </a:r>
              <a:r>
                <a:rPr lang="en-US" altLang="zh-CN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=(Ri)-</a:t>
              </a:r>
              <a:r>
                <a:rPr lang="en-US" altLang="zh-CN" sz="2800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BD37FDD7-3B5C-4E92-A839-35EA8469E4EA}"/>
                </a:ext>
              </a:extLst>
            </p:cNvPr>
            <p:cNvSpPr txBox="1"/>
            <p:nvPr/>
          </p:nvSpPr>
          <p:spPr>
            <a:xfrm>
              <a:off x="2187367" y="4907881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Ri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40" name="Text Box 74">
            <a:extLst>
              <a:ext uri="{FF2B5EF4-FFF2-40B4-BE49-F238E27FC236}">
                <a16:creationId xmlns:a16="http://schemas.microsoft.com/office/drawing/2014/main" id="{0B43EED5-06FA-4034-A807-283EEA733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4952" y="3389005"/>
            <a:ext cx="27360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=A-1</a:t>
            </a:r>
          </a:p>
        </p:txBody>
      </p:sp>
      <p:sp>
        <p:nvSpPr>
          <p:cNvPr id="41" name="Text Box 74">
            <a:extLst>
              <a:ext uri="{FF2B5EF4-FFF2-40B4-BE49-F238E27FC236}">
                <a16:creationId xmlns:a16="http://schemas.microsoft.com/office/drawing/2014/main" id="{1E2EBD3D-77F6-4094-8958-45392AE6C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071304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D4695856-6CE4-41A2-AA47-360B062FFAD8}"/>
              </a:ext>
            </a:extLst>
          </p:cNvPr>
          <p:cNvSpPr txBox="1"/>
          <p:nvPr/>
        </p:nvSpPr>
        <p:spPr>
          <a:xfrm>
            <a:off x="139102" y="767351"/>
            <a:ext cx="8838643" cy="163121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ts val="4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自减型寄存器间址方式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4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寄存器间址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的又一种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变型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的寄存器内容减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按照寄存器间址方式获取操作数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下弧形箭头 38">
            <a:extLst>
              <a:ext uri="{FF2B5EF4-FFF2-40B4-BE49-F238E27FC236}">
                <a16:creationId xmlns:a16="http://schemas.microsoft.com/office/drawing/2014/main" id="{DD23AF52-D763-4A7D-8DB8-FD0CCBE0BC5C}"/>
              </a:ext>
            </a:extLst>
          </p:cNvPr>
          <p:cNvSpPr/>
          <p:nvPr/>
        </p:nvSpPr>
        <p:spPr>
          <a:xfrm>
            <a:off x="3297626" y="4164018"/>
            <a:ext cx="793112" cy="153816"/>
          </a:xfrm>
          <a:prstGeom prst="curvedUpArrow">
            <a:avLst>
              <a:gd name="adj1" fmla="val 46153"/>
              <a:gd name="adj2" fmla="val 92307"/>
              <a:gd name="adj3" fmla="val 33333"/>
            </a:avLst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" name="Text Box 74">
            <a:extLst>
              <a:ext uri="{FF2B5EF4-FFF2-40B4-BE49-F238E27FC236}">
                <a16:creationId xmlns:a16="http://schemas.microsoft.com/office/drawing/2014/main" id="{EE49F6CE-8A2C-43E3-AC1E-3B6EE23A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5314" y="4198749"/>
            <a:ext cx="35776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A-1-&gt;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4990098" y="5206125"/>
            <a:ext cx="1317618" cy="4833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3" name="直接箭头连接符 62"/>
          <p:cNvCxnSpPr/>
          <p:nvPr/>
        </p:nvCxnSpPr>
        <p:spPr>
          <a:xfrm flipV="1">
            <a:off x="5456823" y="4912913"/>
            <a:ext cx="192084" cy="2508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74">
            <a:extLst>
              <a:ext uri="{FF2B5EF4-FFF2-40B4-BE49-F238E27FC236}">
                <a16:creationId xmlns:a16="http://schemas.microsoft.com/office/drawing/2014/main" id="{EE49F6CE-8A2C-43E3-AC1E-3B6EE23A7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4889" y="4423467"/>
            <a:ext cx="14173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Ri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Line 78">
            <a:extLst>
              <a:ext uri="{FF2B5EF4-FFF2-40B4-BE49-F238E27FC236}">
                <a16:creationId xmlns:a16="http://schemas.microsoft.com/office/drawing/2014/main" id="{AD84E34F-749A-47FF-850C-07C0CF9D3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796" y="5452844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7" name="Text Box 4">
            <a:extLst>
              <a:ext uri="{FF2B5EF4-FFF2-40B4-BE49-F238E27FC236}">
                <a16:creationId xmlns:a16="http://schemas.microsoft.com/office/drawing/2014/main" id="{44C3E8D1-52E4-480E-848A-81C1E186B133}"/>
              </a:ext>
            </a:extLst>
          </p:cNvPr>
          <p:cNvSpPr txBox="1"/>
          <p:nvPr/>
        </p:nvSpPr>
        <p:spPr>
          <a:xfrm>
            <a:off x="6453169" y="4825903"/>
            <a:ext cx="91564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44C3E8D1-52E4-480E-848A-81C1E186B133}"/>
              </a:ext>
            </a:extLst>
          </p:cNvPr>
          <p:cNvSpPr txBox="1"/>
          <p:nvPr/>
        </p:nvSpPr>
        <p:spPr>
          <a:xfrm>
            <a:off x="7417769" y="5002567"/>
            <a:ext cx="133159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3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52" grpId="0"/>
      <p:bldP spid="53" grpId="0" animBg="1"/>
      <p:bldP spid="58" grpId="0"/>
      <p:bldP spid="59" grpId="0"/>
      <p:bldP spid="60" grpId="0"/>
      <p:bldP spid="40" grpId="0"/>
      <p:bldP spid="41" grpId="0"/>
      <p:bldP spid="36" grpId="0" uiExpand="1" build="p"/>
      <p:bldP spid="62" grpId="0"/>
      <p:bldP spid="44" grpId="0" animBg="1"/>
      <p:bldP spid="65" grpId="0"/>
      <p:bldP spid="66" grpId="0" animBg="1"/>
      <p:bldP spid="67" grpId="0"/>
      <p:bldP spid="6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71C5D-D765-453B-953D-9601834E20C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77946" y="947085"/>
            <a:ext cx="8319248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，按自减型寄存器间址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方式读取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操作数。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58B5FD06-AEC2-48BF-9588-A4DD2B18B8DF}"/>
              </a:ext>
            </a:extLst>
          </p:cNvPr>
          <p:cNvSpPr txBox="1"/>
          <p:nvPr/>
        </p:nvSpPr>
        <p:spPr>
          <a:xfrm>
            <a:off x="283552" y="2034380"/>
            <a:ext cx="3843948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R0    1000H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 2000H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  3000H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F19F25A-C727-40BA-B6A3-568847C58966}"/>
              </a:ext>
            </a:extLst>
          </p:cNvPr>
          <p:cNvSpPr txBox="1"/>
          <p:nvPr/>
        </p:nvSpPr>
        <p:spPr>
          <a:xfrm>
            <a:off x="4089400" y="2039692"/>
            <a:ext cx="4864604" cy="13630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2FFEH   A300H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2FFFH   27FFH</a:t>
            </a:r>
          </a:p>
          <a:p>
            <a:pPr lvl="0">
              <a:lnSpc>
                <a:spcPct val="120000"/>
              </a:lnSpc>
            </a:pPr>
            <a:r>
              <a:rPr lang="pt-BR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3000H   BC00H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B00B9B26-4E6D-4416-9A34-FCE923523E83}"/>
              </a:ext>
            </a:extLst>
          </p:cNvPr>
          <p:cNvSpPr txBox="1"/>
          <p:nvPr/>
        </p:nvSpPr>
        <p:spPr>
          <a:xfrm>
            <a:off x="214540" y="3609363"/>
            <a:ext cx="8739464" cy="286232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指令指定的寄存器为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R2;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4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R2)-1= 3000H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= 2FFFH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S= ((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R2)-1) = (2FFFH) =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27FFH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重复执行这同一条指令，就可以访问从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2FFFH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开始，沿地址码减小方向的一个连续数据区。</a:t>
            </a:r>
          </a:p>
        </p:txBody>
      </p:sp>
    </p:spTree>
    <p:extLst>
      <p:ext uri="{BB962C8B-B14F-4D97-AF65-F5344CB8AC3E}">
        <p14:creationId xmlns:p14="http://schemas.microsoft.com/office/powerpoint/2010/main" val="200561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3" grpId="0"/>
      <p:bldP spid="14" grpId="0"/>
      <p:bldP spid="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CAA039-B8B6-43A0-A413-37305C60AA6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4695856-6CE4-41A2-AA47-360B062FFAD8}"/>
              </a:ext>
            </a:extLst>
          </p:cNvPr>
          <p:cNvSpPr txBox="1"/>
          <p:nvPr/>
        </p:nvSpPr>
        <p:spPr>
          <a:xfrm>
            <a:off x="88712" y="879496"/>
            <a:ext cx="8833569" cy="209288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ts val="39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堆栈寻址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39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堆栈是一段特殊的存储空间，一端固定，操作在活动端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39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上生成（从高地址向低地址方向存放数据）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方式为例：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2688E05-7CB9-4C13-90A3-0188CA3A291F}"/>
              </a:ext>
            </a:extLst>
          </p:cNvPr>
          <p:cNvGrpSpPr/>
          <p:nvPr/>
        </p:nvGrpSpPr>
        <p:grpSpPr>
          <a:xfrm>
            <a:off x="3479535" y="3010662"/>
            <a:ext cx="3982762" cy="3160861"/>
            <a:chOff x="5014450" y="3392338"/>
            <a:chExt cx="3982762" cy="3160861"/>
          </a:xfrm>
        </p:grpSpPr>
        <p:sp>
          <p:nvSpPr>
            <p:cNvPr id="14" name="Text Box 74">
              <a:extLst>
                <a:ext uri="{FF2B5EF4-FFF2-40B4-BE49-F238E27FC236}">
                  <a16:creationId xmlns:a16="http://schemas.microsoft.com/office/drawing/2014/main" id="{5727892B-45EE-4D4C-A949-189F03D7D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7118" y="4545325"/>
              <a:ext cx="123636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r>
                <a:rPr lang="zh-CN" altLang="en-US" sz="20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顶单元</a:t>
              </a:r>
              <a:endParaRPr lang="en-US" altLang="zh-CN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Text Box 74">
              <a:extLst>
                <a:ext uri="{FF2B5EF4-FFF2-40B4-BE49-F238E27FC236}">
                  <a16:creationId xmlns:a16="http://schemas.microsoft.com/office/drawing/2014/main" id="{1E2EBD3D-77F6-4094-8958-45392AE6C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4450" y="6030132"/>
              <a:ext cx="12183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栈</a:t>
              </a:r>
              <a:r>
                <a:rPr lang="zh-CN" altLang="en-US" sz="20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底单元</a:t>
              </a:r>
              <a:endParaRPr lang="en-US" altLang="zh-CN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8" name="Rectangle 71">
              <a:extLst>
                <a:ext uri="{FF2B5EF4-FFF2-40B4-BE49-F238E27FC236}">
                  <a16:creationId xmlns:a16="http://schemas.microsoft.com/office/drawing/2014/main" id="{66C68D83-A820-4908-A832-2D405327F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8849" y="3400964"/>
              <a:ext cx="1772315" cy="3152235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9" name="Line 72">
              <a:extLst>
                <a:ext uri="{FF2B5EF4-FFF2-40B4-BE49-F238E27FC236}">
                  <a16:creationId xmlns:a16="http://schemas.microsoft.com/office/drawing/2014/main" id="{442FFC47-6D54-41AC-94E6-0792D111E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8849" y="3934365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Line 73">
              <a:extLst>
                <a:ext uri="{FF2B5EF4-FFF2-40B4-BE49-F238E27FC236}">
                  <a16:creationId xmlns:a16="http://schemas.microsoft.com/office/drawing/2014/main" id="{053A8C90-3246-4334-805F-C34F762AD1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8849" y="4467765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74">
              <a:extLst>
                <a:ext uri="{FF2B5EF4-FFF2-40B4-BE49-F238E27FC236}">
                  <a16:creationId xmlns:a16="http://schemas.microsoft.com/office/drawing/2014/main" id="{6AA4E53E-E037-49CD-B16E-381965603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97879" y="3953487"/>
              <a:ext cx="17723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尚未存入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Text Box 74">
              <a:extLst>
                <a:ext uri="{FF2B5EF4-FFF2-40B4-BE49-F238E27FC236}">
                  <a16:creationId xmlns:a16="http://schemas.microsoft.com/office/drawing/2014/main" id="{AFE744DD-95A8-43D1-A066-D95A23B8A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0277" y="3392338"/>
              <a:ext cx="177231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</a:t>
              </a:r>
            </a:p>
          </p:txBody>
        </p:sp>
        <p:sp>
          <p:nvSpPr>
            <p:cNvPr id="25" name="Line 73">
              <a:extLst>
                <a:ext uri="{FF2B5EF4-FFF2-40B4-BE49-F238E27FC236}">
                  <a16:creationId xmlns:a16="http://schemas.microsoft.com/office/drawing/2014/main" id="{55A4D7A5-5B18-42EE-A201-8175C7A57F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879" y="4963237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73">
              <a:extLst>
                <a:ext uri="{FF2B5EF4-FFF2-40B4-BE49-F238E27FC236}">
                  <a16:creationId xmlns:a16="http://schemas.microsoft.com/office/drawing/2014/main" id="{A04EE2DE-7861-491F-929A-319799259F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88849" y="5450561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73">
              <a:extLst>
                <a:ext uri="{FF2B5EF4-FFF2-40B4-BE49-F238E27FC236}">
                  <a16:creationId xmlns:a16="http://schemas.microsoft.com/office/drawing/2014/main" id="{F9286C81-E8D0-4E81-B4CA-E49F0FEA0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7878" y="6000292"/>
              <a:ext cx="1772315" cy="15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74">
              <a:extLst>
                <a:ext uri="{FF2B5EF4-FFF2-40B4-BE49-F238E27FC236}">
                  <a16:creationId xmlns:a16="http://schemas.microsoft.com/office/drawing/2014/main" id="{FCA62221-EC69-49C2-8EFE-FDB89E8804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0200" y="5451343"/>
              <a:ext cx="177231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……</a:t>
              </a:r>
            </a:p>
          </p:txBody>
        </p:sp>
        <p:sp>
          <p:nvSpPr>
            <p:cNvPr id="29" name="右大括号 28">
              <a:extLst>
                <a:ext uri="{FF2B5EF4-FFF2-40B4-BE49-F238E27FC236}">
                  <a16:creationId xmlns:a16="http://schemas.microsoft.com/office/drawing/2014/main" id="{6A572618-C340-4286-A641-E232AD9ABBB5}"/>
                </a:ext>
              </a:extLst>
            </p:cNvPr>
            <p:cNvSpPr/>
            <p:nvPr/>
          </p:nvSpPr>
          <p:spPr>
            <a:xfrm>
              <a:off x="8034963" y="3653948"/>
              <a:ext cx="114300" cy="2816382"/>
            </a:xfrm>
            <a:prstGeom prst="rightBrace">
              <a:avLst>
                <a:gd name="adj1" fmla="val 101111"/>
                <a:gd name="adj2" fmla="val 50000"/>
              </a:avLst>
            </a:pr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" name="Text Box 74">
              <a:extLst>
                <a:ext uri="{FF2B5EF4-FFF2-40B4-BE49-F238E27FC236}">
                  <a16:creationId xmlns:a16="http://schemas.microsoft.com/office/drawing/2014/main" id="{1FB16E2C-8C7A-45FF-9E20-9D4A7366D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2205" y="4875758"/>
              <a:ext cx="90500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堆栈</a:t>
              </a:r>
              <a:endPara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4" name="Line 78">
            <a:extLst>
              <a:ext uri="{FF2B5EF4-FFF2-40B4-BE49-F238E27FC236}">
                <a16:creationId xmlns:a16="http://schemas.microsoft.com/office/drawing/2014/main" id="{AD627C4F-36A1-4E2D-B24D-F1AC1E5D4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4772" y="4374454"/>
            <a:ext cx="678212" cy="24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7A124921-79D7-48A2-B29A-762F9879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67" y="4060523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4780493F-9409-46F4-9C1C-BE791694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526" y="4126947"/>
            <a:ext cx="1322805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顶地址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2AF59C1E-D60B-4AE5-85FC-2AC9095EC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3934" y="4082025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032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35" grpId="0"/>
      <p:bldP spid="36" grpId="0" animBg="1"/>
      <p:bldP spid="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705CC4-41C6-4881-BC5C-073321AE2D9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DD4797C6-0977-4E8B-B28A-B9BAE0E0E713}"/>
              </a:ext>
            </a:extLst>
          </p:cNvPr>
          <p:cNvSpPr txBox="1"/>
          <p:nvPr/>
        </p:nvSpPr>
        <p:spPr>
          <a:xfrm>
            <a:off x="1431762" y="2993807"/>
            <a:ext cx="692326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S=((SP</a:t>
            </a:r>
            <a:r>
              <a:rPr lang="en-US" altLang="zh-CN" sz="24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)-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1)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14883A3-E783-47B1-B1DE-09C52F8ACDC1}"/>
              </a:ext>
            </a:extLst>
          </p:cNvPr>
          <p:cNvGrpSpPr/>
          <p:nvPr/>
        </p:nvGrpSpPr>
        <p:grpSpPr>
          <a:xfrm>
            <a:off x="212134" y="2304350"/>
            <a:ext cx="8543658" cy="756649"/>
            <a:chOff x="289981" y="4292403"/>
            <a:chExt cx="8543658" cy="756649"/>
          </a:xfrm>
        </p:grpSpPr>
        <p:sp>
          <p:nvSpPr>
            <p:cNvPr id="20" name="Text Box 4">
              <a:extLst>
                <a:ext uri="{FF2B5EF4-FFF2-40B4-BE49-F238E27FC236}">
                  <a16:creationId xmlns:a16="http://schemas.microsoft.com/office/drawing/2014/main" id="{BD37FDD7-3B5C-4E92-A839-35EA8469E4EA}"/>
                </a:ext>
              </a:extLst>
            </p:cNvPr>
            <p:cNvSpPr txBox="1"/>
            <p:nvPr/>
          </p:nvSpPr>
          <p:spPr>
            <a:xfrm>
              <a:off x="3091327" y="4292403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SP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161C915-0BAC-4D43-8DF2-8509A0420F64}"/>
                </a:ext>
              </a:extLst>
            </p:cNvPr>
            <p:cNvGrpSpPr/>
            <p:nvPr/>
          </p:nvGrpSpPr>
          <p:grpSpPr>
            <a:xfrm>
              <a:off x="289981" y="4489283"/>
              <a:ext cx="8543658" cy="559769"/>
              <a:chOff x="289981" y="4489283"/>
              <a:chExt cx="8543658" cy="559769"/>
            </a:xfrm>
          </p:grpSpPr>
          <p:sp>
            <p:nvSpPr>
              <p:cNvPr id="18" name="Line 78">
                <a:extLst>
                  <a:ext uri="{FF2B5EF4-FFF2-40B4-BE49-F238E27FC236}">
                    <a16:creationId xmlns:a16="http://schemas.microsoft.com/office/drawing/2014/main" id="{0C07E4FB-78F9-4D3A-B013-480F990FBC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8950" y="4886534"/>
                <a:ext cx="723235" cy="3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Text Box 4">
                <a:extLst>
                  <a:ext uri="{FF2B5EF4-FFF2-40B4-BE49-F238E27FC236}">
                    <a16:creationId xmlns:a16="http://schemas.microsoft.com/office/drawing/2014/main" id="{1ECD00A6-372C-4118-BF41-21AE97086242}"/>
                  </a:ext>
                </a:extLst>
              </p:cNvPr>
              <p:cNvSpPr txBox="1"/>
              <p:nvPr/>
            </p:nvSpPr>
            <p:spPr>
              <a:xfrm>
                <a:off x="289981" y="4489283"/>
                <a:ext cx="8543658" cy="5597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1)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压栈：寄存器号       操作数地址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=(SP)-1 </a:t>
                </a:r>
                <a:r>
                  <a:rPr lang="zh-CN" altLang="en-US" sz="2400" b="1" dirty="0">
                    <a:solidFill>
                      <a:prstClr val="black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   操作数</a:t>
                </a:r>
                <a:endParaRPr lang="en-US" altLang="zh-CN" sz="24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4" name="Line 78">
                <a:extLst>
                  <a:ext uri="{FF2B5EF4-FFF2-40B4-BE49-F238E27FC236}">
                    <a16:creationId xmlns:a16="http://schemas.microsoft.com/office/drawing/2014/main" id="{AD84E34F-749A-47FF-850C-07C0CF9D3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04599" y="4899598"/>
                <a:ext cx="664279" cy="8007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25" name="Text Box 4">
              <a:extLst>
                <a:ext uri="{FF2B5EF4-FFF2-40B4-BE49-F238E27FC236}">
                  <a16:creationId xmlns:a16="http://schemas.microsoft.com/office/drawing/2014/main" id="{44C3E8D1-52E4-480E-848A-81C1E186B133}"/>
                </a:ext>
              </a:extLst>
            </p:cNvPr>
            <p:cNvSpPr txBox="1"/>
            <p:nvPr/>
          </p:nvSpPr>
          <p:spPr>
            <a:xfrm>
              <a:off x="6669525" y="4308593"/>
              <a:ext cx="923431" cy="7386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访存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77" name="Text Box 4">
            <a:extLst>
              <a:ext uri="{FF2B5EF4-FFF2-40B4-BE49-F238E27FC236}">
                <a16:creationId xmlns:a16="http://schemas.microsoft.com/office/drawing/2014/main" id="{6F581380-C2AB-480D-AAAD-85F04C63BE9B}"/>
              </a:ext>
            </a:extLst>
          </p:cNvPr>
          <p:cNvSpPr txBox="1"/>
          <p:nvPr/>
        </p:nvSpPr>
        <p:spPr>
          <a:xfrm>
            <a:off x="168865" y="1782544"/>
            <a:ext cx="833204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压栈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出栈寻址过程（隐式寻址）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D2BE975-F0BD-4C6D-ACFB-0F7E2FBEE0C0}"/>
              </a:ext>
            </a:extLst>
          </p:cNvPr>
          <p:cNvGrpSpPr/>
          <p:nvPr/>
        </p:nvGrpSpPr>
        <p:grpSpPr>
          <a:xfrm>
            <a:off x="222067" y="4184917"/>
            <a:ext cx="7725481" cy="865285"/>
            <a:chOff x="283139" y="5134542"/>
            <a:chExt cx="7725481" cy="865285"/>
          </a:xfrm>
        </p:grpSpPr>
        <p:sp>
          <p:nvSpPr>
            <p:cNvPr id="78" name="Text Box 4">
              <a:extLst>
                <a:ext uri="{FF2B5EF4-FFF2-40B4-BE49-F238E27FC236}">
                  <a16:creationId xmlns:a16="http://schemas.microsoft.com/office/drawing/2014/main" id="{8331A5E8-F533-4EA1-8162-EB9019772F08}"/>
                </a:ext>
              </a:extLst>
            </p:cNvPr>
            <p:cNvSpPr txBox="1"/>
            <p:nvPr/>
          </p:nvSpPr>
          <p:spPr>
            <a:xfrm>
              <a:off x="283139" y="5353496"/>
              <a:ext cx="7725481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en-US" altLang="zh-CN" sz="24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)</a:t>
              </a:r>
              <a:r>
                <a:rPr lang="zh-CN" altLang="en-US" sz="24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出栈：寄存器号       操作数地址       </a:t>
              </a:r>
              <a:r>
                <a:rPr lang="zh-CN" altLang="en-US" sz="2400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操作数，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9" name="Text Box 4">
              <a:extLst>
                <a:ext uri="{FF2B5EF4-FFF2-40B4-BE49-F238E27FC236}">
                  <a16:creationId xmlns:a16="http://schemas.microsoft.com/office/drawing/2014/main" id="{23C91060-D1C5-417F-80EE-7381E2DB3949}"/>
                </a:ext>
              </a:extLst>
            </p:cNvPr>
            <p:cNvSpPr txBox="1"/>
            <p:nvPr/>
          </p:nvSpPr>
          <p:spPr>
            <a:xfrm>
              <a:off x="3025918" y="5134542"/>
              <a:ext cx="664279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SP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80" name="Line 78">
              <a:extLst>
                <a:ext uri="{FF2B5EF4-FFF2-40B4-BE49-F238E27FC236}">
                  <a16:creationId xmlns:a16="http://schemas.microsoft.com/office/drawing/2014/main" id="{81BBD307-4349-4979-8DA8-E0DA30C8B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541" y="5728673"/>
              <a:ext cx="723235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81" name="Text Box 4">
              <a:extLst>
                <a:ext uri="{FF2B5EF4-FFF2-40B4-BE49-F238E27FC236}">
                  <a16:creationId xmlns:a16="http://schemas.microsoft.com/office/drawing/2014/main" id="{1F5DBB1D-FAD8-433C-89D9-4EBBEE6799F5}"/>
                </a:ext>
              </a:extLst>
            </p:cNvPr>
            <p:cNvSpPr txBox="1"/>
            <p:nvPr/>
          </p:nvSpPr>
          <p:spPr>
            <a:xfrm>
              <a:off x="5566719" y="5147418"/>
              <a:ext cx="1098437" cy="637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dirty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访</a:t>
              </a:r>
              <a:r>
                <a:rPr lang="zh-CN" altLang="en-US" sz="2800" b="1" dirty="0" smtClean="0">
                  <a:solidFill>
                    <a:prstClr val="black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82" name="Line 78">
              <a:extLst>
                <a:ext uri="{FF2B5EF4-FFF2-40B4-BE49-F238E27FC236}">
                  <a16:creationId xmlns:a16="http://schemas.microsoft.com/office/drawing/2014/main" id="{68D75DC3-41A7-4BD1-BF3F-216A34BEF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8247" y="5741547"/>
              <a:ext cx="723235" cy="3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sp>
        <p:nvSpPr>
          <p:cNvPr id="83" name="Text Box 4">
            <a:extLst>
              <a:ext uri="{FF2B5EF4-FFF2-40B4-BE49-F238E27FC236}">
                <a16:creationId xmlns:a16="http://schemas.microsoft.com/office/drawing/2014/main" id="{7C263C9E-DFB4-4157-A8C2-70E39C7BDB81}"/>
              </a:ext>
            </a:extLst>
          </p:cNvPr>
          <p:cNvSpPr txBox="1"/>
          <p:nvPr/>
        </p:nvSpPr>
        <p:spPr>
          <a:xfrm>
            <a:off x="1451682" y="4872460"/>
            <a:ext cx="6838766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S=((SP))</a:t>
            </a: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7C263C9E-DFB4-4157-A8C2-70E39C7BDB81}"/>
              </a:ext>
            </a:extLst>
          </p:cNvPr>
          <p:cNvSpPr txBox="1"/>
          <p:nvPr/>
        </p:nvSpPr>
        <p:spPr>
          <a:xfrm>
            <a:off x="7440181" y="4418321"/>
            <a:ext cx="1178002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SP)+1</a:t>
            </a:r>
            <a:endParaRPr lang="en-US" altLang="zh-CN" sz="2400" b="1" dirty="0">
              <a:solidFill>
                <a:srgbClr val="DF3C09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4">
            <a:extLst>
              <a:ext uri="{FF2B5EF4-FFF2-40B4-BE49-F238E27FC236}">
                <a16:creationId xmlns:a16="http://schemas.microsoft.com/office/drawing/2014/main" id="{B00B9B26-4E6D-4416-9A34-FCE923523E83}"/>
              </a:ext>
            </a:extLst>
          </p:cNvPr>
          <p:cNvSpPr txBox="1"/>
          <p:nvPr/>
        </p:nvSpPr>
        <p:spPr>
          <a:xfrm>
            <a:off x="450896" y="3624732"/>
            <a:ext cx="7446195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压栈操作是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作间址寄存器的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自减型寄存器间址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B00B9B26-4E6D-4416-9A34-FCE923523E83}"/>
              </a:ext>
            </a:extLst>
          </p:cNvPr>
          <p:cNvSpPr txBox="1"/>
          <p:nvPr/>
        </p:nvSpPr>
        <p:spPr>
          <a:xfrm>
            <a:off x="453666" y="5537684"/>
            <a:ext cx="7446195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出栈操作是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作间址寄存器的</a:t>
            </a:r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自增型寄存器间址。</a:t>
            </a:r>
            <a:endParaRPr lang="zh-CN" altLang="en-US" sz="24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D4695856-6CE4-41A2-AA47-360B062FFAD8}"/>
              </a:ext>
            </a:extLst>
          </p:cNvPr>
          <p:cNvSpPr txBox="1"/>
          <p:nvPr/>
        </p:nvSpPr>
        <p:spPr>
          <a:xfrm>
            <a:off x="132027" y="922809"/>
            <a:ext cx="8833569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堆栈寻址：堆栈指针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作为间址寄存器，可以是隐含约定，也可显示方式。</a:t>
            </a:r>
            <a:endParaRPr lang="en-US" altLang="zh-CN" sz="28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线形标注 2 33"/>
          <p:cNvSpPr/>
          <p:nvPr/>
        </p:nvSpPr>
        <p:spPr>
          <a:xfrm>
            <a:off x="6999022" y="5217252"/>
            <a:ext cx="1320225" cy="438397"/>
          </a:xfrm>
          <a:prstGeom prst="borderCallout2">
            <a:avLst>
              <a:gd name="adj1" fmla="val 56074"/>
              <a:gd name="adj2" fmla="val -1585"/>
              <a:gd name="adj3" fmla="val 89008"/>
              <a:gd name="adj4" fmla="val -15327"/>
              <a:gd name="adj5" fmla="val 31263"/>
              <a:gd name="adj6" fmla="val -365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修改前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72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7" grpId="0"/>
      <p:bldP spid="83" grpId="0"/>
      <p:bldP spid="52" grpId="0"/>
      <p:bldP spid="54" grpId="0" build="p"/>
      <p:bldP spid="55" grpId="0" build="p"/>
      <p:bldP spid="33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C9351A-1E4C-444B-9C86-12ED87BD74F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1DBF9FBA-79CC-44C2-A60B-FB381FEB6E09}"/>
              </a:ext>
            </a:extLst>
          </p:cNvPr>
          <p:cNvSpPr txBox="1"/>
          <p:nvPr/>
        </p:nvSpPr>
        <p:spPr>
          <a:xfrm>
            <a:off x="277946" y="1082859"/>
            <a:ext cx="83192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对堆栈的连续压入与连续弹出（自底向上生长方式）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，压入第一个数据元素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，然后压入第二个数据元素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，最后弹出栈顶单元内容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3" name="Group 67">
            <a:extLst>
              <a:ext uri="{FF2B5EF4-FFF2-40B4-BE49-F238E27FC236}">
                <a16:creationId xmlns:a16="http://schemas.microsoft.com/office/drawing/2014/main" id="{06C0015D-CE33-444E-BA10-E3B2CB3E7CE6}"/>
              </a:ext>
            </a:extLst>
          </p:cNvPr>
          <p:cNvGrpSpPr>
            <a:grpSpLocks/>
          </p:cNvGrpSpPr>
          <p:nvPr/>
        </p:nvGrpSpPr>
        <p:grpSpPr bwMode="auto">
          <a:xfrm>
            <a:off x="7359571" y="3571979"/>
            <a:ext cx="1120401" cy="1600200"/>
            <a:chOff x="4128" y="528"/>
            <a:chExt cx="720" cy="1008"/>
          </a:xfrm>
        </p:grpSpPr>
        <p:sp>
          <p:nvSpPr>
            <p:cNvPr id="14" name="Rectangle 71">
              <a:extLst>
                <a:ext uri="{FF2B5EF4-FFF2-40B4-BE49-F238E27FC236}">
                  <a16:creationId xmlns:a16="http://schemas.microsoft.com/office/drawing/2014/main" id="{9908AD61-5FAD-49F6-8319-15F893C6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5" name="Line 73">
              <a:extLst>
                <a:ext uri="{FF2B5EF4-FFF2-40B4-BE49-F238E27FC236}">
                  <a16:creationId xmlns:a16="http://schemas.microsoft.com/office/drawing/2014/main" id="{9810D25A-5C1E-4A02-BADE-E1216174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18" name="Text Box 74">
            <a:extLst>
              <a:ext uri="{FF2B5EF4-FFF2-40B4-BE49-F238E27FC236}">
                <a16:creationId xmlns:a16="http://schemas.microsoft.com/office/drawing/2014/main" id="{9CF93861-5BE6-42DF-9EFA-DC38E986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950" y="4638779"/>
            <a:ext cx="94269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00FF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4BF67582-F056-45F2-A659-9C0A4FA4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9571" y="5253619"/>
            <a:ext cx="112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723A1C06-1E62-439A-911E-CBB805F53DD6}"/>
              </a:ext>
            </a:extLst>
          </p:cNvPr>
          <p:cNvSpPr txBox="1"/>
          <p:nvPr/>
        </p:nvSpPr>
        <p:spPr>
          <a:xfrm>
            <a:off x="389071" y="2795889"/>
            <a:ext cx="6008016" cy="319472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）初始化</a:t>
            </a: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将栈底地址即初始值送入堆栈指针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寄存器，本例中假定初始值为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（在某些实际系统中，将压入数据的第一个堆栈单元称为栈底，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则初始化为栈底地址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74">
            <a:extLst>
              <a:ext uri="{FF2B5EF4-FFF2-40B4-BE49-F238E27FC236}">
                <a16:creationId xmlns:a16="http://schemas.microsoft.com/office/drawing/2014/main" id="{7A124921-79D7-48A2-B29A-762F98792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69" y="5799473"/>
            <a:ext cx="69295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</a:p>
        </p:txBody>
      </p:sp>
      <p:sp>
        <p:nvSpPr>
          <p:cNvPr id="25" name="Text Box 74">
            <a:extLst>
              <a:ext uri="{FF2B5EF4-FFF2-40B4-BE49-F238E27FC236}">
                <a16:creationId xmlns:a16="http://schemas.microsoft.com/office/drawing/2014/main" id="{4780493F-9409-46F4-9C1C-BE7916948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929" y="5865897"/>
            <a:ext cx="104202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00FFH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6673763" y="5172179"/>
            <a:ext cx="112395" cy="6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18" grpId="0"/>
      <p:bldP spid="19" grpId="0"/>
      <p:bldP spid="20" grpId="0" uiExpand="1" build="p"/>
      <p:bldP spid="24" grpId="0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17F7CF-B9DD-4F4B-97B3-2AD05FB96F4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7" name="Group 67">
            <a:extLst>
              <a:ext uri="{FF2B5EF4-FFF2-40B4-BE49-F238E27FC236}">
                <a16:creationId xmlns:a16="http://schemas.microsoft.com/office/drawing/2014/main" id="{06C0015D-CE33-444E-BA10-E3B2CB3E7CE6}"/>
              </a:ext>
            </a:extLst>
          </p:cNvPr>
          <p:cNvGrpSpPr>
            <a:grpSpLocks/>
          </p:cNvGrpSpPr>
          <p:nvPr/>
        </p:nvGrpSpPr>
        <p:grpSpPr bwMode="auto">
          <a:xfrm>
            <a:off x="1225471" y="1057271"/>
            <a:ext cx="1120401" cy="1600200"/>
            <a:chOff x="4128" y="528"/>
            <a:chExt cx="720" cy="1008"/>
          </a:xfrm>
        </p:grpSpPr>
        <p:sp>
          <p:nvSpPr>
            <p:cNvPr id="28" name="Rectangle 71">
              <a:extLst>
                <a:ext uri="{FF2B5EF4-FFF2-40B4-BE49-F238E27FC236}">
                  <a16:creationId xmlns:a16="http://schemas.microsoft.com/office/drawing/2014/main" id="{9908AD61-5FAD-49F6-8319-15F893C67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73">
              <a:extLst>
                <a:ext uri="{FF2B5EF4-FFF2-40B4-BE49-F238E27FC236}">
                  <a16:creationId xmlns:a16="http://schemas.microsoft.com/office/drawing/2014/main" id="{9810D25A-5C1E-4A02-BADE-E12161749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4" name="Group 67">
            <a:extLst>
              <a:ext uri="{FF2B5EF4-FFF2-40B4-BE49-F238E27FC236}">
                <a16:creationId xmlns:a16="http://schemas.microsoft.com/office/drawing/2014/main" id="{E0F968D7-47B6-4210-A5D6-2776EFE228D5}"/>
              </a:ext>
            </a:extLst>
          </p:cNvPr>
          <p:cNvGrpSpPr>
            <a:grpSpLocks/>
          </p:cNvGrpSpPr>
          <p:nvPr/>
        </p:nvGrpSpPr>
        <p:grpSpPr bwMode="auto">
          <a:xfrm>
            <a:off x="3787870" y="1057271"/>
            <a:ext cx="1120401" cy="1600200"/>
            <a:chOff x="4128" y="528"/>
            <a:chExt cx="720" cy="1008"/>
          </a:xfrm>
        </p:grpSpPr>
        <p:sp>
          <p:nvSpPr>
            <p:cNvPr id="35" name="Rectangle 71">
              <a:extLst>
                <a:ext uri="{FF2B5EF4-FFF2-40B4-BE49-F238E27FC236}">
                  <a16:creationId xmlns:a16="http://schemas.microsoft.com/office/drawing/2014/main" id="{90758F40-280D-404C-A4EC-9250C7482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Line 72">
              <a:extLst>
                <a:ext uri="{FF2B5EF4-FFF2-40B4-BE49-F238E27FC236}">
                  <a16:creationId xmlns:a16="http://schemas.microsoft.com/office/drawing/2014/main" id="{DEDF3169-8EE1-4040-9410-99138845D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73">
              <a:extLst>
                <a:ext uri="{FF2B5EF4-FFF2-40B4-BE49-F238E27FC236}">
                  <a16:creationId xmlns:a16="http://schemas.microsoft.com/office/drawing/2014/main" id="{1B47EE43-5237-48DA-9676-D12CD75BE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6" name="Line 78">
            <a:extLst>
              <a:ext uri="{FF2B5EF4-FFF2-40B4-BE49-F238E27FC236}">
                <a16:creationId xmlns:a16="http://schemas.microsoft.com/office/drawing/2014/main" id="{90C537EB-647B-47A3-87DF-726A036575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094" y="2372706"/>
            <a:ext cx="439241" cy="218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74">
            <a:extLst>
              <a:ext uri="{FF2B5EF4-FFF2-40B4-BE49-F238E27FC236}">
                <a16:creationId xmlns:a16="http://schemas.microsoft.com/office/drawing/2014/main" id="{9CF93861-5BE6-42DF-9EFA-DC38E986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687" y="2162333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FF</a:t>
            </a:r>
          </a:p>
        </p:txBody>
      </p:sp>
      <p:sp>
        <p:nvSpPr>
          <p:cNvPr id="48" name="Text Box 74">
            <a:extLst>
              <a:ext uri="{FF2B5EF4-FFF2-40B4-BE49-F238E27FC236}">
                <a16:creationId xmlns:a16="http://schemas.microsoft.com/office/drawing/2014/main" id="{4BF67582-F056-45F2-A659-9C0A4FA4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5471" y="2738911"/>
            <a:ext cx="112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Line 78">
            <a:extLst>
              <a:ext uri="{FF2B5EF4-FFF2-40B4-BE49-F238E27FC236}">
                <a16:creationId xmlns:a16="http://schemas.microsoft.com/office/drawing/2014/main" id="{583C020D-4AC5-494E-BBF6-558B4763B7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9156" y="2393642"/>
            <a:ext cx="457268" cy="853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74">
            <a:extLst>
              <a:ext uri="{FF2B5EF4-FFF2-40B4-BE49-F238E27FC236}">
                <a16:creationId xmlns:a16="http://schemas.microsoft.com/office/drawing/2014/main" id="{67374DAD-33A4-4192-B9B4-1A9C643F1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775" y="2183269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FF</a:t>
            </a: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D270BAD4-C84A-41F9-A237-B14F799168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4417" y="1858139"/>
            <a:ext cx="27200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Line 78">
            <a:extLst>
              <a:ext uri="{FF2B5EF4-FFF2-40B4-BE49-F238E27FC236}">
                <a16:creationId xmlns:a16="http://schemas.microsoft.com/office/drawing/2014/main" id="{D9F52933-E2A4-4AFF-9E00-0A32836927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6323" y="1849695"/>
            <a:ext cx="0" cy="55248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74">
            <a:extLst>
              <a:ext uri="{FF2B5EF4-FFF2-40B4-BE49-F238E27FC236}">
                <a16:creationId xmlns:a16="http://schemas.microsoft.com/office/drawing/2014/main" id="{75CDE6CF-F508-4727-90A1-8C8275C77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921" y="1662406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FE</a:t>
            </a:r>
          </a:p>
        </p:txBody>
      </p:sp>
      <p:sp>
        <p:nvSpPr>
          <p:cNvPr id="54" name="Text Box 74">
            <a:extLst>
              <a:ext uri="{FF2B5EF4-FFF2-40B4-BE49-F238E27FC236}">
                <a16:creationId xmlns:a16="http://schemas.microsoft.com/office/drawing/2014/main" id="{7D1CDA65-C572-4B28-977A-6915EC0CE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334" y="1587496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55" name="Text Box 74">
            <a:extLst>
              <a:ext uri="{FF2B5EF4-FFF2-40B4-BE49-F238E27FC236}">
                <a16:creationId xmlns:a16="http://schemas.microsoft.com/office/drawing/2014/main" id="{52B54057-ED41-4F59-8F07-B76117F962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870" y="2700235"/>
            <a:ext cx="112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压入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723A1C06-1E62-439A-911E-CBB805F53DD6}"/>
              </a:ext>
            </a:extLst>
          </p:cNvPr>
          <p:cNvSpPr txBox="1"/>
          <p:nvPr/>
        </p:nvSpPr>
        <p:spPr>
          <a:xfrm>
            <a:off x="279546" y="3211246"/>
            <a:ext cx="8604499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压入第一个数据元素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a.(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内容修改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00FEH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待存数据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00FEH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单元（新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顶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8" name="Group 67">
            <a:extLst>
              <a:ext uri="{FF2B5EF4-FFF2-40B4-BE49-F238E27FC236}">
                <a16:creationId xmlns:a16="http://schemas.microsoft.com/office/drawing/2014/main" id="{F75F05BF-E35F-4A8C-8E4B-53517E86BE65}"/>
              </a:ext>
            </a:extLst>
          </p:cNvPr>
          <p:cNvGrpSpPr>
            <a:grpSpLocks/>
          </p:cNvGrpSpPr>
          <p:nvPr/>
        </p:nvGrpSpPr>
        <p:grpSpPr bwMode="auto">
          <a:xfrm>
            <a:off x="6319542" y="1057271"/>
            <a:ext cx="1120401" cy="1600200"/>
            <a:chOff x="4128" y="528"/>
            <a:chExt cx="720" cy="1008"/>
          </a:xfrm>
        </p:grpSpPr>
        <p:sp>
          <p:nvSpPr>
            <p:cNvPr id="39" name="Rectangle 71">
              <a:extLst>
                <a:ext uri="{FF2B5EF4-FFF2-40B4-BE49-F238E27FC236}">
                  <a16:creationId xmlns:a16="http://schemas.microsoft.com/office/drawing/2014/main" id="{F4E8B561-A8EC-4A9D-AF53-23E60315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94C56DD2-C1E1-40A8-8526-952399988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89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652A7BB3-03EC-4E0F-AA41-386A9276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7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2" name="Text Box 74">
            <a:extLst>
              <a:ext uri="{FF2B5EF4-FFF2-40B4-BE49-F238E27FC236}">
                <a16:creationId xmlns:a16="http://schemas.microsoft.com/office/drawing/2014/main" id="{CC0CB776-C157-4798-A783-377F89A9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542" y="2708589"/>
            <a:ext cx="1120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压入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43" name="Line 78">
            <a:extLst>
              <a:ext uri="{FF2B5EF4-FFF2-40B4-BE49-F238E27FC236}">
                <a16:creationId xmlns:a16="http://schemas.microsoft.com/office/drawing/2014/main" id="{F84BB908-584D-4FC2-835C-759704241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5436" y="2030748"/>
            <a:ext cx="463806" cy="34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74">
            <a:extLst>
              <a:ext uri="{FF2B5EF4-FFF2-40B4-BE49-F238E27FC236}">
                <a16:creationId xmlns:a16="http://schemas.microsoft.com/office/drawing/2014/main" id="{CC4A9C83-D6CB-4FE0-98FA-B01B8C7F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593" y="1823782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FE</a:t>
            </a:r>
          </a:p>
        </p:txBody>
      </p:sp>
      <p:sp>
        <p:nvSpPr>
          <p:cNvPr id="45" name="Line 78">
            <a:extLst>
              <a:ext uri="{FF2B5EF4-FFF2-40B4-BE49-F238E27FC236}">
                <a16:creationId xmlns:a16="http://schemas.microsoft.com/office/drawing/2014/main" id="{2FFE8148-E4EE-4BDC-9811-CCFFB7002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47235" y="1498652"/>
            <a:ext cx="27200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78">
            <a:extLst>
              <a:ext uri="{FF2B5EF4-FFF2-40B4-BE49-F238E27FC236}">
                <a16:creationId xmlns:a16="http://schemas.microsoft.com/office/drawing/2014/main" id="{DF8B47DB-9483-430D-BF68-7ACB0E35B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9141" y="1490208"/>
            <a:ext cx="0" cy="55248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74">
            <a:extLst>
              <a:ext uri="{FF2B5EF4-FFF2-40B4-BE49-F238E27FC236}">
                <a16:creationId xmlns:a16="http://schemas.microsoft.com/office/drawing/2014/main" id="{0F99DA6E-9218-4967-A29E-295C5AB8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739" y="1302919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</a:p>
        </p:txBody>
      </p:sp>
      <p:sp>
        <p:nvSpPr>
          <p:cNvPr id="58" name="Line 72">
            <a:extLst>
              <a:ext uri="{FF2B5EF4-FFF2-40B4-BE49-F238E27FC236}">
                <a16:creationId xmlns:a16="http://schemas.microsoft.com/office/drawing/2014/main" id="{CB54CE3B-2AB8-4052-9EB5-F9E40E6B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572" y="1367469"/>
            <a:ext cx="1120401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974EA119-E917-4007-A072-4E2BBAB2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8918" y="1286939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  <p:sp>
        <p:nvSpPr>
          <p:cNvPr id="60" name="Text Box 74">
            <a:extLst>
              <a:ext uri="{FF2B5EF4-FFF2-40B4-BE49-F238E27FC236}">
                <a16:creationId xmlns:a16="http://schemas.microsoft.com/office/drawing/2014/main" id="{E6124825-21AC-492A-AD19-0E80FDEE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506" y="1818328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5" name="Text Box 4">
            <a:extLst>
              <a:ext uri="{FF2B5EF4-FFF2-40B4-BE49-F238E27FC236}">
                <a16:creationId xmlns:a16="http://schemas.microsoft.com/office/drawing/2014/main" id="{723A1C06-1E62-439A-911E-CBB805F53DD6}"/>
              </a:ext>
            </a:extLst>
          </p:cNvPr>
          <p:cNvSpPr txBox="1"/>
          <p:nvPr/>
        </p:nvSpPr>
        <p:spPr>
          <a:xfrm>
            <a:off x="285501" y="4895363"/>
            <a:ext cx="8319248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）压入第二个数据元素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(SP-1)→SP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内容修改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00FDH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待存数据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送入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00FDH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单元（新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顶）。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48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 animBg="1"/>
      <p:bldP spid="52" grpId="0" animBg="1"/>
      <p:bldP spid="53" grpId="0"/>
      <p:bldP spid="54" grpId="0"/>
      <p:bldP spid="55" grpId="0"/>
      <p:bldP spid="72" grpId="0" uiExpand="1" build="p"/>
      <p:bldP spid="42" grpId="0"/>
      <p:bldP spid="43" grpId="0" animBg="1"/>
      <p:bldP spid="44" grpId="0"/>
      <p:bldP spid="45" grpId="0" animBg="1"/>
      <p:bldP spid="56" grpId="0" animBg="1"/>
      <p:bldP spid="57" grpId="0"/>
      <p:bldP spid="58" grpId="0" animBg="1"/>
      <p:bldP spid="59" grpId="0"/>
      <p:bldP spid="60" grpId="0"/>
      <p:bldP spid="75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030" y="0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582CBE-4FFC-4EDA-B757-2A18638DC6D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8" name="Group 67">
            <a:extLst>
              <a:ext uri="{FF2B5EF4-FFF2-40B4-BE49-F238E27FC236}">
                <a16:creationId xmlns:a16="http://schemas.microsoft.com/office/drawing/2014/main" id="{F75F05BF-E35F-4A8C-8E4B-53517E86BE65}"/>
              </a:ext>
            </a:extLst>
          </p:cNvPr>
          <p:cNvGrpSpPr>
            <a:grpSpLocks/>
          </p:cNvGrpSpPr>
          <p:nvPr/>
        </p:nvGrpSpPr>
        <p:grpSpPr bwMode="auto">
          <a:xfrm>
            <a:off x="1550453" y="3453997"/>
            <a:ext cx="1120401" cy="1600200"/>
            <a:chOff x="4128" y="528"/>
            <a:chExt cx="720" cy="1008"/>
          </a:xfrm>
        </p:grpSpPr>
        <p:sp>
          <p:nvSpPr>
            <p:cNvPr id="39" name="Rectangle 71">
              <a:extLst>
                <a:ext uri="{FF2B5EF4-FFF2-40B4-BE49-F238E27FC236}">
                  <a16:creationId xmlns:a16="http://schemas.microsoft.com/office/drawing/2014/main" id="{F4E8B561-A8EC-4A9D-AF53-23E60315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94C56DD2-C1E1-40A8-8526-952399988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89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652A7BB3-03EC-4E0F-AA41-386A9276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7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6" name="Text Box 74">
            <a:extLst>
              <a:ext uri="{FF2B5EF4-FFF2-40B4-BE49-F238E27FC236}">
                <a16:creationId xmlns:a16="http://schemas.microsoft.com/office/drawing/2014/main" id="{CC0CB776-C157-4798-A783-377F89A9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64" y="5082040"/>
            <a:ext cx="28161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压入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后的堆栈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(SP)=00FDH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Line 78">
            <a:extLst>
              <a:ext uri="{FF2B5EF4-FFF2-40B4-BE49-F238E27FC236}">
                <a16:creationId xmlns:a16="http://schemas.microsoft.com/office/drawing/2014/main" id="{2FFE8148-E4EE-4BDC-9811-CCFFB7002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8146" y="3895378"/>
            <a:ext cx="27200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74">
            <a:extLst>
              <a:ext uri="{FF2B5EF4-FFF2-40B4-BE49-F238E27FC236}">
                <a16:creationId xmlns:a16="http://schemas.microsoft.com/office/drawing/2014/main" id="{0F99DA6E-9218-4967-A29E-295C5AB83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99645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FD</a:t>
            </a:r>
          </a:p>
        </p:txBody>
      </p:sp>
      <p:sp>
        <p:nvSpPr>
          <p:cNvPr id="62" name="Line 72">
            <a:extLst>
              <a:ext uri="{FF2B5EF4-FFF2-40B4-BE49-F238E27FC236}">
                <a16:creationId xmlns:a16="http://schemas.microsoft.com/office/drawing/2014/main" id="{CB54CE3B-2AB8-4052-9EB5-F9E40E6B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59483" y="3764195"/>
            <a:ext cx="1120401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4" name="Text Box 74">
            <a:extLst>
              <a:ext uri="{FF2B5EF4-FFF2-40B4-BE49-F238E27FC236}">
                <a16:creationId xmlns:a16="http://schemas.microsoft.com/office/drawing/2014/main" id="{974EA119-E917-4007-A072-4E2BBAB24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829" y="3683665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74">
            <a:extLst>
              <a:ext uri="{FF2B5EF4-FFF2-40B4-BE49-F238E27FC236}">
                <a16:creationId xmlns:a16="http://schemas.microsoft.com/office/drawing/2014/main" id="{E6124825-21AC-492A-AD19-0E80FDEE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417" y="4215054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4">
            <a:extLst>
              <a:ext uri="{FF2B5EF4-FFF2-40B4-BE49-F238E27FC236}">
                <a16:creationId xmlns:a16="http://schemas.microsoft.com/office/drawing/2014/main" id="{723A1C06-1E62-439A-911E-CBB805F53DD6}"/>
              </a:ext>
            </a:extLst>
          </p:cNvPr>
          <p:cNvSpPr txBox="1"/>
          <p:nvPr/>
        </p:nvSpPr>
        <p:spPr>
          <a:xfrm>
            <a:off x="248557" y="1052583"/>
            <a:ext cx="8319248" cy="21605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）出栈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指向的栈顶单元（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00FDH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）内容，即数据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读出，送入指定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地方；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.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堆栈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指针：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(SP)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→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新栈顶。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73" name="Group 67">
            <a:extLst>
              <a:ext uri="{FF2B5EF4-FFF2-40B4-BE49-F238E27FC236}">
                <a16:creationId xmlns:a16="http://schemas.microsoft.com/office/drawing/2014/main" id="{F75F05BF-E35F-4A8C-8E4B-53517E86BE65}"/>
              </a:ext>
            </a:extLst>
          </p:cNvPr>
          <p:cNvGrpSpPr>
            <a:grpSpLocks/>
          </p:cNvGrpSpPr>
          <p:nvPr/>
        </p:nvGrpSpPr>
        <p:grpSpPr bwMode="auto">
          <a:xfrm>
            <a:off x="5143110" y="3392299"/>
            <a:ext cx="1120401" cy="1600200"/>
            <a:chOff x="4128" y="528"/>
            <a:chExt cx="720" cy="1008"/>
          </a:xfrm>
        </p:grpSpPr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F4E8B561-A8EC-4A9D-AF53-23E603159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94C56DD2-C1E1-40A8-8526-952399988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989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652A7BB3-03EC-4E0F-AA41-386A92765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7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7" name="Text Box 74">
            <a:extLst>
              <a:ext uri="{FF2B5EF4-FFF2-40B4-BE49-F238E27FC236}">
                <a16:creationId xmlns:a16="http://schemas.microsoft.com/office/drawing/2014/main" id="{CC0CB776-C157-4798-A783-377F89A9C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4783" y="4995404"/>
            <a:ext cx="28161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弹出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后的堆栈</a:t>
            </a:r>
            <a:endParaRPr lang="en-US" altLang="zh-CN" sz="24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SP</a:t>
            </a: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=00FEH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Line 78">
            <a:extLst>
              <a:ext uri="{FF2B5EF4-FFF2-40B4-BE49-F238E27FC236}">
                <a16:creationId xmlns:a16="http://schemas.microsoft.com/office/drawing/2014/main" id="{F84BB908-584D-4FC2-835C-759704241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004" y="4365776"/>
            <a:ext cx="463806" cy="34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74">
            <a:extLst>
              <a:ext uri="{FF2B5EF4-FFF2-40B4-BE49-F238E27FC236}">
                <a16:creationId xmlns:a16="http://schemas.microsoft.com/office/drawing/2014/main" id="{CC4A9C83-D6CB-4FE0-98FA-B01B8C7F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61" y="4158810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FE</a:t>
            </a:r>
          </a:p>
        </p:txBody>
      </p:sp>
      <p:sp>
        <p:nvSpPr>
          <p:cNvPr id="82" name="Line 72">
            <a:extLst>
              <a:ext uri="{FF2B5EF4-FFF2-40B4-BE49-F238E27FC236}">
                <a16:creationId xmlns:a16="http://schemas.microsoft.com/office/drawing/2014/main" id="{CB54CE3B-2AB8-4052-9EB5-F9E40E6BF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2140" y="3702497"/>
            <a:ext cx="1120401" cy="15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Text Box 74">
            <a:extLst>
              <a:ext uri="{FF2B5EF4-FFF2-40B4-BE49-F238E27FC236}">
                <a16:creationId xmlns:a16="http://schemas.microsoft.com/office/drawing/2014/main" id="{E6124825-21AC-492A-AD19-0E80FDEE7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074" y="4153356"/>
            <a:ext cx="6144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004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uiExpand="1" build="p"/>
      <p:bldP spid="77" grpId="0"/>
      <p:bldP spid="78" grpId="0" animBg="1"/>
      <p:bldP spid="79" grpId="0"/>
      <p:bldP spid="82" grpId="0" animBg="1"/>
      <p:bldP spid="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C7388-386E-417B-B9D8-E429593D9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D53C798-513C-4F12-8BDE-1EC482782DBA}"/>
              </a:ext>
            </a:extLst>
          </p:cNvPr>
          <p:cNvSpPr txBox="1"/>
          <p:nvPr/>
        </p:nvSpPr>
        <p:spPr>
          <a:xfrm>
            <a:off x="397520" y="931902"/>
            <a:ext cx="852313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堆栈寻址的应用：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120BC1-7A4A-409D-991E-1410C341C988}"/>
              </a:ext>
            </a:extLst>
          </p:cNvPr>
          <p:cNvSpPr txBox="1"/>
          <p:nvPr/>
        </p:nvSpPr>
        <p:spPr>
          <a:xfrm>
            <a:off x="416011" y="1671294"/>
            <a:ext cx="808309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堆栈先进后出的方式可方便处理子程序嵌套调用；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调用子程序时将返回地址压栈保存；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子程序运行结束时，从栈顶弹出返回地址送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，返回上一级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程序，从调用语句下一条指令继续执行；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41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1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C7388-386E-417B-B9D8-E429593D9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D53C798-513C-4F12-8BDE-1EC482782DBA}"/>
              </a:ext>
            </a:extLst>
          </p:cNvPr>
          <p:cNvSpPr txBox="1"/>
          <p:nvPr/>
        </p:nvSpPr>
        <p:spPr>
          <a:xfrm>
            <a:off x="397520" y="931902"/>
            <a:ext cx="852313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间接寻址类小结：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7196"/>
              </p:ext>
            </p:extLst>
          </p:nvPr>
        </p:nvGraphicFramePr>
        <p:xfrm>
          <a:off x="1111621" y="1986741"/>
          <a:ext cx="6511149" cy="233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391">
                  <a:extLst>
                    <a:ext uri="{9D8B030D-6E8A-4147-A177-3AD203B41FA5}">
                      <a16:colId xmlns:a16="http://schemas.microsoft.com/office/drawing/2014/main" val="2048001259"/>
                    </a:ext>
                  </a:extLst>
                </a:gridCol>
                <a:gridCol w="1536039">
                  <a:extLst>
                    <a:ext uri="{9D8B030D-6E8A-4147-A177-3AD203B41FA5}">
                      <a16:colId xmlns:a16="http://schemas.microsoft.com/office/drawing/2014/main" val="851823970"/>
                    </a:ext>
                  </a:extLst>
                </a:gridCol>
                <a:gridCol w="1651464">
                  <a:extLst>
                    <a:ext uri="{9D8B030D-6E8A-4147-A177-3AD203B41FA5}">
                      <a16:colId xmlns:a16="http://schemas.microsoft.com/office/drawing/2014/main" val="3552467613"/>
                    </a:ext>
                  </a:extLst>
                </a:gridCol>
                <a:gridCol w="1119255">
                  <a:extLst>
                    <a:ext uri="{9D8B030D-6E8A-4147-A177-3AD203B41FA5}">
                      <a16:colId xmlns:a16="http://schemas.microsoft.com/office/drawing/2014/main" val="25449372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操作数位置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地址码形式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访存次数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2672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存储器间接寻址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主存单元号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2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41428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寄存器间接寻址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寄存器号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42972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自增型寄存器间址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寄存器号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6601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自减型寄存器间址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寄存器号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83117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堆栈寻址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堆栈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(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)</a:t>
                      </a:r>
                      <a:endParaRPr lang="zh-CN" altLang="en-US" dirty="0" smtClean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SP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1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6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54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C7388-386E-417B-B9D8-E429593D9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）变址、基址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45120BC1-7A4A-409D-991E-1410C341C988}"/>
              </a:ext>
            </a:extLst>
          </p:cNvPr>
          <p:cNvSpPr txBox="1"/>
          <p:nvPr/>
        </p:nvSpPr>
        <p:spPr>
          <a:xfrm>
            <a:off x="339006" y="1453073"/>
            <a:ext cx="798024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通过计算得到有效地址，使地址表示灵活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可变。</a:t>
            </a: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D53C798-513C-4F12-8BDE-1EC482782DBA}"/>
              </a:ext>
            </a:extLst>
          </p:cNvPr>
          <p:cNvSpPr txBox="1"/>
          <p:nvPr/>
        </p:nvSpPr>
        <p:spPr>
          <a:xfrm>
            <a:off x="397520" y="2226500"/>
            <a:ext cx="852313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变址寻址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5120BC1-7A4A-409D-991E-1410C341C988}"/>
              </a:ext>
            </a:extLst>
          </p:cNvPr>
          <p:cNvSpPr txBox="1"/>
          <p:nvPr/>
        </p:nvSpPr>
        <p:spPr>
          <a:xfrm>
            <a:off x="339006" y="3015163"/>
            <a:ext cx="891541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中一个地址码包含两个信息：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，变址寄存器</a:t>
            </a: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Rx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操作数有效地址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D+(Rx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访问主存储器，读写操作数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5" name="线形标注 2 14"/>
          <p:cNvSpPr/>
          <p:nvPr/>
        </p:nvSpPr>
        <p:spPr>
          <a:xfrm>
            <a:off x="4872978" y="1124108"/>
            <a:ext cx="3057364" cy="438397"/>
          </a:xfrm>
          <a:prstGeom prst="borderCallout2">
            <a:avLst>
              <a:gd name="adj1" fmla="val 66154"/>
              <a:gd name="adj2" fmla="val -2623"/>
              <a:gd name="adj3" fmla="val 66154"/>
              <a:gd name="adj4" fmla="val -17483"/>
              <a:gd name="adj5" fmla="val 14798"/>
              <a:gd name="adj6" fmla="val -375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1"/>
                </a:solidFill>
              </a:rPr>
              <a:t>操作数都在</a:t>
            </a:r>
            <a:r>
              <a:rPr lang="zh-CN" altLang="en-US" sz="2400" dirty="0" smtClean="0">
                <a:solidFill>
                  <a:schemeClr val="accent1"/>
                </a:solidFill>
              </a:rPr>
              <a:t>主存</a:t>
            </a:r>
            <a:r>
              <a:rPr lang="zh-CN" altLang="en-US" sz="2400" dirty="0" smtClean="0">
                <a:solidFill>
                  <a:schemeClr val="accent1"/>
                </a:solidFill>
              </a:rPr>
              <a:t>单元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9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build="p"/>
      <p:bldP spid="33" grpId="0" build="p"/>
      <p:bldP spid="14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D3A0782-5711-44C8-A5A6-8E0CD5B1637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第二章 指令系统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1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指令格式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383730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02.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3848850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指令字长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452245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4533992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操作码结构</a:t>
            </a:r>
          </a:p>
        </p:txBody>
      </p:sp>
      <p:sp>
        <p:nvSpPr>
          <p:cNvPr id="18" name="işľíďe">
            <a:extLst>
              <a:ext uri="{FF2B5EF4-FFF2-40B4-BE49-F238E27FC236}">
                <a16:creationId xmlns:a16="http://schemas.microsoft.com/office/drawing/2014/main" id="{E5400110-15A9-4C04-B17E-852298594D31}"/>
              </a:ext>
            </a:extLst>
          </p:cNvPr>
          <p:cNvSpPr txBox="1"/>
          <p:nvPr/>
        </p:nvSpPr>
        <p:spPr>
          <a:xfrm>
            <a:off x="1872697" y="523371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ïşľïdé">
            <a:extLst>
              <a:ext uri="{FF2B5EF4-FFF2-40B4-BE49-F238E27FC236}">
                <a16:creationId xmlns:a16="http://schemas.microsoft.com/office/drawing/2014/main" id="{0AB8AA57-0055-467E-9724-A93AF74CD001}"/>
              </a:ext>
            </a:extLst>
          </p:cNvPr>
          <p:cNvSpPr/>
          <p:nvPr/>
        </p:nvSpPr>
        <p:spPr>
          <a:xfrm>
            <a:off x="2526228" y="5245258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指令中的地址结构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3865863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455100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>
            <a:extLst>
              <a:ext uri="{FF2B5EF4-FFF2-40B4-BE49-F238E27FC236}">
                <a16:creationId xmlns:a16="http://schemas.microsoft.com/office/drawing/2014/main" id="{74516FBA-5AE3-48B8-9D4C-7641C8122DD4}"/>
              </a:ext>
            </a:extLst>
          </p:cNvPr>
          <p:cNvSpPr/>
          <p:nvPr/>
        </p:nvSpPr>
        <p:spPr>
          <a:xfrm>
            <a:off x="1524070" y="5262271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434351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68FB83-8912-4A18-9FCD-D099892CF76F}"/>
              </a:ext>
            </a:extLst>
          </p:cNvPr>
          <p:cNvCxnSpPr>
            <a:cxnSpLocks/>
          </p:cNvCxnSpPr>
          <p:nvPr/>
        </p:nvCxnSpPr>
        <p:spPr>
          <a:xfrm>
            <a:off x="1959428" y="5040200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5" name="îsḻíḋé">
            <a:extLst>
              <a:ext uri="{FF2B5EF4-FFF2-40B4-BE49-F238E27FC236}">
                <a16:creationId xmlns:a16="http://schemas.microsoft.com/office/drawing/2014/main" id="{D0A65334-D950-43A1-9215-6CC16BD6D437}"/>
              </a:ext>
            </a:extLst>
          </p:cNvPr>
          <p:cNvSpPr txBox="1"/>
          <p:nvPr/>
        </p:nvSpPr>
        <p:spPr>
          <a:xfrm>
            <a:off x="1865444" y="3104343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28" name="ísḻiḑe">
            <a:extLst>
              <a:ext uri="{FF2B5EF4-FFF2-40B4-BE49-F238E27FC236}">
                <a16:creationId xmlns:a16="http://schemas.microsoft.com/office/drawing/2014/main" id="{DED089B1-A7E4-48E2-BE91-60B4881AA202}"/>
              </a:ext>
            </a:extLst>
          </p:cNvPr>
          <p:cNvSpPr/>
          <p:nvPr/>
        </p:nvSpPr>
        <p:spPr>
          <a:xfrm>
            <a:off x="2518974" y="3115885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指令基本格式</a:t>
            </a:r>
          </a:p>
        </p:txBody>
      </p:sp>
      <p:sp>
        <p:nvSpPr>
          <p:cNvPr id="31" name="îṩļíḑé">
            <a:extLst>
              <a:ext uri="{FF2B5EF4-FFF2-40B4-BE49-F238E27FC236}">
                <a16:creationId xmlns:a16="http://schemas.microsoft.com/office/drawing/2014/main" id="{09F032BE-8F3F-4A31-A7AF-DBC7191FF3E0}"/>
              </a:ext>
            </a:extLst>
          </p:cNvPr>
          <p:cNvSpPr/>
          <p:nvPr/>
        </p:nvSpPr>
        <p:spPr>
          <a:xfrm>
            <a:off x="1516816" y="313289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B407DE5-C8A4-4B8D-BD97-2A4DA29415AA}"/>
              </a:ext>
            </a:extLst>
          </p:cNvPr>
          <p:cNvCxnSpPr>
            <a:cxnSpLocks/>
          </p:cNvCxnSpPr>
          <p:nvPr/>
        </p:nvCxnSpPr>
        <p:spPr>
          <a:xfrm>
            <a:off x="1952174" y="361054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7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84C47E-4E21-4FC8-AB51-32A68FC6674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Line 78">
            <a:extLst>
              <a:ext uri="{FF2B5EF4-FFF2-40B4-BE49-F238E27FC236}">
                <a16:creationId xmlns:a16="http://schemas.microsoft.com/office/drawing/2014/main" id="{A9DEFFAC-18D7-499A-A722-F4B81BAAF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872" y="2107994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78">
            <a:extLst>
              <a:ext uri="{FF2B5EF4-FFF2-40B4-BE49-F238E27FC236}">
                <a16:creationId xmlns:a16="http://schemas.microsoft.com/office/drawing/2014/main" id="{3A173859-206D-47FD-81EF-AD67FB0E3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884" y="2839261"/>
            <a:ext cx="1047222" cy="50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74">
            <a:extLst>
              <a:ext uri="{FF2B5EF4-FFF2-40B4-BE49-F238E27FC236}">
                <a16:creationId xmlns:a16="http://schemas.microsoft.com/office/drawing/2014/main" id="{7F9F2EE5-A5CB-42A8-BA70-C10521D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36" y="2654962"/>
            <a:ext cx="692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Rx</a:t>
            </a:r>
          </a:p>
        </p:txBody>
      </p:sp>
      <p:sp>
        <p:nvSpPr>
          <p:cNvPr id="24" name="Text Box 74">
            <a:extLst>
              <a:ext uri="{FF2B5EF4-FFF2-40B4-BE49-F238E27FC236}">
                <a16:creationId xmlns:a16="http://schemas.microsoft.com/office/drawing/2014/main" id="{16CF7FD5-B711-4CD7-B855-5F89410E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574" y="2663196"/>
            <a:ext cx="104722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</a:p>
        </p:txBody>
      </p:sp>
      <p:grpSp>
        <p:nvGrpSpPr>
          <p:cNvPr id="25" name="Group 67">
            <a:extLst>
              <a:ext uri="{FF2B5EF4-FFF2-40B4-BE49-F238E27FC236}">
                <a16:creationId xmlns:a16="http://schemas.microsoft.com/office/drawing/2014/main" id="{87B63FDF-BCD6-4333-BB4B-7CF8FF13FD00}"/>
              </a:ext>
            </a:extLst>
          </p:cNvPr>
          <p:cNvGrpSpPr>
            <a:grpSpLocks/>
          </p:cNvGrpSpPr>
          <p:nvPr/>
        </p:nvGrpSpPr>
        <p:grpSpPr bwMode="auto">
          <a:xfrm>
            <a:off x="6743035" y="1902920"/>
            <a:ext cx="1772315" cy="1600200"/>
            <a:chOff x="4128" y="528"/>
            <a:chExt cx="720" cy="1008"/>
          </a:xfrm>
        </p:grpSpPr>
        <p:sp>
          <p:nvSpPr>
            <p:cNvPr id="26" name="Rectangle 71">
              <a:extLst>
                <a:ext uri="{FF2B5EF4-FFF2-40B4-BE49-F238E27FC236}">
                  <a16:creationId xmlns:a16="http://schemas.microsoft.com/office/drawing/2014/main" id="{DE576721-C9E3-49DB-809B-CB1B8647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72">
              <a:extLst>
                <a:ext uri="{FF2B5EF4-FFF2-40B4-BE49-F238E27FC236}">
                  <a16:creationId xmlns:a16="http://schemas.microsoft.com/office/drawing/2014/main" id="{FF3B2857-05A3-4A25-B0F7-5E8C83E2A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73">
              <a:extLst>
                <a:ext uri="{FF2B5EF4-FFF2-40B4-BE49-F238E27FC236}">
                  <a16:creationId xmlns:a16="http://schemas.microsoft.com/office/drawing/2014/main" id="{53A4B759-030B-4E8B-9432-D76C6BCA8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Text Box 74">
            <a:extLst>
              <a:ext uri="{FF2B5EF4-FFF2-40B4-BE49-F238E27FC236}">
                <a16:creationId xmlns:a16="http://schemas.microsoft.com/office/drawing/2014/main" id="{7704FF97-56BF-4295-9A7E-4172A936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20" y="1406431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21C54C54-0A94-4AC7-AE65-E31D2C61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35" y="2436320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FD957655-9598-4F54-AADF-41D75D44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89" y="2373374"/>
            <a:ext cx="121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A=D+N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315CA593-16C8-4CD9-80A3-5C9900FA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211" y="2476578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9EECE6-4D4C-4DFB-ACC4-34F1D56ADF51}"/>
              </a:ext>
            </a:extLst>
          </p:cNvPr>
          <p:cNvGrpSpPr/>
          <p:nvPr/>
        </p:nvGrpSpPr>
        <p:grpSpPr>
          <a:xfrm>
            <a:off x="358441" y="1574078"/>
            <a:ext cx="4071939" cy="531814"/>
            <a:chOff x="262071" y="3428995"/>
            <a:chExt cx="4071939" cy="531814"/>
          </a:xfrm>
        </p:grpSpPr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F1B4FC79-138B-4786-971E-CF891763F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71" y="3428995"/>
              <a:ext cx="4071939" cy="531814"/>
              <a:chOff x="1248" y="2208"/>
              <a:chExt cx="2565" cy="335"/>
            </a:xfrm>
          </p:grpSpPr>
          <p:sp>
            <p:nvSpPr>
              <p:cNvPr id="15" name="Text Box 22">
                <a:extLst>
                  <a:ext uri="{FF2B5EF4-FFF2-40B4-BE49-F238E27FC236}">
                    <a16:creationId xmlns:a16="http://schemas.microsoft.com/office/drawing/2014/main" id="{9F8CC0B9-9D53-44E1-8F39-1D8F30B04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208"/>
                <a:ext cx="2565" cy="330"/>
              </a:xfrm>
              <a:prstGeom prst="rect">
                <a:avLst/>
              </a:prstGeom>
              <a:solidFill>
                <a:srgbClr val="FEFEFA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OP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   Rx    D</a:t>
                </a:r>
              </a:p>
            </p:txBody>
          </p:sp>
          <p:sp>
            <p:nvSpPr>
              <p:cNvPr id="16" name="Line 23">
                <a:extLst>
                  <a:ext uri="{FF2B5EF4-FFF2-40B4-BE49-F238E27FC236}">
                    <a16:creationId xmlns:a16="http://schemas.microsoft.com/office/drawing/2014/main" id="{071B7F69-E06B-44C3-9490-CC2B8B31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2208"/>
                <a:ext cx="0" cy="3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24">
                <a:extLst>
                  <a:ext uri="{FF2B5EF4-FFF2-40B4-BE49-F238E27FC236}">
                    <a16:creationId xmlns:a16="http://schemas.microsoft.com/office/drawing/2014/main" id="{4AE412E1-EDB6-40DD-B0F7-1C2F0F9A7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2208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832BC7D7-1D2E-454B-8186-DDA37FA6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428" y="3436933"/>
              <a:ext cx="0" cy="523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Line 78">
            <a:extLst>
              <a:ext uri="{FF2B5EF4-FFF2-40B4-BE49-F238E27FC236}">
                <a16:creationId xmlns:a16="http://schemas.microsoft.com/office/drawing/2014/main" id="{41EDFAF1-A201-47FC-8722-439AFB3F0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806" y="2438368"/>
            <a:ext cx="1718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78">
            <a:extLst>
              <a:ext uri="{FF2B5EF4-FFF2-40B4-BE49-F238E27FC236}">
                <a16:creationId xmlns:a16="http://schemas.microsoft.com/office/drawing/2014/main" id="{69AF6CFD-436A-4AF1-B441-0F03FF8DB1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2808" y="2457525"/>
            <a:ext cx="897064" cy="2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78">
            <a:extLst>
              <a:ext uri="{FF2B5EF4-FFF2-40B4-BE49-F238E27FC236}">
                <a16:creationId xmlns:a16="http://schemas.microsoft.com/office/drawing/2014/main" id="{FCED94F7-272B-48D3-8A3F-0618F11C0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135" y="2093448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2DB58CCF-27DF-46B6-B26B-66F67118E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891" y="2455001"/>
            <a:ext cx="810530" cy="703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78">
            <a:extLst>
              <a:ext uri="{FF2B5EF4-FFF2-40B4-BE49-F238E27FC236}">
                <a16:creationId xmlns:a16="http://schemas.microsoft.com/office/drawing/2014/main" id="{A50C7ACB-EC9C-4CA0-908A-0056AAC28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730" y="2947778"/>
            <a:ext cx="118563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74">
            <a:extLst>
              <a:ext uri="{FF2B5EF4-FFF2-40B4-BE49-F238E27FC236}">
                <a16:creationId xmlns:a16="http://schemas.microsoft.com/office/drawing/2014/main" id="{4594470B-8E4F-4003-8A56-D936F735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329" y="2009104"/>
            <a:ext cx="474647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加法器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2CF46F4F-0D5A-4DFC-BEF4-6162E7F30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1508" y="4472098"/>
            <a:ext cx="311107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4131D66A-B0D4-4590-9B38-FF17237224B6}"/>
              </a:ext>
            </a:extLst>
          </p:cNvPr>
          <p:cNvSpPr txBox="1"/>
          <p:nvPr/>
        </p:nvSpPr>
        <p:spPr>
          <a:xfrm>
            <a:off x="158551" y="3168817"/>
            <a:ext cx="204881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寻址过程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78">
            <a:extLst>
              <a:ext uri="{FF2B5EF4-FFF2-40B4-BE49-F238E27FC236}">
                <a16:creationId xmlns:a16="http://schemas.microsoft.com/office/drawing/2014/main" id="{564FE1A7-C176-4515-BA01-9493F58D7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47784" y="4764486"/>
            <a:ext cx="59104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B479E3F8-D4EC-4BFE-B3E6-7AB50F0AB785}"/>
              </a:ext>
            </a:extLst>
          </p:cNvPr>
          <p:cNvSpPr txBox="1"/>
          <p:nvPr/>
        </p:nvSpPr>
        <p:spPr>
          <a:xfrm>
            <a:off x="6488009" y="4137949"/>
            <a:ext cx="95137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noProof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AD26B257-2E6F-4C46-9154-729C54ACAC16}"/>
              </a:ext>
            </a:extLst>
          </p:cNvPr>
          <p:cNvSpPr txBox="1"/>
          <p:nvPr/>
        </p:nvSpPr>
        <p:spPr>
          <a:xfrm>
            <a:off x="179190" y="4057051"/>
            <a:ext cx="187983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58" name="Line 78">
            <a:extLst>
              <a:ext uri="{FF2B5EF4-FFF2-40B4-BE49-F238E27FC236}">
                <a16:creationId xmlns:a16="http://schemas.microsoft.com/office/drawing/2014/main" id="{E6E929A1-57CE-4A80-AF9B-8C3AE7B16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384" y="5133617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959A2BC4-1EC4-4087-AE80-9DD847735384}"/>
              </a:ext>
            </a:extLst>
          </p:cNvPr>
          <p:cNvSpPr txBox="1"/>
          <p:nvPr/>
        </p:nvSpPr>
        <p:spPr>
          <a:xfrm>
            <a:off x="2653901" y="4539487"/>
            <a:ext cx="66427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Rx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0" name="Text Box 4">
            <a:extLst>
              <a:ext uri="{FF2B5EF4-FFF2-40B4-BE49-F238E27FC236}">
                <a16:creationId xmlns:a16="http://schemas.microsoft.com/office/drawing/2014/main" id="{60E7A045-BCFD-4F9F-BF6F-58050B902621}"/>
              </a:ext>
            </a:extLst>
          </p:cNvPr>
          <p:cNvSpPr txBox="1"/>
          <p:nvPr/>
        </p:nvSpPr>
        <p:spPr>
          <a:xfrm>
            <a:off x="158550" y="4642349"/>
            <a:ext cx="248741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4">
            <a:extLst>
              <a:ext uri="{FF2B5EF4-FFF2-40B4-BE49-F238E27FC236}">
                <a16:creationId xmlns:a16="http://schemas.microsoft.com/office/drawing/2014/main" id="{FE7F3ABB-19B0-47DC-A0AE-1A4DA39E7DFF}"/>
              </a:ext>
            </a:extLst>
          </p:cNvPr>
          <p:cNvSpPr txBox="1"/>
          <p:nvPr/>
        </p:nvSpPr>
        <p:spPr>
          <a:xfrm>
            <a:off x="3435226" y="4642349"/>
            <a:ext cx="149357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62" name="Line 78">
            <a:extLst>
              <a:ext uri="{FF2B5EF4-FFF2-40B4-BE49-F238E27FC236}">
                <a16:creationId xmlns:a16="http://schemas.microsoft.com/office/drawing/2014/main" id="{7A60B856-5B85-4931-AE27-68503BE9D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6077" y="5098505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3" name="Line 78">
            <a:extLst>
              <a:ext uri="{FF2B5EF4-FFF2-40B4-BE49-F238E27FC236}">
                <a16:creationId xmlns:a16="http://schemas.microsoft.com/office/drawing/2014/main" id="{5B161089-5254-4CBD-A626-182EAEF9C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44305" y="4772717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4" name="Line 78">
            <a:extLst>
              <a:ext uri="{FF2B5EF4-FFF2-40B4-BE49-F238E27FC236}">
                <a16:creationId xmlns:a16="http://schemas.microsoft.com/office/drawing/2014/main" id="{F212B805-ED49-4477-BAF1-7192D4569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27143" y="4473416"/>
            <a:ext cx="9226" cy="63332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6" name="Text Box 74">
            <a:extLst>
              <a:ext uri="{FF2B5EF4-FFF2-40B4-BE49-F238E27FC236}">
                <a16:creationId xmlns:a16="http://schemas.microsoft.com/office/drawing/2014/main" id="{60ACBE0D-2D7A-430F-913B-FEF7F42E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403" y="4499508"/>
            <a:ext cx="10626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A=D+N</a:t>
            </a:r>
          </a:p>
        </p:txBody>
      </p:sp>
      <p:sp>
        <p:nvSpPr>
          <p:cNvPr id="67" name="Text Box 74">
            <a:extLst>
              <a:ext uri="{FF2B5EF4-FFF2-40B4-BE49-F238E27FC236}">
                <a16:creationId xmlns:a16="http://schemas.microsoft.com/office/drawing/2014/main" id="{769DC639-D26A-4E1A-B6D0-8C907F06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46" y="4474751"/>
            <a:ext cx="1277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830BAAC7-B06E-430C-965D-2A4E1F901C23}"/>
              </a:ext>
            </a:extLst>
          </p:cNvPr>
          <p:cNvSpPr txBox="1"/>
          <p:nvPr/>
        </p:nvSpPr>
        <p:spPr>
          <a:xfrm>
            <a:off x="141423" y="5426616"/>
            <a:ext cx="884402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与形式地址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变址寄存器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S=((Rx)+ D)</a:t>
            </a:r>
          </a:p>
        </p:txBody>
      </p:sp>
      <p:sp>
        <p:nvSpPr>
          <p:cNvPr id="7" name="右大括号 6"/>
          <p:cNvSpPr/>
          <p:nvPr/>
        </p:nvSpPr>
        <p:spPr>
          <a:xfrm rot="16200000">
            <a:off x="3325567" y="698438"/>
            <a:ext cx="245978" cy="13657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45120BC1-7A4A-409D-991E-1410C341C988}"/>
              </a:ext>
            </a:extLst>
          </p:cNvPr>
          <p:cNvSpPr txBox="1"/>
          <p:nvPr/>
        </p:nvSpPr>
        <p:spPr>
          <a:xfrm>
            <a:off x="2933870" y="721639"/>
            <a:ext cx="104792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57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9" grpId="0"/>
      <p:bldP spid="35" grpId="0"/>
      <p:bldP spid="36" grpId="0"/>
      <p:bldP spid="37" grpId="0"/>
      <p:bldP spid="48" grpId="0" animBg="1"/>
      <p:bldP spid="51" grpId="0" animBg="1"/>
      <p:bldP spid="52" grpId="0"/>
      <p:bldP spid="54" grpId="0" animBg="1"/>
      <p:bldP spid="55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 animBg="1"/>
      <p:bldP spid="64" grpId="0" animBg="1"/>
      <p:bldP spid="66" grpId="0"/>
      <p:bldP spid="67" grpId="0"/>
      <p:bldP spid="68" grpId="0"/>
      <p:bldP spid="7" grpId="0" animBg="1"/>
      <p:bldP spid="5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81AFA-3C62-4056-831E-3BB163553F2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3947AD82-DBE6-4097-ABDA-01DE605664EC}"/>
              </a:ext>
            </a:extLst>
          </p:cNvPr>
          <p:cNvSpPr txBox="1"/>
          <p:nvPr/>
        </p:nvSpPr>
        <p:spPr>
          <a:xfrm>
            <a:off x="277946" y="1366533"/>
            <a:ext cx="8319248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若指令中给出变址寄存器号为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，形式地址为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，按变址方式读取操作数。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4">
            <a:extLst>
              <a:ext uri="{FF2B5EF4-FFF2-40B4-BE49-F238E27FC236}">
                <a16:creationId xmlns:a16="http://schemas.microsoft.com/office/drawing/2014/main" id="{F5F78115-A33B-47E4-9F85-F05114E66519}"/>
              </a:ext>
            </a:extLst>
          </p:cNvPr>
          <p:cNvSpPr txBox="1"/>
          <p:nvPr/>
        </p:nvSpPr>
        <p:spPr>
          <a:xfrm>
            <a:off x="283552" y="2666921"/>
            <a:ext cx="38439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 0030H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1000H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2000H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4">
            <a:extLst>
              <a:ext uri="{FF2B5EF4-FFF2-40B4-BE49-F238E27FC236}">
                <a16:creationId xmlns:a16="http://schemas.microsoft.com/office/drawing/2014/main" id="{E47DA023-D1E3-4BF6-8F3E-ACD225573BC6}"/>
              </a:ext>
            </a:extLst>
          </p:cNvPr>
          <p:cNvSpPr txBox="1"/>
          <p:nvPr/>
        </p:nvSpPr>
        <p:spPr>
          <a:xfrm>
            <a:off x="4089400" y="2672233"/>
            <a:ext cx="4864604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1000H  7A00H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102FH  1000H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1030H  2C00H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4">
            <a:extLst>
              <a:ext uri="{FF2B5EF4-FFF2-40B4-BE49-F238E27FC236}">
                <a16:creationId xmlns:a16="http://schemas.microsoft.com/office/drawing/2014/main" id="{DF44A5B3-0076-49AE-8F72-7643440D6FBB}"/>
              </a:ext>
            </a:extLst>
          </p:cNvPr>
          <p:cNvSpPr txBox="1"/>
          <p:nvPr/>
        </p:nvSpPr>
        <p:spPr>
          <a:xfrm>
            <a:off x="277946" y="4366278"/>
            <a:ext cx="8319248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A= D+(R0) =D+N=1000H+0030H=1030H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 (A)= 2C00H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26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65" grpId="0"/>
      <p:bldP spid="69" grpId="0"/>
      <p:bldP spid="7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A44DEE-A771-4CB9-9E60-C6A875AD3E5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3947AD82-DBE6-4097-ABDA-01DE605664EC}"/>
              </a:ext>
            </a:extLst>
          </p:cNvPr>
          <p:cNvSpPr txBox="1"/>
          <p:nvPr/>
        </p:nvSpPr>
        <p:spPr>
          <a:xfrm>
            <a:off x="277946" y="1423683"/>
            <a:ext cx="8319248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：下列语句的源操作数采用变址寻址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MOV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AL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20H[SI] 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</a:p>
        </p:txBody>
      </p:sp>
      <p:sp>
        <p:nvSpPr>
          <p:cNvPr id="2" name="线形标注 3 1"/>
          <p:cNvSpPr/>
          <p:nvPr/>
        </p:nvSpPr>
        <p:spPr>
          <a:xfrm>
            <a:off x="1973179" y="3747718"/>
            <a:ext cx="1679609" cy="717082"/>
          </a:xfrm>
          <a:prstGeom prst="borderCallout3">
            <a:avLst>
              <a:gd name="adj1" fmla="val 15395"/>
              <a:gd name="adj2" fmla="val -1721"/>
              <a:gd name="adj3" fmla="val 21435"/>
              <a:gd name="adj4" fmla="val -1377"/>
              <a:gd name="adj5" fmla="val -3356"/>
              <a:gd name="adj6" fmla="val -27824"/>
              <a:gd name="adj7" fmla="val -152809"/>
              <a:gd name="adj8" fmla="val 821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形式地址</a:t>
            </a:r>
            <a:r>
              <a:rPr lang="en-US" altLang="zh-CN" sz="2000" dirty="0" smtClean="0"/>
              <a:t>20H</a:t>
            </a:r>
            <a:endParaRPr lang="zh-CN" altLang="en-US" sz="2000" dirty="0"/>
          </a:p>
        </p:txBody>
      </p:sp>
      <p:sp>
        <p:nvSpPr>
          <p:cNvPr id="13" name="线形标注 3 12"/>
          <p:cNvSpPr/>
          <p:nvPr/>
        </p:nvSpPr>
        <p:spPr>
          <a:xfrm>
            <a:off x="4390825" y="3747718"/>
            <a:ext cx="1679609" cy="717082"/>
          </a:xfrm>
          <a:prstGeom prst="borderCallout3">
            <a:avLst>
              <a:gd name="adj1" fmla="val 21435"/>
              <a:gd name="adj2" fmla="val 96560"/>
              <a:gd name="adj3" fmla="val 30160"/>
              <a:gd name="adj4" fmla="val 97477"/>
              <a:gd name="adj5" fmla="val 1342"/>
              <a:gd name="adj6" fmla="val 130056"/>
              <a:gd name="adj7" fmla="val -148111"/>
              <a:gd name="adj8" fmla="val -7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变址寄存器</a:t>
            </a:r>
            <a:r>
              <a:rPr lang="en-US" altLang="zh-CN" sz="2000" dirty="0" smtClean="0"/>
              <a:t>SI</a:t>
            </a:r>
            <a:endParaRPr lang="zh-CN" altLang="en-US" sz="2000" dirty="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947AD82-DBE6-4097-ABDA-01DE605664EC}"/>
              </a:ext>
            </a:extLst>
          </p:cNvPr>
          <p:cNvSpPr txBox="1"/>
          <p:nvPr/>
        </p:nvSpPr>
        <p:spPr>
          <a:xfrm>
            <a:off x="401771" y="4808262"/>
            <a:ext cx="831924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通过修改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SI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的值，可以访问数组等连续地址空间；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20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2" grpId="0" animBg="1"/>
      <p:bldP spid="13" grpId="0" animBg="1"/>
      <p:bldP spid="1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86C72E-0B64-4783-B601-74E3DA6D9B4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4FF1C68-45FA-45A5-9D48-AB6DE30CB6D4}"/>
              </a:ext>
            </a:extLst>
          </p:cNvPr>
          <p:cNvSpPr txBox="1"/>
          <p:nvPr/>
        </p:nvSpPr>
        <p:spPr>
          <a:xfrm>
            <a:off x="310430" y="943646"/>
            <a:ext cx="852313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基址寻址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45120BC1-7A4A-409D-991E-1410C341C988}"/>
              </a:ext>
            </a:extLst>
          </p:cNvPr>
          <p:cNvSpPr txBox="1"/>
          <p:nvPr/>
        </p:nvSpPr>
        <p:spPr>
          <a:xfrm>
            <a:off x="275067" y="1517821"/>
            <a:ext cx="7896344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中一个地址码给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出了两个信息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)D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，基址寄存器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 D+(R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访问主存储器，读写操作数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6B689FA7-A444-4F0E-89D1-27C9B3060470}"/>
              </a:ext>
            </a:extLst>
          </p:cNvPr>
          <p:cNvSpPr txBox="1"/>
          <p:nvPr/>
        </p:nvSpPr>
        <p:spPr>
          <a:xfrm>
            <a:off x="298120" y="4355822"/>
            <a:ext cx="843384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中有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专用的基址寄存器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，比如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8086/8088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中使用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BX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BP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437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3" grpId="0" build="p"/>
      <p:bldP spid="1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E8D6F4-13F0-4F92-B32F-97D3488FAF7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Line 78">
            <a:extLst>
              <a:ext uri="{FF2B5EF4-FFF2-40B4-BE49-F238E27FC236}">
                <a16:creationId xmlns:a16="http://schemas.microsoft.com/office/drawing/2014/main" id="{A9DEFFAC-18D7-499A-A722-F4B81BAAF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872" y="1960904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Line 78">
            <a:extLst>
              <a:ext uri="{FF2B5EF4-FFF2-40B4-BE49-F238E27FC236}">
                <a16:creationId xmlns:a16="http://schemas.microsoft.com/office/drawing/2014/main" id="{3A173859-206D-47FD-81EF-AD67FB0E39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884" y="2692171"/>
            <a:ext cx="1047222" cy="50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Text Box 74">
            <a:extLst>
              <a:ext uri="{FF2B5EF4-FFF2-40B4-BE49-F238E27FC236}">
                <a16:creationId xmlns:a16="http://schemas.microsoft.com/office/drawing/2014/main" id="{7F9F2EE5-A5CB-42A8-BA70-C10521D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36" y="2507872"/>
            <a:ext cx="692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Text Box 74">
            <a:extLst>
              <a:ext uri="{FF2B5EF4-FFF2-40B4-BE49-F238E27FC236}">
                <a16:creationId xmlns:a16="http://schemas.microsoft.com/office/drawing/2014/main" id="{16CF7FD5-B711-4CD7-B855-5F89410E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574" y="2516106"/>
            <a:ext cx="104722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N </a:t>
            </a:r>
          </a:p>
        </p:txBody>
      </p:sp>
      <p:grpSp>
        <p:nvGrpSpPr>
          <p:cNvPr id="25" name="Group 67">
            <a:extLst>
              <a:ext uri="{FF2B5EF4-FFF2-40B4-BE49-F238E27FC236}">
                <a16:creationId xmlns:a16="http://schemas.microsoft.com/office/drawing/2014/main" id="{87B63FDF-BCD6-4333-BB4B-7CF8FF13FD00}"/>
              </a:ext>
            </a:extLst>
          </p:cNvPr>
          <p:cNvGrpSpPr>
            <a:grpSpLocks/>
          </p:cNvGrpSpPr>
          <p:nvPr/>
        </p:nvGrpSpPr>
        <p:grpSpPr bwMode="auto">
          <a:xfrm>
            <a:off x="6743035" y="1755830"/>
            <a:ext cx="1772315" cy="1600200"/>
            <a:chOff x="4128" y="528"/>
            <a:chExt cx="720" cy="1008"/>
          </a:xfrm>
        </p:grpSpPr>
        <p:sp>
          <p:nvSpPr>
            <p:cNvPr id="26" name="Rectangle 71">
              <a:extLst>
                <a:ext uri="{FF2B5EF4-FFF2-40B4-BE49-F238E27FC236}">
                  <a16:creationId xmlns:a16="http://schemas.microsoft.com/office/drawing/2014/main" id="{DE576721-C9E3-49DB-809B-CB1B8647D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72">
              <a:extLst>
                <a:ext uri="{FF2B5EF4-FFF2-40B4-BE49-F238E27FC236}">
                  <a16:creationId xmlns:a16="http://schemas.microsoft.com/office/drawing/2014/main" id="{FF3B2857-05A3-4A25-B0F7-5E8C83E2A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Line 73">
              <a:extLst>
                <a:ext uri="{FF2B5EF4-FFF2-40B4-BE49-F238E27FC236}">
                  <a16:creationId xmlns:a16="http://schemas.microsoft.com/office/drawing/2014/main" id="{53A4B759-030B-4E8B-9432-D76C6BCA8C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Text Box 74">
            <a:extLst>
              <a:ext uri="{FF2B5EF4-FFF2-40B4-BE49-F238E27FC236}">
                <a16:creationId xmlns:a16="http://schemas.microsoft.com/office/drawing/2014/main" id="{7704FF97-56BF-4295-9A7E-4172A936A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20" y="1259341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74">
            <a:extLst>
              <a:ext uri="{FF2B5EF4-FFF2-40B4-BE49-F238E27FC236}">
                <a16:creationId xmlns:a16="http://schemas.microsoft.com/office/drawing/2014/main" id="{21C54C54-0A94-4AC7-AE65-E31D2C614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035" y="2289230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36" name="Text Box 74">
            <a:extLst>
              <a:ext uri="{FF2B5EF4-FFF2-40B4-BE49-F238E27FC236}">
                <a16:creationId xmlns:a16="http://schemas.microsoft.com/office/drawing/2014/main" id="{FD957655-9598-4F54-AADF-41D75D449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89" y="2226284"/>
            <a:ext cx="121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A=D+N</a:t>
            </a:r>
          </a:p>
        </p:txBody>
      </p:sp>
      <p:sp>
        <p:nvSpPr>
          <p:cNvPr id="37" name="Text Box 74">
            <a:extLst>
              <a:ext uri="{FF2B5EF4-FFF2-40B4-BE49-F238E27FC236}">
                <a16:creationId xmlns:a16="http://schemas.microsoft.com/office/drawing/2014/main" id="{315CA593-16C8-4CD9-80A3-5C9900FA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0211" y="2329488"/>
            <a:ext cx="7789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9EECE6-4D4C-4DFB-ACC4-34F1D56ADF51}"/>
              </a:ext>
            </a:extLst>
          </p:cNvPr>
          <p:cNvGrpSpPr/>
          <p:nvPr/>
        </p:nvGrpSpPr>
        <p:grpSpPr>
          <a:xfrm>
            <a:off x="358441" y="1426988"/>
            <a:ext cx="4071939" cy="531814"/>
            <a:chOff x="262071" y="3428995"/>
            <a:chExt cx="4071939" cy="531814"/>
          </a:xfrm>
        </p:grpSpPr>
        <p:grpSp>
          <p:nvGrpSpPr>
            <p:cNvPr id="14" name="Group 21">
              <a:extLst>
                <a:ext uri="{FF2B5EF4-FFF2-40B4-BE49-F238E27FC236}">
                  <a16:creationId xmlns:a16="http://schemas.microsoft.com/office/drawing/2014/main" id="{F1B4FC79-138B-4786-971E-CF891763F1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71" y="3428995"/>
              <a:ext cx="4071939" cy="531814"/>
              <a:chOff x="1248" y="2208"/>
              <a:chExt cx="2565" cy="335"/>
            </a:xfrm>
          </p:grpSpPr>
          <p:sp>
            <p:nvSpPr>
              <p:cNvPr id="15" name="Text Box 22">
                <a:extLst>
                  <a:ext uri="{FF2B5EF4-FFF2-40B4-BE49-F238E27FC236}">
                    <a16:creationId xmlns:a16="http://schemas.microsoft.com/office/drawing/2014/main" id="{9F8CC0B9-9D53-44E1-8F39-1D8F30B046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208"/>
                <a:ext cx="2565" cy="330"/>
              </a:xfrm>
              <a:prstGeom prst="rect">
                <a:avLst/>
              </a:prstGeom>
              <a:solidFill>
                <a:srgbClr val="FEFEFA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OP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   R</a:t>
                </a:r>
                <a:r>
                  <a:rPr lang="en-US" altLang="zh-CN" sz="2800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D</a:t>
                </a:r>
              </a:p>
            </p:txBody>
          </p:sp>
          <p:sp>
            <p:nvSpPr>
              <p:cNvPr id="16" name="Line 23">
                <a:extLst>
                  <a:ext uri="{FF2B5EF4-FFF2-40B4-BE49-F238E27FC236}">
                    <a16:creationId xmlns:a16="http://schemas.microsoft.com/office/drawing/2014/main" id="{071B7F69-E06B-44C3-9490-CC2B8B311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2208"/>
                <a:ext cx="0" cy="3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8" name="Line 24">
                <a:extLst>
                  <a:ext uri="{FF2B5EF4-FFF2-40B4-BE49-F238E27FC236}">
                    <a16:creationId xmlns:a16="http://schemas.microsoft.com/office/drawing/2014/main" id="{4AE412E1-EDB6-40DD-B0F7-1C2F0F9A7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2208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42" name="Line 24">
              <a:extLst>
                <a:ext uri="{FF2B5EF4-FFF2-40B4-BE49-F238E27FC236}">
                  <a16:creationId xmlns:a16="http://schemas.microsoft.com/office/drawing/2014/main" id="{832BC7D7-1D2E-454B-8186-DDA37FA6DF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428" y="3436933"/>
              <a:ext cx="0" cy="523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3" name="Line 78">
            <a:extLst>
              <a:ext uri="{FF2B5EF4-FFF2-40B4-BE49-F238E27FC236}">
                <a16:creationId xmlns:a16="http://schemas.microsoft.com/office/drawing/2014/main" id="{41EDFAF1-A201-47FC-8722-439AFB3F0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806" y="2291278"/>
            <a:ext cx="1718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78">
            <a:extLst>
              <a:ext uri="{FF2B5EF4-FFF2-40B4-BE49-F238E27FC236}">
                <a16:creationId xmlns:a16="http://schemas.microsoft.com/office/drawing/2014/main" id="{69AF6CFD-436A-4AF1-B441-0F03FF8DB1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2808" y="2310435"/>
            <a:ext cx="897064" cy="2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78">
            <a:extLst>
              <a:ext uri="{FF2B5EF4-FFF2-40B4-BE49-F238E27FC236}">
                <a16:creationId xmlns:a16="http://schemas.microsoft.com/office/drawing/2014/main" id="{FCED94F7-272B-48D3-8A3F-0618F11C0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135" y="1946358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2DB58CCF-27DF-46B6-B26B-66F67118E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891" y="2307911"/>
            <a:ext cx="810530" cy="703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78">
            <a:extLst>
              <a:ext uri="{FF2B5EF4-FFF2-40B4-BE49-F238E27FC236}">
                <a16:creationId xmlns:a16="http://schemas.microsoft.com/office/drawing/2014/main" id="{A50C7ACB-EC9C-4CA0-908A-0056AAC28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730" y="2800688"/>
            <a:ext cx="118563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74">
            <a:extLst>
              <a:ext uri="{FF2B5EF4-FFF2-40B4-BE49-F238E27FC236}">
                <a16:creationId xmlns:a16="http://schemas.microsoft.com/office/drawing/2014/main" id="{4594470B-8E4F-4003-8A56-D936F7357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329" y="1862014"/>
            <a:ext cx="474647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加法器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2CF46F4F-0D5A-4DFC-BEF4-6162E7F30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1508" y="4535618"/>
            <a:ext cx="3484910" cy="1479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4131D66A-B0D4-4590-9B38-FF17237224B6}"/>
              </a:ext>
            </a:extLst>
          </p:cNvPr>
          <p:cNvSpPr txBox="1"/>
          <p:nvPr/>
        </p:nvSpPr>
        <p:spPr>
          <a:xfrm>
            <a:off x="158551" y="3437825"/>
            <a:ext cx="204881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寻址过程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78">
            <a:extLst>
              <a:ext uri="{FF2B5EF4-FFF2-40B4-BE49-F238E27FC236}">
                <a16:creationId xmlns:a16="http://schemas.microsoft.com/office/drawing/2014/main" id="{564FE1A7-C176-4515-BA01-9493F58D7D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7834" y="4827986"/>
            <a:ext cx="59104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5" name="Text Box 4">
            <a:extLst>
              <a:ext uri="{FF2B5EF4-FFF2-40B4-BE49-F238E27FC236}">
                <a16:creationId xmlns:a16="http://schemas.microsoft.com/office/drawing/2014/main" id="{B479E3F8-D4EC-4BFE-B3E6-7AB50F0AB785}"/>
              </a:ext>
            </a:extLst>
          </p:cNvPr>
          <p:cNvSpPr txBox="1"/>
          <p:nvPr/>
        </p:nvSpPr>
        <p:spPr>
          <a:xfrm>
            <a:off x="6886351" y="4172570"/>
            <a:ext cx="925471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7" name="Text Box 4">
            <a:extLst>
              <a:ext uri="{FF2B5EF4-FFF2-40B4-BE49-F238E27FC236}">
                <a16:creationId xmlns:a16="http://schemas.microsoft.com/office/drawing/2014/main" id="{AD26B257-2E6F-4C46-9154-729C54ACAC16}"/>
              </a:ext>
            </a:extLst>
          </p:cNvPr>
          <p:cNvSpPr txBox="1"/>
          <p:nvPr/>
        </p:nvSpPr>
        <p:spPr>
          <a:xfrm>
            <a:off x="179190" y="4120551"/>
            <a:ext cx="187983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58" name="Line 78">
            <a:extLst>
              <a:ext uri="{FF2B5EF4-FFF2-40B4-BE49-F238E27FC236}">
                <a16:creationId xmlns:a16="http://schemas.microsoft.com/office/drawing/2014/main" id="{E6E929A1-57CE-4A80-AF9B-8C3AE7B16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1384" y="5197117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959A2BC4-1EC4-4087-AE80-9DD847735384}"/>
              </a:ext>
            </a:extLst>
          </p:cNvPr>
          <p:cNvSpPr txBox="1"/>
          <p:nvPr/>
        </p:nvSpPr>
        <p:spPr>
          <a:xfrm>
            <a:off x="2653901" y="4602987"/>
            <a:ext cx="66427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4">
            <a:extLst>
              <a:ext uri="{FF2B5EF4-FFF2-40B4-BE49-F238E27FC236}">
                <a16:creationId xmlns:a16="http://schemas.microsoft.com/office/drawing/2014/main" id="{60E7A045-BCFD-4F9F-BF6F-58050B902621}"/>
              </a:ext>
            </a:extLst>
          </p:cNvPr>
          <p:cNvSpPr txBox="1"/>
          <p:nvPr/>
        </p:nvSpPr>
        <p:spPr>
          <a:xfrm>
            <a:off x="158550" y="4705849"/>
            <a:ext cx="248741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基址寄存器号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4">
            <a:extLst>
              <a:ext uri="{FF2B5EF4-FFF2-40B4-BE49-F238E27FC236}">
                <a16:creationId xmlns:a16="http://schemas.microsoft.com/office/drawing/2014/main" id="{FE7F3ABB-19B0-47DC-A0AE-1A4DA39E7DFF}"/>
              </a:ext>
            </a:extLst>
          </p:cNvPr>
          <p:cNvSpPr txBox="1"/>
          <p:nvPr/>
        </p:nvSpPr>
        <p:spPr>
          <a:xfrm>
            <a:off x="3435226" y="4705849"/>
            <a:ext cx="191914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基准地址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</a:p>
        </p:txBody>
      </p:sp>
      <p:sp>
        <p:nvSpPr>
          <p:cNvPr id="62" name="Line 78">
            <a:extLst>
              <a:ext uri="{FF2B5EF4-FFF2-40B4-BE49-F238E27FC236}">
                <a16:creationId xmlns:a16="http://schemas.microsoft.com/office/drawing/2014/main" id="{7A60B856-5B85-4931-AE27-68503BE9D7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6127" y="5162005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3" name="Line 78">
            <a:extLst>
              <a:ext uri="{FF2B5EF4-FFF2-40B4-BE49-F238E27FC236}">
                <a16:creationId xmlns:a16="http://schemas.microsoft.com/office/drawing/2014/main" id="{5B161089-5254-4CBD-A626-182EAEF9C1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4355" y="4836217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4" name="Line 78">
            <a:extLst>
              <a:ext uri="{FF2B5EF4-FFF2-40B4-BE49-F238E27FC236}">
                <a16:creationId xmlns:a16="http://schemas.microsoft.com/office/drawing/2014/main" id="{F212B805-ED49-4477-BAF1-7192D4569F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7193" y="4536916"/>
            <a:ext cx="9226" cy="63332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6" name="Text Box 74">
            <a:extLst>
              <a:ext uri="{FF2B5EF4-FFF2-40B4-BE49-F238E27FC236}">
                <a16:creationId xmlns:a16="http://schemas.microsoft.com/office/drawing/2014/main" id="{60ACBE0D-2D7A-430F-913B-FEF7F42EC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453" y="4563008"/>
            <a:ext cx="10626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A=D+N</a:t>
            </a:r>
          </a:p>
        </p:txBody>
      </p:sp>
      <p:sp>
        <p:nvSpPr>
          <p:cNvPr id="67" name="Text Box 74">
            <a:extLst>
              <a:ext uri="{FF2B5EF4-FFF2-40B4-BE49-F238E27FC236}">
                <a16:creationId xmlns:a16="http://schemas.microsoft.com/office/drawing/2014/main" id="{769DC639-D26A-4E1A-B6D0-8C907F06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7596" y="4538251"/>
            <a:ext cx="1277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830BAAC7-B06E-430C-965D-2A4E1F901C23}"/>
              </a:ext>
            </a:extLst>
          </p:cNvPr>
          <p:cNvSpPr txBox="1"/>
          <p:nvPr/>
        </p:nvSpPr>
        <p:spPr>
          <a:xfrm>
            <a:off x="141423" y="5464716"/>
            <a:ext cx="8844027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与形式地址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、基址寄存器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S=((R</a:t>
            </a:r>
            <a:r>
              <a:rPr lang="en-US" altLang="zh-CN" sz="2400" b="1" baseline="-25000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en-US" altLang="zh-CN" sz="24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)+ D)</a:t>
            </a:r>
          </a:p>
        </p:txBody>
      </p:sp>
    </p:spTree>
    <p:extLst>
      <p:ext uri="{BB962C8B-B14F-4D97-AF65-F5344CB8AC3E}">
        <p14:creationId xmlns:p14="http://schemas.microsoft.com/office/powerpoint/2010/main" val="310473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9" grpId="0"/>
      <p:bldP spid="35" grpId="0"/>
      <p:bldP spid="36" grpId="0"/>
      <p:bldP spid="37" grpId="0"/>
      <p:bldP spid="48" grpId="0" animBg="1"/>
      <p:bldP spid="51" grpId="0" animBg="1"/>
      <p:bldP spid="52" grpId="0"/>
      <p:bldP spid="54" grpId="0" animBg="1"/>
      <p:bldP spid="55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 animBg="1"/>
      <p:bldP spid="64" grpId="0" animBg="1"/>
      <p:bldP spid="66" grpId="0"/>
      <p:bldP spid="67" grpId="0"/>
      <p:bldP spid="6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08C8D0C-8071-4DEB-87E8-C051B2CBA03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629DA725-C8C2-4B75-BEB6-6F4B6765744D}"/>
              </a:ext>
            </a:extLst>
          </p:cNvPr>
          <p:cNvSpPr txBox="1"/>
          <p:nvPr/>
        </p:nvSpPr>
        <p:spPr>
          <a:xfrm>
            <a:off x="282846" y="1211074"/>
            <a:ext cx="8578308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若指令中给出基址寄存器号为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，形式地址（位移量）为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007FH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，按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基址寻址方式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读取操作数。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4">
            <a:extLst>
              <a:ext uri="{FF2B5EF4-FFF2-40B4-BE49-F238E27FC236}">
                <a16:creationId xmlns:a16="http://schemas.microsoft.com/office/drawing/2014/main" id="{A7681FFB-B981-4F70-BF0A-E8F2D049DAF4}"/>
              </a:ext>
            </a:extLst>
          </p:cNvPr>
          <p:cNvSpPr txBox="1"/>
          <p:nvPr/>
        </p:nvSpPr>
        <p:spPr>
          <a:xfrm>
            <a:off x="283552" y="2241183"/>
            <a:ext cx="3843948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R0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R2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Text Box 4">
            <a:extLst>
              <a:ext uri="{FF2B5EF4-FFF2-40B4-BE49-F238E27FC236}">
                <a16:creationId xmlns:a16="http://schemas.microsoft.com/office/drawing/2014/main" id="{91756639-98AF-4E24-A70C-9548E099679E}"/>
              </a:ext>
            </a:extLst>
          </p:cNvPr>
          <p:cNvSpPr txBox="1"/>
          <p:nvPr/>
        </p:nvSpPr>
        <p:spPr>
          <a:xfrm>
            <a:off x="4089400" y="2254808"/>
            <a:ext cx="429579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107FH  7A00H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207FH  7A3CH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3000H  1C00H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4">
            <a:extLst>
              <a:ext uri="{FF2B5EF4-FFF2-40B4-BE49-F238E27FC236}">
                <a16:creationId xmlns:a16="http://schemas.microsoft.com/office/drawing/2014/main" id="{9107B09B-61E9-4203-A0C1-31B5D9598FAB}"/>
              </a:ext>
            </a:extLst>
          </p:cNvPr>
          <p:cNvSpPr txBox="1"/>
          <p:nvPr/>
        </p:nvSpPr>
        <p:spPr>
          <a:xfrm>
            <a:off x="277946" y="3728100"/>
            <a:ext cx="8319248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基址寄存器为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，则基准地址为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N= (R1)= 2000H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位移量为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D=007FH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则操作数地址：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 = N+D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2000H+007FH =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207FH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据此访问主存储器，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读得操作数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 (A)= 7A3CH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92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build="p"/>
      <p:bldP spid="65" grpId="0"/>
      <p:bldP spid="69" grpId="0"/>
      <p:bldP spid="7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2FACAF-F68A-42FE-9F77-62EBF8306216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、基址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寻址比较：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7CC1FC8-ED94-4E85-80E3-4BC5A7D16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566807"/>
              </p:ext>
            </p:extLst>
          </p:nvPr>
        </p:nvGraphicFramePr>
        <p:xfrm>
          <a:off x="505042" y="1684665"/>
          <a:ext cx="8133915" cy="402336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142869">
                  <a:extLst>
                    <a:ext uri="{9D8B030D-6E8A-4147-A177-3AD203B41FA5}">
                      <a16:colId xmlns:a16="http://schemas.microsoft.com/office/drawing/2014/main" val="450363657"/>
                    </a:ext>
                  </a:extLst>
                </a:gridCol>
                <a:gridCol w="3254690">
                  <a:extLst>
                    <a:ext uri="{9D8B030D-6E8A-4147-A177-3AD203B41FA5}">
                      <a16:colId xmlns:a16="http://schemas.microsoft.com/office/drawing/2014/main" val="872303812"/>
                    </a:ext>
                  </a:extLst>
                </a:gridCol>
                <a:gridCol w="3736356">
                  <a:extLst>
                    <a:ext uri="{9D8B030D-6E8A-4147-A177-3AD203B41FA5}">
                      <a16:colId xmlns:a16="http://schemas.microsoft.com/office/drawing/2014/main" val="722421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变址寻址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基址寻址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9279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相同点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vl="0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有效地址计算方法相同</a:t>
                      </a:r>
                      <a:r>
                        <a:rPr lang="en-US" altLang="zh-CN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;</a:t>
                      </a:r>
                    </a:p>
                    <a:p>
                      <a:pPr lvl="0"/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在一些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计算机中由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相同硬件实现。</a:t>
                      </a:r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/>
                      <a:endParaRPr lang="en-US" altLang="zh-CN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21715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不同点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变址寄存器提供修改量（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可变），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而指令中提供基准量（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固定）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基址寄存器提供基准量（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固定），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而指令中提供位移量（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可变）</a:t>
                      </a:r>
                      <a:endParaRPr lang="zh-CN" altLang="en-US" sz="24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941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面向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用户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用于访问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字符串、向量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和数组等成批数据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面向系统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，主要用于逻辑地址和物理地址的转换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，解决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程序在主存中</a:t>
                      </a:r>
                      <a:r>
                        <a:rPr lang="zh-CN" altLang="en-US" sz="2400" b="1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</a:t>
                      </a: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重定位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zh-CN" altLang="en-US" sz="24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扩大寻址空间</a:t>
                      </a:r>
                      <a:r>
                        <a:rPr lang="zh-CN" altLang="en-US" sz="2400" b="1" dirty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等问题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88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8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C8B1CE-9E8F-474C-9446-96AEB6D7BB3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AD19779-6C3D-4604-8100-1B383248C350}"/>
              </a:ext>
            </a:extLst>
          </p:cNvPr>
          <p:cNvSpPr txBox="1"/>
          <p:nvPr/>
        </p:nvSpPr>
        <p:spPr>
          <a:xfrm>
            <a:off x="310430" y="1448882"/>
            <a:ext cx="852313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某商场的销售金额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汇总如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表所示，采用基址加变址方式查询某天的销售额。假定：存储首址为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（内容为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日销售金额），每天的销售金额存放在一个主存单元之中，为每个月份分配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31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个单元。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519EAA3-1058-41AE-BF5D-89DF007533D2}"/>
              </a:ext>
            </a:extLst>
          </p:cNvPr>
          <p:cNvSpPr/>
          <p:nvPr/>
        </p:nvSpPr>
        <p:spPr>
          <a:xfrm>
            <a:off x="2281779" y="3195745"/>
            <a:ext cx="460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marR="0" indent="277495" algn="ctr"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表 商场销售金额统计示意表</a:t>
            </a:r>
            <a:endParaRPr lang="zh-CN" altLang="en-US" b="1" kern="10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9B1577C-86AC-47BB-A63D-A3F99B3D2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1299" y="3599178"/>
            <a:ext cx="5601399" cy="2405121"/>
          </a:xfrm>
          <a:prstGeom prst="rect">
            <a:avLst/>
          </a:prstGeom>
        </p:spPr>
      </p:pic>
      <p:sp>
        <p:nvSpPr>
          <p:cNvPr id="16" name="Text Box 4">
            <a:extLst>
              <a:ext uri="{FF2B5EF4-FFF2-40B4-BE49-F238E27FC236}">
                <a16:creationId xmlns:a16="http://schemas.microsoft.com/office/drawing/2014/main" id="{6AD19779-6C3D-4604-8100-1B383248C350}"/>
              </a:ext>
            </a:extLst>
          </p:cNvPr>
          <p:cNvSpPr txBox="1"/>
          <p:nvPr/>
        </p:nvSpPr>
        <p:spPr>
          <a:xfrm>
            <a:off x="310430" y="774036"/>
            <a:ext cx="453589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加变址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95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809EAB-5A3D-4A21-B03C-1D5F05ABF99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6AD19779-6C3D-4604-8100-1B383248C350}"/>
              </a:ext>
            </a:extLst>
          </p:cNvPr>
          <p:cNvSpPr txBox="1"/>
          <p:nvPr/>
        </p:nvSpPr>
        <p:spPr>
          <a:xfrm>
            <a:off x="321320" y="1351475"/>
            <a:ext cx="852313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加基址的寻址方式广泛应用于许多计算机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	MOV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10[BX][SI]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MOV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VAR[BP][SI]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线形标注 3 11"/>
          <p:cNvSpPr/>
          <p:nvPr/>
        </p:nvSpPr>
        <p:spPr>
          <a:xfrm>
            <a:off x="2603633" y="5013440"/>
            <a:ext cx="1679609" cy="717082"/>
          </a:xfrm>
          <a:prstGeom prst="borderCallout3">
            <a:avLst>
              <a:gd name="adj1" fmla="val -3397"/>
              <a:gd name="adj2" fmla="val 2291"/>
              <a:gd name="adj3" fmla="val 630"/>
              <a:gd name="adj4" fmla="val 342"/>
              <a:gd name="adj5" fmla="val 4027"/>
              <a:gd name="adj6" fmla="val 543"/>
              <a:gd name="adj7" fmla="val -153968"/>
              <a:gd name="adj8" fmla="val 965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基址寄存器</a:t>
            </a:r>
            <a:endParaRPr lang="zh-CN" altLang="en-US" sz="2000" dirty="0"/>
          </a:p>
        </p:txBody>
      </p:sp>
      <p:sp>
        <p:nvSpPr>
          <p:cNvPr id="14" name="线形标注 3 13"/>
          <p:cNvSpPr/>
          <p:nvPr/>
        </p:nvSpPr>
        <p:spPr>
          <a:xfrm>
            <a:off x="5021279" y="5013440"/>
            <a:ext cx="1679609" cy="717082"/>
          </a:xfrm>
          <a:prstGeom prst="borderCallout3">
            <a:avLst>
              <a:gd name="adj1" fmla="val 21435"/>
              <a:gd name="adj2" fmla="val 96560"/>
              <a:gd name="adj3" fmla="val 30160"/>
              <a:gd name="adj4" fmla="val 97477"/>
              <a:gd name="adj5" fmla="val 1342"/>
              <a:gd name="adj6" fmla="val 130056"/>
              <a:gd name="adj7" fmla="val -148111"/>
              <a:gd name="adj8" fmla="val -78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/>
              <a:t>变址寄存器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animBg="1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50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2BF0DC-7FE4-4C16-9539-E3444A0D85A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F67DF4D-9064-4433-9FC2-31883357E13B}"/>
              </a:ext>
            </a:extLst>
          </p:cNvPr>
          <p:cNvSpPr txBox="1"/>
          <p:nvPr/>
        </p:nvSpPr>
        <p:spPr>
          <a:xfrm>
            <a:off x="484693" y="5764621"/>
            <a:ext cx="2470869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当前值，</a:t>
            </a:r>
            <a:endParaRPr lang="en-US" altLang="zh-CN" sz="2800" b="1" dirty="0" smtClean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/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下一指令地址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Line 78">
            <a:extLst>
              <a:ext uri="{FF2B5EF4-FFF2-40B4-BE49-F238E27FC236}">
                <a16:creationId xmlns:a16="http://schemas.microsoft.com/office/drawing/2014/main" id="{F93FCBA1-7D7A-478C-B3CC-0E36A60246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9872" y="4295405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78">
            <a:extLst>
              <a:ext uri="{FF2B5EF4-FFF2-40B4-BE49-F238E27FC236}">
                <a16:creationId xmlns:a16="http://schemas.microsoft.com/office/drawing/2014/main" id="{1D322F42-12DC-44DF-B8FE-291A832AF6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2884" y="4974418"/>
            <a:ext cx="1047222" cy="50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74">
            <a:extLst>
              <a:ext uri="{FF2B5EF4-FFF2-40B4-BE49-F238E27FC236}">
                <a16:creationId xmlns:a16="http://schemas.microsoft.com/office/drawing/2014/main" id="{A07F23A5-DC24-462C-A148-5CEB407B6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36" y="4842373"/>
            <a:ext cx="692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18" name="Text Box 74">
            <a:extLst>
              <a:ext uri="{FF2B5EF4-FFF2-40B4-BE49-F238E27FC236}">
                <a16:creationId xmlns:a16="http://schemas.microsoft.com/office/drawing/2014/main" id="{682DF414-319C-460E-BF48-006C633DF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574" y="4850607"/>
            <a:ext cx="104722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</a:p>
        </p:txBody>
      </p:sp>
      <p:grpSp>
        <p:nvGrpSpPr>
          <p:cNvPr id="19" name="Group 67">
            <a:extLst>
              <a:ext uri="{FF2B5EF4-FFF2-40B4-BE49-F238E27FC236}">
                <a16:creationId xmlns:a16="http://schemas.microsoft.com/office/drawing/2014/main" id="{DDE9084F-C81F-4F9F-98CE-A42C18273ABF}"/>
              </a:ext>
            </a:extLst>
          </p:cNvPr>
          <p:cNvGrpSpPr>
            <a:grpSpLocks/>
          </p:cNvGrpSpPr>
          <p:nvPr/>
        </p:nvGrpSpPr>
        <p:grpSpPr bwMode="auto">
          <a:xfrm>
            <a:off x="6886370" y="2999788"/>
            <a:ext cx="1772315" cy="2627930"/>
            <a:chOff x="4128" y="528"/>
            <a:chExt cx="720" cy="1008"/>
          </a:xfrm>
        </p:grpSpPr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F8FFFE36-4582-48A0-B913-A0D84B56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72">
              <a:extLst>
                <a:ext uri="{FF2B5EF4-FFF2-40B4-BE49-F238E27FC236}">
                  <a16:creationId xmlns:a16="http://schemas.microsoft.com/office/drawing/2014/main" id="{44906A45-294E-4987-B9F5-72E2AEF699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70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73">
              <a:extLst>
                <a:ext uri="{FF2B5EF4-FFF2-40B4-BE49-F238E27FC236}">
                  <a16:creationId xmlns:a16="http://schemas.microsoft.com/office/drawing/2014/main" id="{C8EEA6C7-3C2E-481B-B17E-BA7A9628F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347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5" name="Text Box 74">
            <a:extLst>
              <a:ext uri="{FF2B5EF4-FFF2-40B4-BE49-F238E27FC236}">
                <a16:creationId xmlns:a16="http://schemas.microsoft.com/office/drawing/2014/main" id="{DD14BB06-79D6-4E0B-960E-068FD2A6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8473" y="2496561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74">
            <a:extLst>
              <a:ext uri="{FF2B5EF4-FFF2-40B4-BE49-F238E27FC236}">
                <a16:creationId xmlns:a16="http://schemas.microsoft.com/office/drawing/2014/main" id="{E7A84091-AFAC-4C94-B896-9615A4CB1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425" y="3401761"/>
            <a:ext cx="1772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现行指令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74">
            <a:extLst>
              <a:ext uri="{FF2B5EF4-FFF2-40B4-BE49-F238E27FC236}">
                <a16:creationId xmlns:a16="http://schemas.microsoft.com/office/drawing/2014/main" id="{AF9014EF-276D-4881-B5C5-2189C13A9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89" y="4508531"/>
            <a:ext cx="12132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D=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A+d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74">
            <a:extLst>
              <a:ext uri="{FF2B5EF4-FFF2-40B4-BE49-F238E27FC236}">
                <a16:creationId xmlns:a16="http://schemas.microsoft.com/office/drawing/2014/main" id="{53F1E284-F7FF-433B-BFE8-166C22EE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906" y="4663991"/>
            <a:ext cx="4994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215A2F-E97D-4206-B7D6-7860834E91D0}"/>
              </a:ext>
            </a:extLst>
          </p:cNvPr>
          <p:cNvGrpSpPr/>
          <p:nvPr/>
        </p:nvGrpSpPr>
        <p:grpSpPr>
          <a:xfrm>
            <a:off x="358441" y="3761489"/>
            <a:ext cx="4071939" cy="531814"/>
            <a:chOff x="262071" y="3428995"/>
            <a:chExt cx="4071939" cy="531814"/>
          </a:xfrm>
        </p:grpSpPr>
        <p:grpSp>
          <p:nvGrpSpPr>
            <p:cNvPr id="33" name="Group 21">
              <a:extLst>
                <a:ext uri="{FF2B5EF4-FFF2-40B4-BE49-F238E27FC236}">
                  <a16:creationId xmlns:a16="http://schemas.microsoft.com/office/drawing/2014/main" id="{B11F8120-8C4E-4BF2-88EC-0F3C46A58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71" y="3428995"/>
              <a:ext cx="4071939" cy="531814"/>
              <a:chOff x="1248" y="2208"/>
              <a:chExt cx="2565" cy="335"/>
            </a:xfrm>
          </p:grpSpPr>
          <p:sp>
            <p:nvSpPr>
              <p:cNvPr id="35" name="Text Box 22">
                <a:extLst>
                  <a:ext uri="{FF2B5EF4-FFF2-40B4-BE49-F238E27FC236}">
                    <a16:creationId xmlns:a16="http://schemas.microsoft.com/office/drawing/2014/main" id="{A6B8F33B-8CFF-4846-96D5-175FCD5C17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208"/>
                <a:ext cx="2565" cy="330"/>
              </a:xfrm>
              <a:prstGeom prst="rect">
                <a:avLst/>
              </a:prstGeom>
              <a:solidFill>
                <a:srgbClr val="FEFEFA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OP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   PC    d</a:t>
                </a:r>
              </a:p>
            </p:txBody>
          </p:sp>
          <p:sp>
            <p:nvSpPr>
              <p:cNvPr id="36" name="Line 23">
                <a:extLst>
                  <a:ext uri="{FF2B5EF4-FFF2-40B4-BE49-F238E27FC236}">
                    <a16:creationId xmlns:a16="http://schemas.microsoft.com/office/drawing/2014/main" id="{B176FD9F-1CB2-48E8-A7B8-8E66FB2ED1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2208"/>
                <a:ext cx="0" cy="3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7" name="Line 24">
                <a:extLst>
                  <a:ext uri="{FF2B5EF4-FFF2-40B4-BE49-F238E27FC236}">
                    <a16:creationId xmlns:a16="http://schemas.microsoft.com/office/drawing/2014/main" id="{86F81AFF-588D-4986-A903-124A1E9D64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2208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43312F54-B51A-4F17-ABC4-896E84BAA6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428" y="3436933"/>
              <a:ext cx="0" cy="523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Line 78">
            <a:extLst>
              <a:ext uri="{FF2B5EF4-FFF2-40B4-BE49-F238E27FC236}">
                <a16:creationId xmlns:a16="http://schemas.microsoft.com/office/drawing/2014/main" id="{CA555F56-9025-4A3B-B57F-010B72E5B9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2806" y="4625779"/>
            <a:ext cx="1718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78">
            <a:extLst>
              <a:ext uri="{FF2B5EF4-FFF2-40B4-BE49-F238E27FC236}">
                <a16:creationId xmlns:a16="http://schemas.microsoft.com/office/drawing/2014/main" id="{29677056-936A-4404-84E2-5DA4F46D4B8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2808" y="4644936"/>
            <a:ext cx="897064" cy="2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78">
            <a:extLst>
              <a:ext uri="{FF2B5EF4-FFF2-40B4-BE49-F238E27FC236}">
                <a16:creationId xmlns:a16="http://schemas.microsoft.com/office/drawing/2014/main" id="{1A3E05DB-2C6F-4170-AE61-56915095FA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77135" y="4280859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78">
            <a:extLst>
              <a:ext uri="{FF2B5EF4-FFF2-40B4-BE49-F238E27FC236}">
                <a16:creationId xmlns:a16="http://schemas.microsoft.com/office/drawing/2014/main" id="{612C1A9F-24BA-430A-AD0A-DF6DA36F9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5891" y="4642412"/>
            <a:ext cx="810530" cy="703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78">
            <a:extLst>
              <a:ext uri="{FF2B5EF4-FFF2-40B4-BE49-F238E27FC236}">
                <a16:creationId xmlns:a16="http://schemas.microsoft.com/office/drawing/2014/main" id="{6775C416-165D-4FC3-9CDE-3A10BC87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2730" y="5135189"/>
            <a:ext cx="118563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74">
            <a:extLst>
              <a:ext uri="{FF2B5EF4-FFF2-40B4-BE49-F238E27FC236}">
                <a16:creationId xmlns:a16="http://schemas.microsoft.com/office/drawing/2014/main" id="{6C5F88AF-87F0-464E-847E-9C3DC3C64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329" y="4196515"/>
            <a:ext cx="474647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加法器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3F67DF4D-9064-4433-9FC2-31883357E13B}"/>
              </a:ext>
            </a:extLst>
          </p:cNvPr>
          <p:cNvSpPr txBox="1"/>
          <p:nvPr/>
        </p:nvSpPr>
        <p:spPr>
          <a:xfrm>
            <a:off x="1831170" y="2545825"/>
            <a:ext cx="3798878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(PC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指向的单元到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所在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单元间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距离）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" name="直接箭头连接符 2"/>
          <p:cNvCxnSpPr>
            <a:endCxn id="14" idx="0"/>
          </p:cNvCxnSpPr>
          <p:nvPr/>
        </p:nvCxnSpPr>
        <p:spPr>
          <a:xfrm flipH="1">
            <a:off x="1720128" y="5321893"/>
            <a:ext cx="283076" cy="4427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665913" y="3358845"/>
            <a:ext cx="118431" cy="358399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">
            <a:extLst>
              <a:ext uri="{FF2B5EF4-FFF2-40B4-BE49-F238E27FC236}">
                <a16:creationId xmlns:a16="http://schemas.microsoft.com/office/drawing/2014/main" id="{3F67DF4D-9064-4433-9FC2-31883357E13B}"/>
              </a:ext>
            </a:extLst>
          </p:cNvPr>
          <p:cNvSpPr txBox="1"/>
          <p:nvPr/>
        </p:nvSpPr>
        <p:spPr>
          <a:xfrm>
            <a:off x="172941" y="858433"/>
            <a:ext cx="852313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（也称浮动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编址）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可看作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基址寻址的特例，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作为基址寄存器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72">
            <a:extLst>
              <a:ext uri="{FF2B5EF4-FFF2-40B4-BE49-F238E27FC236}">
                <a16:creationId xmlns:a16="http://schemas.microsoft.com/office/drawing/2014/main" id="{44906A45-294E-4987-B9F5-72E2AEF6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927" y="3843344"/>
            <a:ext cx="1772315" cy="26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72">
            <a:extLst>
              <a:ext uri="{FF2B5EF4-FFF2-40B4-BE49-F238E27FC236}">
                <a16:creationId xmlns:a16="http://schemas.microsoft.com/office/drawing/2014/main" id="{44906A45-294E-4987-B9F5-72E2AEF69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5926" y="4748057"/>
            <a:ext cx="1772315" cy="260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Text Box 74">
            <a:extLst>
              <a:ext uri="{FF2B5EF4-FFF2-40B4-BE49-F238E27FC236}">
                <a16:creationId xmlns:a16="http://schemas.microsoft.com/office/drawing/2014/main" id="{E7A84091-AFAC-4C94-B896-9615A4CB1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9196" y="4717941"/>
            <a:ext cx="1772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51" name="Text Box 74">
            <a:extLst>
              <a:ext uri="{FF2B5EF4-FFF2-40B4-BE49-F238E27FC236}">
                <a16:creationId xmlns:a16="http://schemas.microsoft.com/office/drawing/2014/main" id="{53F1E284-F7FF-433B-BFE8-166C22EE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404" y="3702020"/>
            <a:ext cx="6962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53" name="左大括号 52"/>
          <p:cNvSpPr/>
          <p:nvPr/>
        </p:nvSpPr>
        <p:spPr>
          <a:xfrm>
            <a:off x="6708372" y="4167739"/>
            <a:ext cx="88636" cy="58651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 Box 74">
            <a:extLst>
              <a:ext uri="{FF2B5EF4-FFF2-40B4-BE49-F238E27FC236}">
                <a16:creationId xmlns:a16="http://schemas.microsoft.com/office/drawing/2014/main" id="{53F1E284-F7FF-433B-BFE8-166C22EE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665" y="4089811"/>
            <a:ext cx="471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74">
            <a:extLst>
              <a:ext uri="{FF2B5EF4-FFF2-40B4-BE49-F238E27FC236}">
                <a16:creationId xmlns:a16="http://schemas.microsoft.com/office/drawing/2014/main" id="{E7A84091-AFAC-4C94-B896-9615A4CB1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005" y="3780353"/>
            <a:ext cx="17723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下一指令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10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  <p:bldP spid="16" grpId="0"/>
      <p:bldP spid="18" grpId="0" animBg="1"/>
      <p:bldP spid="25" grpId="0"/>
      <p:bldP spid="26" grpId="0"/>
      <p:bldP spid="27" grpId="0"/>
      <p:bldP spid="28" grpId="0"/>
      <p:bldP spid="43" grpId="0" animBg="1"/>
      <p:bldP spid="44" grpId="0" build="p"/>
      <p:bldP spid="45" grpId="0" build="p"/>
      <p:bldP spid="46" grpId="0" animBg="1"/>
      <p:bldP spid="47" grpId="0" animBg="1"/>
      <p:bldP spid="48" grpId="0"/>
      <p:bldP spid="51" grpId="0"/>
      <p:bldP spid="53" grpId="0" animBg="1"/>
      <p:bldP spid="54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一、指令基本格式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33DD-FF46-4C14-98BC-36CA7B4E2C5A}" type="datetime1">
              <a:rPr lang="zh-CN" altLang="en-US" smtClean="0"/>
              <a:t>2024/9/23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Text Box 55">
            <a:extLst>
              <a:ext uri="{FF2B5EF4-FFF2-40B4-BE49-F238E27FC236}">
                <a16:creationId xmlns:a16="http://schemas.microsoft.com/office/drawing/2014/main" id="{0030E775-0C9D-4B8E-9EF0-B78EB809E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041" y="3391835"/>
            <a:ext cx="4900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指令的基本格式：</a:t>
            </a:r>
          </a:p>
        </p:txBody>
      </p:sp>
      <p:grpSp>
        <p:nvGrpSpPr>
          <p:cNvPr id="24" name="Group 56">
            <a:extLst>
              <a:ext uri="{FF2B5EF4-FFF2-40B4-BE49-F238E27FC236}">
                <a16:creationId xmlns:a16="http://schemas.microsoft.com/office/drawing/2014/main" id="{F7FF6DDF-2DC6-442A-AA89-4B09F82FC47A}"/>
              </a:ext>
            </a:extLst>
          </p:cNvPr>
          <p:cNvGrpSpPr>
            <a:grpSpLocks/>
          </p:cNvGrpSpPr>
          <p:nvPr/>
        </p:nvGrpSpPr>
        <p:grpSpPr bwMode="auto">
          <a:xfrm>
            <a:off x="2196653" y="4191288"/>
            <a:ext cx="5101921" cy="523876"/>
            <a:chOff x="2304" y="2880"/>
            <a:chExt cx="2848" cy="330"/>
          </a:xfrm>
        </p:grpSpPr>
        <p:sp>
          <p:nvSpPr>
            <p:cNvPr id="25" name="Text Box 57">
              <a:extLst>
                <a:ext uri="{FF2B5EF4-FFF2-40B4-BE49-F238E27FC236}">
                  <a16:creationId xmlns:a16="http://schemas.microsoft.com/office/drawing/2014/main" id="{6CF46862-1E78-4382-B283-ADCD10692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80"/>
              <a:ext cx="2848" cy="330"/>
            </a:xfrm>
            <a:prstGeom prst="rect">
              <a:avLst/>
            </a:prstGeom>
            <a:solidFill>
              <a:srgbClr val="FEFEFA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操作码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OP      </a:t>
              </a:r>
              <a:r>
                <a:rPr lang="zh-CN" altLang="en-US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地址码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26" name="Line 58">
              <a:extLst>
                <a:ext uri="{FF2B5EF4-FFF2-40B4-BE49-F238E27FC236}">
                  <a16:creationId xmlns:a16="http://schemas.microsoft.com/office/drawing/2014/main" id="{9EA54C92-561F-4B7F-90B8-BF5016100A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2880"/>
              <a:ext cx="2" cy="3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9" name="Text Box 5">
            <a:extLst>
              <a:ext uri="{FF2B5EF4-FFF2-40B4-BE49-F238E27FC236}">
                <a16:creationId xmlns:a16="http://schemas.microsoft.com/office/drawing/2014/main" id="{77C8E8C3-D802-4D95-A274-D8D0E61642F4}"/>
              </a:ext>
            </a:extLst>
          </p:cNvPr>
          <p:cNvSpPr txBox="1"/>
          <p:nvPr/>
        </p:nvSpPr>
        <p:spPr>
          <a:xfrm>
            <a:off x="424041" y="968544"/>
            <a:ext cx="8163880" cy="2238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一条指令提供两方面的信息：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与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操作有关的信息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与操作数有关的信息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---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地址码（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AD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）。</a:t>
            </a:r>
            <a:endParaRPr lang="en-US" altLang="zh-CN" sz="2800" b="1" dirty="0">
              <a:solidFill>
                <a:srgbClr val="FF0E0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55">
            <a:extLst>
              <a:ext uri="{FF2B5EF4-FFF2-40B4-BE49-F238E27FC236}">
                <a16:creationId xmlns:a16="http://schemas.microsoft.com/office/drawing/2014/main" id="{E1C78350-5AB7-474F-9544-A3B617C0B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773" y="5023745"/>
            <a:ext cx="831924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zh-CN" altLang="en-US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一条指令中的操作码</a:t>
            </a:r>
            <a:r>
              <a:rPr lang="en-US" altLang="zh-CN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OP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有且仅有一个，而地址码</a:t>
            </a:r>
            <a:r>
              <a:rPr lang="en-US" altLang="zh-CN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可有</a:t>
            </a:r>
            <a:r>
              <a:rPr lang="en-US" altLang="zh-CN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</a:t>
            </a:r>
            <a:r>
              <a:rPr lang="zh-CN" altLang="en-US" sz="2800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526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 build="p"/>
      <p:bldP spid="3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6E6FFC-A72B-47C7-996B-04A4900BDF1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Line 78">
            <a:extLst>
              <a:ext uri="{FF2B5EF4-FFF2-40B4-BE49-F238E27FC236}">
                <a16:creationId xmlns:a16="http://schemas.microsoft.com/office/drawing/2014/main" id="{4DE7126B-31C4-446D-A688-87861A3C7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381" y="2340195"/>
            <a:ext cx="3702104" cy="27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141424" y="1338557"/>
            <a:ext cx="204881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寻址过程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Line 78">
            <a:extLst>
              <a:ext uri="{FF2B5EF4-FFF2-40B4-BE49-F238E27FC236}">
                <a16:creationId xmlns:a16="http://schemas.microsoft.com/office/drawing/2014/main" id="{AD051F88-7EC2-4468-83AE-2BE552A1E8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57126" y="2632563"/>
            <a:ext cx="59104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9" name="Text Box 4">
            <a:extLst>
              <a:ext uri="{FF2B5EF4-FFF2-40B4-BE49-F238E27FC236}">
                <a16:creationId xmlns:a16="http://schemas.microsoft.com/office/drawing/2014/main" id="{EB46CF7D-9524-49EC-9BBD-18EB2FDDDE46}"/>
              </a:ext>
            </a:extLst>
          </p:cNvPr>
          <p:cNvSpPr txBox="1"/>
          <p:nvPr/>
        </p:nvSpPr>
        <p:spPr>
          <a:xfrm>
            <a:off x="7068076" y="2006022"/>
            <a:ext cx="1014790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访存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0" name="Text Box 4">
            <a:extLst>
              <a:ext uri="{FF2B5EF4-FFF2-40B4-BE49-F238E27FC236}">
                <a16:creationId xmlns:a16="http://schemas.microsoft.com/office/drawing/2014/main" id="{688877E3-39EC-47ED-AB9D-2CA832228CD4}"/>
              </a:ext>
            </a:extLst>
          </p:cNvPr>
          <p:cNvSpPr txBox="1"/>
          <p:nvPr/>
        </p:nvSpPr>
        <p:spPr>
          <a:xfrm>
            <a:off x="162063" y="1925128"/>
            <a:ext cx="187983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51" name="Line 78">
            <a:extLst>
              <a:ext uri="{FF2B5EF4-FFF2-40B4-BE49-F238E27FC236}">
                <a16:creationId xmlns:a16="http://schemas.microsoft.com/office/drawing/2014/main" id="{643AA078-E86C-49ED-A6E8-6E25171615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2606" y="3001694"/>
            <a:ext cx="997857" cy="2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90472A21-7904-487B-821E-61F37DBAFA6E}"/>
              </a:ext>
            </a:extLst>
          </p:cNvPr>
          <p:cNvSpPr txBox="1"/>
          <p:nvPr/>
        </p:nvSpPr>
        <p:spPr>
          <a:xfrm>
            <a:off x="2641810" y="2407564"/>
            <a:ext cx="66427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37296B36-4461-4829-B675-2BAD86BD64AE}"/>
              </a:ext>
            </a:extLst>
          </p:cNvPr>
          <p:cNvSpPr txBox="1"/>
          <p:nvPr/>
        </p:nvSpPr>
        <p:spPr>
          <a:xfrm>
            <a:off x="105340" y="2527836"/>
            <a:ext cx="213030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程序计数器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Text Box 4">
            <a:extLst>
              <a:ext uri="{FF2B5EF4-FFF2-40B4-BE49-F238E27FC236}">
                <a16:creationId xmlns:a16="http://schemas.microsoft.com/office/drawing/2014/main" id="{36B44DF7-F57E-4833-8D5B-4A0A4E575170}"/>
              </a:ext>
            </a:extLst>
          </p:cNvPr>
          <p:cNvSpPr txBox="1"/>
          <p:nvPr/>
        </p:nvSpPr>
        <p:spPr>
          <a:xfrm>
            <a:off x="3738647" y="2550767"/>
            <a:ext cx="1919146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下一指令地址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</a:p>
        </p:txBody>
      </p:sp>
      <p:sp>
        <p:nvSpPr>
          <p:cNvPr id="55" name="Line 78">
            <a:extLst>
              <a:ext uri="{FF2B5EF4-FFF2-40B4-BE49-F238E27FC236}">
                <a16:creationId xmlns:a16="http://schemas.microsoft.com/office/drawing/2014/main" id="{F6B63C1B-BEF0-4F38-8D93-675FEED64E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05419" y="2966582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6" name="Line 78">
            <a:extLst>
              <a:ext uri="{FF2B5EF4-FFF2-40B4-BE49-F238E27FC236}">
                <a16:creationId xmlns:a16="http://schemas.microsoft.com/office/drawing/2014/main" id="{1EBD9AC8-34CD-4ADE-A266-D62484053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53647" y="2640794"/>
            <a:ext cx="456807" cy="507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7" name="Line 78">
            <a:extLst>
              <a:ext uri="{FF2B5EF4-FFF2-40B4-BE49-F238E27FC236}">
                <a16:creationId xmlns:a16="http://schemas.microsoft.com/office/drawing/2014/main" id="{D9C1E76D-CEE0-463B-BD96-FDAEBB16A7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6485" y="2341493"/>
            <a:ext cx="9226" cy="63332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8" name="Text Box 74">
            <a:extLst>
              <a:ext uri="{FF2B5EF4-FFF2-40B4-BE49-F238E27FC236}">
                <a16:creationId xmlns:a16="http://schemas.microsoft.com/office/drawing/2014/main" id="{CB591C1C-5A6E-48CD-B91D-C5F04A5C7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745" y="2367585"/>
            <a:ext cx="10626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D=</a:t>
            </a: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A+d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74">
            <a:extLst>
              <a:ext uri="{FF2B5EF4-FFF2-40B4-BE49-F238E27FC236}">
                <a16:creationId xmlns:a16="http://schemas.microsoft.com/office/drawing/2014/main" id="{E4899DAD-C880-44BF-8EDF-85154F93A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6888" y="2342828"/>
            <a:ext cx="12778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Text Box 4">
            <a:extLst>
              <a:ext uri="{FF2B5EF4-FFF2-40B4-BE49-F238E27FC236}">
                <a16:creationId xmlns:a16="http://schemas.microsoft.com/office/drawing/2014/main" id="{6DDA9CD3-879D-44DE-858F-C4DA5394EE41}"/>
              </a:ext>
            </a:extLst>
          </p:cNvPr>
          <p:cNvSpPr txBox="1"/>
          <p:nvPr/>
        </p:nvSpPr>
        <p:spPr>
          <a:xfrm>
            <a:off x="162063" y="3458511"/>
            <a:ext cx="852313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、寄存器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的关系为：</a:t>
            </a:r>
          </a:p>
          <a:p>
            <a:pPr lvl="0"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S=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(PC)+ d))</a:t>
            </a:r>
            <a:endParaRPr lang="zh-CN" altLang="en-US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243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/>
      <p:bldP spid="48" grpId="0" animBg="1"/>
      <p:bldP spid="49" grpId="0"/>
      <p:bldP spid="50" grpId="0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  <p:bldP spid="59" grpId="0"/>
      <p:bldP spid="6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731EEE-B0B5-4942-9ED9-D28EE5AF6161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233675" y="857481"/>
            <a:ext cx="869777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若指令字长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位，存储器按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字节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编址，取指前寄存器内容如下，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该指令采用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读取操作数，形式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E1683E1-5974-4AB1-83A7-4C77B5A1C8AF}"/>
              </a:ext>
            </a:extLst>
          </p:cNvPr>
          <p:cNvSpPr txBox="1"/>
          <p:nvPr/>
        </p:nvSpPr>
        <p:spPr>
          <a:xfrm>
            <a:off x="283552" y="3021989"/>
            <a:ext cx="38439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   1000H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RO   2000H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3000H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8FF1B95B-287B-40B0-9EBC-AEBB5E148FB6}"/>
              </a:ext>
            </a:extLst>
          </p:cNvPr>
          <p:cNvSpPr txBox="1"/>
          <p:nvPr/>
        </p:nvSpPr>
        <p:spPr>
          <a:xfrm>
            <a:off x="4089400" y="3027301"/>
            <a:ext cx="4864604" cy="216059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OFFDH   BC00H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1003H  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AF00H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1004H   AF01H</a:t>
            </a:r>
          </a:p>
          <a:p>
            <a:pPr lvl="0">
              <a:lnSpc>
                <a:spcPct val="12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1005H   AF02H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BFD4E1F3-C9C5-42B1-89F4-57297292CCF9}"/>
              </a:ext>
            </a:extLst>
          </p:cNvPr>
          <p:cNvSpPr txBox="1"/>
          <p:nvPr/>
        </p:nvSpPr>
        <p:spPr>
          <a:xfrm>
            <a:off x="289186" y="5085167"/>
            <a:ext cx="869777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(PC)+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d=1000H+2+0003H=1005H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S=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(PC)+d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1005H)= AF02H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5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7" grpId="0"/>
      <p:bldP spid="28" grpId="0"/>
      <p:bldP spid="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EB4C94-8B5F-463F-8842-95D471A21F3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234002" y="807914"/>
            <a:ext cx="8697776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若指令字长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位，存储器按字节编址，取指前寄存器内容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如下，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该指令采用</a:t>
            </a:r>
            <a:r>
              <a:rPr lang="zh-CN" altLang="en-US" sz="2800" b="1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读取操作数，形式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位移量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-0003H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Text Box 4">
            <a:extLst>
              <a:ext uri="{FF2B5EF4-FFF2-40B4-BE49-F238E27FC236}">
                <a16:creationId xmlns:a16="http://schemas.microsoft.com/office/drawing/2014/main" id="{EE1683E1-5974-4AB1-83A7-4C77B5A1C8AF}"/>
              </a:ext>
            </a:extLst>
          </p:cNvPr>
          <p:cNvSpPr txBox="1"/>
          <p:nvPr/>
        </p:nvSpPr>
        <p:spPr>
          <a:xfrm>
            <a:off x="283552" y="2947177"/>
            <a:ext cx="3843948" cy="15748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pt-BR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   1000H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RO   2000H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R1   3000H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4">
            <a:extLst>
              <a:ext uri="{FF2B5EF4-FFF2-40B4-BE49-F238E27FC236}">
                <a16:creationId xmlns:a16="http://schemas.microsoft.com/office/drawing/2014/main" id="{8FF1B95B-287B-40B0-9EBC-AEBB5E148FB6}"/>
              </a:ext>
            </a:extLst>
          </p:cNvPr>
          <p:cNvSpPr txBox="1"/>
          <p:nvPr/>
        </p:nvSpPr>
        <p:spPr>
          <a:xfrm>
            <a:off x="4089400" y="2952489"/>
            <a:ext cx="4864604" cy="164352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主存单元：</a:t>
            </a: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OFFDH  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BC00H</a:t>
            </a: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pt-BR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0FFFH   BC01H</a:t>
            </a:r>
            <a:endParaRPr lang="pt-BR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20000"/>
              </a:lnSpc>
            </a:pPr>
            <a:r>
              <a:rPr lang="pt-BR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1003H   AF00H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BFD4E1F3-C9C5-42B1-89F4-57297292CCF9}"/>
              </a:ext>
            </a:extLst>
          </p:cNvPr>
          <p:cNvSpPr txBox="1"/>
          <p:nvPr/>
        </p:nvSpPr>
        <p:spPr>
          <a:xfrm>
            <a:off x="289186" y="4561466"/>
            <a:ext cx="8697776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操作数有效地址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(PC)+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d=1000H+2+(-0003H)=OFFFH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=((PC)+ d))=(OFFFH)= BC01H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7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27" grpId="0"/>
      <p:bldP spid="28" grpId="0"/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EB4C94-8B5F-463F-8842-95D471A21F3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BFD4E1F3-C9C5-42B1-89F4-57297292CCF9}"/>
              </a:ext>
            </a:extLst>
          </p:cNvPr>
          <p:cNvSpPr txBox="1"/>
          <p:nvPr/>
        </p:nvSpPr>
        <p:spPr>
          <a:xfrm>
            <a:off x="383196" y="1260001"/>
            <a:ext cx="828134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相对寻址典型应用是在转移指令中获取转移地址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219D3604-C87A-41B5-91A0-66C52C36A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2424568"/>
            <a:ext cx="6181249" cy="3147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		MOV AX, BX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lang="en-US" altLang="zh-CN" kern="0" dirty="0">
                <a:solidFill>
                  <a:srgbClr val="333399"/>
                </a:solidFill>
                <a:latin typeface="Times New Roman" panose="02020603050405020304" pitchFamily="18" charset="0"/>
              </a:rPr>
              <a:t>		JMP </a:t>
            </a:r>
            <a:r>
              <a:rPr lang="en-US" altLang="zh-CN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NEXT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		AND  CL, 0FH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				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/>
                <a:cs typeface="+mn-cs"/>
              </a:rPr>
              <a:t>⁝</a:t>
            </a:r>
          </a:p>
          <a:p>
            <a:pPr marL="342900" marR="0" lvl="0" indent="-342900" algn="l" defTabSz="914400" rtl="0" eaLnBrk="1" fontAlgn="base" latinLnBrk="0" hangingPunct="1">
              <a:lnSpc>
                <a:spcPct val="11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kern="0" dirty="0">
                <a:solidFill>
                  <a:schemeClr val="accent2"/>
                </a:solidFill>
                <a:latin typeface="Tahoma" panose="020B0604030504040204"/>
              </a:rPr>
              <a:t>NEXT</a:t>
            </a:r>
            <a:r>
              <a:rPr lang="en-US" altLang="zh-CN" kern="0" dirty="0">
                <a:solidFill>
                  <a:srgbClr val="333399"/>
                </a:solidFill>
                <a:latin typeface="Tahoma" panose="020B0604030504040204"/>
              </a:rPr>
              <a:t>:       OR CL, 7FH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ahoma" panose="020B0604030504040204"/>
              <a:cs typeface="+mn-cs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549553" y="2227714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>
            <a:off x="6549553" y="2989714"/>
            <a:ext cx="15240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6549553" y="3446914"/>
            <a:ext cx="15240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6549553" y="3904114"/>
            <a:ext cx="15240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6549553" y="4742314"/>
            <a:ext cx="15240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6549553" y="5199514"/>
            <a:ext cx="1524000" cy="0"/>
          </a:xfrm>
          <a:prstGeom prst="line">
            <a:avLst/>
          </a:prstGeom>
          <a:noFill/>
          <a:ln w="25400" cap="sq">
            <a:solidFill>
              <a:srgbClr val="00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854353" y="2989714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</a:rPr>
              <a:t>JMP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5406553" y="4770889"/>
            <a:ext cx="1038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7006753" y="41327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Text Box 13"/>
          <p:cNvSpPr txBox="1">
            <a:spLocks noChangeArrowheads="1"/>
          </p:cNvSpPr>
          <p:nvPr/>
        </p:nvSpPr>
        <p:spPr bwMode="auto">
          <a:xfrm>
            <a:off x="7006753" y="53519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7006753" y="2380114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┇</a:t>
            </a:r>
            <a:endParaRPr kumimoji="1" lang="en-US" altLang="zh-CN" sz="2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AutoShape 15"/>
          <p:cNvSpPr/>
          <p:nvPr/>
        </p:nvSpPr>
        <p:spPr bwMode="auto">
          <a:xfrm>
            <a:off x="8225953" y="2456314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8606953" y="3402464"/>
            <a:ext cx="46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代码段</a:t>
            </a:r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>
            <a:off x="5482753" y="3490461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5482753" y="4742314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5939953" y="3519910"/>
            <a:ext cx="0" cy="12207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 Box 74">
            <a:extLst>
              <a:ext uri="{FF2B5EF4-FFF2-40B4-BE49-F238E27FC236}">
                <a16:creationId xmlns:a16="http://schemas.microsoft.com/office/drawing/2014/main" id="{53F1E284-F7FF-433B-BFE8-166C22EEF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516" y="3838094"/>
            <a:ext cx="4716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51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/>
      <p:bldP spid="26" grpId="0"/>
      <p:bldP spid="33" grpId="0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405BAEBC-81E7-4957-AD26-BF182B0AED24}"/>
              </a:ext>
            </a:extLst>
          </p:cNvPr>
          <p:cNvSpPr txBox="1"/>
          <p:nvPr/>
        </p:nvSpPr>
        <p:spPr>
          <a:xfrm>
            <a:off x="472355" y="893621"/>
            <a:ext cx="847432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⑤ 页面寻址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内容的高位段与位移量相拼接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相对寻址就演变成页面寻址。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C03F608D-56B4-49EB-9A5D-3A4382F84BBC}"/>
              </a:ext>
            </a:extLst>
          </p:cNvPr>
          <p:cNvSpPr txBox="1"/>
          <p:nvPr/>
        </p:nvSpPr>
        <p:spPr>
          <a:xfrm>
            <a:off x="2797708" y="5193193"/>
            <a:ext cx="3976934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有效地址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PC)</a:t>
            </a:r>
            <a:r>
              <a:rPr lang="en-US" altLang="zh-CN" sz="2800" b="1" baseline="-25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Line 78">
            <a:extLst>
              <a:ext uri="{FF2B5EF4-FFF2-40B4-BE49-F238E27FC236}">
                <a16:creationId xmlns:a16="http://schemas.microsoft.com/office/drawing/2014/main" id="{C03EDA21-0C78-4CFF-A874-5130856C7F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69750" y="3669099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Line 78">
            <a:extLst>
              <a:ext uri="{FF2B5EF4-FFF2-40B4-BE49-F238E27FC236}">
                <a16:creationId xmlns:a16="http://schemas.microsoft.com/office/drawing/2014/main" id="{C4471055-A207-47E3-B6E0-54C197FC9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2061" y="4348111"/>
            <a:ext cx="1235848" cy="150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74">
            <a:extLst>
              <a:ext uri="{FF2B5EF4-FFF2-40B4-BE49-F238E27FC236}">
                <a16:creationId xmlns:a16="http://schemas.microsoft.com/office/drawing/2014/main" id="{396C2C1D-F1C7-46EB-9702-E475F1D34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8314" y="4216067"/>
            <a:ext cx="692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</a:p>
        </p:txBody>
      </p:sp>
      <p:sp>
        <p:nvSpPr>
          <p:cNvPr id="20" name="Text Box 74">
            <a:extLst>
              <a:ext uri="{FF2B5EF4-FFF2-40B4-BE49-F238E27FC236}">
                <a16:creationId xmlns:a16="http://schemas.microsoft.com/office/drawing/2014/main" id="{40B7EBC8-C8B0-46B6-9935-05FCF78BB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452" y="4224301"/>
            <a:ext cx="1047221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 </a:t>
            </a:r>
          </a:p>
        </p:txBody>
      </p:sp>
      <p:grpSp>
        <p:nvGrpSpPr>
          <p:cNvPr id="23" name="Group 67">
            <a:extLst>
              <a:ext uri="{FF2B5EF4-FFF2-40B4-BE49-F238E27FC236}">
                <a16:creationId xmlns:a16="http://schemas.microsoft.com/office/drawing/2014/main" id="{EC5AF432-E739-4F81-84A4-A849279D569F}"/>
              </a:ext>
            </a:extLst>
          </p:cNvPr>
          <p:cNvGrpSpPr>
            <a:grpSpLocks/>
          </p:cNvGrpSpPr>
          <p:nvPr/>
        </p:nvGrpSpPr>
        <p:grpSpPr bwMode="auto">
          <a:xfrm>
            <a:off x="7182610" y="3464025"/>
            <a:ext cx="1772315" cy="1600200"/>
            <a:chOff x="4128" y="528"/>
            <a:chExt cx="720" cy="1008"/>
          </a:xfrm>
        </p:grpSpPr>
        <p:sp>
          <p:nvSpPr>
            <p:cNvPr id="24" name="Rectangle 71">
              <a:extLst>
                <a:ext uri="{FF2B5EF4-FFF2-40B4-BE49-F238E27FC236}">
                  <a16:creationId xmlns:a16="http://schemas.microsoft.com/office/drawing/2014/main" id="{41E2AEE6-1CFE-44AE-92CE-4DD5F34C5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528"/>
              <a:ext cx="720" cy="1008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72">
              <a:extLst>
                <a:ext uri="{FF2B5EF4-FFF2-40B4-BE49-F238E27FC236}">
                  <a16:creationId xmlns:a16="http://schemas.microsoft.com/office/drawing/2014/main" id="{4BF9D6ED-406B-4512-9A87-C4E3E1CA0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864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Line 73">
              <a:extLst>
                <a:ext uri="{FF2B5EF4-FFF2-40B4-BE49-F238E27FC236}">
                  <a16:creationId xmlns:a16="http://schemas.microsoft.com/office/drawing/2014/main" id="{E072024C-042A-4CD6-AF40-7A0F8A0D7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1200"/>
              <a:ext cx="720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27" name="Text Box 74">
            <a:extLst>
              <a:ext uri="{FF2B5EF4-FFF2-40B4-BE49-F238E27FC236}">
                <a16:creationId xmlns:a16="http://schemas.microsoft.com/office/drawing/2014/main" id="{5B06DA1F-013F-411B-A348-E9029212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095" y="2967536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74">
            <a:extLst>
              <a:ext uri="{FF2B5EF4-FFF2-40B4-BE49-F238E27FC236}">
                <a16:creationId xmlns:a16="http://schemas.microsoft.com/office/drawing/2014/main" id="{F1E48D91-98CA-40AD-9047-57306A7D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610" y="3997425"/>
            <a:ext cx="177231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</a:p>
        </p:txBody>
      </p:sp>
      <p:sp>
        <p:nvSpPr>
          <p:cNvPr id="29" name="Text Box 74">
            <a:extLst>
              <a:ext uri="{FF2B5EF4-FFF2-40B4-BE49-F238E27FC236}">
                <a16:creationId xmlns:a16="http://schemas.microsoft.com/office/drawing/2014/main" id="{3E6074AA-50F0-4CE2-B417-E43CDA2F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648" y="3853391"/>
            <a:ext cx="13173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74">
            <a:extLst>
              <a:ext uri="{FF2B5EF4-FFF2-40B4-BE49-F238E27FC236}">
                <a16:creationId xmlns:a16="http://schemas.microsoft.com/office/drawing/2014/main" id="{146C165E-9CB7-47AF-BAB8-188249EF1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4229" y="3882224"/>
            <a:ext cx="12962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操作数地址</a:t>
            </a:r>
            <a:endParaRPr lang="en-US" altLang="zh-CN" sz="28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ABE9B43-EC17-455A-A0BE-FD5E95B870CE}"/>
              </a:ext>
            </a:extLst>
          </p:cNvPr>
          <p:cNvGrpSpPr/>
          <p:nvPr/>
        </p:nvGrpSpPr>
        <p:grpSpPr>
          <a:xfrm>
            <a:off x="408319" y="3135183"/>
            <a:ext cx="4071939" cy="531814"/>
            <a:chOff x="262071" y="3428995"/>
            <a:chExt cx="4071939" cy="531814"/>
          </a:xfrm>
        </p:grpSpPr>
        <p:grpSp>
          <p:nvGrpSpPr>
            <p:cNvPr id="35" name="Group 21">
              <a:extLst>
                <a:ext uri="{FF2B5EF4-FFF2-40B4-BE49-F238E27FC236}">
                  <a16:creationId xmlns:a16="http://schemas.microsoft.com/office/drawing/2014/main" id="{D4379D31-D6FE-4C6B-81BE-C68884ABF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071" y="3428995"/>
              <a:ext cx="4071939" cy="531814"/>
              <a:chOff x="1248" y="2208"/>
              <a:chExt cx="2565" cy="335"/>
            </a:xfrm>
          </p:grpSpPr>
          <p:sp>
            <p:nvSpPr>
              <p:cNvPr id="37" name="Text Box 22">
                <a:extLst>
                  <a:ext uri="{FF2B5EF4-FFF2-40B4-BE49-F238E27FC236}">
                    <a16:creationId xmlns:a16="http://schemas.microsoft.com/office/drawing/2014/main" id="{B69ED704-12F1-4B50-B0F6-6A625D58F6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208"/>
                <a:ext cx="2565" cy="330"/>
              </a:xfrm>
              <a:prstGeom prst="rect">
                <a:avLst/>
              </a:prstGeom>
              <a:solidFill>
                <a:srgbClr val="FEFEFA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>
                <a:lvl1pPr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OP  </a:t>
                </a: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地址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   PC    d</a:t>
                </a:r>
              </a:p>
            </p:txBody>
          </p:sp>
          <p:sp>
            <p:nvSpPr>
              <p:cNvPr id="38" name="Line 23">
                <a:extLst>
                  <a:ext uri="{FF2B5EF4-FFF2-40B4-BE49-F238E27FC236}">
                    <a16:creationId xmlns:a16="http://schemas.microsoft.com/office/drawing/2014/main" id="{EB63AC94-2523-4536-8FDC-B5FB84E0A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55" y="2208"/>
                <a:ext cx="0" cy="33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9" name="Line 24">
                <a:extLst>
                  <a:ext uri="{FF2B5EF4-FFF2-40B4-BE49-F238E27FC236}">
                    <a16:creationId xmlns:a16="http://schemas.microsoft.com/office/drawing/2014/main" id="{710D5F22-2B42-42B5-800E-4D39ED7FB1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6" y="2208"/>
                <a:ext cx="0" cy="33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36" name="Line 24">
              <a:extLst>
                <a:ext uri="{FF2B5EF4-FFF2-40B4-BE49-F238E27FC236}">
                  <a16:creationId xmlns:a16="http://schemas.microsoft.com/office/drawing/2014/main" id="{4325A6FB-69FB-4D5C-BF19-EC7C682B8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78428" y="3436933"/>
              <a:ext cx="0" cy="5238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40" name="Line 78">
            <a:extLst>
              <a:ext uri="{FF2B5EF4-FFF2-40B4-BE49-F238E27FC236}">
                <a16:creationId xmlns:a16="http://schemas.microsoft.com/office/drawing/2014/main" id="{5D2E1296-C7EC-4446-8ED5-D0C85A49C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2684" y="3999473"/>
            <a:ext cx="1718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78">
            <a:extLst>
              <a:ext uri="{FF2B5EF4-FFF2-40B4-BE49-F238E27FC236}">
                <a16:creationId xmlns:a16="http://schemas.microsoft.com/office/drawing/2014/main" id="{BFA1FB71-91C6-4B1A-9271-E135626E4D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72686" y="4018630"/>
            <a:ext cx="897064" cy="238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78">
            <a:extLst>
              <a:ext uri="{FF2B5EF4-FFF2-40B4-BE49-F238E27FC236}">
                <a16:creationId xmlns:a16="http://schemas.microsoft.com/office/drawing/2014/main" id="{8CF7FC29-C620-407F-88E0-82E0A212BD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27013" y="3654553"/>
            <a:ext cx="2" cy="36858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78">
            <a:extLst>
              <a:ext uri="{FF2B5EF4-FFF2-40B4-BE49-F238E27FC236}">
                <a16:creationId xmlns:a16="http://schemas.microsoft.com/office/drawing/2014/main" id="{ABD4A204-5590-4F83-A04D-5732C0E0D6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769" y="4016107"/>
            <a:ext cx="329192" cy="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78">
            <a:extLst>
              <a:ext uri="{FF2B5EF4-FFF2-40B4-BE49-F238E27FC236}">
                <a16:creationId xmlns:a16="http://schemas.microsoft.com/office/drawing/2014/main" id="{85FEC926-98DD-44DB-B5A0-8E105F2A8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608" y="4508883"/>
            <a:ext cx="723889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74">
            <a:extLst>
              <a:ext uri="{FF2B5EF4-FFF2-40B4-BE49-F238E27FC236}">
                <a16:creationId xmlns:a16="http://schemas.microsoft.com/office/drawing/2014/main" id="{EBB9BAD0-4E9A-415E-AC0B-1155D6956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507" y="3811509"/>
            <a:ext cx="474647" cy="9541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xtLst/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拼接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H="1">
            <a:off x="4364182" y="4765616"/>
            <a:ext cx="664096" cy="569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4">
            <a:extLst>
              <a:ext uri="{FF2B5EF4-FFF2-40B4-BE49-F238E27FC236}">
                <a16:creationId xmlns:a16="http://schemas.microsoft.com/office/drawing/2014/main" id="{56AD7FBA-97BD-4F4B-BCAB-253A970F4708}"/>
              </a:ext>
            </a:extLst>
          </p:cNvPr>
          <p:cNvSpPr txBox="1"/>
          <p:nvPr/>
        </p:nvSpPr>
        <p:spPr>
          <a:xfrm>
            <a:off x="3563167" y="3871294"/>
            <a:ext cx="56389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sz="2800" b="1" baseline="-2500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H</a:t>
            </a:r>
            <a:endParaRPr kumimoji="0" lang="zh-CN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65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19" grpId="0"/>
      <p:bldP spid="20" grpId="0" animBg="1"/>
      <p:bldP spid="27" grpId="0"/>
      <p:bldP spid="28" grpId="0"/>
      <p:bldP spid="29" grpId="0"/>
      <p:bldP spid="33" grpId="0"/>
      <p:bldP spid="45" grpId="0" animBg="1"/>
      <p:bldP spid="4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283552" y="1069237"/>
            <a:ext cx="8697776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若从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1030H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单元中取出一条指令，该指令采用页面寻址方式读取操作数，形式地址为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BFD4E1F3-C9C5-42B1-89F4-57297292CCF9}"/>
              </a:ext>
            </a:extLst>
          </p:cNvPr>
          <p:cNvSpPr txBox="1"/>
          <p:nvPr/>
        </p:nvSpPr>
        <p:spPr>
          <a:xfrm>
            <a:off x="283552" y="2478265"/>
            <a:ext cx="8697776" cy="193033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10H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与形式地址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FFH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相拼接，得到操作数有效地址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10FFH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283552" y="4662191"/>
            <a:ext cx="8319247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页面寻址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方式适合于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采取页面管理的存储组织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999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5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DC7388-386E-417B-B9D8-E429593D9F0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1D53C798-513C-4F12-8BDE-1EC482782DBA}"/>
              </a:ext>
            </a:extLst>
          </p:cNvPr>
          <p:cNvSpPr txBox="1"/>
          <p:nvPr/>
        </p:nvSpPr>
        <p:spPr>
          <a:xfrm>
            <a:off x="397520" y="931902"/>
            <a:ext cx="852313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寻址类小结：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219371"/>
              </p:ext>
            </p:extLst>
          </p:nvPr>
        </p:nvGraphicFramePr>
        <p:xfrm>
          <a:off x="628651" y="1986741"/>
          <a:ext cx="7426382" cy="2330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45">
                  <a:extLst>
                    <a:ext uri="{9D8B030D-6E8A-4147-A177-3AD203B41FA5}">
                      <a16:colId xmlns:a16="http://schemas.microsoft.com/office/drawing/2014/main" val="2048001259"/>
                    </a:ext>
                  </a:extLst>
                </a:gridCol>
                <a:gridCol w="1366042">
                  <a:extLst>
                    <a:ext uri="{9D8B030D-6E8A-4147-A177-3AD203B41FA5}">
                      <a16:colId xmlns:a16="http://schemas.microsoft.com/office/drawing/2014/main" val="851823970"/>
                    </a:ext>
                  </a:extLst>
                </a:gridCol>
                <a:gridCol w="3347626">
                  <a:extLst>
                    <a:ext uri="{9D8B030D-6E8A-4147-A177-3AD203B41FA5}">
                      <a16:colId xmlns:a16="http://schemas.microsoft.com/office/drawing/2014/main" val="3552467613"/>
                    </a:ext>
                  </a:extLst>
                </a:gridCol>
                <a:gridCol w="1155469">
                  <a:extLst>
                    <a:ext uri="{9D8B030D-6E8A-4147-A177-3AD203B41FA5}">
                      <a16:colId xmlns:a16="http://schemas.microsoft.com/office/drawing/2014/main" val="2544937229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寻址方式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操作数位置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地址码形式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访存次数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82672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变址寄存器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[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形式地址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与形式地址提供方式有关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241428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基址寄存器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[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形式地址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\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位移量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42972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基址变址寻址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基址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变址寄存器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[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形式地址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096601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相对寻址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PC[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形式地址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\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位移量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83117"/>
                  </a:ext>
                </a:extLst>
              </a:tr>
              <a:tr h="374752">
                <a:tc>
                  <a:txBody>
                    <a:bodyPr/>
                    <a:lstStyle/>
                    <a:p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页面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主存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PC[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形式地址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\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位移量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\</a:t>
                      </a:r>
                      <a:r>
                        <a:rPr lang="zh-CN" altLang="en-US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页内偏移</a:t>
                      </a:r>
                      <a:r>
                        <a:rPr lang="en-US" altLang="zh-CN" dirty="0" smtClean="0"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]</a:t>
                      </a:r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866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41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寻址方式总结：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C45B66E8-C781-47B5-B5C0-91DB49488E45}"/>
              </a:ext>
            </a:extLst>
          </p:cNvPr>
          <p:cNvSpPr txBox="1"/>
          <p:nvPr/>
        </p:nvSpPr>
        <p:spPr>
          <a:xfrm>
            <a:off x="412376" y="1375791"/>
            <a:ext cx="8319247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以上四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类寻址方式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重点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弄清楚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数在哪里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在指令中、在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寄存器中、在主存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中？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如果操作数在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中，指令直接给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出地址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还是间接给出地址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、存储单元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间址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)?</a:t>
            </a: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如何通过计算使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地址量可变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与变址寄存器内容加、与基址寄存器内容加、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加或拼接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)?</a:t>
            </a:r>
          </a:p>
        </p:txBody>
      </p:sp>
    </p:spTree>
    <p:extLst>
      <p:ext uri="{BB962C8B-B14F-4D97-AF65-F5344CB8AC3E}">
        <p14:creationId xmlns:p14="http://schemas.microsoft.com/office/powerpoint/2010/main" val="86391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79388" y="2041440"/>
            <a:ext cx="1871662" cy="523875"/>
          </a:xfrm>
          <a:prstGeom prst="rect">
            <a:avLst/>
          </a:prstGeom>
          <a:solidFill>
            <a:srgbClr val="FEFEF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zh-CN" altLang="en-US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79728" y="204144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10341" y="1590590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</a:p>
        </p:txBody>
      </p:sp>
      <p:sp>
        <p:nvSpPr>
          <p:cNvPr id="16" name="Text Box 37"/>
          <p:cNvSpPr txBox="1">
            <a:spLocks noChangeArrowheads="1"/>
          </p:cNvSpPr>
          <p:nvPr/>
        </p:nvSpPr>
        <p:spPr bwMode="auto">
          <a:xfrm>
            <a:off x="415135" y="4999848"/>
            <a:ext cx="14747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立即数寻址</a:t>
            </a:r>
          </a:p>
        </p:txBody>
      </p:sp>
      <p:grpSp>
        <p:nvGrpSpPr>
          <p:cNvPr id="18" name="Group 51"/>
          <p:cNvGrpSpPr>
            <a:grpSpLocks/>
          </p:cNvGrpSpPr>
          <p:nvPr/>
        </p:nvGrpSpPr>
        <p:grpSpPr bwMode="auto">
          <a:xfrm>
            <a:off x="2916239" y="1620003"/>
            <a:ext cx="2365375" cy="4344988"/>
            <a:chOff x="1837" y="1010"/>
            <a:chExt cx="1490" cy="2737"/>
          </a:xfrm>
        </p:grpSpPr>
        <p:grpSp>
          <p:nvGrpSpPr>
            <p:cNvPr id="19" name="Group 12"/>
            <p:cNvGrpSpPr>
              <a:grpSpLocks/>
            </p:cNvGrpSpPr>
            <p:nvPr/>
          </p:nvGrpSpPr>
          <p:grpSpPr bwMode="auto">
            <a:xfrm>
              <a:off x="2697" y="1732"/>
              <a:ext cx="630" cy="1154"/>
              <a:chOff x="3312" y="1198"/>
              <a:chExt cx="768" cy="1154"/>
            </a:xfrm>
          </p:grpSpPr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3312" y="1488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3312" y="1776"/>
                <a:ext cx="768" cy="288"/>
              </a:xfrm>
              <a:prstGeom prst="rect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操作数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D</a:t>
                </a: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3312" y="2064"/>
                <a:ext cx="768" cy="2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387" y="1198"/>
                <a:ext cx="692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主存</a:t>
                </a:r>
              </a:p>
            </p:txBody>
          </p:sp>
        </p:grp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2426" y="1641"/>
              <a:ext cx="259" cy="700"/>
            </a:xfrm>
            <a:custGeom>
              <a:avLst/>
              <a:gdLst>
                <a:gd name="T0" fmla="*/ 0 w 624"/>
                <a:gd name="T1" fmla="*/ 0 h 96"/>
                <a:gd name="T2" fmla="*/ 0 w 624"/>
                <a:gd name="T3" fmla="*/ 2147483647 h 96"/>
                <a:gd name="T4" fmla="*/ 0 w 624"/>
                <a:gd name="T5" fmla="*/ 2147483647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96">
                  <a:moveTo>
                    <a:pt x="0" y="0"/>
                  </a:moveTo>
                  <a:lnTo>
                    <a:pt x="0" y="96"/>
                  </a:lnTo>
                  <a:lnTo>
                    <a:pt x="62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837" y="1288"/>
              <a:ext cx="1489" cy="330"/>
            </a:xfrm>
            <a:prstGeom prst="rect">
              <a:avLst/>
            </a:prstGeom>
            <a:solidFill>
              <a:srgbClr val="FEFEF6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θ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直接地址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2109" y="128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1878" y="1010"/>
              <a:ext cx="5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</a:t>
              </a:r>
            </a:p>
          </p:txBody>
        </p:sp>
        <p:sp>
          <p:nvSpPr>
            <p:cNvPr id="26" name="Text Box 38"/>
            <p:cNvSpPr txBox="1">
              <a:spLocks noChangeArrowheads="1"/>
            </p:cNvSpPr>
            <p:nvPr/>
          </p:nvSpPr>
          <p:spPr bwMode="auto">
            <a:xfrm>
              <a:off x="2154" y="3151"/>
              <a:ext cx="113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存储器直接寻址</a:t>
              </a:r>
            </a:p>
          </p:txBody>
        </p:sp>
      </p:grpSp>
      <p:sp>
        <p:nvSpPr>
          <p:cNvPr id="34" name="Rectangle 41"/>
          <p:cNvSpPr>
            <a:spLocks noChangeArrowheads="1"/>
          </p:cNvSpPr>
          <p:nvPr/>
        </p:nvSpPr>
        <p:spPr bwMode="auto">
          <a:xfrm>
            <a:off x="7669213" y="3197140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Rectangle 42"/>
          <p:cNvSpPr>
            <a:spLocks noChangeArrowheads="1"/>
          </p:cNvSpPr>
          <p:nvPr/>
        </p:nvSpPr>
        <p:spPr bwMode="auto">
          <a:xfrm>
            <a:off x="7669213" y="3654340"/>
            <a:ext cx="1092200" cy="457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7669213" y="4111540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44"/>
          <p:cNvSpPr txBox="1">
            <a:spLocks noChangeArrowheads="1"/>
          </p:cNvSpPr>
          <p:nvPr/>
        </p:nvSpPr>
        <p:spPr bwMode="auto">
          <a:xfrm>
            <a:off x="7414897" y="2736765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寄存器组</a:t>
            </a:r>
          </a:p>
        </p:txBody>
      </p:sp>
      <p:sp>
        <p:nvSpPr>
          <p:cNvPr id="38" name="Freeform 45"/>
          <p:cNvSpPr>
            <a:spLocks/>
          </p:cNvSpPr>
          <p:nvPr/>
        </p:nvSpPr>
        <p:spPr bwMode="auto">
          <a:xfrm>
            <a:off x="6948488" y="2665327"/>
            <a:ext cx="649287" cy="1111250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6300788" y="2031915"/>
            <a:ext cx="1223962" cy="523875"/>
          </a:xfrm>
          <a:prstGeom prst="rect">
            <a:avLst/>
          </a:prstGeom>
          <a:solidFill>
            <a:srgbClr val="FEFEF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l-GR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θ</a:t>
            </a:r>
            <a:r>
              <a: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</a:p>
        </p:txBody>
      </p:sp>
      <p:sp>
        <p:nvSpPr>
          <p:cNvPr id="40" name="Line 47"/>
          <p:cNvSpPr>
            <a:spLocks noChangeShapeType="1"/>
          </p:cNvSpPr>
          <p:nvPr/>
        </p:nvSpPr>
        <p:spPr bwMode="auto">
          <a:xfrm>
            <a:off x="6732588" y="203191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6428162" y="1573966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6804025" y="5012001"/>
            <a:ext cx="2017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寄存器直接寻址</a:t>
            </a:r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寻址方式总结：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6" grpId="0"/>
      <p:bldP spid="34" grpId="0" animBg="1"/>
      <p:bldP spid="35" grpId="0" animBg="1"/>
      <p:bldP spid="36" grpId="0" animBg="1"/>
      <p:bldP spid="37" grpId="0"/>
      <p:bldP spid="39" grpId="0" animBg="1"/>
      <p:bldP spid="41" grpId="0"/>
      <p:bldP spid="4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363392" y="1414895"/>
            <a:ext cx="2703513" cy="4627563"/>
            <a:chOff x="431" y="754"/>
            <a:chExt cx="1703" cy="2915"/>
          </a:xfrm>
        </p:grpSpPr>
        <p:sp>
          <p:nvSpPr>
            <p:cNvPr id="44" name="Rectangle 33"/>
            <p:cNvSpPr>
              <a:spLocks noChangeArrowheads="1"/>
            </p:cNvSpPr>
            <p:nvPr/>
          </p:nvSpPr>
          <p:spPr bwMode="auto">
            <a:xfrm>
              <a:off x="1224" y="1724"/>
              <a:ext cx="63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5" name="Rectangle 34"/>
            <p:cNvSpPr>
              <a:spLocks noChangeArrowheads="1"/>
            </p:cNvSpPr>
            <p:nvPr/>
          </p:nvSpPr>
          <p:spPr bwMode="auto">
            <a:xfrm>
              <a:off x="1224" y="2012"/>
              <a:ext cx="635" cy="28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(A)</a:t>
              </a:r>
            </a:p>
          </p:txBody>
        </p:sp>
        <p:sp>
          <p:nvSpPr>
            <p:cNvPr id="46" name="Rectangle 35"/>
            <p:cNvSpPr>
              <a:spLocks noChangeArrowheads="1"/>
            </p:cNvSpPr>
            <p:nvPr/>
          </p:nvSpPr>
          <p:spPr bwMode="auto">
            <a:xfrm>
              <a:off x="1224" y="2300"/>
              <a:ext cx="63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Text Box 36"/>
            <p:cNvSpPr txBox="1">
              <a:spLocks noChangeArrowheads="1"/>
            </p:cNvSpPr>
            <p:nvPr/>
          </p:nvSpPr>
          <p:spPr bwMode="auto">
            <a:xfrm>
              <a:off x="1293" y="1434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</a:p>
          </p:txBody>
        </p:sp>
        <p:sp>
          <p:nvSpPr>
            <p:cNvPr id="48" name="Freeform 37"/>
            <p:cNvSpPr>
              <a:spLocks/>
            </p:cNvSpPr>
            <p:nvPr/>
          </p:nvSpPr>
          <p:spPr bwMode="auto">
            <a:xfrm>
              <a:off x="975" y="1402"/>
              <a:ext cx="235" cy="700"/>
            </a:xfrm>
            <a:custGeom>
              <a:avLst/>
              <a:gdLst>
                <a:gd name="T0" fmla="*/ 0 w 624"/>
                <a:gd name="T1" fmla="*/ 0 h 96"/>
                <a:gd name="T2" fmla="*/ 0 w 624"/>
                <a:gd name="T3" fmla="*/ 2147483647 h 96"/>
                <a:gd name="T4" fmla="*/ 0 w 624"/>
                <a:gd name="T5" fmla="*/ 2147483647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96">
                  <a:moveTo>
                    <a:pt x="0" y="0"/>
                  </a:moveTo>
                  <a:lnTo>
                    <a:pt x="0" y="96"/>
                  </a:lnTo>
                  <a:lnTo>
                    <a:pt x="62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Text Box 38"/>
            <p:cNvSpPr txBox="1">
              <a:spLocks noChangeArrowheads="1"/>
            </p:cNvSpPr>
            <p:nvPr/>
          </p:nvSpPr>
          <p:spPr bwMode="auto">
            <a:xfrm>
              <a:off x="431" y="1049"/>
              <a:ext cx="1463" cy="330"/>
            </a:xfrm>
            <a:prstGeom prst="rect">
              <a:avLst/>
            </a:prstGeom>
            <a:solidFill>
              <a:srgbClr val="FEFEF6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θ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间接地址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</a:p>
          </p:txBody>
        </p:sp>
        <p:sp>
          <p:nvSpPr>
            <p:cNvPr id="50" name="Line 39"/>
            <p:cNvSpPr>
              <a:spLocks noChangeShapeType="1"/>
            </p:cNvSpPr>
            <p:nvPr/>
          </p:nvSpPr>
          <p:spPr bwMode="auto">
            <a:xfrm>
              <a:off x="729" y="1049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Text Box 40"/>
            <p:cNvSpPr txBox="1">
              <a:spLocks noChangeArrowheads="1"/>
            </p:cNvSpPr>
            <p:nvPr/>
          </p:nvSpPr>
          <p:spPr bwMode="auto">
            <a:xfrm>
              <a:off x="518" y="754"/>
              <a:ext cx="5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</a:t>
              </a:r>
            </a:p>
          </p:txBody>
        </p:sp>
        <p:sp>
          <p:nvSpPr>
            <p:cNvPr id="52" name="Rectangle 41"/>
            <p:cNvSpPr>
              <a:spLocks noChangeArrowheads="1"/>
            </p:cNvSpPr>
            <p:nvPr/>
          </p:nvSpPr>
          <p:spPr bwMode="auto">
            <a:xfrm>
              <a:off x="1224" y="2841"/>
              <a:ext cx="63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Rectangle 42"/>
            <p:cNvSpPr>
              <a:spLocks noChangeArrowheads="1"/>
            </p:cNvSpPr>
            <p:nvPr/>
          </p:nvSpPr>
          <p:spPr bwMode="auto">
            <a:xfrm>
              <a:off x="1224" y="2568"/>
              <a:ext cx="635" cy="28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操作数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54" name="Freeform 43"/>
            <p:cNvSpPr>
              <a:spLocks/>
            </p:cNvSpPr>
            <p:nvPr/>
          </p:nvSpPr>
          <p:spPr bwMode="auto">
            <a:xfrm>
              <a:off x="1038" y="2215"/>
              <a:ext cx="174" cy="512"/>
            </a:xfrm>
            <a:custGeom>
              <a:avLst/>
              <a:gdLst>
                <a:gd name="T0" fmla="*/ 174 w 174"/>
                <a:gd name="T1" fmla="*/ 0 h 512"/>
                <a:gd name="T2" fmla="*/ 92 w 174"/>
                <a:gd name="T3" fmla="*/ 46 h 512"/>
                <a:gd name="T4" fmla="*/ 64 w 174"/>
                <a:gd name="T5" fmla="*/ 91 h 512"/>
                <a:gd name="T6" fmla="*/ 28 w 174"/>
                <a:gd name="T7" fmla="*/ 146 h 512"/>
                <a:gd name="T8" fmla="*/ 19 w 174"/>
                <a:gd name="T9" fmla="*/ 256 h 512"/>
                <a:gd name="T10" fmla="*/ 0 w 174"/>
                <a:gd name="T11" fmla="*/ 274 h 512"/>
                <a:gd name="T12" fmla="*/ 19 w 174"/>
                <a:gd name="T13" fmla="*/ 347 h 512"/>
                <a:gd name="T14" fmla="*/ 119 w 174"/>
                <a:gd name="T15" fmla="*/ 457 h 512"/>
                <a:gd name="T16" fmla="*/ 137 w 174"/>
                <a:gd name="T17" fmla="*/ 484 h 512"/>
                <a:gd name="T18" fmla="*/ 156 w 174"/>
                <a:gd name="T19" fmla="*/ 503 h 512"/>
                <a:gd name="T20" fmla="*/ 147 w 174"/>
                <a:gd name="T21" fmla="*/ 512 h 5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4" h="512">
                  <a:moveTo>
                    <a:pt x="174" y="0"/>
                  </a:moveTo>
                  <a:cubicBezTo>
                    <a:pt x="146" y="18"/>
                    <a:pt x="119" y="27"/>
                    <a:pt x="92" y="46"/>
                  </a:cubicBezTo>
                  <a:cubicBezTo>
                    <a:pt x="74" y="100"/>
                    <a:pt x="96" y="49"/>
                    <a:pt x="64" y="91"/>
                  </a:cubicBezTo>
                  <a:cubicBezTo>
                    <a:pt x="51" y="109"/>
                    <a:pt x="28" y="146"/>
                    <a:pt x="28" y="146"/>
                  </a:cubicBezTo>
                  <a:cubicBezTo>
                    <a:pt x="19" y="193"/>
                    <a:pt x="7" y="210"/>
                    <a:pt x="19" y="256"/>
                  </a:cubicBezTo>
                  <a:cubicBezTo>
                    <a:pt x="13" y="262"/>
                    <a:pt x="2" y="265"/>
                    <a:pt x="0" y="274"/>
                  </a:cubicBezTo>
                  <a:cubicBezTo>
                    <a:pt x="0" y="276"/>
                    <a:pt x="18" y="345"/>
                    <a:pt x="19" y="347"/>
                  </a:cubicBezTo>
                  <a:cubicBezTo>
                    <a:pt x="42" y="393"/>
                    <a:pt x="69" y="440"/>
                    <a:pt x="119" y="457"/>
                  </a:cubicBezTo>
                  <a:cubicBezTo>
                    <a:pt x="125" y="466"/>
                    <a:pt x="130" y="476"/>
                    <a:pt x="137" y="484"/>
                  </a:cubicBezTo>
                  <a:cubicBezTo>
                    <a:pt x="143" y="491"/>
                    <a:pt x="153" y="495"/>
                    <a:pt x="156" y="503"/>
                  </a:cubicBezTo>
                  <a:cubicBezTo>
                    <a:pt x="157" y="507"/>
                    <a:pt x="150" y="509"/>
                    <a:pt x="147" y="51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Text Box 44"/>
            <p:cNvSpPr txBox="1">
              <a:spLocks noChangeArrowheads="1"/>
            </p:cNvSpPr>
            <p:nvPr/>
          </p:nvSpPr>
          <p:spPr bwMode="auto">
            <a:xfrm>
              <a:off x="431" y="3339"/>
              <a:ext cx="17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存储器间接寻址</a:t>
              </a:r>
            </a:p>
          </p:txBody>
        </p:sp>
      </p:grpSp>
      <p:grpSp>
        <p:nvGrpSpPr>
          <p:cNvPr id="56" name="Group 86"/>
          <p:cNvGrpSpPr>
            <a:grpSpLocks/>
          </p:cNvGrpSpPr>
          <p:nvPr/>
        </p:nvGrpSpPr>
        <p:grpSpPr bwMode="auto">
          <a:xfrm>
            <a:off x="4550205" y="1409007"/>
            <a:ext cx="4105275" cy="4606929"/>
            <a:chOff x="3016" y="190"/>
            <a:chExt cx="2586" cy="2902"/>
          </a:xfrm>
        </p:grpSpPr>
        <p:sp>
          <p:nvSpPr>
            <p:cNvPr id="57" name="Rectangle 19"/>
            <p:cNvSpPr>
              <a:spLocks noChangeArrowheads="1"/>
            </p:cNvSpPr>
            <p:nvPr/>
          </p:nvSpPr>
          <p:spPr bwMode="auto">
            <a:xfrm>
              <a:off x="4967" y="855"/>
              <a:ext cx="63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Text Box 20"/>
            <p:cNvSpPr txBox="1">
              <a:spLocks noChangeArrowheads="1"/>
            </p:cNvSpPr>
            <p:nvPr/>
          </p:nvSpPr>
          <p:spPr bwMode="auto">
            <a:xfrm>
              <a:off x="4988" y="582"/>
              <a:ext cx="5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主存</a:t>
              </a:r>
            </a:p>
          </p:txBody>
        </p:sp>
        <p:sp>
          <p:nvSpPr>
            <p:cNvPr id="59" name="Freeform 21"/>
            <p:cNvSpPr>
              <a:spLocks/>
            </p:cNvSpPr>
            <p:nvPr/>
          </p:nvSpPr>
          <p:spPr bwMode="auto">
            <a:xfrm>
              <a:off x="3560" y="835"/>
              <a:ext cx="235" cy="700"/>
            </a:xfrm>
            <a:custGeom>
              <a:avLst/>
              <a:gdLst>
                <a:gd name="T0" fmla="*/ 0 w 624"/>
                <a:gd name="T1" fmla="*/ 0 h 96"/>
                <a:gd name="T2" fmla="*/ 0 w 624"/>
                <a:gd name="T3" fmla="*/ 2147483647 h 96"/>
                <a:gd name="T4" fmla="*/ 0 w 624"/>
                <a:gd name="T5" fmla="*/ 2147483647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96">
                  <a:moveTo>
                    <a:pt x="0" y="0"/>
                  </a:moveTo>
                  <a:lnTo>
                    <a:pt x="0" y="96"/>
                  </a:lnTo>
                  <a:lnTo>
                    <a:pt x="62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Text Box 22"/>
            <p:cNvSpPr txBox="1">
              <a:spLocks noChangeArrowheads="1"/>
            </p:cNvSpPr>
            <p:nvPr/>
          </p:nvSpPr>
          <p:spPr bwMode="auto">
            <a:xfrm>
              <a:off x="3016" y="482"/>
              <a:ext cx="1061" cy="330"/>
            </a:xfrm>
            <a:prstGeom prst="rect">
              <a:avLst/>
            </a:prstGeom>
            <a:solidFill>
              <a:srgbClr val="FEFEF6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l-GR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θ</a:t>
              </a:r>
              <a:r>
                <a:rPr lang="en-US" altLang="zh-CN" sz="2800" dirty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r>
                <a:rPr lang="zh-CN" altLang="en-US" sz="28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间址</a:t>
              </a:r>
              <a:r>
                <a:rPr lang="en-US" altLang="zh-CN" sz="2800" dirty="0" smtClean="0">
                  <a:solidFill>
                    <a:schemeClr val="accent2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endParaRPr lang="en-US" altLang="zh-CN" sz="28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319" y="48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3057" y="190"/>
              <a:ext cx="58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指令</a:t>
              </a:r>
            </a:p>
          </p:txBody>
        </p:sp>
        <p:sp>
          <p:nvSpPr>
            <p:cNvPr id="63" name="Rectangle 25"/>
            <p:cNvSpPr>
              <a:spLocks noChangeArrowheads="1"/>
            </p:cNvSpPr>
            <p:nvPr/>
          </p:nvSpPr>
          <p:spPr bwMode="auto">
            <a:xfrm>
              <a:off x="4967" y="1396"/>
              <a:ext cx="635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Rectangle 26"/>
            <p:cNvSpPr>
              <a:spLocks noChangeArrowheads="1"/>
            </p:cNvSpPr>
            <p:nvPr/>
          </p:nvSpPr>
          <p:spPr bwMode="auto">
            <a:xfrm>
              <a:off x="4967" y="1123"/>
              <a:ext cx="635" cy="28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操作数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</a:p>
          </p:txBody>
        </p:sp>
        <p:sp>
          <p:nvSpPr>
            <p:cNvPr id="65" name="Text Box 30"/>
            <p:cNvSpPr txBox="1">
              <a:spLocks noChangeArrowheads="1"/>
            </p:cNvSpPr>
            <p:nvPr/>
          </p:nvSpPr>
          <p:spPr bwMode="auto">
            <a:xfrm>
              <a:off x="3560" y="2765"/>
              <a:ext cx="19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寄存器间接寻址</a:t>
              </a:r>
            </a:p>
          </p:txBody>
        </p:sp>
        <p:sp>
          <p:nvSpPr>
            <p:cNvPr id="66" name="Rectangle 46"/>
            <p:cNvSpPr>
              <a:spLocks noChangeArrowheads="1"/>
            </p:cNvSpPr>
            <p:nvPr/>
          </p:nvSpPr>
          <p:spPr bwMode="auto">
            <a:xfrm>
              <a:off x="3787" y="1158"/>
              <a:ext cx="6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7" name="Rectangle 47"/>
            <p:cNvSpPr>
              <a:spLocks noChangeArrowheads="1"/>
            </p:cNvSpPr>
            <p:nvPr/>
          </p:nvSpPr>
          <p:spPr bwMode="auto">
            <a:xfrm>
              <a:off x="3787" y="1446"/>
              <a:ext cx="688" cy="28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（</a:t>
              </a:r>
              <a:r>
                <a:rPr lang="en-US" altLang="zh-CN" sz="2800">
                  <a:latin typeface="楷体" panose="02010609060101010101" pitchFamily="49" charset="-122"/>
                  <a:ea typeface="楷体" panose="02010609060101010101" pitchFamily="49" charset="-122"/>
                </a:rPr>
                <a:t>R</a:t>
              </a:r>
              <a:r>
                <a:rPr lang="zh-CN" altLang="en-US" sz="280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</a:p>
          </p:txBody>
        </p:sp>
        <p:sp>
          <p:nvSpPr>
            <p:cNvPr id="68" name="Rectangle 48"/>
            <p:cNvSpPr>
              <a:spLocks noChangeArrowheads="1"/>
            </p:cNvSpPr>
            <p:nvPr/>
          </p:nvSpPr>
          <p:spPr bwMode="auto">
            <a:xfrm>
              <a:off x="3787" y="1734"/>
              <a:ext cx="688" cy="2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9" name="Text Box 49"/>
            <p:cNvSpPr txBox="1">
              <a:spLocks noChangeArrowheads="1"/>
            </p:cNvSpPr>
            <p:nvPr/>
          </p:nvSpPr>
          <p:spPr bwMode="auto">
            <a:xfrm>
              <a:off x="3672" y="868"/>
              <a:ext cx="10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rPr>
                <a:t>寄存器组</a:t>
              </a:r>
            </a:p>
          </p:txBody>
        </p:sp>
        <p:sp>
          <p:nvSpPr>
            <p:cNvPr id="70" name="Freeform 50"/>
            <p:cNvSpPr>
              <a:spLocks/>
            </p:cNvSpPr>
            <p:nvPr/>
          </p:nvSpPr>
          <p:spPr bwMode="auto">
            <a:xfrm flipV="1">
              <a:off x="4468" y="1276"/>
              <a:ext cx="534" cy="279"/>
            </a:xfrm>
            <a:custGeom>
              <a:avLst/>
              <a:gdLst>
                <a:gd name="T0" fmla="*/ 0 w 569"/>
                <a:gd name="T1" fmla="*/ 0 h 755"/>
                <a:gd name="T2" fmla="*/ 25 w 569"/>
                <a:gd name="T3" fmla="*/ 0 h 755"/>
                <a:gd name="T4" fmla="*/ 44 w 569"/>
                <a:gd name="T5" fmla="*/ 0 h 755"/>
                <a:gd name="T6" fmla="*/ 55 w 569"/>
                <a:gd name="T7" fmla="*/ 0 h 755"/>
                <a:gd name="T8" fmla="*/ 68 w 569"/>
                <a:gd name="T9" fmla="*/ 0 h 755"/>
                <a:gd name="T10" fmla="*/ 84 w 569"/>
                <a:gd name="T11" fmla="*/ 0 h 755"/>
                <a:gd name="T12" fmla="*/ 107 w 569"/>
                <a:gd name="T13" fmla="*/ 0 h 755"/>
                <a:gd name="T14" fmla="*/ 109 w 569"/>
                <a:gd name="T15" fmla="*/ 0 h 755"/>
                <a:gd name="T16" fmla="*/ 113 w 569"/>
                <a:gd name="T17" fmla="*/ 0 h 755"/>
                <a:gd name="T18" fmla="*/ 124 w 569"/>
                <a:gd name="T19" fmla="*/ 0 h 75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569" h="755">
                  <a:moveTo>
                    <a:pt x="0" y="0"/>
                  </a:moveTo>
                  <a:cubicBezTo>
                    <a:pt x="73" y="24"/>
                    <a:pt x="36" y="15"/>
                    <a:pt x="110" y="27"/>
                  </a:cubicBezTo>
                  <a:cubicBezTo>
                    <a:pt x="153" y="56"/>
                    <a:pt x="158" y="46"/>
                    <a:pt x="192" y="91"/>
                  </a:cubicBezTo>
                  <a:cubicBezTo>
                    <a:pt x="203" y="130"/>
                    <a:pt x="224" y="154"/>
                    <a:pt x="238" y="192"/>
                  </a:cubicBezTo>
                  <a:cubicBezTo>
                    <a:pt x="266" y="268"/>
                    <a:pt x="279" y="351"/>
                    <a:pt x="293" y="430"/>
                  </a:cubicBezTo>
                  <a:cubicBezTo>
                    <a:pt x="304" y="489"/>
                    <a:pt x="314" y="568"/>
                    <a:pt x="366" y="603"/>
                  </a:cubicBezTo>
                  <a:cubicBezTo>
                    <a:pt x="382" y="653"/>
                    <a:pt x="413" y="654"/>
                    <a:pt x="458" y="676"/>
                  </a:cubicBezTo>
                  <a:cubicBezTo>
                    <a:pt x="464" y="682"/>
                    <a:pt x="472" y="687"/>
                    <a:pt x="476" y="695"/>
                  </a:cubicBezTo>
                  <a:cubicBezTo>
                    <a:pt x="481" y="703"/>
                    <a:pt x="476" y="719"/>
                    <a:pt x="485" y="722"/>
                  </a:cubicBezTo>
                  <a:cubicBezTo>
                    <a:pt x="569" y="755"/>
                    <a:pt x="499" y="690"/>
                    <a:pt x="531" y="722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1" name="Text Box 36"/>
          <p:cNvSpPr txBox="1">
            <a:spLocks noChangeArrowheads="1"/>
          </p:cNvSpPr>
          <p:nvPr/>
        </p:nvSpPr>
        <p:spPr bwMode="auto">
          <a:xfrm>
            <a:off x="2524442" y="3363886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间址单元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682395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寻址方式总结：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47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一、指令基本格式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B576-16B5-4D99-86CA-8960CA7B2F3A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17125199-32BD-4036-9B08-979F599237D8}"/>
              </a:ext>
            </a:extLst>
          </p:cNvPr>
          <p:cNvSpPr txBox="1"/>
          <p:nvPr/>
        </p:nvSpPr>
        <p:spPr>
          <a:xfrm>
            <a:off x="363634" y="968412"/>
            <a:ext cx="8693208" cy="233910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指令格式时需要考虑的主要问题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</a:t>
            </a: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字长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：固定字长？可变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字长？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 smtClean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位置、位数固定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？可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扩展？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D8F8E1D-793E-4D92-A81B-B73AE49251C4}"/>
              </a:ext>
            </a:extLst>
          </p:cNvPr>
          <p:cNvSpPr txBox="1"/>
          <p:nvPr/>
        </p:nvSpPr>
        <p:spPr>
          <a:xfrm>
            <a:off x="348997" y="3379570"/>
            <a:ext cx="8693208" cy="21852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：数量？直接给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出哪些地址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？哪些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地址是系统隐含约定的？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④ </a:t>
            </a: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根据地址码如何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获取最终的操作数？</a:t>
            </a:r>
            <a:endParaRPr lang="en-US" altLang="zh-CN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96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1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7936" y="844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二、寻址方式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B596DF-5703-4AA1-8EA6-FCC0A8B3B30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3275013" y="3619096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3319721" y="3177396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1044575" y="2584046"/>
            <a:ext cx="373063" cy="1439863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538163" y="2053821"/>
            <a:ext cx="1619250" cy="523220"/>
          </a:xfrm>
          <a:prstGeom prst="rect">
            <a:avLst/>
          </a:prstGeom>
          <a:solidFill>
            <a:srgbClr val="FEFEF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Rx  A</a:t>
            </a:r>
          </a:p>
        </p:txBody>
      </p:sp>
      <p:sp>
        <p:nvSpPr>
          <p:cNvPr id="73" name="Line 10"/>
          <p:cNvSpPr>
            <a:spLocks noChangeShapeType="1"/>
          </p:cNvSpPr>
          <p:nvPr/>
        </p:nvSpPr>
        <p:spPr bwMode="auto">
          <a:xfrm>
            <a:off x="931863" y="2053821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11"/>
          <p:cNvSpPr txBox="1">
            <a:spLocks noChangeArrowheads="1"/>
          </p:cNvSpPr>
          <p:nvPr/>
        </p:nvSpPr>
        <p:spPr bwMode="auto">
          <a:xfrm>
            <a:off x="467189" y="1582507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</a:p>
        </p:txBody>
      </p:sp>
      <p:sp>
        <p:nvSpPr>
          <p:cNvPr id="75" name="Rectangle 12"/>
          <p:cNvSpPr>
            <a:spLocks noChangeArrowheads="1"/>
          </p:cNvSpPr>
          <p:nvPr/>
        </p:nvSpPr>
        <p:spPr bwMode="auto">
          <a:xfrm>
            <a:off x="3275013" y="4477934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Rectangle 13"/>
          <p:cNvSpPr>
            <a:spLocks noChangeArrowheads="1"/>
          </p:cNvSpPr>
          <p:nvPr/>
        </p:nvSpPr>
        <p:spPr bwMode="auto">
          <a:xfrm>
            <a:off x="3275013" y="4044546"/>
            <a:ext cx="1008062" cy="457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1002550" y="5665384"/>
            <a:ext cx="33115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变址</a:t>
            </a:r>
            <a:r>
              <a:rPr lang="en-US" altLang="zh-CN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基址寻址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1547813" y="2060171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Rectangle 16"/>
          <p:cNvSpPr>
            <a:spLocks noChangeArrowheads="1"/>
          </p:cNvSpPr>
          <p:nvPr/>
        </p:nvSpPr>
        <p:spPr bwMode="auto">
          <a:xfrm>
            <a:off x="1403350" y="3398434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0" name="Rectangle 17"/>
          <p:cNvSpPr>
            <a:spLocks noChangeArrowheads="1"/>
          </p:cNvSpPr>
          <p:nvPr/>
        </p:nvSpPr>
        <p:spPr bwMode="auto">
          <a:xfrm>
            <a:off x="1403350" y="3855634"/>
            <a:ext cx="1092200" cy="457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Rx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81" name="Rectangle 18"/>
          <p:cNvSpPr>
            <a:spLocks noChangeArrowheads="1"/>
          </p:cNvSpPr>
          <p:nvPr/>
        </p:nvSpPr>
        <p:spPr bwMode="auto">
          <a:xfrm>
            <a:off x="1403350" y="4312834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Text Box 19"/>
          <p:cNvSpPr txBox="1">
            <a:spLocks noChangeArrowheads="1"/>
          </p:cNvSpPr>
          <p:nvPr/>
        </p:nvSpPr>
        <p:spPr bwMode="auto">
          <a:xfrm>
            <a:off x="1198910" y="2974281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寄存器组</a:t>
            </a:r>
          </a:p>
        </p:txBody>
      </p:sp>
      <p:sp>
        <p:nvSpPr>
          <p:cNvPr id="83" name="Freeform 20"/>
          <p:cNvSpPr>
            <a:spLocks/>
          </p:cNvSpPr>
          <p:nvPr/>
        </p:nvSpPr>
        <p:spPr bwMode="auto">
          <a:xfrm>
            <a:off x="2932113" y="4108046"/>
            <a:ext cx="350837" cy="69850"/>
          </a:xfrm>
          <a:custGeom>
            <a:avLst/>
            <a:gdLst>
              <a:gd name="T0" fmla="*/ 0 w 569"/>
              <a:gd name="T1" fmla="*/ 0 h 755"/>
              <a:gd name="T2" fmla="*/ 2147483647 w 569"/>
              <a:gd name="T3" fmla="*/ 2147483647 h 755"/>
              <a:gd name="T4" fmla="*/ 2147483647 w 569"/>
              <a:gd name="T5" fmla="*/ 2147483647 h 755"/>
              <a:gd name="T6" fmla="*/ 2147483647 w 569"/>
              <a:gd name="T7" fmla="*/ 2147483647 h 755"/>
              <a:gd name="T8" fmla="*/ 2147483647 w 569"/>
              <a:gd name="T9" fmla="*/ 2147483647 h 755"/>
              <a:gd name="T10" fmla="*/ 2147483647 w 569"/>
              <a:gd name="T11" fmla="*/ 2147483647 h 755"/>
              <a:gd name="T12" fmla="*/ 2147483647 w 569"/>
              <a:gd name="T13" fmla="*/ 2147483647 h 755"/>
              <a:gd name="T14" fmla="*/ 2147483647 w 569"/>
              <a:gd name="T15" fmla="*/ 2147483647 h 755"/>
              <a:gd name="T16" fmla="*/ 2147483647 w 569"/>
              <a:gd name="T17" fmla="*/ 2147483647 h 755"/>
              <a:gd name="T18" fmla="*/ 2147483647 w 569"/>
              <a:gd name="T19" fmla="*/ 2147483647 h 7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9" h="755">
                <a:moveTo>
                  <a:pt x="0" y="0"/>
                </a:moveTo>
                <a:cubicBezTo>
                  <a:pt x="73" y="24"/>
                  <a:pt x="36" y="15"/>
                  <a:pt x="110" y="27"/>
                </a:cubicBezTo>
                <a:cubicBezTo>
                  <a:pt x="153" y="56"/>
                  <a:pt x="158" y="46"/>
                  <a:pt x="192" y="91"/>
                </a:cubicBezTo>
                <a:cubicBezTo>
                  <a:pt x="203" y="130"/>
                  <a:pt x="224" y="154"/>
                  <a:pt x="238" y="192"/>
                </a:cubicBezTo>
                <a:cubicBezTo>
                  <a:pt x="266" y="268"/>
                  <a:pt x="279" y="351"/>
                  <a:pt x="293" y="430"/>
                </a:cubicBezTo>
                <a:cubicBezTo>
                  <a:pt x="304" y="489"/>
                  <a:pt x="314" y="568"/>
                  <a:pt x="366" y="603"/>
                </a:cubicBezTo>
                <a:cubicBezTo>
                  <a:pt x="382" y="653"/>
                  <a:pt x="413" y="654"/>
                  <a:pt x="458" y="676"/>
                </a:cubicBezTo>
                <a:cubicBezTo>
                  <a:pt x="464" y="682"/>
                  <a:pt x="472" y="687"/>
                  <a:pt x="476" y="695"/>
                </a:cubicBezTo>
                <a:cubicBezTo>
                  <a:pt x="481" y="703"/>
                  <a:pt x="476" y="719"/>
                  <a:pt x="485" y="722"/>
                </a:cubicBezTo>
                <a:cubicBezTo>
                  <a:pt x="569" y="755"/>
                  <a:pt x="499" y="690"/>
                  <a:pt x="531" y="72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4" name="Line 22"/>
          <p:cNvSpPr>
            <a:spLocks noChangeShapeType="1"/>
          </p:cNvSpPr>
          <p:nvPr/>
        </p:nvSpPr>
        <p:spPr bwMode="auto">
          <a:xfrm>
            <a:off x="2484438" y="4096934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5" name="Line 23"/>
          <p:cNvSpPr>
            <a:spLocks noChangeShapeType="1"/>
          </p:cNvSpPr>
          <p:nvPr/>
        </p:nvSpPr>
        <p:spPr bwMode="auto">
          <a:xfrm>
            <a:off x="1763713" y="2657071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6" name="Line 24"/>
          <p:cNvSpPr>
            <a:spLocks noChangeShapeType="1"/>
          </p:cNvSpPr>
          <p:nvPr/>
        </p:nvSpPr>
        <p:spPr bwMode="auto">
          <a:xfrm>
            <a:off x="1763713" y="2799946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7" name="Line 25"/>
          <p:cNvSpPr>
            <a:spLocks noChangeShapeType="1"/>
          </p:cNvSpPr>
          <p:nvPr/>
        </p:nvSpPr>
        <p:spPr bwMode="auto">
          <a:xfrm>
            <a:off x="2771775" y="2799946"/>
            <a:ext cx="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2557463" y="3865159"/>
            <a:ext cx="50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89" name="Rectangle 27"/>
          <p:cNvSpPr>
            <a:spLocks noChangeArrowheads="1"/>
          </p:cNvSpPr>
          <p:nvPr/>
        </p:nvSpPr>
        <p:spPr bwMode="auto">
          <a:xfrm>
            <a:off x="3275013" y="4935134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0" name="Rectangle 6"/>
          <p:cNvSpPr>
            <a:spLocks noChangeArrowheads="1"/>
          </p:cNvSpPr>
          <p:nvPr/>
        </p:nvSpPr>
        <p:spPr bwMode="auto">
          <a:xfrm>
            <a:off x="8027988" y="3614334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8130885" y="3156007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主存</a:t>
            </a:r>
          </a:p>
        </p:txBody>
      </p:sp>
      <p:sp>
        <p:nvSpPr>
          <p:cNvPr id="92" name="Freeform 8"/>
          <p:cNvSpPr>
            <a:spLocks/>
          </p:cNvSpPr>
          <p:nvPr/>
        </p:nvSpPr>
        <p:spPr bwMode="auto">
          <a:xfrm>
            <a:off x="5797550" y="2579284"/>
            <a:ext cx="373063" cy="1439862"/>
          </a:xfrm>
          <a:custGeom>
            <a:avLst/>
            <a:gdLst>
              <a:gd name="T0" fmla="*/ 0 w 624"/>
              <a:gd name="T1" fmla="*/ 0 h 96"/>
              <a:gd name="T2" fmla="*/ 0 w 624"/>
              <a:gd name="T3" fmla="*/ 2147483647 h 96"/>
              <a:gd name="T4" fmla="*/ 2147483647 w 624"/>
              <a:gd name="T5" fmla="*/ 2147483647 h 9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96">
                <a:moveTo>
                  <a:pt x="0" y="0"/>
                </a:moveTo>
                <a:lnTo>
                  <a:pt x="0" y="96"/>
                </a:lnTo>
                <a:lnTo>
                  <a:pt x="624" y="96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291138" y="2049059"/>
            <a:ext cx="1619250" cy="523875"/>
          </a:xfrm>
          <a:prstGeom prst="rect">
            <a:avLst/>
          </a:prstGeom>
          <a:solidFill>
            <a:srgbClr val="FEFEF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PC  A</a:t>
            </a:r>
          </a:p>
        </p:txBody>
      </p:sp>
      <p:sp>
        <p:nvSpPr>
          <p:cNvPr id="94" name="Line 10"/>
          <p:cNvSpPr>
            <a:spLocks noChangeShapeType="1"/>
          </p:cNvSpPr>
          <p:nvPr/>
        </p:nvSpPr>
        <p:spPr bwMode="auto">
          <a:xfrm>
            <a:off x="5684838" y="2049059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5" name="Text Box 11"/>
          <p:cNvSpPr txBox="1">
            <a:spLocks noChangeArrowheads="1"/>
          </p:cNvSpPr>
          <p:nvPr/>
        </p:nvSpPr>
        <p:spPr bwMode="auto">
          <a:xfrm>
            <a:off x="5206133" y="1557567"/>
            <a:ext cx="935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</a:p>
        </p:txBody>
      </p:sp>
      <p:sp>
        <p:nvSpPr>
          <p:cNvPr id="96" name="Rectangle 12"/>
          <p:cNvSpPr>
            <a:spLocks noChangeArrowheads="1"/>
          </p:cNvSpPr>
          <p:nvPr/>
        </p:nvSpPr>
        <p:spPr bwMode="auto">
          <a:xfrm>
            <a:off x="8027988" y="4473171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Rectangle 13"/>
          <p:cNvSpPr>
            <a:spLocks noChangeArrowheads="1"/>
          </p:cNvSpPr>
          <p:nvPr/>
        </p:nvSpPr>
        <p:spPr bwMode="auto">
          <a:xfrm>
            <a:off x="8027988" y="4039784"/>
            <a:ext cx="1008062" cy="457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D</a:t>
            </a:r>
          </a:p>
        </p:txBody>
      </p:sp>
      <p:sp>
        <p:nvSpPr>
          <p:cNvPr id="98" name="Text Box 14"/>
          <p:cNvSpPr txBox="1">
            <a:spLocks noChangeArrowheads="1"/>
          </p:cNvSpPr>
          <p:nvPr/>
        </p:nvSpPr>
        <p:spPr bwMode="auto">
          <a:xfrm>
            <a:off x="6373813" y="5660621"/>
            <a:ext cx="17986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相对寻址</a:t>
            </a:r>
          </a:p>
        </p:txBody>
      </p:sp>
      <p:sp>
        <p:nvSpPr>
          <p:cNvPr id="99" name="Line 15"/>
          <p:cNvSpPr>
            <a:spLocks noChangeShapeType="1"/>
          </p:cNvSpPr>
          <p:nvPr/>
        </p:nvSpPr>
        <p:spPr bwMode="auto">
          <a:xfrm>
            <a:off x="6300788" y="2055409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0" name="Rectangle 16"/>
          <p:cNvSpPr>
            <a:spLocks noChangeArrowheads="1"/>
          </p:cNvSpPr>
          <p:nvPr/>
        </p:nvSpPr>
        <p:spPr bwMode="auto">
          <a:xfrm>
            <a:off x="6156325" y="3393671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Rectangle 17"/>
          <p:cNvSpPr>
            <a:spLocks noChangeArrowheads="1"/>
          </p:cNvSpPr>
          <p:nvPr/>
        </p:nvSpPr>
        <p:spPr bwMode="auto">
          <a:xfrm>
            <a:off x="6156325" y="3850871"/>
            <a:ext cx="1092200" cy="457200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>
                <a:latin typeface="楷体" panose="02010609060101010101" pitchFamily="49" charset="-122"/>
                <a:ea typeface="楷体" panose="02010609060101010101" pitchFamily="49" charset="-122"/>
              </a:rPr>
              <a:t>PC</a:t>
            </a: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2" name="Rectangle 18"/>
          <p:cNvSpPr>
            <a:spLocks noChangeArrowheads="1"/>
          </p:cNvSpPr>
          <p:nvPr/>
        </p:nvSpPr>
        <p:spPr bwMode="auto">
          <a:xfrm>
            <a:off x="6156325" y="4308071"/>
            <a:ext cx="1092200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" name="Text Box 19"/>
          <p:cNvSpPr txBox="1">
            <a:spLocks noChangeArrowheads="1"/>
          </p:cNvSpPr>
          <p:nvPr/>
        </p:nvSpPr>
        <p:spPr bwMode="auto">
          <a:xfrm>
            <a:off x="5885379" y="2927955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寄存器组</a:t>
            </a:r>
          </a:p>
        </p:txBody>
      </p:sp>
      <p:sp>
        <p:nvSpPr>
          <p:cNvPr id="104" name="Freeform 20"/>
          <p:cNvSpPr>
            <a:spLocks/>
          </p:cNvSpPr>
          <p:nvPr/>
        </p:nvSpPr>
        <p:spPr bwMode="auto">
          <a:xfrm>
            <a:off x="7685088" y="4103284"/>
            <a:ext cx="350837" cy="165100"/>
          </a:xfrm>
          <a:custGeom>
            <a:avLst/>
            <a:gdLst>
              <a:gd name="T0" fmla="*/ 0 w 569"/>
              <a:gd name="T1" fmla="*/ 0 h 755"/>
              <a:gd name="T2" fmla="*/ 2147483647 w 569"/>
              <a:gd name="T3" fmla="*/ 2147483647 h 755"/>
              <a:gd name="T4" fmla="*/ 2147483647 w 569"/>
              <a:gd name="T5" fmla="*/ 2147483647 h 755"/>
              <a:gd name="T6" fmla="*/ 2147483647 w 569"/>
              <a:gd name="T7" fmla="*/ 2147483647 h 755"/>
              <a:gd name="T8" fmla="*/ 2147483647 w 569"/>
              <a:gd name="T9" fmla="*/ 2147483647 h 755"/>
              <a:gd name="T10" fmla="*/ 2147483647 w 569"/>
              <a:gd name="T11" fmla="*/ 2147483647 h 755"/>
              <a:gd name="T12" fmla="*/ 2147483647 w 569"/>
              <a:gd name="T13" fmla="*/ 2147483647 h 755"/>
              <a:gd name="T14" fmla="*/ 2147483647 w 569"/>
              <a:gd name="T15" fmla="*/ 2147483647 h 755"/>
              <a:gd name="T16" fmla="*/ 2147483647 w 569"/>
              <a:gd name="T17" fmla="*/ 2147483647 h 755"/>
              <a:gd name="T18" fmla="*/ 2147483647 w 569"/>
              <a:gd name="T19" fmla="*/ 2147483647 h 75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69" h="755">
                <a:moveTo>
                  <a:pt x="0" y="0"/>
                </a:moveTo>
                <a:cubicBezTo>
                  <a:pt x="73" y="24"/>
                  <a:pt x="36" y="15"/>
                  <a:pt x="110" y="27"/>
                </a:cubicBezTo>
                <a:cubicBezTo>
                  <a:pt x="153" y="56"/>
                  <a:pt x="158" y="46"/>
                  <a:pt x="192" y="91"/>
                </a:cubicBezTo>
                <a:cubicBezTo>
                  <a:pt x="203" y="130"/>
                  <a:pt x="224" y="154"/>
                  <a:pt x="238" y="192"/>
                </a:cubicBezTo>
                <a:cubicBezTo>
                  <a:pt x="266" y="268"/>
                  <a:pt x="279" y="351"/>
                  <a:pt x="293" y="430"/>
                </a:cubicBezTo>
                <a:cubicBezTo>
                  <a:pt x="304" y="489"/>
                  <a:pt x="314" y="568"/>
                  <a:pt x="366" y="603"/>
                </a:cubicBezTo>
                <a:cubicBezTo>
                  <a:pt x="382" y="653"/>
                  <a:pt x="413" y="654"/>
                  <a:pt x="458" y="676"/>
                </a:cubicBezTo>
                <a:cubicBezTo>
                  <a:pt x="464" y="682"/>
                  <a:pt x="472" y="687"/>
                  <a:pt x="476" y="695"/>
                </a:cubicBezTo>
                <a:cubicBezTo>
                  <a:pt x="481" y="703"/>
                  <a:pt x="476" y="719"/>
                  <a:pt x="485" y="722"/>
                </a:cubicBezTo>
                <a:cubicBezTo>
                  <a:pt x="569" y="755"/>
                  <a:pt x="499" y="690"/>
                  <a:pt x="531" y="72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5" name="Line 22"/>
          <p:cNvSpPr>
            <a:spLocks noChangeShapeType="1"/>
          </p:cNvSpPr>
          <p:nvPr/>
        </p:nvSpPr>
        <p:spPr bwMode="auto">
          <a:xfrm>
            <a:off x="7237413" y="4092171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Line 23"/>
          <p:cNvSpPr>
            <a:spLocks noChangeShapeType="1"/>
          </p:cNvSpPr>
          <p:nvPr/>
        </p:nvSpPr>
        <p:spPr bwMode="auto">
          <a:xfrm>
            <a:off x="6516688" y="2652309"/>
            <a:ext cx="0" cy="142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Line 24"/>
          <p:cNvSpPr>
            <a:spLocks noChangeShapeType="1"/>
          </p:cNvSpPr>
          <p:nvPr/>
        </p:nvSpPr>
        <p:spPr bwMode="auto">
          <a:xfrm>
            <a:off x="6516688" y="2795184"/>
            <a:ext cx="1008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Line 25"/>
          <p:cNvSpPr>
            <a:spLocks noChangeShapeType="1"/>
          </p:cNvSpPr>
          <p:nvPr/>
        </p:nvSpPr>
        <p:spPr bwMode="auto">
          <a:xfrm>
            <a:off x="7524750" y="2795184"/>
            <a:ext cx="0" cy="1223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7310438" y="3860396"/>
            <a:ext cx="503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10" name="Rectangle 27"/>
          <p:cNvSpPr>
            <a:spLocks noChangeArrowheads="1"/>
          </p:cNvSpPr>
          <p:nvPr/>
        </p:nvSpPr>
        <p:spPr bwMode="auto">
          <a:xfrm>
            <a:off x="8027988" y="4930371"/>
            <a:ext cx="1008062" cy="457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3" name="Text Box 4">
            <a:extLst>
              <a:ext uri="{FF2B5EF4-FFF2-40B4-BE49-F238E27FC236}">
                <a16:creationId xmlns:a16="http://schemas.microsoft.com/office/drawing/2014/main" id="{6F5FE2CD-8C01-4E0C-9E37-0CA9A72EC831}"/>
              </a:ext>
            </a:extLst>
          </p:cNvPr>
          <p:cNvSpPr txBox="1"/>
          <p:nvPr/>
        </p:nvSpPr>
        <p:spPr>
          <a:xfrm>
            <a:off x="141423" y="815398"/>
            <a:ext cx="6723833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寻址方式总结：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DF3C09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17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/>
      <p:bldP spid="93" grpId="0" animBg="1"/>
      <p:bldP spid="95" grpId="0"/>
      <p:bldP spid="96" grpId="0" animBg="1"/>
      <p:bldP spid="97" grpId="0" animBg="1"/>
      <p:bldP spid="98" grpId="0"/>
      <p:bldP spid="100" grpId="0" animBg="1"/>
      <p:bldP spid="101" grpId="0" animBg="1"/>
      <p:bldP spid="102" grpId="0" animBg="1"/>
      <p:bldP spid="103" grpId="0"/>
      <p:bldP spid="109" grpId="0"/>
      <p:bldP spid="110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73C90E-F2FC-467C-A85F-6F887E7A7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EC13D1-2A1A-4AF2-BD8C-A539B3FCF2F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D14215-C7C0-49AB-ABB7-748A916A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计算机组成原理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--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第二章 指令系统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9EE2D4-C0F1-4EB5-9301-EA6120E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2AB42C-D10F-4A01-AFAE-0AA6C45D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2C0E9BA-70D7-41EF-9F96-4BB4F35A2D17}"/>
              </a:ext>
            </a:extLst>
          </p:cNvPr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>
            <a:extLst>
              <a:ext uri="{FF2B5EF4-FFF2-40B4-BE49-F238E27FC236}">
                <a16:creationId xmlns:a16="http://schemas.microsoft.com/office/drawing/2014/main" id="{41C3EC33-D139-4334-946B-DAC7392E0F5A}"/>
              </a:ext>
            </a:extLst>
          </p:cNvPr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>
            <a:extLst>
              <a:ext uri="{FF2B5EF4-FFF2-40B4-BE49-F238E27FC236}">
                <a16:creationId xmlns:a16="http://schemas.microsoft.com/office/drawing/2014/main" id="{3BA6E81F-6B3B-4883-9517-461E50132D04}"/>
              </a:ext>
            </a:extLst>
          </p:cNvPr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>
              <a:extLst>
                <a:ext uri="{FF2B5EF4-FFF2-40B4-BE49-F238E27FC236}">
                  <a16:creationId xmlns:a16="http://schemas.microsoft.com/office/drawing/2014/main" id="{77989D7F-9AAC-4095-A2C2-95738075A6C8}"/>
                </a:ext>
              </a:extLst>
            </p:cNvPr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3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指令类型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EA37934-E9B9-4094-869F-EF0BD4691457}"/>
                </a:ext>
              </a:extLst>
            </p:cNvPr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>
            <a:extLst>
              <a:ext uri="{FF2B5EF4-FFF2-40B4-BE49-F238E27FC236}">
                <a16:creationId xmlns:a16="http://schemas.microsoft.com/office/drawing/2014/main" id="{649E7581-53BA-4BCD-9460-7AFA9CF9CB6E}"/>
              </a:ext>
            </a:extLst>
          </p:cNvPr>
          <p:cNvSpPr txBox="1"/>
          <p:nvPr/>
        </p:nvSpPr>
        <p:spPr>
          <a:xfrm>
            <a:off x="1872698" y="347445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>
            <a:extLst>
              <a:ext uri="{FF2B5EF4-FFF2-40B4-BE49-F238E27FC236}">
                <a16:creationId xmlns:a16="http://schemas.microsoft.com/office/drawing/2014/main" id="{FF74CF87-96F8-4BF7-9CD2-501071D8E04A}"/>
              </a:ext>
            </a:extLst>
          </p:cNvPr>
          <p:cNvSpPr/>
          <p:nvPr/>
        </p:nvSpPr>
        <p:spPr>
          <a:xfrm>
            <a:off x="2526228" y="348599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指令分类</a:t>
            </a:r>
          </a:p>
        </p:txBody>
      </p:sp>
      <p:sp>
        <p:nvSpPr>
          <p:cNvPr id="16" name="ïṩľîdé">
            <a:extLst>
              <a:ext uri="{FF2B5EF4-FFF2-40B4-BE49-F238E27FC236}">
                <a16:creationId xmlns:a16="http://schemas.microsoft.com/office/drawing/2014/main" id="{11D0A34A-5854-4A6F-BDA9-E5CA209C515D}"/>
              </a:ext>
            </a:extLst>
          </p:cNvPr>
          <p:cNvSpPr txBox="1"/>
          <p:nvPr/>
        </p:nvSpPr>
        <p:spPr>
          <a:xfrm>
            <a:off x="1872697" y="415959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îṣ1idè">
            <a:extLst>
              <a:ext uri="{FF2B5EF4-FFF2-40B4-BE49-F238E27FC236}">
                <a16:creationId xmlns:a16="http://schemas.microsoft.com/office/drawing/2014/main" id="{3BF3EFF7-2971-425A-8C4D-94F58D459CCF}"/>
              </a:ext>
            </a:extLst>
          </p:cNvPr>
          <p:cNvSpPr/>
          <p:nvPr/>
        </p:nvSpPr>
        <p:spPr>
          <a:xfrm>
            <a:off x="2526228" y="417113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传送类指令</a:t>
            </a:r>
          </a:p>
        </p:txBody>
      </p:sp>
      <p:sp>
        <p:nvSpPr>
          <p:cNvPr id="18" name="işľíďe">
            <a:extLst>
              <a:ext uri="{FF2B5EF4-FFF2-40B4-BE49-F238E27FC236}">
                <a16:creationId xmlns:a16="http://schemas.microsoft.com/office/drawing/2014/main" id="{E5400110-15A9-4C04-B17E-852298594D31}"/>
              </a:ext>
            </a:extLst>
          </p:cNvPr>
          <p:cNvSpPr txBox="1"/>
          <p:nvPr/>
        </p:nvSpPr>
        <p:spPr>
          <a:xfrm>
            <a:off x="1872697" y="4870864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ïşľïdé">
            <a:extLst>
              <a:ext uri="{FF2B5EF4-FFF2-40B4-BE49-F238E27FC236}">
                <a16:creationId xmlns:a16="http://schemas.microsoft.com/office/drawing/2014/main" id="{0AB8AA57-0055-467E-9724-A93AF74CD001}"/>
              </a:ext>
            </a:extLst>
          </p:cNvPr>
          <p:cNvSpPr/>
          <p:nvPr/>
        </p:nvSpPr>
        <p:spPr>
          <a:xfrm>
            <a:off x="2526228" y="4882405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输入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输出（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）指令</a:t>
            </a:r>
          </a:p>
        </p:txBody>
      </p:sp>
      <p:sp>
        <p:nvSpPr>
          <p:cNvPr id="22" name="îṩļíḑé">
            <a:extLst>
              <a:ext uri="{FF2B5EF4-FFF2-40B4-BE49-F238E27FC236}">
                <a16:creationId xmlns:a16="http://schemas.microsoft.com/office/drawing/2014/main" id="{4C4C25DF-3227-4BF0-8406-F37309324155}"/>
              </a:ext>
            </a:extLst>
          </p:cNvPr>
          <p:cNvSpPr/>
          <p:nvPr/>
        </p:nvSpPr>
        <p:spPr>
          <a:xfrm>
            <a:off x="1524070" y="350301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>
            <a:extLst>
              <a:ext uri="{FF2B5EF4-FFF2-40B4-BE49-F238E27FC236}">
                <a16:creationId xmlns:a16="http://schemas.microsoft.com/office/drawing/2014/main" id="{3E15EFBA-3145-4A17-99BB-43E567C81A9C}"/>
              </a:ext>
            </a:extLst>
          </p:cNvPr>
          <p:cNvSpPr/>
          <p:nvPr/>
        </p:nvSpPr>
        <p:spPr>
          <a:xfrm>
            <a:off x="1524070" y="418815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>
            <a:extLst>
              <a:ext uri="{FF2B5EF4-FFF2-40B4-BE49-F238E27FC236}">
                <a16:creationId xmlns:a16="http://schemas.microsoft.com/office/drawing/2014/main" id="{74516FBA-5AE3-48B8-9D4C-7641C8122DD4}"/>
              </a:ext>
            </a:extLst>
          </p:cNvPr>
          <p:cNvSpPr/>
          <p:nvPr/>
        </p:nvSpPr>
        <p:spPr>
          <a:xfrm>
            <a:off x="1524070" y="4899418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F0558684-DF6C-4B6C-8EE0-A3DE57CEEC70}"/>
              </a:ext>
            </a:extLst>
          </p:cNvPr>
          <p:cNvCxnSpPr>
            <a:cxnSpLocks/>
          </p:cNvCxnSpPr>
          <p:nvPr/>
        </p:nvCxnSpPr>
        <p:spPr>
          <a:xfrm>
            <a:off x="1959428" y="398065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868FB83-8912-4A18-9FCD-D099892CF76F}"/>
              </a:ext>
            </a:extLst>
          </p:cNvPr>
          <p:cNvCxnSpPr>
            <a:cxnSpLocks/>
          </p:cNvCxnSpPr>
          <p:nvPr/>
        </p:nvCxnSpPr>
        <p:spPr>
          <a:xfrm>
            <a:off x="1959428" y="467734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>
            <a:extLst>
              <a:ext uri="{FF2B5EF4-FFF2-40B4-BE49-F238E27FC236}">
                <a16:creationId xmlns:a16="http://schemas.microsoft.com/office/drawing/2014/main" id="{63D419AF-6CE8-4AF2-AE74-044DF70AF2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一、指令分类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76B14C-460A-4D66-9C05-EB8DEE3723E9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32594CB-5633-47F4-88D4-77CD72B1B0E0}"/>
              </a:ext>
            </a:extLst>
          </p:cNvPr>
          <p:cNvSpPr txBox="1"/>
          <p:nvPr/>
        </p:nvSpPr>
        <p:spPr>
          <a:xfrm>
            <a:off x="338964" y="986406"/>
            <a:ext cx="8046232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指令分类不同标准：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0430" y="1694246"/>
            <a:ext cx="8523139" cy="369331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① 按指令格式分类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操作数指令、单操作数指令、程序转移指令等。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 按操作数寻址方式分类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RR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型（寄存器—寄存器型）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RX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型（寄存器—</a:t>
            </a:r>
            <a:r>
              <a:rPr kumimoji="0" lang="zh-CN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变址型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RS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型（寄存器—存储器型）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SI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型（存储器—立即数型）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SS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型（存储器—存储器型）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96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一、指令分类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2A9E9-A4E9-48CE-BF4C-5FEB6A8D44A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9731" y="910814"/>
            <a:ext cx="8523139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③ 按指令功能分类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大部分微处理器</a:t>
            </a:r>
            <a:r>
              <a:rPr lang="zh-CN" altLang="en-US" sz="2800" b="1" noProof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支持的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指令类型：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传送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输出（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运算指令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算术运算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\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逻辑运算指令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程序控制类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处理机控制类指令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76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二、传送类指令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BD635B-D155-454C-AC94-77A8EA5A0C6C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9C08EBD-9EFB-4B2D-B0B8-56000A176B93}"/>
              </a:ext>
            </a:extLst>
          </p:cNvPr>
          <p:cNvSpPr txBox="1"/>
          <p:nvPr/>
        </p:nvSpPr>
        <p:spPr>
          <a:xfrm>
            <a:off x="319731" y="1585334"/>
            <a:ext cx="8523139" cy="28931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设置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传送指令时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，需考虑的主要问题：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传送范围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，即指令允许数据在什么范围内传送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R &lt;—&gt; R</a:t>
            </a:r>
          </a:p>
          <a:p>
            <a:pPr lvl="0"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&lt;—&gt; M</a:t>
            </a:r>
          </a:p>
          <a:p>
            <a:pPr lvl="0"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—&gt; R 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（读存储器）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—&gt;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 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存储器）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33C2F4CD-71FD-46B4-8625-0E4BA0601C0D}"/>
              </a:ext>
            </a:extLst>
          </p:cNvPr>
          <p:cNvSpPr txBox="1"/>
          <p:nvPr/>
        </p:nvSpPr>
        <p:spPr>
          <a:xfrm>
            <a:off x="197880" y="894678"/>
            <a:ext cx="4581525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）一般传送指令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0BB5225-4A7A-4C3E-886F-CABDD2B2066A}"/>
              </a:ext>
            </a:extLst>
          </p:cNvPr>
          <p:cNvSpPr txBox="1"/>
          <p:nvPr/>
        </p:nvSpPr>
        <p:spPr>
          <a:xfrm>
            <a:off x="319730" y="4557806"/>
            <a:ext cx="8523139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传送单位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，即数据可以按字节、字、双字或数组为单位进行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传送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5FC5D697-1953-438D-86F9-17796ABD4BB5}"/>
              </a:ext>
            </a:extLst>
          </p:cNvPr>
          <p:cNvSpPr txBox="1"/>
          <p:nvPr/>
        </p:nvSpPr>
        <p:spPr>
          <a:xfrm>
            <a:off x="319731" y="5472751"/>
            <a:ext cx="7138120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③ 设置寻址方式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031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  <p:bldP spid="1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二、传送类指令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5EE85A-C45A-4BA6-9773-FF18BFDDA73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219374" y="749188"/>
            <a:ext cx="852313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R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）堆栈指令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压栈（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PUSH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将数据压入堆栈栈顶，可视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为写主存单元的特例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栈（</a:t>
            </a:r>
            <a:r>
              <a:rPr lang="en-US" altLang="zh-CN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POP</a:t>
            </a:r>
            <a:r>
              <a:rPr lang="zh-CN" altLang="en-US" sz="2800" b="1" dirty="0" smtClean="0">
                <a:solidFill>
                  <a:srgbClr val="DF3C09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从堆栈栈顶弹出数据，可视为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读主存单元的特例。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262825" y="4141988"/>
            <a:ext cx="7793595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）数据交换指令</a:t>
            </a: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双向数据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即将源操作数与目的操作数（一个字节或一个字）相互交换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位置。</a:t>
            </a:r>
          </a:p>
        </p:txBody>
      </p:sp>
    </p:spTree>
    <p:extLst>
      <p:ext uri="{BB962C8B-B14F-4D97-AF65-F5344CB8AC3E}">
        <p14:creationId xmlns:p14="http://schemas.microsoft.com/office/powerpoint/2010/main" val="178624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37652" y="138617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en-US" altLang="zh-CN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4530EF-CAA7-495F-934C-47568F4D0AAB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0430" y="1052599"/>
            <a:ext cx="8523139" cy="96436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3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DF3C09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指令是广义的传送指令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，传送的一方为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输入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输出（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设备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188316" y="2052656"/>
            <a:ext cx="852313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）外围设备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编址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445183" y="2783931"/>
            <a:ext cx="852313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① 对外围设备单独编址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）单独编址到设备级：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早期的做法是为每台外围设备分配一个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设备码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设备接口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中设置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有限的寄存器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，例如寄存器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B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给出设备码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指明是哪个寄存器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208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3F6655-E1C1-4603-A6A5-B1D4A69BE38F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3735997-A36C-4E2E-A5FD-CD27C7042650}"/>
              </a:ext>
            </a:extLst>
          </p:cNvPr>
          <p:cNvSpPr txBox="1"/>
          <p:nvPr/>
        </p:nvSpPr>
        <p:spPr>
          <a:xfrm>
            <a:off x="339698" y="992427"/>
            <a:ext cx="8523139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）单独编址到寄存器级：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接口中的有关寄存器分配一种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端口地址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，即编址到寄存器一级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5BF8E4A0-8BC9-4B42-A213-62515403A90E}"/>
              </a:ext>
            </a:extLst>
          </p:cNvPr>
          <p:cNvSpPr txBox="1"/>
          <p:nvPr/>
        </p:nvSpPr>
        <p:spPr>
          <a:xfrm>
            <a:off x="359822" y="2994844"/>
            <a:ext cx="852313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端口地址：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，地址码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0~255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，地址码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256~1023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  AX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0CH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；直接寻址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，输入一个字到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 DX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02ECH  ;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地址码超过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位，送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endParaRPr lang="en-US" altLang="zh-CN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IN 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；间接寻址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，输入一个字到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AX</a:t>
            </a:r>
            <a:endParaRPr lang="zh-CN" altLang="en-US" sz="2800" b="1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8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9F0075-D813-48C8-BD6C-E361A612D300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9731" y="1136756"/>
            <a:ext cx="852313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外围设备与主存储器统一编址</a:t>
            </a:r>
          </a:p>
          <a:p>
            <a:pPr lvl="0"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统一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编址到寄存器级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每个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外围设备接口中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的一个寄存器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视作一个主存单元，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分配一个存储单元地址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总线地址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根据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指令给出的地址码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可以判明是访问主存还是访问外围设备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是访问哪一个接口的哪一个寄存器。</a:t>
            </a:r>
          </a:p>
        </p:txBody>
      </p:sp>
    </p:spTree>
    <p:extLst>
      <p:ext uri="{BB962C8B-B14F-4D97-AF65-F5344CB8AC3E}">
        <p14:creationId xmlns:p14="http://schemas.microsoft.com/office/powerpoint/2010/main" val="228943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BCE356-9457-462E-897A-B9DD93EF5093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2843368-54E9-4CE6-A673-B2DFD6C5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453" y="1156571"/>
            <a:ext cx="5066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76225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单独编址与统一编址的比较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15ACC5D-B5B8-457C-8E6B-1566F3B7F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293827"/>
              </p:ext>
            </p:extLst>
          </p:nvPr>
        </p:nvGraphicFramePr>
        <p:xfrm>
          <a:off x="404323" y="2029604"/>
          <a:ext cx="8382231" cy="354635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802868">
                  <a:extLst>
                    <a:ext uri="{9D8B030D-6E8A-4147-A177-3AD203B41FA5}">
                      <a16:colId xmlns:a16="http://schemas.microsoft.com/office/drawing/2014/main" val="1827521366"/>
                    </a:ext>
                  </a:extLst>
                </a:gridCol>
                <a:gridCol w="3517242">
                  <a:extLst>
                    <a:ext uri="{9D8B030D-6E8A-4147-A177-3AD203B41FA5}">
                      <a16:colId xmlns:a16="http://schemas.microsoft.com/office/drawing/2014/main" val="1484937770"/>
                    </a:ext>
                  </a:extLst>
                </a:gridCol>
                <a:gridCol w="4062121">
                  <a:extLst>
                    <a:ext uri="{9D8B030D-6E8A-4147-A177-3AD203B41FA5}">
                      <a16:colId xmlns:a16="http://schemas.microsoft.com/office/drawing/2014/main" val="2988748532"/>
                    </a:ext>
                  </a:extLst>
                </a:gridCol>
              </a:tblGrid>
              <a:tr h="593280">
                <a:tc>
                  <a:txBody>
                    <a:bodyPr/>
                    <a:lstStyle/>
                    <a:p>
                      <a:endParaRPr lang="zh-CN" altLang="en-US" sz="2800" b="1" dirty="0"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单独编址方式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统一编址方式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98898"/>
                  </a:ext>
                </a:extLst>
              </a:tr>
              <a:tr h="17643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优点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I/O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指令和传送指令容易区分，外设地址线少，译码简单，主存空间不会闲置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可用传送指令代替专用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I/O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指令，通过地址总线访问外设接口中的寄存器（如同通过地址总线访问主存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单元）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61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FF0000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控制类总线中增加</a:t>
                      </a:r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了信号线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I/O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Read </a:t>
                      </a: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和 </a:t>
                      </a:r>
                      <a:r>
                        <a:rPr lang="en-US" altLang="zh-CN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I/O </a:t>
                      </a:r>
                      <a:r>
                        <a:rPr lang="en-US" alt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Write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  <a:cs typeface="+mn-cs"/>
                        </a:rPr>
                        <a:t>接口中的寄存器占用主存一部分地址，减少了主存的可用空间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418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08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二、指令字长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23A1-E4EA-4DEA-9096-A4F036694503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BCA523-B3DC-4FC4-B098-F0155643DD7F}"/>
              </a:ext>
            </a:extLst>
          </p:cNvPr>
          <p:cNvSpPr txBox="1"/>
          <p:nvPr/>
        </p:nvSpPr>
        <p:spPr>
          <a:xfrm>
            <a:off x="503334" y="2739429"/>
            <a:ext cx="8693208" cy="267765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增加指令字长可丰富指令功能，但存在如下问题：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占用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存储空间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大；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主存中取指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速度慢。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41"/>
          <p:cNvSpPr txBox="1">
            <a:spLocks noChangeArrowheads="1"/>
          </p:cNvSpPr>
          <p:nvPr/>
        </p:nvSpPr>
        <p:spPr bwMode="auto">
          <a:xfrm>
            <a:off x="771526" y="1116012"/>
            <a:ext cx="3733800" cy="128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定长指令格式</a:t>
            </a:r>
          </a:p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变长指令格式</a:t>
            </a:r>
          </a:p>
        </p:txBody>
      </p:sp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3552826" y="119380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控制简单</a:t>
            </a:r>
            <a:endParaRPr lang="zh-CN" altLang="en-US" sz="2800" dirty="0">
              <a:solidFill>
                <a:srgbClr val="4F20F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44"/>
          <p:cNvSpPr>
            <a:spLocks/>
          </p:cNvSpPr>
          <p:nvPr/>
        </p:nvSpPr>
        <p:spPr bwMode="auto">
          <a:xfrm>
            <a:off x="504826" y="1341437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45"/>
          <p:cNvSpPr txBox="1">
            <a:spLocks noChangeArrowheads="1"/>
          </p:cNvSpPr>
          <p:nvPr/>
        </p:nvSpPr>
        <p:spPr bwMode="auto">
          <a:xfrm>
            <a:off x="3552826" y="1836737"/>
            <a:ext cx="4343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4F20FA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合理利用存储空间</a:t>
            </a:r>
          </a:p>
        </p:txBody>
      </p:sp>
    </p:spTree>
    <p:extLst>
      <p:ext uri="{BB962C8B-B14F-4D97-AF65-F5344CB8AC3E}">
        <p14:creationId xmlns:p14="http://schemas.microsoft.com/office/powerpoint/2010/main" val="428690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uiExpand="1" build="p" autoUpdateAnimBg="0"/>
      <p:bldP spid="15" grpId="0" uiExpand="1" autoUpdateAnimBg="0"/>
      <p:bldP spid="16" grpId="0" animBg="1"/>
      <p:bldP spid="17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BB74C-7C77-4983-88B2-78257112EB5E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第三章 </a:t>
            </a:r>
            <a:r>
              <a:rPr lang="zh-CN" altLang="en-US" dirty="0" smtClean="0"/>
              <a:t>指令系统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0430" y="1486191"/>
            <a:ext cx="8523139" cy="214417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①	 设置专用的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OUT</a:t>
            </a:r>
          </a:p>
          <a:p>
            <a:pPr lvl="0">
              <a:lnSpc>
                <a:spcPts val="4000"/>
              </a:lnSpc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适合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外围设备单独编址方式。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）如采用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设备编码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方式，则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指令地址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码部分应给出所要访问的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外围设备编码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，并指定所访问的寄存器。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B39BE7C9-E464-46DF-A99B-851204CDD5D3}"/>
              </a:ext>
            </a:extLst>
          </p:cNvPr>
          <p:cNvSpPr txBox="1"/>
          <p:nvPr/>
        </p:nvSpPr>
        <p:spPr>
          <a:xfrm>
            <a:off x="310429" y="3719264"/>
            <a:ext cx="8523139" cy="26571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ts val="4000"/>
              </a:lnSpc>
            </a:pP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）如果采用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端口地址编码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方式，则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I/O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指令地址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段给出端口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地址（直接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间接寻址）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ts val="4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直接寻址：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OUT  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AL    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20H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表示端口号</a:t>
            </a:r>
          </a:p>
          <a:p>
            <a:pPr lvl="0">
              <a:lnSpc>
                <a:spcPts val="4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间接寻址：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 DX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83FCH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表示端口号</a:t>
            </a:r>
          </a:p>
          <a:p>
            <a:pPr lvl="0">
              <a:lnSpc>
                <a:spcPts val="4000"/>
              </a:lnSpc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   AL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DX 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52737" y="774445"/>
            <a:ext cx="513440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指令设置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0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2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三、输入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en-US" altLang="zh-CN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(I/O)</a:t>
            </a:r>
            <a:r>
              <a:rPr lang="zh-CN" altLang="en-US" sz="2800" b="1" dirty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指令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36AF5-C29F-4AC6-96E3-413FEB2DD8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310430" y="794092"/>
            <a:ext cx="852313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② 采用通用的数据传送指令实现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操作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隐式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指令，适合统一编址方式，以相同指令访问主存和外设。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例如：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输出操作：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port_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sz="2800" b="1" dirty="0" err="1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port_n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为寄存器编号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>
              <a:lnSpc>
                <a:spcPct val="150000"/>
              </a:lnSpc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输入操作：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MOV </a:t>
            </a: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port_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3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本章总结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36AF5-C29F-4AC6-96E3-413FEB2DD8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127549" y="703007"/>
            <a:ext cx="8523139" cy="59093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、指令、指令系统的概念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、指令的基本格式，包含操作码和地址码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、指令地址结构及简化思想：减少地址码数量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采用隐地址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)</a:t>
            </a: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减少指令地址码长度（采用寄存器型寻址）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四大类寻址方式（立即数寻址、直接寻址、间接寻址、变址类寻址）寻找操作数的过程；</a:t>
            </a:r>
            <a:endParaRPr lang="en-US" altLang="zh-CN" sz="28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指令类型；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外设编址方式：单独编址、统一编址；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指令类型：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专用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指令，通用传送指令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85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本章总结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36AF5-C29F-4AC6-96E3-413FEB2DD8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156426" y="842574"/>
            <a:ext cx="6871767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549" y="1734740"/>
            <a:ext cx="7649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>
              <a:spcAft>
                <a:spcPts val="0"/>
              </a:spcAft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简化指令地址结构的基本方法是什么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860" y="2463247"/>
            <a:ext cx="8920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>
              <a:spcAft>
                <a:spcPts val="0"/>
              </a:spcAft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减少指令的一个地址码位数的基本方法是什么</a:t>
            </a:r>
            <a:r>
              <a:rPr lang="zh-CN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6770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lvl="0"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本章总结</a:t>
            </a:r>
            <a:endParaRPr lang="zh-CN" altLang="en-US" sz="2800" b="1" dirty="0">
              <a:solidFill>
                <a:prstClr val="white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336AF5-C29F-4AC6-96E3-413FEB2DD87A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2024/9/23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1EFF3AA-9003-4F58-8AFB-71C66115EBE1}"/>
              </a:ext>
            </a:extLst>
          </p:cNvPr>
          <p:cNvSpPr txBox="1"/>
          <p:nvPr/>
        </p:nvSpPr>
        <p:spPr>
          <a:xfrm>
            <a:off x="127549" y="751133"/>
            <a:ext cx="6871767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练习：若主存单元内容与地址码对应如下：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地址  存储单元内容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1000H   A307H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1001H   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0B3FH</a:t>
            </a: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1002H   1200H</a:t>
            </a: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1003H   F03CH</a:t>
            </a: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1004H   1001H</a:t>
            </a:r>
            <a:endParaRPr lang="zh-CN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311868" y="1866962"/>
            <a:ext cx="526998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>
              <a:spcAft>
                <a:spcPts val="0"/>
              </a:spcAft>
            </a:pP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若采用寄存器间址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读数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，指定寄存器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R0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1002H,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则操作数是多少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320180" y="2595469"/>
            <a:ext cx="5261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>
              <a:spcAft>
                <a:spcPts val="0"/>
              </a:spcAft>
            </a:pP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2)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若采用自增型寄存器间址方式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(R0)+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读取数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R0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1000H,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则操作数是多少？指令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执行后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R0)=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678839" y="3615217"/>
            <a:ext cx="50738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若采用自减型寄存器间址方式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-(R1)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读取数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1003H,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则操作数是多少？指令执行完成后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的内容是多少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736052" y="4633013"/>
            <a:ext cx="5158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4)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若采用变址寻址方式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X(R2)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读数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，指令中给出形式地址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d=3H,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变址寄存器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内容为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1000H,</a:t>
            </a:r>
            <a:r>
              <a:rPr lang="zh-CN" altLang="zh-CN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则操作数是多少</a:t>
            </a:r>
            <a:r>
              <a:rPr lang="zh-CN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？</a:t>
            </a:r>
            <a:endParaRPr lang="en-US" altLang="zh-CN" sz="2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737997" y="5636378"/>
            <a:ext cx="51483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(5)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若采用存储器间接寻址读数，间接地址为</a:t>
            </a:r>
            <a:r>
              <a:rPr lang="en-US" altLang="zh-CN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1004H</a:t>
            </a: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，则操作数是多少？</a:t>
            </a:r>
            <a:endParaRPr lang="zh-CN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882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4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4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E02A5674-5585-47CF-9F26-E541E3381DA0}" type="datetime1">
              <a:rPr lang="zh-CN" altLang="en-US" sz="1400" smtClean="0">
                <a:solidFill>
                  <a:schemeClr val="tx1"/>
                </a:solidFill>
              </a:rPr>
              <a:t>2024/9/23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三、操作码结构</a:t>
            </a:r>
          </a:p>
        </p:txBody>
      </p:sp>
      <p:cxnSp>
        <p:nvCxnSpPr>
          <p:cNvPr id="31" name="直接连接符 30"/>
          <p:cNvCxnSpPr>
            <a:cxnSpLocks/>
          </p:cNvCxnSpPr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0270D-AF3E-4C50-9013-DD4DA7765623}" type="datetime1">
              <a:rPr lang="zh-CN" altLang="en-US" smtClean="0"/>
              <a:t>2024/9/23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第三章 指令系统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7B1BF408-B7F5-4AD0-845A-D31BB9271C47}"/>
              </a:ext>
            </a:extLst>
          </p:cNvPr>
          <p:cNvSpPr txBox="1"/>
          <p:nvPr/>
        </p:nvSpPr>
        <p:spPr>
          <a:xfrm>
            <a:off x="420565" y="1550070"/>
            <a:ext cx="8094785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 定长操作码：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指令长度比较长时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，操作码位置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、位数固定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，一般在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的高位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扩展操作码：</a:t>
            </a: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指令长度比较短时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，操作码位置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、位数不固定，用扩展标志表示。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DBBCA523-B3DC-4FC4-B098-F0155643DD7F}"/>
              </a:ext>
            </a:extLst>
          </p:cNvPr>
          <p:cNvSpPr txBox="1"/>
          <p:nvPr/>
        </p:nvSpPr>
        <p:spPr>
          <a:xfrm>
            <a:off x="392894" y="861141"/>
            <a:ext cx="7533457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E0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操作码的位数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决定了操作类型的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多少。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326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9447</TotalTime>
  <Words>5804</Words>
  <Application>Microsoft Office PowerPoint</Application>
  <PresentationFormat>全屏显示(4:3)</PresentationFormat>
  <Paragraphs>1204</Paragraphs>
  <Slides>85</Slides>
  <Notes>82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4" baseType="lpstr">
      <vt:lpstr>Monotype Sorts</vt:lpstr>
      <vt:lpstr>等线</vt:lpstr>
      <vt:lpstr>等线 Light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Symbol</vt:lpstr>
      <vt:lpstr>Tahoma</vt:lpstr>
      <vt:lpstr>Times New Roman</vt:lpstr>
      <vt:lpstr>Wingdings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1730</cp:revision>
  <dcterms:created xsi:type="dcterms:W3CDTF">2018-07-22T02:36:00Z</dcterms:created>
  <dcterms:modified xsi:type="dcterms:W3CDTF">2024-09-23T02:10:18Z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2052-11.1.0.9662</vt:lpwstr>
  </property>
</Properties>
</file>