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0"/>
  </p:notesMasterIdLst>
  <p:handoutMasterIdLst>
    <p:handoutMasterId r:id="rId31"/>
  </p:handoutMasterIdLst>
  <p:sldIdLst>
    <p:sldId id="273" r:id="rId6"/>
    <p:sldId id="478" r:id="rId7"/>
    <p:sldId id="479" r:id="rId8"/>
    <p:sldId id="480" r:id="rId9"/>
    <p:sldId id="414" r:id="rId10"/>
    <p:sldId id="501" r:id="rId11"/>
    <p:sldId id="451" r:id="rId12"/>
    <p:sldId id="452" r:id="rId13"/>
    <p:sldId id="453" r:id="rId14"/>
    <p:sldId id="454" r:id="rId15"/>
    <p:sldId id="456" r:id="rId16"/>
    <p:sldId id="455" r:id="rId17"/>
    <p:sldId id="457" r:id="rId18"/>
    <p:sldId id="458" r:id="rId19"/>
    <p:sldId id="468" r:id="rId20"/>
    <p:sldId id="459" r:id="rId21"/>
    <p:sldId id="469" r:id="rId22"/>
    <p:sldId id="470" r:id="rId23"/>
    <p:sldId id="471" r:id="rId24"/>
    <p:sldId id="472" r:id="rId25"/>
    <p:sldId id="473" r:id="rId26"/>
    <p:sldId id="474" r:id="rId27"/>
    <p:sldId id="445" r:id="rId28"/>
    <p:sldId id="271" r:id="rId29"/>
  </p:sldIdLst>
  <p:sldSz cx="10080625" cy="7559675"/>
  <p:notesSz cx="6858000" cy="9144000"/>
  <p:custDataLst>
    <p:tags r:id="rId35"/>
  </p:custDataLst>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9pPr>
  </p:defaultTextStyle>
  <p:extLst>
    <p:ext uri="{EFAFB233-063F-42B5-8137-9DF3F51BA10A}">
      <p15:sldGuideLst xmlns:p15="http://schemas.microsoft.com/office/powerpoint/2012/main">
        <p15:guide id="1" orient="horz" pos="2213" userDrawn="1">
          <p15:clr>
            <a:srgbClr val="A4A3A4"/>
          </p15:clr>
        </p15:guide>
        <p15:guide id="2" pos="2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800080"/>
    <a:srgbClr val="009900"/>
    <a:srgbClr val="CCFFFF"/>
    <a:srgbClr val="FFFFCC"/>
    <a:srgbClr val="FF3300"/>
    <a:srgbClr val="FF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3"/>
        <p:guide pos="2920"/>
      </p:guideLst>
    </p:cSldViewPr>
  </p:slid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 2"/>
          <p:cNvSpPr>
            <a:spLocks noGrp="1"/>
          </p:cNvSpPr>
          <p:nvPr>
            <p:ph type="sldImg"/>
          </p:nvPr>
        </p:nvSpPr>
        <p:spPr>
          <a:xfrm>
            <a:off x="0" y="812800"/>
            <a:ext cx="0" cy="0"/>
          </a:xfrm>
          <a:prstGeom prst="rect">
            <a:avLst/>
          </a:prstGeom>
          <a:noFill/>
          <a:ln w="9525">
            <a:noFill/>
          </a:ln>
        </p:spPr>
      </p:sp>
      <p:sp>
        <p:nvSpPr>
          <p:cNvPr id="4099" name="Rectangle 3"/>
          <p:cNvSpPr>
            <a:spLocks noGrp="1"/>
          </p:cNvSpPr>
          <p:nvPr>
            <p:ph type="body"/>
          </p:nvPr>
        </p:nvSpPr>
        <p:spPr>
          <a:xfrm>
            <a:off x="755650" y="5078413"/>
            <a:ext cx="6046788" cy="4810125"/>
          </a:xfrm>
          <a:prstGeom prst="rect">
            <a:avLst/>
          </a:prstGeom>
          <a:noFill/>
          <a:ln w="9525">
            <a:noFill/>
          </a:ln>
        </p:spPr>
        <p:txBody>
          <a:bodyPr lIns="0" tIns="0" rIns="0" bIns="0" anchor="t" anchorCtr="0"/>
          <a:p>
            <a:pPr lvl="0"/>
            <a:endParaRPr lang="en-US" altLang="x-none" dirty="0"/>
          </a:p>
        </p:txBody>
      </p:sp>
      <p:sp>
        <p:nvSpPr>
          <p:cNvPr id="3076" name="Rectangle 4"/>
          <p:cNvSpPr>
            <a:spLocks noGrp="1"/>
          </p:cNvSpPr>
          <p:nvPr>
            <p:ph type="hdr"/>
          </p:nvPr>
        </p:nvSpPr>
        <p:spPr>
          <a:xfrm>
            <a:off x="0" y="0"/>
            <a:ext cx="3279775" cy="533400"/>
          </a:xfrm>
          <a:prstGeom prst="rect">
            <a:avLst/>
          </a:prstGeom>
          <a:noFill/>
          <a:ln w="9525">
            <a:noFill/>
            <a:miter/>
          </a:ln>
        </p:spPr>
        <p:txBody>
          <a:bodyPr lIns="0" tIns="0" rIns="0" bIns="0"/>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7" name="Rectangle 5"/>
          <p:cNvSpPr>
            <a:spLocks noGrp="1"/>
          </p:cNvSpPr>
          <p:nvPr>
            <p:ph type="dt"/>
          </p:nvPr>
        </p:nvSpPr>
        <p:spPr>
          <a:xfrm>
            <a:off x="4278313" y="0"/>
            <a:ext cx="3279775" cy="533400"/>
          </a:xfrm>
          <a:prstGeom prst="rect">
            <a:avLst/>
          </a:prstGeom>
          <a:noFill/>
          <a:ln w="9525">
            <a:noFill/>
            <a:miter/>
          </a:ln>
        </p:spPr>
        <p:txBody>
          <a:bodyPr lIns="0" tIns="0" rIns="0" bIns="0"/>
          <a:p>
            <a:pPr lvl="0" algn="r"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8" name="Rectangle 6"/>
          <p:cNvSpPr>
            <a:spLocks noGrp="1"/>
          </p:cNvSpPr>
          <p:nvPr>
            <p:ph type="ftr"/>
          </p:nvPr>
        </p:nvSpPr>
        <p:spPr>
          <a:xfrm>
            <a:off x="0" y="10156825"/>
            <a:ext cx="3279775" cy="533400"/>
          </a:xfrm>
          <a:prstGeom prst="rect">
            <a:avLst/>
          </a:prstGeom>
          <a:noFill/>
          <a:ln w="9525">
            <a:noFill/>
            <a:miter/>
          </a:ln>
        </p:spPr>
        <p:txBody>
          <a:bodyPr lIns="0" tIns="0" rIns="0" bIns="0" anchor="b"/>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9" name="Rectangle 7"/>
          <p:cNvSpPr>
            <a:spLocks noGrp="1"/>
          </p:cNvSpPr>
          <p:nvPr>
            <p:ph type="sldNum"/>
          </p:nvPr>
        </p:nvSpPr>
        <p:spPr>
          <a:xfrm>
            <a:off x="4278313" y="10156825"/>
            <a:ext cx="3279775" cy="533400"/>
          </a:xfrm>
          <a:prstGeom prst="rect">
            <a:avLst/>
          </a:prstGeom>
          <a:noFill/>
          <a:ln w="9525">
            <a:noFill/>
            <a:miter/>
          </a:ln>
        </p:spPr>
        <p:txBody>
          <a:bodyPr lIns="0" tIns="0" rIns="0" bIns="0" anchor="b"/>
          <a:p>
            <a:pPr lvl="0" algn="r" defTabSz="0" eaLnBrk="1" fontAlgn="base">
              <a:tabLst>
                <a:tab pos="723900" algn="l"/>
                <a:tab pos="1447800" algn="l"/>
                <a:tab pos="2171700" algn="l"/>
                <a:tab pos="2895600" algn="l"/>
              </a:tabLst>
            </a:pPr>
            <a:fld id="{9A0DB2DC-4C9A-4742-B13C-FB6460FD3503}" type="slidenum">
              <a:rPr lang="en-GB" altLang="en-US" sz="1400" strike="noStrike" noProof="1" dirty="0">
                <a:latin typeface="Times New Roman" panose="02020603050405020304" pitchFamily="2" charset="0"/>
                <a:ea typeface="宋体" panose="02010600030101010101" pitchFamily="2" charset="-122"/>
                <a:cs typeface="+mn-ea"/>
              </a:rPr>
            </a:fld>
            <a:endParaRPr lang="en-GB" altLang="en-US" sz="1400" strike="noStrike" noProof="1"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1pPr>
    <a:lvl2pPr marL="742950" lvl="1" indent="-28575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2pPr>
    <a:lvl3pPr marL="1143000" lvl="2"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3pPr>
    <a:lvl4pPr marL="1600200" lvl="3"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4pPr>
    <a:lvl5pPr marL="2057400" lvl="4"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5pPr>
    <a:lvl6pPr marL="2286000" lvl="5"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6pPr>
    <a:lvl7pPr marL="2743200" lvl="6"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7pPr>
    <a:lvl8pPr marL="3200400" lvl="7"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8pPr>
    <a:lvl9pPr marL="3657600" lvl="8"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67288"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7316820"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6866" y="1944688"/>
            <a:ext cx="2267347" cy="4383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4825" y="1944688"/>
            <a:ext cx="6670601" cy="4383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1026"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1028"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1032"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1033"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2050" name="AutoShape 2"/>
          <p:cNvSpPr/>
          <p:nvPr/>
        </p:nvSpPr>
        <p:spPr>
          <a:xfrm>
            <a:off x="-338137" y="5975350"/>
            <a:ext cx="2065337" cy="2160588"/>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1" name="AutoShape 3"/>
          <p:cNvSpPr/>
          <p:nvPr/>
        </p:nvSpPr>
        <p:spPr>
          <a:xfrm>
            <a:off x="4679950" y="296863"/>
            <a:ext cx="5256213" cy="6330950"/>
          </a:xfrm>
          <a:prstGeom prst="roundRect">
            <a:avLst>
              <a:gd name="adj" fmla="val 8264"/>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2" name="Rectangle 5"/>
          <p:cNvSpPr/>
          <p:nvPr/>
        </p:nvSpPr>
        <p:spPr>
          <a:xfrm>
            <a:off x="0" y="4356100"/>
            <a:ext cx="8496300" cy="1584325"/>
          </a:xfrm>
          <a:prstGeom prst="rect">
            <a:avLst/>
          </a:prstGeom>
          <a:gradFill rotWithShape="0">
            <a:gsLst>
              <a:gs pos="0">
                <a:srgbClr val="0047FF"/>
              </a:gs>
              <a:gs pos="100000">
                <a:srgbClr val="99CC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3" name="Rectangle 6"/>
          <p:cNvSpPr>
            <a:spLocks noGrp="1"/>
          </p:cNvSpPr>
          <p:nvPr>
            <p:ph type="title"/>
          </p:nvPr>
        </p:nvSpPr>
        <p:spPr>
          <a:xfrm>
            <a:off x="504825" y="4500563"/>
            <a:ext cx="7486650" cy="1260475"/>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2054" name="Rectangle 7"/>
          <p:cNvSpPr>
            <a:spLocks noGrp="1"/>
          </p:cNvSpPr>
          <p:nvPr>
            <p:ph type="body"/>
          </p:nvPr>
        </p:nvSpPr>
        <p:spPr>
          <a:xfrm>
            <a:off x="4967288" y="1944688"/>
            <a:ext cx="4606925" cy="4383087"/>
          </a:xfrm>
          <a:prstGeom prst="rect">
            <a:avLst/>
          </a:prstGeom>
          <a:noFill/>
          <a:ln w="9525">
            <a:noFill/>
          </a:ln>
        </p:spPr>
        <p:txBody>
          <a:bodyPr lIns="0" tIns="28224"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2055" name="AutoShape 8"/>
          <p:cNvSpPr/>
          <p:nvPr/>
        </p:nvSpPr>
        <p:spPr>
          <a:xfrm>
            <a:off x="-193675" y="-265112"/>
            <a:ext cx="2065338" cy="2138362"/>
          </a:xfrm>
          <a:prstGeom prst="roundRect">
            <a:avLst>
              <a:gd name="adj" fmla="val 16667"/>
            </a:avLst>
          </a:prstGeom>
          <a:gradFill rotWithShape="0">
            <a:gsLst>
              <a:gs pos="0">
                <a:srgbClr val="CCFFFF">
                  <a:alpha val="50000"/>
                </a:srgbClr>
              </a:gs>
              <a:gs pos="100000">
                <a:srgbClr val="FFFFFF">
                  <a:alpha val="0"/>
                </a:srgbClr>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6" name="AutoShape 9"/>
          <p:cNvSpPr/>
          <p:nvPr/>
        </p:nvSpPr>
        <p:spPr>
          <a:xfrm>
            <a:off x="1079500" y="-390525"/>
            <a:ext cx="1295400" cy="1254125"/>
          </a:xfrm>
          <a:prstGeom prst="roundRect">
            <a:avLst>
              <a:gd name="adj" fmla="val 16667"/>
            </a:avLst>
          </a:prstGeom>
          <a:gradFill rotWithShape="0">
            <a:gsLst>
              <a:gs pos="0">
                <a:srgbClr val="FFFF99">
                  <a:alpha val="50000"/>
                </a:srgbClr>
              </a:gs>
              <a:gs pos="100000">
                <a:srgbClr val="FFFFFF">
                  <a:alpha val="0"/>
                </a:srgbClr>
              </a:gs>
            </a:gsLst>
            <a:lin ang="54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7" name="AutoShape 10"/>
          <p:cNvSpPr/>
          <p:nvPr/>
        </p:nvSpPr>
        <p:spPr>
          <a:xfrm>
            <a:off x="-338137" y="1152525"/>
            <a:ext cx="4154487" cy="1295400"/>
          </a:xfrm>
          <a:prstGeom prst="roundRect">
            <a:avLst>
              <a:gd name="adj" fmla="val 16667"/>
            </a:avLst>
          </a:prstGeom>
          <a:solidFill>
            <a:srgbClr val="FFFFFF"/>
          </a:solidFill>
          <a:ln w="9525">
            <a:noFill/>
          </a:ln>
          <a:effectLst>
            <a:outerShdw dist="101823" dir="2699999" algn="ctr" rotWithShape="0">
              <a:srgbClr val="C0C0C0">
                <a:alpha val="26999"/>
              </a:srgbClr>
            </a:outerShdw>
          </a:effectLst>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8" name="AutoShape 11"/>
          <p:cNvSpPr/>
          <p:nvPr/>
        </p:nvSpPr>
        <p:spPr>
          <a:xfrm flipH="1" flipV="1">
            <a:off x="9361488" y="-950912"/>
            <a:ext cx="2087562" cy="2119312"/>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2059" name="Picture 12"/>
          <p:cNvPicPr>
            <a:picLocks noChangeAspect="1"/>
          </p:cNvPicPr>
          <p:nvPr/>
        </p:nvPicPr>
        <p:blipFill>
          <a:blip r:embed="rId12"/>
          <a:stretch>
            <a:fillRect/>
          </a:stretch>
        </p:blipFill>
        <p:spPr>
          <a:xfrm>
            <a:off x="936625" y="1116013"/>
            <a:ext cx="1368425" cy="1368425"/>
          </a:xfrm>
          <a:prstGeom prst="rect">
            <a:avLst/>
          </a:prstGeom>
          <a:noFill/>
          <a:ln w="9525">
            <a:noFill/>
          </a:ln>
        </p:spPr>
      </p:pic>
      <p:sp>
        <p:nvSpPr>
          <p:cNvPr id="2060" name="AutoShape 4"/>
          <p:cNvSpPr/>
          <p:nvPr userDrawn="1"/>
        </p:nvSpPr>
        <p:spPr>
          <a:xfrm>
            <a:off x="9215438" y="3384550"/>
            <a:ext cx="1800225" cy="1295400"/>
          </a:xfrm>
          <a:prstGeom prst="roundRect">
            <a:avLst>
              <a:gd name="adj" fmla="val 16667"/>
            </a:avLst>
          </a:prstGeom>
          <a:gradFill rotWithShape="0">
            <a:gsLst>
              <a:gs pos="0">
                <a:srgbClr val="B2B2B2">
                  <a:alpha val="0"/>
                </a:srgbClr>
              </a:gs>
              <a:gs pos="100000">
                <a:schemeClr val="bg1"/>
              </a:gs>
            </a:gsLst>
            <a:lin ang="5400000" scaled="1"/>
            <a:tileRect/>
          </a:gradFill>
          <a:ln w="9525">
            <a:noFill/>
          </a:ln>
        </p:spPr>
        <p:txBody>
          <a:bodyPr wrap="none" anchor="ctr" anchorCtr="0"/>
          <a:p>
            <a:pPr lvl="0" hangingPunct="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1" i="0" u="none" kern="1200" baseline="0">
          <a:solidFill>
            <a:srgbClr val="FFFFFF"/>
          </a:solidFill>
          <a:latin typeface="+mj-lt"/>
          <a:ea typeface="+mj-ea"/>
          <a:cs typeface="+mj-cs"/>
        </a:defRPr>
      </a:lvl1pPr>
    </p:titleStyle>
    <p:bodyStyle>
      <a:lvl1pPr marL="342900" lvl="0" indent="-342900" algn="l" defTabSz="449580" eaLnBrk="0" fontAlgn="base" latinLnBrk="0" hangingPunct="0">
        <a:lnSpc>
          <a:spcPct val="93000"/>
        </a:lnSpc>
        <a:spcBef>
          <a:spcPct val="0"/>
        </a:spcBef>
        <a:spcAft>
          <a:spcPts val="1425"/>
        </a:spcAft>
        <a:buSzPct val="100000"/>
        <a:buFont typeface="Times New Roman" panose="02020603050405020304" pitchFamily="2" charset="0"/>
        <a:buChar char="•"/>
        <a:defRPr sz="3200" b="0" i="0" u="none" kern="1200" baseline="0">
          <a:solidFill>
            <a:srgbClr val="000000"/>
          </a:solidFill>
          <a:latin typeface="+mn-lt"/>
          <a:ea typeface="+mn-ea"/>
          <a:cs typeface="+mn-cs"/>
        </a:defRPr>
      </a:lvl1pPr>
      <a:lvl2pPr marL="742950" lvl="1" indent="-285750" algn="l" defTabSz="449580" eaLnBrk="0" fontAlgn="base" latinLnBrk="0" hangingPunct="0">
        <a:lnSpc>
          <a:spcPct val="93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3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3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5pPr>
      <a:lvl6pPr marL="2514600" lvl="5"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6pPr>
      <a:lvl7pPr marL="2971800" lvl="6"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7pPr>
      <a:lvl8pPr marL="3429000" lvl="7"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8pPr>
      <a:lvl9pPr marL="3886200" lvl="8"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Chen,Anlong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504825" y="4502150"/>
            <a:ext cx="7912100" cy="1260475"/>
          </a:xfrm>
        </p:spPr>
        <p:txBody>
          <a:bodyPr wrap="square" lIns="0" tIns="0" rIns="0" bIns="0" anchor="ctr" anchorCtr="0"/>
          <a:p>
            <a:pPr defTabSz="449580" eaLnBrk="1">
              <a:tabLst>
                <a:tab pos="723900" algn="l"/>
                <a:tab pos="1447800" algn="l"/>
                <a:tab pos="2171700" algn="l"/>
                <a:tab pos="2895600" algn="l"/>
                <a:tab pos="3619500" algn="l"/>
                <a:tab pos="4343400" algn="l"/>
                <a:tab pos="5067300" algn="l"/>
                <a:tab pos="5791200" algn="l"/>
                <a:tab pos="6515100" algn="l"/>
                <a:tab pos="7239000" algn="l"/>
              </a:tabLst>
            </a:pPr>
            <a:r>
              <a:rPr lang="zh-CN" altLang="en-US" sz="3600" dirty="0">
                <a:solidFill>
                  <a:schemeClr val="bg1"/>
                </a:solidFill>
                <a:latin typeface="宋体" panose="02010600030101010101" pitchFamily="2" charset="-122"/>
              </a:rPr>
              <a:t>编译技术实</a:t>
            </a:r>
            <a:r>
              <a:rPr lang="zh-CN" altLang="en-US" sz="3600" dirty="0">
                <a:solidFill>
                  <a:schemeClr val="bg1"/>
                </a:solidFill>
              </a:rPr>
              <a:t>验</a:t>
            </a:r>
            <a:r>
              <a:rPr lang="zh-CN" altLang="en-US" sz="3600" dirty="0">
                <a:solidFill>
                  <a:schemeClr val="bg1"/>
                </a:solidFill>
                <a:latin typeface="宋体" panose="02010600030101010101" pitchFamily="2" charset="-122"/>
              </a:rPr>
              <a:t> 代码生成</a:t>
            </a:r>
            <a:endParaRPr lang="x-none" altLang="zh-CN" sz="3600" dirty="0">
              <a:solidFill>
                <a:schemeClr val="bg1"/>
              </a:solidFill>
              <a:latin typeface="宋体" panose="02010600030101010101" pitchFamily="2" charset="-122"/>
            </a:endParaRPr>
          </a:p>
        </p:txBody>
      </p:sp>
      <p:sp>
        <p:nvSpPr>
          <p:cNvPr id="5122" name="Rectangle 3"/>
          <p:cNvSpPr txBox="1"/>
          <p:nvPr/>
        </p:nvSpPr>
        <p:spPr>
          <a:xfrm>
            <a:off x="4968875" y="1125538"/>
            <a:ext cx="4932363" cy="2320925"/>
          </a:xfrm>
          <a:prstGeom prst="rect">
            <a:avLst/>
          </a:prstGeom>
          <a:noFill/>
          <a:ln w="9525">
            <a:noFill/>
          </a:ln>
        </p:spPr>
        <p:txBody>
          <a:bodyPr wrap="square" lIns="0" tIns="19404" rIns="0" bIns="0" anchor="ctr" anchorCtr="0"/>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b="1" dirty="0">
                <a:latin typeface="Arial" panose="020B0604020202020204" pitchFamily="34" charset="0"/>
                <a:ea typeface="微软雅黑" panose="020B0503020204020204" pitchFamily="2" charset="-122"/>
              </a:rPr>
              <a:t>Compiling Techniques</a:t>
            </a:r>
            <a:endParaRPr lang="zh-CN" altLang="en-US" sz="3400" b="1"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endParaRPr lang="zh-CN" altLang="en-US" sz="3400"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dirty="0">
                <a:latin typeface="Arial" panose="020B0604020202020204" pitchFamily="34" charset="0"/>
                <a:ea typeface="微软雅黑" panose="020B0503020204020204" pitchFamily="2" charset="-122"/>
              </a:rPr>
              <a:t>Chen,Anlong</a:t>
            </a:r>
            <a:endParaRPr lang="zh-CN" altLang="en-US" sz="3200" dirty="0">
              <a:latin typeface="Arial" panose="020B0604020202020204" pitchFamily="34" charset="0"/>
              <a:ea typeface="微软雅黑" panose="020B0503020204020204"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024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024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024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10246" name="文本框 3"/>
          <p:cNvSpPr txBox="1"/>
          <p:nvPr/>
        </p:nvSpPr>
        <p:spPr>
          <a:xfrm>
            <a:off x="900113" y="1981200"/>
            <a:ext cx="8202612" cy="1014413"/>
          </a:xfrm>
          <a:prstGeom prst="rect">
            <a:avLst/>
          </a:prstGeom>
          <a:noFill/>
          <a:ln w="9525">
            <a:noFill/>
          </a:ln>
        </p:spPr>
        <p:txBody>
          <a:bodyPr wrap="square" anchor="t" anchorCtr="0">
            <a:spAutoFit/>
          </a:bodyPr>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%2 = add %1, 0 </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%3 = mul %2, 2</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0247" name="文本框 2"/>
          <p:cNvSpPr txBox="1"/>
          <p:nvPr/>
        </p:nvSpPr>
        <p:spPr>
          <a:xfrm>
            <a:off x="895350" y="2971800"/>
            <a:ext cx="7851775" cy="2168525"/>
          </a:xfrm>
          <a:prstGeom prst="rect">
            <a:avLst/>
          </a:prstGeom>
          <a:noFill/>
          <a:ln w="9525">
            <a:noFill/>
          </a:ln>
        </p:spPr>
        <p:txBody>
          <a:bodyPr wrap="square" anchor="t" anchorCtr="0">
            <a:spAutoFit/>
          </a:bodyPr>
          <a:p>
            <a:pPr>
              <a:lnSpc>
                <a:spcPct val="150000"/>
              </a:lnSpc>
            </a:pPr>
            <a:r>
              <a:rPr lang="zh-CN" altLang="en-US">
                <a:latin typeface="Times New Roman" panose="02020603050405020304" pitchFamily="2" charset="0"/>
                <a:ea typeface="Droid Sans Fallback" panose="020B0502000000000001" charset="-122"/>
              </a:rPr>
              <a:t>Program crashes because we did not update the references properly.</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I How to make sure that all references (i.e. uses) are updated properly?</a:t>
            </a:r>
            <a:endParaRPr lang="zh-CN" altLang="en-US">
              <a:latin typeface="Times New Roman" panose="02020603050405020304" pitchFamily="2" charset="0"/>
              <a:ea typeface="Droid Sans Fallback" panose="020B0502000000000001" charset="-122"/>
            </a:endParaRPr>
          </a:p>
          <a:p>
            <a:pPr>
              <a:lnSpc>
                <a:spcPct val="150000"/>
              </a:lnSpc>
            </a:pP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优化过程中，如果对变量引用更新不正确，程序肯定出错</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如何保存所有变量的引用都能正确更新？</a:t>
            </a:r>
            <a:endParaRPr lang="zh-CN" altLang="en-US">
              <a:latin typeface="Times New Roman" panose="02020603050405020304" pitchFamily="2" charset="0"/>
              <a:ea typeface="Droid Sans Fallback" panose="020B05020000000000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126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126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126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1269" name="文本框 4"/>
          <p:cNvSpPr txBox="1"/>
          <p:nvPr/>
        </p:nvSpPr>
        <p:spPr>
          <a:xfrm>
            <a:off x="134938" y="1403350"/>
            <a:ext cx="9872662" cy="3865563"/>
          </a:xfrm>
          <a:prstGeom prst="rect">
            <a:avLst/>
          </a:prstGeom>
          <a:solidFill>
            <a:srgbClr val="BFBFBF"/>
          </a:solidFill>
          <a:ln w="9525">
            <a:noFill/>
          </a:ln>
        </p:spPr>
        <p:txBody>
          <a:bodyPr wrap="square" anchor="t" anchorCtr="0">
            <a:spAutoFit/>
          </a:bodyPr>
          <a:p>
            <a:r>
              <a:rPr lang="zh-CN" altLang="en-US" sz="2400">
                <a:latin typeface="Times New Roman" panose="02020603050405020304" pitchFamily="2" charset="0"/>
                <a:ea typeface="Droid Sans Fallback" panose="020B0502000000000001" charset="-122"/>
              </a:rPr>
              <a:t>This is a very important LLVM class. It is the base class of all values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computed by a program that may be used as operands to other values. Value is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the super class of other important classes such as Instruction and Function.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All Values have a Type. Type is not a subclass of Value. Some values can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have a name and they belong to some Module.  Setting the name on the Value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automatically updates the module's symbol table.</a:t>
            </a:r>
            <a:endParaRPr lang="zh-CN" altLang="en-US" sz="2400">
              <a:latin typeface="Times New Roman" panose="02020603050405020304" pitchFamily="2" charset="0"/>
              <a:ea typeface="Droid Sans Fallback" panose="020B0502000000000001" charset="-122"/>
            </a:endParaRPr>
          </a:p>
          <a:p>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Every value has a "use list" that keeps track of which other Values are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using this Value.  A Value can also have an arbitrary number of ValueHandle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objects that watch it and listen to RAUW and Destroy events.  See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llvm/IR/ValueHandle.h for details.</a:t>
            </a:r>
            <a:endParaRPr lang="zh-CN" altLang="en-US" sz="2400">
              <a:latin typeface="Times New Roman" panose="02020603050405020304" pitchFamily="2" charset="0"/>
              <a:ea typeface="Droid Sans Fallback" panose="020B0502000000000001"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229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229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229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The Value class is the most important base class in LLVM,</a:t>
            </a: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as almost all object types inherit from it.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It represents a typed value that may be used (among other things) as an operand to an instruction</a:t>
            </a:r>
            <a:r>
              <a:rPr lang="x-none" altLang="zh-CN" sz="2400" dirty="0">
                <a:solidFill>
                  <a:schemeClr val="tx1"/>
                </a:solidFill>
                <a:latin typeface="Times New Roman" panose="02020603050405020304" pitchFamily="2" charset="0"/>
                <a:ea typeface="宋体" panose="02010600030101010101" pitchFamily="2" charset="-122"/>
              </a:rPr>
              <a: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has a type (e.g., integer, floating point): getType.</a:t>
            </a:r>
            <a:endParaRPr lang="zh-CN" altLang="en-US" sz="2400" dirty="0">
              <a:solidFill>
                <a:schemeClr val="tx1"/>
              </a:solidFill>
              <a:latin typeface="Times New Roman" panose="02020603050405020304" pitchFamily="2" charset="0"/>
              <a:ea typeface="宋体" panose="02010600030101010101" pitchFamily="2" charset="-122"/>
            </a:endParaRPr>
          </a:p>
          <a:p>
            <a:pPr marL="800100" lvl="1"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such as Constants, Arguments. Even Instructions and Functions are Values</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might or might not have a name: hasName, getName.</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en-US" altLang="zh-CN" sz="2400" dirty="0">
                <a:solidFill>
                  <a:schemeClr val="tx1"/>
                </a:solidFill>
                <a:latin typeface="Times New Roman" panose="02020603050405020304" pitchFamily="2" charset="0"/>
                <a:ea typeface="宋体" panose="02010600030101010101" pitchFamily="2" charset="-122"/>
              </a:rPr>
              <a:t>A</a:t>
            </a:r>
            <a:r>
              <a:rPr lang="zh-CN" altLang="en-US" sz="2400" dirty="0">
                <a:solidFill>
                  <a:schemeClr val="tx1"/>
                </a:solidFill>
                <a:latin typeface="Times New Roman" panose="02020603050405020304" pitchFamily="2" charset="0"/>
                <a:ea typeface="宋体" panose="02010600030101010101" pitchFamily="2" charset="-122"/>
              </a:rPr>
              <a:t> </a:t>
            </a:r>
            <a:r>
              <a:rPr lang="en-US" altLang="zh-CN" sz="2400" dirty="0">
                <a:solidFill>
                  <a:schemeClr val="tx1"/>
                </a:solidFill>
                <a:latin typeface="Times New Roman" panose="02020603050405020304" pitchFamily="2" charset="0"/>
                <a:ea typeface="宋体" panose="02010600030101010101" pitchFamily="2" charset="-122"/>
              </a:rPr>
              <a:t> v</a:t>
            </a:r>
            <a:r>
              <a:rPr lang="zh-CN" altLang="en-US" sz="2400" dirty="0">
                <a:solidFill>
                  <a:schemeClr val="tx1"/>
                </a:solidFill>
                <a:latin typeface="Times New Roman" panose="02020603050405020304" pitchFamily="2" charset="0"/>
                <a:ea typeface="宋体" panose="02010600030101010101" pitchFamily="2" charset="-122"/>
              </a:rPr>
              <a:t>alue has a list of Users that are using itself.</a:t>
            </a:r>
            <a:endParaRPr lang="zh-CN" altLang="en-US" sz="2400" dirty="0">
              <a:solidFill>
                <a:schemeClr val="tx1"/>
              </a:solidFill>
              <a:latin typeface="Times New Roman" panose="02020603050405020304" pitchFamily="2" charset="0"/>
              <a:ea typeface="宋体" panose="02010600030101010101" pitchFamily="2" charset="-122"/>
            </a:endParaRPr>
          </a:p>
          <a:p>
            <a:pPr>
              <a:lnSpc>
                <a:spcPct val="100000"/>
              </a:lnSpc>
              <a:spcAft>
                <a:spcPts val="1415"/>
              </a:spcAft>
              <a:buFont typeface="Wingdings" panose="05000000000000000000" charset="0"/>
            </a:pPr>
            <a:endParaRPr lang="zh-CN" altLang="en-US"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331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331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331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3317" name="文本框 99"/>
          <p:cNvSpPr txBox="1"/>
          <p:nvPr/>
        </p:nvSpPr>
        <p:spPr>
          <a:xfrm>
            <a:off x="358775" y="1169988"/>
            <a:ext cx="8101013" cy="12371387"/>
          </a:xfrm>
          <a:prstGeom prst="rect">
            <a:avLst/>
          </a:prstGeom>
          <a:noFill/>
          <a:ln w="9525">
            <a:noFill/>
          </a:ln>
        </p:spPr>
        <p:txBody>
          <a:bodyPr wrap="square" anchor="t" anchorCtr="0">
            <a:spAutoFit/>
          </a:bodyPr>
          <a:p>
            <a:pPr>
              <a:lnSpc>
                <a:spcPct val="100000"/>
              </a:lnSpc>
            </a:pPr>
            <a:r>
              <a:rPr lang="en-US" altLang="en-US" sz="1400" b="1">
                <a:solidFill>
                  <a:schemeClr val="tx1"/>
                </a:solidFill>
                <a:latin typeface="宋体" panose="02010600030101010101" pitchFamily="2" charset="-122"/>
                <a:ea typeface="宋体" panose="02010600030101010101" pitchFamily="2" charset="-122"/>
              </a:rPr>
              <a:t>#define NumUserOperandsBits 27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typedef struct _Value 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 *VTy;</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_Use *use_list;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///////Subclass identifier (for isa/dyn_cast)</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const unsigned char SubclassID;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HasValueHandle : 1;</a:t>
            </a:r>
            <a:r>
              <a:rPr lang="en-US" altLang="en-US" sz="1400" b="1">
                <a:solidFill>
                  <a:srgbClr val="BFBFBF"/>
                </a:solidFill>
                <a:latin typeface="宋体" panose="02010600030101010101" pitchFamily="2" charset="-122"/>
                <a:ea typeface="宋体" panose="02010600030101010101" pitchFamily="2" charset="-122"/>
              </a:rPr>
              <a:t> // Has a ValueHandle pointing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SubclassOptionalData : 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Hold arbitrary subclass 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short SubclassData;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The number of operands in the subclass.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NumUserOperands : NumUserOperandsBits;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Use the same type as the bitfield above so that MSVC will pack them.</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IsUsedByMD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HasName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HasMetadata : 1;</a:t>
            </a:r>
            <a:r>
              <a:rPr lang="en-US" altLang="en-US" sz="1400" b="1">
                <a:solidFill>
                  <a:srgbClr val="BFBFBF"/>
                </a:solidFill>
                <a:latin typeface="宋体" panose="02010600030101010101" pitchFamily="2" charset="-122"/>
                <a:ea typeface="宋体" panose="02010600030101010101" pitchFamily="2" charset="-122"/>
              </a:rPr>
              <a:t> // Has metadata attached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HasHungOffUses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HasDescriptor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433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433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434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4341" name="文本框 99"/>
          <p:cNvSpPr txBox="1"/>
          <p:nvPr/>
        </p:nvSpPr>
        <p:spPr>
          <a:xfrm>
            <a:off x="358775" y="1436688"/>
            <a:ext cx="8101013" cy="4706937"/>
          </a:xfrm>
          <a:prstGeom prst="rect">
            <a:avLst/>
          </a:prstGeom>
          <a:noFill/>
          <a:ln w="9525">
            <a:noFill/>
          </a:ln>
        </p:spPr>
        <p:txBody>
          <a:bodyPr wrap="square" anchor="t" anchorCtr="0">
            <a:spAutoFit/>
          </a:bodyPr>
          <a:p>
            <a:pPr>
              <a:lnSpc>
                <a:spcPct val="100000"/>
              </a:lnSpc>
            </a:pPr>
            <a:r>
              <a:rPr lang="en-US" altLang="en-US" sz="1400" b="1">
                <a:solidFill>
                  <a:srgbClr val="7F7F7F"/>
                </a:solidFill>
                <a:latin typeface="宋体" panose="02010600030101010101" pitchFamily="2" charset="-122"/>
                <a:ea typeface="宋体" panose="02010600030101010101" pitchFamily="2" charset="-122"/>
              </a:rPr>
              <a:t>/// A Use represents the edge between a Value definition and its users.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This is notionally a two-dimensional linked list. It supports traversing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all of the uses for a particular value definition. It also supports jumping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directly to the used value when we arrive from the User's operands, and</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jumping directly to the User when we arrive from the Value's uses.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_Value;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_User;</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typedef struct _Use 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_Value *Val;</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*Next;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**Prev;</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_User *Parent;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endParaRPr>
          </a:p>
        </p:txBody>
      </p:sp>
      <p:sp>
        <p:nvSpPr>
          <p:cNvPr id="14342" name="文本框 2"/>
          <p:cNvSpPr txBox="1"/>
          <p:nvPr/>
        </p:nvSpPr>
        <p:spPr>
          <a:xfrm>
            <a:off x="5130800" y="2978150"/>
            <a:ext cx="4267200" cy="1635125"/>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typedef struct _User User;</a:t>
            </a:r>
            <a:endParaRPr lang="zh-CN" altLang="en-US" b="1">
              <a:latin typeface="宋体" panose="02010600030101010101" pitchFamily="2" charset="-122"/>
              <a:ea typeface="宋体" panose="02010600030101010101" pitchFamily="2" charset="-122"/>
            </a:endParaRPr>
          </a:p>
          <a:p>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struct _User{</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zh-CN" altLang="en-US" b="1">
                <a:solidFill>
                  <a:srgbClr val="7F7F7F"/>
                </a:solidFill>
                <a:latin typeface="宋体" panose="02010600030101010101" pitchFamily="2" charset="-122"/>
                <a:ea typeface="宋体" panose="02010600030101010101" pitchFamily="2" charset="-122"/>
              </a:rPr>
              <a:t>// user 继承 value</a:t>
            </a:r>
            <a:endParaRPr lang="zh-CN" altLang="en-US" b="1">
              <a:solidFill>
                <a:srgbClr val="7F7F7F"/>
              </a:solidFill>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en-US" altLang="en-US" b="1">
                <a:solidFill>
                  <a:schemeClr val="tx1"/>
                </a:solidFill>
                <a:latin typeface="宋体" panose="02010600030101010101" pitchFamily="2" charset="-122"/>
                <a:ea typeface="宋体" panose="02010600030101010101" pitchFamily="2" charset="-122"/>
              </a:rPr>
              <a:t>struct _Value </a:t>
            </a:r>
            <a:r>
              <a:rPr lang="zh-CN" altLang="en-US" b="1">
                <a:latin typeface="宋体" panose="02010600030101010101" pitchFamily="2" charset="-122"/>
                <a:ea typeface="宋体" panose="02010600030101010101" pitchFamily="2" charset="-122"/>
              </a:rPr>
              <a:t>value;</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p:txBody>
      </p:sp>
      <p:sp>
        <p:nvSpPr>
          <p:cNvPr id="14343" name="文本框 3"/>
          <p:cNvSpPr txBox="1"/>
          <p:nvPr/>
        </p:nvSpPr>
        <p:spPr>
          <a:xfrm>
            <a:off x="5130800" y="4994275"/>
            <a:ext cx="4332288" cy="349250"/>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class Instruction : public User</a:t>
            </a:r>
            <a:endParaRPr lang="zh-CN" altLang="en-US" b="1">
              <a:latin typeface="宋体" panose="02010600030101010101" pitchFamily="2" charset="-122"/>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en-US" altLang="zh-CN" sz="2400" b="1" dirty="0">
                <a:solidFill>
                  <a:schemeClr val="accent2"/>
                </a:solidFill>
                <a:latin typeface="宋体" panose="02010600030101010101" pitchFamily="2" charset="-122"/>
                <a:ea typeface="宋体" panose="02010600030101010101" pitchFamily="2" charset="-122"/>
              </a:rPr>
              <a:t>LLVM</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是</a:t>
            </a:r>
            <a:r>
              <a:rPr lang="zh-CN" altLang="zh-CN" sz="2400" b="1" dirty="0">
                <a:solidFill>
                  <a:schemeClr val="accent2"/>
                </a:solidFill>
                <a:latin typeface="宋体" panose="02010600030101010101" pitchFamily="2" charset="-122"/>
                <a:ea typeface="宋体" panose="02010600030101010101" pitchFamily="2" charset="-122"/>
              </a:rPr>
              <a:t>用户</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has a list of values it is using</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r>
              <a:rPr lang="zh-CN" altLang="en-US" sz="2400" b="1" dirty="0">
                <a:solidFill>
                  <a:schemeClr val="accent2"/>
                </a:solidFill>
                <a:latin typeface="宋体" panose="02010600030101010101" pitchFamily="2" charset="-122"/>
                <a:ea typeface="宋体" panose="02010600030101010101" pitchFamily="2" charset="-122"/>
              </a:rPr>
              <a:t>values are known as the Operands</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a:t>
            </a: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用户（指令）</a:t>
            </a:r>
            <a:r>
              <a:rPr lang="zh-CN" altLang="en-US" sz="2400" b="1" dirty="0">
                <a:solidFill>
                  <a:schemeClr val="accent2"/>
                </a:solidFill>
                <a:latin typeface="宋体" panose="02010600030101010101" pitchFamily="2" charset="-122"/>
                <a:ea typeface="宋体" panose="02010600030101010101" pitchFamily="2" charset="-122"/>
                <a:sym typeface="方正书宋_GBK" charset="-122"/>
              </a:rPr>
              <a:t>要</a:t>
            </a:r>
            <a:r>
              <a:rPr lang="zh-CN" altLang="en-US" sz="2400" b="1" dirty="0">
                <a:solidFill>
                  <a:schemeClr val="accent2"/>
                </a:solidFill>
                <a:latin typeface="宋体" panose="02010600030101010101" pitchFamily="2" charset="-122"/>
                <a:ea typeface="宋体" panose="02010600030101010101" pitchFamily="2" charset="-122"/>
              </a:rPr>
              <a:t>使用对应的操作数</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被使用</a:t>
            </a:r>
            <a:r>
              <a:rPr lang="zh-CN" altLang="en-US" sz="2400" b="1" dirty="0">
                <a:solidFill>
                  <a:schemeClr val="accent2"/>
                </a:solidFill>
                <a:latin typeface="宋体" panose="02010600030101010101" pitchFamily="2" charset="-122"/>
                <a:ea typeface="宋体" panose="02010600030101010101" pitchFamily="2" charset="-122"/>
              </a:rPr>
              <a:t>（</a:t>
            </a:r>
            <a:r>
              <a:rPr lang="zh-CN" altLang="zh-CN" sz="2400" b="1" dirty="0">
                <a:solidFill>
                  <a:schemeClr val="accent2"/>
                </a:solidFill>
                <a:latin typeface="宋体" panose="02010600030101010101" pitchFamily="2" charset="-122"/>
                <a:ea typeface="宋体" panose="02010600030101010101" pitchFamily="2" charset="-122"/>
              </a:rPr>
              <a:t>an </a:t>
            </a:r>
            <a:r>
              <a:rPr lang="zh-CN" altLang="en-US" sz="2400" b="1" dirty="0">
                <a:solidFill>
                  <a:schemeClr val="accent2"/>
                </a:solidFill>
                <a:latin typeface="宋体" panose="02010600030101010101" pitchFamily="2" charset="-122"/>
                <a:ea typeface="宋体" panose="02010600030101010101" pitchFamily="2" charset="-122"/>
              </a:rPr>
              <a:t>Usee)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zh-CN"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en-GB" sz="2400" b="1" i="1">
                <a:solidFill>
                  <a:schemeClr val="accent2"/>
                </a:solidFill>
                <a:latin typeface="宋体" panose="02010600030101010101" pitchFamily="2" charset="-122"/>
                <a:ea typeface="宋体" panose="02010600030101010101" pitchFamily="2" charset="-122"/>
              </a:rPr>
              <a:t>%2</a:t>
            </a:r>
            <a:r>
              <a:rPr lang="en-GB" sz="2400" b="1">
                <a:solidFill>
                  <a:srgbClr val="000000"/>
                </a:solidFill>
                <a:latin typeface="宋体" panose="02010600030101010101" pitchFamily="2" charset="-122"/>
                <a:ea typeface="宋体" panose="02010600030101010101" pitchFamily="2" charset="-122"/>
              </a:rPr>
              <a:t> is the Value representation of instruction </a:t>
            </a:r>
            <a:r>
              <a:rPr lang="en-GB" sz="2400" b="1" i="1">
                <a:solidFill>
                  <a:schemeClr val="accent2"/>
                </a:solidFill>
                <a:latin typeface="宋体" panose="02010600030101010101" pitchFamily="2" charset="-122"/>
                <a:ea typeface="宋体" panose="02010600030101010101" pitchFamily="2" charset="-122"/>
              </a:rPr>
              <a:t>add %1, 0</a:t>
            </a:r>
            <a:r>
              <a:rPr lang="en-GB" sz="2400" b="1">
                <a:solidFill>
                  <a:srgbClr val="000000"/>
                </a:solidFill>
                <a:latin typeface="宋体" panose="02010600030101010101" pitchFamily="2" charset="-122"/>
                <a:ea typeface="宋体" panose="02010600030101010101" pitchFamily="2" charset="-122"/>
              </a:rPr>
              <a:t>.</a:t>
            </a:r>
            <a:endParaRPr lang="en-GB"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a:solidFill>
                  <a:srgbClr val="000000"/>
                </a:solidFill>
                <a:latin typeface="宋体" panose="02010600030101010101" pitchFamily="2" charset="-122"/>
                <a:ea typeface="宋体" panose="02010600030101010101" pitchFamily="2" charset="-122"/>
              </a:rPr>
              <a:t>使用</a:t>
            </a:r>
            <a:r>
              <a:rPr lang="en-US" altLang="zh-CN" sz="2400" b="1">
                <a:solidFill>
                  <a:srgbClr val="000000"/>
                </a:solidFill>
                <a:latin typeface="宋体" panose="02010600030101010101" pitchFamily="2" charset="-122"/>
                <a:ea typeface="宋体" panose="02010600030101010101" pitchFamily="2" charset="-122"/>
              </a:rPr>
              <a:t> </a:t>
            </a:r>
            <a:r>
              <a:rPr lang="zh-CN" altLang="en-US" sz="2400" b="1">
                <a:solidFill>
                  <a:srgbClr val="000000"/>
                </a:solidFill>
                <a:latin typeface="宋体" panose="02010600030101010101" pitchFamily="2" charset="-122"/>
                <a:ea typeface="宋体" panose="02010600030101010101" pitchFamily="2" charset="-122"/>
              </a:rPr>
              <a:t>Value </a:t>
            </a:r>
            <a:r>
              <a:rPr lang="en-GB" sz="2400" b="1" i="1">
                <a:solidFill>
                  <a:schemeClr val="accent2"/>
                </a:solidFill>
                <a:latin typeface="宋体" panose="02010600030101010101" pitchFamily="2" charset="-122"/>
                <a:ea typeface="宋体" panose="02010600030101010101" pitchFamily="2" charset="-122"/>
                <a:sym typeface="方正书宋_GBK" charset="-122"/>
              </a:rPr>
              <a:t>%2</a:t>
            </a:r>
            <a:r>
              <a:rPr lang="en-GB" sz="2400" b="1">
                <a:solidFill>
                  <a:srgbClr val="000000"/>
                </a:solidFill>
                <a:latin typeface="宋体" panose="02010600030101010101" pitchFamily="2" charset="-122"/>
                <a:ea typeface="宋体" panose="02010600030101010101" pitchFamily="2" charset="-122"/>
                <a:sym typeface="方正书宋_GBK" charset="-122"/>
              </a:rPr>
              <a:t> </a:t>
            </a:r>
            <a:r>
              <a:rPr lang="zh-CN" altLang="zh-CN" sz="2400" b="1">
                <a:solidFill>
                  <a:srgbClr val="000000"/>
                </a:solidFill>
                <a:latin typeface="宋体" panose="02010600030101010101" pitchFamily="2" charset="-122"/>
                <a:ea typeface="宋体" panose="02010600030101010101" pitchFamily="2" charset="-122"/>
                <a:sym typeface="方正书宋_GBK" charset="-122"/>
              </a:rPr>
              <a:t> </a:t>
            </a:r>
            <a:r>
              <a:rPr lang="zh-CN" altLang="x-none" sz="2400" b="1">
                <a:solidFill>
                  <a:srgbClr val="000000"/>
                </a:solidFill>
                <a:latin typeface="宋体" panose="02010600030101010101" pitchFamily="2" charset="-122"/>
                <a:ea typeface="宋体" panose="02010600030101010101" pitchFamily="2" charset="-122"/>
                <a:sym typeface="方正书宋_GBK" charset="-122"/>
              </a:rPr>
              <a:t>相关于使用指令</a:t>
            </a:r>
            <a:r>
              <a:rPr lang="en-US" altLang="zh-CN" sz="2400" b="1">
                <a:solidFill>
                  <a:srgbClr val="000000"/>
                </a:solidFill>
                <a:latin typeface="宋体" panose="02010600030101010101" pitchFamily="2" charset="-122"/>
                <a:ea typeface="宋体" panose="02010600030101010101" pitchFamily="2" charset="-122"/>
                <a:sym typeface="方正书宋_GBK" charset="-122"/>
              </a:rPr>
              <a:t> </a:t>
            </a:r>
            <a:r>
              <a:rPr lang="en-GB" sz="2400" b="1" i="1">
                <a:solidFill>
                  <a:schemeClr val="accent2"/>
                </a:solidFill>
                <a:latin typeface="宋体" panose="02010600030101010101" pitchFamily="2" charset="-122"/>
                <a:ea typeface="宋体" panose="02010600030101010101" pitchFamily="2" charset="-122"/>
                <a:sym typeface="方正书宋_GBK" charset="-122"/>
              </a:rPr>
              <a:t>add %1, 0</a:t>
            </a: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15366" name="文本框 3"/>
          <p:cNvSpPr txBox="1"/>
          <p:nvPr/>
        </p:nvSpPr>
        <p:spPr>
          <a:xfrm>
            <a:off x="1655763" y="1314450"/>
            <a:ext cx="8202612" cy="552450"/>
          </a:xfrm>
          <a:prstGeom prst="rect">
            <a:avLst/>
          </a:prstGeom>
          <a:noFill/>
          <a:ln w="9525">
            <a:noFill/>
          </a:ln>
        </p:spPr>
        <p:txBody>
          <a:bodyPr wrap="square" anchor="t" anchorCtr="0">
            <a:spAutoFit/>
          </a:bodyPr>
          <a:p>
            <a:pPr>
              <a:lnSpc>
                <a:spcPct val="150000"/>
              </a:lnSpc>
            </a:pPr>
            <a:r>
              <a:rPr lang="zh-CN" altLang="en-US" sz="2000" b="1">
                <a:latin typeface="宋体" panose="02010600030101010101" pitchFamily="2" charset="-122"/>
                <a:ea typeface="宋体" panose="02010600030101010101" pitchFamily="2" charset="-122"/>
                <a:sym typeface="方正书宋_GBK" charset="-122"/>
              </a:rPr>
              <a:t>class Instruction : public User</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5367" name="文本框 5"/>
          <p:cNvSpPr txBox="1"/>
          <p:nvPr/>
        </p:nvSpPr>
        <p:spPr>
          <a:xfrm>
            <a:off x="6642100" y="4768850"/>
            <a:ext cx="2540000" cy="349250"/>
          </a:xfrm>
          <a:prstGeom prst="rect">
            <a:avLst/>
          </a:prstGeom>
          <a:noFill/>
          <a:ln w="9525">
            <a:noFill/>
          </a:ln>
        </p:spPr>
        <p:txBody>
          <a:bodyPr wrap="square" anchor="t" anchorCtr="0">
            <a:spAutoFit/>
          </a:bodyPr>
          <a:p>
            <a:r>
              <a:rPr lang="zh-CN" altLang="en-US">
                <a:latin typeface="宋体" panose="02010600030101010101" pitchFamily="2" charset="-122"/>
                <a:ea typeface="宋体" panose="02010600030101010101" pitchFamily="2" charset="-122"/>
              </a:rPr>
              <a:t>%2 = add %1, 0</a:t>
            </a:r>
            <a:endParaRPr lang="zh-CN" altLang="en-US">
              <a:latin typeface="宋体" panose="02010600030101010101" pitchFamily="2" charset="-122"/>
              <a:ea typeface="宋体" panose="02010600030101010101" pitchFamily="2" charset="-122"/>
            </a:endParaRPr>
          </a:p>
        </p:txBody>
      </p:sp>
      <p:sp>
        <p:nvSpPr>
          <p:cNvPr id="2" name="文本框 5"/>
          <p:cNvSpPr txBox="1"/>
          <p:nvPr/>
        </p:nvSpPr>
        <p:spPr>
          <a:xfrm>
            <a:off x="5760085" y="4231005"/>
            <a:ext cx="4010660" cy="347980"/>
          </a:xfrm>
          <a:prstGeom prst="rect">
            <a:avLst/>
          </a:prstGeom>
          <a:noFill/>
          <a:ln w="9525">
            <a:noFill/>
          </a:ln>
        </p:spPr>
        <p:txBody>
          <a:bodyPr wrap="square" anchor="t" anchorCtr="0">
            <a:spAutoFit/>
          </a:bodyPr>
          <a:p>
            <a:r>
              <a:rPr lang="zh-CN" altLang="zh-CN" b="1" dirty="0">
                <a:solidFill>
                  <a:srgbClr val="FF0000"/>
                </a:solidFill>
                <a:latin typeface="宋体" panose="02010600030101010101" pitchFamily="2" charset="-122"/>
                <a:ea typeface="宋体" panose="02010600030101010101" pitchFamily="2" charset="-122"/>
                <a:sym typeface="+mn-ea"/>
              </a:rPr>
              <a:t>Instruction 即是</a:t>
            </a:r>
            <a:r>
              <a:rPr lang="x-none" altLang="zh-CN" b="1" dirty="0">
                <a:solidFill>
                  <a:srgbClr val="FF0000"/>
                </a:solidFill>
                <a:latin typeface="宋体" panose="02010600030101010101" pitchFamily="2" charset="-122"/>
                <a:ea typeface="宋体" panose="02010600030101010101" pitchFamily="2" charset="-122"/>
                <a:sym typeface="+mn-ea"/>
              </a:rPr>
              <a:t>User</a:t>
            </a:r>
            <a:r>
              <a:rPr lang="zh-CN" altLang="zh-CN" b="1" dirty="0">
                <a:solidFill>
                  <a:srgbClr val="FF0000"/>
                </a:solidFill>
                <a:latin typeface="宋体" panose="02010600030101010101" pitchFamily="2" charset="-122"/>
                <a:ea typeface="宋体" panose="02010600030101010101" pitchFamily="2" charset="-122"/>
                <a:sym typeface="+mn-ea"/>
              </a:rPr>
              <a:t>，也是</a:t>
            </a:r>
            <a:r>
              <a:rPr lang="en-US" altLang="zh-CN" b="1" dirty="0">
                <a:solidFill>
                  <a:srgbClr val="FF0000"/>
                </a:solidFill>
                <a:latin typeface="宋体" panose="02010600030101010101" pitchFamily="2" charset="-122"/>
                <a:ea typeface="宋体" panose="02010600030101010101" pitchFamily="2" charset="-122"/>
                <a:sym typeface="+mn-ea"/>
              </a:rPr>
              <a:t> </a:t>
            </a:r>
            <a:r>
              <a:rPr lang="x-none" altLang="en-US" b="1" dirty="0">
                <a:solidFill>
                  <a:srgbClr val="FF0000"/>
                </a:solidFill>
                <a:latin typeface="宋体" panose="02010600030101010101" pitchFamily="2" charset="-122"/>
                <a:ea typeface="宋体" panose="02010600030101010101" pitchFamily="2" charset="-122"/>
                <a:sym typeface="+mn-ea"/>
              </a:rPr>
              <a:t>Value</a:t>
            </a:r>
            <a:endParaRPr lang="x-none" altLang="en-US" b="1"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blinds(horizontal)">
                                      <p:cBhvr>
                                        <p:cTn id="7" dur="500"/>
                                        <p:tgtEl>
                                          <p:spTgt spid="512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xEl>
                                              <p:pRg st="9" end="9"/>
                                            </p:txEl>
                                          </p:spTgt>
                                        </p:tgtEl>
                                        <p:attrNameLst>
                                          <p:attrName>style.visibility</p:attrName>
                                        </p:attrNameLst>
                                      </p:cBhvr>
                                      <p:to>
                                        <p:strVal val="visible"/>
                                      </p:to>
                                    </p:set>
                                    <p:animEffect transition="in" filter="blinds(horizontal)">
                                      <p:cBhvr>
                                        <p:cTn id="17" dur="500"/>
                                        <p:tgtEl>
                                          <p:spTgt spid="5122">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22">
                                            <p:txEl>
                                              <p:pRg st="10" end="10"/>
                                            </p:txEl>
                                          </p:spTgt>
                                        </p:tgtEl>
                                        <p:attrNameLst>
                                          <p:attrName>style.visibility</p:attrName>
                                        </p:attrNameLst>
                                      </p:cBhvr>
                                      <p:to>
                                        <p:strVal val="visible"/>
                                      </p:to>
                                    </p:set>
                                    <p:animEffect transition="in" filter="blinds(horizontal)">
                                      <p:cBhvr>
                                        <p:cTn id="20" dur="500"/>
                                        <p:tgtEl>
                                          <p:spTgt spid="5122">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DEF-USE</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value,</a:t>
            </a:r>
            <a:r>
              <a:rPr lang="zh-CN" altLang="x-none" sz="2400" b="1" dirty="0">
                <a:solidFill>
                  <a:schemeClr val="accent2"/>
                </a:solidFill>
                <a:latin typeface="宋体" panose="02010600030101010101" pitchFamily="2" charset="-122"/>
                <a:ea typeface="宋体" panose="02010600030101010101" pitchFamily="2" charset="-122"/>
              </a:rPr>
              <a:t>想得到所有使用该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 </a:t>
            </a:r>
            <a:r>
              <a:rPr lang="zh-CN" altLang="x-none" sz="2400" b="1" dirty="0">
                <a:solidFill>
                  <a:schemeClr val="accent2"/>
                </a:solidFill>
                <a:latin typeface="宋体" panose="02010600030101010101" pitchFamily="2" charset="-122"/>
                <a:ea typeface="宋体" panose="02010600030101010101" pitchFamily="2" charset="-122"/>
              </a:rPr>
              <a:t>的</a:t>
            </a:r>
            <a:r>
              <a:rPr lang="en-US" altLang="zh-CN" sz="2400" b="1" dirty="0">
                <a:solidFill>
                  <a:schemeClr val="accent2"/>
                </a:solidFill>
                <a:latin typeface="宋体" panose="02010600030101010101" pitchFamily="2" charset="-122"/>
                <a:ea typeface="宋体" panose="02010600030101010101" pitchFamily="2" charset="-122"/>
              </a:rPr>
              <a:t> user</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969385"/>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Function* F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Value::use_iterator i = F-&gt;use_begin()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Value::use_iterator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F-&gt;use_end(); i != e;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if (Instruction *Inst = dyn_cast&lt;Instruction&gt;(*i))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"F is used in instruction:\n";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*Inst &lt;&lt; "\n";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a:t>
            </a:r>
            <a:endParaRPr lang="zh-CN" altLang="en-US" sz="2400" b="1">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USE-DEF</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user,</a:t>
            </a:r>
            <a:r>
              <a:rPr lang="zh-CN" altLang="x-none" sz="2400" b="1" dirty="0">
                <a:solidFill>
                  <a:schemeClr val="accent2"/>
                </a:solidFill>
                <a:latin typeface="宋体" panose="02010600030101010101" pitchFamily="2" charset="-122"/>
                <a:ea typeface="宋体" panose="02010600030101010101" pitchFamily="2" charset="-122"/>
              </a:rPr>
              <a:t>想得到该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user </a:t>
            </a:r>
            <a:r>
              <a:rPr lang="zh-CN" altLang="x-none" sz="2400" b="1" dirty="0">
                <a:solidFill>
                  <a:schemeClr val="accent2"/>
                </a:solidFill>
                <a:latin typeface="宋体" panose="02010600030101010101" pitchFamily="2" charset="-122"/>
                <a:ea typeface="宋体" panose="02010600030101010101" pitchFamily="2" charset="-122"/>
              </a:rPr>
              <a:t>都使用了哪些</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415030"/>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Instruction* pi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User::op_iterator i = pi-&gt;op_begin()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User::op_iterator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pi-&gt;op_end(); i != e; ++i)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Value* v =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3510280" y="5219700"/>
            <a:ext cx="5711825" cy="1014730"/>
          </a:xfrm>
          <a:prstGeom prst="rect">
            <a:avLst/>
          </a:prstGeom>
          <a:noFill/>
        </p:spPr>
        <p:txBody>
          <a:bodyPr wrap="square" rtlCol="0" anchor="t">
            <a:spAutoFit/>
          </a:bodyPr>
          <a:p>
            <a:pPr>
              <a:lnSpc>
                <a:spcPct val="150000"/>
              </a:lnSpc>
            </a:pPr>
            <a:r>
              <a:rPr lang="zh-CN" altLang="en-US" sz="2000">
                <a:latin typeface="Times New Roman" panose="02020603050405020304" pitchFamily="2" charset="0"/>
                <a:cs typeface="Times New Roman" panose="02020603050405020304" pitchFamily="2" charset="0"/>
              </a:rPr>
              <a:t>the operands of the particular Instruction</a:t>
            </a:r>
            <a:endParaRPr lang="zh-CN" altLang="en-US" sz="2000">
              <a:latin typeface="Times New Roman" panose="02020603050405020304" pitchFamily="2" charset="0"/>
              <a:cs typeface="Times New Roman" panose="02020603050405020304" pitchFamily="2" charset="0"/>
            </a:endParaRPr>
          </a:p>
          <a:p>
            <a:pPr>
              <a:lnSpc>
                <a:spcPct val="150000"/>
              </a:lnSpc>
            </a:pPr>
            <a:r>
              <a:rPr lang="zh-CN" altLang="en-US" sz="2000">
                <a:latin typeface="Times New Roman" panose="02020603050405020304" pitchFamily="2" charset="0"/>
                <a:cs typeface="Times New Roman" panose="02020603050405020304" pitchFamily="2" charset="0"/>
              </a:rPr>
              <a:t>the values that a particular instruction uses</a:t>
            </a:r>
            <a:endParaRPr lang="zh-CN" altLang="en-US" sz="2000">
              <a:latin typeface="Times New Roman" panose="02020603050405020304" pitchFamily="2" charset="0"/>
              <a:cs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ai = new AllocaInst(Type::IntTy);</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pa = new AllocaInst(Type::IntTy, 0, "indexLoc");</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Inserts newInst before pi in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Appends newInst to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pb-&gt;getInstList().push_back(newInst);</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或</a:t>
            </a:r>
            <a:endParaRPr lang="zh-CN" altLang="x-none"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 pb);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85153" y="1484313"/>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查看指令手册</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LLVMRef.mht</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用clang学习</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编写简单的 C语言程序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用 clang -emit-llvm -S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生成该文件对应的llvm指令</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学习示例程序</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理解代码生成过程</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2" name="文本框 1"/>
          <p:cNvSpPr txBox="1"/>
          <p:nvPr/>
        </p:nvSpPr>
        <p:spPr>
          <a:xfrm>
            <a:off x="3870325" y="314325"/>
            <a:ext cx="4868545" cy="727075"/>
          </a:xfrm>
          <a:prstGeom prst="rect">
            <a:avLst/>
          </a:prstGeom>
          <a:noFill/>
        </p:spPr>
        <p:txBody>
          <a:bodyPr wrap="square" rtlCol="0" anchor="t">
            <a:spAutoFit/>
          </a:bodyPr>
          <a:p>
            <a:pPr marL="0" indent="0" eaLnBrk="1" hangingPunct="1">
              <a:lnSpc>
                <a:spcPct val="115000"/>
              </a:lnSpc>
              <a:buNone/>
            </a:pPr>
            <a:r>
              <a:rPr lang="en-US" altLang="zh-CN" b="1">
                <a:solidFill>
                  <a:srgbClr val="FF3300"/>
                </a:solidFill>
                <a:latin typeface="楷体_GB2312" panose="02010609030101010101" pitchFamily="1" charset="-122"/>
                <a:ea typeface="楷体_GB2312" panose="02010609030101010101" pitchFamily="1" charset="-122"/>
                <a:sym typeface="+mn-ea"/>
              </a:rPr>
              <a:t>//</a:t>
            </a:r>
            <a:r>
              <a:rPr lang="zh-CN" altLang="en-US" b="1">
                <a:solidFill>
                  <a:srgbClr val="FF3300"/>
                </a:solidFill>
                <a:latin typeface="楷体_GB2312" panose="02010609030101010101" pitchFamily="1" charset="-122"/>
                <a:ea typeface="楷体_GB2312" panose="02010609030101010101" pitchFamily="1" charset="-122"/>
                <a:sym typeface="+mn-ea"/>
              </a:rPr>
              <a:t>clang 生成中间代码</a:t>
            </a:r>
            <a:endParaRPr lang="zh-CN" altLang="x-none"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b="1">
                <a:solidFill>
                  <a:srgbClr val="FF3300"/>
                </a:solidFill>
                <a:latin typeface="楷体_GB2312" panose="02010609030101010101" pitchFamily="1" charset="-122"/>
                <a:ea typeface="楷体_GB2312" panose="02010609030101010101" pitchFamily="1" charset="-122"/>
                <a:sym typeface="+mn-ea"/>
              </a:rPr>
              <a:t>clang -S -emit-llvm ./</a:t>
            </a:r>
            <a:r>
              <a:rPr lang="x-none" altLang="zh-CN" b="1">
                <a:solidFill>
                  <a:srgbClr val="FF3300"/>
                </a:solidFill>
                <a:latin typeface="楷体_GB2312" panose="02010609030101010101" pitchFamily="1" charset="-122"/>
                <a:ea typeface="楷体_GB2312" panose="02010609030101010101" pitchFamily="1" charset="-122"/>
                <a:sym typeface="+mn-ea"/>
              </a:rPr>
              <a:t>your_file_name</a:t>
            </a:r>
            <a:r>
              <a:rPr lang="zh-CN" b="1">
                <a:solidFill>
                  <a:srgbClr val="FF3300"/>
                </a:solidFill>
                <a:latin typeface="楷体_GB2312" panose="02010609030101010101" pitchFamily="1" charset="-122"/>
                <a:ea typeface="楷体_GB2312" panose="02010609030101010101" pitchFamily="1" charset="-122"/>
                <a:sym typeface="+mn-ea"/>
              </a:rPr>
              <a:t>.c</a:t>
            </a: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altLang="x-none" sz="2400" b="1" i="1" dirty="0">
                <a:solidFill>
                  <a:schemeClr val="bg1">
                    <a:lumMod val="65000"/>
                  </a:schemeClr>
                </a:solidFill>
                <a:latin typeface="宋体" panose="02010600030101010101" pitchFamily="2" charset="-122"/>
                <a:ea typeface="宋体" panose="02010600030101010101" pitchFamily="2" charset="-122"/>
              </a:rPr>
              <a:t>// </a:t>
            </a:r>
            <a:r>
              <a:rPr lang="en-US" altLang="zh-CN" sz="2400" b="1" i="1" dirty="0">
                <a:solidFill>
                  <a:schemeClr val="bg1">
                    <a:lumMod val="65000"/>
                  </a:schemeClr>
                </a:solidFill>
                <a:latin typeface="宋体" panose="02010600030101010101" pitchFamily="2" charset="-122"/>
                <a:ea typeface="宋体" panose="02010600030101010101" pitchFamily="2" charset="-122"/>
              </a:rPr>
              <a:t>pi</a:t>
            </a:r>
            <a:r>
              <a:rPr lang="zh-CN" altLang="en-US" sz="2400" b="1" i="1" dirty="0">
                <a:solidFill>
                  <a:schemeClr val="bg1">
                    <a:lumMod val="65000"/>
                  </a:schemeClr>
                </a:solidFill>
                <a:latin typeface="宋体" panose="02010600030101010101" pitchFamily="2" charset="-122"/>
                <a:ea typeface="宋体" panose="02010600030101010101" pitchFamily="2" charset="-122"/>
              </a:rPr>
              <a:t>在某个块中，插入时可不用给出块指针</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pi-&gt;getParent()-&gt;getInstList().insert(pi,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eraseFromParent</a:t>
            </a:r>
            <a:r>
              <a:rPr lang="en-US" sz="2400" b="1" dirty="0">
                <a:solidFill>
                  <a:schemeClr val="accent2"/>
                </a:solidFill>
                <a:latin typeface="宋体" panose="02010600030101010101" pitchFamily="2" charset="-122"/>
                <a:ea typeface="宋体" panose="02010600030101010101" pitchFamily="2" charset="-122"/>
              </a:rPr>
              <a:t>   </a:t>
            </a:r>
            <a:r>
              <a:rPr lang="zh-CN" sz="2400" b="1" dirty="0">
                <a:solidFill>
                  <a:schemeClr val="accent2"/>
                </a:solidFill>
                <a:latin typeface="宋体" panose="02010600030101010101" pitchFamily="2" charset="-122"/>
                <a:ea typeface="宋体" panose="02010600030101010101" pitchFamily="2" charset="-122"/>
              </a:rPr>
              <a:t>从链表中删除</a:t>
            </a:r>
            <a:endParaRPr 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Instruction *I = .. ;</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I-&gt;eraseFromParent();</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ReplaceInstWithValue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lang="x-none" altLang="en-US" sz="2000" b="1" dirty="0">
                <a:solidFill>
                  <a:schemeClr val="tx1"/>
                </a:solidFill>
                <a:latin typeface="宋体" panose="02010600030101010101" pitchFamily="2" charset="-122"/>
                <a:ea typeface="宋体" panose="02010600030101010101" pitchFamily="2" charset="-122"/>
              </a:rPr>
              <a:t>replaces all uses (within a basic block) of a given instruction with a value, and then removes the original instruction. </a:t>
            </a:r>
            <a:endParaRPr lang="x-none" altLang="en-US" sz="2000" b="1" dirty="0">
              <a:solidFill>
                <a:schemeClr val="tx1"/>
              </a:solidFill>
              <a:latin typeface="宋体" panose="02010600030101010101" pitchFamily="2" charset="-122"/>
              <a:ea typeface="宋体" panose="02010600030101010101" pitchFamily="2" charset="-122"/>
            </a:endParaRPr>
          </a:p>
          <a:p>
            <a:pPr algn="l">
              <a:lnSpc>
                <a:spcPct val="80000"/>
              </a:lnSpc>
              <a:spcAft>
                <a:spcPts val="1415"/>
              </a:spcAft>
              <a:buClrTx/>
              <a:buSzTx/>
            </a:pP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sz="2400" b="1" dirty="0">
                <a:solidFill>
                  <a:schemeClr val="accent2"/>
                </a:solidFill>
                <a:latin typeface="宋体" panose="02010600030101010101" pitchFamily="2" charset="-122"/>
                <a:ea typeface="宋体" panose="02010600030101010101" pitchFamily="2" charset="-122"/>
              </a:rPr>
              <a:t>ReplaceInstWithInst</a:t>
            </a: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lang="en-US" sz="2400" b="1" dirty="0">
                <a:solidFill>
                  <a:schemeClr val="accent2"/>
                </a:solidFill>
                <a:latin typeface="宋体" panose="02010600030101010101" pitchFamily="2" charset="-122"/>
                <a:ea typeface="宋体" panose="02010600030101010101" pitchFamily="2" charset="-122"/>
              </a:rPr>
              <a:t>	</a:t>
            </a:r>
            <a:r>
              <a:rPr lang="en-US" sz="2000" b="1" dirty="0">
                <a:solidFill>
                  <a:schemeClr val="tx1"/>
                </a:solidFill>
                <a:latin typeface="宋体" panose="02010600030101010101" pitchFamily="2" charset="-122"/>
                <a:ea typeface="宋体" panose="02010600030101010101" pitchFamily="2" charset="-122"/>
              </a:rPr>
              <a:t>replaces a particular instruction with another instruction, inserting the new instruction into the basic block at the location where the old instruction was, and replacing any uses of the old instruction with the new instruction.</a:t>
            </a:r>
            <a:endParaRPr 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Replacing multiple uses of Users and Values</a:t>
            </a: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sym typeface="+mn-ea"/>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sym typeface="+mn-ea"/>
              </a:rPr>
              <a:t>to change more than one use at a time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Value::replaceAllUsesWith </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User::replaceUsesOfWith</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0">
              <a:lnSpc>
                <a:spcPct val="80000"/>
              </a:lnSpc>
              <a:spcAft>
                <a:spcPts val="1415"/>
              </a:spcAft>
            </a:pPr>
            <a:r>
              <a:rPr sz="2800" b="1" dirty="0">
                <a:solidFill>
                  <a:srgbClr val="C00000"/>
                </a:solidFill>
                <a:latin typeface="宋体" panose="02010600030101010101" pitchFamily="2" charset="-122"/>
                <a:ea typeface="宋体" panose="02010600030101010101" pitchFamily="2" charset="-122"/>
              </a:rPr>
              <a:t>https://www.llvm.org/docs/ProgrammersManual.html</a:t>
            </a:r>
            <a:endParaRPr sz="2800" b="1"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宋体" panose="02010600030101010101" pitchFamily="2" charset="-122"/>
                <a:ea typeface="宋体" panose="02010600030101010101" pitchFamily="2" charset="-122"/>
              </a:rPr>
              <a:t>基础数据结构搭建</a:t>
            </a:r>
            <a:endParaRPr lang="zh-CN" altLang="en-US" sz="2400" b="1" dirty="0">
              <a:latin typeface="宋体" panose="02010600030101010101" pitchFamily="2" charset="-122"/>
              <a:ea typeface="宋体" panose="02010600030101010101" pitchFamily="2"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rPr>
              <a:t>Value, User, Use, Instruction, BasicBlock, Function, Module</a:t>
            </a: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实验任务（可选）</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Footer Placeholder 2"/>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22530" name="Rectangle 2"/>
          <p:cNvSpPr/>
          <p:nvPr/>
        </p:nvSpPr>
        <p:spPr>
          <a:xfrm>
            <a:off x="0" y="0"/>
            <a:ext cx="10080625" cy="7559675"/>
          </a:xfrm>
          <a:prstGeom prst="rect">
            <a:avLst/>
          </a:prstGeom>
          <a:solidFill>
            <a:srgbClr val="000000"/>
          </a:solidFill>
          <a:ln w="9525" cap="flat" cmpd="sng">
            <a:solidFill>
              <a:srgbClr val="FFFFFF"/>
            </a:solidFill>
            <a:prstDash val="solid"/>
            <a:miter/>
            <a:headEnd type="none" w="med" len="med"/>
            <a:tailEnd type="none" w="med" len="med"/>
          </a:ln>
        </p:spPr>
        <p:txBody>
          <a:bodyPr wrap="none" lIns="90000" tIns="67932" rIns="90000" bIns="45000" anchor="ctr" anchorCtr="0"/>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THE END</a:t>
            </a: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QUESTIONS</a:t>
            </a:r>
            <a:endParaRPr lang="en-GB" altLang="en-US" sz="2600" dirty="0">
              <a:solidFill>
                <a:srgbClr val="E6E6E6"/>
              </a:solidFill>
              <a:latin typeface="Arial" panose="020B0604020202020204" pitchFamily="34" charset="0"/>
              <a:ea typeface="宋体" panose="02010600030101010101" pitchFamily="2" charset="-122"/>
            </a:endParaRPr>
          </a:p>
        </p:txBody>
      </p:sp>
      <p:sp>
        <p:nvSpPr>
          <p:cNvPr id="22531" name="Slide Number Placeholder 5"/>
          <p:cNvSpPr txBox="1">
            <a:spLocks noGrp="1"/>
          </p:cNvSpPr>
          <p:nvPr/>
        </p:nvSpPr>
        <p:spPr>
          <a:xfrm>
            <a:off x="7227888" y="6886575"/>
            <a:ext cx="2346325" cy="519113"/>
          </a:xfrm>
          <a:prstGeom prst="rect">
            <a:avLst/>
          </a:prstGeom>
          <a:noFill/>
          <a:ln w="9525">
            <a:noFill/>
          </a:ln>
        </p:spPr>
        <p:txBody>
          <a:bodyPr lIns="0" tIns="0" rIns="0" bIns="0" anchor="t" anchorCtr="0"/>
          <a:p>
            <a:pPr algn="r" hangingPunct="0">
              <a:lnSpc>
                <a:spcPct val="116000"/>
              </a:lnSpc>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22532" name="Date Placeholder 5"/>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在实验</a:t>
            </a:r>
            <a:r>
              <a:rPr lang="en-US" altLang="zh-CN" sz="2400" b="1" dirty="0">
                <a:latin typeface="楷体_GB2312" panose="02010609030101010101" pitchFamily="1" charset="-122"/>
                <a:ea typeface="楷体_GB2312" panose="02010609030101010101" pitchFamily="1" charset="-122"/>
                <a:sym typeface="+mn-ea"/>
              </a:rPr>
              <a:t>3</a:t>
            </a:r>
            <a:r>
              <a:rPr lang="zh-CN" altLang="en-US" sz="2400" b="1" dirty="0">
                <a:latin typeface="楷体_GB2312" panose="02010609030101010101" pitchFamily="1" charset="-122"/>
                <a:ea typeface="楷体_GB2312" panose="02010609030101010101" pitchFamily="1" charset="-122"/>
                <a:sym typeface="+mn-ea"/>
              </a:rPr>
              <a:t>及示例程序的</a:t>
            </a:r>
            <a:r>
              <a:rPr lang="zh-CN" altLang="en-US" sz="2400" b="1" dirty="0">
                <a:latin typeface="楷体_GB2312" panose="02010609030101010101" pitchFamily="1" charset="-122"/>
                <a:ea typeface="楷体_GB2312" panose="02010609030101010101" pitchFamily="1" charset="-122"/>
                <a:sym typeface="+mn-ea"/>
              </a:rPr>
              <a:t>基础上</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完成</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算术表达式、逻辑表达式</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赋值语句、条件语句、循环语句</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对应的代码生成，函数命名分别为：</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gen</a:t>
            </a: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A</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rithmeticExpr, genLogicExpr</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gen</a:t>
            </a:r>
            <a:r>
              <a:rPr 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Assign</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Stmt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genIfStmt, genWhileStmt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函数参数都为：</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past node,   char* result)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node</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为相关类型的结点，</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result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为用来保存三地址代码</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/LLVM</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虚拟指令的存储空间</a:t>
            </a:r>
            <a:endParaRPr lang="en-US"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每行只放一条指令</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p:txBody>
          <a:bodyPr wrap="square" lIns="0" tIns="0" rIns="0" bIns="0" anchor="ctr" anchorCtr="0"/>
          <a:p>
            <a:pPr eaLnBrk="1" hangingPunct="1"/>
            <a:r>
              <a:rPr lang="zh-CN" altLang="en-US"/>
              <a:t>实验安排要求</a:t>
            </a:r>
            <a:endParaRPr lang="zh-CN" altLang="en-US"/>
          </a:p>
        </p:txBody>
      </p:sp>
      <p:sp>
        <p:nvSpPr>
          <p:cNvPr id="9218" name="Rectangle 3"/>
          <p:cNvSpPr>
            <a:spLocks noGrp="1"/>
          </p:cNvSpPr>
          <p:nvPr>
            <p:ph type="body" idx="4294967295"/>
          </p:nvPr>
        </p:nvSpPr>
        <p:spPr>
          <a:xfrm>
            <a:off x="504825" y="1513205"/>
            <a:ext cx="9398000" cy="5014595"/>
          </a:xfrm>
        </p:spPr>
        <p:txBody>
          <a:bodyPr wrap="square" lIns="0" tIns="22680" rIns="0" bIns="0" anchor="t" anchorCtr="0"/>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尽量通过全部测试用例</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a:t>
            </a:r>
            <a:r>
              <a:rPr lang="en-US" altLang="zh-CN" sz="2800" b="1">
                <a:latin typeface="楷体_GB2312" panose="02010609030101010101" pitchFamily="1" charset="-122"/>
                <a:ea typeface="楷体_GB2312" panose="02010609030101010101" pitchFamily="1" charset="-122"/>
              </a:rPr>
              <a:t>   </a:t>
            </a:r>
            <a:r>
              <a:rPr lang="zh-CN" altLang="en-US" sz="2800" b="1">
                <a:latin typeface="楷体_GB2312" panose="02010609030101010101" pitchFamily="1" charset="-122"/>
                <a:ea typeface="楷体_GB2312" panose="02010609030101010101" pitchFamily="1" charset="-122"/>
              </a:rPr>
              <a:t>需完整总结</a:t>
            </a:r>
            <a:r>
              <a:rPr lang="zh-CN" altLang="en-US" sz="2800" b="1">
                <a:latin typeface="楷体_GB2312" panose="02010609030101010101" pitchFamily="1" charset="-122"/>
                <a:ea typeface="楷体_GB2312" panose="02010609030101010101" pitchFamily="1" charset="-122"/>
                <a:sym typeface="+mn-ea"/>
              </a:rPr>
              <a:t>从词法分析到代码生成各步骤的</a:t>
            </a:r>
            <a:endParaRPr lang="zh-CN" altLang="en-US" sz="2800" b="1">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en-US" altLang="zh-CN" sz="2800" b="1">
                <a:latin typeface="楷体_GB2312" panose="02010609030101010101" pitchFamily="1" charset="-122"/>
                <a:ea typeface="楷体_GB2312" panose="02010609030101010101" pitchFamily="1" charset="-122"/>
                <a:sym typeface="+mn-ea"/>
              </a:rPr>
              <a:t>   </a:t>
            </a:r>
            <a:r>
              <a:rPr lang="zh-CN" altLang="en-US" sz="2800" b="1">
                <a:solidFill>
                  <a:srgbClr val="FF0000"/>
                </a:solidFill>
                <a:latin typeface="楷体_GB2312" panose="02010609030101010101" pitchFamily="1" charset="-122"/>
                <a:ea typeface="楷体_GB2312" panose="02010609030101010101" pitchFamily="1" charset="-122"/>
                <a:sym typeface="+mn-ea"/>
              </a:rPr>
              <a:t>技术要点</a:t>
            </a:r>
            <a:r>
              <a:rPr lang="zh-CN" altLang="en-US" sz="2800" b="1">
                <a:latin typeface="楷体_GB2312" panose="02010609030101010101" pitchFamily="1" charset="-122"/>
                <a:ea typeface="楷体_GB2312" panose="02010609030101010101" pitchFamily="1" charset="-122"/>
                <a:sym typeface="+mn-ea"/>
              </a:rPr>
              <a:t>及</a:t>
            </a:r>
            <a:r>
              <a:rPr lang="zh-CN" altLang="en-US" sz="2800" b="1">
                <a:solidFill>
                  <a:srgbClr val="FF0000"/>
                </a:solidFill>
                <a:latin typeface="楷体_GB2312" panose="02010609030101010101" pitchFamily="1" charset="-122"/>
                <a:ea typeface="楷体_GB2312" panose="02010609030101010101" pitchFamily="1" charset="-122"/>
                <a:sym typeface="+mn-ea"/>
              </a:rPr>
              <a:t>相关设计</a:t>
            </a:r>
            <a:r>
              <a:rPr lang="zh-CN" altLang="en-US" sz="2800" b="1">
                <a:latin typeface="楷体_GB2312" panose="02010609030101010101" pitchFamily="1" charset="-122"/>
                <a:ea typeface="楷体_GB2312" panose="02010609030101010101" pitchFamily="1" charset="-122"/>
                <a:sym typeface="+mn-ea"/>
              </a:rPr>
              <a:t>，并体现在</a:t>
            </a:r>
            <a:r>
              <a:rPr lang="zh-CN" altLang="en-US" sz="2800" b="1">
                <a:solidFill>
                  <a:srgbClr val="FF0000"/>
                </a:solidFill>
                <a:latin typeface="楷体_GB2312" panose="02010609030101010101" pitchFamily="1" charset="-122"/>
                <a:ea typeface="楷体_GB2312" panose="02010609030101010101" pitchFamily="1" charset="-122"/>
                <a:sym typeface="+mn-ea"/>
              </a:rPr>
              <a:t>实验报告中</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提交方式 </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zh-CN" altLang="zh-CN" sz="2800" b="1">
                <a:latin typeface="楷体_GB2312" panose="02010609030101010101" pitchFamily="1" charset="-122"/>
                <a:ea typeface="楷体_GB2312" panose="02010609030101010101" pitchFamily="1" charset="-122"/>
                <a:sym typeface="+mn-ea"/>
              </a:rPr>
              <a:t>icoding </a:t>
            </a:r>
            <a:r>
              <a:rPr lang="zh-CN" altLang="x-none" sz="2800" b="1">
                <a:latin typeface="楷体_GB2312" panose="02010609030101010101" pitchFamily="1" charset="-122"/>
                <a:ea typeface="楷体_GB2312" panose="02010609030101010101" pitchFamily="1" charset="-122"/>
                <a:sym typeface="+mn-ea"/>
              </a:rPr>
              <a:t>平台提交，包括实验</a:t>
            </a:r>
            <a:r>
              <a:rPr lang="en-US" altLang="zh-CN" sz="2800" b="1">
                <a:latin typeface="楷体_GB2312" panose="02010609030101010101" pitchFamily="1" charset="-122"/>
                <a:ea typeface="楷体_GB2312" panose="02010609030101010101" pitchFamily="1" charset="-122"/>
                <a:sym typeface="+mn-ea"/>
              </a:rPr>
              <a:t>4</a:t>
            </a:r>
            <a:r>
              <a:rPr lang="zh-CN" altLang="en-US" sz="2800" b="1">
                <a:latin typeface="楷体_GB2312" panose="02010609030101010101" pitchFamily="1" charset="-122"/>
                <a:ea typeface="楷体_GB2312" panose="02010609030101010101" pitchFamily="1" charset="-122"/>
                <a:sym typeface="+mn-ea"/>
              </a:rPr>
              <a:t>全部代码及实验报告</a:t>
            </a:r>
            <a:endParaRPr lang="zh-CN" altLang="zh-CN"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提交截止日期</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en-US" altLang="zh-CN" sz="2800" b="1">
                <a:solidFill>
                  <a:srgbClr val="FF3300"/>
                </a:solidFill>
                <a:latin typeface="楷体_GB2312" panose="02010609030101010101" pitchFamily="1" charset="-122"/>
                <a:ea typeface="楷体_GB2312" panose="02010609030101010101" pitchFamily="1" charset="-122"/>
                <a:sym typeface="+mn-ea"/>
              </a:rPr>
              <a:t>  </a:t>
            </a:r>
            <a:r>
              <a:rPr lang="zh-CN" altLang="en-US" sz="2800" b="1">
                <a:solidFill>
                  <a:srgbClr val="FF3300"/>
                </a:solidFill>
                <a:latin typeface="楷体_GB2312" panose="02010609030101010101" pitchFamily="1" charset="-122"/>
                <a:ea typeface="楷体_GB2312" panose="02010609030101010101" pitchFamily="1" charset="-122"/>
                <a:sym typeface="+mn-ea"/>
              </a:rPr>
              <a:t>全年级统一，以</a:t>
            </a:r>
            <a:r>
              <a:rPr lang="zh-CN" altLang="zh-CN" sz="2800" b="1">
                <a:solidFill>
                  <a:srgbClr val="FF3300"/>
                </a:solidFill>
                <a:latin typeface="楷体_GB2312" panose="02010609030101010101" pitchFamily="1" charset="-122"/>
                <a:ea typeface="楷体_GB2312" panose="02010609030101010101" pitchFamily="1" charset="-122"/>
                <a:sym typeface="+mn-ea"/>
              </a:rPr>
              <a:t>icoding</a:t>
            </a:r>
            <a:r>
              <a:rPr lang="zh-CN" altLang="x-none" sz="2800" b="1">
                <a:solidFill>
                  <a:srgbClr val="FF3300"/>
                </a:solidFill>
                <a:latin typeface="楷体_GB2312" panose="02010609030101010101" pitchFamily="1" charset="-122"/>
                <a:ea typeface="楷体_GB2312" panose="02010609030101010101" pitchFamily="1" charset="-122"/>
                <a:sym typeface="+mn-ea"/>
              </a:rPr>
              <a:t>平台为准</a:t>
            </a:r>
            <a:endParaRPr lang="zh-CN" altLang="x-none"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endParaRPr lang="zh-CN" sz="2800" b="1">
              <a:solidFill>
                <a:srgbClr val="FF3300"/>
              </a:solidFill>
              <a:latin typeface="楷体_GB2312" panose="02010609030101010101" pitchFamily="1" charset="-122"/>
              <a:ea typeface="楷体_GB2312" panose="02010609030101010101" pitchFamily="1" charset="-122"/>
              <a:sym typeface="+mn-ea"/>
            </a:endParaRPr>
          </a:p>
        </p:txBody>
      </p:sp>
      <p:sp>
        <p:nvSpPr>
          <p:cNvPr id="921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922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x-none" altLang="zh-CN"/>
              <a:t>LLVM</a:t>
            </a:r>
            <a:r>
              <a:rPr lang="zh-CN" altLang="x-none"/>
              <a:t>源码阅读导引</a:t>
            </a:r>
            <a:endParaRPr lang="x-none"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9218" name="Rectangle 3"/>
          <p:cNvSpPr>
            <a:spLocks noGrp="1"/>
          </p:cNvSpPr>
          <p:nvPr/>
        </p:nvSpPr>
        <p:spPr>
          <a:xfrm>
            <a:off x="504825" y="1513205"/>
            <a:ext cx="9398000" cy="5014595"/>
          </a:xfrm>
          <a:prstGeom prst="rect">
            <a:avLst/>
          </a:prstGeom>
          <a:noFill/>
          <a:ln w="9525">
            <a:noFill/>
          </a:ln>
        </p:spPr>
        <p:txBody>
          <a:bodyPr wrap="square" lIns="0" tIns="22680" rIns="0" bIns="0" anchor="t" anchorCtr="0"/>
          <a:lst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a:lstStyle>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官方资料</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sz="2800" b="1">
                <a:solidFill>
                  <a:schemeClr val="tx1"/>
                </a:solidFill>
                <a:latin typeface="楷体_GB2312" panose="02010609030101010101" pitchFamily="1" charset="-122"/>
                <a:ea typeface="楷体_GB2312" panose="02010609030101010101" pitchFamily="1" charset="-122"/>
                <a:sym typeface="+mn-ea"/>
              </a:rPr>
              <a:t>https://llvm.org/docs/ProgrammersManual.html</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版本选择：</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x-none" altLang="zh-CN" sz="2800" b="1">
                <a:solidFill>
                  <a:schemeClr val="tx1"/>
                </a:solidFill>
                <a:latin typeface="楷体_GB2312" panose="02010609030101010101" pitchFamily="1" charset="-122"/>
                <a:ea typeface="楷体_GB2312" panose="02010609030101010101" pitchFamily="1" charset="-122"/>
                <a:sym typeface="+mn-ea"/>
              </a:rPr>
              <a:t>llvm 3.9.0 </a:t>
            </a:r>
            <a:r>
              <a:rPr lang="zh-CN" altLang="x-none" sz="2800" b="1">
                <a:solidFill>
                  <a:schemeClr val="tx1"/>
                </a:solidFill>
                <a:latin typeface="楷体_GB2312" panose="02010609030101010101" pitchFamily="1" charset="-122"/>
                <a:ea typeface="楷体_GB2312" panose="02010609030101010101" pitchFamily="1" charset="-122"/>
                <a:sym typeface="+mn-ea"/>
              </a:rPr>
              <a:t>有以下</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x-none" sz="2800" b="1">
                <a:solidFill>
                  <a:schemeClr val="tx1"/>
                </a:solidFill>
                <a:latin typeface="楷体_GB2312" panose="02010609030101010101" pitchFamily="1" charset="-122"/>
                <a:ea typeface="楷体_GB2312" panose="02010609030101010101" pitchFamily="1" charset="-122"/>
                <a:sym typeface="+mn-ea"/>
              </a:rPr>
              <a:t>源码编译后，建议调试</a:t>
            </a:r>
            <a:r>
              <a:rPr lang="en-US" altLang="zh-CN" sz="2800" b="1">
                <a:solidFill>
                  <a:schemeClr val="tx1"/>
                </a:solidFill>
                <a:latin typeface="楷体_GB2312" panose="02010609030101010101" pitchFamily="1" charset="-122"/>
                <a:ea typeface="楷体_GB2312" panose="02010609030101010101" pitchFamily="1" charset="-122"/>
                <a:sym typeface="+mn-ea"/>
              </a:rPr>
              <a:t> opt </a:t>
            </a:r>
            <a:r>
              <a:rPr lang="zh-CN" altLang="en-US" sz="2800" b="1">
                <a:solidFill>
                  <a:schemeClr val="tx1"/>
                </a:solidFill>
                <a:latin typeface="楷体_GB2312" panose="02010609030101010101" pitchFamily="1" charset="-122"/>
                <a:ea typeface="楷体_GB2312" panose="02010609030101010101" pitchFamily="1" charset="-122"/>
                <a:sym typeface="+mn-ea"/>
              </a:rPr>
              <a:t>程序</a:t>
            </a:r>
            <a:endParaRPr lang="zh-CN" altLang="en-US"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观察</a:t>
            </a:r>
            <a:r>
              <a:rPr lang="x-none" altLang="zh-CN" sz="2800" b="1">
                <a:solidFill>
                  <a:schemeClr val="tx1"/>
                </a:solidFill>
                <a:latin typeface="楷体_GB2312" panose="02010609030101010101" pitchFamily="1" charset="-122"/>
                <a:ea typeface="楷体_GB2312" panose="02010609030101010101" pitchFamily="1" charset="-122"/>
                <a:sym typeface="+mn-ea"/>
              </a:rPr>
              <a:t>opt</a:t>
            </a:r>
            <a:r>
              <a:rPr lang="zh-CN" altLang="x-none" sz="2800" b="1">
                <a:solidFill>
                  <a:schemeClr val="tx1"/>
                </a:solidFill>
                <a:latin typeface="楷体_GB2312" panose="02010609030101010101" pitchFamily="1" charset="-122"/>
                <a:ea typeface="楷体_GB2312" panose="02010609030101010101" pitchFamily="1" charset="-122"/>
                <a:sym typeface="+mn-ea"/>
              </a:rPr>
              <a:t>程序如何读取</a:t>
            </a: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x-none" altLang="en-US" sz="2800" b="1">
                <a:solidFill>
                  <a:schemeClr val="tx1"/>
                </a:solidFill>
                <a:latin typeface="楷体_GB2312" panose="02010609030101010101" pitchFamily="1" charset="-122"/>
                <a:ea typeface="楷体_GB2312" panose="02010609030101010101" pitchFamily="1" charset="-122"/>
                <a:sym typeface="+mn-ea"/>
              </a:rPr>
              <a:t>.ll</a:t>
            </a: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zh-CN" altLang="x-none" sz="2800" b="1">
                <a:solidFill>
                  <a:schemeClr val="tx1"/>
                </a:solidFill>
                <a:latin typeface="楷体_GB2312" panose="02010609030101010101" pitchFamily="1" charset="-122"/>
                <a:ea typeface="楷体_GB2312" panose="02010609030101010101" pitchFamily="1" charset="-122"/>
                <a:sym typeface="+mn-ea"/>
              </a:rPr>
              <a:t>文件并解析各条指令的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学习</a:t>
            </a:r>
            <a:r>
              <a:rPr lang="x-none" altLang="zh-CN" sz="2800" b="1">
                <a:solidFill>
                  <a:schemeClr val="tx1"/>
                </a:solidFill>
                <a:latin typeface="楷体_GB2312" panose="02010609030101010101" pitchFamily="1" charset="-122"/>
                <a:ea typeface="楷体_GB2312" panose="02010609030101010101" pitchFamily="1" charset="-122"/>
                <a:sym typeface="+mn-ea"/>
              </a:rPr>
              <a:t>llvm</a:t>
            </a:r>
            <a:r>
              <a:rPr lang="zh-CN" altLang="x-none" sz="2800" b="1">
                <a:solidFill>
                  <a:schemeClr val="tx1"/>
                </a:solidFill>
                <a:latin typeface="楷体_GB2312" panose="02010609030101010101" pitchFamily="1" charset="-122"/>
                <a:ea typeface="楷体_GB2312" panose="02010609030101010101" pitchFamily="1" charset="-122"/>
                <a:sym typeface="+mn-ea"/>
              </a:rPr>
              <a:t>指令中的相关数据结构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graphicFrame>
        <p:nvGraphicFramePr>
          <p:cNvPr id="6149" name="表格 6148"/>
          <p:cNvGraphicFramePr/>
          <p:nvPr/>
        </p:nvGraphicFramePr>
        <p:xfrm>
          <a:off x="565150" y="1439863"/>
          <a:ext cx="8950325" cy="4602163"/>
        </p:xfrm>
        <a:graphic>
          <a:graphicData uri="http://schemas.openxmlformats.org/drawingml/2006/table">
            <a:tbl>
              <a:tblPr/>
              <a:tblGrid>
                <a:gridCol w="2984500"/>
                <a:gridCol w="2438400"/>
                <a:gridCol w="3527425"/>
              </a:tblGrid>
              <a:tr h="771525">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b="1" dirty="0">
                          <a:solidFill>
                            <a:schemeClr val="tx1"/>
                          </a:solidFill>
                          <a:latin typeface="Arial" panose="020B0604020202020204" pitchFamily="34" charset="0"/>
                          <a:cs typeface="方正书宋_GBK" charset="0"/>
                        </a:rPr>
                        <a:t>程序</a:t>
                      </a:r>
                      <a:r>
                        <a:rPr lang="en-US" altLang="zh-CN" sz="2800" b="1" dirty="0">
                          <a:solidFill>
                            <a:schemeClr val="tx1"/>
                          </a:solidFill>
                          <a:latin typeface="Arial" panose="020B0604020202020204" pitchFamily="34" charset="0"/>
                          <a:cs typeface="方正书宋_GBK" charset="0"/>
                        </a:rPr>
                        <a:t>                 </a:t>
                      </a:r>
                      <a:endParaRPr lang="en-US" altLang="zh-CN" sz="2800" b="1" dirty="0">
                        <a:solidFill>
                          <a:schemeClr val="tx1"/>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b="1">
                          <a:solidFill>
                            <a:schemeClr val="tx1"/>
                          </a:solidFill>
                          <a:latin typeface="Arial" panose="020B0604020202020204" pitchFamily="34" charset="0"/>
                          <a:cs typeface="方正书宋_GBK" charset="0"/>
                        </a:rPr>
                        <a:t>中间代码表示</a:t>
                      </a:r>
                      <a:endParaRPr lang="zh-CN" altLang="en-US" sz="2800" b="1">
                        <a:solidFill>
                          <a:schemeClr val="tx1"/>
                        </a:solidFill>
                        <a:latin typeface="Arial" panose="020B0604020202020204" pitchFamily="34"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x-none" sz="2800" b="1">
                          <a:solidFill>
                            <a:schemeClr val="tx1"/>
                          </a:solidFill>
                          <a:latin typeface="Arial" panose="020B0604020202020204" pitchFamily="34" charset="0"/>
                          <a:cs typeface="方正书宋_GBK" charset="0"/>
                        </a:rPr>
                        <a:t>数据结构</a:t>
                      </a:r>
                      <a:endParaRPr lang="zh-CN" altLang="x-none" sz="2800" b="1">
                        <a:solidFill>
                          <a:schemeClr val="tx1"/>
                        </a:solidFill>
                        <a:latin typeface="Arial" panose="020B0604020202020204" pitchFamily="34"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r>
              <a:tr h="106838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源文件（多个）</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en-US" altLang="zh-CN" sz="2800">
                          <a:solidFill>
                            <a:srgbClr val="000000"/>
                          </a:solidFill>
                          <a:latin typeface="Times New Roman" panose="02020603050405020304" pitchFamily="2" charset="0"/>
                        </a:rPr>
                        <a:t>M</a:t>
                      </a:r>
                      <a:r>
                        <a:rPr lang="zh-CN" altLang="zh-CN" sz="2800">
                          <a:solidFill>
                            <a:srgbClr val="000000"/>
                          </a:solidFill>
                          <a:latin typeface="Times New Roman" panose="02020603050405020304" pitchFamily="2" charset="0"/>
                          <a:cs typeface="方正书宋_GBK" charset="0"/>
                        </a:rPr>
                        <a:t>odule</a:t>
                      </a:r>
                      <a:endParaRPr lang="en-US" altLang="zh-CN" sz="2800">
                        <a:solidFill>
                          <a:srgbClr val="000000"/>
                        </a:solidFill>
                        <a:latin typeface="Times New Roman" panose="02020603050405020304" pitchFamily="2"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rPr>
                        <a:t>list of Functions + Global Variables</a:t>
                      </a:r>
                      <a:endParaRPr lang="zh-CN" altLang="en-US" sz="2800">
                        <a:solidFill>
                          <a:srgbClr val="000000"/>
                        </a:solidFill>
                        <a:latin typeface="Times New Roman" panose="02020603050405020304" pitchFamily="2"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1033462">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函数</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Function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BasicBlocks + Arguments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r h="844550">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基本块</a:t>
                      </a:r>
                      <a:r>
                        <a:rPr lang="en-US" altLang="zh-CN" sz="2800" dirty="0">
                          <a:solidFill>
                            <a:srgbClr val="000000"/>
                          </a:solidFill>
                          <a:latin typeface="Arial" panose="020B0604020202020204" pitchFamily="34" charset="0"/>
                          <a:cs typeface="方正书宋_GBK" charset="0"/>
                        </a:rPr>
                        <a:t>/</a:t>
                      </a:r>
                      <a:r>
                        <a:rPr lang="zh-CN" altLang="en-US" sz="2800" dirty="0">
                          <a:solidFill>
                            <a:srgbClr val="000000"/>
                          </a:solidFill>
                          <a:latin typeface="Arial" panose="020B0604020202020204" pitchFamily="34" charset="0"/>
                          <a:cs typeface="方正书宋_GBK" charset="0"/>
                        </a:rPr>
                        <a:t>复合语句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BasicBlocks </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Instructions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88423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Instruction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Opcode + Operands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717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717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717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7174" name="文本框 3"/>
          <p:cNvSpPr txBox="1"/>
          <p:nvPr/>
        </p:nvSpPr>
        <p:spPr>
          <a:xfrm>
            <a:off x="900113" y="1758950"/>
            <a:ext cx="7027862" cy="2398713"/>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Module &amp;M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for (auto iter = M.begin(); iter != M.end();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Function &amp;</a:t>
            </a:r>
            <a:r>
              <a:rPr lang="zh-CN" altLang="zh-CN" sz="2000" b="1" dirty="0">
                <a:solidFill>
                  <a:schemeClr val="tx1"/>
                </a:solidFill>
                <a:latin typeface="宋体" panose="02010600030101010101" pitchFamily="2" charset="-122"/>
                <a:ea typeface="宋体" panose="02010600030101010101" pitchFamily="2" charset="-122"/>
              </a:rPr>
              <a:t>func</a:t>
            </a:r>
            <a:r>
              <a:rPr lang="zh-CN" altLang="en-US" sz="2000" b="1" dirty="0">
                <a:solidFill>
                  <a:schemeClr val="tx1"/>
                </a:solidFill>
                <a:latin typeface="宋体" panose="02010600030101010101" pitchFamily="2" charset="-122"/>
                <a:ea typeface="宋体" panose="02010600030101010101" pitchFamily="2" charset="-122"/>
              </a:rPr>
              <a:t> =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7175"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Module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M;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Function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get_functions(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819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819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819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8198"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get_blocks(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对基本块的处理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8199"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get_instructions(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对指令（三地址代码</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/LLVM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指令等）的处理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921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Chen,Anlong</a:t>
            </a:r>
            <a:endParaRPr lang="en-GB" altLang="en-US" sz="1000" dirty="0">
              <a:latin typeface="Comic Sans MS" panose="030F0702030302020204" pitchFamily="2" charset="0"/>
              <a:ea typeface="宋体" panose="02010600030101010101" pitchFamily="2" charset="-122"/>
            </a:endParaRPr>
          </a:p>
        </p:txBody>
      </p:sp>
      <p:sp>
        <p:nvSpPr>
          <p:cNvPr id="921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9222"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I</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get_operands(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对指令操作数的访问</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commondata" val="eyJoZGlkIjoiNmZkYTJhM2U4MWY4YjgxNmRjMjRhNzYzNzhhMGM5NzUifQ=="/>
</p:tagLst>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8057</Words>
  <Application>WPS 演示</Application>
  <PresentationFormat>Custom</PresentationFormat>
  <Paragraphs>496</Paragraphs>
  <Slides>24</Slides>
  <Notes>0</Notes>
  <HiddenSlides>0</HiddenSlides>
  <MMClips>0</MMClips>
  <ScaleCrop>false</ScaleCrop>
  <HeadingPairs>
    <vt:vector size="6" baseType="variant">
      <vt:variant>
        <vt:lpstr>已用的字体</vt:lpstr>
      </vt:variant>
      <vt:variant>
        <vt:i4>16</vt:i4>
      </vt:variant>
      <vt:variant>
        <vt:lpstr>主题</vt:lpstr>
      </vt:variant>
      <vt:variant>
        <vt:i4>4</vt:i4>
      </vt:variant>
      <vt:variant>
        <vt:lpstr>幻灯片标题</vt:lpstr>
      </vt:variant>
      <vt:variant>
        <vt:i4>24</vt:i4>
      </vt:variant>
    </vt:vector>
  </HeadingPairs>
  <TitlesOfParts>
    <vt:vector size="44" baseType="lpstr">
      <vt:lpstr>Arial</vt:lpstr>
      <vt:lpstr>宋体</vt:lpstr>
      <vt:lpstr>Wingdings</vt:lpstr>
      <vt:lpstr>Times New Roman</vt:lpstr>
      <vt:lpstr>Droid Sans Fallback</vt:lpstr>
      <vt:lpstr>Comic Sans MS</vt:lpstr>
      <vt:lpstr>DejaVu Sans</vt:lpstr>
      <vt:lpstr>Calibri</vt:lpstr>
      <vt:lpstr>微软雅黑</vt:lpstr>
      <vt:lpstr>楷体_GB2312</vt:lpstr>
      <vt:lpstr>新宋体</vt:lpstr>
      <vt:lpstr>方正书宋_GBK</vt:lpstr>
      <vt:lpstr>方正书宋_GBK</vt:lpstr>
      <vt:lpstr>Arial Unicode MS</vt:lpstr>
      <vt:lpstr>Wingdings</vt:lpstr>
      <vt:lpstr>Consolas</vt:lpstr>
      <vt:lpstr>Office Theme</vt:lpstr>
      <vt:lpstr>1_Office Theme</vt:lpstr>
      <vt:lpstr>2_Office Theme</vt:lpstr>
      <vt:lpstr>3_Office Theme</vt:lpstr>
      <vt:lpstr>编译技术实验 代码生成</vt:lpstr>
      <vt:lpstr>实验任务</vt:lpstr>
      <vt:lpstr>实验任务</vt:lpstr>
      <vt:lpstr>实验安排要求</vt:lpstr>
      <vt:lpstr>LLVM源码阅读导引</vt:lpstr>
      <vt:lpstr>代码的中间表示</vt:lpstr>
      <vt:lpstr>代码的中间表示</vt:lpstr>
      <vt:lpstr>代码的中间表示</vt:lpstr>
      <vt:lpstr>代码的中间表示</vt:lpstr>
      <vt:lpstr>LLVM User-Use-Value Relationship</vt:lpstr>
      <vt:lpstr>LLVM Value</vt:lpstr>
      <vt:lpstr>LLVM Value</vt:lpstr>
      <vt:lpstr>LLVM Value</vt:lpstr>
      <vt:lpstr>LLVM Value</vt:lpstr>
      <vt:lpstr>LLVM User-Use-Value Relationship</vt:lpstr>
      <vt:lpstr>def-use &amp; use-def chains</vt:lpstr>
      <vt:lpstr>def-use &amp; use-def chains</vt:lpstr>
      <vt:lpstr>基本操作</vt:lpstr>
      <vt:lpstr>基本操作</vt:lpstr>
      <vt:lpstr>基本操作</vt:lpstr>
      <vt:lpstr>替换删除操作</vt:lpstr>
      <vt:lpstr>替换删除操作</vt:lpstr>
      <vt:lpstr>实验任务（可选）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Rounded Rectangles Template</dc:title>
  <dc:creator>erqiang </dc:creator>
  <dc:subject>Template</dc:subject>
  <cp:lastModifiedBy>阿龙</cp:lastModifiedBy>
  <cp:revision>384</cp:revision>
  <dcterms:created xsi:type="dcterms:W3CDTF">2023-11-22T00:26:00Z</dcterms:created>
  <dcterms:modified xsi:type="dcterms:W3CDTF">2024-11-12T16:47:28Z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A3E1A42F5B0849619AE1D44959AA6896_12</vt:lpwstr>
  </property>
</Properties>
</file>