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handoutMasterIdLst>
    <p:handoutMasterId r:id="rId39"/>
  </p:handoutMasterIdLst>
  <p:sldIdLst>
    <p:sldId id="271" r:id="rId2"/>
    <p:sldId id="280" r:id="rId3"/>
    <p:sldId id="297" r:id="rId4"/>
    <p:sldId id="494" r:id="rId5"/>
    <p:sldId id="492" r:id="rId6"/>
    <p:sldId id="493" r:id="rId7"/>
    <p:sldId id="495" r:id="rId8"/>
    <p:sldId id="632" r:id="rId9"/>
    <p:sldId id="633" r:id="rId10"/>
    <p:sldId id="496" r:id="rId11"/>
    <p:sldId id="502" r:id="rId12"/>
    <p:sldId id="300" r:id="rId13"/>
    <p:sldId id="298" r:id="rId14"/>
    <p:sldId id="684" r:id="rId15"/>
    <p:sldId id="498" r:id="rId16"/>
    <p:sldId id="680" r:id="rId17"/>
    <p:sldId id="635" r:id="rId18"/>
    <p:sldId id="686" r:id="rId19"/>
    <p:sldId id="636" r:id="rId20"/>
    <p:sldId id="639" r:id="rId21"/>
    <p:sldId id="640" r:id="rId22"/>
    <p:sldId id="499" r:id="rId23"/>
    <p:sldId id="643" r:id="rId24"/>
    <p:sldId id="644" r:id="rId25"/>
    <p:sldId id="685" r:id="rId26"/>
    <p:sldId id="645" r:id="rId27"/>
    <p:sldId id="687" r:id="rId28"/>
    <p:sldId id="500" r:id="rId29"/>
    <p:sldId id="655" r:id="rId30"/>
    <p:sldId id="656" r:id="rId31"/>
    <p:sldId id="657" r:id="rId32"/>
    <p:sldId id="658" r:id="rId33"/>
    <p:sldId id="659" r:id="rId34"/>
    <p:sldId id="660" r:id="rId35"/>
    <p:sldId id="661" r:id="rId36"/>
    <p:sldId id="291" r:id="rId37"/>
  </p:sldIdLst>
  <p:sldSz cx="12192000" cy="6858000"/>
  <p:notesSz cx="6858000" cy="9144000"/>
  <p:custDataLst>
    <p:tags r:id="rId40"/>
  </p:custDataLst>
  <p:defaultTextStyle>
    <a:defPPr rtl="0">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23" userDrawn="1">
          <p15:clr>
            <a:srgbClr val="A4A3A4"/>
          </p15:clr>
        </p15:guide>
        <p15:guide id="2" pos="7257" userDrawn="1">
          <p15:clr>
            <a:srgbClr val="A4A3A4"/>
          </p15:clr>
        </p15:guide>
        <p15:guide id="3" orient="horz" pos="414" userDrawn="1">
          <p15:clr>
            <a:srgbClr val="A4A3A4"/>
          </p15:clr>
        </p15:guide>
        <p15:guide id="6" orient="horz" pos="390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66" autoAdjust="0"/>
    <p:restoredTop sz="80000" autoAdjust="0"/>
  </p:normalViewPr>
  <p:slideViewPr>
    <p:cSldViewPr snapToGrid="0">
      <p:cViewPr varScale="1">
        <p:scale>
          <a:sx n="53" d="100"/>
          <a:sy n="53" d="100"/>
        </p:scale>
        <p:origin x="1348" y="52"/>
      </p:cViewPr>
      <p:guideLst>
        <p:guide pos="423"/>
        <p:guide pos="7257"/>
        <p:guide orient="horz" pos="414"/>
        <p:guide orient="horz" pos="3906"/>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50" d="100"/>
        <a:sy n="50" d="100"/>
      </p:scale>
      <p:origin x="0" y="-3058"/>
    </p:cViewPr>
  </p:sorterViewPr>
  <p:notesViewPr>
    <p:cSldViewPr snapToGrid="0">
      <p:cViewPr varScale="1">
        <p:scale>
          <a:sx n="164" d="100"/>
          <a:sy n="164" d="100"/>
        </p:scale>
        <p:origin x="1944" y="1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2022年4月20日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pPr/>
              <a:t>2022年4月20日</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pPr/>
              <a:t>‹#›</a:t>
            </a:fld>
            <a:endParaRPr lang="zh-CN"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200" b="0" smtClean="0">
                <a:latin typeface="Arial" charset="0"/>
                <a:ea typeface="宋体" pitchFamily="2" charset="-122"/>
              </a:rPr>
              <a:pPr algn="r" eaLnBrk="1" hangingPunct="1">
                <a:lnSpc>
                  <a:spcPct val="100000"/>
                </a:lnSpc>
                <a:spcBef>
                  <a:spcPct val="0"/>
                </a:spcBef>
                <a:buClrTx/>
                <a:buFontTx/>
                <a:buNone/>
                <a:defRPr/>
              </a:pPr>
              <a:t>1</a:t>
            </a:fld>
            <a:endParaRPr kumimoji="0" lang="en-US" altLang="zh-CN" sz="1200" b="0" dirty="0">
              <a:latin typeface="Arial" charset="0"/>
              <a:ea typeface="宋体" pitchFamily="2" charset="-122"/>
            </a:endParaRPr>
          </a:p>
        </p:txBody>
      </p:sp>
      <p:sp>
        <p:nvSpPr>
          <p:cNvPr id="52227" name="Rectangle 2"/>
          <p:cNvSpPr>
            <a:spLocks noGrp="1" noRot="1" noChangeAspect="1" noChangeArrowheads="1" noTextEdit="1"/>
          </p:cNvSpPr>
          <p:nvPr>
            <p:ph type="sldImg"/>
          </p:nvPr>
        </p:nvSpPr>
        <p:spPr>
          <a:xfrm>
            <a:off x="381000" y="685800"/>
            <a:ext cx="6096000" cy="3429000"/>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主讲</a:t>
            </a:r>
          </a:p>
        </p:txBody>
      </p:sp>
    </p:spTree>
    <p:extLst>
      <p:ext uri="{BB962C8B-B14F-4D97-AF65-F5344CB8AC3E}">
        <p14:creationId xmlns:p14="http://schemas.microsoft.com/office/powerpoint/2010/main" val="3627761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#tree</a:t>
            </a:r>
            <a:r>
              <a:rPr lang="zh-CN" altLang="en-US" dirty="0"/>
              <a:t> </a:t>
            </a:r>
            <a:r>
              <a:rPr lang="en-US" altLang="zh-CN" dirty="0"/>
              <a:t>/ |more</a:t>
            </a:r>
          </a:p>
          <a:p>
            <a:r>
              <a:rPr lang="en-US" altLang="zh-CN" dirty="0"/>
              <a:t>#df –T -h</a:t>
            </a:r>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10</a:t>
            </a:fld>
            <a:endParaRPr lang="zh-CN" altLang="en-US" dirty="0"/>
          </a:p>
        </p:txBody>
      </p:sp>
    </p:spTree>
    <p:extLst>
      <p:ext uri="{BB962C8B-B14F-4D97-AF65-F5344CB8AC3E}">
        <p14:creationId xmlns:p14="http://schemas.microsoft.com/office/powerpoint/2010/main" val="754151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Linux</a:t>
            </a:r>
            <a:r>
              <a:rPr lang="zh-CN" altLang="en-US" dirty="0"/>
              <a:t>操作系统功能强大，与其他操作系统相比，其具有下述主要的功能特征。</a:t>
            </a:r>
          </a:p>
          <a:p>
            <a:r>
              <a:rPr lang="en-US" altLang="zh-CN" dirty="0"/>
              <a:t>1</a:t>
            </a:r>
            <a:r>
              <a:rPr lang="zh-CN" altLang="en-US" dirty="0"/>
              <a:t>、开放性：遵循开放系统互连</a:t>
            </a:r>
            <a:r>
              <a:rPr lang="en-US" altLang="zh-CN" dirty="0"/>
              <a:t>(OSI)</a:t>
            </a:r>
            <a:r>
              <a:rPr lang="zh-CN" altLang="en-US" dirty="0"/>
              <a:t>国际标准。</a:t>
            </a:r>
          </a:p>
          <a:p>
            <a:r>
              <a:rPr lang="en-US" altLang="zh-CN" dirty="0"/>
              <a:t>2</a:t>
            </a:r>
            <a:r>
              <a:rPr lang="zh-CN" altLang="en-US" dirty="0"/>
              <a:t>、多用户：</a:t>
            </a:r>
            <a:r>
              <a:rPr lang="en-US" altLang="zh-CN" dirty="0"/>
              <a:t>Linux</a:t>
            </a:r>
            <a:r>
              <a:rPr lang="zh-CN" altLang="en-US" dirty="0"/>
              <a:t>支持多用户，操作系统资源可以被不同用户使用，每个用户对自己的资源</a:t>
            </a:r>
            <a:r>
              <a:rPr lang="en-US" altLang="zh-CN" dirty="0"/>
              <a:t>(</a:t>
            </a:r>
            <a:r>
              <a:rPr lang="zh-CN" altLang="en-US" dirty="0"/>
              <a:t>例如：文件、设备</a:t>
            </a:r>
            <a:r>
              <a:rPr lang="en-US" altLang="zh-CN" dirty="0"/>
              <a:t>)</a:t>
            </a:r>
            <a:r>
              <a:rPr lang="zh-CN" altLang="en-US" dirty="0"/>
              <a:t>具有特定的权限，这样可以保证每个用户之间互不影响。</a:t>
            </a:r>
          </a:p>
          <a:p>
            <a:r>
              <a:rPr lang="en-US" altLang="zh-CN" dirty="0"/>
              <a:t>3</a:t>
            </a:r>
            <a:r>
              <a:rPr lang="zh-CN" altLang="en-US" dirty="0"/>
              <a:t>、多任务：</a:t>
            </a:r>
            <a:r>
              <a:rPr lang="en-US" altLang="zh-CN" dirty="0"/>
              <a:t>Linux</a:t>
            </a:r>
            <a:r>
              <a:rPr lang="zh-CN" altLang="en-US" dirty="0"/>
              <a:t>可以使多个程序同时并独立地运行。计算机同时执行多个程序，而同时各个程序的运行互相独立。 </a:t>
            </a:r>
          </a:p>
          <a:p>
            <a:r>
              <a:rPr lang="en-US" altLang="zh-CN" dirty="0"/>
              <a:t>4</a:t>
            </a:r>
            <a:r>
              <a:rPr lang="zh-CN" altLang="en-US" dirty="0"/>
              <a:t>、良好的用户界面：</a:t>
            </a:r>
            <a:r>
              <a:rPr lang="en-US" altLang="zh-CN" dirty="0"/>
              <a:t>Linux</a:t>
            </a:r>
            <a:r>
              <a:rPr lang="zh-CN" altLang="en-US" dirty="0"/>
              <a:t>向用户提供了两种界面：字符界面和图形界面。在字符界面用户可以通过键盘输入相应的指令来进行操作。</a:t>
            </a:r>
            <a:r>
              <a:rPr lang="en-US" altLang="zh-CN" dirty="0"/>
              <a:t>Linux</a:t>
            </a:r>
            <a:r>
              <a:rPr lang="zh-CN" altLang="en-US" dirty="0"/>
              <a:t>还为用户提供了图形用户界面，它类似于</a:t>
            </a:r>
            <a:r>
              <a:rPr lang="en-US" altLang="zh-CN" dirty="0"/>
              <a:t>Windows</a:t>
            </a:r>
            <a:r>
              <a:rPr lang="zh-CN" altLang="en-US" dirty="0"/>
              <a:t>图形界面的</a:t>
            </a:r>
            <a:r>
              <a:rPr lang="en-US" altLang="zh-CN" dirty="0"/>
              <a:t>X-Window</a:t>
            </a:r>
            <a:r>
              <a:rPr lang="zh-CN" altLang="en-US" dirty="0"/>
              <a:t>系统。它利用鼠标、菜单、窗口、滚动条等设施，给用户呈现一个直观、易操作、交互性强的友好的图形化界面。在</a:t>
            </a:r>
            <a:r>
              <a:rPr lang="en-US" altLang="zh-CN" dirty="0"/>
              <a:t>X-Window</a:t>
            </a:r>
            <a:r>
              <a:rPr lang="zh-CN" altLang="en-US" dirty="0"/>
              <a:t>环境中就和在</a:t>
            </a:r>
            <a:r>
              <a:rPr lang="en-US" altLang="zh-CN" dirty="0"/>
              <a:t>Windows</a:t>
            </a:r>
            <a:r>
              <a:rPr lang="zh-CN" altLang="en-US" dirty="0"/>
              <a:t>中相似，可以说是一个</a:t>
            </a:r>
            <a:r>
              <a:rPr lang="en-US" altLang="zh-CN" dirty="0"/>
              <a:t>Linux</a:t>
            </a:r>
            <a:r>
              <a:rPr lang="zh-CN" altLang="en-US" dirty="0"/>
              <a:t>版的</a:t>
            </a:r>
            <a:r>
              <a:rPr lang="en-US" altLang="zh-CN" dirty="0"/>
              <a:t>Windows</a:t>
            </a:r>
            <a:r>
              <a:rPr lang="zh-CN" altLang="en-US" dirty="0"/>
              <a:t>。</a:t>
            </a:r>
          </a:p>
          <a:p>
            <a:r>
              <a:rPr lang="en-US" altLang="zh-CN" dirty="0"/>
              <a:t>5</a:t>
            </a:r>
            <a:r>
              <a:rPr lang="zh-CN" altLang="en-US" dirty="0"/>
              <a:t>、设备独立性：操作系统把所有外部设备统一当作文件来看待，只要安装驱动程序，任何用户都可以像使用文件一样，操纵和使用这些设备。</a:t>
            </a:r>
            <a:r>
              <a:rPr lang="en-US" altLang="zh-CN" dirty="0"/>
              <a:t>Linux</a:t>
            </a:r>
            <a:r>
              <a:rPr lang="zh-CN" altLang="en-US" dirty="0"/>
              <a:t>是具有设备独立性的操作系统，内核具有高度适应能力。</a:t>
            </a:r>
          </a:p>
          <a:p>
            <a:r>
              <a:rPr lang="en-US" altLang="zh-CN" dirty="0"/>
              <a:t>6</a:t>
            </a:r>
            <a:r>
              <a:rPr lang="zh-CN" altLang="en-US" dirty="0"/>
              <a:t>、提供了丰富的网络功能：完善的内置网络是</a:t>
            </a:r>
            <a:r>
              <a:rPr lang="en-US" altLang="zh-CN" dirty="0"/>
              <a:t>Linux</a:t>
            </a:r>
            <a:r>
              <a:rPr lang="zh-CN" altLang="en-US" dirty="0"/>
              <a:t>操作系统的一大特点。</a:t>
            </a:r>
          </a:p>
          <a:p>
            <a:r>
              <a:rPr lang="en-US" altLang="zh-CN" dirty="0"/>
              <a:t>7</a:t>
            </a:r>
            <a:r>
              <a:rPr lang="zh-CN" altLang="en-US" dirty="0"/>
              <a:t>、可靠的安全系统：</a:t>
            </a:r>
            <a:r>
              <a:rPr lang="en-US" altLang="zh-CN" dirty="0"/>
              <a:t>Linux</a:t>
            </a:r>
            <a:r>
              <a:rPr lang="zh-CN" altLang="en-US" dirty="0"/>
              <a:t>采取了许多安全技术措施，包括对读、写控制，带保护的子系统，审计跟踪，核心授权等，这为网络多用户</a:t>
            </a:r>
            <a:r>
              <a:rPr lang="zh-CN" altLang="en-US" sz="1050" dirty="0"/>
              <a:t>环境中的用户提供了必要的安全保障。</a:t>
            </a:r>
          </a:p>
          <a:p>
            <a:r>
              <a:rPr lang="en-US" altLang="zh-CN" sz="1050" dirty="0"/>
              <a:t>8</a:t>
            </a:r>
            <a:r>
              <a:rPr lang="zh-CN" altLang="en-US" sz="1050" dirty="0"/>
              <a:t>、良好的可移植性：将</a:t>
            </a:r>
            <a:r>
              <a:rPr lang="en-US" altLang="zh-CN" sz="1050" dirty="0"/>
              <a:t>Linux</a:t>
            </a:r>
            <a:r>
              <a:rPr lang="zh-CN" altLang="en-US" sz="1050" dirty="0"/>
              <a:t>操作系统从一个平台转移到另一个平台使它仍然能够按照其自身的方式运行。</a:t>
            </a:r>
            <a:r>
              <a:rPr lang="en-US" altLang="zh-CN" sz="1050" dirty="0"/>
              <a:t>Linux</a:t>
            </a:r>
            <a:r>
              <a:rPr lang="zh-CN" altLang="en-US" sz="1050" dirty="0"/>
              <a:t>是一种可移植的操作系统，能够在从微型计算机到大型计算机的任何环境中和任何平台上运行。</a:t>
            </a:r>
            <a:r>
              <a:rPr lang="en-US" altLang="zh-CN" sz="1050" dirty="0"/>
              <a:t>Linux</a:t>
            </a:r>
            <a:r>
              <a:rPr lang="zh-CN" altLang="en-US" sz="1050" dirty="0"/>
              <a:t>可以运行在多种硬件平台上，如具有</a:t>
            </a:r>
            <a:r>
              <a:rPr lang="en-US" altLang="zh-CN" sz="1050" dirty="0"/>
              <a:t>x86</a:t>
            </a:r>
            <a:r>
              <a:rPr lang="zh-CN" altLang="en-US" sz="1050" dirty="0"/>
              <a:t>、</a:t>
            </a:r>
            <a:r>
              <a:rPr lang="en-US" altLang="zh-CN" sz="1050" dirty="0"/>
              <a:t>ARM</a:t>
            </a:r>
            <a:r>
              <a:rPr lang="zh-CN" altLang="en-US" sz="1050" dirty="0"/>
              <a:t>、</a:t>
            </a:r>
            <a:r>
              <a:rPr lang="en-US" altLang="zh-CN" sz="1050" dirty="0"/>
              <a:t>SPARC</a:t>
            </a:r>
            <a:r>
              <a:rPr lang="zh-CN" altLang="en-US" sz="1050" dirty="0"/>
              <a:t>、</a:t>
            </a:r>
            <a:r>
              <a:rPr lang="en-US" altLang="zh-CN" sz="1050" dirty="0"/>
              <a:t>Alpha</a:t>
            </a:r>
            <a:r>
              <a:rPr lang="zh-CN" altLang="en-US" sz="1050" dirty="0"/>
              <a:t>等处理器的平台。此外</a:t>
            </a:r>
            <a:r>
              <a:rPr lang="en-US" altLang="zh-CN" sz="1050" dirty="0"/>
              <a:t>Linux</a:t>
            </a:r>
            <a:r>
              <a:rPr lang="zh-CN" altLang="en-US" sz="1050" dirty="0"/>
              <a:t>还是一种嵌入式操作系统，可以运行在掌上电脑、机顶盒或游戏机上。</a:t>
            </a:r>
            <a:r>
              <a:rPr lang="en-US" altLang="zh-CN" sz="1050" dirty="0"/>
              <a:t>2001</a:t>
            </a:r>
            <a:r>
              <a:rPr lang="zh-CN" altLang="en-US" sz="1050" dirty="0"/>
              <a:t>年</a:t>
            </a:r>
            <a:r>
              <a:rPr lang="en-US" altLang="zh-CN" sz="1050" dirty="0"/>
              <a:t>1</a:t>
            </a:r>
            <a:r>
              <a:rPr lang="zh-CN" altLang="en-US" sz="1050" dirty="0"/>
              <a:t>月份发布的</a:t>
            </a:r>
            <a:r>
              <a:rPr lang="en-US" altLang="zh-CN" sz="1050" dirty="0"/>
              <a:t>Linux 2.4</a:t>
            </a:r>
            <a:r>
              <a:rPr lang="zh-CN" altLang="en-US" sz="1050" dirty="0"/>
              <a:t>版内核已经能够完全支持</a:t>
            </a:r>
            <a:r>
              <a:rPr lang="en-US" altLang="zh-CN" sz="1050" dirty="0"/>
              <a:t>Intel 64</a:t>
            </a:r>
            <a:r>
              <a:rPr lang="zh-CN" altLang="en-US" sz="1050" dirty="0"/>
              <a:t>位芯片架构。同时</a:t>
            </a:r>
            <a:r>
              <a:rPr lang="en-US" altLang="zh-CN" sz="1050" dirty="0"/>
              <a:t>Linux</a:t>
            </a:r>
            <a:r>
              <a:rPr lang="zh-CN" altLang="en-US" sz="1050" dirty="0"/>
              <a:t>也支持多处理器技术。多个处理器同时工作，使系统性能大大提高</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11</a:t>
            </a:fld>
            <a:endParaRPr lang="zh-CN" altLang="en-US" dirty="0"/>
          </a:p>
        </p:txBody>
      </p:sp>
    </p:spTree>
    <p:extLst>
      <p:ext uri="{BB962C8B-B14F-4D97-AF65-F5344CB8AC3E}">
        <p14:creationId xmlns:p14="http://schemas.microsoft.com/office/powerpoint/2010/main" val="1279423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#ls</a:t>
            </a:r>
            <a:r>
              <a:rPr lang="zh-CN" altLang="en-US" dirty="0"/>
              <a:t> </a:t>
            </a:r>
            <a:r>
              <a:rPr lang="en-US" altLang="zh-CN" dirty="0"/>
              <a:t>–l   </a:t>
            </a:r>
            <a:r>
              <a:rPr lang="zh-CN" altLang="en-US" dirty="0"/>
              <a:t>查看文件分组权限</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12</a:t>
            </a:fld>
            <a:endParaRPr lang="zh-CN" altLang="en-US" dirty="0"/>
          </a:p>
        </p:txBody>
      </p:sp>
    </p:spTree>
    <p:extLst>
      <p:ext uri="{BB962C8B-B14F-4D97-AF65-F5344CB8AC3E}">
        <p14:creationId xmlns:p14="http://schemas.microsoft.com/office/powerpoint/2010/main" val="747435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13</a:t>
            </a:fld>
            <a:endParaRPr lang="zh-CN" altLang="en-US" dirty="0"/>
          </a:p>
        </p:txBody>
      </p:sp>
    </p:spTree>
    <p:extLst>
      <p:ext uri="{BB962C8B-B14F-4D97-AF65-F5344CB8AC3E}">
        <p14:creationId xmlns:p14="http://schemas.microsoft.com/office/powerpoint/2010/main" val="1813891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主讲</a:t>
            </a:r>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14</a:t>
            </a:fld>
            <a:endParaRPr lang="zh-CN" altLang="en-US" dirty="0"/>
          </a:p>
        </p:txBody>
      </p:sp>
    </p:spTree>
    <p:extLst>
      <p:ext uri="{BB962C8B-B14F-4D97-AF65-F5344CB8AC3E}">
        <p14:creationId xmlns:p14="http://schemas.microsoft.com/office/powerpoint/2010/main" val="4029360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主讲</a:t>
            </a:r>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15</a:t>
            </a:fld>
            <a:endParaRPr lang="zh-CN" altLang="en-US" dirty="0"/>
          </a:p>
        </p:txBody>
      </p:sp>
    </p:spTree>
    <p:extLst>
      <p:ext uri="{BB962C8B-B14F-4D97-AF65-F5344CB8AC3E}">
        <p14:creationId xmlns:p14="http://schemas.microsoft.com/office/powerpoint/2010/main" val="275682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一般性介绍</a:t>
            </a:r>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t>16</a:t>
            </a:fld>
            <a:endParaRPr lang="en-US" altLang="zh-CN"/>
          </a:p>
        </p:txBody>
      </p:sp>
    </p:spTree>
    <p:extLst>
      <p:ext uri="{BB962C8B-B14F-4D97-AF65-F5344CB8AC3E}">
        <p14:creationId xmlns:p14="http://schemas.microsoft.com/office/powerpoint/2010/main" val="1065850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略讲</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r>
              <a:rPr lang="en-US" altLang="zh-CN" dirty="0" err="1"/>
              <a:t>etc</a:t>
            </a:r>
            <a:r>
              <a:rPr lang="en-US" altLang="zh-CN" dirty="0"/>
              <a:t>/passwd</a:t>
            </a:r>
            <a:r>
              <a:rPr lang="zh-CN" altLang="en-US" dirty="0"/>
              <a:t>文件记录帐号信息</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17</a:t>
            </a:fld>
            <a:endParaRPr lang="zh-CN" altLang="en-US" dirty="0"/>
          </a:p>
        </p:txBody>
      </p:sp>
    </p:spTree>
    <p:extLst>
      <p:ext uri="{BB962C8B-B14F-4D97-AF65-F5344CB8AC3E}">
        <p14:creationId xmlns:p14="http://schemas.microsoft.com/office/powerpoint/2010/main" val="48815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略讲</a:t>
            </a:r>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18</a:t>
            </a:fld>
            <a:endParaRPr lang="zh-CN" altLang="en-US" dirty="0"/>
          </a:p>
        </p:txBody>
      </p:sp>
    </p:spTree>
    <p:extLst>
      <p:ext uri="{BB962C8B-B14F-4D97-AF65-F5344CB8AC3E}">
        <p14:creationId xmlns:p14="http://schemas.microsoft.com/office/powerpoint/2010/main" val="234795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略讲</a:t>
            </a:r>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19</a:t>
            </a:fld>
            <a:endParaRPr lang="zh-CN" altLang="en-US" dirty="0"/>
          </a:p>
        </p:txBody>
      </p:sp>
    </p:spTree>
    <p:extLst>
      <p:ext uri="{BB962C8B-B14F-4D97-AF65-F5344CB8AC3E}">
        <p14:creationId xmlns:p14="http://schemas.microsoft.com/office/powerpoint/2010/main" val="278216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主讲</a:t>
            </a:r>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略讲</a:t>
            </a:r>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20</a:t>
            </a:fld>
            <a:endParaRPr lang="zh-CN" altLang="en-US" dirty="0"/>
          </a:p>
        </p:txBody>
      </p:sp>
    </p:spTree>
    <p:extLst>
      <p:ext uri="{BB962C8B-B14F-4D97-AF65-F5344CB8AC3E}">
        <p14:creationId xmlns:p14="http://schemas.microsoft.com/office/powerpoint/2010/main" val="22255220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略讲</a:t>
            </a:r>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21</a:t>
            </a:fld>
            <a:endParaRPr lang="zh-CN" altLang="en-US" dirty="0"/>
          </a:p>
        </p:txBody>
      </p:sp>
    </p:spTree>
    <p:extLst>
      <p:ext uri="{BB962C8B-B14F-4D97-AF65-F5344CB8AC3E}">
        <p14:creationId xmlns:p14="http://schemas.microsoft.com/office/powerpoint/2010/main" val="34165831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a:spcBef>
                <a:spcPts val="0"/>
              </a:spcBef>
              <a:spcAft>
                <a:spcPts val="0"/>
              </a:spcAft>
            </a:pPr>
            <a:r>
              <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11. </a:t>
            </a:r>
            <a:r>
              <a:rPr lang="en-US" altLang="zh-CN" kern="100" dirty="0" err="1">
                <a:solidFill>
                  <a:srgbClr val="0070C0"/>
                </a:solidFill>
                <a:latin typeface="宋体" panose="02010600030101010101" pitchFamily="2" charset="-122"/>
                <a:ea typeface="宋体" panose="02010600030101010101" pitchFamily="2" charset="-122"/>
                <a:cs typeface="Times New Roman" panose="02020603050405020304" pitchFamily="18" charset="0"/>
              </a:rPr>
              <a:t>Fg</a:t>
            </a:r>
            <a:r>
              <a:rPr lang="en-US" altLang="zh-CN" kern="100" dirty="0">
                <a:solidFill>
                  <a:srgbClr val="0070C0"/>
                </a:solidFill>
                <a:latin typeface="宋体" panose="02010600030101010101" pitchFamily="2" charset="-122"/>
                <a:ea typeface="宋体" panose="02010600030101010101" pitchFamily="2" charset="-122"/>
                <a:cs typeface="Times New Roman" panose="02020603050405020304" pitchFamily="18" charset="0"/>
              </a:rPr>
              <a:t> </a:t>
            </a:r>
            <a:r>
              <a:rPr lang="en-US" altLang="zh-CN" kern="100" dirty="0" err="1">
                <a:solidFill>
                  <a:srgbClr val="0070C0"/>
                </a:solidFill>
                <a:latin typeface="宋体" panose="02010600030101010101" pitchFamily="2" charset="-122"/>
                <a:ea typeface="宋体" panose="02010600030101010101" pitchFamily="2" charset="-122"/>
                <a:cs typeface="Times New Roman" panose="02020603050405020304" pitchFamily="18" charset="0"/>
              </a:rPr>
              <a:t>jobid</a:t>
            </a:r>
            <a:r>
              <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a:t>
            </a:r>
            <a:r>
              <a:rPr lang="zh-CN" altLang="en-US"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可以将一个后台进程放到前台。</a:t>
            </a:r>
            <a:endPar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0" marR="0">
              <a:spcBef>
                <a:spcPts val="0"/>
              </a:spcBef>
              <a:spcAft>
                <a:spcPts val="0"/>
              </a:spcAft>
            </a:pPr>
            <a:r>
              <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en-US" altLang="zh-CN" kern="100" dirty="0" err="1">
                <a:solidFill>
                  <a:srgbClr val="000000"/>
                </a:solidFill>
                <a:latin typeface="宋体" panose="02010600030101010101" pitchFamily="2" charset="-122"/>
                <a:ea typeface="宋体" panose="02010600030101010101" pitchFamily="2" charset="-122"/>
                <a:cs typeface="Times New Roman" panose="02020603050405020304" pitchFamily="18" charset="0"/>
              </a:rPr>
              <a:t>Ctrl+z</a:t>
            </a:r>
            <a:r>
              <a:rPr lang="zh-CN" altLang="en-US"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可以将前台进程挂起</a:t>
            </a:r>
            <a:r>
              <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(suspend),</a:t>
            </a:r>
            <a:r>
              <a:rPr lang="zh-CN" altLang="en-US"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然后可以用</a:t>
            </a:r>
            <a:r>
              <a:rPr lang="en-US" altLang="zh-CN" kern="100" dirty="0" err="1">
                <a:solidFill>
                  <a:srgbClr val="000000"/>
                </a:solidFill>
                <a:latin typeface="宋体" panose="02010600030101010101" pitchFamily="2" charset="-122"/>
                <a:ea typeface="宋体" panose="02010600030101010101" pitchFamily="2" charset="-122"/>
                <a:cs typeface="Times New Roman" panose="02020603050405020304" pitchFamily="18" charset="0"/>
              </a:rPr>
              <a:t>bg</a:t>
            </a:r>
            <a:r>
              <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en-US" altLang="zh-CN" kern="100" dirty="0" err="1">
                <a:solidFill>
                  <a:srgbClr val="000000"/>
                </a:solidFill>
                <a:latin typeface="宋体" panose="02010600030101010101" pitchFamily="2" charset="-122"/>
                <a:ea typeface="宋体" panose="02010600030101010101" pitchFamily="2" charset="-122"/>
                <a:cs typeface="Times New Roman" panose="02020603050405020304" pitchFamily="18" charset="0"/>
              </a:rPr>
              <a:t>jobid</a:t>
            </a:r>
            <a:r>
              <a:rPr lang="zh-CN" altLang="en-US"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让其到后台运行。</a:t>
            </a:r>
            <a:endPar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0">
              <a:spcBef>
                <a:spcPts val="0"/>
              </a:spcBef>
            </a:pPr>
            <a:r>
              <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      job&amp;</a:t>
            </a:r>
            <a:r>
              <a:rPr lang="zh-CN" altLang="en-US"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可以直接让</a:t>
            </a:r>
            <a:r>
              <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job</a:t>
            </a:r>
            <a:r>
              <a:rPr lang="zh-CN" altLang="en-US"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直接在后台运行。</a:t>
            </a:r>
          </a:p>
          <a:p>
            <a:pPr marL="0" marR="0">
              <a:spcBef>
                <a:spcPts val="0"/>
              </a:spcBef>
              <a:spcAft>
                <a:spcPts val="0"/>
              </a:spcAft>
            </a:pPr>
            <a:r>
              <a:rPr lang="en-US" alt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12</a:t>
            </a:r>
            <a:r>
              <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en-US" altLang="zh-CN" kern="100" dirty="0">
                <a:solidFill>
                  <a:srgbClr val="0070C0"/>
                </a:solidFill>
                <a:latin typeface="宋体" panose="02010600030101010101" pitchFamily="2" charset="-122"/>
                <a:ea typeface="宋体" panose="02010600030101010101" pitchFamily="2" charset="-122"/>
                <a:cs typeface="Times New Roman" panose="02020603050405020304" pitchFamily="18" charset="0"/>
              </a:rPr>
              <a:t>kill </a:t>
            </a:r>
            <a:r>
              <a:rPr lang="zh-CN" altLang="en-US" kern="100" dirty="0">
                <a:solidFill>
                  <a:srgbClr val="0070C0"/>
                </a:solidFill>
                <a:latin typeface="宋体" panose="02010600030101010101" pitchFamily="2" charset="-122"/>
                <a:ea typeface="宋体" panose="02010600030101010101" pitchFamily="2" charset="-122"/>
                <a:cs typeface="Times New Roman" panose="02020603050405020304" pitchFamily="18" charset="0"/>
              </a:rPr>
              <a:t>的作用</a:t>
            </a:r>
            <a:r>
              <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 send a signal to a process. </a:t>
            </a:r>
            <a:r>
              <a:rPr lang="en-US" altLang="zh-CN" kern="100" dirty="0" err="1">
                <a:solidFill>
                  <a:srgbClr val="000000"/>
                </a:solidFill>
                <a:latin typeface="宋体" panose="02010600030101010101" pitchFamily="2" charset="-122"/>
                <a:ea typeface="宋体" panose="02010600030101010101" pitchFamily="2" charset="-122"/>
                <a:cs typeface="Times New Roman" panose="02020603050405020304" pitchFamily="18" charset="0"/>
              </a:rPr>
              <a:t>eg</a:t>
            </a:r>
            <a:r>
              <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 kill -9 </a:t>
            </a:r>
            <a:r>
              <a:rPr lang="zh-CN" altLang="en-US"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发送的是</a:t>
            </a:r>
            <a:r>
              <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SIG_KILL</a:t>
            </a:r>
            <a:r>
              <a:rPr lang="zh-CN" altLang="en-US"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信号。具体发送什么信号，可以通过 </a:t>
            </a:r>
            <a:r>
              <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man kill </a:t>
            </a:r>
            <a:r>
              <a:rPr lang="zh-CN" altLang="en-US"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查看</a:t>
            </a:r>
            <a:r>
              <a:rPr lang="zh-CN" altLang="en-US"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22</a:t>
            </a:fld>
            <a:endParaRPr lang="zh-CN" altLang="en-US" dirty="0"/>
          </a:p>
        </p:txBody>
      </p:sp>
    </p:spTree>
    <p:extLst>
      <p:ext uri="{BB962C8B-B14F-4D97-AF65-F5344CB8AC3E}">
        <p14:creationId xmlns:p14="http://schemas.microsoft.com/office/powerpoint/2010/main" val="1066001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a:t>一般性介绍</a:t>
            </a:r>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23</a:t>
            </a:fld>
            <a:endParaRPr lang="zh-CN" altLang="en-US" dirty="0"/>
          </a:p>
        </p:txBody>
      </p:sp>
    </p:spTree>
    <p:extLst>
      <p:ext uri="{BB962C8B-B14F-4D97-AF65-F5344CB8AC3E}">
        <p14:creationId xmlns:p14="http://schemas.microsoft.com/office/powerpoint/2010/main" val="25945797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一般性介绍</a:t>
            </a:r>
            <a:endParaRPr lang="en-US" altLang="zh-CN" dirty="0"/>
          </a:p>
          <a:p>
            <a:r>
              <a:rPr lang="en-US" altLang="zh-CN" dirty="0"/>
              <a:t>#man</a:t>
            </a:r>
            <a:r>
              <a:rPr lang="zh-CN" altLang="en-US" dirty="0"/>
              <a:t> </a:t>
            </a:r>
            <a:r>
              <a:rPr lang="en-US" altLang="zh-CN" dirty="0"/>
              <a:t>–f</a:t>
            </a:r>
            <a:r>
              <a:rPr lang="zh-CN" altLang="en-US" dirty="0"/>
              <a:t> </a:t>
            </a:r>
            <a:r>
              <a:rPr lang="en-US" altLang="zh-CN" dirty="0" err="1"/>
              <a:t>ps</a:t>
            </a:r>
            <a:endParaRPr lang="en-US" altLang="zh-CN" dirty="0"/>
          </a:p>
          <a:p>
            <a:r>
              <a:rPr lang="en-US" altLang="zh-CN" dirty="0"/>
              <a:t>#man –f kill</a:t>
            </a:r>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24</a:t>
            </a:fld>
            <a:endParaRPr lang="zh-CN" altLang="en-US" dirty="0"/>
          </a:p>
        </p:txBody>
      </p:sp>
    </p:spTree>
    <p:extLst>
      <p:ext uri="{BB962C8B-B14F-4D97-AF65-F5344CB8AC3E}">
        <p14:creationId xmlns:p14="http://schemas.microsoft.com/office/powerpoint/2010/main" val="13320760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一般性介绍</a:t>
            </a:r>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t>25</a:t>
            </a:fld>
            <a:endParaRPr lang="en-US" altLang="zh-CN"/>
          </a:p>
        </p:txBody>
      </p:sp>
    </p:spTree>
    <p:extLst>
      <p:ext uri="{BB962C8B-B14F-4D97-AF65-F5344CB8AC3E}">
        <p14:creationId xmlns:p14="http://schemas.microsoft.com/office/powerpoint/2010/main" val="4313353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266700" algn="just" defTabSz="914400" rtl="0" eaLnBrk="1" fontAlgn="auto" latinLnBrk="0" hangingPunct="1">
              <a:lnSpc>
                <a:spcPct val="100000"/>
              </a:lnSpc>
              <a:spcBef>
                <a:spcPts val="0"/>
              </a:spcBef>
              <a:spcAft>
                <a:spcPts val="0"/>
              </a:spcAft>
              <a:buClrTx/>
              <a:buSzTx/>
              <a:buFontTx/>
              <a:buNone/>
              <a:tabLst/>
              <a:defRPr/>
            </a:pPr>
            <a:r>
              <a:rPr lang="en-US" alt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Vi</a:t>
            </a:r>
            <a:r>
              <a:rPr lang="zh-CN" altLang="en-US"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是“</a:t>
            </a:r>
            <a:r>
              <a:rPr lang="en-US" alt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Visual interface”</a:t>
            </a:r>
            <a:r>
              <a:rPr lang="zh-CN" altLang="en-US"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的简称，它在</a:t>
            </a:r>
            <a:r>
              <a:rPr lang="en-US" alt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Linux</a:t>
            </a:r>
            <a:r>
              <a:rPr lang="zh-CN" altLang="en-US"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上的地位就仿佛</a:t>
            </a:r>
            <a:r>
              <a:rPr lang="en-US" alt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Edit</a:t>
            </a:r>
            <a:r>
              <a:rPr lang="zh-CN" altLang="en-US"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程序在</a:t>
            </a:r>
            <a:r>
              <a:rPr lang="en-US" alt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DOS</a:t>
            </a:r>
            <a:r>
              <a:rPr lang="zh-CN" altLang="en-US"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上一样。</a:t>
            </a:r>
            <a:r>
              <a:rPr lang="en-US" alt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Vi </a:t>
            </a:r>
            <a:r>
              <a:rPr lang="zh-CN" altLang="en-US"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是 </a:t>
            </a:r>
            <a:r>
              <a:rPr lang="en-US" alt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Linux </a:t>
            </a:r>
            <a:r>
              <a:rPr lang="zh-CN" altLang="en-US"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世界里使用非常普遍的全屏幕文本编辑器，几乎任何一种</a:t>
            </a:r>
            <a:r>
              <a:rPr lang="en-US" alt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Linux</a:t>
            </a:r>
            <a:r>
              <a:rPr lang="zh-CN" altLang="en-US"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系统都会提供这套软件。熟悉</a:t>
            </a:r>
            <a:r>
              <a:rPr lang="en-US" alt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DOS</a:t>
            </a:r>
            <a:r>
              <a:rPr lang="zh-CN" altLang="en-US"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下的文本处理后，用户在开始接触</a:t>
            </a:r>
            <a:r>
              <a:rPr lang="en-US" alt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Vi</a:t>
            </a:r>
            <a:r>
              <a:rPr lang="zh-CN" altLang="en-US"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时也许会感到它并不好用，然而一旦用户熟悉、掌握了</a:t>
            </a:r>
            <a:r>
              <a:rPr lang="en-US" alt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Vi </a:t>
            </a:r>
            <a:r>
              <a:rPr lang="zh-CN" altLang="en-US"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，就会发现它实在是一种功能强大、使用灵活方便的编辑器。它可以执行输出、删除、查找、替换、块操作等众多文本操作，而且用户可以根据自己的需要对其进行定制，这是其他编辑程序所没有的。  </a:t>
            </a:r>
            <a:endPar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indent="266700" algn="just">
              <a:spcBef>
                <a:spcPts val="0"/>
              </a:spcBef>
              <a:spcAft>
                <a:spcPts val="0"/>
              </a:spcAft>
            </a:pPr>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26</a:t>
            </a:fld>
            <a:endParaRPr lang="zh-CN" altLang="en-US" dirty="0"/>
          </a:p>
        </p:txBody>
      </p:sp>
    </p:spTree>
    <p:extLst>
      <p:ext uri="{BB962C8B-B14F-4D97-AF65-F5344CB8AC3E}">
        <p14:creationId xmlns:p14="http://schemas.microsoft.com/office/powerpoint/2010/main" val="113095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a:t>略讲</a:t>
            </a:r>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28</a:t>
            </a:fld>
            <a:endParaRPr lang="zh-CN" altLang="en-US" dirty="0"/>
          </a:p>
        </p:txBody>
      </p:sp>
    </p:spTree>
    <p:extLst>
      <p:ext uri="{BB962C8B-B14F-4D97-AF65-F5344CB8AC3E}">
        <p14:creationId xmlns:p14="http://schemas.microsoft.com/office/powerpoint/2010/main" val="7449521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266700" algn="just">
              <a:spcBef>
                <a:spcPts val="0"/>
              </a:spcBef>
              <a:spcAft>
                <a:spcPts val="0"/>
              </a:spcAft>
            </a:pPr>
            <a:r>
              <a:rPr lang="zh-CN" altLang="en-US"/>
              <a:t>略讲</a:t>
            </a:r>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29</a:t>
            </a:fld>
            <a:endParaRPr lang="zh-CN" altLang="en-US" dirty="0"/>
          </a:p>
        </p:txBody>
      </p:sp>
    </p:spTree>
    <p:extLst>
      <p:ext uri="{BB962C8B-B14F-4D97-AF65-F5344CB8AC3E}">
        <p14:creationId xmlns:p14="http://schemas.microsoft.com/office/powerpoint/2010/main" val="32016086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266700" algn="just">
              <a:spcBef>
                <a:spcPts val="0"/>
              </a:spcBef>
              <a:spcAft>
                <a:spcPts val="0"/>
              </a:spcAft>
            </a:pPr>
            <a:r>
              <a:rPr lang="zh-CN" altLang="en-US"/>
              <a:t>略讲</a:t>
            </a:r>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30</a:t>
            </a:fld>
            <a:endParaRPr lang="zh-CN" altLang="en-US" dirty="0"/>
          </a:p>
        </p:txBody>
      </p:sp>
    </p:spTree>
    <p:extLst>
      <p:ext uri="{BB962C8B-B14F-4D97-AF65-F5344CB8AC3E}">
        <p14:creationId xmlns:p14="http://schemas.microsoft.com/office/powerpoint/2010/main" val="3377709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a:t>主讲</a:t>
            </a:r>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3</a:t>
            </a:fld>
            <a:endParaRPr lang="zh-CN" altLang="en-US" dirty="0"/>
          </a:p>
        </p:txBody>
      </p:sp>
    </p:spTree>
    <p:extLst>
      <p:ext uri="{BB962C8B-B14F-4D97-AF65-F5344CB8AC3E}">
        <p14:creationId xmlns:p14="http://schemas.microsoft.com/office/powerpoint/2010/main" val="11410213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266700" algn="just">
              <a:spcBef>
                <a:spcPts val="0"/>
              </a:spcBef>
              <a:spcAft>
                <a:spcPts val="0"/>
              </a:spcAft>
            </a:pPr>
            <a:r>
              <a:rPr lang="zh-CN" altLang="en-US"/>
              <a:t>略讲</a:t>
            </a:r>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31</a:t>
            </a:fld>
            <a:endParaRPr lang="zh-CN" altLang="en-US" dirty="0"/>
          </a:p>
        </p:txBody>
      </p:sp>
    </p:spTree>
    <p:extLst>
      <p:ext uri="{BB962C8B-B14F-4D97-AF65-F5344CB8AC3E}">
        <p14:creationId xmlns:p14="http://schemas.microsoft.com/office/powerpoint/2010/main" val="5542994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266700" algn="just">
              <a:spcBef>
                <a:spcPts val="0"/>
              </a:spcBef>
              <a:spcAft>
                <a:spcPts val="0"/>
              </a:spcAft>
            </a:pPr>
            <a:r>
              <a:rPr lang="zh-CN" altLang="en-US"/>
              <a:t>略讲</a:t>
            </a:r>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32</a:t>
            </a:fld>
            <a:endParaRPr lang="zh-CN" altLang="en-US" dirty="0"/>
          </a:p>
        </p:txBody>
      </p:sp>
    </p:spTree>
    <p:extLst>
      <p:ext uri="{BB962C8B-B14F-4D97-AF65-F5344CB8AC3E}">
        <p14:creationId xmlns:p14="http://schemas.microsoft.com/office/powerpoint/2010/main" val="2277384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266700" algn="just">
              <a:spcBef>
                <a:spcPts val="0"/>
              </a:spcBef>
              <a:spcAft>
                <a:spcPts val="0"/>
              </a:spcAft>
            </a:pPr>
            <a:r>
              <a:rPr lang="zh-CN" altLang="en-US"/>
              <a:t>略讲</a:t>
            </a:r>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33</a:t>
            </a:fld>
            <a:endParaRPr lang="zh-CN" altLang="en-US" dirty="0"/>
          </a:p>
        </p:txBody>
      </p:sp>
    </p:spTree>
    <p:extLst>
      <p:ext uri="{BB962C8B-B14F-4D97-AF65-F5344CB8AC3E}">
        <p14:creationId xmlns:p14="http://schemas.microsoft.com/office/powerpoint/2010/main" val="30108245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266700" algn="just">
              <a:spcBef>
                <a:spcPts val="0"/>
              </a:spcBef>
              <a:spcAft>
                <a:spcPts val="0"/>
              </a:spcAft>
            </a:pPr>
            <a:r>
              <a:rPr lang="zh-CN" altLang="en-US"/>
              <a:t>略讲</a:t>
            </a:r>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34</a:t>
            </a:fld>
            <a:endParaRPr lang="zh-CN" altLang="en-US" dirty="0"/>
          </a:p>
        </p:txBody>
      </p:sp>
    </p:spTree>
    <p:extLst>
      <p:ext uri="{BB962C8B-B14F-4D97-AF65-F5344CB8AC3E}">
        <p14:creationId xmlns:p14="http://schemas.microsoft.com/office/powerpoint/2010/main" val="36928767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266700" algn="just">
              <a:spcBef>
                <a:spcPts val="0"/>
              </a:spcBef>
              <a:spcAft>
                <a:spcPts val="0"/>
              </a:spcAft>
            </a:pPr>
            <a:r>
              <a:rPr lang="zh-CN" altLang="en-US"/>
              <a:t>略讲</a:t>
            </a:r>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35</a:t>
            </a:fld>
            <a:endParaRPr lang="zh-CN" altLang="en-US" dirty="0"/>
          </a:p>
        </p:txBody>
      </p:sp>
    </p:spTree>
    <p:extLst>
      <p:ext uri="{BB962C8B-B14F-4D97-AF65-F5344CB8AC3E}">
        <p14:creationId xmlns:p14="http://schemas.microsoft.com/office/powerpoint/2010/main" val="13383511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200" b="0" smtClean="0">
                <a:latin typeface="Arial" charset="0"/>
                <a:ea typeface="宋体" pitchFamily="2" charset="-122"/>
              </a:rPr>
              <a:pPr algn="r" eaLnBrk="1" hangingPunct="1">
                <a:lnSpc>
                  <a:spcPct val="100000"/>
                </a:lnSpc>
                <a:spcBef>
                  <a:spcPct val="0"/>
                </a:spcBef>
                <a:buClrTx/>
                <a:buFontTx/>
                <a:buNone/>
                <a:defRPr/>
              </a:pPr>
              <a:t>36</a:t>
            </a:fld>
            <a:endParaRPr kumimoji="0" lang="en-US" altLang="zh-CN" sz="1200" b="0" dirty="0">
              <a:latin typeface="Arial" charset="0"/>
              <a:ea typeface="宋体" pitchFamily="2" charset="-122"/>
            </a:endParaRPr>
          </a:p>
        </p:txBody>
      </p:sp>
      <p:sp>
        <p:nvSpPr>
          <p:cNvPr id="52227" name="Rectangle 2"/>
          <p:cNvSpPr>
            <a:spLocks noGrp="1" noRot="1" noChangeAspect="1" noChangeArrowheads="1" noTextEdit="1"/>
          </p:cNvSpPr>
          <p:nvPr>
            <p:ph type="sldImg"/>
          </p:nvPr>
        </p:nvSpPr>
        <p:spPr>
          <a:xfrm>
            <a:off x="381000" y="685800"/>
            <a:ext cx="6096000" cy="3429000"/>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略讲</a:t>
            </a:r>
            <a:endParaRPr lang="zh-CN" altLang="en-US" dirty="0"/>
          </a:p>
        </p:txBody>
      </p:sp>
    </p:spTree>
    <p:extLst>
      <p:ext uri="{BB962C8B-B14F-4D97-AF65-F5344CB8AC3E}">
        <p14:creationId xmlns:p14="http://schemas.microsoft.com/office/powerpoint/2010/main" val="858882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a:t>主讲</a:t>
            </a:r>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4</a:t>
            </a:fld>
            <a:endParaRPr lang="zh-CN" altLang="en-US" dirty="0"/>
          </a:p>
        </p:txBody>
      </p:sp>
    </p:spTree>
    <p:extLst>
      <p:ext uri="{BB962C8B-B14F-4D97-AF65-F5344CB8AC3E}">
        <p14:creationId xmlns:p14="http://schemas.microsoft.com/office/powerpoint/2010/main" val="2215992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主讲</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5</a:t>
            </a:fld>
            <a:endParaRPr lang="zh-CN" altLang="en-US" dirty="0"/>
          </a:p>
        </p:txBody>
      </p:sp>
    </p:spTree>
    <p:extLst>
      <p:ext uri="{BB962C8B-B14F-4D97-AF65-F5344CB8AC3E}">
        <p14:creationId xmlns:p14="http://schemas.microsoft.com/office/powerpoint/2010/main" val="3788094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#uname –a </a:t>
            </a:r>
            <a:r>
              <a:rPr lang="zh-CN" altLang="en-US" dirty="0"/>
              <a:t>查看内核版本号</a:t>
            </a:r>
            <a:endParaRPr lang="en-US" altLang="zh-CN" dirty="0"/>
          </a:p>
          <a:p>
            <a:r>
              <a:rPr lang="en-US" altLang="zh-CN" dirty="0"/>
              <a:t>#ls</a:t>
            </a:r>
            <a:r>
              <a:rPr lang="zh-CN" altLang="en-US" dirty="0"/>
              <a:t> </a:t>
            </a:r>
            <a:r>
              <a:rPr lang="en-US" altLang="zh-CN" dirty="0"/>
              <a:t>–l</a:t>
            </a:r>
            <a:r>
              <a:rPr lang="zh-CN" altLang="en-US" dirty="0"/>
              <a:t> </a:t>
            </a:r>
            <a:r>
              <a:rPr lang="en-US" altLang="zh-CN" dirty="0"/>
              <a:t>/boot</a:t>
            </a:r>
            <a:r>
              <a:rPr lang="zh-CN" altLang="en-US" dirty="0"/>
              <a:t> 查看内核文件</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6</a:t>
            </a:fld>
            <a:endParaRPr lang="zh-CN" altLang="en-US" dirty="0"/>
          </a:p>
        </p:txBody>
      </p:sp>
    </p:spTree>
    <p:extLst>
      <p:ext uri="{BB962C8B-B14F-4D97-AF65-F5344CB8AC3E}">
        <p14:creationId xmlns:p14="http://schemas.microsoft.com/office/powerpoint/2010/main" val="3290452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#echo $SHELL</a:t>
            </a:r>
          </a:p>
          <a:p>
            <a:r>
              <a:rPr lang="en-US" altLang="zh-CN" dirty="0"/>
              <a:t>#more /</a:t>
            </a:r>
            <a:r>
              <a:rPr lang="en-US" altLang="zh-CN" dirty="0" err="1"/>
              <a:t>etc</a:t>
            </a:r>
            <a:r>
              <a:rPr lang="en-US" altLang="zh-CN" dirty="0"/>
              <a:t>/shells</a:t>
            </a:r>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7</a:t>
            </a:fld>
            <a:endParaRPr lang="zh-CN" altLang="en-US" dirty="0"/>
          </a:p>
        </p:txBody>
      </p:sp>
    </p:spTree>
    <p:extLst>
      <p:ext uri="{BB962C8B-B14F-4D97-AF65-F5344CB8AC3E}">
        <p14:creationId xmlns:p14="http://schemas.microsoft.com/office/powerpoint/2010/main" val="777137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a:t>主讲</a:t>
            </a:r>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8</a:t>
            </a:fld>
            <a:endParaRPr lang="zh-CN" altLang="en-US" dirty="0"/>
          </a:p>
        </p:txBody>
      </p:sp>
    </p:spTree>
    <p:extLst>
      <p:ext uri="{BB962C8B-B14F-4D97-AF65-F5344CB8AC3E}">
        <p14:creationId xmlns:p14="http://schemas.microsoft.com/office/powerpoint/2010/main" val="2882213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a:t>主讲</a:t>
            </a:r>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9</a:t>
            </a:fld>
            <a:endParaRPr lang="zh-CN" altLang="en-US" dirty="0"/>
          </a:p>
        </p:txBody>
      </p:sp>
    </p:spTree>
    <p:extLst>
      <p:ext uri="{BB962C8B-B14F-4D97-AF65-F5344CB8AC3E}">
        <p14:creationId xmlns:p14="http://schemas.microsoft.com/office/powerpoint/2010/main" val="39836545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grpSp>
        <p:nvGrpSpPr>
          <p:cNvPr id="5" name="组 4"/>
          <p:cNvGrpSpPr/>
          <p:nvPr userDrawn="1"/>
        </p:nvGrpSpPr>
        <p:grpSpPr bwMode="hidden">
          <a:xfrm>
            <a:off x="-2" y="0"/>
            <a:ext cx="12192003"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609565" y="3421154"/>
            <a:ext cx="10928729" cy="1871475"/>
          </a:xfrm>
          <a:prstGeom prst="rect">
            <a:avLst/>
          </a:prstGeom>
        </p:spPr>
        <p:txBody>
          <a:bodyPr rtlCol="0" anchor="b">
            <a:noAutofit/>
          </a:bodyPr>
          <a:lstStyle>
            <a:lvl1pPr algn="ctr">
              <a:lnSpc>
                <a:spcPct val="100000"/>
              </a:lnSpc>
              <a:defRPr sz="5400" cap="none" baseline="0">
                <a:solidFill>
                  <a:schemeClr val="accent2">
                    <a:lumMod val="75000"/>
                  </a:schemeClr>
                </a:solidFill>
                <a:latin typeface="微软雅黑" panose="020B0503020204020204" pitchFamily="34" charset="-122"/>
                <a:ea typeface="微软雅黑" panose="020B0503020204020204" pitchFamily="34" charset="-122"/>
              </a:defRPr>
            </a:lvl1pPr>
          </a:lstStyle>
          <a:p>
            <a:pPr rtl="0"/>
            <a:r>
              <a:rPr lang="zh-CN" altLang="en-US" noProof="0" dirty="0"/>
              <a:t>单击此处编辑母版标题样式</a:t>
            </a:r>
          </a:p>
        </p:txBody>
      </p:sp>
      <p:sp>
        <p:nvSpPr>
          <p:cNvPr id="3" name="副标题 2"/>
          <p:cNvSpPr>
            <a:spLocks noGrp="1"/>
          </p:cNvSpPr>
          <p:nvPr>
            <p:ph type="subTitle" idx="1"/>
          </p:nvPr>
        </p:nvSpPr>
        <p:spPr>
          <a:xfrm>
            <a:off x="1293847" y="5432564"/>
            <a:ext cx="9604311" cy="457200"/>
          </a:xfrm>
          <a:prstGeom prst="rect">
            <a:avLst/>
          </a:prstGeom>
        </p:spPr>
        <p:txBody>
          <a:bodyPr rtlCol="0">
            <a:normAutofit/>
          </a:bodyPr>
          <a:lstStyle>
            <a:lvl1pPr marL="0" indent="0" algn="just">
              <a:spcBef>
                <a:spcPts val="0"/>
              </a:spcBef>
              <a:buNone/>
              <a:defRPr sz="2000" b="0">
                <a:solidFill>
                  <a:schemeClr val="accent1">
                    <a:lumMod val="75000"/>
                  </a:schemeClr>
                </a:solidFill>
                <a:latin typeface="微软雅黑" panose="020B0503020204020204" pitchFamily="34" charset="-122"/>
                <a:ea typeface="微软雅黑" panose="020B0503020204020204" pitchFamily="34" charset="-122"/>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pPr rtl="0"/>
            <a:r>
              <a:rPr lang="zh-CN" altLang="en-US" noProof="0" dirty="0"/>
              <a:t>单击以编辑母版副标题样式</a:t>
            </a:r>
          </a:p>
        </p:txBody>
      </p:sp>
      <p:cxnSp>
        <p:nvCxnSpPr>
          <p:cNvPr id="58" name="直接连接符​​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60" name="图片 59">
            <a:extLst>
              <a:ext uri="{FF2B5EF4-FFF2-40B4-BE49-F238E27FC236}">
                <a16:creationId xmlns:a16="http://schemas.microsoft.com/office/drawing/2014/main" id="{F1902921-415F-4ADD-9856-C88A0B19968C}"/>
              </a:ext>
            </a:extLst>
          </p:cNvPr>
          <p:cNvPicPr>
            <a:picLocks noChangeAspect="1"/>
          </p:cNvPicPr>
          <p:nvPr userDrawn="1"/>
        </p:nvPicPr>
        <p:blipFill>
          <a:blip r:embed="rId2"/>
          <a:stretch>
            <a:fillRect/>
          </a:stretch>
        </p:blipFill>
        <p:spPr>
          <a:xfrm>
            <a:off x="1615951" y="156092"/>
            <a:ext cx="9032196" cy="3623216"/>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目录页">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2" y="0"/>
            <a:ext cx="12192003"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4652148" y="0"/>
            <a:ext cx="7537035"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253939" y="256446"/>
            <a:ext cx="4020263" cy="1560870"/>
          </a:xfrm>
          <a:prstGeom prst="rect">
            <a:avLst/>
          </a:prstGeom>
        </p:spPr>
        <p:txBody>
          <a:bodyPr rtlCol="0" anchor="b">
            <a:normAutofit/>
          </a:bodyPr>
          <a:lstStyle>
            <a:lvl1pPr>
              <a:defRPr sz="3200">
                <a:solidFill>
                  <a:schemeClr val="bg1"/>
                </a:solidFill>
                <a:latin typeface="微软雅黑" panose="020B0503020204020204" pitchFamily="34" charset="-122"/>
                <a:ea typeface="微软雅黑" panose="020B0503020204020204" pitchFamily="34" charset="-122"/>
              </a:defRPr>
            </a:lvl1pPr>
          </a:lstStyle>
          <a:p>
            <a:pPr rtl="0"/>
            <a:r>
              <a:rPr lang="zh-CN" altLang="en-US" noProof="0" dirty="0"/>
              <a:t>单击此处编辑母版标题样式</a:t>
            </a:r>
          </a:p>
        </p:txBody>
      </p:sp>
      <p:sp>
        <p:nvSpPr>
          <p:cNvPr id="4" name="文本占位符 3"/>
          <p:cNvSpPr>
            <a:spLocks noGrp="1"/>
          </p:cNvSpPr>
          <p:nvPr>
            <p:ph type="body" sz="half" idx="2"/>
          </p:nvPr>
        </p:nvSpPr>
        <p:spPr>
          <a:xfrm>
            <a:off x="253940" y="2103379"/>
            <a:ext cx="4013441" cy="4093648"/>
          </a:xfrm>
          <a:prstGeom prst="rect">
            <a:avLst/>
          </a:prstGeom>
        </p:spPr>
        <p:txBody>
          <a:bodyPr rtlCol="0">
            <a:normAutofit/>
          </a:bodyPr>
          <a:lstStyle>
            <a:lvl1pPr marL="0" indent="0">
              <a:spcBef>
                <a:spcPts val="1200"/>
              </a:spcBef>
              <a:buNone/>
              <a:defRPr sz="2400">
                <a:solidFill>
                  <a:schemeClr val="bg1"/>
                </a:solidFill>
                <a:latin typeface="微软雅黑" panose="020B0503020204020204" pitchFamily="34" charset="-122"/>
                <a:ea typeface="微软雅黑" panose="020B0503020204020204" pitchFamily="34" charset="-122"/>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rtl="0"/>
            <a:r>
              <a:rPr lang="zh-CN" altLang="en-US" noProof="0" dirty="0"/>
              <a:t>编辑母版文本样式</a:t>
            </a:r>
          </a:p>
        </p:txBody>
      </p:sp>
      <p:cxnSp>
        <p:nvCxnSpPr>
          <p:cNvPr id="60" name="直接连接符 59"/>
          <p:cNvCxnSpPr>
            <a:cxnSpLocks/>
          </p:cNvCxnSpPr>
          <p:nvPr userDrawn="1"/>
        </p:nvCxnSpPr>
        <p:spPr>
          <a:xfrm>
            <a:off x="253939" y="1973877"/>
            <a:ext cx="400350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a:xfrm>
            <a:off x="5760247" y="7835016"/>
            <a:ext cx="6128031" cy="222436"/>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a:xfrm>
            <a:off x="148113" y="6390874"/>
            <a:ext cx="2055651" cy="334063"/>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pPr/>
              <a:t>2022年4月20日</a:t>
            </a:fld>
            <a:endParaRPr lang="zh-CN" altLang="en-US" dirty="0"/>
          </a:p>
        </p:txBody>
      </p:sp>
      <p:sp>
        <p:nvSpPr>
          <p:cNvPr id="8" name="幻灯片编号占位符 7"/>
          <p:cNvSpPr>
            <a:spLocks noGrp="1"/>
          </p:cNvSpPr>
          <p:nvPr>
            <p:ph type="sldNum" sz="quarter" idx="12"/>
          </p:nvPr>
        </p:nvSpPr>
        <p:spPr>
          <a:xfrm>
            <a:off x="11110640" y="6502497"/>
            <a:ext cx="918883" cy="222436"/>
          </a:xfrm>
          <a:prstGeom prst="rect">
            <a:avLst/>
          </a:prstGeom>
        </p:spPr>
        <p:txBody>
          <a:bodyPr rtlCol="0"/>
          <a:lstStyle>
            <a:lvl1pPr>
              <a:defRPr>
                <a:solidFill>
                  <a:srgbClr val="0070C0"/>
                </a:solidFill>
                <a:latin typeface="微软雅黑" panose="020B0503020204020204" pitchFamily="34" charset="-122"/>
                <a:ea typeface="微软雅黑" panose="020B0503020204020204" pitchFamily="34" charset="-122"/>
              </a:defRPr>
            </a:lvl1pPr>
          </a:lstStyle>
          <a:p>
            <a:fld id="{E31375A4-56A4-47D6-9801-1991572033F7}" type="slidenum">
              <a:rPr lang="en-US" altLang="zh-CN" smtClean="0"/>
              <a:pPr/>
              <a:t>‹#›</a:t>
            </a:fld>
            <a:endParaRPr lang="zh-CN" altLang="en-US" dirty="0"/>
          </a:p>
        </p:txBody>
      </p:sp>
      <p:sp>
        <p:nvSpPr>
          <p:cNvPr id="63" name="SmartArt 占位符 62">
            <a:extLst>
              <a:ext uri="{FF2B5EF4-FFF2-40B4-BE49-F238E27FC236}">
                <a16:creationId xmlns:a16="http://schemas.microsoft.com/office/drawing/2014/main" id="{3E98ACF1-74AC-4D1D-9784-D1507B787DC3}"/>
              </a:ext>
            </a:extLst>
          </p:cNvPr>
          <p:cNvSpPr>
            <a:spLocks noGrp="1"/>
          </p:cNvSpPr>
          <p:nvPr>
            <p:ph type="dgm" sz="quarter" idx="13"/>
          </p:nvPr>
        </p:nvSpPr>
        <p:spPr>
          <a:xfrm>
            <a:off x="4965859" y="362930"/>
            <a:ext cx="6701535" cy="6027931"/>
          </a:xfrm>
          <a:prstGeom prst="rect">
            <a:avLst/>
          </a:prstGeom>
        </p:spPr>
        <p:txBody>
          <a:bodyPr/>
          <a:lstStyle/>
          <a:p>
            <a:endParaRPr lang="zh-CN" alt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标题和内容">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a:xfrm>
            <a:off x="949571" y="1311569"/>
            <a:ext cx="10770648" cy="5157643"/>
          </a:xfrm>
          <a:prstGeom prst="rect">
            <a:avLst/>
          </a:prstGeom>
        </p:spPr>
        <p:txBody>
          <a:bodyPr/>
          <a:lstStyle>
            <a:lvl1pPr eaLnBrk="1" hangingPunct="1">
              <a:lnSpc>
                <a:spcPct val="100000"/>
              </a:lnSpc>
              <a:defRPr sz="3200" b="1">
                <a:latin typeface="Microsoft YaHei" panose="020B0503020204020204" pitchFamily="34" charset="-122"/>
                <a:ea typeface="Microsoft YaHei" panose="020B0503020204020204" pitchFamily="34" charset="-122"/>
              </a:defRPr>
            </a:lvl1pPr>
            <a:lvl2pPr eaLnBrk="1" hangingPunct="1">
              <a:lnSpc>
                <a:spcPct val="100000"/>
              </a:lnSpc>
              <a:defRPr sz="2800" b="1">
                <a:latin typeface="微软雅黑" panose="020B0503020204020204" pitchFamily="34" charset="-122"/>
                <a:ea typeface="微软雅黑" panose="020B0503020204020204" pitchFamily="34" charset="-122"/>
              </a:defRPr>
            </a:lvl2pPr>
            <a:lvl3pPr eaLnBrk="1" hangingPunct="1">
              <a:lnSpc>
                <a:spcPct val="100000"/>
              </a:lnSpc>
              <a:defRPr sz="2400" b="1"/>
            </a:lvl3pPr>
            <a:lvl4pPr eaLnBrk="1" hangingPunct="1">
              <a:lnSpc>
                <a:spcPct val="100000"/>
              </a:lnSpc>
              <a:defRPr sz="2000" b="1"/>
            </a:lvl4pPr>
            <a:lvl5pPr eaLnBrk="1" hangingPunct="1">
              <a:lnSpc>
                <a:spcPct val="100000"/>
              </a:lnSpc>
              <a:defRPr sz="1800" b="1"/>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标题 3">
            <a:extLst>
              <a:ext uri="{FF2B5EF4-FFF2-40B4-BE49-F238E27FC236}">
                <a16:creationId xmlns:a16="http://schemas.microsoft.com/office/drawing/2014/main" id="{4C7C89A4-0A17-4593-B351-2547CD6EED97}"/>
              </a:ext>
            </a:extLst>
          </p:cNvPr>
          <p:cNvSpPr>
            <a:spLocks noGrp="1"/>
          </p:cNvSpPr>
          <p:nvPr>
            <p:ph type="title"/>
          </p:nvPr>
        </p:nvSpPr>
        <p:spPr>
          <a:xfrm>
            <a:off x="1295469" y="188915"/>
            <a:ext cx="9774049" cy="549275"/>
          </a:xfrm>
          <a:prstGeom prst="rect">
            <a:avLst/>
          </a:prstGeom>
        </p:spPr>
        <p:txBody>
          <a:bodyPr/>
          <a:lstStyle>
            <a:lvl1pPr algn="ct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5" name="文本框 4">
            <a:extLst>
              <a:ext uri="{FF2B5EF4-FFF2-40B4-BE49-F238E27FC236}">
                <a16:creationId xmlns:a16="http://schemas.microsoft.com/office/drawing/2014/main" id="{5A19CF1F-441D-4B69-8107-CBE2399D9980}"/>
              </a:ext>
            </a:extLst>
          </p:cNvPr>
          <p:cNvSpPr txBox="1"/>
          <p:nvPr userDrawn="1"/>
        </p:nvSpPr>
        <p:spPr>
          <a:xfrm>
            <a:off x="10032437" y="6444044"/>
            <a:ext cx="1579278" cy="369332"/>
          </a:xfrm>
          <a:prstGeom prst="rect">
            <a:avLst/>
          </a:prstGeom>
          <a:noFill/>
        </p:spPr>
        <p:txBody>
          <a:bodyPr wrap="none" rtlCol="0">
            <a:spAutoFit/>
          </a:bodyPr>
          <a:lstStyle/>
          <a:p>
            <a:pPr marL="0" marR="0" lvl="0" indent="0" algn="l" defTabSz="914377" rtl="0" eaLnBrk="0" fontAlgn="base" latinLnBrk="0" hangingPunct="0">
              <a:lnSpc>
                <a:spcPct val="100000"/>
              </a:lnSpc>
              <a:spcBef>
                <a:spcPct val="0"/>
              </a:spcBef>
              <a:spcAft>
                <a:spcPct val="0"/>
              </a:spcAft>
              <a:buClrTx/>
              <a:buSzTx/>
              <a:buFontTx/>
              <a:buNone/>
              <a:tabLst/>
              <a:defRPr/>
            </a:pPr>
            <a:r>
              <a:rPr kumimoji="1" lang="zh-CN" altLang="en-US" sz="1800" b="1" i="0" u="none" strike="noStrike" kern="1200" cap="none" spc="0" normalizeH="0" baseline="0" noProof="0" dirty="0">
                <a:ln>
                  <a:noFill/>
                </a:ln>
                <a:solidFill>
                  <a:srgbClr val="333399">
                    <a:lumMod val="75000"/>
                  </a:srgbClr>
                </a:solidFill>
                <a:effectLst/>
                <a:uLnTx/>
                <a:uFillTx/>
                <a:latin typeface="楷体" panose="02010609060101010101" pitchFamily="49" charset="-122"/>
                <a:ea typeface="楷体" panose="02010609060101010101" pitchFamily="49" charset="-122"/>
                <a:cs typeface="+mn-cs"/>
              </a:rPr>
              <a:t>电子科技大学</a:t>
            </a:r>
          </a:p>
        </p:txBody>
      </p:sp>
      <p:pic>
        <p:nvPicPr>
          <p:cNvPr id="6" name="Picture 9" descr="徽记">
            <a:extLst>
              <a:ext uri="{FF2B5EF4-FFF2-40B4-BE49-F238E27FC236}">
                <a16:creationId xmlns:a16="http://schemas.microsoft.com/office/drawing/2014/main" id="{A13D5CF7-500E-49D2-96C3-F6515B1E78B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207" y="-1"/>
            <a:ext cx="1141756"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HAB00003">
            <a:extLst>
              <a:ext uri="{FF2B5EF4-FFF2-40B4-BE49-F238E27FC236}">
                <a16:creationId xmlns:a16="http://schemas.microsoft.com/office/drawing/2014/main" id="{D08F9635-4C75-4188-AB27-E6CD9ED569A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95466" y="911864"/>
            <a:ext cx="10169705" cy="17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a:extLst>
              <a:ext uri="{FF2B5EF4-FFF2-40B4-BE49-F238E27FC236}">
                <a16:creationId xmlns:a16="http://schemas.microsoft.com/office/drawing/2014/main" id="{242A2119-1AE2-4352-988F-01393E736B91}"/>
              </a:ext>
            </a:extLst>
          </p:cNvPr>
          <p:cNvPicPr>
            <a:picLocks noChangeAspect="1"/>
          </p:cNvPicPr>
          <p:nvPr userDrawn="1"/>
        </p:nvPicPr>
        <p:blipFill>
          <a:blip r:embed="rId4"/>
          <a:stretch>
            <a:fillRect/>
          </a:stretch>
        </p:blipFill>
        <p:spPr>
          <a:xfrm>
            <a:off x="0" y="1294039"/>
            <a:ext cx="360485" cy="5563965"/>
          </a:xfrm>
          <a:prstGeom prst="rect">
            <a:avLst/>
          </a:prstGeom>
        </p:spPr>
      </p:pic>
    </p:spTree>
    <p:extLst>
      <p:ext uri="{BB962C8B-B14F-4D97-AF65-F5344CB8AC3E}">
        <p14:creationId xmlns:p14="http://schemas.microsoft.com/office/powerpoint/2010/main" val="35920964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标题和双栏内容">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a:xfrm>
            <a:off x="1063871" y="1311569"/>
            <a:ext cx="5196255" cy="5157643"/>
          </a:xfrm>
          <a:prstGeom prst="rect">
            <a:avLst/>
          </a:prstGeom>
        </p:spPr>
        <p:txBody>
          <a:bodyPr/>
          <a:lstStyle>
            <a:lvl1pPr eaLnBrk="1" hangingPunct="1">
              <a:defRPr sz="3200" b="1">
                <a:latin typeface="Microsoft YaHei" panose="020B0503020204020204" pitchFamily="34" charset="-122"/>
                <a:ea typeface="Microsoft YaHei" panose="020B0503020204020204" pitchFamily="34" charset="-122"/>
              </a:defRPr>
            </a:lvl1pPr>
            <a:lvl2pPr eaLnBrk="1" hangingPunct="1">
              <a:defRPr sz="2400" b="1">
                <a:latin typeface="Microsoft YaHei" panose="020B0503020204020204" pitchFamily="34" charset="-122"/>
                <a:ea typeface="Microsoft YaHei" panose="020B0503020204020204" pitchFamily="34" charset="-122"/>
              </a:defRPr>
            </a:lvl2pPr>
            <a:lvl3pPr eaLnBrk="1" hangingPunct="1">
              <a:defRPr b="1">
                <a:latin typeface="Microsoft YaHei" panose="020B0503020204020204" pitchFamily="34" charset="-122"/>
                <a:ea typeface="Microsoft YaHei" panose="020B0503020204020204" pitchFamily="34" charset="-122"/>
              </a:defRPr>
            </a:lvl3pPr>
            <a:lvl4pPr eaLnBrk="1" hangingPunct="1">
              <a:defRPr b="1">
                <a:latin typeface="Microsoft YaHei" panose="020B0503020204020204" pitchFamily="34" charset="-122"/>
                <a:ea typeface="Microsoft YaHei" panose="020B0503020204020204" pitchFamily="34" charset="-122"/>
              </a:defRPr>
            </a:lvl4pPr>
            <a:lvl5pPr eaLnBrk="1" hangingPunct="1">
              <a:defRPr b="1">
                <a:latin typeface="Microsoft YaHei" panose="020B0503020204020204" pitchFamily="34" charset="-122"/>
                <a:ea typeface="Microsoft YaHei"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标题 3">
            <a:extLst>
              <a:ext uri="{FF2B5EF4-FFF2-40B4-BE49-F238E27FC236}">
                <a16:creationId xmlns:a16="http://schemas.microsoft.com/office/drawing/2014/main" id="{4C7C89A4-0A17-4593-B351-2547CD6EED97}"/>
              </a:ext>
            </a:extLst>
          </p:cNvPr>
          <p:cNvSpPr>
            <a:spLocks noGrp="1"/>
          </p:cNvSpPr>
          <p:nvPr>
            <p:ph type="title"/>
          </p:nvPr>
        </p:nvSpPr>
        <p:spPr>
          <a:xfrm>
            <a:off x="1295469" y="188915"/>
            <a:ext cx="10536049" cy="549275"/>
          </a:xfrm>
          <a:prstGeom prst="rect">
            <a:avLst/>
          </a:prstGeom>
        </p:spPr>
        <p:txBody>
          <a:bodyPr/>
          <a:lstStyle>
            <a:lvl1pPr algn="ctr">
              <a:defRPr sz="2800">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
        <p:nvSpPr>
          <p:cNvPr id="5" name="文本框 4">
            <a:extLst>
              <a:ext uri="{FF2B5EF4-FFF2-40B4-BE49-F238E27FC236}">
                <a16:creationId xmlns:a16="http://schemas.microsoft.com/office/drawing/2014/main" id="{5A19CF1F-441D-4B69-8107-CBE2399D9980}"/>
              </a:ext>
            </a:extLst>
          </p:cNvPr>
          <p:cNvSpPr txBox="1"/>
          <p:nvPr userDrawn="1"/>
        </p:nvSpPr>
        <p:spPr>
          <a:xfrm>
            <a:off x="10032437" y="6444044"/>
            <a:ext cx="1569660" cy="369332"/>
          </a:xfrm>
          <a:prstGeom prst="rect">
            <a:avLst/>
          </a:prstGeom>
          <a:noFill/>
        </p:spPr>
        <p:txBody>
          <a:bodyPr wrap="none" rtlCol="0">
            <a:spAutoFit/>
          </a:bodyPr>
          <a:lstStyle/>
          <a:p>
            <a:pPr marL="0" marR="0" lvl="0" indent="0" algn="l" defTabSz="914377" rtl="0" eaLnBrk="0" fontAlgn="base" latinLnBrk="0" hangingPunct="0">
              <a:lnSpc>
                <a:spcPct val="100000"/>
              </a:lnSpc>
              <a:spcBef>
                <a:spcPct val="0"/>
              </a:spcBef>
              <a:spcAft>
                <a:spcPct val="0"/>
              </a:spcAft>
              <a:buClrTx/>
              <a:buSzTx/>
              <a:buFontTx/>
              <a:buNone/>
              <a:tabLst/>
              <a:defRPr/>
            </a:pPr>
            <a:r>
              <a:rPr kumimoji="1" lang="zh-CN" altLang="en-US" sz="1800" b="1" i="0" u="none" strike="noStrike" kern="1200" cap="none" spc="0" normalizeH="0" baseline="0" noProof="0" dirty="0">
                <a:ln>
                  <a:noFill/>
                </a:ln>
                <a:solidFill>
                  <a:srgbClr val="333399">
                    <a:lumMod val="75000"/>
                  </a:srgbClr>
                </a:solidFill>
                <a:effectLst/>
                <a:uLnTx/>
                <a:uFillTx/>
                <a:latin typeface="Microsoft YaHei" panose="020B0503020204020204" pitchFamily="34" charset="-122"/>
                <a:ea typeface="Microsoft YaHei" panose="020B0503020204020204" pitchFamily="34" charset="-122"/>
                <a:cs typeface="+mn-cs"/>
              </a:rPr>
              <a:t>电子科技大学</a:t>
            </a:r>
          </a:p>
        </p:txBody>
      </p:sp>
      <p:pic>
        <p:nvPicPr>
          <p:cNvPr id="6" name="Picture 9" descr="徽记">
            <a:extLst>
              <a:ext uri="{FF2B5EF4-FFF2-40B4-BE49-F238E27FC236}">
                <a16:creationId xmlns:a16="http://schemas.microsoft.com/office/drawing/2014/main" id="{A13D5CF7-500E-49D2-96C3-F6515B1E78B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207" y="-1"/>
            <a:ext cx="1141756"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HAB00003">
            <a:extLst>
              <a:ext uri="{FF2B5EF4-FFF2-40B4-BE49-F238E27FC236}">
                <a16:creationId xmlns:a16="http://schemas.microsoft.com/office/drawing/2014/main" id="{D08F9635-4C75-4188-AB27-E6CD9ED569A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95466" y="911864"/>
            <a:ext cx="10169705" cy="17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martArt 占位符 7">
            <a:extLst>
              <a:ext uri="{FF2B5EF4-FFF2-40B4-BE49-F238E27FC236}">
                <a16:creationId xmlns:a16="http://schemas.microsoft.com/office/drawing/2014/main" id="{0459F0E7-C03B-4267-9E79-21788BF62AD8}"/>
              </a:ext>
            </a:extLst>
          </p:cNvPr>
          <p:cNvSpPr>
            <a:spLocks noGrp="1"/>
          </p:cNvSpPr>
          <p:nvPr>
            <p:ph type="dgm" sz="quarter" idx="10"/>
          </p:nvPr>
        </p:nvSpPr>
        <p:spPr>
          <a:xfrm>
            <a:off x="6681790" y="1311568"/>
            <a:ext cx="5343959" cy="5132479"/>
          </a:xfrm>
          <a:prstGeom prst="rect">
            <a:avLst/>
          </a:prstGeom>
        </p:spPr>
        <p:txBody>
          <a:bodyPr/>
          <a:lstStyle>
            <a:lvl1pPr>
              <a:defRPr>
                <a:latin typeface="Microsoft YaHei" panose="020B0503020204020204" pitchFamily="34" charset="-122"/>
                <a:ea typeface="Microsoft YaHei" panose="020B0503020204020204" pitchFamily="34" charset="-122"/>
              </a:defRPr>
            </a:lvl1pPr>
          </a:lstStyle>
          <a:p>
            <a:endParaRPr lang="zh-CN" altLang="en-US"/>
          </a:p>
        </p:txBody>
      </p:sp>
      <p:pic>
        <p:nvPicPr>
          <p:cNvPr id="9" name="图片 8">
            <a:extLst>
              <a:ext uri="{FF2B5EF4-FFF2-40B4-BE49-F238E27FC236}">
                <a16:creationId xmlns:a16="http://schemas.microsoft.com/office/drawing/2014/main" id="{C320ED46-140B-4720-895A-4766D4AC8B3B}"/>
              </a:ext>
            </a:extLst>
          </p:cNvPr>
          <p:cNvPicPr>
            <a:picLocks noChangeAspect="1"/>
          </p:cNvPicPr>
          <p:nvPr userDrawn="1"/>
        </p:nvPicPr>
        <p:blipFill>
          <a:blip r:embed="rId4"/>
          <a:stretch>
            <a:fillRect/>
          </a:stretch>
        </p:blipFill>
        <p:spPr>
          <a:xfrm>
            <a:off x="0" y="1294039"/>
            <a:ext cx="360485" cy="5563965"/>
          </a:xfrm>
          <a:prstGeom prst="rect">
            <a:avLst/>
          </a:prstGeom>
        </p:spPr>
      </p:pic>
    </p:spTree>
    <p:extLst>
      <p:ext uri="{BB962C8B-B14F-4D97-AF65-F5344CB8AC3E}">
        <p14:creationId xmlns:p14="http://schemas.microsoft.com/office/powerpoint/2010/main" val="3937955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571503" y="0"/>
            <a:ext cx="5202767" cy="668780"/>
          </a:xfrm>
          <a:prstGeom prst="rect">
            <a:avLst/>
          </a:prstGeom>
        </p:spPr>
        <p:txBody>
          <a:bodyPr rtlCol="0"/>
          <a:lstStyle>
            <a:lvl1pPr>
              <a:lnSpc>
                <a:spcPct val="130000"/>
              </a:lnSpc>
              <a:defRPr sz="3200">
                <a:latin typeface="Microsoft YaHei" panose="020B0503020204020204" pitchFamily="34" charset="-122"/>
                <a:ea typeface="Microsoft YaHei" panose="020B0503020204020204" pitchFamily="34" charset="-122"/>
              </a:defRPr>
            </a:lvl1pPr>
          </a:lstStyle>
          <a:p>
            <a:pPr rtl="0"/>
            <a:r>
              <a:rPr lang="zh-CN" altLang="en-US" dirty="0"/>
              <a:t>单击此处编辑母版标题样式</a:t>
            </a:r>
          </a:p>
        </p:txBody>
      </p:sp>
      <p:sp>
        <p:nvSpPr>
          <p:cNvPr id="8" name="矩形 7"/>
          <p:cNvSpPr/>
          <p:nvPr userDrawn="1"/>
        </p:nvSpPr>
        <p:spPr>
          <a:xfrm>
            <a:off x="2" y="0"/>
            <a:ext cx="368300"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Microsoft YaHei" panose="020B0503020204020204" pitchFamily="34" charset="-122"/>
              <a:ea typeface="Microsoft YaHei" panose="020B0503020204020204" pitchFamily="34" charset="-122"/>
            </a:endParaRPr>
          </a:p>
        </p:txBody>
      </p:sp>
      <p:sp>
        <p:nvSpPr>
          <p:cNvPr id="4" name="内容占位符 2">
            <a:extLst>
              <a:ext uri="{FF2B5EF4-FFF2-40B4-BE49-F238E27FC236}">
                <a16:creationId xmlns:a16="http://schemas.microsoft.com/office/drawing/2014/main" id="{72AD38CD-DEEA-4237-8C89-6CDAF7B31787}"/>
              </a:ext>
            </a:extLst>
          </p:cNvPr>
          <p:cNvSpPr>
            <a:spLocks noGrp="1"/>
          </p:cNvSpPr>
          <p:nvPr>
            <p:ph idx="1"/>
          </p:nvPr>
        </p:nvSpPr>
        <p:spPr>
          <a:xfrm>
            <a:off x="483580" y="993531"/>
            <a:ext cx="11236641" cy="5475677"/>
          </a:xfrm>
          <a:prstGeom prst="rect">
            <a:avLst/>
          </a:prstGeom>
        </p:spPr>
        <p:txBody>
          <a:bodyPr/>
          <a:lstStyle>
            <a:lvl1pPr eaLnBrk="1" hangingPunct="1">
              <a:lnSpc>
                <a:spcPct val="100000"/>
              </a:lnSpc>
              <a:defRPr sz="3200" b="1">
                <a:latin typeface="Microsoft YaHei" panose="020B0503020204020204" pitchFamily="34" charset="-122"/>
                <a:ea typeface="Microsoft YaHei" panose="020B0503020204020204" pitchFamily="34" charset="-122"/>
              </a:defRPr>
            </a:lvl1pPr>
            <a:lvl2pPr eaLnBrk="1" hangingPunct="1">
              <a:lnSpc>
                <a:spcPct val="100000"/>
              </a:lnSpc>
              <a:defRPr sz="2800" b="1">
                <a:latin typeface="Microsoft YaHei" panose="020B0503020204020204" pitchFamily="34" charset="-122"/>
                <a:ea typeface="Microsoft YaHei" panose="020B0503020204020204" pitchFamily="34" charset="-122"/>
              </a:defRPr>
            </a:lvl2pPr>
            <a:lvl3pPr eaLnBrk="1" hangingPunct="1">
              <a:lnSpc>
                <a:spcPct val="100000"/>
              </a:lnSpc>
              <a:defRPr sz="2400" b="1">
                <a:latin typeface="Microsoft YaHei" panose="020B0503020204020204" pitchFamily="34" charset="-122"/>
                <a:ea typeface="Microsoft YaHei" panose="020B0503020204020204" pitchFamily="34" charset="-122"/>
              </a:defRPr>
            </a:lvl3pPr>
            <a:lvl4pPr eaLnBrk="1" hangingPunct="1">
              <a:lnSpc>
                <a:spcPct val="100000"/>
              </a:lnSpc>
              <a:defRPr sz="2000" b="1">
                <a:latin typeface="Microsoft YaHei" panose="020B0503020204020204" pitchFamily="34" charset="-122"/>
                <a:ea typeface="Microsoft YaHei" panose="020B0503020204020204" pitchFamily="34" charset="-122"/>
              </a:defRPr>
            </a:lvl4pPr>
            <a:lvl5pPr eaLnBrk="1" hangingPunct="1">
              <a:lnSpc>
                <a:spcPct val="100000"/>
              </a:lnSpc>
              <a:defRPr sz="1800" b="1">
                <a:latin typeface="Microsoft YaHei" panose="020B0503020204020204" pitchFamily="34" charset="-122"/>
                <a:ea typeface="Microsoft YaHei"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0" y="0"/>
            <a:ext cx="12192000" cy="6738256"/>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48" name="直接连接符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9" r:id="rId3"/>
    <p:sldLayoutId id="2147483661" r:id="rId4"/>
    <p:sldLayoutId id="2147483652"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377"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28594" indent="-228594" algn="l" defTabSz="914377"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189" indent="-182875" algn="l" defTabSz="914377"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783" indent="-179384" algn="l" defTabSz="914377"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377" indent="-182875" algn="l" defTabSz="914377"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2971"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2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27.xml"/><Relationship Id="rId5" Type="http://schemas.openxmlformats.org/officeDocument/2006/relationships/image" Target="../media/image9.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ags" Target="../tags/tag3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ags" Target="../tags/tag3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tags" Target="../tags/tag3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tags" Target="../tags/tag3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tags" Target="../tags/tag3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5.xml"/><Relationship Id="rId6" Type="http://schemas.openxmlformats.org/officeDocument/2006/relationships/hyperlink" Target="https://baike.baidu.com/item/%E6%8E%A5%E5%8F%A3" TargetMode="External"/><Relationship Id="rId5" Type="http://schemas.openxmlformats.org/officeDocument/2006/relationships/hyperlink" Target="https://baike.baidu.com/item/%E5%86%85%E6%A0%B8" TargetMode="External"/><Relationship Id="rId4" Type="http://schemas.openxmlformats.org/officeDocument/2006/relationships/hyperlink" Target="https://baike.baidu.com/item/%E7%94%A8%E6%88%B7%E7%95%8C%E9%9D%A2"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8" Type="http://schemas.openxmlformats.org/officeDocument/2006/relationships/hyperlink" Target="https://baike.baidu.com/item/%E8%A7%A3%E9%87%8A%E7%A8%8B%E5%BA%8F" TargetMode="External"/><Relationship Id="rId3" Type="http://schemas.openxmlformats.org/officeDocument/2006/relationships/notesSlide" Target="../notesSlides/notesSlide7.xml"/><Relationship Id="rId7" Type="http://schemas.openxmlformats.org/officeDocument/2006/relationships/hyperlink" Target="https://baike.baidu.com/item/%E8%A7%A3%E9%87%8A%E5%99%A8" TargetMode="External"/><Relationship Id="rId2" Type="http://schemas.openxmlformats.org/officeDocument/2006/relationships/slideLayout" Target="../slideLayouts/slideLayout3.xml"/><Relationship Id="rId1" Type="http://schemas.openxmlformats.org/officeDocument/2006/relationships/tags" Target="../tags/tag7.xml"/><Relationship Id="rId6" Type="http://schemas.openxmlformats.org/officeDocument/2006/relationships/hyperlink" Target="https://baike.baidu.com/item/%E6%8E%A5%E5%8F%A3" TargetMode="External"/><Relationship Id="rId5" Type="http://schemas.openxmlformats.org/officeDocument/2006/relationships/hyperlink" Target="https://baike.baidu.com/item/%E5%86%85%E6%A0%B8" TargetMode="External"/><Relationship Id="rId4" Type="http://schemas.openxmlformats.org/officeDocument/2006/relationships/hyperlink" Target="https://baike.baidu.com/item/%E7%94%A8%E6%88%B7%E7%95%8C%E9%9D%A2" TargetMode="External"/><Relationship Id="rId9" Type="http://schemas.openxmlformats.org/officeDocument/2006/relationships/hyperlink" Target="https://baike.baidu.com/item/%E7%A8%8B%E5%BA%8F%E8%AE%BE%E8%AE%A1%E8%AF%AD%E8%A8%80"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hyperlink" Target="https://baike.baidu.com/item/%E8%A7%A3%E9%87%8A%E5%99%A8"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9.xml"/><Relationship Id="rId5" Type="http://schemas.openxmlformats.org/officeDocument/2006/relationships/hyperlink" Target="https://baike.baidu.com/item/%E6%95%B0%E7%BB%84" TargetMode="External"/><Relationship Id="rId4" Type="http://schemas.openxmlformats.org/officeDocument/2006/relationships/hyperlink" Target="https://baike.baidu.com/item/%E7%A8%8B%E5%BA%8F%E8%AE%BE%E8%AE%A1%E8%AF%AD%E8%A8%8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a:xfrm>
            <a:off x="592283" y="3421153"/>
            <a:ext cx="11513127" cy="1871475"/>
          </a:xfrm>
        </p:spPr>
        <p:txBody>
          <a:bodyPr/>
          <a:lstStyle/>
          <a:p>
            <a:r>
              <a:rPr lang="zh-CN" altLang="en-US" dirty="0">
                <a:sym typeface="+mn-lt"/>
              </a:rPr>
              <a:t>第七章 </a:t>
            </a:r>
            <a:r>
              <a:rPr lang="en-US" altLang="zh-CN" dirty="0">
                <a:sym typeface="+mn-lt"/>
              </a:rPr>
              <a:t>Unix/Linux</a:t>
            </a:r>
            <a:r>
              <a:rPr lang="zh-CN" altLang="en-US" dirty="0">
                <a:sym typeface="+mn-lt"/>
              </a:rPr>
              <a:t>系统入门</a:t>
            </a:r>
          </a:p>
        </p:txBody>
      </p:sp>
    </p:spTree>
    <p:extLst>
      <p:ext uri="{BB962C8B-B14F-4D97-AF65-F5344CB8AC3E}">
        <p14:creationId xmlns:p14="http://schemas.microsoft.com/office/powerpoint/2010/main" val="244918990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5022-0E7B-4C80-859F-6ED97F8D9FEB}"/>
              </a:ext>
            </a:extLst>
          </p:cNvPr>
          <p:cNvSpPr>
            <a:spLocks noGrp="1"/>
          </p:cNvSpPr>
          <p:nvPr>
            <p:ph type="title"/>
          </p:nvPr>
        </p:nvSpPr>
        <p:spPr>
          <a:xfrm>
            <a:off x="1174173" y="1105826"/>
            <a:ext cx="8532813" cy="549275"/>
          </a:xfrm>
        </p:spPr>
        <p:txBody>
          <a:bodyPr/>
          <a:lstStyle/>
          <a:p>
            <a:pPr algn="l">
              <a:defRPr/>
            </a:pPr>
            <a:r>
              <a:rPr lang="zh-CN" altLang="en-US" sz="2800" dirty="0"/>
              <a:t>（</a:t>
            </a:r>
            <a:r>
              <a:rPr lang="en-US" altLang="zh-CN" sz="2800" dirty="0"/>
              <a:t>3</a:t>
            </a:r>
            <a:r>
              <a:rPr lang="zh-CN" altLang="en-US" sz="2800" dirty="0"/>
              <a:t>）</a:t>
            </a:r>
            <a:r>
              <a:rPr lang="en-US" altLang="zh-CN" sz="2800" dirty="0"/>
              <a:t>Linux</a:t>
            </a:r>
            <a:r>
              <a:rPr lang="zh-CN" altLang="en-US" sz="2800" dirty="0"/>
              <a:t>文件系统相关概念</a:t>
            </a:r>
          </a:p>
        </p:txBody>
      </p:sp>
      <p:sp>
        <p:nvSpPr>
          <p:cNvPr id="17412" name="内容占位符 2">
            <a:extLst>
              <a:ext uri="{FF2B5EF4-FFF2-40B4-BE49-F238E27FC236}">
                <a16:creationId xmlns:a16="http://schemas.microsoft.com/office/drawing/2014/main" id="{E7D96787-8896-4994-8BD9-940661691C89}"/>
              </a:ext>
            </a:extLst>
          </p:cNvPr>
          <p:cNvSpPr>
            <a:spLocks noGrp="1" noChangeArrowheads="1"/>
          </p:cNvSpPr>
          <p:nvPr>
            <p:ph idx="1"/>
          </p:nvPr>
        </p:nvSpPr>
        <p:spPr>
          <a:xfrm>
            <a:off x="1174174" y="1514168"/>
            <a:ext cx="10276609" cy="5191432"/>
          </a:xfrm>
        </p:spPr>
        <p:txBody>
          <a:bodyPr/>
          <a:lstStyle/>
          <a:p>
            <a:pPr marL="0" indent="267964" algn="just">
              <a:lnSpc>
                <a:spcPct val="120000"/>
              </a:lnSpc>
              <a:spcBef>
                <a:spcPts val="0"/>
              </a:spcBef>
            </a:pPr>
            <a:r>
              <a:rPr lang="en-US" altLang="zh-CN" sz="2400" kern="100" dirty="0">
                <a:solidFill>
                  <a:srgbClr val="FF0000"/>
                </a:solidFill>
                <a:cs typeface="Times New Roman" panose="02020603050405020304" pitchFamily="18" charset="0"/>
              </a:rPr>
              <a:t>Linux</a:t>
            </a:r>
            <a:r>
              <a:rPr lang="zh-CN" altLang="en-US" sz="2400" kern="100" dirty="0">
                <a:solidFill>
                  <a:srgbClr val="FF0000"/>
                </a:solidFill>
                <a:cs typeface="Times New Roman" panose="02020603050405020304" pitchFamily="18" charset="0"/>
              </a:rPr>
              <a:t>文件系统中的文件是数据的集合，文件系统不仅包含着文件中的数据而且还有文件系统的结构</a:t>
            </a:r>
            <a:r>
              <a:rPr lang="zh-CN" altLang="en-US" sz="2400" kern="100" dirty="0">
                <a:solidFill>
                  <a:srgbClr val="000000"/>
                </a:solidFill>
                <a:cs typeface="Times New Roman" panose="02020603050405020304" pitchFamily="18" charset="0"/>
              </a:rPr>
              <a:t>，所有</a:t>
            </a:r>
            <a:r>
              <a:rPr lang="en-US" altLang="zh-CN" sz="2400" kern="100" dirty="0">
                <a:solidFill>
                  <a:srgbClr val="000000"/>
                </a:solidFill>
                <a:cs typeface="Times New Roman" panose="02020603050405020304" pitchFamily="18" charset="0"/>
              </a:rPr>
              <a:t>Linux</a:t>
            </a:r>
            <a:r>
              <a:rPr lang="zh-CN" altLang="en-US" sz="2400" kern="100" dirty="0">
                <a:solidFill>
                  <a:srgbClr val="000000"/>
                </a:solidFill>
                <a:cs typeface="Times New Roman" panose="02020603050405020304" pitchFamily="18" charset="0"/>
              </a:rPr>
              <a:t>用户和程序看到的文件、目录、软连接及文件保护信息等都存储在其中。</a:t>
            </a:r>
            <a:endParaRPr lang="en-US" altLang="zh-CN" sz="2400" kern="100" dirty="0">
              <a:solidFill>
                <a:srgbClr val="000000"/>
              </a:solidFill>
              <a:cs typeface="Times New Roman" panose="02020603050405020304" pitchFamily="18" charset="0"/>
            </a:endParaRPr>
          </a:p>
          <a:p>
            <a:pPr marL="623872" indent="-312731" algn="just">
              <a:lnSpc>
                <a:spcPct val="120000"/>
              </a:lnSpc>
              <a:spcBef>
                <a:spcPts val="0"/>
              </a:spcBef>
            </a:pPr>
            <a:r>
              <a:rPr lang="zh-CN" altLang="en-US" sz="2400" kern="100" dirty="0">
                <a:solidFill>
                  <a:srgbClr val="000000"/>
                </a:solidFill>
                <a:cs typeface="Times New Roman" panose="02020603050405020304" pitchFamily="18" charset="0"/>
              </a:rPr>
              <a:t>每个实际文件系统都是从操作系统和系统服务中分离出来的，它们之间通过一个接口层</a:t>
            </a:r>
            <a:r>
              <a:rPr lang="en-US" altLang="zh-CN" sz="2400" kern="100" dirty="0">
                <a:solidFill>
                  <a:srgbClr val="000000"/>
                </a:solidFill>
                <a:cs typeface="Times New Roman" panose="02020603050405020304" pitchFamily="18" charset="0"/>
              </a:rPr>
              <a:t>——</a:t>
            </a:r>
            <a:r>
              <a:rPr lang="zh-CN" altLang="en-US" sz="2400" kern="100" dirty="0">
                <a:solidFill>
                  <a:srgbClr val="000000"/>
                </a:solidFill>
                <a:cs typeface="Times New Roman" panose="02020603050405020304" pitchFamily="18" charset="0"/>
              </a:rPr>
              <a:t>虚拟文件系统（</a:t>
            </a:r>
            <a:r>
              <a:rPr lang="en-US" altLang="zh-CN" sz="2400" kern="100" dirty="0">
                <a:solidFill>
                  <a:srgbClr val="000000"/>
                </a:solidFill>
                <a:cs typeface="Times New Roman" panose="02020603050405020304" pitchFamily="18" charset="0"/>
              </a:rPr>
              <a:t>VFS</a:t>
            </a:r>
            <a:r>
              <a:rPr lang="zh-CN" altLang="en-US" sz="2400" kern="100" dirty="0">
                <a:solidFill>
                  <a:srgbClr val="000000"/>
                </a:solidFill>
                <a:cs typeface="Times New Roman" panose="02020603050405020304" pitchFamily="18" charset="0"/>
              </a:rPr>
              <a:t>）通信。</a:t>
            </a:r>
            <a:endParaRPr lang="zh-CN" altLang="en-US" sz="2400" kern="100" dirty="0">
              <a:cs typeface="Times New Roman" panose="02020603050405020304" pitchFamily="18" charset="0"/>
            </a:endParaRPr>
          </a:p>
          <a:p>
            <a:pPr marL="623872" indent="-312731" algn="just">
              <a:lnSpc>
                <a:spcPct val="120000"/>
              </a:lnSpc>
              <a:spcBef>
                <a:spcPts val="0"/>
              </a:spcBef>
            </a:pPr>
            <a:r>
              <a:rPr lang="zh-CN" altLang="en-US" sz="2400" kern="100" dirty="0">
                <a:solidFill>
                  <a:srgbClr val="000000"/>
                </a:solidFill>
                <a:cs typeface="Times New Roman" panose="02020603050405020304" pitchFamily="18" charset="0"/>
              </a:rPr>
              <a:t>文件类型主要包括：</a:t>
            </a:r>
            <a:endParaRPr lang="en-US" altLang="zh-CN" sz="2400" kern="100" dirty="0">
              <a:solidFill>
                <a:srgbClr val="000000"/>
              </a:solidFill>
              <a:cs typeface="Times New Roman" panose="02020603050405020304" pitchFamily="18" charset="0"/>
            </a:endParaRPr>
          </a:p>
          <a:p>
            <a:pPr marL="825479" indent="-514338" algn="just">
              <a:lnSpc>
                <a:spcPct val="120000"/>
              </a:lnSpc>
              <a:spcBef>
                <a:spcPts val="0"/>
              </a:spcBef>
              <a:buFont typeface="+mj-ea"/>
              <a:buAutoNum type="circleNumDbPlain"/>
            </a:pPr>
            <a:r>
              <a:rPr lang="zh-CN" altLang="en-US" sz="2400" kern="100" dirty="0">
                <a:solidFill>
                  <a:srgbClr val="000000"/>
                </a:solidFill>
                <a:cs typeface="Times New Roman" panose="02020603050405020304" pitchFamily="18" charset="0"/>
              </a:rPr>
              <a:t>普通文件（</a:t>
            </a:r>
            <a:r>
              <a:rPr lang="en-US" altLang="zh-CN" sz="2400" kern="100" dirty="0" err="1">
                <a:solidFill>
                  <a:srgbClr val="000000"/>
                </a:solidFill>
                <a:cs typeface="Times New Roman" panose="02020603050405020304" pitchFamily="18" charset="0"/>
              </a:rPr>
              <a:t>regularfile</a:t>
            </a:r>
            <a:r>
              <a:rPr lang="zh-CN" altLang="en-US" sz="2400" kern="100" dirty="0">
                <a:solidFill>
                  <a:srgbClr val="000000"/>
                </a:solidFill>
                <a:cs typeface="Times New Roman" panose="02020603050405020304" pitchFamily="18" charset="0"/>
              </a:rPr>
              <a:t>）</a:t>
            </a:r>
            <a:endParaRPr lang="en-US" altLang="zh-CN" sz="2400" kern="100" dirty="0">
              <a:solidFill>
                <a:srgbClr val="000000"/>
              </a:solidFill>
              <a:cs typeface="Times New Roman" panose="02020603050405020304" pitchFamily="18" charset="0"/>
            </a:endParaRPr>
          </a:p>
          <a:p>
            <a:pPr marL="825479" indent="-514338" algn="just">
              <a:lnSpc>
                <a:spcPct val="120000"/>
              </a:lnSpc>
              <a:spcBef>
                <a:spcPts val="0"/>
              </a:spcBef>
              <a:buFont typeface="+mj-ea"/>
              <a:buAutoNum type="circleNumDbPlain"/>
            </a:pPr>
            <a:r>
              <a:rPr lang="zh-CN" altLang="en-US" sz="2400" kern="100" dirty="0">
                <a:solidFill>
                  <a:srgbClr val="000000"/>
                </a:solidFill>
                <a:cs typeface="Times New Roman" panose="02020603050405020304" pitchFamily="18" charset="0"/>
              </a:rPr>
              <a:t>目录文件（</a:t>
            </a:r>
            <a:r>
              <a:rPr lang="en-US" altLang="zh-CN" sz="2400" kern="100" dirty="0">
                <a:solidFill>
                  <a:srgbClr val="000000"/>
                </a:solidFill>
                <a:cs typeface="Times New Roman" panose="02020603050405020304" pitchFamily="18" charset="0"/>
              </a:rPr>
              <a:t>directory</a:t>
            </a:r>
            <a:r>
              <a:rPr lang="zh-CN" altLang="en-US" sz="2400" kern="100" dirty="0">
                <a:solidFill>
                  <a:srgbClr val="000000"/>
                </a:solidFill>
                <a:cs typeface="Times New Roman" panose="02020603050405020304" pitchFamily="18" charset="0"/>
              </a:rPr>
              <a:t>）</a:t>
            </a:r>
            <a:endParaRPr lang="en-US" altLang="zh-CN" sz="2400" kern="100" dirty="0">
              <a:solidFill>
                <a:srgbClr val="000000"/>
              </a:solidFill>
              <a:cs typeface="Times New Roman" panose="02020603050405020304" pitchFamily="18" charset="0"/>
            </a:endParaRPr>
          </a:p>
          <a:p>
            <a:pPr marL="825479" indent="-514338" algn="just">
              <a:lnSpc>
                <a:spcPct val="120000"/>
              </a:lnSpc>
              <a:spcBef>
                <a:spcPts val="0"/>
              </a:spcBef>
              <a:buFont typeface="+mj-ea"/>
              <a:buAutoNum type="circleNumDbPlain"/>
            </a:pPr>
            <a:r>
              <a:rPr lang="zh-CN" altLang="en-US" sz="2400" kern="100" dirty="0">
                <a:solidFill>
                  <a:srgbClr val="000000"/>
                </a:solidFill>
                <a:cs typeface="Times New Roman" panose="02020603050405020304" pitchFamily="18" charset="0"/>
              </a:rPr>
              <a:t>连接文件（</a:t>
            </a:r>
            <a:r>
              <a:rPr lang="en-US" altLang="zh-CN" sz="2400" kern="100" dirty="0">
                <a:solidFill>
                  <a:srgbClr val="000000"/>
                </a:solidFill>
                <a:cs typeface="Times New Roman" panose="02020603050405020304" pitchFamily="18" charset="0"/>
              </a:rPr>
              <a:t>link</a:t>
            </a:r>
            <a:r>
              <a:rPr lang="zh-CN" altLang="en-US" sz="2400" kern="100" dirty="0">
                <a:solidFill>
                  <a:srgbClr val="000000"/>
                </a:solidFill>
                <a:cs typeface="Times New Roman" panose="02020603050405020304" pitchFamily="18" charset="0"/>
              </a:rPr>
              <a:t>）</a:t>
            </a:r>
            <a:endParaRPr lang="en-US" altLang="zh-CN" sz="2400" kern="100" dirty="0">
              <a:solidFill>
                <a:srgbClr val="000000"/>
              </a:solidFill>
              <a:cs typeface="Times New Roman" panose="02020603050405020304" pitchFamily="18" charset="0"/>
            </a:endParaRPr>
          </a:p>
          <a:p>
            <a:pPr marL="825479" indent="-514338" algn="just">
              <a:lnSpc>
                <a:spcPct val="120000"/>
              </a:lnSpc>
              <a:spcBef>
                <a:spcPts val="0"/>
              </a:spcBef>
              <a:buFont typeface="+mj-ea"/>
              <a:buAutoNum type="circleNumDbPlain"/>
            </a:pPr>
            <a:r>
              <a:rPr lang="zh-CN" altLang="en-US" sz="2400" kern="100" dirty="0">
                <a:solidFill>
                  <a:srgbClr val="000000"/>
                </a:solidFill>
                <a:cs typeface="Times New Roman" panose="02020603050405020304" pitchFamily="18" charset="0"/>
              </a:rPr>
              <a:t>设备与设备文件（</a:t>
            </a:r>
            <a:r>
              <a:rPr lang="en-US" altLang="zh-CN" sz="2400" kern="100" dirty="0">
                <a:solidFill>
                  <a:srgbClr val="000000"/>
                </a:solidFill>
                <a:cs typeface="Times New Roman" panose="02020603050405020304" pitchFamily="18" charset="0"/>
              </a:rPr>
              <a:t>device</a:t>
            </a:r>
            <a:r>
              <a:rPr lang="zh-CN" altLang="en-US" sz="2400" kern="100" dirty="0">
                <a:solidFill>
                  <a:srgbClr val="000000"/>
                </a:solidFill>
                <a:cs typeface="Times New Roman" panose="02020603050405020304" pitchFamily="18" charset="0"/>
              </a:rPr>
              <a:t>）</a:t>
            </a:r>
            <a:endParaRPr lang="en-US" altLang="zh-CN" sz="2400" kern="100" dirty="0">
              <a:solidFill>
                <a:srgbClr val="000000"/>
              </a:solidFill>
              <a:cs typeface="Times New Roman" panose="02020603050405020304" pitchFamily="18" charset="0"/>
            </a:endParaRPr>
          </a:p>
          <a:p>
            <a:pPr marL="825479" indent="-514338" algn="just">
              <a:lnSpc>
                <a:spcPct val="120000"/>
              </a:lnSpc>
              <a:spcBef>
                <a:spcPts val="0"/>
              </a:spcBef>
              <a:buFont typeface="+mj-ea"/>
              <a:buAutoNum type="circleNumDbPlain"/>
            </a:pPr>
            <a:r>
              <a:rPr lang="zh-CN" altLang="en-US" sz="2400" kern="100" dirty="0">
                <a:solidFill>
                  <a:srgbClr val="000000"/>
                </a:solidFill>
                <a:cs typeface="Times New Roman" panose="02020603050405020304" pitchFamily="18" charset="0"/>
              </a:rPr>
              <a:t>套接字（</a:t>
            </a:r>
            <a:r>
              <a:rPr lang="en-US" altLang="zh-CN" sz="2400" kern="100" dirty="0">
                <a:solidFill>
                  <a:srgbClr val="000000"/>
                </a:solidFill>
                <a:cs typeface="Times New Roman" panose="02020603050405020304" pitchFamily="18" charset="0"/>
              </a:rPr>
              <a:t>sockets</a:t>
            </a:r>
            <a:r>
              <a:rPr lang="zh-CN" altLang="en-US" sz="2400" kern="100" dirty="0">
                <a:solidFill>
                  <a:srgbClr val="000000"/>
                </a:solidFill>
                <a:cs typeface="Times New Roman" panose="02020603050405020304" pitchFamily="18" charset="0"/>
              </a:rPr>
              <a:t>）</a:t>
            </a:r>
            <a:endParaRPr lang="en-US" altLang="zh-CN" sz="2400" kern="100" dirty="0">
              <a:solidFill>
                <a:srgbClr val="000000"/>
              </a:solidFill>
              <a:cs typeface="Times New Roman" panose="02020603050405020304" pitchFamily="18" charset="0"/>
            </a:endParaRPr>
          </a:p>
          <a:p>
            <a:pPr marL="825479" indent="-514338" algn="just">
              <a:lnSpc>
                <a:spcPct val="120000"/>
              </a:lnSpc>
              <a:spcBef>
                <a:spcPts val="0"/>
              </a:spcBef>
              <a:buFont typeface="+mj-ea"/>
              <a:buAutoNum type="circleNumDbPlain"/>
            </a:pPr>
            <a:r>
              <a:rPr lang="zh-CN" altLang="en-US" sz="2400" kern="100" dirty="0">
                <a:solidFill>
                  <a:srgbClr val="000000"/>
                </a:solidFill>
                <a:cs typeface="Times New Roman" panose="02020603050405020304" pitchFamily="18" charset="0"/>
              </a:rPr>
              <a:t>管道（</a:t>
            </a:r>
            <a:r>
              <a:rPr lang="en-US" altLang="zh-CN" sz="2400" kern="100" dirty="0" err="1">
                <a:solidFill>
                  <a:srgbClr val="000000"/>
                </a:solidFill>
                <a:cs typeface="Times New Roman" panose="02020603050405020304" pitchFamily="18" charset="0"/>
              </a:rPr>
              <a:t>FIFO,pipe</a:t>
            </a:r>
            <a:r>
              <a:rPr lang="zh-CN" altLang="en-US" sz="2400" kern="100" dirty="0">
                <a:solidFill>
                  <a:srgbClr val="000000"/>
                </a:solidFill>
                <a:cs typeface="Times New Roman" panose="02020603050405020304" pitchFamily="18" charset="0"/>
              </a:rPr>
              <a:t>）</a:t>
            </a:r>
            <a:endParaRPr lang="en-US" altLang="zh-CN" sz="2400" kern="100" dirty="0">
              <a:cs typeface="Times New Roman" panose="02020603050405020304" pitchFamily="18" charset="0"/>
            </a:endParaRPr>
          </a:p>
          <a:p>
            <a:pPr marL="0" indent="267964" algn="just">
              <a:lnSpc>
                <a:spcPct val="120000"/>
              </a:lnSpc>
              <a:spcBef>
                <a:spcPts val="0"/>
              </a:spcBef>
            </a:pPr>
            <a:endParaRPr lang="zh-CN" altLang="en-US" sz="2800" kern="100" dirty="0">
              <a:cs typeface="Times New Roman" panose="02020603050405020304" pitchFamily="18" charset="0"/>
            </a:endParaRPr>
          </a:p>
          <a:p>
            <a:pPr marL="0" indent="0">
              <a:lnSpc>
                <a:spcPct val="120000"/>
              </a:lnSpc>
              <a:spcBef>
                <a:spcPct val="0"/>
              </a:spcBef>
              <a:buClrTx/>
              <a:buNone/>
            </a:pPr>
            <a:endParaRPr lang="zh-CN" altLang="en-US" sz="2800" dirty="0"/>
          </a:p>
        </p:txBody>
      </p:sp>
      <p:sp>
        <p:nvSpPr>
          <p:cNvPr id="7" name="标题 2">
            <a:extLst>
              <a:ext uri="{FF2B5EF4-FFF2-40B4-BE49-F238E27FC236}">
                <a16:creationId xmlns:a16="http://schemas.microsoft.com/office/drawing/2014/main" id="{FBFE1392-F646-8745-943E-EC8158F03402}"/>
              </a:ext>
            </a:extLst>
          </p:cNvPr>
          <p:cNvSpPr>
            <a:spLocks noGrp="1"/>
          </p:cNvSpPr>
          <p:nvPr/>
        </p:nvSpPr>
        <p:spPr>
          <a:xfrm>
            <a:off x="1336320" y="278527"/>
            <a:ext cx="9387301" cy="549275"/>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dirty="0"/>
              <a:t>1.2</a:t>
            </a:r>
            <a:r>
              <a:rPr lang="zh-CN" altLang="en-US" dirty="0"/>
              <a:t> </a:t>
            </a:r>
            <a:r>
              <a:rPr lang="en-US" altLang="zh-CN" dirty="0"/>
              <a:t>Linux</a:t>
            </a:r>
            <a:r>
              <a:rPr lang="zh-CN" altLang="en-US" dirty="0"/>
              <a:t>操作系统的组成</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3604FEF-3AA2-4313-80AC-D1F2903F27CF}"/>
              </a:ext>
            </a:extLst>
          </p:cNvPr>
          <p:cNvSpPr>
            <a:spLocks noGrp="1"/>
          </p:cNvSpPr>
          <p:nvPr>
            <p:ph type="title"/>
          </p:nvPr>
        </p:nvSpPr>
        <p:spPr/>
        <p:txBody>
          <a:bodyPr/>
          <a:lstStyle/>
          <a:p>
            <a:pPr algn="l">
              <a:defRPr/>
            </a:pPr>
            <a:r>
              <a:rPr lang="en-US" altLang="zh-CN" dirty="0"/>
              <a:t>1.3 Linux</a:t>
            </a:r>
            <a:r>
              <a:rPr lang="zh-CN" altLang="en-US" dirty="0"/>
              <a:t>操作系统的功能特征</a:t>
            </a:r>
          </a:p>
        </p:txBody>
      </p:sp>
      <p:sp>
        <p:nvSpPr>
          <p:cNvPr id="19459" name="Rectangle 3">
            <a:extLst>
              <a:ext uri="{FF2B5EF4-FFF2-40B4-BE49-F238E27FC236}">
                <a16:creationId xmlns:a16="http://schemas.microsoft.com/office/drawing/2014/main" id="{F9510ABA-AB56-4B96-BAF8-B95A7DCE9285}"/>
              </a:ext>
            </a:extLst>
          </p:cNvPr>
          <p:cNvSpPr>
            <a:spLocks noGrp="1" noRot="1" noChangeArrowheads="1"/>
          </p:cNvSpPr>
          <p:nvPr>
            <p:ph idx="1"/>
          </p:nvPr>
        </p:nvSpPr>
        <p:spPr>
          <a:xfrm>
            <a:off x="1143001" y="1268219"/>
            <a:ext cx="10172700" cy="4680147"/>
          </a:xfrm>
        </p:spPr>
        <p:txBody>
          <a:bodyPr/>
          <a:lstStyle/>
          <a:p>
            <a:pPr>
              <a:lnSpc>
                <a:spcPct val="100000"/>
              </a:lnSpc>
            </a:pPr>
            <a:r>
              <a:rPr lang="en-US" altLang="zh-CN" sz="2400" dirty="0"/>
              <a:t>Linux</a:t>
            </a:r>
            <a:r>
              <a:rPr lang="zh-CN" altLang="en-US" sz="2400" dirty="0"/>
              <a:t>操作系统具有如下特征：</a:t>
            </a:r>
            <a:endParaRPr lang="en-US" altLang="zh-CN" sz="2400" dirty="0"/>
          </a:p>
          <a:p>
            <a:pPr>
              <a:lnSpc>
                <a:spcPct val="100000"/>
              </a:lnSpc>
            </a:pPr>
            <a:endParaRPr lang="zh-CN" altLang="en-US" sz="2400" dirty="0"/>
          </a:p>
        </p:txBody>
      </p:sp>
      <p:sp>
        <p:nvSpPr>
          <p:cNvPr id="5" name="文本框 4">
            <a:extLst>
              <a:ext uri="{FF2B5EF4-FFF2-40B4-BE49-F238E27FC236}">
                <a16:creationId xmlns:a16="http://schemas.microsoft.com/office/drawing/2014/main" id="{19680DF3-3ACA-4038-95C6-66FC25F384E9}"/>
              </a:ext>
            </a:extLst>
          </p:cNvPr>
          <p:cNvSpPr txBox="1"/>
          <p:nvPr/>
        </p:nvSpPr>
        <p:spPr>
          <a:xfrm>
            <a:off x="5315240" y="3794854"/>
            <a:ext cx="1888031" cy="707886"/>
          </a:xfrm>
          <a:prstGeom prst="rect">
            <a:avLst/>
          </a:prstGeom>
          <a:noFill/>
        </p:spPr>
        <p:txBody>
          <a:bodyPr wrap="square" rtlCol="0">
            <a:spAutoFit/>
          </a:bodyPr>
          <a:lstStyle/>
          <a:p>
            <a:r>
              <a:rPr lang="en-US" altLang="zh-CN" sz="2000" dirty="0"/>
              <a:t>Linux</a:t>
            </a:r>
            <a:r>
              <a:rPr lang="zh-CN" altLang="en-US" sz="2000" dirty="0"/>
              <a:t>操作系统的功能特征</a:t>
            </a:r>
          </a:p>
        </p:txBody>
      </p:sp>
      <p:grpSp>
        <p:nvGrpSpPr>
          <p:cNvPr id="31" name="组合 30">
            <a:extLst>
              <a:ext uri="{FF2B5EF4-FFF2-40B4-BE49-F238E27FC236}">
                <a16:creationId xmlns:a16="http://schemas.microsoft.com/office/drawing/2014/main" id="{A194E818-91F8-4370-91E9-47DE0E243DFB}"/>
              </a:ext>
            </a:extLst>
          </p:cNvPr>
          <p:cNvGrpSpPr/>
          <p:nvPr/>
        </p:nvGrpSpPr>
        <p:grpSpPr>
          <a:xfrm>
            <a:off x="1295468" y="2680524"/>
            <a:ext cx="9370887" cy="3599668"/>
            <a:chOff x="1410556" y="2663730"/>
            <a:chExt cx="9370887" cy="3599668"/>
          </a:xfrm>
        </p:grpSpPr>
        <p:grpSp>
          <p:nvGrpSpPr>
            <p:cNvPr id="6" name="组合 5">
              <a:extLst>
                <a:ext uri="{FF2B5EF4-FFF2-40B4-BE49-F238E27FC236}">
                  <a16:creationId xmlns:a16="http://schemas.microsoft.com/office/drawing/2014/main" id="{6EAAA4F7-E62A-48C0-AC81-10F7778E0909}"/>
                </a:ext>
              </a:extLst>
            </p:cNvPr>
            <p:cNvGrpSpPr/>
            <p:nvPr/>
          </p:nvGrpSpPr>
          <p:grpSpPr>
            <a:xfrm>
              <a:off x="1410556" y="2663730"/>
              <a:ext cx="9370887" cy="3599668"/>
              <a:chOff x="1336318" y="2997217"/>
              <a:chExt cx="9370887" cy="3599668"/>
            </a:xfrm>
          </p:grpSpPr>
          <p:sp>
            <p:nvSpPr>
              <p:cNvPr id="7" name="椭圆 6">
                <a:extLst>
                  <a:ext uri="{FF2B5EF4-FFF2-40B4-BE49-F238E27FC236}">
                    <a16:creationId xmlns:a16="http://schemas.microsoft.com/office/drawing/2014/main" id="{E4933F50-7DC6-434C-A142-2D90D0390385}"/>
                  </a:ext>
                </a:extLst>
              </p:cNvPr>
              <p:cNvSpPr/>
              <p:nvPr/>
            </p:nvSpPr>
            <p:spPr>
              <a:xfrm>
                <a:off x="3477196" y="5673223"/>
                <a:ext cx="2009458" cy="9236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8" name="椭圆 7">
                <a:extLst>
                  <a:ext uri="{FF2B5EF4-FFF2-40B4-BE49-F238E27FC236}">
                    <a16:creationId xmlns:a16="http://schemas.microsoft.com/office/drawing/2014/main" id="{805AD137-3B6E-4E64-8F8A-C12D3DE02140}"/>
                  </a:ext>
                </a:extLst>
              </p:cNvPr>
              <p:cNvSpPr/>
              <p:nvPr/>
            </p:nvSpPr>
            <p:spPr>
              <a:xfrm>
                <a:off x="1572838" y="3078184"/>
                <a:ext cx="2009458" cy="9236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9" name="组合 8">
                <a:extLst>
                  <a:ext uri="{FF2B5EF4-FFF2-40B4-BE49-F238E27FC236}">
                    <a16:creationId xmlns:a16="http://schemas.microsoft.com/office/drawing/2014/main" id="{A3F55143-A6C7-4221-9A82-4645499DE864}"/>
                  </a:ext>
                </a:extLst>
              </p:cNvPr>
              <p:cNvGrpSpPr/>
              <p:nvPr/>
            </p:nvGrpSpPr>
            <p:grpSpPr>
              <a:xfrm>
                <a:off x="1336318" y="4378070"/>
                <a:ext cx="2009458" cy="923662"/>
                <a:chOff x="1853986" y="4489529"/>
                <a:chExt cx="2009458" cy="923662"/>
              </a:xfrm>
            </p:grpSpPr>
            <p:sp>
              <p:nvSpPr>
                <p:cNvPr id="27" name="椭圆 26">
                  <a:extLst>
                    <a:ext uri="{FF2B5EF4-FFF2-40B4-BE49-F238E27FC236}">
                      <a16:creationId xmlns:a16="http://schemas.microsoft.com/office/drawing/2014/main" id="{E626F573-8436-4BA1-B671-AFDA08A0C509}"/>
                    </a:ext>
                  </a:extLst>
                </p:cNvPr>
                <p:cNvSpPr/>
                <p:nvPr/>
              </p:nvSpPr>
              <p:spPr>
                <a:xfrm>
                  <a:off x="1853986" y="4489529"/>
                  <a:ext cx="2009458" cy="9236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8" name="文本框 27">
                  <a:extLst>
                    <a:ext uri="{FF2B5EF4-FFF2-40B4-BE49-F238E27FC236}">
                      <a16:creationId xmlns:a16="http://schemas.microsoft.com/office/drawing/2014/main" id="{CE6374ED-CD7A-4BB1-801C-810A71BFC9CB}"/>
                    </a:ext>
                  </a:extLst>
                </p:cNvPr>
                <p:cNvSpPr txBox="1"/>
                <p:nvPr/>
              </p:nvSpPr>
              <p:spPr>
                <a:xfrm>
                  <a:off x="2382725" y="4600988"/>
                  <a:ext cx="951980" cy="707886"/>
                </a:xfrm>
                <a:prstGeom prst="rect">
                  <a:avLst/>
                </a:prstGeom>
                <a:noFill/>
              </p:spPr>
              <p:txBody>
                <a:bodyPr wrap="square" rtlCol="0">
                  <a:spAutoFit/>
                </a:bodyPr>
                <a:lstStyle/>
                <a:p>
                  <a:r>
                    <a:rPr lang="zh-CN" altLang="en-US" sz="2000" dirty="0"/>
                    <a:t>多用户</a:t>
                  </a:r>
                  <a:endParaRPr lang="en-US" altLang="zh-CN" sz="2000" dirty="0"/>
                </a:p>
                <a:p>
                  <a:r>
                    <a:rPr lang="zh-CN" altLang="en-US" sz="2000" dirty="0"/>
                    <a:t>多任务</a:t>
                  </a:r>
                </a:p>
              </p:txBody>
            </p:sp>
          </p:grpSp>
          <p:grpSp>
            <p:nvGrpSpPr>
              <p:cNvPr id="10" name="组合 9">
                <a:extLst>
                  <a:ext uri="{FF2B5EF4-FFF2-40B4-BE49-F238E27FC236}">
                    <a16:creationId xmlns:a16="http://schemas.microsoft.com/office/drawing/2014/main" id="{8690440B-2EF1-4246-8C72-B8F73B1D3A97}"/>
                  </a:ext>
                </a:extLst>
              </p:cNvPr>
              <p:cNvGrpSpPr/>
              <p:nvPr/>
            </p:nvGrpSpPr>
            <p:grpSpPr>
              <a:xfrm>
                <a:off x="8337658" y="2997217"/>
                <a:ext cx="2009458" cy="923662"/>
                <a:chOff x="8501536" y="3078184"/>
                <a:chExt cx="2009458" cy="923662"/>
              </a:xfrm>
            </p:grpSpPr>
            <p:sp>
              <p:nvSpPr>
                <p:cNvPr id="25" name="椭圆 24">
                  <a:extLst>
                    <a:ext uri="{FF2B5EF4-FFF2-40B4-BE49-F238E27FC236}">
                      <a16:creationId xmlns:a16="http://schemas.microsoft.com/office/drawing/2014/main" id="{616C81E0-8553-452F-A200-02FA1DAC22FB}"/>
                    </a:ext>
                  </a:extLst>
                </p:cNvPr>
                <p:cNvSpPr/>
                <p:nvPr/>
              </p:nvSpPr>
              <p:spPr>
                <a:xfrm>
                  <a:off x="8501536" y="3078184"/>
                  <a:ext cx="2009458" cy="9236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6" name="文本框 25">
                  <a:extLst>
                    <a:ext uri="{FF2B5EF4-FFF2-40B4-BE49-F238E27FC236}">
                      <a16:creationId xmlns:a16="http://schemas.microsoft.com/office/drawing/2014/main" id="{AFBB71C2-395A-4FBB-860C-36CE12EF3F9A}"/>
                    </a:ext>
                  </a:extLst>
                </p:cNvPr>
                <p:cNvSpPr txBox="1"/>
                <p:nvPr/>
              </p:nvSpPr>
              <p:spPr>
                <a:xfrm>
                  <a:off x="8952644" y="3196375"/>
                  <a:ext cx="1239092" cy="707886"/>
                </a:xfrm>
                <a:prstGeom prst="rect">
                  <a:avLst/>
                </a:prstGeom>
                <a:noFill/>
              </p:spPr>
              <p:txBody>
                <a:bodyPr wrap="square" rtlCol="0">
                  <a:spAutoFit/>
                </a:bodyPr>
                <a:lstStyle/>
                <a:p>
                  <a:pPr algn="ctr"/>
                  <a:r>
                    <a:rPr lang="zh-CN" altLang="en-US" sz="2000" dirty="0"/>
                    <a:t>可靠的</a:t>
                  </a:r>
                  <a:endParaRPr lang="en-US" altLang="zh-CN" sz="2000" dirty="0"/>
                </a:p>
                <a:p>
                  <a:pPr algn="ctr"/>
                  <a:r>
                    <a:rPr lang="zh-CN" altLang="en-US" sz="2000" dirty="0"/>
                    <a:t>安全系统</a:t>
                  </a:r>
                </a:p>
              </p:txBody>
            </p:sp>
          </p:grpSp>
          <p:grpSp>
            <p:nvGrpSpPr>
              <p:cNvPr id="11" name="组合 10">
                <a:extLst>
                  <a:ext uri="{FF2B5EF4-FFF2-40B4-BE49-F238E27FC236}">
                    <a16:creationId xmlns:a16="http://schemas.microsoft.com/office/drawing/2014/main" id="{346C507E-CCA5-42C5-8AFB-6909DD384AAB}"/>
                  </a:ext>
                </a:extLst>
              </p:cNvPr>
              <p:cNvGrpSpPr/>
              <p:nvPr/>
            </p:nvGrpSpPr>
            <p:grpSpPr>
              <a:xfrm>
                <a:off x="7059238" y="5540125"/>
                <a:ext cx="2009458" cy="923662"/>
                <a:chOff x="6615366" y="5606531"/>
                <a:chExt cx="2009458" cy="923662"/>
              </a:xfrm>
            </p:grpSpPr>
            <p:sp>
              <p:nvSpPr>
                <p:cNvPr id="23" name="椭圆 22">
                  <a:extLst>
                    <a:ext uri="{FF2B5EF4-FFF2-40B4-BE49-F238E27FC236}">
                      <a16:creationId xmlns:a16="http://schemas.microsoft.com/office/drawing/2014/main" id="{2527369E-86C4-415E-8E0F-B2B0C453A904}"/>
                    </a:ext>
                  </a:extLst>
                </p:cNvPr>
                <p:cNvSpPr/>
                <p:nvPr/>
              </p:nvSpPr>
              <p:spPr>
                <a:xfrm>
                  <a:off x="6615366" y="5606531"/>
                  <a:ext cx="2009458" cy="9236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4" name="文本框 23">
                  <a:extLst>
                    <a:ext uri="{FF2B5EF4-FFF2-40B4-BE49-F238E27FC236}">
                      <a16:creationId xmlns:a16="http://schemas.microsoft.com/office/drawing/2014/main" id="{A280AB32-D05F-48B9-A0EB-A627A465C3D7}"/>
                    </a:ext>
                  </a:extLst>
                </p:cNvPr>
                <p:cNvSpPr txBox="1"/>
                <p:nvPr/>
              </p:nvSpPr>
              <p:spPr>
                <a:xfrm>
                  <a:off x="7138082" y="5719456"/>
                  <a:ext cx="1051232" cy="707886"/>
                </a:xfrm>
                <a:prstGeom prst="rect">
                  <a:avLst/>
                </a:prstGeom>
                <a:noFill/>
              </p:spPr>
              <p:txBody>
                <a:bodyPr wrap="square" rtlCol="0">
                  <a:spAutoFit/>
                </a:bodyPr>
                <a:lstStyle/>
                <a:p>
                  <a:pPr algn="ctr"/>
                  <a:r>
                    <a:rPr lang="zh-CN" altLang="en-US" sz="2000" dirty="0"/>
                    <a:t>设备</a:t>
                  </a:r>
                  <a:endParaRPr lang="en-US" altLang="zh-CN" sz="2000" dirty="0"/>
                </a:p>
                <a:p>
                  <a:pPr algn="ctr"/>
                  <a:r>
                    <a:rPr lang="zh-CN" altLang="en-US" sz="2000" dirty="0"/>
                    <a:t>独立性</a:t>
                  </a:r>
                </a:p>
              </p:txBody>
            </p:sp>
          </p:grpSp>
          <p:grpSp>
            <p:nvGrpSpPr>
              <p:cNvPr id="12" name="组合 11">
                <a:extLst>
                  <a:ext uri="{FF2B5EF4-FFF2-40B4-BE49-F238E27FC236}">
                    <a16:creationId xmlns:a16="http://schemas.microsoft.com/office/drawing/2014/main" id="{CFA81EB3-2AAA-4151-BC39-0F766D243865}"/>
                  </a:ext>
                </a:extLst>
              </p:cNvPr>
              <p:cNvGrpSpPr/>
              <p:nvPr/>
            </p:nvGrpSpPr>
            <p:grpSpPr>
              <a:xfrm>
                <a:off x="8697747" y="4235134"/>
                <a:ext cx="2009458" cy="923662"/>
                <a:chOff x="8624824" y="4291101"/>
                <a:chExt cx="2009458" cy="923662"/>
              </a:xfrm>
            </p:grpSpPr>
            <p:sp>
              <p:nvSpPr>
                <p:cNvPr id="21" name="椭圆 20">
                  <a:extLst>
                    <a:ext uri="{FF2B5EF4-FFF2-40B4-BE49-F238E27FC236}">
                      <a16:creationId xmlns:a16="http://schemas.microsoft.com/office/drawing/2014/main" id="{91AB6B72-A21B-46EF-B54D-D0C5F26ACD72}"/>
                    </a:ext>
                  </a:extLst>
                </p:cNvPr>
                <p:cNvSpPr/>
                <p:nvPr/>
              </p:nvSpPr>
              <p:spPr>
                <a:xfrm>
                  <a:off x="8624824" y="4291101"/>
                  <a:ext cx="2009458" cy="9236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22" name="文本框 21">
                  <a:extLst>
                    <a:ext uri="{FF2B5EF4-FFF2-40B4-BE49-F238E27FC236}">
                      <a16:creationId xmlns:a16="http://schemas.microsoft.com/office/drawing/2014/main" id="{0113CAB8-CCDD-4A55-B7A6-6ECEC710891C}"/>
                    </a:ext>
                  </a:extLst>
                </p:cNvPr>
                <p:cNvSpPr txBox="1"/>
                <p:nvPr/>
              </p:nvSpPr>
              <p:spPr>
                <a:xfrm>
                  <a:off x="8970221" y="4460846"/>
                  <a:ext cx="1376894" cy="707886"/>
                </a:xfrm>
                <a:prstGeom prst="rect">
                  <a:avLst/>
                </a:prstGeom>
                <a:noFill/>
              </p:spPr>
              <p:txBody>
                <a:bodyPr wrap="square" rtlCol="0">
                  <a:spAutoFit/>
                </a:bodyPr>
                <a:lstStyle/>
                <a:p>
                  <a:pPr algn="ctr"/>
                  <a:r>
                    <a:rPr lang="zh-CN" altLang="en-US" sz="2000" dirty="0"/>
                    <a:t>丰富的</a:t>
                  </a:r>
                  <a:endParaRPr lang="en-US" altLang="zh-CN" sz="2000" dirty="0"/>
                </a:p>
                <a:p>
                  <a:pPr algn="ctr"/>
                  <a:r>
                    <a:rPr lang="zh-CN" altLang="en-US" sz="2000" dirty="0"/>
                    <a:t>网络资源</a:t>
                  </a:r>
                </a:p>
              </p:txBody>
            </p:sp>
          </p:grpSp>
          <p:grpSp>
            <p:nvGrpSpPr>
              <p:cNvPr id="13" name="组合 12">
                <a:extLst>
                  <a:ext uri="{FF2B5EF4-FFF2-40B4-BE49-F238E27FC236}">
                    <a16:creationId xmlns:a16="http://schemas.microsoft.com/office/drawing/2014/main" id="{F37E5BEF-6DC3-4110-8A2E-EB36C7299623}"/>
                  </a:ext>
                </a:extLst>
              </p:cNvPr>
              <p:cNvGrpSpPr/>
              <p:nvPr/>
            </p:nvGrpSpPr>
            <p:grpSpPr>
              <a:xfrm>
                <a:off x="3404390" y="3645498"/>
                <a:ext cx="5278666" cy="2121614"/>
                <a:chOff x="3404390" y="3645498"/>
                <a:chExt cx="5278666" cy="2121614"/>
              </a:xfrm>
            </p:grpSpPr>
            <p:sp>
              <p:nvSpPr>
                <p:cNvPr id="14" name="椭圆 13">
                  <a:extLst>
                    <a:ext uri="{FF2B5EF4-FFF2-40B4-BE49-F238E27FC236}">
                      <a16:creationId xmlns:a16="http://schemas.microsoft.com/office/drawing/2014/main" id="{19DE69F2-191E-45D4-840D-73B2D324F89C}"/>
                    </a:ext>
                  </a:extLst>
                </p:cNvPr>
                <p:cNvSpPr/>
                <p:nvPr/>
              </p:nvSpPr>
              <p:spPr>
                <a:xfrm>
                  <a:off x="4767859" y="3677327"/>
                  <a:ext cx="2829262" cy="16244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 name="箭头: 左 14">
                  <a:extLst>
                    <a:ext uri="{FF2B5EF4-FFF2-40B4-BE49-F238E27FC236}">
                      <a16:creationId xmlns:a16="http://schemas.microsoft.com/office/drawing/2014/main" id="{71248879-7243-4A1B-A19F-ADF5D0FE91D7}"/>
                    </a:ext>
                  </a:extLst>
                </p:cNvPr>
                <p:cNvSpPr/>
                <p:nvPr/>
              </p:nvSpPr>
              <p:spPr>
                <a:xfrm rot="21351852">
                  <a:off x="3404390" y="4531818"/>
                  <a:ext cx="1379263" cy="46183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6" name="箭头: 左 15">
                  <a:extLst>
                    <a:ext uri="{FF2B5EF4-FFF2-40B4-BE49-F238E27FC236}">
                      <a16:creationId xmlns:a16="http://schemas.microsoft.com/office/drawing/2014/main" id="{3CD7EC14-36B0-4CB3-86D9-6A8700646D9D}"/>
                    </a:ext>
                  </a:extLst>
                </p:cNvPr>
                <p:cNvSpPr/>
                <p:nvPr/>
              </p:nvSpPr>
              <p:spPr>
                <a:xfrm rot="1272889">
                  <a:off x="3675225" y="3710760"/>
                  <a:ext cx="1218190" cy="46183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7" name="箭头: 左 16">
                  <a:extLst>
                    <a:ext uri="{FF2B5EF4-FFF2-40B4-BE49-F238E27FC236}">
                      <a16:creationId xmlns:a16="http://schemas.microsoft.com/office/drawing/2014/main" id="{B223379F-6A7B-4763-B9D9-A112780D3E60}"/>
                    </a:ext>
                  </a:extLst>
                </p:cNvPr>
                <p:cNvSpPr/>
                <p:nvPr/>
              </p:nvSpPr>
              <p:spPr>
                <a:xfrm rot="18813852">
                  <a:off x="4770202" y="5189523"/>
                  <a:ext cx="693346" cy="46183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8" name="箭头: 左 17">
                  <a:extLst>
                    <a:ext uri="{FF2B5EF4-FFF2-40B4-BE49-F238E27FC236}">
                      <a16:creationId xmlns:a16="http://schemas.microsoft.com/office/drawing/2014/main" id="{A004E1EB-58FD-4310-BAEF-10E83B8288C8}"/>
                    </a:ext>
                  </a:extLst>
                </p:cNvPr>
                <p:cNvSpPr/>
                <p:nvPr/>
              </p:nvSpPr>
              <p:spPr>
                <a:xfrm rot="13582149">
                  <a:off x="6982098" y="5174579"/>
                  <a:ext cx="652284" cy="46183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9" name="箭头: 右 18">
                  <a:extLst>
                    <a:ext uri="{FF2B5EF4-FFF2-40B4-BE49-F238E27FC236}">
                      <a16:creationId xmlns:a16="http://schemas.microsoft.com/office/drawing/2014/main" id="{A8D73C0F-BC90-4D66-A1D4-6AA69B992707}"/>
                    </a:ext>
                  </a:extLst>
                </p:cNvPr>
                <p:cNvSpPr/>
                <p:nvPr/>
              </p:nvSpPr>
              <p:spPr>
                <a:xfrm>
                  <a:off x="7588294" y="4456563"/>
                  <a:ext cx="1094762" cy="4140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 name="箭头: 右 19">
                  <a:extLst>
                    <a:ext uri="{FF2B5EF4-FFF2-40B4-BE49-F238E27FC236}">
                      <a16:creationId xmlns:a16="http://schemas.microsoft.com/office/drawing/2014/main" id="{DE30D843-98A9-4E12-8DDA-8A8215DA4951}"/>
                    </a:ext>
                  </a:extLst>
                </p:cNvPr>
                <p:cNvSpPr/>
                <p:nvPr/>
              </p:nvSpPr>
              <p:spPr>
                <a:xfrm rot="19658989">
                  <a:off x="7392244" y="3645498"/>
                  <a:ext cx="1094762" cy="4140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sp>
          <p:nvSpPr>
            <p:cNvPr id="29" name="文本框 28">
              <a:extLst>
                <a:ext uri="{FF2B5EF4-FFF2-40B4-BE49-F238E27FC236}">
                  <a16:creationId xmlns:a16="http://schemas.microsoft.com/office/drawing/2014/main" id="{E8F8E74B-568D-4624-99B3-F8E79144FE29}"/>
                </a:ext>
              </a:extLst>
            </p:cNvPr>
            <p:cNvSpPr txBox="1"/>
            <p:nvPr/>
          </p:nvSpPr>
          <p:spPr>
            <a:xfrm>
              <a:off x="2163888" y="2987845"/>
              <a:ext cx="1173024" cy="400110"/>
            </a:xfrm>
            <a:prstGeom prst="rect">
              <a:avLst/>
            </a:prstGeom>
            <a:noFill/>
          </p:spPr>
          <p:txBody>
            <a:bodyPr wrap="square" rtlCol="0">
              <a:spAutoFit/>
            </a:bodyPr>
            <a:lstStyle/>
            <a:p>
              <a:r>
                <a:rPr lang="zh-CN" altLang="en-US" sz="2000" dirty="0"/>
                <a:t>开放性</a:t>
              </a:r>
            </a:p>
          </p:txBody>
        </p:sp>
      </p:grpSp>
      <p:sp>
        <p:nvSpPr>
          <p:cNvPr id="30" name="文本框 29">
            <a:extLst>
              <a:ext uri="{FF2B5EF4-FFF2-40B4-BE49-F238E27FC236}">
                <a16:creationId xmlns:a16="http://schemas.microsoft.com/office/drawing/2014/main" id="{13654BD7-605C-4D3F-994B-7DC02A0324DE}"/>
              </a:ext>
            </a:extLst>
          </p:cNvPr>
          <p:cNvSpPr txBox="1"/>
          <p:nvPr/>
        </p:nvSpPr>
        <p:spPr>
          <a:xfrm>
            <a:off x="3665744" y="5484198"/>
            <a:ext cx="1521829" cy="707886"/>
          </a:xfrm>
          <a:prstGeom prst="rect">
            <a:avLst/>
          </a:prstGeom>
          <a:noFill/>
        </p:spPr>
        <p:txBody>
          <a:bodyPr wrap="square" rtlCol="0">
            <a:spAutoFit/>
          </a:bodyPr>
          <a:lstStyle/>
          <a:p>
            <a:pPr algn="ctr"/>
            <a:r>
              <a:rPr lang="zh-CN" altLang="en-US" sz="2000" dirty="0"/>
              <a:t>良好的</a:t>
            </a:r>
            <a:endParaRPr lang="en-US" altLang="zh-CN" sz="2000" dirty="0"/>
          </a:p>
          <a:p>
            <a:pPr algn="ctr"/>
            <a:r>
              <a:rPr lang="zh-CN" altLang="en-US" sz="2000" dirty="0"/>
              <a:t>用户界面</a:t>
            </a:r>
          </a:p>
        </p:txBody>
      </p:sp>
      <p:sp>
        <p:nvSpPr>
          <p:cNvPr id="32" name="椭圆 31">
            <a:extLst>
              <a:ext uri="{FF2B5EF4-FFF2-40B4-BE49-F238E27FC236}">
                <a16:creationId xmlns:a16="http://schemas.microsoft.com/office/drawing/2014/main" id="{CD94FD8B-4313-4933-A120-6E8455EE0F18}"/>
              </a:ext>
            </a:extLst>
          </p:cNvPr>
          <p:cNvSpPr/>
          <p:nvPr/>
        </p:nvSpPr>
        <p:spPr>
          <a:xfrm>
            <a:off x="5118819" y="1724111"/>
            <a:ext cx="2009459" cy="9236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4" name="箭头: 右 33">
            <a:extLst>
              <a:ext uri="{FF2B5EF4-FFF2-40B4-BE49-F238E27FC236}">
                <a16:creationId xmlns:a16="http://schemas.microsoft.com/office/drawing/2014/main" id="{3FDB871E-F646-4F13-A8AC-EC46B841BFB5}"/>
              </a:ext>
            </a:extLst>
          </p:cNvPr>
          <p:cNvSpPr/>
          <p:nvPr/>
        </p:nvSpPr>
        <p:spPr>
          <a:xfrm rot="16200000">
            <a:off x="5862079" y="2795647"/>
            <a:ext cx="681319" cy="451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5" name="文本框 34">
            <a:extLst>
              <a:ext uri="{FF2B5EF4-FFF2-40B4-BE49-F238E27FC236}">
                <a16:creationId xmlns:a16="http://schemas.microsoft.com/office/drawing/2014/main" id="{2FCA5D96-1B1C-4173-BABB-628B2B5720C5}"/>
              </a:ext>
            </a:extLst>
          </p:cNvPr>
          <p:cNvSpPr txBox="1"/>
          <p:nvPr/>
        </p:nvSpPr>
        <p:spPr>
          <a:xfrm>
            <a:off x="5667728" y="1835062"/>
            <a:ext cx="1029529" cy="707886"/>
          </a:xfrm>
          <a:prstGeom prst="rect">
            <a:avLst/>
          </a:prstGeom>
          <a:noFill/>
        </p:spPr>
        <p:txBody>
          <a:bodyPr wrap="square" rtlCol="0">
            <a:spAutoFit/>
          </a:bodyPr>
          <a:lstStyle/>
          <a:p>
            <a:r>
              <a:rPr lang="zh-CN" altLang="en-US" sz="2000" dirty="0"/>
              <a:t>良好的移植性</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6D427261-AF24-4AE7-9289-C4C1108C05D6}"/>
              </a:ext>
            </a:extLst>
          </p:cNvPr>
          <p:cNvSpPr>
            <a:spLocks noGrp="1" noRot="1" noChangeArrowheads="1"/>
          </p:cNvSpPr>
          <p:nvPr>
            <p:ph type="title"/>
          </p:nvPr>
        </p:nvSpPr>
        <p:spPr/>
        <p:txBody>
          <a:bodyPr/>
          <a:lstStyle/>
          <a:p>
            <a:pPr>
              <a:defRPr/>
            </a:pPr>
            <a:r>
              <a:rPr lang="en-US" altLang="zh-CN" dirty="0"/>
              <a:t>Linux</a:t>
            </a:r>
            <a:r>
              <a:rPr lang="zh-CN" altLang="en-US" dirty="0"/>
              <a:t>核心特征：多用户、多进程</a:t>
            </a:r>
          </a:p>
        </p:txBody>
      </p:sp>
      <p:sp>
        <p:nvSpPr>
          <p:cNvPr id="8195" name="Rectangle 3">
            <a:extLst>
              <a:ext uri="{FF2B5EF4-FFF2-40B4-BE49-F238E27FC236}">
                <a16:creationId xmlns:a16="http://schemas.microsoft.com/office/drawing/2014/main" id="{A2A4FC4B-5239-4E81-870C-16594DF4A37A}"/>
              </a:ext>
            </a:extLst>
          </p:cNvPr>
          <p:cNvSpPr>
            <a:spLocks noGrp="1" noRot="1" noChangeArrowheads="1"/>
          </p:cNvSpPr>
          <p:nvPr>
            <p:ph idx="1"/>
          </p:nvPr>
        </p:nvSpPr>
        <p:spPr/>
        <p:txBody>
          <a:bodyPr/>
          <a:lstStyle/>
          <a:p>
            <a:r>
              <a:rPr lang="en-US" altLang="zh-CN" dirty="0">
                <a:latin typeface="+mj-ea"/>
                <a:ea typeface="+mj-ea"/>
              </a:rPr>
              <a:t>Linux</a:t>
            </a:r>
            <a:r>
              <a:rPr lang="zh-CN" altLang="en-US" dirty="0">
                <a:latin typeface="+mj-ea"/>
                <a:ea typeface="+mj-ea"/>
              </a:rPr>
              <a:t>核心特征</a:t>
            </a:r>
            <a:r>
              <a:rPr lang="en-US" altLang="zh-CN" dirty="0">
                <a:latin typeface="+mj-ea"/>
                <a:ea typeface="+mj-ea"/>
              </a:rPr>
              <a:t>—</a:t>
            </a:r>
            <a:r>
              <a:rPr lang="zh-CN" altLang="en-US" dirty="0">
                <a:latin typeface="+mj-ea"/>
                <a:ea typeface="+mj-ea"/>
              </a:rPr>
              <a:t>多用户、多进程管理的实现方式如下：</a:t>
            </a:r>
            <a:endParaRPr lang="en-US" altLang="zh-CN" dirty="0">
              <a:latin typeface="+mj-ea"/>
              <a:ea typeface="+mj-ea"/>
            </a:endParaRPr>
          </a:p>
          <a:p>
            <a:r>
              <a:rPr lang="zh-CN" altLang="en-US" dirty="0">
                <a:latin typeface="+mj-ea"/>
                <a:ea typeface="+mj-ea"/>
              </a:rPr>
              <a:t>（</a:t>
            </a:r>
            <a:r>
              <a:rPr lang="en-US" altLang="zh-CN" dirty="0">
                <a:latin typeface="+mj-ea"/>
                <a:ea typeface="+mj-ea"/>
              </a:rPr>
              <a:t>1</a:t>
            </a:r>
            <a:r>
              <a:rPr lang="zh-CN" altLang="en-US" dirty="0">
                <a:latin typeface="+mj-ea"/>
                <a:ea typeface="+mj-ea"/>
              </a:rPr>
              <a:t>）账户管理</a:t>
            </a:r>
            <a:endParaRPr lang="en-US" altLang="zh-CN" dirty="0">
              <a:latin typeface="+mj-ea"/>
              <a:ea typeface="+mj-ea"/>
            </a:endParaRPr>
          </a:p>
          <a:p>
            <a:pPr marL="0" indent="0" algn="just">
              <a:lnSpc>
                <a:spcPct val="120000"/>
              </a:lnSpc>
              <a:spcBef>
                <a:spcPts val="1200"/>
              </a:spcBef>
              <a:buNone/>
            </a:pPr>
            <a:r>
              <a:rPr lang="zh-CN" altLang="en-US" sz="2400" b="0" kern="100" dirty="0">
                <a:solidFill>
                  <a:srgbClr val="000000"/>
                </a:solidFill>
                <a:latin typeface="+mj-ea"/>
                <a:ea typeface="+mj-ea"/>
                <a:cs typeface="Times New Roman" panose="02020603050405020304" pitchFamily="18" charset="0"/>
              </a:rPr>
              <a:t>       系统依据账户</a:t>
            </a:r>
            <a:r>
              <a:rPr lang="en-US" altLang="zh-CN" sz="2400" b="0" kern="100" dirty="0">
                <a:solidFill>
                  <a:srgbClr val="000000"/>
                </a:solidFill>
                <a:latin typeface="+mj-ea"/>
                <a:ea typeface="+mj-ea"/>
                <a:cs typeface="Times New Roman" panose="02020603050405020304" pitchFamily="18" charset="0"/>
              </a:rPr>
              <a:t>ID</a:t>
            </a:r>
            <a:r>
              <a:rPr lang="zh-CN" altLang="en-US" sz="2400" b="0" kern="100" dirty="0">
                <a:solidFill>
                  <a:srgbClr val="000000"/>
                </a:solidFill>
                <a:latin typeface="+mj-ea"/>
                <a:ea typeface="+mj-ea"/>
                <a:cs typeface="Times New Roman" panose="02020603050405020304" pitchFamily="18" charset="0"/>
              </a:rPr>
              <a:t>来区分每个用户的文件、进程、任务，给每个用户提供特定的工作环境（如用户的工作目录、</a:t>
            </a:r>
            <a:r>
              <a:rPr lang="en-US" altLang="zh-CN" sz="2400" b="0" kern="100" dirty="0">
                <a:solidFill>
                  <a:srgbClr val="000000"/>
                </a:solidFill>
                <a:latin typeface="+mj-ea"/>
                <a:ea typeface="+mj-ea"/>
                <a:cs typeface="Times New Roman" panose="02020603050405020304" pitchFamily="18" charset="0"/>
              </a:rPr>
              <a:t>Shell</a:t>
            </a:r>
            <a:r>
              <a:rPr lang="zh-CN" altLang="en-US" sz="2400" b="0" kern="100" dirty="0">
                <a:solidFill>
                  <a:srgbClr val="000000"/>
                </a:solidFill>
                <a:latin typeface="+mj-ea"/>
                <a:ea typeface="+mj-ea"/>
                <a:cs typeface="Times New Roman" panose="02020603050405020304" pitchFamily="18" charset="0"/>
              </a:rPr>
              <a:t>版本以及</a:t>
            </a:r>
            <a:r>
              <a:rPr lang="en-US" altLang="zh-CN" sz="2400" b="0" kern="100" dirty="0" err="1">
                <a:solidFill>
                  <a:srgbClr val="000000"/>
                </a:solidFill>
                <a:latin typeface="+mj-ea"/>
                <a:ea typeface="+mj-ea"/>
                <a:cs typeface="Times New Roman" panose="02020603050405020304" pitchFamily="18" charset="0"/>
              </a:rPr>
              <a:t>XWindow</a:t>
            </a:r>
            <a:r>
              <a:rPr lang="zh-CN" altLang="en-US" sz="2400" b="0" kern="100" dirty="0">
                <a:solidFill>
                  <a:srgbClr val="000000"/>
                </a:solidFill>
                <a:latin typeface="+mj-ea"/>
                <a:ea typeface="+mj-ea"/>
                <a:cs typeface="Times New Roman" panose="02020603050405020304" pitchFamily="18" charset="0"/>
              </a:rPr>
              <a:t>环境的配置等），使每个用户的工作都能独立不受干扰地进行。</a:t>
            </a:r>
            <a:endParaRPr lang="en-US" altLang="zh-CN" sz="2400" b="0" kern="100" dirty="0">
              <a:solidFill>
                <a:srgbClr val="000000"/>
              </a:solidFill>
              <a:latin typeface="+mj-ea"/>
              <a:ea typeface="+mj-ea"/>
              <a:cs typeface="Times New Roman" panose="02020603050405020304" pitchFamily="18" charset="0"/>
            </a:endParaRPr>
          </a:p>
          <a:p>
            <a:r>
              <a:rPr lang="zh-CN" altLang="en-US" dirty="0">
                <a:latin typeface="+mj-ea"/>
                <a:ea typeface="+mj-ea"/>
              </a:rPr>
              <a:t>（</a:t>
            </a:r>
            <a:r>
              <a:rPr lang="en-US" altLang="zh-CN" dirty="0">
                <a:latin typeface="+mj-ea"/>
                <a:ea typeface="+mj-ea"/>
              </a:rPr>
              <a:t>2</a:t>
            </a:r>
            <a:r>
              <a:rPr lang="zh-CN" altLang="en-US" dirty="0">
                <a:latin typeface="+mj-ea"/>
                <a:ea typeface="+mj-ea"/>
              </a:rPr>
              <a:t>）权限管理</a:t>
            </a:r>
            <a:endParaRPr lang="en-US" altLang="zh-CN" dirty="0">
              <a:latin typeface="+mj-ea"/>
              <a:ea typeface="+mj-ea"/>
            </a:endParaRPr>
          </a:p>
          <a:p>
            <a:pPr marL="0" indent="0" algn="just">
              <a:lnSpc>
                <a:spcPct val="120000"/>
              </a:lnSpc>
              <a:spcBef>
                <a:spcPts val="1200"/>
              </a:spcBef>
              <a:buNone/>
            </a:pPr>
            <a:r>
              <a:rPr lang="zh-CN" altLang="en-US" sz="2400" b="0" kern="100" dirty="0">
                <a:solidFill>
                  <a:srgbClr val="000000"/>
                </a:solidFill>
                <a:latin typeface="+mj-ea"/>
                <a:ea typeface="+mj-ea"/>
                <a:cs typeface="Times New Roman" panose="02020603050405020304" pitchFamily="18" charset="0"/>
              </a:rPr>
              <a:t>     在</a:t>
            </a:r>
            <a:r>
              <a:rPr lang="en-US" altLang="zh-CN" sz="2400" b="0" kern="100" dirty="0">
                <a:solidFill>
                  <a:srgbClr val="000000"/>
                </a:solidFill>
                <a:latin typeface="+mj-ea"/>
                <a:ea typeface="+mj-ea"/>
                <a:cs typeface="Times New Roman" panose="02020603050405020304" pitchFamily="18" charset="0"/>
              </a:rPr>
              <a:t>Linux</a:t>
            </a:r>
            <a:r>
              <a:rPr lang="zh-CN" altLang="en-US" sz="2400" b="0" kern="100" dirty="0">
                <a:solidFill>
                  <a:srgbClr val="000000"/>
                </a:solidFill>
                <a:latin typeface="+mj-ea"/>
                <a:ea typeface="+mj-ea"/>
                <a:cs typeface="Times New Roman" panose="02020603050405020304" pitchFamily="18" charset="0"/>
              </a:rPr>
              <a:t>中，将使用系统资源的人员分为</a:t>
            </a:r>
            <a:r>
              <a:rPr lang="en-US" altLang="zh-CN" sz="2400" b="0" kern="100" dirty="0">
                <a:solidFill>
                  <a:srgbClr val="000000"/>
                </a:solidFill>
                <a:latin typeface="+mj-ea"/>
                <a:ea typeface="+mj-ea"/>
                <a:cs typeface="Times New Roman" panose="02020603050405020304" pitchFamily="18" charset="0"/>
              </a:rPr>
              <a:t>4</a:t>
            </a:r>
            <a:r>
              <a:rPr lang="zh-CN" altLang="en-US" sz="2400" b="0" kern="100" dirty="0">
                <a:solidFill>
                  <a:srgbClr val="000000"/>
                </a:solidFill>
                <a:latin typeface="+mj-ea"/>
                <a:ea typeface="+mj-ea"/>
                <a:cs typeface="Times New Roman" panose="02020603050405020304" pitchFamily="18" charset="0"/>
              </a:rPr>
              <a:t>类三组：超级用户、文件或目录的属主；属主的同组人；其他人员。对每组用户分别分配对文件和目录的不同的访问权限。</a:t>
            </a:r>
            <a:endParaRPr lang="en-US" altLang="zh-CN" sz="2400" b="0" kern="100" dirty="0">
              <a:solidFill>
                <a:srgbClr val="000000"/>
              </a:solidFill>
              <a:latin typeface="+mj-ea"/>
              <a:ea typeface="+mj-ea"/>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2EB29366-53EA-4CED-80C9-804756AA1E1F}"/>
              </a:ext>
            </a:extLst>
          </p:cNvPr>
          <p:cNvSpPr>
            <a:spLocks noGrp="1" noRot="1" noChangeArrowheads="1"/>
          </p:cNvSpPr>
          <p:nvPr>
            <p:ph type="title"/>
          </p:nvPr>
        </p:nvSpPr>
        <p:spPr/>
        <p:txBody>
          <a:bodyPr/>
          <a:lstStyle/>
          <a:p>
            <a:pPr>
              <a:defRPr/>
            </a:pPr>
            <a:r>
              <a:rPr lang="en-US" altLang="zh-CN" dirty="0"/>
              <a:t>Linux</a:t>
            </a:r>
            <a:r>
              <a:rPr lang="zh-CN" altLang="en-US" dirty="0"/>
              <a:t>核心特征：多用户、多进程</a:t>
            </a:r>
          </a:p>
        </p:txBody>
      </p:sp>
      <p:sp>
        <p:nvSpPr>
          <p:cNvPr id="9219" name="Rectangle 3">
            <a:extLst>
              <a:ext uri="{FF2B5EF4-FFF2-40B4-BE49-F238E27FC236}">
                <a16:creationId xmlns:a16="http://schemas.microsoft.com/office/drawing/2014/main" id="{BF6387A3-2D61-4987-879D-8818E287DC7D}"/>
              </a:ext>
            </a:extLst>
          </p:cNvPr>
          <p:cNvSpPr>
            <a:spLocks noGrp="1" noRot="1" noChangeArrowheads="1"/>
          </p:cNvSpPr>
          <p:nvPr>
            <p:ph idx="1"/>
          </p:nvPr>
        </p:nvSpPr>
        <p:spPr/>
        <p:txBody>
          <a:bodyPr/>
          <a:lstStyle/>
          <a:p>
            <a:r>
              <a:rPr lang="zh-CN" altLang="en-US" dirty="0"/>
              <a:t>（</a:t>
            </a:r>
            <a:r>
              <a:rPr lang="en-US" altLang="zh-CN" dirty="0"/>
              <a:t>3</a:t>
            </a:r>
            <a:r>
              <a:rPr lang="zh-CN" altLang="en-US" dirty="0"/>
              <a:t>）进程管理</a:t>
            </a:r>
          </a:p>
          <a:p>
            <a:pPr marL="457189" lvl="2" indent="0" algn="just">
              <a:lnSpc>
                <a:spcPct val="120000"/>
              </a:lnSpc>
              <a:buNone/>
            </a:pPr>
            <a:r>
              <a:rPr lang="zh-CN" altLang="en-US" b="0" kern="100" dirty="0">
                <a:solidFill>
                  <a:srgbClr val="000000"/>
                </a:solidFill>
                <a:latin typeface="+mj-ea"/>
                <a:ea typeface="+mj-ea"/>
                <a:cs typeface="Times New Roman" panose="02020603050405020304" pitchFamily="18" charset="0"/>
              </a:rPr>
              <a:t>    进程控制是</a:t>
            </a:r>
            <a:r>
              <a:rPr lang="en-US" altLang="zh-CN" b="0" kern="100" dirty="0">
                <a:solidFill>
                  <a:srgbClr val="000000"/>
                </a:solidFill>
                <a:latin typeface="+mj-ea"/>
                <a:ea typeface="+mj-ea"/>
                <a:cs typeface="Times New Roman" panose="02020603050405020304" pitchFamily="18" charset="0"/>
              </a:rPr>
              <a:t>Shell</a:t>
            </a:r>
            <a:r>
              <a:rPr lang="zh-CN" altLang="en-US" b="0" kern="100" dirty="0">
                <a:solidFill>
                  <a:srgbClr val="000000"/>
                </a:solidFill>
                <a:latin typeface="+mj-ea"/>
                <a:ea typeface="+mj-ea"/>
                <a:cs typeface="Times New Roman" panose="02020603050405020304" pitchFamily="18" charset="0"/>
              </a:rPr>
              <a:t>的一个特性，使用户能在多个独立进程间进行切换。</a:t>
            </a:r>
            <a:endParaRPr lang="en-US" altLang="zh-CN" b="0" kern="100" dirty="0">
              <a:solidFill>
                <a:srgbClr val="000000"/>
              </a:solidFill>
              <a:latin typeface="+mj-ea"/>
              <a:ea typeface="+mj-ea"/>
              <a:cs typeface="Times New Roman" panose="02020603050405020304" pitchFamily="18" charset="0"/>
            </a:endParaRPr>
          </a:p>
          <a:p>
            <a:pPr marL="457189" lvl="2" indent="0" algn="just">
              <a:lnSpc>
                <a:spcPct val="120000"/>
              </a:lnSpc>
              <a:buNone/>
            </a:pPr>
            <a:r>
              <a:rPr lang="zh-CN" altLang="en-US" b="0" kern="100" dirty="0">
                <a:solidFill>
                  <a:srgbClr val="000000"/>
                </a:solidFill>
                <a:latin typeface="+mj-ea"/>
                <a:ea typeface="+mj-ea"/>
                <a:cs typeface="Times New Roman" panose="02020603050405020304" pitchFamily="18" charset="0"/>
              </a:rPr>
              <a:t>例如，用户可以挂起一个正在运行的进程，稍后再恢复其运行。</a:t>
            </a:r>
            <a:r>
              <a:rPr lang="en-US" altLang="zh-CN" b="0" kern="100" dirty="0">
                <a:solidFill>
                  <a:srgbClr val="000000"/>
                </a:solidFill>
                <a:latin typeface="+mj-ea"/>
                <a:ea typeface="+mj-ea"/>
                <a:cs typeface="Times New Roman" panose="02020603050405020304" pitchFamily="18" charset="0"/>
              </a:rPr>
              <a:t>bash</a:t>
            </a:r>
            <a:r>
              <a:rPr lang="zh-CN" altLang="en-US" b="0" kern="100" dirty="0">
                <a:solidFill>
                  <a:srgbClr val="000000"/>
                </a:solidFill>
                <a:latin typeface="+mj-ea"/>
                <a:ea typeface="+mj-ea"/>
                <a:cs typeface="Times New Roman" panose="02020603050405020304" pitchFamily="18" charset="0"/>
              </a:rPr>
              <a:t>记录所有启动的进程并保持对所有已启动的进程的跟踪，在每一个正在运行的进程生命期内的任何时候，用户可以任意地挂起进程或重新启动进程恢复运行。</a:t>
            </a:r>
          </a:p>
          <a:p>
            <a:endParaRPr lang="en-US" altLang="zh-CN" dirty="0"/>
          </a:p>
        </p:txBody>
      </p:sp>
    </p:spTree>
    <p:custDataLst>
      <p:tags r:id="rId1"/>
    </p:custDataLst>
    <p:extLst>
      <p:ext uri="{BB962C8B-B14F-4D97-AF65-F5344CB8AC3E}">
        <p14:creationId xmlns:p14="http://schemas.microsoft.com/office/powerpoint/2010/main" val="107142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79C9-DBC9-47FC-A626-849AA3DA4A53}"/>
              </a:ext>
            </a:extLst>
          </p:cNvPr>
          <p:cNvSpPr>
            <a:spLocks noGrp="1"/>
          </p:cNvSpPr>
          <p:nvPr>
            <p:ph type="title"/>
          </p:nvPr>
        </p:nvSpPr>
        <p:spPr/>
        <p:txBody>
          <a:bodyPr/>
          <a:lstStyle/>
          <a:p>
            <a:pPr algn="l">
              <a:defRPr/>
            </a:pPr>
            <a:r>
              <a:rPr lang="en-US" altLang="zh-CN" dirty="0"/>
              <a:t>1.4 Linux</a:t>
            </a:r>
            <a:r>
              <a:rPr lang="zh-CN" altLang="en-US" dirty="0"/>
              <a:t>与其他操作系统之间的对比</a:t>
            </a:r>
          </a:p>
        </p:txBody>
      </p:sp>
      <p:sp>
        <p:nvSpPr>
          <p:cNvPr id="20484" name="内容占位符 2">
            <a:extLst>
              <a:ext uri="{FF2B5EF4-FFF2-40B4-BE49-F238E27FC236}">
                <a16:creationId xmlns:a16="http://schemas.microsoft.com/office/drawing/2014/main" id="{DC173DC1-7251-4E79-9AD4-53BC6DBE3F4E}"/>
              </a:ext>
            </a:extLst>
          </p:cNvPr>
          <p:cNvSpPr>
            <a:spLocks noGrp="1" noChangeArrowheads="1"/>
          </p:cNvSpPr>
          <p:nvPr>
            <p:ph idx="1"/>
          </p:nvPr>
        </p:nvSpPr>
        <p:spPr/>
        <p:txBody>
          <a:bodyPr/>
          <a:lstStyle/>
          <a:p>
            <a:pPr marL="0" indent="0">
              <a:buNone/>
            </a:pPr>
            <a:r>
              <a:rPr lang="zh-CN" altLang="en-US" sz="2800" dirty="0"/>
              <a:t>（</a:t>
            </a:r>
            <a:r>
              <a:rPr lang="en-US" altLang="zh-CN" sz="2800" dirty="0"/>
              <a:t>1</a:t>
            </a:r>
            <a:r>
              <a:rPr lang="zh-CN" altLang="en-US" sz="2800" dirty="0"/>
              <a:t>）从发展背景角度看</a:t>
            </a:r>
            <a:endParaRPr lang="en-US" altLang="zh-CN" sz="2800" dirty="0"/>
          </a:p>
          <a:p>
            <a:r>
              <a:rPr lang="en-US" altLang="zh-CN" sz="2800" b="0" kern="100" dirty="0">
                <a:solidFill>
                  <a:srgbClr val="000000"/>
                </a:solidFill>
                <a:cs typeface="Times New Roman" panose="02020603050405020304" pitchFamily="18" charset="0"/>
              </a:rPr>
              <a:t>Linux</a:t>
            </a:r>
            <a:r>
              <a:rPr lang="zh-CN" altLang="en-US" sz="2800" b="0" kern="100" dirty="0">
                <a:solidFill>
                  <a:srgbClr val="000000"/>
                </a:solidFill>
                <a:cs typeface="Times New Roman" panose="02020603050405020304" pitchFamily="18" charset="0"/>
              </a:rPr>
              <a:t>是从一个比较成熟的操作系统发展而来的，而其他操作系统，如</a:t>
            </a:r>
            <a:r>
              <a:rPr lang="en-US" altLang="zh-CN" sz="2800" b="0" kern="100" dirty="0">
                <a:solidFill>
                  <a:srgbClr val="000000"/>
                </a:solidFill>
                <a:cs typeface="Times New Roman" panose="02020603050405020304" pitchFamily="18" charset="0"/>
              </a:rPr>
              <a:t>Windows NT</a:t>
            </a:r>
            <a:r>
              <a:rPr lang="zh-CN" altLang="en-US" sz="2800" b="0" kern="100" dirty="0">
                <a:solidFill>
                  <a:srgbClr val="000000"/>
                </a:solidFill>
                <a:cs typeface="Times New Roman" panose="02020603050405020304" pitchFamily="18" charset="0"/>
              </a:rPr>
              <a:t>等，都是自成体系，无对应的相依托的操作系统。</a:t>
            </a:r>
            <a:endParaRPr lang="en-US" altLang="zh-CN" sz="2800" b="0" kern="100" dirty="0">
              <a:solidFill>
                <a:srgbClr val="000000"/>
              </a:solidFill>
              <a:cs typeface="Times New Roman" panose="02020603050405020304" pitchFamily="18" charset="0"/>
            </a:endParaRPr>
          </a:p>
          <a:p>
            <a:pPr marL="0" indent="0">
              <a:buNone/>
            </a:pPr>
            <a:r>
              <a:rPr lang="zh-CN" altLang="en-US" sz="2800" kern="100" dirty="0">
                <a:solidFill>
                  <a:srgbClr val="000000"/>
                </a:solidFill>
                <a:cs typeface="Times New Roman" panose="02020603050405020304" pitchFamily="18" charset="0"/>
              </a:rPr>
              <a:t>（</a:t>
            </a:r>
            <a:r>
              <a:rPr lang="en-US" altLang="zh-CN" sz="2800" kern="100" dirty="0">
                <a:solidFill>
                  <a:srgbClr val="000000"/>
                </a:solidFill>
                <a:cs typeface="Times New Roman" panose="02020603050405020304" pitchFamily="18" charset="0"/>
              </a:rPr>
              <a:t>2</a:t>
            </a:r>
            <a:r>
              <a:rPr lang="zh-CN" altLang="en-US" sz="2800" kern="100" dirty="0">
                <a:solidFill>
                  <a:srgbClr val="000000"/>
                </a:solidFill>
                <a:cs typeface="Times New Roman" panose="02020603050405020304" pitchFamily="18" charset="0"/>
              </a:rPr>
              <a:t>）</a:t>
            </a:r>
            <a:r>
              <a:rPr lang="zh-CN" altLang="en-US" sz="2800" dirty="0"/>
              <a:t>从使用费用角度看</a:t>
            </a:r>
            <a:endParaRPr lang="en-US" altLang="zh-CN" sz="2800" dirty="0"/>
          </a:p>
          <a:p>
            <a:r>
              <a:rPr lang="en-US" altLang="zh-CN" sz="2800" b="0" kern="100" dirty="0">
                <a:solidFill>
                  <a:srgbClr val="000000"/>
                </a:solidFill>
                <a:cs typeface="Times New Roman" panose="02020603050405020304" pitchFamily="18" charset="0"/>
              </a:rPr>
              <a:t>Linux</a:t>
            </a:r>
            <a:r>
              <a:rPr lang="zh-CN" altLang="en-US" sz="2800" b="0" kern="100" dirty="0">
                <a:solidFill>
                  <a:srgbClr val="000000"/>
                </a:solidFill>
                <a:cs typeface="Times New Roman" panose="02020603050405020304" pitchFamily="18" charset="0"/>
              </a:rPr>
              <a:t>是一种开放、免费的操作系统，而其他操作系统是封闭的，有偿使用的操作系统。</a:t>
            </a:r>
          </a:p>
        </p:txBody>
      </p:sp>
    </p:spTree>
    <p:custDataLst>
      <p:tags r:id="rId1"/>
    </p:custDataLst>
    <p:extLst>
      <p:ext uri="{BB962C8B-B14F-4D97-AF65-F5344CB8AC3E}">
        <p14:creationId xmlns:p14="http://schemas.microsoft.com/office/powerpoint/2010/main" val="147127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79C9-DBC9-47FC-A626-849AA3DA4A53}"/>
              </a:ext>
            </a:extLst>
          </p:cNvPr>
          <p:cNvSpPr>
            <a:spLocks noGrp="1"/>
          </p:cNvSpPr>
          <p:nvPr>
            <p:ph type="title"/>
          </p:nvPr>
        </p:nvSpPr>
        <p:spPr/>
        <p:txBody>
          <a:bodyPr/>
          <a:lstStyle/>
          <a:p>
            <a:pPr algn="l">
              <a:defRPr/>
            </a:pPr>
            <a:r>
              <a:rPr lang="en-US" altLang="zh-CN" dirty="0"/>
              <a:t>1.5 Linux</a:t>
            </a:r>
            <a:r>
              <a:rPr lang="zh-CN" altLang="en-US" dirty="0"/>
              <a:t>操作系统的主要版本</a:t>
            </a:r>
          </a:p>
        </p:txBody>
      </p:sp>
      <p:sp>
        <p:nvSpPr>
          <p:cNvPr id="20484" name="内容占位符 2">
            <a:extLst>
              <a:ext uri="{FF2B5EF4-FFF2-40B4-BE49-F238E27FC236}">
                <a16:creationId xmlns:a16="http://schemas.microsoft.com/office/drawing/2014/main" id="{DC173DC1-7251-4E79-9AD4-53BC6DBE3F4E}"/>
              </a:ext>
            </a:extLst>
          </p:cNvPr>
          <p:cNvSpPr>
            <a:spLocks noGrp="1" noChangeArrowheads="1"/>
          </p:cNvSpPr>
          <p:nvPr>
            <p:ph idx="1"/>
          </p:nvPr>
        </p:nvSpPr>
        <p:spPr>
          <a:xfrm>
            <a:off x="570272" y="1311567"/>
            <a:ext cx="11336595" cy="5157643"/>
          </a:xfrm>
        </p:spPr>
        <p:txBody>
          <a:bodyPr/>
          <a:lstStyle/>
          <a:p>
            <a:pPr marL="0" indent="0" algn="just">
              <a:lnSpc>
                <a:spcPct val="120000"/>
              </a:lnSpc>
              <a:spcBef>
                <a:spcPts val="0"/>
              </a:spcBef>
              <a:buNone/>
            </a:pPr>
            <a:r>
              <a:rPr lang="en-US" altLang="zh-CN" sz="2400" kern="100" dirty="0">
                <a:solidFill>
                  <a:srgbClr val="000000"/>
                </a:solidFill>
                <a:latin typeface="+mj-ea"/>
                <a:ea typeface="+mj-ea"/>
                <a:cs typeface="Times New Roman" panose="02020603050405020304" pitchFamily="18" charset="0"/>
              </a:rPr>
              <a:t>Linux</a:t>
            </a:r>
            <a:r>
              <a:rPr lang="zh-CN" altLang="en-US" sz="2400" kern="100" dirty="0">
                <a:solidFill>
                  <a:srgbClr val="000000"/>
                </a:solidFill>
                <a:latin typeface="+mj-ea"/>
                <a:ea typeface="+mj-ea"/>
                <a:cs typeface="Times New Roman" panose="02020603050405020304" pitchFamily="18" charset="0"/>
              </a:rPr>
              <a:t>操作系统主要分为内核版本以及发行版本，其具体内容如下。</a:t>
            </a:r>
            <a:endParaRPr lang="en-US" altLang="zh-CN" sz="2400" kern="100" dirty="0">
              <a:solidFill>
                <a:srgbClr val="000000"/>
              </a:solidFill>
              <a:latin typeface="+mj-ea"/>
              <a:ea typeface="+mj-ea"/>
              <a:cs typeface="Times New Roman" panose="02020603050405020304" pitchFamily="18" charset="0"/>
            </a:endParaRPr>
          </a:p>
          <a:p>
            <a:pPr marL="0" indent="0" algn="just">
              <a:lnSpc>
                <a:spcPct val="120000"/>
              </a:lnSpc>
              <a:spcBef>
                <a:spcPts val="0"/>
              </a:spcBef>
              <a:buNone/>
            </a:pPr>
            <a:r>
              <a:rPr lang="zh-CN" altLang="en-US" sz="2400" kern="100" dirty="0">
                <a:solidFill>
                  <a:srgbClr val="000000"/>
                </a:solidFill>
                <a:latin typeface="+mj-ea"/>
                <a:ea typeface="+mj-ea"/>
                <a:cs typeface="Times New Roman" panose="02020603050405020304" pitchFamily="18" charset="0"/>
              </a:rPr>
              <a:t>（</a:t>
            </a:r>
            <a:r>
              <a:rPr lang="en-US" altLang="zh-CN" sz="2400" kern="100" dirty="0">
                <a:solidFill>
                  <a:srgbClr val="000000"/>
                </a:solidFill>
                <a:latin typeface="+mj-ea"/>
                <a:ea typeface="+mj-ea"/>
                <a:cs typeface="Times New Roman" panose="02020603050405020304" pitchFamily="18" charset="0"/>
              </a:rPr>
              <a:t>1</a:t>
            </a:r>
            <a:r>
              <a:rPr lang="zh-CN" altLang="en-US" sz="2400" kern="100" dirty="0">
                <a:solidFill>
                  <a:srgbClr val="000000"/>
                </a:solidFill>
                <a:latin typeface="+mj-ea"/>
                <a:ea typeface="+mj-ea"/>
                <a:cs typeface="Times New Roman" panose="02020603050405020304" pitchFamily="18" charset="0"/>
              </a:rPr>
              <a:t>）</a:t>
            </a:r>
            <a:r>
              <a:rPr lang="en-US" altLang="zh-CN" sz="2400" kern="100" dirty="0">
                <a:solidFill>
                  <a:srgbClr val="000000"/>
                </a:solidFill>
                <a:latin typeface="+mj-ea"/>
                <a:ea typeface="+mj-ea"/>
                <a:cs typeface="Times New Roman" panose="02020603050405020304" pitchFamily="18" charset="0"/>
              </a:rPr>
              <a:t>Linux</a:t>
            </a:r>
            <a:r>
              <a:rPr lang="zh-CN" altLang="en-US" sz="2400" kern="100" dirty="0">
                <a:solidFill>
                  <a:srgbClr val="000000"/>
                </a:solidFill>
                <a:latin typeface="+mj-ea"/>
                <a:ea typeface="+mj-ea"/>
                <a:cs typeface="Times New Roman" panose="02020603050405020304" pitchFamily="18" charset="0"/>
              </a:rPr>
              <a:t>的内核版本：</a:t>
            </a:r>
            <a:endParaRPr lang="en-US" altLang="zh-CN" sz="2400" kern="100" dirty="0">
              <a:solidFill>
                <a:srgbClr val="000000"/>
              </a:solidFill>
              <a:latin typeface="+mj-ea"/>
              <a:ea typeface="+mj-ea"/>
              <a:cs typeface="Times New Roman" panose="02020603050405020304" pitchFamily="18" charset="0"/>
            </a:endParaRPr>
          </a:p>
          <a:p>
            <a:pPr marL="536561" indent="-225420" algn="just">
              <a:lnSpc>
                <a:spcPct val="120000"/>
              </a:lnSpc>
              <a:spcBef>
                <a:spcPts val="0"/>
              </a:spcBef>
            </a:pPr>
            <a:r>
              <a:rPr lang="en-US" altLang="zh-CN" sz="2400" b="0" kern="100" dirty="0">
                <a:solidFill>
                  <a:srgbClr val="000000"/>
                </a:solidFill>
                <a:latin typeface="+mj-ea"/>
                <a:ea typeface="+mj-ea"/>
                <a:cs typeface="Times New Roman" panose="02020603050405020304" pitchFamily="18" charset="0"/>
              </a:rPr>
              <a:t>Linux</a:t>
            </a:r>
            <a:r>
              <a:rPr lang="zh-CN" altLang="en-US" sz="2400" b="0" kern="100" dirty="0">
                <a:solidFill>
                  <a:srgbClr val="000000"/>
                </a:solidFill>
                <a:latin typeface="+mj-ea"/>
                <a:ea typeface="+mj-ea"/>
                <a:cs typeface="Times New Roman" panose="02020603050405020304" pitchFamily="18" charset="0"/>
              </a:rPr>
              <a:t>内核使用主要分为两种不同的版本编号方式。第一种方式用于</a:t>
            </a:r>
            <a:r>
              <a:rPr lang="en-US" altLang="zh-CN" sz="2400" b="0" kern="100" dirty="0">
                <a:solidFill>
                  <a:srgbClr val="000000"/>
                </a:solidFill>
                <a:latin typeface="+mj-ea"/>
                <a:ea typeface="+mj-ea"/>
                <a:cs typeface="Times New Roman" panose="02020603050405020304" pitchFamily="18" charset="0"/>
              </a:rPr>
              <a:t>1.0</a:t>
            </a:r>
            <a:r>
              <a:rPr lang="zh-CN" altLang="en-US" sz="2400" b="0" kern="100" dirty="0">
                <a:solidFill>
                  <a:srgbClr val="000000"/>
                </a:solidFill>
                <a:latin typeface="+mj-ea"/>
                <a:ea typeface="+mj-ea"/>
                <a:cs typeface="Times New Roman" panose="02020603050405020304" pitchFamily="18" charset="0"/>
              </a:rPr>
              <a:t>版本之前（包括</a:t>
            </a:r>
            <a:r>
              <a:rPr lang="en-US" altLang="zh-CN" sz="2400" b="0" kern="100" dirty="0">
                <a:solidFill>
                  <a:srgbClr val="000000"/>
                </a:solidFill>
                <a:latin typeface="+mj-ea"/>
                <a:ea typeface="+mj-ea"/>
                <a:cs typeface="Times New Roman" panose="02020603050405020304" pitchFamily="18" charset="0"/>
              </a:rPr>
              <a:t>1.0</a:t>
            </a:r>
            <a:r>
              <a:rPr lang="zh-CN" altLang="en-US" sz="2400" b="0" kern="100" dirty="0">
                <a:solidFill>
                  <a:srgbClr val="000000"/>
                </a:solidFill>
                <a:latin typeface="+mj-ea"/>
                <a:ea typeface="+mj-ea"/>
                <a:cs typeface="Times New Roman" panose="02020603050405020304" pitchFamily="18" charset="0"/>
              </a:rPr>
              <a:t>）。第二种方式用于</a:t>
            </a:r>
            <a:r>
              <a:rPr lang="en-US" altLang="zh-CN" sz="2400" b="0" kern="100" dirty="0">
                <a:solidFill>
                  <a:srgbClr val="000000"/>
                </a:solidFill>
                <a:latin typeface="+mj-ea"/>
                <a:ea typeface="+mj-ea"/>
                <a:cs typeface="Times New Roman" panose="02020603050405020304" pitchFamily="18" charset="0"/>
              </a:rPr>
              <a:t>1.0</a:t>
            </a:r>
            <a:r>
              <a:rPr lang="zh-CN" altLang="en-US" sz="2400" b="0" kern="100" dirty="0">
                <a:solidFill>
                  <a:srgbClr val="000000"/>
                </a:solidFill>
                <a:latin typeface="+mj-ea"/>
                <a:ea typeface="+mj-ea"/>
                <a:cs typeface="Times New Roman" panose="02020603050405020304" pitchFamily="18" charset="0"/>
              </a:rPr>
              <a:t>之后到</a:t>
            </a:r>
            <a:r>
              <a:rPr lang="en-US" altLang="zh-CN" sz="2400" b="0" kern="100" dirty="0">
                <a:solidFill>
                  <a:srgbClr val="000000"/>
                </a:solidFill>
                <a:latin typeface="+mj-ea"/>
                <a:ea typeface="+mj-ea"/>
                <a:cs typeface="Times New Roman" panose="02020603050405020304" pitchFamily="18" charset="0"/>
              </a:rPr>
              <a:t>2.6</a:t>
            </a:r>
            <a:r>
              <a:rPr lang="zh-CN" altLang="en-US" sz="2400" b="0" kern="100" dirty="0">
                <a:solidFill>
                  <a:srgbClr val="000000"/>
                </a:solidFill>
                <a:latin typeface="+mj-ea"/>
                <a:ea typeface="+mj-ea"/>
                <a:cs typeface="Times New Roman" panose="02020603050405020304" pitchFamily="18" charset="0"/>
              </a:rPr>
              <a:t>，数字由三部分“</a:t>
            </a:r>
            <a:r>
              <a:rPr lang="en-US" altLang="zh-CN" sz="2400" b="0" kern="100" dirty="0">
                <a:solidFill>
                  <a:srgbClr val="000000"/>
                </a:solidFill>
                <a:latin typeface="+mj-ea"/>
                <a:ea typeface="+mj-ea"/>
                <a:cs typeface="Times New Roman" panose="02020603050405020304" pitchFamily="18" charset="0"/>
              </a:rPr>
              <a:t>A.B.C”</a:t>
            </a:r>
            <a:r>
              <a:rPr lang="zh-CN" altLang="en-US" sz="2400" b="0" kern="100" dirty="0">
                <a:solidFill>
                  <a:srgbClr val="000000"/>
                </a:solidFill>
                <a:latin typeface="+mj-ea"/>
                <a:ea typeface="+mj-ea"/>
                <a:cs typeface="Times New Roman" panose="02020603050405020304" pitchFamily="18" charset="0"/>
              </a:rPr>
              <a:t>，</a:t>
            </a:r>
            <a:r>
              <a:rPr lang="en-US" altLang="zh-CN" sz="2400" b="0" kern="100" dirty="0">
                <a:solidFill>
                  <a:srgbClr val="000000"/>
                </a:solidFill>
                <a:latin typeface="+mj-ea"/>
                <a:ea typeface="+mj-ea"/>
                <a:cs typeface="Times New Roman" panose="02020603050405020304" pitchFamily="18" charset="0"/>
              </a:rPr>
              <a:t>A</a:t>
            </a:r>
            <a:r>
              <a:rPr lang="zh-CN" altLang="en-US" sz="2400" b="0" kern="100" dirty="0">
                <a:solidFill>
                  <a:srgbClr val="000000"/>
                </a:solidFill>
                <a:latin typeface="+mj-ea"/>
                <a:ea typeface="+mj-ea"/>
                <a:cs typeface="Times New Roman" panose="02020603050405020304" pitchFamily="18" charset="0"/>
              </a:rPr>
              <a:t>代表主版本号，</a:t>
            </a:r>
            <a:r>
              <a:rPr lang="en-US" altLang="zh-CN" sz="2400" b="0" kern="100" dirty="0">
                <a:solidFill>
                  <a:srgbClr val="000000"/>
                </a:solidFill>
                <a:latin typeface="+mj-ea"/>
                <a:ea typeface="+mj-ea"/>
                <a:cs typeface="Times New Roman" panose="02020603050405020304" pitchFamily="18" charset="0"/>
              </a:rPr>
              <a:t>B</a:t>
            </a:r>
            <a:r>
              <a:rPr lang="zh-CN" altLang="en-US" sz="2400" b="0" kern="100" dirty="0">
                <a:solidFill>
                  <a:srgbClr val="000000"/>
                </a:solidFill>
                <a:latin typeface="+mj-ea"/>
                <a:ea typeface="+mj-ea"/>
                <a:cs typeface="Times New Roman" panose="02020603050405020304" pitchFamily="18" charset="0"/>
              </a:rPr>
              <a:t>代表次主版本号，</a:t>
            </a:r>
            <a:r>
              <a:rPr lang="en-US" altLang="zh-CN" sz="2400" b="0" kern="100" dirty="0">
                <a:solidFill>
                  <a:srgbClr val="000000"/>
                </a:solidFill>
                <a:latin typeface="+mj-ea"/>
                <a:ea typeface="+mj-ea"/>
                <a:cs typeface="Times New Roman" panose="02020603050405020304" pitchFamily="18" charset="0"/>
              </a:rPr>
              <a:t>C</a:t>
            </a:r>
            <a:r>
              <a:rPr lang="zh-CN" altLang="en-US" sz="2400" b="0" kern="100" dirty="0">
                <a:solidFill>
                  <a:srgbClr val="000000"/>
                </a:solidFill>
                <a:latin typeface="+mj-ea"/>
                <a:ea typeface="+mj-ea"/>
                <a:cs typeface="Times New Roman" panose="02020603050405020304" pitchFamily="18" charset="0"/>
              </a:rPr>
              <a:t>代表较小的末版本号。</a:t>
            </a:r>
          </a:p>
          <a:p>
            <a:pPr marL="0" algn="just">
              <a:lnSpc>
                <a:spcPct val="120000"/>
              </a:lnSpc>
              <a:spcBef>
                <a:spcPts val="0"/>
              </a:spcBef>
            </a:pPr>
            <a:endParaRPr lang="zh-CN" altLang="en-US" sz="2400" kern="100" dirty="0">
              <a:solidFill>
                <a:srgbClr val="000000"/>
              </a:solidFill>
              <a:latin typeface="+mj-ea"/>
              <a:ea typeface="+mj-ea"/>
              <a:cs typeface="Times New Roman" panose="02020603050405020304" pitchFamily="18" charset="0"/>
            </a:endParaRPr>
          </a:p>
          <a:p>
            <a:pPr marL="0" indent="0" algn="just">
              <a:lnSpc>
                <a:spcPct val="120000"/>
              </a:lnSpc>
              <a:spcBef>
                <a:spcPts val="0"/>
              </a:spcBef>
              <a:buNone/>
            </a:pPr>
            <a:r>
              <a:rPr lang="zh-CN" altLang="en-US" sz="2400" kern="100" dirty="0">
                <a:solidFill>
                  <a:srgbClr val="000000"/>
                </a:solidFill>
                <a:latin typeface="+mj-ea"/>
                <a:ea typeface="+mj-ea"/>
                <a:cs typeface="Times New Roman" panose="02020603050405020304" pitchFamily="18" charset="0"/>
              </a:rPr>
              <a:t>（</a:t>
            </a:r>
            <a:r>
              <a:rPr lang="en-US" altLang="zh-CN" sz="2400" kern="100" dirty="0">
                <a:solidFill>
                  <a:srgbClr val="000000"/>
                </a:solidFill>
                <a:latin typeface="+mj-ea"/>
                <a:ea typeface="+mj-ea"/>
                <a:cs typeface="Times New Roman" panose="02020603050405020304" pitchFamily="18" charset="0"/>
              </a:rPr>
              <a:t>2</a:t>
            </a:r>
            <a:r>
              <a:rPr lang="zh-CN" altLang="en-US" sz="2400" kern="100" dirty="0">
                <a:solidFill>
                  <a:srgbClr val="000000"/>
                </a:solidFill>
                <a:latin typeface="+mj-ea"/>
                <a:ea typeface="+mj-ea"/>
                <a:cs typeface="Times New Roman" panose="02020603050405020304" pitchFamily="18" charset="0"/>
              </a:rPr>
              <a:t>）</a:t>
            </a:r>
            <a:r>
              <a:rPr lang="en-US" altLang="zh-CN" sz="2400" kern="100" dirty="0">
                <a:solidFill>
                  <a:srgbClr val="000000"/>
                </a:solidFill>
                <a:latin typeface="+mj-ea"/>
                <a:ea typeface="+mj-ea"/>
                <a:cs typeface="Times New Roman" panose="02020603050405020304" pitchFamily="18" charset="0"/>
              </a:rPr>
              <a:t>Linux</a:t>
            </a:r>
            <a:r>
              <a:rPr lang="zh-CN" altLang="en-US" sz="2400" kern="100" dirty="0">
                <a:solidFill>
                  <a:srgbClr val="000000"/>
                </a:solidFill>
                <a:latin typeface="+mj-ea"/>
                <a:ea typeface="+mj-ea"/>
                <a:cs typeface="Times New Roman" panose="02020603050405020304" pitchFamily="18" charset="0"/>
              </a:rPr>
              <a:t>的发行版本</a:t>
            </a:r>
            <a:endParaRPr lang="en-US" altLang="zh-CN" sz="2400" kern="100" dirty="0">
              <a:solidFill>
                <a:srgbClr val="000000"/>
              </a:solidFill>
              <a:latin typeface="+mj-ea"/>
              <a:ea typeface="+mj-ea"/>
              <a:cs typeface="Times New Roman" panose="02020603050405020304" pitchFamily="18" charset="0"/>
            </a:endParaRPr>
          </a:p>
          <a:p>
            <a:pPr marL="536561" indent="-225420" algn="just">
              <a:lnSpc>
                <a:spcPct val="120000"/>
              </a:lnSpc>
              <a:spcBef>
                <a:spcPts val="0"/>
              </a:spcBef>
            </a:pPr>
            <a:r>
              <a:rPr lang="en-US" altLang="zh-CN" sz="2400" b="0" kern="100" dirty="0">
                <a:solidFill>
                  <a:srgbClr val="000000"/>
                </a:solidFill>
                <a:latin typeface="+mj-ea"/>
                <a:ea typeface="+mj-ea"/>
                <a:cs typeface="Times New Roman" panose="02020603050405020304" pitchFamily="18" charset="0"/>
              </a:rPr>
              <a:t>Linux</a:t>
            </a:r>
            <a:r>
              <a:rPr lang="zh-CN" altLang="en-US" sz="2400" b="0" kern="100" dirty="0">
                <a:solidFill>
                  <a:srgbClr val="000000"/>
                </a:solidFill>
                <a:latin typeface="+mj-ea"/>
                <a:ea typeface="+mj-ea"/>
                <a:cs typeface="Times New Roman" panose="02020603050405020304" pitchFamily="18" charset="0"/>
              </a:rPr>
              <a:t>的发行版本实质在于</a:t>
            </a:r>
            <a:r>
              <a:rPr lang="en-US" altLang="zh-CN" sz="2400" b="0" kern="100" dirty="0">
                <a:solidFill>
                  <a:srgbClr val="000000"/>
                </a:solidFill>
                <a:latin typeface="+mj-ea"/>
                <a:ea typeface="+mj-ea"/>
                <a:cs typeface="Times New Roman" panose="02020603050405020304" pitchFamily="18" charset="0"/>
              </a:rPr>
              <a:t>Linux</a:t>
            </a:r>
            <a:r>
              <a:rPr lang="zh-CN" altLang="en-US" sz="2400" b="0" kern="100" dirty="0">
                <a:solidFill>
                  <a:srgbClr val="000000"/>
                </a:solidFill>
                <a:latin typeface="+mj-ea"/>
                <a:ea typeface="+mj-ea"/>
                <a:cs typeface="Times New Roman" panose="02020603050405020304" pitchFamily="18" charset="0"/>
              </a:rPr>
              <a:t>核心加上外围的实用程序组成的一个大软件包。</a:t>
            </a:r>
            <a:endParaRPr lang="en-US" altLang="zh-CN" sz="2400" b="0" kern="100" dirty="0">
              <a:solidFill>
                <a:srgbClr val="000000"/>
              </a:solidFill>
              <a:latin typeface="+mj-ea"/>
              <a:ea typeface="+mj-ea"/>
              <a:cs typeface="Times New Roman" panose="02020603050405020304" pitchFamily="18" charset="0"/>
            </a:endParaRPr>
          </a:p>
          <a:p>
            <a:pPr marL="536561" indent="-225420" algn="just">
              <a:lnSpc>
                <a:spcPct val="120000"/>
              </a:lnSpc>
              <a:spcBef>
                <a:spcPts val="0"/>
              </a:spcBef>
            </a:pPr>
            <a:r>
              <a:rPr lang="zh-CN" altLang="en-US" sz="2400" b="0" kern="100" dirty="0">
                <a:solidFill>
                  <a:srgbClr val="000000"/>
                </a:solidFill>
                <a:latin typeface="+mj-ea"/>
                <a:ea typeface="+mj-ea"/>
                <a:cs typeface="Times New Roman" panose="02020603050405020304" pitchFamily="18" charset="0"/>
              </a:rPr>
              <a:t>把</a:t>
            </a:r>
            <a:r>
              <a:rPr lang="en-US" altLang="zh-CN" sz="2400" b="0" kern="100" dirty="0">
                <a:solidFill>
                  <a:srgbClr val="000000"/>
                </a:solidFill>
                <a:latin typeface="+mj-ea"/>
                <a:ea typeface="+mj-ea"/>
                <a:cs typeface="Times New Roman" panose="02020603050405020304" pitchFamily="18" charset="0"/>
              </a:rPr>
              <a:t>SUSE</a:t>
            </a:r>
            <a:r>
              <a:rPr lang="zh-CN" altLang="en-US" sz="2400" b="0" kern="100" dirty="0">
                <a:solidFill>
                  <a:srgbClr val="000000"/>
                </a:solidFill>
                <a:latin typeface="+mj-ea"/>
                <a:ea typeface="+mj-ea"/>
                <a:cs typeface="Times New Roman" panose="02020603050405020304" pitchFamily="18" charset="0"/>
              </a:rPr>
              <a:t>、</a:t>
            </a:r>
            <a:r>
              <a:rPr lang="en-US" altLang="zh-CN" sz="2400" b="0" kern="100" dirty="0">
                <a:solidFill>
                  <a:srgbClr val="000000"/>
                </a:solidFill>
                <a:latin typeface="+mj-ea"/>
                <a:ea typeface="+mj-ea"/>
                <a:cs typeface="Times New Roman" panose="02020603050405020304" pitchFamily="18" charset="0"/>
              </a:rPr>
              <a:t>RedHat</a:t>
            </a:r>
            <a:r>
              <a:rPr lang="zh-CN" altLang="en-US" sz="2400" b="0" kern="100" dirty="0">
                <a:solidFill>
                  <a:srgbClr val="000000"/>
                </a:solidFill>
                <a:latin typeface="+mj-ea"/>
                <a:ea typeface="+mj-ea"/>
                <a:cs typeface="Times New Roman" panose="02020603050405020304" pitchFamily="18" charset="0"/>
              </a:rPr>
              <a:t>、</a:t>
            </a:r>
            <a:r>
              <a:rPr lang="en-US" altLang="zh-CN" sz="2400" b="0" kern="100" dirty="0">
                <a:solidFill>
                  <a:srgbClr val="000000"/>
                </a:solidFill>
                <a:latin typeface="+mj-ea"/>
                <a:ea typeface="+mj-ea"/>
                <a:cs typeface="Times New Roman" panose="02020603050405020304" pitchFamily="18" charset="0"/>
              </a:rPr>
              <a:t>Ubuntu</a:t>
            </a:r>
            <a:r>
              <a:rPr lang="zh-CN" altLang="en-US" sz="2400" b="0" kern="100" dirty="0">
                <a:solidFill>
                  <a:srgbClr val="000000"/>
                </a:solidFill>
                <a:latin typeface="+mj-ea"/>
                <a:ea typeface="+mj-ea"/>
                <a:cs typeface="Times New Roman" panose="02020603050405020304" pitchFamily="18" charset="0"/>
              </a:rPr>
              <a:t>、</a:t>
            </a:r>
            <a:r>
              <a:rPr lang="en-US" altLang="zh-CN" sz="2400" b="0" kern="100" dirty="0">
                <a:solidFill>
                  <a:srgbClr val="000000"/>
                </a:solidFill>
                <a:latin typeface="+mj-ea"/>
                <a:ea typeface="+mj-ea"/>
                <a:cs typeface="Times New Roman" panose="02020603050405020304" pitchFamily="18" charset="0"/>
              </a:rPr>
              <a:t>Slackware</a:t>
            </a:r>
            <a:r>
              <a:rPr lang="zh-CN" altLang="en-US" sz="2400" b="0" kern="100" dirty="0">
                <a:solidFill>
                  <a:srgbClr val="000000"/>
                </a:solidFill>
                <a:latin typeface="+mj-ea"/>
                <a:ea typeface="+mj-ea"/>
                <a:cs typeface="Times New Roman" panose="02020603050405020304" pitchFamily="18" charset="0"/>
              </a:rPr>
              <a:t>等直接称呼为</a:t>
            </a:r>
            <a:r>
              <a:rPr lang="en-US" altLang="zh-CN" sz="2400" b="0" kern="100" dirty="0">
                <a:solidFill>
                  <a:srgbClr val="000000"/>
                </a:solidFill>
                <a:latin typeface="+mj-ea"/>
                <a:ea typeface="+mj-ea"/>
                <a:cs typeface="Times New Roman" panose="02020603050405020304" pitchFamily="18" charset="0"/>
              </a:rPr>
              <a:t>Linux</a:t>
            </a:r>
            <a:r>
              <a:rPr lang="zh-CN" altLang="en-US" sz="2400" b="0" kern="100" dirty="0">
                <a:solidFill>
                  <a:srgbClr val="000000"/>
                </a:solidFill>
                <a:latin typeface="+mj-ea"/>
                <a:ea typeface="+mj-ea"/>
                <a:cs typeface="Times New Roman" panose="02020603050405020304" pitchFamily="18" charset="0"/>
              </a:rPr>
              <a:t>是不确切的，它们是</a:t>
            </a:r>
            <a:r>
              <a:rPr lang="en-US" altLang="zh-CN" sz="2400" b="0" kern="100" dirty="0">
                <a:solidFill>
                  <a:srgbClr val="000000"/>
                </a:solidFill>
                <a:latin typeface="+mj-ea"/>
                <a:ea typeface="+mj-ea"/>
                <a:cs typeface="Times New Roman" panose="02020603050405020304" pitchFamily="18" charset="0"/>
              </a:rPr>
              <a:t>Linux</a:t>
            </a:r>
            <a:r>
              <a:rPr lang="zh-CN" altLang="en-US" sz="2400" b="0" kern="100" dirty="0">
                <a:solidFill>
                  <a:srgbClr val="000000"/>
                </a:solidFill>
                <a:latin typeface="+mj-ea"/>
                <a:ea typeface="+mj-ea"/>
                <a:cs typeface="Times New Roman" panose="02020603050405020304" pitchFamily="18" charset="0"/>
              </a:rPr>
              <a:t>的发行版本。更确切地说，应该称为“以</a:t>
            </a:r>
            <a:r>
              <a:rPr lang="en-US" altLang="zh-CN" sz="2400" b="0" kern="100" dirty="0">
                <a:solidFill>
                  <a:srgbClr val="000000"/>
                </a:solidFill>
                <a:latin typeface="+mj-ea"/>
                <a:ea typeface="+mj-ea"/>
                <a:cs typeface="Times New Roman" panose="02020603050405020304" pitchFamily="18" charset="0"/>
              </a:rPr>
              <a:t>Linux</a:t>
            </a:r>
            <a:r>
              <a:rPr lang="zh-CN" altLang="en-US" sz="2400" b="0" kern="100" dirty="0">
                <a:solidFill>
                  <a:srgbClr val="000000"/>
                </a:solidFill>
                <a:latin typeface="+mj-ea"/>
                <a:ea typeface="+mj-ea"/>
                <a:cs typeface="Times New Roman" panose="02020603050405020304" pitchFamily="18" charset="0"/>
              </a:rPr>
              <a:t>为核心的操作系统软件包”。</a:t>
            </a:r>
          </a:p>
          <a:p>
            <a:pPr marL="0" algn="just">
              <a:lnSpc>
                <a:spcPct val="120000"/>
              </a:lnSpc>
              <a:spcBef>
                <a:spcPts val="0"/>
              </a:spcBef>
            </a:pPr>
            <a:endParaRPr lang="zh-CN" altLang="en-US" sz="2400" kern="100" dirty="0">
              <a:solidFill>
                <a:srgbClr val="000000"/>
              </a:solidFill>
              <a:latin typeface="+mj-ea"/>
              <a:ea typeface="+mj-ea"/>
              <a:cs typeface="Times New Roman" panose="02020603050405020304" pitchFamily="18" charset="0"/>
            </a:endParaRPr>
          </a:p>
          <a:p>
            <a:pPr marL="0" algn="just">
              <a:lnSpc>
                <a:spcPct val="120000"/>
              </a:lnSpc>
              <a:spcBef>
                <a:spcPts val="0"/>
              </a:spcBef>
            </a:pPr>
            <a:endParaRPr lang="zh-CN" altLang="en-US" sz="2400" kern="100" dirty="0">
              <a:solidFill>
                <a:srgbClr val="000000"/>
              </a:solidFill>
              <a:latin typeface="+mj-ea"/>
              <a:ea typeface="+mj-ea"/>
              <a:cs typeface="Times New Roman" panose="02020603050405020304" pitchFamily="18" charset="0"/>
            </a:endParaRPr>
          </a:p>
          <a:p>
            <a:pPr>
              <a:lnSpc>
                <a:spcPct val="120000"/>
              </a:lnSpc>
            </a:pPr>
            <a:endParaRPr lang="zh-CN" altLang="en-US" sz="2400" dirty="0">
              <a:latin typeface="+mj-ea"/>
              <a:ea typeface="+mj-ea"/>
            </a:endParaRPr>
          </a:p>
        </p:txBody>
      </p:sp>
    </p:spTree>
    <p:custDataLst>
      <p:tags r:id="rId1"/>
    </p:custDataLst>
    <p:extLst>
      <p:ext uri="{BB962C8B-B14F-4D97-AF65-F5344CB8AC3E}">
        <p14:creationId xmlns:p14="http://schemas.microsoft.com/office/powerpoint/2010/main" val="818845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44107" y="2488372"/>
            <a:ext cx="3983767" cy="1560871"/>
          </a:xfrm>
        </p:spPr>
        <p:txBody>
          <a:bodyPr/>
          <a:lstStyle/>
          <a:p>
            <a:pPr marL="849292" indent="-849292"/>
            <a:r>
              <a:rPr lang="zh-CN" altLang="en-US" dirty="0">
                <a:sym typeface="+mn-lt"/>
              </a:rPr>
              <a:t>二、</a:t>
            </a:r>
            <a:r>
              <a:rPr lang="en-US" altLang="zh-CN" dirty="0">
                <a:sym typeface="+mn-lt"/>
              </a:rPr>
              <a:t>Linux</a:t>
            </a:r>
            <a:r>
              <a:rPr lang="zh-CN" altLang="en-US" dirty="0">
                <a:sym typeface="+mn-lt"/>
              </a:rPr>
              <a:t>操作系统的基本操作</a:t>
            </a:r>
          </a:p>
        </p:txBody>
      </p:sp>
      <p:sp>
        <p:nvSpPr>
          <p:cNvPr id="6" name="文本占位符 5"/>
          <p:cNvSpPr>
            <a:spLocks noGrp="1"/>
          </p:cNvSpPr>
          <p:nvPr>
            <p:ph type="body" sz="half" idx="2"/>
          </p:nvPr>
        </p:nvSpPr>
        <p:spPr>
          <a:xfrm>
            <a:off x="5818995" y="1336463"/>
            <a:ext cx="4504876" cy="4093648"/>
          </a:xfrm>
        </p:spPr>
        <p:txBody>
          <a:bodyPr rtlCol="0">
            <a:normAutofit/>
          </a:bodyPr>
          <a:lstStyle/>
          <a:p>
            <a:pPr marL="457189" indent="-457189">
              <a:lnSpc>
                <a:spcPct val="150000"/>
              </a:lnSpc>
              <a:buFont typeface="Wingdings" pitchFamily="2" charset="2"/>
              <a:buChar char="n"/>
            </a:pPr>
            <a:r>
              <a:rPr lang="zh-CN" altLang="en-US" sz="2800" dirty="0">
                <a:solidFill>
                  <a:schemeClr val="tx1"/>
                </a:solidFill>
                <a:sym typeface="+mn-lt"/>
              </a:rPr>
              <a:t>用户登录和退出</a:t>
            </a:r>
            <a:endParaRPr lang="en-US" altLang="zh-CN" sz="2800" dirty="0">
              <a:solidFill>
                <a:schemeClr val="tx1"/>
              </a:solidFill>
              <a:sym typeface="+mn-lt"/>
            </a:endParaRPr>
          </a:p>
          <a:p>
            <a:pPr marL="457189" indent="-457189">
              <a:lnSpc>
                <a:spcPct val="150000"/>
              </a:lnSpc>
              <a:buFont typeface="Wingdings" pitchFamily="2" charset="2"/>
              <a:buChar char="n"/>
            </a:pPr>
            <a:r>
              <a:rPr lang="zh-CN" altLang="en-US" sz="2800" dirty="0">
                <a:solidFill>
                  <a:schemeClr val="tx1"/>
                </a:solidFill>
                <a:sym typeface="+mn-lt"/>
              </a:rPr>
              <a:t>账号管理</a:t>
            </a:r>
            <a:endParaRPr lang="en-US" altLang="zh-CN" sz="2800" dirty="0">
              <a:solidFill>
                <a:schemeClr val="tx1"/>
              </a:solidFill>
              <a:sym typeface="+mn-lt"/>
            </a:endParaRPr>
          </a:p>
          <a:p>
            <a:pPr marL="457189" indent="-457189">
              <a:lnSpc>
                <a:spcPct val="150000"/>
              </a:lnSpc>
              <a:buFont typeface="Wingdings" pitchFamily="2" charset="2"/>
              <a:buChar char="n"/>
            </a:pPr>
            <a:r>
              <a:rPr lang="zh-CN" altLang="en-US" sz="2800" dirty="0">
                <a:solidFill>
                  <a:schemeClr val="tx1"/>
                </a:solidFill>
                <a:sym typeface="+mn-lt"/>
              </a:rPr>
              <a:t>简单键盘命令</a:t>
            </a:r>
            <a:endParaRPr lang="en-US" altLang="zh-CN" sz="2800" dirty="0">
              <a:solidFill>
                <a:schemeClr val="tx1"/>
              </a:solidFill>
              <a:sym typeface="+mn-lt"/>
            </a:endParaRPr>
          </a:p>
          <a:p>
            <a:pPr marL="457189" indent="-457189">
              <a:lnSpc>
                <a:spcPct val="150000"/>
              </a:lnSpc>
              <a:buFont typeface="Wingdings" pitchFamily="2" charset="2"/>
              <a:buChar char="n"/>
            </a:pPr>
            <a:r>
              <a:rPr lang="zh-CN" altLang="en-US" sz="2800" dirty="0">
                <a:solidFill>
                  <a:schemeClr val="tx1"/>
                </a:solidFill>
                <a:sym typeface="+mn-lt"/>
              </a:rPr>
              <a:t>联机手册</a:t>
            </a:r>
            <a:endParaRPr lang="en-US" altLang="zh-CN" sz="2800" dirty="0">
              <a:solidFill>
                <a:schemeClr val="tx1"/>
              </a:solidFill>
              <a:sym typeface="+mn-lt"/>
            </a:endParaRPr>
          </a:p>
          <a:p>
            <a:pPr marL="457189" indent="-457189">
              <a:lnSpc>
                <a:spcPct val="150000"/>
              </a:lnSpc>
              <a:buFont typeface="Wingdings" pitchFamily="2" charset="2"/>
              <a:buChar char="n"/>
            </a:pPr>
            <a:endParaRPr lang="en-US" altLang="zh-CN" sz="2800" dirty="0">
              <a:solidFill>
                <a:schemeClr val="tx1"/>
              </a:solidFill>
              <a:sym typeface="+mn-lt"/>
            </a:endParaRPr>
          </a:p>
        </p:txBody>
      </p:sp>
      <p:sp>
        <p:nvSpPr>
          <p:cNvPr id="5" name="标题 3">
            <a:extLst>
              <a:ext uri="{FF2B5EF4-FFF2-40B4-BE49-F238E27FC236}">
                <a16:creationId xmlns:a16="http://schemas.microsoft.com/office/drawing/2014/main" id="{4CC6ED18-6F61-F44E-A2A6-39E907C1A64E}"/>
              </a:ext>
            </a:extLst>
          </p:cNvPr>
          <p:cNvSpPr txBox="1">
            <a:spLocks/>
          </p:cNvSpPr>
          <p:nvPr/>
        </p:nvSpPr>
        <p:spPr>
          <a:xfrm>
            <a:off x="244106" y="113103"/>
            <a:ext cx="4340641" cy="1560871"/>
          </a:xfrm>
          <a:prstGeom prst="rect">
            <a:avLst/>
          </a:prstGeom>
        </p:spPr>
        <p:txBody>
          <a:bodyPr rtlCol="0" anchor="b">
            <a:normAutofit/>
          </a:bodyPr>
          <a:lstStyle>
            <a:lvl1pPr algn="l" defTabSz="914400" rtl="0" eaLnBrk="1" latinLnBrk="0" hangingPunct="1">
              <a:lnSpc>
                <a:spcPct val="90000"/>
              </a:lnSpc>
              <a:spcBef>
                <a:spcPct val="0"/>
              </a:spcBef>
              <a:buNone/>
              <a:defRPr sz="3200" b="1" kern="1200">
                <a:solidFill>
                  <a:schemeClr val="bg1"/>
                </a:solidFill>
                <a:latin typeface="微软雅黑" panose="020B0503020204020204" pitchFamily="34" charset="-122"/>
                <a:ea typeface="微软雅黑" panose="020B0503020204020204" pitchFamily="34" charset="-122"/>
                <a:cs typeface="+mj-cs"/>
              </a:defRPr>
            </a:lvl1pPr>
          </a:lstStyle>
          <a:p>
            <a:r>
              <a:rPr lang="en-US" altLang="zh-CN">
                <a:sym typeface="+mn-lt"/>
              </a:rPr>
              <a:t>Linux</a:t>
            </a:r>
            <a:r>
              <a:rPr lang="zh-CN" altLang="en-US">
                <a:sym typeface="+mn-lt"/>
              </a:rPr>
              <a:t>系统入门</a:t>
            </a:r>
            <a:endParaRPr lang="zh-CN" altLang="en-US" dirty="0">
              <a:sym typeface="+mn-lt"/>
            </a:endParaRPr>
          </a:p>
        </p:txBody>
      </p:sp>
    </p:spTree>
    <p:custDataLst>
      <p:tags r:id="rId1"/>
    </p:custDataLst>
    <p:extLst>
      <p:ext uri="{BB962C8B-B14F-4D97-AF65-F5344CB8AC3E}">
        <p14:creationId xmlns:p14="http://schemas.microsoft.com/office/powerpoint/2010/main" val="1059841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fade">
                                      <p:cBhvr>
                                        <p:cTn id="26" dur="1000"/>
                                        <p:tgtEl>
                                          <p:spTgt spid="6">
                                            <p:txEl>
                                              <p:pRg st="2" end="2"/>
                                            </p:txEl>
                                          </p:spTgt>
                                        </p:tgtEl>
                                      </p:cBhvr>
                                    </p:animEffect>
                                    <p:anim calcmode="lin" valueType="num">
                                      <p:cBhvr>
                                        <p:cTn id="27"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animEffect transition="in" filter="fade">
                                      <p:cBhvr>
                                        <p:cTn id="33" dur="1000"/>
                                        <p:tgtEl>
                                          <p:spTgt spid="6">
                                            <p:txEl>
                                              <p:pRg st="3" end="3"/>
                                            </p:txEl>
                                          </p:spTgt>
                                        </p:tgtEl>
                                      </p:cBhvr>
                                    </p:animEffect>
                                    <p:anim calcmode="lin" valueType="num">
                                      <p:cBhvr>
                                        <p:cTn id="34"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22" presetClass="entr" presetSubtype="4" fill="hold" grpId="0"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down)">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79C9-DBC9-47FC-A626-849AA3DA4A53}"/>
              </a:ext>
            </a:extLst>
          </p:cNvPr>
          <p:cNvSpPr>
            <a:spLocks noGrp="1"/>
          </p:cNvSpPr>
          <p:nvPr>
            <p:ph type="title"/>
          </p:nvPr>
        </p:nvSpPr>
        <p:spPr/>
        <p:txBody>
          <a:bodyPr/>
          <a:lstStyle/>
          <a:p>
            <a:pPr algn="l">
              <a:defRPr/>
            </a:pPr>
            <a:r>
              <a:rPr lang="en-US" altLang="zh-CN" dirty="0"/>
              <a:t>2.1</a:t>
            </a:r>
            <a:r>
              <a:rPr lang="zh-CN" altLang="en-US" dirty="0"/>
              <a:t> 用户登录或退出</a:t>
            </a:r>
          </a:p>
        </p:txBody>
      </p:sp>
      <p:sp>
        <p:nvSpPr>
          <p:cNvPr id="20484" name="内容占位符 2">
            <a:extLst>
              <a:ext uri="{FF2B5EF4-FFF2-40B4-BE49-F238E27FC236}">
                <a16:creationId xmlns:a16="http://schemas.microsoft.com/office/drawing/2014/main" id="{DC173DC1-7251-4E79-9AD4-53BC6DBE3F4E}"/>
              </a:ext>
            </a:extLst>
          </p:cNvPr>
          <p:cNvSpPr>
            <a:spLocks noGrp="1" noChangeArrowheads="1"/>
          </p:cNvSpPr>
          <p:nvPr>
            <p:ph idx="1"/>
          </p:nvPr>
        </p:nvSpPr>
        <p:spPr>
          <a:xfrm>
            <a:off x="737420" y="1311567"/>
            <a:ext cx="10332096" cy="5157643"/>
          </a:xfrm>
        </p:spPr>
        <p:txBody>
          <a:bodyPr/>
          <a:lstStyle/>
          <a:p>
            <a:pPr marL="0" indent="0">
              <a:lnSpc>
                <a:spcPct val="120000"/>
              </a:lnSpc>
              <a:spcBef>
                <a:spcPts val="600"/>
              </a:spcBef>
              <a:buNone/>
            </a:pPr>
            <a:r>
              <a:rPr lang="zh-CN" altLang="en-US" sz="2800" dirty="0">
                <a:latin typeface="+mj-ea"/>
                <a:ea typeface="+mj-ea"/>
              </a:rPr>
              <a:t>（</a:t>
            </a:r>
            <a:r>
              <a:rPr lang="en-US" altLang="zh-CN" sz="2800" dirty="0">
                <a:latin typeface="+mj-ea"/>
                <a:ea typeface="+mj-ea"/>
              </a:rPr>
              <a:t>1</a:t>
            </a:r>
            <a:r>
              <a:rPr lang="zh-CN" altLang="en-US" sz="2800" dirty="0">
                <a:latin typeface="+mj-ea"/>
                <a:ea typeface="+mj-ea"/>
              </a:rPr>
              <a:t>）用户登录系统</a:t>
            </a:r>
            <a:endParaRPr lang="en-US" altLang="zh-CN" sz="2800" dirty="0">
              <a:latin typeface="+mj-ea"/>
              <a:ea typeface="+mj-ea"/>
            </a:endParaRPr>
          </a:p>
          <a:p>
            <a:pPr marL="0" indent="266693" algn="just">
              <a:lnSpc>
                <a:spcPct val="120000"/>
              </a:lnSpc>
              <a:spcBef>
                <a:spcPts val="600"/>
              </a:spcBef>
            </a:pPr>
            <a:r>
              <a:rPr lang="zh-CN" altLang="en-US" sz="2400" b="0" dirty="0">
                <a:latin typeface="+mj-ea"/>
                <a:ea typeface="+mj-ea"/>
              </a:rPr>
              <a:t>超级用户的用户名为</a:t>
            </a:r>
            <a:r>
              <a:rPr lang="en-US" altLang="zh-CN" sz="2400" b="0" dirty="0">
                <a:latin typeface="+mj-ea"/>
                <a:ea typeface="+mj-ea"/>
              </a:rPr>
              <a:t>root</a:t>
            </a:r>
            <a:r>
              <a:rPr lang="zh-CN" altLang="en-US" sz="2400" b="0" dirty="0">
                <a:latin typeface="+mj-ea"/>
                <a:ea typeface="+mj-ea"/>
              </a:rPr>
              <a:t>，密码在安装系统时已设定，当用户正确地输入用户名和口令后，就能合法地进入系统。</a:t>
            </a:r>
            <a:endParaRPr lang="en-US" altLang="zh-CN" sz="2400" b="0" dirty="0">
              <a:latin typeface="+mj-ea"/>
              <a:ea typeface="+mj-ea"/>
            </a:endParaRPr>
          </a:p>
          <a:p>
            <a:pPr marL="0" indent="266693" algn="just">
              <a:lnSpc>
                <a:spcPct val="120000"/>
              </a:lnSpc>
              <a:spcBef>
                <a:spcPts val="600"/>
              </a:spcBef>
            </a:pPr>
            <a:r>
              <a:rPr lang="zh-CN" altLang="en-US" sz="2400" b="0" dirty="0">
                <a:latin typeface="+mj-ea"/>
                <a:ea typeface="+mj-ea"/>
              </a:rPr>
              <a:t>普通用户在建立了普通用户账号以后就可以进行登录了。</a:t>
            </a:r>
          </a:p>
          <a:p>
            <a:pPr marL="0" algn="just">
              <a:lnSpc>
                <a:spcPct val="120000"/>
              </a:lnSpc>
              <a:spcBef>
                <a:spcPts val="600"/>
              </a:spcBef>
            </a:pPr>
            <a:r>
              <a:rPr lang="zh-CN" altLang="en-US" sz="2400" b="0" dirty="0">
                <a:latin typeface="+mj-ea"/>
                <a:ea typeface="+mj-ea"/>
              </a:rPr>
              <a:t>不论是超级用户还是普通用户需要退出系统时，在</a:t>
            </a:r>
            <a:r>
              <a:rPr lang="en-US" altLang="zh-CN" sz="2400" b="0" dirty="0">
                <a:latin typeface="+mj-ea"/>
                <a:ea typeface="+mj-ea"/>
              </a:rPr>
              <a:t>Shell</a:t>
            </a:r>
            <a:r>
              <a:rPr lang="zh-CN" altLang="en-US" sz="2400" b="0" dirty="0">
                <a:latin typeface="+mj-ea"/>
                <a:ea typeface="+mj-ea"/>
              </a:rPr>
              <a:t>提示符下键入</a:t>
            </a:r>
            <a:r>
              <a:rPr lang="en-US" altLang="zh-CN" sz="2400" b="0" dirty="0">
                <a:latin typeface="+mj-ea"/>
                <a:ea typeface="+mj-ea"/>
              </a:rPr>
              <a:t>exit</a:t>
            </a:r>
            <a:r>
              <a:rPr lang="zh-CN" altLang="en-US" sz="2400" b="0" dirty="0">
                <a:latin typeface="+mj-ea"/>
                <a:ea typeface="+mj-ea"/>
              </a:rPr>
              <a:t>命令即可。</a:t>
            </a:r>
            <a:endParaRPr lang="en-US" altLang="zh-CN" sz="2400" b="0" dirty="0">
              <a:latin typeface="+mj-ea"/>
              <a:ea typeface="+mj-ea"/>
            </a:endParaRPr>
          </a:p>
          <a:p>
            <a:pPr marL="0" indent="0">
              <a:lnSpc>
                <a:spcPct val="120000"/>
              </a:lnSpc>
              <a:spcBef>
                <a:spcPts val="600"/>
              </a:spcBef>
              <a:buNone/>
            </a:pPr>
            <a:r>
              <a:rPr lang="zh-CN" altLang="en-US" sz="2800" dirty="0">
                <a:latin typeface="+mj-ea"/>
                <a:ea typeface="+mj-ea"/>
              </a:rPr>
              <a:t>（</a:t>
            </a:r>
            <a:r>
              <a:rPr lang="en-US" altLang="zh-CN" sz="2800" dirty="0">
                <a:latin typeface="+mj-ea"/>
                <a:ea typeface="+mj-ea"/>
              </a:rPr>
              <a:t>2</a:t>
            </a:r>
            <a:r>
              <a:rPr lang="zh-CN" altLang="en-US" sz="2800" dirty="0">
                <a:latin typeface="+mj-ea"/>
                <a:ea typeface="+mj-ea"/>
              </a:rPr>
              <a:t>）用户退出</a:t>
            </a:r>
          </a:p>
          <a:p>
            <a:pPr marL="0" indent="0">
              <a:lnSpc>
                <a:spcPct val="120000"/>
              </a:lnSpc>
              <a:spcBef>
                <a:spcPts val="600"/>
              </a:spcBef>
              <a:buNone/>
            </a:pPr>
            <a:r>
              <a:rPr lang="en-US" altLang="zh-CN" sz="2400" b="0" dirty="0">
                <a:latin typeface="+mj-ea"/>
                <a:ea typeface="+mj-ea"/>
              </a:rPr>
              <a:t>exit</a:t>
            </a:r>
          </a:p>
          <a:p>
            <a:pPr marL="0" indent="0">
              <a:lnSpc>
                <a:spcPct val="120000"/>
              </a:lnSpc>
              <a:spcBef>
                <a:spcPts val="600"/>
              </a:spcBef>
              <a:buNone/>
            </a:pPr>
            <a:r>
              <a:rPr lang="en-US" altLang="zh-CN" sz="2400" b="0" dirty="0">
                <a:latin typeface="+mj-ea"/>
                <a:ea typeface="+mj-ea"/>
              </a:rPr>
              <a:t>logout</a:t>
            </a:r>
          </a:p>
          <a:p>
            <a:pPr marL="0" indent="0">
              <a:lnSpc>
                <a:spcPct val="120000"/>
              </a:lnSpc>
              <a:spcBef>
                <a:spcPts val="600"/>
              </a:spcBef>
              <a:buNone/>
            </a:pPr>
            <a:r>
              <a:rPr lang="en-US" altLang="zh-CN" sz="2400" b="0" dirty="0" err="1">
                <a:latin typeface="+mj-ea"/>
                <a:ea typeface="+mj-ea"/>
              </a:rPr>
              <a:t>Ctrl+d</a:t>
            </a:r>
            <a:endParaRPr lang="zh-CN" altLang="en-US" sz="2400" b="0" dirty="0">
              <a:latin typeface="+mj-ea"/>
              <a:ea typeface="+mj-ea"/>
            </a:endParaRPr>
          </a:p>
          <a:p>
            <a:pPr>
              <a:lnSpc>
                <a:spcPct val="120000"/>
              </a:lnSpc>
              <a:spcBef>
                <a:spcPts val="600"/>
              </a:spcBef>
            </a:pPr>
            <a:endParaRPr lang="zh-CN" altLang="en-US" sz="2400" b="0" dirty="0">
              <a:latin typeface="+mj-ea"/>
              <a:ea typeface="+mj-ea"/>
            </a:endParaRPr>
          </a:p>
        </p:txBody>
      </p:sp>
    </p:spTree>
    <p:custDataLst>
      <p:tags r:id="rId1"/>
    </p:custDataLst>
    <p:extLst>
      <p:ext uri="{BB962C8B-B14F-4D97-AF65-F5344CB8AC3E}">
        <p14:creationId xmlns:p14="http://schemas.microsoft.com/office/powerpoint/2010/main" val="2231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79C9-DBC9-47FC-A626-849AA3DA4A53}"/>
              </a:ext>
            </a:extLst>
          </p:cNvPr>
          <p:cNvSpPr>
            <a:spLocks noGrp="1"/>
          </p:cNvSpPr>
          <p:nvPr>
            <p:ph type="title"/>
          </p:nvPr>
        </p:nvSpPr>
        <p:spPr/>
        <p:txBody>
          <a:bodyPr/>
          <a:lstStyle/>
          <a:p>
            <a:pPr algn="l">
              <a:defRPr/>
            </a:pPr>
            <a:r>
              <a:rPr lang="en-US" altLang="zh-CN" dirty="0"/>
              <a:t>2.1</a:t>
            </a:r>
            <a:r>
              <a:rPr lang="zh-CN" altLang="en-US" dirty="0"/>
              <a:t> 用户登录或退出</a:t>
            </a:r>
          </a:p>
        </p:txBody>
      </p:sp>
      <p:sp>
        <p:nvSpPr>
          <p:cNvPr id="20484" name="内容占位符 2">
            <a:extLst>
              <a:ext uri="{FF2B5EF4-FFF2-40B4-BE49-F238E27FC236}">
                <a16:creationId xmlns:a16="http://schemas.microsoft.com/office/drawing/2014/main" id="{DC173DC1-7251-4E79-9AD4-53BC6DBE3F4E}"/>
              </a:ext>
            </a:extLst>
          </p:cNvPr>
          <p:cNvSpPr>
            <a:spLocks noGrp="1" noChangeArrowheads="1"/>
          </p:cNvSpPr>
          <p:nvPr>
            <p:ph idx="1"/>
          </p:nvPr>
        </p:nvSpPr>
        <p:spPr>
          <a:xfrm>
            <a:off x="737420" y="1311567"/>
            <a:ext cx="10332096" cy="5157643"/>
          </a:xfrm>
        </p:spPr>
        <p:txBody>
          <a:bodyPr/>
          <a:lstStyle/>
          <a:p>
            <a:pPr marL="0" indent="0">
              <a:lnSpc>
                <a:spcPct val="120000"/>
              </a:lnSpc>
              <a:spcBef>
                <a:spcPts val="600"/>
              </a:spcBef>
              <a:buNone/>
            </a:pPr>
            <a:r>
              <a:rPr lang="zh-CN" altLang="en-US" sz="2400" dirty="0">
                <a:latin typeface="+mj-ea"/>
                <a:ea typeface="+mj-ea"/>
              </a:rPr>
              <a:t>（</a:t>
            </a:r>
            <a:r>
              <a:rPr lang="en-US" altLang="zh-CN" sz="2400" dirty="0">
                <a:latin typeface="+mj-ea"/>
                <a:ea typeface="+mj-ea"/>
              </a:rPr>
              <a:t>3</a:t>
            </a:r>
            <a:r>
              <a:rPr lang="zh-CN" altLang="en-US" sz="2400" dirty="0">
                <a:latin typeface="+mj-ea"/>
                <a:ea typeface="+mj-ea"/>
              </a:rPr>
              <a:t>）切换用户</a:t>
            </a:r>
            <a:r>
              <a:rPr lang="en-US" altLang="zh-CN" sz="2400" dirty="0">
                <a:latin typeface="+mj-ea"/>
                <a:ea typeface="+mj-ea"/>
              </a:rPr>
              <a:t>--</a:t>
            </a:r>
            <a:r>
              <a:rPr lang="zh-CN" altLang="en-US" sz="2400" dirty="0">
                <a:latin typeface="+mj-ea"/>
                <a:ea typeface="+mj-ea"/>
              </a:rPr>
              <a:t> </a:t>
            </a:r>
            <a:r>
              <a:rPr lang="en-US" altLang="zh-CN" sz="2400" dirty="0">
                <a:latin typeface="+mj-ea"/>
                <a:ea typeface="+mj-ea"/>
              </a:rPr>
              <a:t>SU</a:t>
            </a:r>
            <a:endParaRPr lang="en-US" altLang="zh-CN" sz="2400" b="0" dirty="0">
              <a:latin typeface="+mj-ea"/>
              <a:ea typeface="+mj-ea"/>
            </a:endParaRPr>
          </a:p>
          <a:p>
            <a:pPr marL="0" indent="0">
              <a:lnSpc>
                <a:spcPct val="120000"/>
              </a:lnSpc>
              <a:spcBef>
                <a:spcPts val="600"/>
              </a:spcBef>
              <a:buNone/>
            </a:pPr>
            <a:r>
              <a:rPr lang="en" altLang="zh-CN" sz="2400" b="0" dirty="0" err="1">
                <a:latin typeface="+mj-ea"/>
                <a:ea typeface="+mj-ea"/>
              </a:rPr>
              <a:t>su</a:t>
            </a:r>
            <a:r>
              <a:rPr lang="en" altLang="zh-CN" sz="2400" b="0" dirty="0">
                <a:latin typeface="+mj-ea"/>
                <a:ea typeface="+mj-ea"/>
              </a:rPr>
              <a:t> root</a:t>
            </a:r>
            <a:r>
              <a:rPr lang="zh-CN" altLang="en-US" sz="2400" b="0" dirty="0">
                <a:latin typeface="+mj-ea"/>
                <a:ea typeface="+mj-ea"/>
              </a:rPr>
              <a:t>    </a:t>
            </a:r>
            <a:endParaRPr lang="en-US" altLang="zh-CN" sz="2400" b="0" dirty="0">
              <a:latin typeface="+mj-ea"/>
              <a:ea typeface="+mj-ea"/>
            </a:endParaRPr>
          </a:p>
          <a:p>
            <a:pPr marL="933427" indent="-306380">
              <a:lnSpc>
                <a:spcPct val="120000"/>
              </a:lnSpc>
              <a:spcBef>
                <a:spcPts val="600"/>
              </a:spcBef>
            </a:pPr>
            <a:r>
              <a:rPr lang="zh-CN" altLang="en-US" sz="2400" b="0" dirty="0">
                <a:latin typeface="+mj-ea"/>
                <a:ea typeface="+mj-ea"/>
              </a:rPr>
              <a:t>临时切换到</a:t>
            </a:r>
            <a:r>
              <a:rPr lang="en" altLang="zh-CN" sz="2400" b="0" dirty="0">
                <a:latin typeface="+mj-ea"/>
                <a:ea typeface="+mj-ea"/>
              </a:rPr>
              <a:t>root</a:t>
            </a:r>
            <a:r>
              <a:rPr lang="zh-CN" altLang="en-US" sz="2400" b="0" dirty="0">
                <a:latin typeface="+mj-ea"/>
                <a:ea typeface="+mj-ea"/>
              </a:rPr>
              <a:t>用户，需要输入密码，切换后环境变量不变，取得</a:t>
            </a:r>
            <a:r>
              <a:rPr lang="en" altLang="zh-CN" sz="2400" b="0" dirty="0">
                <a:latin typeface="+mj-ea"/>
                <a:ea typeface="+mj-ea"/>
              </a:rPr>
              <a:t>root</a:t>
            </a:r>
            <a:r>
              <a:rPr lang="zh-CN" altLang="en-US" sz="2400" b="0" dirty="0">
                <a:latin typeface="+mj-ea"/>
                <a:ea typeface="+mj-ea"/>
              </a:rPr>
              <a:t>的部分权限，且只能使用</a:t>
            </a:r>
            <a:r>
              <a:rPr lang="zh-CN" altLang="en" sz="2400" b="0" dirty="0">
                <a:latin typeface="+mj-ea"/>
                <a:ea typeface="+mj-ea"/>
              </a:rPr>
              <a:t>当前</a:t>
            </a:r>
            <a:r>
              <a:rPr lang="zh-CN" altLang="en-US" sz="2400" b="0" dirty="0">
                <a:latin typeface="+mj-ea"/>
                <a:ea typeface="+mj-ea"/>
              </a:rPr>
              <a:t>用户</a:t>
            </a:r>
            <a:r>
              <a:rPr lang="en" altLang="zh-CN" sz="2400" b="0" dirty="0">
                <a:latin typeface="+mj-ea"/>
                <a:ea typeface="+mj-ea"/>
              </a:rPr>
              <a:t>path</a:t>
            </a:r>
            <a:r>
              <a:rPr lang="zh-CN" altLang="en-US" sz="2400" b="0" dirty="0">
                <a:latin typeface="+mj-ea"/>
                <a:ea typeface="+mj-ea"/>
              </a:rPr>
              <a:t>路径中的命令，不能使用</a:t>
            </a:r>
            <a:r>
              <a:rPr lang="en" altLang="zh-CN" sz="2400" b="0" dirty="0">
                <a:latin typeface="+mj-ea"/>
                <a:ea typeface="+mj-ea"/>
              </a:rPr>
              <a:t>root</a:t>
            </a:r>
            <a:r>
              <a:rPr lang="zh-CN" altLang="en-US" sz="2400" b="0" dirty="0">
                <a:latin typeface="+mj-ea"/>
                <a:ea typeface="+mj-ea"/>
              </a:rPr>
              <a:t>用户</a:t>
            </a:r>
            <a:r>
              <a:rPr lang="en" altLang="zh-CN" sz="2400" b="0" dirty="0">
                <a:latin typeface="+mj-ea"/>
                <a:ea typeface="+mj-ea"/>
              </a:rPr>
              <a:t>path</a:t>
            </a:r>
            <a:r>
              <a:rPr lang="zh-CN" altLang="en-US" sz="2400" b="0" dirty="0">
                <a:latin typeface="+mj-ea"/>
                <a:ea typeface="+mj-ea"/>
              </a:rPr>
              <a:t>路径中的独有命令</a:t>
            </a:r>
            <a:endParaRPr lang="en-US" altLang="zh-CN" sz="2400" b="0" dirty="0">
              <a:latin typeface="+mj-ea"/>
              <a:ea typeface="+mj-ea"/>
            </a:endParaRPr>
          </a:p>
          <a:p>
            <a:pPr marL="0" indent="0">
              <a:lnSpc>
                <a:spcPct val="120000"/>
              </a:lnSpc>
              <a:spcBef>
                <a:spcPts val="600"/>
              </a:spcBef>
              <a:buNone/>
            </a:pPr>
            <a:r>
              <a:rPr lang="en" altLang="zh-CN" sz="2400" b="0" dirty="0" err="1">
                <a:latin typeface="+mj-ea"/>
                <a:ea typeface="+mj-ea"/>
              </a:rPr>
              <a:t>su</a:t>
            </a:r>
            <a:r>
              <a:rPr lang="en" altLang="zh-CN" sz="2400" b="0" dirty="0">
                <a:latin typeface="+mj-ea"/>
                <a:ea typeface="+mj-ea"/>
              </a:rPr>
              <a:t> - root </a:t>
            </a:r>
          </a:p>
          <a:p>
            <a:pPr marL="933427" indent="-306380">
              <a:lnSpc>
                <a:spcPct val="120000"/>
              </a:lnSpc>
              <a:spcBef>
                <a:spcPts val="600"/>
              </a:spcBef>
            </a:pPr>
            <a:r>
              <a:rPr lang="zh-CN" altLang="en-US" sz="2400" b="0" dirty="0">
                <a:latin typeface="+mj-ea"/>
                <a:ea typeface="+mj-ea"/>
              </a:rPr>
              <a:t>切换为</a:t>
            </a:r>
            <a:r>
              <a:rPr lang="en" altLang="zh-CN" sz="2400" b="0" dirty="0">
                <a:latin typeface="+mj-ea"/>
                <a:ea typeface="+mj-ea"/>
              </a:rPr>
              <a:t>root</a:t>
            </a:r>
            <a:r>
              <a:rPr lang="zh-CN" altLang="en-US" sz="2400" b="0" dirty="0">
                <a:latin typeface="+mj-ea"/>
                <a:ea typeface="+mj-ea"/>
              </a:rPr>
              <a:t>用户，需要输入密码，切换后环境变量改变，几乎可以不受限制的做任何事</a:t>
            </a:r>
            <a:endParaRPr lang="en-US" altLang="zh-CN" sz="2400" b="0" dirty="0">
              <a:latin typeface="+mj-ea"/>
              <a:ea typeface="+mj-ea"/>
            </a:endParaRPr>
          </a:p>
          <a:p>
            <a:pPr marL="0" indent="0">
              <a:lnSpc>
                <a:spcPct val="120000"/>
              </a:lnSpc>
              <a:spcBef>
                <a:spcPts val="600"/>
              </a:spcBef>
              <a:buNone/>
            </a:pPr>
            <a:r>
              <a:rPr lang="en" altLang="zh-CN" sz="2400" b="0" dirty="0" err="1">
                <a:latin typeface="+mj-ea"/>
                <a:ea typeface="+mj-ea"/>
              </a:rPr>
              <a:t>su</a:t>
            </a:r>
            <a:r>
              <a:rPr lang="en" altLang="zh-CN" sz="2400" b="0" dirty="0">
                <a:latin typeface="+mj-ea"/>
                <a:ea typeface="+mj-ea"/>
              </a:rPr>
              <a:t> - user</a:t>
            </a:r>
          </a:p>
          <a:p>
            <a:pPr marL="933427" indent="-306380">
              <a:lnSpc>
                <a:spcPct val="120000"/>
              </a:lnSpc>
              <a:spcBef>
                <a:spcPts val="600"/>
              </a:spcBef>
            </a:pPr>
            <a:endParaRPr lang="zh-CN" altLang="en-US" sz="2400" b="0" dirty="0">
              <a:latin typeface="+mj-ea"/>
              <a:ea typeface="+mj-ea"/>
            </a:endParaRPr>
          </a:p>
        </p:txBody>
      </p:sp>
    </p:spTree>
    <p:custDataLst>
      <p:tags r:id="rId1"/>
    </p:custDataLst>
    <p:extLst>
      <p:ext uri="{BB962C8B-B14F-4D97-AF65-F5344CB8AC3E}">
        <p14:creationId xmlns:p14="http://schemas.microsoft.com/office/powerpoint/2010/main" val="409380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79C9-DBC9-47FC-A626-849AA3DA4A53}"/>
              </a:ext>
            </a:extLst>
          </p:cNvPr>
          <p:cNvSpPr>
            <a:spLocks noGrp="1"/>
          </p:cNvSpPr>
          <p:nvPr>
            <p:ph type="title"/>
          </p:nvPr>
        </p:nvSpPr>
        <p:spPr/>
        <p:txBody>
          <a:bodyPr/>
          <a:lstStyle/>
          <a:p>
            <a:pPr algn="l"/>
            <a:r>
              <a:rPr lang="en-US" altLang="zh-CN" dirty="0">
                <a:sym typeface="+mn-lt"/>
              </a:rPr>
              <a:t>2.2</a:t>
            </a:r>
            <a:r>
              <a:rPr lang="zh-CN" altLang="en-US" dirty="0">
                <a:sym typeface="+mn-lt"/>
              </a:rPr>
              <a:t> 账号管理</a:t>
            </a:r>
            <a:endParaRPr lang="en-US" altLang="zh-CN" dirty="0">
              <a:sym typeface="+mn-lt"/>
            </a:endParaRPr>
          </a:p>
        </p:txBody>
      </p:sp>
      <p:sp>
        <p:nvSpPr>
          <p:cNvPr id="20484" name="内容占位符 2">
            <a:extLst>
              <a:ext uri="{FF2B5EF4-FFF2-40B4-BE49-F238E27FC236}">
                <a16:creationId xmlns:a16="http://schemas.microsoft.com/office/drawing/2014/main" id="{DC173DC1-7251-4E79-9AD4-53BC6DBE3F4E}"/>
              </a:ext>
            </a:extLst>
          </p:cNvPr>
          <p:cNvSpPr>
            <a:spLocks noGrp="1" noChangeArrowheads="1"/>
          </p:cNvSpPr>
          <p:nvPr>
            <p:ph idx="1"/>
          </p:nvPr>
        </p:nvSpPr>
        <p:spPr>
          <a:xfrm>
            <a:off x="949571" y="1179875"/>
            <a:ext cx="10770648" cy="5289337"/>
          </a:xfrm>
        </p:spPr>
        <p:txBody>
          <a:bodyPr/>
          <a:lstStyle/>
          <a:p>
            <a:pPr marL="0" indent="0">
              <a:lnSpc>
                <a:spcPct val="120000"/>
              </a:lnSpc>
              <a:spcBef>
                <a:spcPts val="0"/>
              </a:spcBef>
              <a:buNone/>
            </a:pPr>
            <a:r>
              <a:rPr lang="zh-CN" altLang="en-US" sz="2400" dirty="0"/>
              <a:t>（</a:t>
            </a:r>
            <a:r>
              <a:rPr lang="en-US" altLang="zh-CN" sz="2400" dirty="0"/>
              <a:t>1</a:t>
            </a:r>
            <a:r>
              <a:rPr lang="zh-CN" altLang="en-US" sz="2400" dirty="0"/>
              <a:t>）</a:t>
            </a:r>
            <a:r>
              <a:rPr lang="en-US" altLang="zh-CN" sz="2400" dirty="0"/>
              <a:t>Linux</a:t>
            </a:r>
            <a:r>
              <a:rPr lang="zh-CN" altLang="en-US" sz="2400" dirty="0"/>
              <a:t>用户对账号的管理分为：增、删、改三个方面：</a:t>
            </a:r>
            <a:endParaRPr lang="en-US" altLang="zh-CN" sz="2400" dirty="0"/>
          </a:p>
          <a:p>
            <a:pPr marL="0" indent="0">
              <a:lnSpc>
                <a:spcPct val="120000"/>
              </a:lnSpc>
              <a:spcBef>
                <a:spcPts val="0"/>
              </a:spcBef>
              <a:buNone/>
            </a:pPr>
            <a:r>
              <a:rPr lang="en-US" altLang="zh-CN" sz="2400" dirty="0"/>
              <a:t>①</a:t>
            </a:r>
            <a:r>
              <a:rPr lang="zh-CN" altLang="en-US" sz="2400" dirty="0"/>
              <a:t>增加新用户语法如下：</a:t>
            </a:r>
            <a:endParaRPr lang="en-US" altLang="zh-CN" sz="2400" dirty="0"/>
          </a:p>
          <a:p>
            <a:pPr marL="0" indent="0">
              <a:lnSpc>
                <a:spcPct val="120000"/>
              </a:lnSpc>
              <a:spcBef>
                <a:spcPts val="0"/>
              </a:spcBef>
              <a:buNone/>
            </a:pPr>
            <a:r>
              <a:rPr lang="en-US" altLang="zh-CN" sz="2400" b="0" dirty="0" err="1"/>
              <a:t>useradd</a:t>
            </a:r>
            <a:r>
              <a:rPr lang="zh-CN" altLang="en-US" sz="2400" b="0" dirty="0"/>
              <a:t>   选项  用户名</a:t>
            </a:r>
          </a:p>
          <a:p>
            <a:pPr marL="933427" indent="-306380">
              <a:lnSpc>
                <a:spcPct val="120000"/>
              </a:lnSpc>
              <a:spcBef>
                <a:spcPts val="0"/>
              </a:spcBef>
            </a:pPr>
            <a:r>
              <a:rPr lang="en-US" altLang="zh-CN" sz="2400" dirty="0">
                <a:solidFill>
                  <a:srgbClr val="0070C0"/>
                </a:solidFill>
              </a:rPr>
              <a:t>-c</a:t>
            </a:r>
            <a:r>
              <a:rPr lang="zh-CN" altLang="en-US" sz="2400" dirty="0">
                <a:solidFill>
                  <a:srgbClr val="0070C0"/>
                </a:solidFill>
              </a:rPr>
              <a:t> </a:t>
            </a:r>
            <a:r>
              <a:rPr lang="en-US" altLang="zh-CN" sz="2400" dirty="0">
                <a:solidFill>
                  <a:srgbClr val="0070C0"/>
                </a:solidFill>
              </a:rPr>
              <a:t>comment</a:t>
            </a:r>
            <a:r>
              <a:rPr lang="zh-CN" altLang="en-US" sz="2400" dirty="0"/>
              <a:t>，指定一段注释性描述。</a:t>
            </a:r>
          </a:p>
          <a:p>
            <a:pPr marL="933427" indent="-306380">
              <a:lnSpc>
                <a:spcPct val="120000"/>
              </a:lnSpc>
              <a:spcBef>
                <a:spcPts val="0"/>
              </a:spcBef>
            </a:pPr>
            <a:r>
              <a:rPr lang="en-US" altLang="zh-CN" sz="2400" dirty="0">
                <a:solidFill>
                  <a:srgbClr val="0070C0"/>
                </a:solidFill>
              </a:rPr>
              <a:t>-d</a:t>
            </a:r>
            <a:r>
              <a:rPr lang="zh-CN" altLang="en-US" sz="2400" dirty="0">
                <a:solidFill>
                  <a:srgbClr val="0070C0"/>
                </a:solidFill>
              </a:rPr>
              <a:t> 目录</a:t>
            </a:r>
            <a:r>
              <a:rPr lang="zh-CN" altLang="en-US" sz="2400" dirty="0"/>
              <a:t>，指定用户主目录，如果此目录不存在，则同时使用</a:t>
            </a:r>
            <a:r>
              <a:rPr lang="en-US" altLang="zh-CN" sz="2400" dirty="0"/>
              <a:t>-m</a:t>
            </a:r>
            <a:r>
              <a:rPr lang="zh-CN" altLang="en-US" sz="2400" dirty="0"/>
              <a:t>选项，可以创建主目录。</a:t>
            </a:r>
          </a:p>
          <a:p>
            <a:pPr marL="933427" indent="-306380">
              <a:lnSpc>
                <a:spcPct val="120000"/>
              </a:lnSpc>
              <a:spcBef>
                <a:spcPts val="0"/>
              </a:spcBef>
            </a:pPr>
            <a:r>
              <a:rPr lang="en-US" altLang="zh-CN" sz="2400" dirty="0">
                <a:solidFill>
                  <a:srgbClr val="0070C0"/>
                </a:solidFill>
              </a:rPr>
              <a:t>-g</a:t>
            </a:r>
            <a:r>
              <a:rPr lang="zh-CN" altLang="en-US" sz="2400" dirty="0">
                <a:solidFill>
                  <a:srgbClr val="0070C0"/>
                </a:solidFill>
              </a:rPr>
              <a:t> 用户组</a:t>
            </a:r>
            <a:r>
              <a:rPr lang="zh-CN" altLang="en-US" sz="2400" dirty="0"/>
              <a:t>，用来指定这个用户默认的用户组。</a:t>
            </a:r>
            <a:endParaRPr lang="en-US" altLang="zh-CN" sz="2400" dirty="0"/>
          </a:p>
          <a:p>
            <a:pPr marL="933427" indent="-306380">
              <a:lnSpc>
                <a:spcPct val="120000"/>
              </a:lnSpc>
              <a:spcBef>
                <a:spcPts val="0"/>
              </a:spcBef>
            </a:pPr>
            <a:r>
              <a:rPr lang="en-US" altLang="zh-CN" sz="2400" dirty="0">
                <a:solidFill>
                  <a:srgbClr val="0070C0"/>
                </a:solidFill>
              </a:rPr>
              <a:t>-G</a:t>
            </a:r>
            <a:r>
              <a:rPr lang="zh-CN" altLang="en-US" sz="2400" dirty="0">
                <a:solidFill>
                  <a:srgbClr val="0070C0"/>
                </a:solidFill>
              </a:rPr>
              <a:t> 用户组，</a:t>
            </a:r>
            <a:r>
              <a:rPr lang="zh-CN" altLang="en-US" sz="2400" dirty="0"/>
              <a:t>一般配合‘</a:t>
            </a:r>
            <a:r>
              <a:rPr lang="en-US" altLang="zh-CN" sz="2400" dirty="0"/>
              <a:t>-a’</a:t>
            </a:r>
            <a:r>
              <a:rPr lang="zh-CN" altLang="en-US" sz="2400" dirty="0"/>
              <a:t>来完成向其它组添加。</a:t>
            </a:r>
          </a:p>
          <a:p>
            <a:pPr marL="933427" indent="-306380">
              <a:lnSpc>
                <a:spcPct val="120000"/>
              </a:lnSpc>
              <a:spcBef>
                <a:spcPts val="0"/>
              </a:spcBef>
            </a:pPr>
            <a:r>
              <a:rPr lang="en-US" altLang="zh-CN" sz="2400" dirty="0">
                <a:solidFill>
                  <a:srgbClr val="0070C0"/>
                </a:solidFill>
              </a:rPr>
              <a:t>-s</a:t>
            </a:r>
            <a:r>
              <a:rPr lang="zh-CN" altLang="en-US" sz="2400" dirty="0">
                <a:solidFill>
                  <a:srgbClr val="0070C0"/>
                </a:solidFill>
              </a:rPr>
              <a:t> </a:t>
            </a:r>
            <a:r>
              <a:rPr lang="en-US" altLang="zh-CN" sz="2400" dirty="0">
                <a:solidFill>
                  <a:srgbClr val="0070C0"/>
                </a:solidFill>
              </a:rPr>
              <a:t>Shell</a:t>
            </a:r>
            <a:r>
              <a:rPr lang="zh-CN" altLang="en-US" sz="2400" dirty="0">
                <a:solidFill>
                  <a:srgbClr val="0070C0"/>
                </a:solidFill>
              </a:rPr>
              <a:t>文件，</a:t>
            </a:r>
            <a:r>
              <a:rPr lang="zh-CN" altLang="en-US" sz="2400" dirty="0"/>
              <a:t>指定用户的登录</a:t>
            </a:r>
            <a:r>
              <a:rPr lang="en-US" altLang="zh-CN" sz="2400" dirty="0"/>
              <a:t>Shell</a:t>
            </a:r>
            <a:r>
              <a:rPr lang="zh-CN" altLang="en-US" sz="2400" dirty="0"/>
              <a:t>。</a:t>
            </a:r>
          </a:p>
          <a:p>
            <a:pPr marL="933427" indent="-306380">
              <a:lnSpc>
                <a:spcPct val="120000"/>
              </a:lnSpc>
              <a:spcBef>
                <a:spcPts val="0"/>
              </a:spcBef>
            </a:pPr>
            <a:r>
              <a:rPr lang="en-US" altLang="zh-CN" sz="2400" dirty="0">
                <a:solidFill>
                  <a:srgbClr val="0070C0"/>
                </a:solidFill>
              </a:rPr>
              <a:t>-u</a:t>
            </a:r>
            <a:r>
              <a:rPr lang="zh-CN" altLang="en-US" sz="2400" dirty="0">
                <a:solidFill>
                  <a:srgbClr val="0070C0"/>
                </a:solidFill>
              </a:rPr>
              <a:t> 用户号，</a:t>
            </a:r>
            <a:r>
              <a:rPr lang="zh-CN" altLang="en-US" sz="2400" dirty="0"/>
              <a:t>指定用户的用户号，如果同时有</a:t>
            </a:r>
            <a:r>
              <a:rPr lang="en-US" altLang="zh-CN" sz="2400" dirty="0"/>
              <a:t>-o</a:t>
            </a:r>
            <a:r>
              <a:rPr lang="zh-CN" altLang="en-US" sz="2400" dirty="0"/>
              <a:t>选项，则可以重复使用其他用户的标识号。</a:t>
            </a:r>
          </a:p>
          <a:p>
            <a:endParaRPr lang="zh-CN" altLang="en-US" sz="2400" dirty="0"/>
          </a:p>
          <a:p>
            <a:endParaRPr lang="zh-CN" altLang="en-US" sz="2400" dirty="0"/>
          </a:p>
        </p:txBody>
      </p:sp>
    </p:spTree>
    <p:custDataLst>
      <p:tags r:id="rId1"/>
    </p:custDataLst>
    <p:extLst>
      <p:ext uri="{BB962C8B-B14F-4D97-AF65-F5344CB8AC3E}">
        <p14:creationId xmlns:p14="http://schemas.microsoft.com/office/powerpoint/2010/main" val="1766661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45487" y="2728484"/>
            <a:ext cx="4340641" cy="1560871"/>
          </a:xfrm>
        </p:spPr>
        <p:txBody>
          <a:bodyPr/>
          <a:lstStyle/>
          <a:p>
            <a:r>
              <a:rPr lang="en-US" altLang="zh-CN" dirty="0">
                <a:sym typeface="+mn-lt"/>
              </a:rPr>
              <a:t>Unix/Linux</a:t>
            </a:r>
            <a:r>
              <a:rPr lang="zh-CN" altLang="en-US" dirty="0">
                <a:sym typeface="+mn-lt"/>
              </a:rPr>
              <a:t>系统入门</a:t>
            </a:r>
          </a:p>
        </p:txBody>
      </p:sp>
      <p:pic>
        <p:nvPicPr>
          <p:cNvPr id="5" name="图片 4">
            <a:extLst>
              <a:ext uri="{FF2B5EF4-FFF2-40B4-BE49-F238E27FC236}">
                <a16:creationId xmlns:a16="http://schemas.microsoft.com/office/drawing/2014/main" id="{294D521B-B9D8-4CBA-B610-3B272F50863D}"/>
              </a:ext>
            </a:extLst>
          </p:cNvPr>
          <p:cNvPicPr>
            <a:picLocks noChangeAspect="1"/>
          </p:cNvPicPr>
          <p:nvPr/>
        </p:nvPicPr>
        <p:blipFill>
          <a:blip r:embed="rId4"/>
          <a:stretch>
            <a:fillRect/>
          </a:stretch>
        </p:blipFill>
        <p:spPr>
          <a:xfrm>
            <a:off x="-1" y="0"/>
            <a:ext cx="4634335" cy="2007824"/>
          </a:xfrm>
          <a:prstGeom prst="rect">
            <a:avLst/>
          </a:prstGeom>
        </p:spPr>
      </p:pic>
      <p:sp>
        <p:nvSpPr>
          <p:cNvPr id="7" name="文本占位符 5">
            <a:extLst>
              <a:ext uri="{FF2B5EF4-FFF2-40B4-BE49-F238E27FC236}">
                <a16:creationId xmlns:a16="http://schemas.microsoft.com/office/drawing/2014/main" id="{B4AEEA7B-4531-A142-90D4-5E5E67D33C60}"/>
              </a:ext>
            </a:extLst>
          </p:cNvPr>
          <p:cNvSpPr txBox="1">
            <a:spLocks/>
          </p:cNvSpPr>
          <p:nvPr/>
        </p:nvSpPr>
        <p:spPr>
          <a:xfrm>
            <a:off x="5289757" y="1462092"/>
            <a:ext cx="5325236" cy="4093648"/>
          </a:xfrm>
          <a:prstGeom prst="rect">
            <a:avLst/>
          </a:prstGeom>
        </p:spPr>
        <p:txBody>
          <a:bodyPr rtlCol="0">
            <a:normAutofit/>
          </a:bodyPr>
          <a:lstStyle>
            <a:lvl1pPr marL="0" indent="0" algn="l" defTabSz="914400" rtl="0" eaLnBrk="1" latinLnBrk="0" hangingPunct="1">
              <a:lnSpc>
                <a:spcPct val="90000"/>
              </a:lnSpc>
              <a:spcBef>
                <a:spcPts val="1200"/>
              </a:spcBef>
              <a:buClr>
                <a:schemeClr val="accent1">
                  <a:lumMod val="75000"/>
                </a:schemeClr>
              </a:buClr>
              <a:buSzPct val="100000"/>
              <a:buFont typeface="Arial" pitchFamily="34" charset="0"/>
              <a:buNone/>
              <a:defRPr sz="2400" kern="1200">
                <a:solidFill>
                  <a:schemeClr val="bg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1200"/>
              </a:spcBef>
              <a:buClr>
                <a:schemeClr val="accent1">
                  <a:lumMod val="75000"/>
                </a:schemeClr>
              </a:buClr>
              <a:buSzPct val="100000"/>
              <a:buFont typeface="Arial" pitchFamily="34" charset="0"/>
              <a:buNone/>
              <a:defRPr sz="1400"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200"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000"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000" kern="1200">
                <a:solidFill>
                  <a:schemeClr val="tx1"/>
                </a:solidFill>
                <a:latin typeface="微软雅黑" panose="020B0503020204020204" pitchFamily="34" charset="-122"/>
                <a:ea typeface="微软雅黑" panose="020B0503020204020204" pitchFamily="34" charset="-122"/>
                <a:cs typeface="+mn-cs"/>
              </a:defRPr>
            </a:lvl5pPr>
            <a:lvl6pPr marL="22860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000" kern="1200">
                <a:solidFill>
                  <a:schemeClr val="tx1"/>
                </a:solidFill>
                <a:latin typeface="+mn-lt"/>
                <a:ea typeface="+mn-ea"/>
                <a:cs typeface="+mn-cs"/>
              </a:defRPr>
            </a:lvl9pPr>
          </a:lstStyle>
          <a:p>
            <a:pPr>
              <a:lnSpc>
                <a:spcPct val="150000"/>
              </a:lnSpc>
            </a:pPr>
            <a:r>
              <a:rPr lang="zh-CN" altLang="en-US" sz="2800" dirty="0">
                <a:solidFill>
                  <a:schemeClr val="tx1"/>
                </a:solidFill>
                <a:sym typeface="+mn-lt"/>
              </a:rPr>
              <a:t>一、</a:t>
            </a:r>
            <a:r>
              <a:rPr lang="en-US" altLang="zh-CN" sz="2800" dirty="0">
                <a:solidFill>
                  <a:schemeClr val="tx1"/>
                </a:solidFill>
                <a:sym typeface="+mn-lt"/>
              </a:rPr>
              <a:t>Linux</a:t>
            </a:r>
            <a:r>
              <a:rPr lang="zh-CN" altLang="en-US" sz="2800" dirty="0">
                <a:solidFill>
                  <a:schemeClr val="tx1"/>
                </a:solidFill>
                <a:sym typeface="+mn-lt"/>
              </a:rPr>
              <a:t>操作系统的简介</a:t>
            </a:r>
            <a:endParaRPr lang="en-US" altLang="zh-CN" sz="2800" dirty="0">
              <a:solidFill>
                <a:schemeClr val="tx1"/>
              </a:solidFill>
              <a:sym typeface="+mn-lt"/>
            </a:endParaRPr>
          </a:p>
          <a:p>
            <a:pPr>
              <a:lnSpc>
                <a:spcPct val="150000"/>
              </a:lnSpc>
            </a:pPr>
            <a:r>
              <a:rPr lang="zh-CN" altLang="en-US" sz="2800" dirty="0">
                <a:solidFill>
                  <a:schemeClr val="tx1"/>
                </a:solidFill>
                <a:sym typeface="+mn-lt"/>
              </a:rPr>
              <a:t>二、</a:t>
            </a:r>
            <a:r>
              <a:rPr lang="en-US" altLang="zh-CN" sz="2800" dirty="0">
                <a:solidFill>
                  <a:schemeClr val="tx1"/>
                </a:solidFill>
                <a:sym typeface="+mn-lt"/>
              </a:rPr>
              <a:t>Linux</a:t>
            </a:r>
            <a:r>
              <a:rPr lang="zh-CN" altLang="en-US" sz="2800" dirty="0">
                <a:solidFill>
                  <a:schemeClr val="tx1"/>
                </a:solidFill>
                <a:sym typeface="+mn-lt"/>
              </a:rPr>
              <a:t>操作系统的基本操作</a:t>
            </a:r>
            <a:endParaRPr lang="en-US" altLang="zh-CN" sz="2800" dirty="0">
              <a:solidFill>
                <a:schemeClr val="tx1"/>
              </a:solidFill>
              <a:sym typeface="+mn-lt"/>
            </a:endParaRPr>
          </a:p>
          <a:p>
            <a:pPr>
              <a:lnSpc>
                <a:spcPct val="150000"/>
              </a:lnSpc>
            </a:pPr>
            <a:r>
              <a:rPr lang="zh-CN" altLang="en-US" sz="2800" dirty="0">
                <a:solidFill>
                  <a:schemeClr val="tx1"/>
                </a:solidFill>
                <a:sym typeface="+mn-lt"/>
              </a:rPr>
              <a:t>三、</a:t>
            </a:r>
            <a:r>
              <a:rPr lang="en-US" altLang="zh-CN" sz="2800" dirty="0">
                <a:solidFill>
                  <a:schemeClr val="tx1"/>
                </a:solidFill>
                <a:sym typeface="+mn-lt"/>
              </a:rPr>
              <a:t>Vi</a:t>
            </a:r>
            <a:r>
              <a:rPr lang="zh-CN" altLang="en-US" sz="2800" dirty="0">
                <a:solidFill>
                  <a:schemeClr val="tx1"/>
                </a:solidFill>
                <a:sym typeface="+mn-lt"/>
              </a:rPr>
              <a:t>编辑器</a:t>
            </a:r>
            <a:endParaRPr lang="zh-CN" altLang="en-US" sz="2800" dirty="0">
              <a:solidFill>
                <a:schemeClr val="tx1"/>
              </a:solidFill>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1000"/>
                                        <p:tgtEl>
                                          <p:spTgt spid="7">
                                            <p:txEl>
                                              <p:pRg st="0" end="0"/>
                                            </p:txEl>
                                          </p:spTgt>
                                        </p:tgtEl>
                                      </p:cBhvr>
                                    </p:animEffect>
                                    <p:anim calcmode="lin" valueType="num">
                                      <p:cBhvr>
                                        <p:cTn id="1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fade">
                                      <p:cBhvr>
                                        <p:cTn id="26" dur="1000"/>
                                        <p:tgtEl>
                                          <p:spTgt spid="7">
                                            <p:txEl>
                                              <p:pRg st="2" end="2"/>
                                            </p:txEl>
                                          </p:spTgt>
                                        </p:tgtEl>
                                      </p:cBhvr>
                                    </p:animEffect>
                                    <p:anim calcmode="lin" valueType="num">
                                      <p:cBhvr>
                                        <p:cTn id="27"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79C9-DBC9-47FC-A626-849AA3DA4A53}"/>
              </a:ext>
            </a:extLst>
          </p:cNvPr>
          <p:cNvSpPr>
            <a:spLocks noGrp="1"/>
          </p:cNvSpPr>
          <p:nvPr>
            <p:ph type="title"/>
          </p:nvPr>
        </p:nvSpPr>
        <p:spPr/>
        <p:txBody>
          <a:bodyPr/>
          <a:lstStyle/>
          <a:p>
            <a:pPr algn="l"/>
            <a:r>
              <a:rPr lang="en-US" altLang="zh-CN" dirty="0">
                <a:sym typeface="+mn-lt"/>
              </a:rPr>
              <a:t>2.2</a:t>
            </a:r>
            <a:r>
              <a:rPr lang="zh-CN" altLang="en-US" dirty="0">
                <a:sym typeface="+mn-lt"/>
              </a:rPr>
              <a:t> 账号管理</a:t>
            </a:r>
            <a:endParaRPr lang="en-US" altLang="zh-CN" dirty="0">
              <a:sym typeface="+mn-lt"/>
            </a:endParaRPr>
          </a:p>
        </p:txBody>
      </p:sp>
      <p:sp>
        <p:nvSpPr>
          <p:cNvPr id="20484" name="内容占位符 2">
            <a:extLst>
              <a:ext uri="{FF2B5EF4-FFF2-40B4-BE49-F238E27FC236}">
                <a16:creationId xmlns:a16="http://schemas.microsoft.com/office/drawing/2014/main" id="{DC173DC1-7251-4E79-9AD4-53BC6DBE3F4E}"/>
              </a:ext>
            </a:extLst>
          </p:cNvPr>
          <p:cNvSpPr>
            <a:spLocks noGrp="1" noChangeArrowheads="1"/>
          </p:cNvSpPr>
          <p:nvPr>
            <p:ph idx="1"/>
          </p:nvPr>
        </p:nvSpPr>
        <p:spPr/>
        <p:txBody>
          <a:bodyPr/>
          <a:lstStyle/>
          <a:p>
            <a:pPr marL="0" indent="0" algn="just">
              <a:spcBef>
                <a:spcPts val="0"/>
              </a:spcBef>
              <a:buNone/>
            </a:pPr>
            <a:r>
              <a:rPr lang="en-US" altLang="zh-CN" sz="2400" dirty="0">
                <a:latin typeface="+mj-ea"/>
                <a:ea typeface="+mj-ea"/>
              </a:rPr>
              <a:t>②</a:t>
            </a:r>
            <a:r>
              <a:rPr lang="zh-CN" altLang="en-US" sz="2400" dirty="0">
                <a:latin typeface="+mj-ea"/>
                <a:ea typeface="+mj-ea"/>
              </a:rPr>
              <a:t>删除用户：删除用户账号就是要将</a:t>
            </a:r>
            <a:r>
              <a:rPr lang="en-US" altLang="zh-CN" sz="2400" dirty="0">
                <a:latin typeface="+mj-ea"/>
                <a:ea typeface="+mj-ea"/>
              </a:rPr>
              <a:t>/</a:t>
            </a:r>
            <a:r>
              <a:rPr lang="en-US" altLang="zh-CN" sz="2400" dirty="0" err="1">
                <a:latin typeface="+mj-ea"/>
                <a:ea typeface="+mj-ea"/>
              </a:rPr>
              <a:t>etc</a:t>
            </a:r>
            <a:r>
              <a:rPr lang="en-US" altLang="zh-CN" sz="2400" dirty="0">
                <a:latin typeface="+mj-ea"/>
                <a:ea typeface="+mj-ea"/>
              </a:rPr>
              <a:t>/passwd</a:t>
            </a:r>
            <a:r>
              <a:rPr lang="zh-CN" altLang="en-US" sz="2400" dirty="0">
                <a:latin typeface="+mj-ea"/>
                <a:ea typeface="+mj-ea"/>
              </a:rPr>
              <a:t>等系统文件中的该用户记录删除，必要时还删除用户的主目录。删除一个已有的用户账号使用</a:t>
            </a:r>
            <a:r>
              <a:rPr lang="en-US" altLang="zh-CN" sz="2400" dirty="0" err="1">
                <a:latin typeface="+mj-ea"/>
                <a:ea typeface="+mj-ea"/>
              </a:rPr>
              <a:t>userdel</a:t>
            </a:r>
            <a:r>
              <a:rPr lang="zh-CN" altLang="en-US" sz="2400" dirty="0">
                <a:latin typeface="+mj-ea"/>
                <a:ea typeface="+mj-ea"/>
              </a:rPr>
              <a:t>命令，其格式如下：</a:t>
            </a:r>
          </a:p>
          <a:p>
            <a:pPr marL="228594" lvl="1" indent="266693" algn="just">
              <a:spcBef>
                <a:spcPts val="0"/>
              </a:spcBef>
            </a:pPr>
            <a:endParaRPr lang="en-US" altLang="zh-CN" sz="2000" kern="100" dirty="0">
              <a:solidFill>
                <a:srgbClr val="000000"/>
              </a:solidFill>
              <a:latin typeface="+mj-ea"/>
              <a:ea typeface="+mj-ea"/>
              <a:cs typeface="Times New Roman" panose="02020603050405020304" pitchFamily="18" charset="0"/>
            </a:endParaRPr>
          </a:p>
          <a:p>
            <a:pPr marL="228594" lvl="1" indent="0" algn="just">
              <a:spcBef>
                <a:spcPts val="0"/>
              </a:spcBef>
              <a:buNone/>
            </a:pPr>
            <a:r>
              <a:rPr lang="zh-CN" altLang="en-US" sz="2400" b="0" kern="100" dirty="0">
                <a:solidFill>
                  <a:srgbClr val="000000"/>
                </a:solidFill>
                <a:latin typeface="+mj-ea"/>
                <a:ea typeface="+mj-ea"/>
                <a:cs typeface="Times New Roman" panose="02020603050405020304" pitchFamily="18" charset="0"/>
              </a:rPr>
              <a:t>  </a:t>
            </a:r>
            <a:r>
              <a:rPr lang="en-US" altLang="zh-CN" sz="2400" b="0" kern="100" dirty="0" err="1">
                <a:solidFill>
                  <a:srgbClr val="000000"/>
                </a:solidFill>
                <a:latin typeface="+mj-ea"/>
                <a:ea typeface="+mj-ea"/>
                <a:cs typeface="Times New Roman" panose="02020603050405020304" pitchFamily="18" charset="0"/>
              </a:rPr>
              <a:t>userdel</a:t>
            </a:r>
            <a:r>
              <a:rPr lang="zh-CN" altLang="en-US" sz="2400" b="0" kern="100" dirty="0">
                <a:solidFill>
                  <a:srgbClr val="000000"/>
                </a:solidFill>
                <a:latin typeface="+mj-ea"/>
                <a:ea typeface="+mj-ea"/>
                <a:cs typeface="Times New Roman" panose="02020603050405020304" pitchFamily="18" charset="0"/>
              </a:rPr>
              <a:t> 选项 用户名</a:t>
            </a:r>
            <a:endParaRPr lang="en-US" altLang="zh-CN" sz="2400" b="0" kern="100" dirty="0">
              <a:solidFill>
                <a:srgbClr val="000000"/>
              </a:solidFill>
              <a:latin typeface="+mj-ea"/>
              <a:ea typeface="+mj-ea"/>
              <a:cs typeface="Times New Roman" panose="02020603050405020304" pitchFamily="18" charset="0"/>
            </a:endParaRPr>
          </a:p>
          <a:p>
            <a:pPr marL="228594" lvl="1" indent="266693" algn="just">
              <a:spcBef>
                <a:spcPts val="0"/>
              </a:spcBef>
            </a:pPr>
            <a:endParaRPr lang="en-US" altLang="zh-CN" sz="2000" dirty="0">
              <a:latin typeface="+mj-ea"/>
              <a:ea typeface="+mj-ea"/>
            </a:endParaRPr>
          </a:p>
          <a:p>
            <a:pPr marL="0" algn="just">
              <a:spcBef>
                <a:spcPts val="0"/>
              </a:spcBef>
            </a:pPr>
            <a:r>
              <a:rPr lang="zh-CN" altLang="en-US" sz="2400" dirty="0">
                <a:latin typeface="+mj-ea"/>
                <a:ea typeface="+mj-ea"/>
              </a:rPr>
              <a:t>常用的选项是</a:t>
            </a:r>
            <a:r>
              <a:rPr lang="en-US" altLang="zh-CN" sz="2400" dirty="0">
                <a:latin typeface="+mj-ea"/>
                <a:ea typeface="+mj-ea"/>
              </a:rPr>
              <a:t>-r</a:t>
            </a:r>
            <a:r>
              <a:rPr lang="zh-CN" altLang="en-US" sz="2400" dirty="0">
                <a:latin typeface="+mj-ea"/>
                <a:ea typeface="+mj-ea"/>
              </a:rPr>
              <a:t>，它的作用是把用户的主目录一起删除。</a:t>
            </a:r>
          </a:p>
          <a:p>
            <a:endParaRPr lang="en-US" altLang="zh-CN" sz="2400" dirty="0">
              <a:latin typeface="+mj-ea"/>
              <a:ea typeface="+mj-ea"/>
            </a:endParaRPr>
          </a:p>
          <a:p>
            <a:endParaRPr lang="zh-CN" altLang="en-US" sz="2400" dirty="0">
              <a:latin typeface="+mj-ea"/>
              <a:ea typeface="+mj-ea"/>
            </a:endParaRPr>
          </a:p>
          <a:p>
            <a:endParaRPr lang="zh-CN" altLang="en-US" sz="2400" dirty="0">
              <a:latin typeface="+mj-ea"/>
              <a:ea typeface="+mj-ea"/>
            </a:endParaRPr>
          </a:p>
        </p:txBody>
      </p:sp>
    </p:spTree>
    <p:custDataLst>
      <p:tags r:id="rId1"/>
    </p:custDataLst>
    <p:extLst>
      <p:ext uri="{BB962C8B-B14F-4D97-AF65-F5344CB8AC3E}">
        <p14:creationId xmlns:p14="http://schemas.microsoft.com/office/powerpoint/2010/main" val="183537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79C9-DBC9-47FC-A626-849AA3DA4A53}"/>
              </a:ext>
            </a:extLst>
          </p:cNvPr>
          <p:cNvSpPr>
            <a:spLocks noGrp="1"/>
          </p:cNvSpPr>
          <p:nvPr>
            <p:ph type="title"/>
          </p:nvPr>
        </p:nvSpPr>
        <p:spPr/>
        <p:txBody>
          <a:bodyPr/>
          <a:lstStyle/>
          <a:p>
            <a:pPr algn="l"/>
            <a:r>
              <a:rPr lang="en-US" altLang="zh-CN" dirty="0">
                <a:sym typeface="+mn-lt"/>
              </a:rPr>
              <a:t>2.2</a:t>
            </a:r>
            <a:r>
              <a:rPr lang="zh-CN" altLang="en-US" dirty="0">
                <a:sym typeface="+mn-lt"/>
              </a:rPr>
              <a:t> 账号管理</a:t>
            </a:r>
            <a:endParaRPr lang="en-US" altLang="zh-CN" dirty="0">
              <a:sym typeface="+mn-lt"/>
            </a:endParaRPr>
          </a:p>
        </p:txBody>
      </p:sp>
      <p:sp>
        <p:nvSpPr>
          <p:cNvPr id="20484" name="内容占位符 2">
            <a:extLst>
              <a:ext uri="{FF2B5EF4-FFF2-40B4-BE49-F238E27FC236}">
                <a16:creationId xmlns:a16="http://schemas.microsoft.com/office/drawing/2014/main" id="{DC173DC1-7251-4E79-9AD4-53BC6DBE3F4E}"/>
              </a:ext>
            </a:extLst>
          </p:cNvPr>
          <p:cNvSpPr>
            <a:spLocks noGrp="1" noChangeArrowheads="1"/>
          </p:cNvSpPr>
          <p:nvPr>
            <p:ph idx="1"/>
          </p:nvPr>
        </p:nvSpPr>
        <p:spPr/>
        <p:txBody>
          <a:bodyPr/>
          <a:lstStyle/>
          <a:p>
            <a:pPr marL="0" indent="0" algn="just">
              <a:spcBef>
                <a:spcPts val="0"/>
              </a:spcBef>
              <a:buNone/>
            </a:pPr>
            <a:r>
              <a:rPr lang="en-US" altLang="zh-CN" sz="2800" dirty="0"/>
              <a:t>③</a:t>
            </a:r>
            <a:r>
              <a:rPr lang="zh-CN" altLang="en-US" sz="2800" dirty="0"/>
              <a:t>修改用户：使用</a:t>
            </a:r>
            <a:r>
              <a:rPr lang="en-US" altLang="zh-CN" sz="2800" dirty="0" err="1"/>
              <a:t>usermod</a:t>
            </a:r>
            <a:r>
              <a:rPr lang="zh-CN" altLang="en-US" sz="2800" dirty="0"/>
              <a:t>命令，其格式如下：</a:t>
            </a:r>
          </a:p>
          <a:p>
            <a:pPr marL="228594" lvl="1" indent="266693" algn="just">
              <a:spcBef>
                <a:spcPts val="0"/>
              </a:spcBef>
            </a:pPr>
            <a:endParaRPr lang="en-US" altLang="zh-CN" sz="24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0" indent="0" algn="just">
              <a:spcBef>
                <a:spcPts val="0"/>
              </a:spcBef>
              <a:buNone/>
            </a:pPr>
            <a:r>
              <a:rPr lang="en-US" altLang="zh-CN" sz="2800" kern="100" dirty="0" err="1">
                <a:solidFill>
                  <a:srgbClr val="000000"/>
                </a:solidFill>
                <a:latin typeface="+mj-ea"/>
                <a:ea typeface="+mj-ea"/>
                <a:cs typeface="Times New Roman" panose="02020603050405020304" pitchFamily="18" charset="0"/>
              </a:rPr>
              <a:t>usermod</a:t>
            </a:r>
            <a:r>
              <a:rPr lang="zh-CN" altLang="en-US" sz="2800" kern="100" dirty="0">
                <a:solidFill>
                  <a:srgbClr val="000000"/>
                </a:solidFill>
                <a:latin typeface="+mj-ea"/>
                <a:ea typeface="+mj-ea"/>
                <a:cs typeface="Times New Roman" panose="02020603050405020304" pitchFamily="18" charset="0"/>
              </a:rPr>
              <a:t> 选项 用户名</a:t>
            </a:r>
            <a:endParaRPr lang="zh-CN" altLang="en-US" sz="2800" kern="100" dirty="0">
              <a:latin typeface="+mj-ea"/>
              <a:ea typeface="+mj-ea"/>
              <a:cs typeface="Times New Roman" panose="02020603050405020304" pitchFamily="18" charset="0"/>
            </a:endParaRPr>
          </a:p>
          <a:p>
            <a:pPr marL="228594" lvl="1" indent="0" algn="just">
              <a:spcBef>
                <a:spcPts val="0"/>
              </a:spcBef>
              <a:buNone/>
            </a:pPr>
            <a:endParaRPr lang="en-US" altLang="zh-CN" sz="2400" dirty="0">
              <a:latin typeface="+mj-ea"/>
              <a:ea typeface="+mj-ea"/>
            </a:endParaRPr>
          </a:p>
          <a:p>
            <a:pPr marL="888978" indent="-261932" algn="just">
              <a:spcBef>
                <a:spcPts val="0"/>
              </a:spcBef>
            </a:pPr>
            <a:r>
              <a:rPr lang="zh-CN" altLang="en-US" sz="2400" kern="100" dirty="0">
                <a:solidFill>
                  <a:srgbClr val="000000"/>
                </a:solidFill>
                <a:latin typeface="+mj-ea"/>
                <a:ea typeface="+mj-ea"/>
                <a:cs typeface="Times New Roman" panose="02020603050405020304" pitchFamily="18" charset="0"/>
              </a:rPr>
              <a:t>常用的选项包括</a:t>
            </a:r>
            <a:r>
              <a:rPr lang="en-US" altLang="zh-CN" sz="2400" kern="100" dirty="0">
                <a:solidFill>
                  <a:srgbClr val="000000"/>
                </a:solidFill>
                <a:latin typeface="+mj-ea"/>
                <a:ea typeface="+mj-ea"/>
                <a:cs typeface="Times New Roman" panose="02020603050405020304" pitchFamily="18" charset="0"/>
              </a:rPr>
              <a:t>-c,-d,-m,-g,-G,-s,-u</a:t>
            </a:r>
            <a:r>
              <a:rPr lang="zh-CN" altLang="en-US" sz="2400" kern="100" dirty="0">
                <a:solidFill>
                  <a:srgbClr val="000000"/>
                </a:solidFill>
                <a:latin typeface="+mj-ea"/>
                <a:ea typeface="+mj-ea"/>
                <a:cs typeface="Times New Roman" panose="02020603050405020304" pitchFamily="18" charset="0"/>
              </a:rPr>
              <a:t>以及</a:t>
            </a:r>
            <a:r>
              <a:rPr lang="en-US" altLang="zh-CN" sz="2400" kern="100" dirty="0">
                <a:solidFill>
                  <a:srgbClr val="000000"/>
                </a:solidFill>
                <a:latin typeface="+mj-ea"/>
                <a:ea typeface="+mj-ea"/>
                <a:cs typeface="Times New Roman" panose="02020603050405020304" pitchFamily="18" charset="0"/>
              </a:rPr>
              <a:t>-o</a:t>
            </a:r>
            <a:r>
              <a:rPr lang="zh-CN" altLang="en-US" sz="2400" kern="100" dirty="0">
                <a:solidFill>
                  <a:srgbClr val="000000"/>
                </a:solidFill>
                <a:latin typeface="+mj-ea"/>
                <a:ea typeface="+mj-ea"/>
                <a:cs typeface="Times New Roman" panose="02020603050405020304" pitchFamily="18" charset="0"/>
              </a:rPr>
              <a:t>等，这些选项的意义与</a:t>
            </a:r>
            <a:r>
              <a:rPr lang="en-US" altLang="zh-CN" sz="2400" kern="100" dirty="0" err="1">
                <a:solidFill>
                  <a:srgbClr val="000000"/>
                </a:solidFill>
                <a:latin typeface="+mj-ea"/>
                <a:ea typeface="+mj-ea"/>
                <a:cs typeface="Times New Roman" panose="02020603050405020304" pitchFamily="18" charset="0"/>
              </a:rPr>
              <a:t>useradd</a:t>
            </a:r>
            <a:r>
              <a:rPr lang="zh-CN" altLang="en-US" sz="2400" kern="100" dirty="0">
                <a:solidFill>
                  <a:srgbClr val="000000"/>
                </a:solidFill>
                <a:latin typeface="+mj-ea"/>
                <a:ea typeface="+mj-ea"/>
                <a:cs typeface="Times New Roman" panose="02020603050405020304" pitchFamily="18" charset="0"/>
              </a:rPr>
              <a:t>命令中的选项一样，可以为用户指定新的资源值。</a:t>
            </a:r>
            <a:endParaRPr lang="zh-CN" altLang="en-US" sz="2400" kern="100" dirty="0">
              <a:latin typeface="+mj-ea"/>
              <a:ea typeface="+mj-ea"/>
              <a:cs typeface="Times New Roman" panose="02020603050405020304" pitchFamily="18" charset="0"/>
            </a:endParaRPr>
          </a:p>
          <a:p>
            <a:pPr marL="888978" indent="-261932" algn="just">
              <a:spcBef>
                <a:spcPts val="0"/>
              </a:spcBef>
            </a:pPr>
            <a:r>
              <a:rPr lang="zh-CN" altLang="en-US" sz="2400" kern="100" dirty="0">
                <a:solidFill>
                  <a:srgbClr val="000000"/>
                </a:solidFill>
                <a:latin typeface="+mj-ea"/>
                <a:ea typeface="+mj-ea"/>
                <a:cs typeface="Times New Roman" panose="02020603050405020304" pitchFamily="18" charset="0"/>
              </a:rPr>
              <a:t>修改用户账号就是根据实际情况更改用户的有关属性，如用户号、主目录、用户组、登录</a:t>
            </a:r>
            <a:r>
              <a:rPr lang="en-US" altLang="zh-CN" sz="2400" kern="100" dirty="0">
                <a:solidFill>
                  <a:srgbClr val="000000"/>
                </a:solidFill>
                <a:latin typeface="+mj-ea"/>
                <a:ea typeface="+mj-ea"/>
                <a:cs typeface="Times New Roman" panose="02020603050405020304" pitchFamily="18" charset="0"/>
              </a:rPr>
              <a:t>Shell</a:t>
            </a:r>
            <a:r>
              <a:rPr lang="zh-CN" altLang="en-US" sz="2400" kern="100" dirty="0">
                <a:solidFill>
                  <a:srgbClr val="000000"/>
                </a:solidFill>
                <a:latin typeface="+mj-ea"/>
                <a:ea typeface="+mj-ea"/>
                <a:cs typeface="Times New Roman" panose="02020603050405020304" pitchFamily="18" charset="0"/>
              </a:rPr>
              <a:t>等。</a:t>
            </a:r>
            <a:endParaRPr lang="zh-CN" altLang="en-US" sz="2400" kern="100" dirty="0">
              <a:latin typeface="+mj-ea"/>
              <a:ea typeface="+mj-ea"/>
              <a:cs typeface="Times New Roman" panose="02020603050405020304" pitchFamily="18" charset="0"/>
            </a:endParaRPr>
          </a:p>
          <a:p>
            <a:pPr marL="888978" indent="-261932" algn="just">
              <a:spcBef>
                <a:spcPts val="0"/>
              </a:spcBef>
            </a:pPr>
            <a:r>
              <a:rPr lang="zh-CN" altLang="en-US" sz="2400" kern="100" dirty="0">
                <a:solidFill>
                  <a:srgbClr val="000000"/>
                </a:solidFill>
                <a:latin typeface="+mj-ea"/>
                <a:ea typeface="+mj-ea"/>
                <a:cs typeface="Times New Roman" panose="02020603050405020304" pitchFamily="18" charset="0"/>
              </a:rPr>
              <a:t>需要注意的是，</a:t>
            </a:r>
            <a:r>
              <a:rPr lang="en-US" altLang="zh-CN" sz="2400" kern="100" dirty="0" err="1">
                <a:solidFill>
                  <a:srgbClr val="FF0000"/>
                </a:solidFill>
                <a:latin typeface="+mj-ea"/>
                <a:ea typeface="+mj-ea"/>
                <a:cs typeface="Times New Roman" panose="02020603050405020304" pitchFamily="18" charset="0"/>
              </a:rPr>
              <a:t>useradd</a:t>
            </a:r>
            <a:r>
              <a:rPr lang="zh-CN" altLang="en-US" sz="2400" kern="100" dirty="0">
                <a:solidFill>
                  <a:srgbClr val="FF0000"/>
                </a:solidFill>
                <a:latin typeface="+mj-ea"/>
                <a:ea typeface="+mj-ea"/>
                <a:cs typeface="Times New Roman" panose="02020603050405020304" pitchFamily="18" charset="0"/>
              </a:rPr>
              <a:t>命令用于在添加新用户时指定用户信息，而</a:t>
            </a:r>
            <a:r>
              <a:rPr lang="en-US" altLang="zh-CN" sz="2400" kern="100" dirty="0" err="1">
                <a:solidFill>
                  <a:srgbClr val="FF0000"/>
                </a:solidFill>
                <a:latin typeface="+mj-ea"/>
                <a:ea typeface="+mj-ea"/>
                <a:cs typeface="Times New Roman" panose="02020603050405020304" pitchFamily="18" charset="0"/>
              </a:rPr>
              <a:t>usermod</a:t>
            </a:r>
            <a:r>
              <a:rPr lang="zh-CN" altLang="en-US" sz="2400" kern="100" dirty="0">
                <a:solidFill>
                  <a:srgbClr val="FF0000"/>
                </a:solidFill>
                <a:latin typeface="+mj-ea"/>
                <a:ea typeface="+mj-ea"/>
                <a:cs typeface="Times New Roman" panose="02020603050405020304" pitchFamily="18" charset="0"/>
              </a:rPr>
              <a:t>命令用于修改已经存在的用户的用户信息</a:t>
            </a:r>
            <a:r>
              <a:rPr lang="zh-CN" altLang="en-US" sz="2400" kern="100" dirty="0">
                <a:solidFill>
                  <a:srgbClr val="000000"/>
                </a:solidFill>
                <a:latin typeface="+mj-ea"/>
                <a:ea typeface="+mj-ea"/>
                <a:cs typeface="Times New Roman" panose="02020603050405020304" pitchFamily="18" charset="0"/>
              </a:rPr>
              <a:t>。</a:t>
            </a:r>
            <a:endParaRPr lang="zh-CN" altLang="en-US" sz="2400" kern="100" dirty="0">
              <a:latin typeface="+mj-ea"/>
              <a:ea typeface="+mj-ea"/>
              <a:cs typeface="Times New Roman" panose="02020603050405020304" pitchFamily="18" charset="0"/>
            </a:endParaRPr>
          </a:p>
          <a:p>
            <a:endParaRPr lang="en-US" altLang="zh-CN" sz="2800" dirty="0"/>
          </a:p>
          <a:p>
            <a:endParaRPr lang="zh-CN" altLang="en-US" sz="2800" dirty="0"/>
          </a:p>
          <a:p>
            <a:endParaRPr lang="zh-CN" altLang="en-US" sz="2800" dirty="0"/>
          </a:p>
        </p:txBody>
      </p:sp>
    </p:spTree>
    <p:custDataLst>
      <p:tags r:id="rId1"/>
    </p:custDataLst>
    <p:extLst>
      <p:ext uri="{BB962C8B-B14F-4D97-AF65-F5344CB8AC3E}">
        <p14:creationId xmlns:p14="http://schemas.microsoft.com/office/powerpoint/2010/main" val="4242523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BF2F0D-005C-465B-A923-192FB972F809}"/>
              </a:ext>
            </a:extLst>
          </p:cNvPr>
          <p:cNvSpPr>
            <a:spLocks noGrp="1"/>
          </p:cNvSpPr>
          <p:nvPr>
            <p:ph type="title"/>
          </p:nvPr>
        </p:nvSpPr>
        <p:spPr/>
        <p:txBody>
          <a:bodyPr/>
          <a:lstStyle/>
          <a:p>
            <a:pPr algn="l">
              <a:defRPr/>
            </a:pPr>
            <a:r>
              <a:rPr lang="en-US" altLang="zh-CN" dirty="0"/>
              <a:t>2.3</a:t>
            </a:r>
            <a:r>
              <a:rPr lang="zh-CN" altLang="en-US" dirty="0"/>
              <a:t> 简单键盘命令</a:t>
            </a:r>
          </a:p>
        </p:txBody>
      </p:sp>
      <p:sp>
        <p:nvSpPr>
          <p:cNvPr id="3" name="内容占位符 2">
            <a:extLst>
              <a:ext uri="{FF2B5EF4-FFF2-40B4-BE49-F238E27FC236}">
                <a16:creationId xmlns:a16="http://schemas.microsoft.com/office/drawing/2014/main" id="{38F3C5B1-005E-4EAD-BEB0-6E833705F5CE}"/>
              </a:ext>
            </a:extLst>
          </p:cNvPr>
          <p:cNvSpPr>
            <a:spLocks noGrp="1"/>
          </p:cNvSpPr>
          <p:nvPr>
            <p:ph idx="1"/>
          </p:nvPr>
        </p:nvSpPr>
        <p:spPr>
          <a:xfrm>
            <a:off x="949572" y="1311567"/>
            <a:ext cx="3887901" cy="5157643"/>
          </a:xfrm>
        </p:spPr>
        <p:txBody>
          <a:bodyPr/>
          <a:lstStyle/>
          <a:p>
            <a:pPr marL="0" indent="0">
              <a:buNone/>
              <a:defRPr/>
            </a:pPr>
            <a:r>
              <a:rPr lang="zh-CN" altLang="en-US" sz="2400" dirty="0"/>
              <a:t>（</a:t>
            </a:r>
            <a:r>
              <a:rPr lang="en-US" altLang="zh-CN" sz="2400" dirty="0"/>
              <a:t>1</a:t>
            </a:r>
            <a:r>
              <a:rPr lang="zh-CN" altLang="en-US" sz="2400" dirty="0"/>
              <a:t>）简单命令</a:t>
            </a:r>
            <a:endParaRPr lang="en-US" altLang="zh-CN" sz="2400" dirty="0"/>
          </a:p>
          <a:p>
            <a:pPr marL="0" indent="266693" algn="just">
              <a:spcBef>
                <a:spcPts val="0"/>
              </a:spcBef>
            </a:pPr>
            <a:r>
              <a:rPr lang="zh-CN" altLang="en-US" sz="2400" b="0" kern="100" dirty="0">
                <a:solidFill>
                  <a:srgbClr val="000000"/>
                </a:solidFill>
                <a:latin typeface="+mj-ea"/>
                <a:ea typeface="+mj-ea"/>
                <a:cs typeface="Times New Roman" panose="02020603050405020304" pitchFamily="18" charset="0"/>
              </a:rPr>
              <a:t>在</a:t>
            </a:r>
            <a:r>
              <a:rPr lang="en-US" altLang="zh-CN" sz="2400" b="0" kern="100" dirty="0">
                <a:solidFill>
                  <a:srgbClr val="000000"/>
                </a:solidFill>
                <a:latin typeface="+mj-ea"/>
                <a:ea typeface="+mj-ea"/>
                <a:cs typeface="Times New Roman" panose="02020603050405020304" pitchFamily="18" charset="0"/>
              </a:rPr>
              <a:t>Linux</a:t>
            </a:r>
            <a:r>
              <a:rPr lang="zh-CN" altLang="en-US" sz="2400" b="0" kern="100" dirty="0">
                <a:solidFill>
                  <a:srgbClr val="000000"/>
                </a:solidFill>
                <a:latin typeface="+mj-ea"/>
                <a:ea typeface="+mj-ea"/>
                <a:cs typeface="Times New Roman" panose="02020603050405020304" pitchFamily="18" charset="0"/>
              </a:rPr>
              <a:t>操作系统中，提供提供了很多常用的简单命令，总结起来，主要有下面一些命令。</a:t>
            </a:r>
            <a:endParaRPr lang="zh-CN" altLang="en-US" sz="2400" b="0" kern="100" dirty="0">
              <a:latin typeface="+mj-ea"/>
              <a:ea typeface="+mj-ea"/>
              <a:cs typeface="Times New Roman" panose="02020603050405020304" pitchFamily="18" charset="0"/>
            </a:endParaRPr>
          </a:p>
          <a:p>
            <a:pPr>
              <a:lnSpc>
                <a:spcPct val="100000"/>
              </a:lnSpc>
              <a:defRPr/>
            </a:pPr>
            <a:endParaRPr lang="zh-CN" altLang="en-US" sz="2400" dirty="0"/>
          </a:p>
        </p:txBody>
      </p:sp>
      <p:pic>
        <p:nvPicPr>
          <p:cNvPr id="4" name="图片 3">
            <a:extLst>
              <a:ext uri="{FF2B5EF4-FFF2-40B4-BE49-F238E27FC236}">
                <a16:creationId xmlns:a16="http://schemas.microsoft.com/office/drawing/2014/main" id="{3DCD8BD4-6F5B-3140-A5ED-38086E33580E}"/>
              </a:ext>
            </a:extLst>
          </p:cNvPr>
          <p:cNvPicPr>
            <a:picLocks noChangeAspect="1"/>
          </p:cNvPicPr>
          <p:nvPr/>
        </p:nvPicPr>
        <p:blipFill>
          <a:blip r:embed="rId4"/>
          <a:stretch>
            <a:fillRect/>
          </a:stretch>
        </p:blipFill>
        <p:spPr>
          <a:xfrm>
            <a:off x="5090274" y="1311568"/>
            <a:ext cx="6364309" cy="5330791"/>
          </a:xfrm>
          <a:prstGeom prst="rect">
            <a:avLst/>
          </a:prstGeom>
        </p:spPr>
      </p:pic>
    </p:spTree>
    <p:custDataLst>
      <p:tags r:id="rId1"/>
    </p:custDataLst>
    <p:extLst>
      <p:ext uri="{BB962C8B-B14F-4D97-AF65-F5344CB8AC3E}">
        <p14:creationId xmlns:p14="http://schemas.microsoft.com/office/powerpoint/2010/main" val="1681046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8F3C5B1-005E-4EAD-BEB0-6E833705F5CE}"/>
              </a:ext>
            </a:extLst>
          </p:cNvPr>
          <p:cNvSpPr>
            <a:spLocks noGrp="1"/>
          </p:cNvSpPr>
          <p:nvPr>
            <p:ph idx="1"/>
          </p:nvPr>
        </p:nvSpPr>
        <p:spPr>
          <a:xfrm>
            <a:off x="949573" y="1311567"/>
            <a:ext cx="10536049" cy="5157643"/>
          </a:xfrm>
        </p:spPr>
        <p:txBody>
          <a:bodyPr/>
          <a:lstStyle/>
          <a:p>
            <a:pPr marL="0" indent="0">
              <a:lnSpc>
                <a:spcPct val="120000"/>
              </a:lnSpc>
              <a:buNone/>
              <a:defRPr/>
            </a:pPr>
            <a:r>
              <a:rPr lang="zh-CN" altLang="en-US" sz="2800" dirty="0"/>
              <a:t>（</a:t>
            </a:r>
            <a:r>
              <a:rPr lang="en-US" altLang="zh-CN" sz="2800" dirty="0"/>
              <a:t>2</a:t>
            </a:r>
            <a:r>
              <a:rPr lang="zh-CN" altLang="en-US" sz="2800" dirty="0"/>
              <a:t>）命令行更正与程序终止</a:t>
            </a:r>
            <a:endParaRPr lang="en-US" altLang="zh-CN" sz="2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985814" indent="-312731" algn="just">
              <a:lnSpc>
                <a:spcPct val="120000"/>
              </a:lnSpc>
              <a:spcBef>
                <a:spcPts val="0"/>
              </a:spcBef>
            </a:pPr>
            <a:r>
              <a:rPr lang="zh-CN" altLang="en-US" sz="2400" b="0" kern="100" dirty="0">
                <a:solidFill>
                  <a:srgbClr val="000000"/>
                </a:solidFill>
                <a:latin typeface="+mj-ea"/>
                <a:ea typeface="+mj-ea"/>
                <a:cs typeface="Times New Roman" panose="02020603050405020304" pitchFamily="18" charset="0"/>
              </a:rPr>
              <a:t>当命令行输入错误时</a:t>
            </a:r>
            <a:r>
              <a:rPr lang="en-US" altLang="zh-CN" sz="2400" b="0" kern="100" dirty="0">
                <a:solidFill>
                  <a:srgbClr val="000000"/>
                </a:solidFill>
                <a:latin typeface="+mj-ea"/>
                <a:ea typeface="+mj-ea"/>
                <a:cs typeface="Times New Roman" panose="02020603050405020304" pitchFamily="18" charset="0"/>
              </a:rPr>
              <a:t>, </a:t>
            </a:r>
            <a:r>
              <a:rPr lang="zh-CN" altLang="en-US" sz="2400" b="0" kern="100" dirty="0">
                <a:solidFill>
                  <a:srgbClr val="000000"/>
                </a:solidFill>
                <a:latin typeface="+mj-ea"/>
                <a:ea typeface="+mj-ea"/>
                <a:cs typeface="Times New Roman" panose="02020603050405020304" pitchFamily="18" charset="0"/>
              </a:rPr>
              <a:t>在还未键入换行符时</a:t>
            </a:r>
            <a:r>
              <a:rPr lang="en-US" altLang="zh-CN" sz="2400" b="0" kern="100" dirty="0">
                <a:solidFill>
                  <a:srgbClr val="000000"/>
                </a:solidFill>
                <a:latin typeface="+mj-ea"/>
                <a:ea typeface="+mj-ea"/>
                <a:cs typeface="Times New Roman" panose="02020603050405020304" pitchFamily="18" charset="0"/>
              </a:rPr>
              <a:t>, </a:t>
            </a:r>
            <a:r>
              <a:rPr lang="zh-CN" altLang="en-US" sz="2400" b="0" kern="100" dirty="0">
                <a:solidFill>
                  <a:srgbClr val="000000"/>
                </a:solidFill>
                <a:latin typeface="+mj-ea"/>
                <a:ea typeface="+mj-ea"/>
                <a:cs typeface="Times New Roman" panose="02020603050405020304" pitchFamily="18" charset="0"/>
              </a:rPr>
              <a:t>可用</a:t>
            </a:r>
            <a:r>
              <a:rPr lang="en-US" altLang="zh-CN" sz="2400" b="0" kern="100" dirty="0" err="1">
                <a:solidFill>
                  <a:srgbClr val="000000"/>
                </a:solidFill>
                <a:latin typeface="+mj-ea"/>
                <a:ea typeface="+mj-ea"/>
                <a:cs typeface="Times New Roman" panose="02020603050405020304" pitchFamily="18" charset="0"/>
              </a:rPr>
              <a:t>BackSpace</a:t>
            </a:r>
            <a:r>
              <a:rPr lang="zh-CN" altLang="en-US" sz="2400" b="0" kern="100" dirty="0">
                <a:solidFill>
                  <a:srgbClr val="000000"/>
                </a:solidFill>
                <a:latin typeface="+mj-ea"/>
                <a:ea typeface="+mj-ea"/>
                <a:cs typeface="Times New Roman" panose="02020603050405020304" pitchFamily="18" charset="0"/>
              </a:rPr>
              <a:t>键或</a:t>
            </a:r>
            <a:r>
              <a:rPr lang="en-US" altLang="zh-CN" sz="2400" b="0" kern="100" dirty="0">
                <a:solidFill>
                  <a:srgbClr val="000000"/>
                </a:solidFill>
                <a:latin typeface="+mj-ea"/>
                <a:ea typeface="+mj-ea"/>
                <a:cs typeface="Times New Roman" panose="02020603050405020304" pitchFamily="18" charset="0"/>
              </a:rPr>
              <a:t>Ctrl+ h</a:t>
            </a:r>
            <a:r>
              <a:rPr lang="zh-CN" altLang="en-US" sz="2400" b="0" kern="100" dirty="0">
                <a:solidFill>
                  <a:srgbClr val="000000"/>
                </a:solidFill>
                <a:latin typeface="+mj-ea"/>
                <a:ea typeface="+mj-ea"/>
                <a:cs typeface="Times New Roman" panose="02020603050405020304" pitchFamily="18" charset="0"/>
              </a:rPr>
              <a:t>键删除前面字符</a:t>
            </a:r>
            <a:r>
              <a:rPr lang="en-US" altLang="zh-CN" sz="2400" b="0" kern="100" dirty="0">
                <a:solidFill>
                  <a:srgbClr val="000000"/>
                </a:solidFill>
                <a:latin typeface="+mj-ea"/>
                <a:ea typeface="+mj-ea"/>
                <a:cs typeface="Times New Roman" panose="02020603050405020304" pitchFamily="18" charset="0"/>
              </a:rPr>
              <a:t>, </a:t>
            </a:r>
            <a:r>
              <a:rPr lang="zh-CN" altLang="en-US" sz="2400" b="0" kern="100" dirty="0">
                <a:solidFill>
                  <a:srgbClr val="000000"/>
                </a:solidFill>
                <a:latin typeface="+mj-ea"/>
                <a:ea typeface="+mj-ea"/>
                <a:cs typeface="Times New Roman" panose="02020603050405020304" pitchFamily="18" charset="0"/>
              </a:rPr>
              <a:t>再键入正确的字符。推荐使用</a:t>
            </a:r>
            <a:r>
              <a:rPr lang="en-US" altLang="zh-CN" sz="2400" b="0" kern="100" dirty="0" err="1">
                <a:solidFill>
                  <a:srgbClr val="000000"/>
                </a:solidFill>
                <a:latin typeface="+mj-ea"/>
                <a:ea typeface="+mj-ea"/>
                <a:cs typeface="Times New Roman" panose="02020603050405020304" pitchFamily="18" charset="0"/>
              </a:rPr>
              <a:t>Ctrl+h</a:t>
            </a:r>
            <a:r>
              <a:rPr lang="zh-CN" altLang="en-US" sz="2400" b="0" kern="100" dirty="0">
                <a:solidFill>
                  <a:srgbClr val="000000"/>
                </a:solidFill>
                <a:latin typeface="+mj-ea"/>
                <a:ea typeface="+mj-ea"/>
                <a:cs typeface="Times New Roman" panose="02020603050405020304" pitchFamily="18" charset="0"/>
              </a:rPr>
              <a:t>键</a:t>
            </a:r>
            <a:r>
              <a:rPr lang="en-US" altLang="zh-CN" sz="2400" b="0" kern="100" dirty="0">
                <a:solidFill>
                  <a:srgbClr val="000000"/>
                </a:solidFill>
                <a:latin typeface="+mj-ea"/>
                <a:ea typeface="+mj-ea"/>
                <a:cs typeface="Times New Roman" panose="02020603050405020304" pitchFamily="18" charset="0"/>
              </a:rPr>
              <a:t>, </a:t>
            </a:r>
            <a:r>
              <a:rPr lang="zh-CN" altLang="en-US" sz="2400" b="0" kern="100" dirty="0">
                <a:solidFill>
                  <a:srgbClr val="000000"/>
                </a:solidFill>
                <a:latin typeface="+mj-ea"/>
                <a:ea typeface="+mj-ea"/>
                <a:cs typeface="Times New Roman" panose="02020603050405020304" pitchFamily="18" charset="0"/>
              </a:rPr>
              <a:t>因该键的兼容性更好。当要删除一整行时</a:t>
            </a:r>
            <a:r>
              <a:rPr lang="en-US" altLang="zh-CN" sz="2400" b="0" kern="100" dirty="0">
                <a:solidFill>
                  <a:srgbClr val="000000"/>
                </a:solidFill>
                <a:latin typeface="+mj-ea"/>
                <a:ea typeface="+mj-ea"/>
                <a:cs typeface="Times New Roman" panose="02020603050405020304" pitchFamily="18" charset="0"/>
              </a:rPr>
              <a:t>, </a:t>
            </a:r>
            <a:r>
              <a:rPr lang="zh-CN" altLang="en-US" sz="2400" b="0" kern="100" dirty="0">
                <a:solidFill>
                  <a:srgbClr val="000000"/>
                </a:solidFill>
                <a:latin typeface="+mj-ea"/>
                <a:ea typeface="+mj-ea"/>
                <a:cs typeface="Times New Roman" panose="02020603050405020304" pitchFamily="18" charset="0"/>
              </a:rPr>
              <a:t>按下</a:t>
            </a:r>
            <a:r>
              <a:rPr lang="en-US" altLang="zh-CN" sz="2400" b="0" kern="100" dirty="0">
                <a:solidFill>
                  <a:srgbClr val="000000"/>
                </a:solidFill>
                <a:latin typeface="+mj-ea"/>
                <a:ea typeface="+mj-ea"/>
                <a:cs typeface="Times New Roman" panose="02020603050405020304" pitchFamily="18" charset="0"/>
              </a:rPr>
              <a:t>Ctrl+ u</a:t>
            </a:r>
            <a:r>
              <a:rPr lang="zh-CN" altLang="en-US" sz="2400" b="0" kern="100" dirty="0">
                <a:solidFill>
                  <a:srgbClr val="000000"/>
                </a:solidFill>
                <a:latin typeface="+mj-ea"/>
                <a:ea typeface="+mj-ea"/>
                <a:cs typeface="Times New Roman" panose="02020603050405020304" pitchFamily="18" charset="0"/>
              </a:rPr>
              <a:t>。</a:t>
            </a:r>
            <a:endParaRPr lang="zh-CN" altLang="en-US" sz="2400" b="0" kern="100" dirty="0">
              <a:latin typeface="+mj-ea"/>
              <a:ea typeface="+mj-ea"/>
              <a:cs typeface="Times New Roman" panose="02020603050405020304" pitchFamily="18" charset="0"/>
            </a:endParaRPr>
          </a:p>
          <a:p>
            <a:pPr marL="985814" indent="-312731" algn="just">
              <a:lnSpc>
                <a:spcPct val="120000"/>
              </a:lnSpc>
              <a:spcBef>
                <a:spcPts val="0"/>
              </a:spcBef>
            </a:pPr>
            <a:r>
              <a:rPr lang="zh-CN" altLang="en-US" sz="2400" b="0" kern="100" dirty="0">
                <a:solidFill>
                  <a:srgbClr val="000000"/>
                </a:solidFill>
                <a:latin typeface="+mj-ea"/>
                <a:ea typeface="+mj-ea"/>
                <a:cs typeface="Times New Roman" panose="02020603050405020304" pitchFamily="18" charset="0"/>
              </a:rPr>
              <a:t>要强行终止当前正在运行的程序时</a:t>
            </a:r>
            <a:r>
              <a:rPr lang="en-US" altLang="zh-CN" sz="2400" b="0" kern="100" dirty="0">
                <a:solidFill>
                  <a:srgbClr val="000000"/>
                </a:solidFill>
                <a:latin typeface="+mj-ea"/>
                <a:ea typeface="+mj-ea"/>
                <a:cs typeface="Times New Roman" panose="02020603050405020304" pitchFamily="18" charset="0"/>
              </a:rPr>
              <a:t>, </a:t>
            </a:r>
            <a:r>
              <a:rPr lang="zh-CN" altLang="en-US" sz="2400" b="0" kern="100" dirty="0">
                <a:solidFill>
                  <a:srgbClr val="000000"/>
                </a:solidFill>
                <a:latin typeface="+mj-ea"/>
                <a:ea typeface="+mj-ea"/>
                <a:cs typeface="Times New Roman" panose="02020603050405020304" pitchFamily="18" charset="0"/>
              </a:rPr>
              <a:t>可按</a:t>
            </a:r>
            <a:r>
              <a:rPr lang="en-US" altLang="zh-CN" sz="2400" b="0" kern="100" dirty="0">
                <a:solidFill>
                  <a:srgbClr val="000000"/>
                </a:solidFill>
                <a:latin typeface="+mj-ea"/>
                <a:ea typeface="+mj-ea"/>
                <a:cs typeface="Times New Roman" panose="02020603050405020304" pitchFamily="18" charset="0"/>
              </a:rPr>
              <a:t>Ctrl+ C</a:t>
            </a:r>
            <a:r>
              <a:rPr lang="zh-CN" altLang="en-US" sz="2400" b="0" kern="100" dirty="0">
                <a:solidFill>
                  <a:srgbClr val="000000"/>
                </a:solidFill>
                <a:latin typeface="+mj-ea"/>
                <a:ea typeface="+mj-ea"/>
                <a:cs typeface="Times New Roman" panose="02020603050405020304" pitchFamily="18" charset="0"/>
              </a:rPr>
              <a:t>、</a:t>
            </a:r>
            <a:r>
              <a:rPr lang="en-US" altLang="zh-CN" sz="2400" b="0" kern="100" dirty="0">
                <a:solidFill>
                  <a:srgbClr val="000000"/>
                </a:solidFill>
                <a:latin typeface="+mj-ea"/>
                <a:ea typeface="+mj-ea"/>
                <a:cs typeface="Times New Roman" panose="02020603050405020304" pitchFamily="18" charset="0"/>
              </a:rPr>
              <a:t>Del</a:t>
            </a:r>
            <a:r>
              <a:rPr lang="zh-CN" altLang="en-US" sz="2400" b="0" kern="100" dirty="0">
                <a:solidFill>
                  <a:srgbClr val="000000"/>
                </a:solidFill>
                <a:latin typeface="+mj-ea"/>
                <a:ea typeface="+mj-ea"/>
                <a:cs typeface="Times New Roman" panose="02020603050405020304" pitchFamily="18" charset="0"/>
              </a:rPr>
              <a:t>或</a:t>
            </a:r>
            <a:r>
              <a:rPr lang="en-US" altLang="zh-CN" sz="2400" b="0" kern="100" dirty="0">
                <a:solidFill>
                  <a:srgbClr val="000000"/>
                </a:solidFill>
                <a:latin typeface="+mj-ea"/>
                <a:ea typeface="+mj-ea"/>
                <a:cs typeface="Times New Roman" panose="02020603050405020304" pitchFamily="18" charset="0"/>
              </a:rPr>
              <a:t>Pause Break </a:t>
            </a:r>
            <a:r>
              <a:rPr lang="zh-CN" altLang="en-US" sz="2400" b="0" kern="100" dirty="0">
                <a:solidFill>
                  <a:srgbClr val="000000"/>
                </a:solidFill>
                <a:latin typeface="+mj-ea"/>
                <a:ea typeface="+mj-ea"/>
                <a:cs typeface="Times New Roman" panose="02020603050405020304" pitchFamily="18" charset="0"/>
              </a:rPr>
              <a:t>键来完成。出现</a:t>
            </a:r>
            <a:r>
              <a:rPr lang="en-US" altLang="zh-CN" sz="2400" b="0" kern="100" dirty="0">
                <a:solidFill>
                  <a:srgbClr val="000000"/>
                </a:solidFill>
                <a:latin typeface="+mj-ea"/>
                <a:ea typeface="+mj-ea"/>
                <a:cs typeface="Times New Roman" panose="02020603050405020304" pitchFamily="18" charset="0"/>
              </a:rPr>
              <a:t>SHELL</a:t>
            </a:r>
            <a:r>
              <a:rPr lang="zh-CN" altLang="en-US" sz="2400" b="0" kern="100" dirty="0">
                <a:solidFill>
                  <a:srgbClr val="000000"/>
                </a:solidFill>
                <a:latin typeface="+mj-ea"/>
                <a:ea typeface="+mj-ea"/>
                <a:cs typeface="Times New Roman" panose="02020603050405020304" pitchFamily="18" charset="0"/>
              </a:rPr>
              <a:t>的命令提示符</a:t>
            </a:r>
            <a:r>
              <a:rPr lang="en-US" altLang="zh-CN" sz="2400" b="0" kern="100" dirty="0">
                <a:solidFill>
                  <a:srgbClr val="000000"/>
                </a:solidFill>
                <a:latin typeface="+mj-ea"/>
                <a:ea typeface="+mj-ea"/>
                <a:cs typeface="Times New Roman" panose="02020603050405020304" pitchFamily="18" charset="0"/>
              </a:rPr>
              <a:t>, </a:t>
            </a:r>
            <a:r>
              <a:rPr lang="zh-CN" altLang="en-US" sz="2400" b="0" kern="100" dirty="0">
                <a:solidFill>
                  <a:srgbClr val="000000"/>
                </a:solidFill>
                <a:latin typeface="+mj-ea"/>
                <a:ea typeface="+mj-ea"/>
                <a:cs typeface="Times New Roman" panose="02020603050405020304" pitchFamily="18" charset="0"/>
              </a:rPr>
              <a:t>表明程序已经终止运行。</a:t>
            </a:r>
            <a:endParaRPr lang="zh-CN" altLang="en-US" sz="2400" b="0" kern="100" dirty="0">
              <a:latin typeface="+mj-ea"/>
              <a:ea typeface="+mj-ea"/>
              <a:cs typeface="Times New Roman" panose="02020603050405020304" pitchFamily="18" charset="0"/>
            </a:endParaRPr>
          </a:p>
          <a:p>
            <a:pPr>
              <a:lnSpc>
                <a:spcPct val="120000"/>
              </a:lnSpc>
              <a:defRPr/>
            </a:pPr>
            <a:endParaRPr lang="zh-CN" altLang="en-US" dirty="0"/>
          </a:p>
        </p:txBody>
      </p:sp>
      <p:sp>
        <p:nvSpPr>
          <p:cNvPr id="6" name="标题 1">
            <a:extLst>
              <a:ext uri="{FF2B5EF4-FFF2-40B4-BE49-F238E27FC236}">
                <a16:creationId xmlns:a16="http://schemas.microsoft.com/office/drawing/2014/main" id="{5D774B65-03CC-D345-AA72-F46480B79ECC}"/>
              </a:ext>
            </a:extLst>
          </p:cNvPr>
          <p:cNvSpPr txBox="1">
            <a:spLocks/>
          </p:cNvSpPr>
          <p:nvPr/>
        </p:nvSpPr>
        <p:spPr>
          <a:xfrm>
            <a:off x="1447869" y="341317"/>
            <a:ext cx="9774049" cy="549275"/>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a:t>2.3</a:t>
            </a:r>
            <a:r>
              <a:rPr lang="zh-CN" altLang="en-US"/>
              <a:t> 简单键盘命令</a:t>
            </a:r>
            <a:endParaRPr lang="zh-CN" altLang="en-US" dirty="0"/>
          </a:p>
        </p:txBody>
      </p:sp>
    </p:spTree>
    <p:custDataLst>
      <p:tags r:id="rId1"/>
    </p:custDataLst>
    <p:extLst>
      <p:ext uri="{BB962C8B-B14F-4D97-AF65-F5344CB8AC3E}">
        <p14:creationId xmlns:p14="http://schemas.microsoft.com/office/powerpoint/2010/main" val="306089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BF2F0D-005C-465B-A923-192FB972F809}"/>
              </a:ext>
            </a:extLst>
          </p:cNvPr>
          <p:cNvSpPr>
            <a:spLocks noGrp="1"/>
          </p:cNvSpPr>
          <p:nvPr>
            <p:ph type="title"/>
          </p:nvPr>
        </p:nvSpPr>
        <p:spPr/>
        <p:txBody>
          <a:bodyPr/>
          <a:lstStyle/>
          <a:p>
            <a:pPr algn="l">
              <a:defRPr/>
            </a:pPr>
            <a:r>
              <a:rPr lang="en-US" altLang="zh-CN" dirty="0"/>
              <a:t>2.4</a:t>
            </a:r>
            <a:r>
              <a:rPr lang="zh-CN" altLang="en-US" dirty="0"/>
              <a:t> 联机手册</a:t>
            </a:r>
          </a:p>
        </p:txBody>
      </p:sp>
      <p:sp>
        <p:nvSpPr>
          <p:cNvPr id="3" name="内容占位符 2">
            <a:extLst>
              <a:ext uri="{FF2B5EF4-FFF2-40B4-BE49-F238E27FC236}">
                <a16:creationId xmlns:a16="http://schemas.microsoft.com/office/drawing/2014/main" id="{38F3C5B1-005E-4EAD-BEB0-6E833705F5CE}"/>
              </a:ext>
            </a:extLst>
          </p:cNvPr>
          <p:cNvSpPr>
            <a:spLocks noGrp="1"/>
          </p:cNvSpPr>
          <p:nvPr>
            <p:ph idx="1"/>
          </p:nvPr>
        </p:nvSpPr>
        <p:spPr>
          <a:xfrm>
            <a:off x="949573" y="1311568"/>
            <a:ext cx="10536049" cy="4410809"/>
          </a:xfrm>
        </p:spPr>
        <p:txBody>
          <a:bodyPr/>
          <a:lstStyle/>
          <a:p>
            <a:pPr marL="0" indent="0">
              <a:lnSpc>
                <a:spcPct val="120000"/>
              </a:lnSpc>
              <a:spcBef>
                <a:spcPts val="600"/>
              </a:spcBef>
              <a:buNone/>
            </a:pPr>
            <a:r>
              <a:rPr lang="zh-CN" altLang="en-US" sz="2400" dirty="0"/>
              <a:t>联机手册命令</a:t>
            </a:r>
            <a:r>
              <a:rPr lang="en-US" altLang="zh-CN" sz="2400" dirty="0"/>
              <a:t>man</a:t>
            </a:r>
            <a:r>
              <a:rPr lang="zh-CN" altLang="en-US" sz="2400" dirty="0"/>
              <a:t>可向用户提供系统中各种命令、系统调用、库函数和重要系统文件的详细说明，包括名字、使用语法、功能描述、应用实例和相关参考文件等。其命令格式如下：</a:t>
            </a:r>
          </a:p>
          <a:p>
            <a:pPr marL="0" indent="0">
              <a:lnSpc>
                <a:spcPct val="120000"/>
              </a:lnSpc>
              <a:spcBef>
                <a:spcPts val="600"/>
              </a:spcBef>
              <a:buNone/>
            </a:pPr>
            <a:r>
              <a:rPr lang="en-US" altLang="zh-CN" sz="2400" dirty="0"/>
              <a:t>$ man [</a:t>
            </a:r>
            <a:r>
              <a:rPr lang="zh-CN" altLang="en-US" sz="2400" dirty="0"/>
              <a:t>选项</a:t>
            </a:r>
            <a:r>
              <a:rPr lang="en-US" altLang="zh-CN" sz="2400" dirty="0"/>
              <a:t>]</a:t>
            </a:r>
            <a:r>
              <a:rPr lang="zh-CN" altLang="en-US" sz="2400" dirty="0"/>
              <a:t>命令</a:t>
            </a:r>
          </a:p>
          <a:p>
            <a:pPr marL="0" indent="0">
              <a:lnSpc>
                <a:spcPct val="120000"/>
              </a:lnSpc>
              <a:spcBef>
                <a:spcPts val="600"/>
              </a:spcBef>
              <a:buNone/>
            </a:pPr>
            <a:r>
              <a:rPr lang="zh-CN" altLang="en-US" sz="2400" dirty="0"/>
              <a:t>主要的选项如下。</a:t>
            </a:r>
          </a:p>
          <a:p>
            <a:pPr marL="0" indent="0">
              <a:lnSpc>
                <a:spcPct val="120000"/>
              </a:lnSpc>
              <a:spcBef>
                <a:spcPts val="600"/>
              </a:spcBef>
              <a:buNone/>
            </a:pPr>
            <a:r>
              <a:rPr lang="en-US" altLang="zh-CN" sz="2400" dirty="0"/>
              <a:t>-f</a:t>
            </a:r>
            <a:r>
              <a:rPr lang="zh-CN" altLang="en-US" sz="2400" dirty="0"/>
              <a:t>：查看命令拥有哪个级别的帮助</a:t>
            </a:r>
          </a:p>
          <a:p>
            <a:pPr marL="0" indent="0">
              <a:lnSpc>
                <a:spcPct val="120000"/>
              </a:lnSpc>
              <a:spcBef>
                <a:spcPts val="600"/>
              </a:spcBef>
              <a:buNone/>
            </a:pPr>
            <a:r>
              <a:rPr lang="en-US" altLang="zh-CN" sz="2400" dirty="0"/>
              <a:t>-k: </a:t>
            </a:r>
            <a:r>
              <a:rPr lang="zh-CN" altLang="en-US" sz="2400" dirty="0"/>
              <a:t>查看和命令相关的所有帮助</a:t>
            </a:r>
          </a:p>
          <a:p>
            <a:pPr marL="0" indent="0">
              <a:lnSpc>
                <a:spcPct val="120000"/>
              </a:lnSpc>
              <a:buNone/>
            </a:pPr>
            <a:endParaRPr lang="zh-CN" altLang="en-US" sz="2800" dirty="0"/>
          </a:p>
        </p:txBody>
      </p:sp>
    </p:spTree>
    <p:custDataLst>
      <p:tags r:id="rId1"/>
    </p:custDataLst>
    <p:extLst>
      <p:ext uri="{BB962C8B-B14F-4D97-AF65-F5344CB8AC3E}">
        <p14:creationId xmlns:p14="http://schemas.microsoft.com/office/powerpoint/2010/main" val="1118844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44105" y="2488372"/>
            <a:ext cx="3403664" cy="1560871"/>
          </a:xfrm>
        </p:spPr>
        <p:txBody>
          <a:bodyPr/>
          <a:lstStyle/>
          <a:p>
            <a:pPr marL="849292" indent="-849292"/>
            <a:r>
              <a:rPr lang="zh-CN" altLang="en-US" dirty="0">
                <a:sym typeface="+mn-lt"/>
              </a:rPr>
              <a:t>三、</a:t>
            </a:r>
            <a:r>
              <a:rPr lang="en-US" altLang="zh-CN" dirty="0">
                <a:sym typeface="+mn-lt"/>
              </a:rPr>
              <a:t> Vi</a:t>
            </a:r>
            <a:r>
              <a:rPr lang="zh-CN" altLang="en-US" dirty="0">
                <a:sym typeface="+mn-lt"/>
              </a:rPr>
              <a:t>编辑器的基本操作</a:t>
            </a:r>
          </a:p>
        </p:txBody>
      </p:sp>
      <p:sp>
        <p:nvSpPr>
          <p:cNvPr id="6" name="文本占位符 5"/>
          <p:cNvSpPr>
            <a:spLocks noGrp="1"/>
          </p:cNvSpPr>
          <p:nvPr>
            <p:ph type="body" sz="half" idx="2"/>
          </p:nvPr>
        </p:nvSpPr>
        <p:spPr>
          <a:xfrm>
            <a:off x="5818998" y="1336463"/>
            <a:ext cx="5370115" cy="4093648"/>
          </a:xfrm>
        </p:spPr>
        <p:txBody>
          <a:bodyPr rtlCol="0">
            <a:normAutofit/>
          </a:bodyPr>
          <a:lstStyle/>
          <a:p>
            <a:pPr marL="457189" indent="-457189">
              <a:lnSpc>
                <a:spcPct val="150000"/>
              </a:lnSpc>
              <a:buFont typeface="Wingdings" pitchFamily="2" charset="2"/>
              <a:buChar char="n"/>
            </a:pPr>
            <a:r>
              <a:rPr lang="zh-CN" altLang="en-US" sz="2800" dirty="0">
                <a:solidFill>
                  <a:schemeClr val="tx1"/>
                </a:solidFill>
                <a:sym typeface="+mn-lt"/>
              </a:rPr>
              <a:t>编辑器概述</a:t>
            </a:r>
          </a:p>
          <a:p>
            <a:pPr marL="457189" indent="-457189">
              <a:lnSpc>
                <a:spcPct val="150000"/>
              </a:lnSpc>
              <a:buFont typeface="Wingdings" pitchFamily="2" charset="2"/>
              <a:buChar char="n"/>
            </a:pPr>
            <a:r>
              <a:rPr lang="zh-CN" altLang="en-US" sz="2800" dirty="0">
                <a:solidFill>
                  <a:schemeClr val="tx1"/>
                </a:solidFill>
                <a:sym typeface="+mn-lt"/>
              </a:rPr>
              <a:t>屏幕编辑器</a:t>
            </a:r>
            <a:r>
              <a:rPr lang="en" altLang="zh-CN" sz="2800" dirty="0">
                <a:solidFill>
                  <a:schemeClr val="tx1"/>
                </a:solidFill>
                <a:sym typeface="+mn-lt"/>
              </a:rPr>
              <a:t>vi</a:t>
            </a:r>
            <a:r>
              <a:rPr lang="zh-CN" altLang="en-US" sz="2800" dirty="0">
                <a:solidFill>
                  <a:schemeClr val="tx1"/>
                </a:solidFill>
                <a:sym typeface="+mn-lt"/>
              </a:rPr>
              <a:t>的常用命令</a:t>
            </a:r>
          </a:p>
          <a:p>
            <a:pPr marL="457189" indent="-457189">
              <a:lnSpc>
                <a:spcPct val="150000"/>
              </a:lnSpc>
              <a:buFont typeface="Wingdings" pitchFamily="2" charset="2"/>
              <a:buChar char="n"/>
            </a:pPr>
            <a:endParaRPr lang="en-US" altLang="zh-CN" sz="2800" dirty="0">
              <a:solidFill>
                <a:schemeClr val="tx1"/>
              </a:solidFill>
              <a:sym typeface="+mn-lt"/>
            </a:endParaRPr>
          </a:p>
        </p:txBody>
      </p:sp>
      <p:sp>
        <p:nvSpPr>
          <p:cNvPr id="5" name="标题 3">
            <a:extLst>
              <a:ext uri="{FF2B5EF4-FFF2-40B4-BE49-F238E27FC236}">
                <a16:creationId xmlns:a16="http://schemas.microsoft.com/office/drawing/2014/main" id="{4CC6ED18-6F61-F44E-A2A6-39E907C1A64E}"/>
              </a:ext>
            </a:extLst>
          </p:cNvPr>
          <p:cNvSpPr txBox="1">
            <a:spLocks/>
          </p:cNvSpPr>
          <p:nvPr/>
        </p:nvSpPr>
        <p:spPr>
          <a:xfrm>
            <a:off x="244106" y="113103"/>
            <a:ext cx="4340641" cy="1560871"/>
          </a:xfrm>
          <a:prstGeom prst="rect">
            <a:avLst/>
          </a:prstGeom>
        </p:spPr>
        <p:txBody>
          <a:bodyPr rtlCol="0" anchor="b">
            <a:normAutofit/>
          </a:bodyPr>
          <a:lstStyle>
            <a:lvl1pPr algn="l" defTabSz="914400" rtl="0" eaLnBrk="1" latinLnBrk="0" hangingPunct="1">
              <a:lnSpc>
                <a:spcPct val="90000"/>
              </a:lnSpc>
              <a:spcBef>
                <a:spcPct val="0"/>
              </a:spcBef>
              <a:buNone/>
              <a:defRPr sz="3200" b="1" kern="1200">
                <a:solidFill>
                  <a:schemeClr val="bg1"/>
                </a:solidFill>
                <a:latin typeface="微软雅黑" panose="020B0503020204020204" pitchFamily="34" charset="-122"/>
                <a:ea typeface="微软雅黑" panose="020B0503020204020204" pitchFamily="34" charset="-122"/>
                <a:cs typeface="+mj-cs"/>
              </a:defRPr>
            </a:lvl1pPr>
          </a:lstStyle>
          <a:p>
            <a:r>
              <a:rPr lang="en-US" altLang="zh-CN">
                <a:sym typeface="+mn-lt"/>
              </a:rPr>
              <a:t>Linux</a:t>
            </a:r>
            <a:r>
              <a:rPr lang="zh-CN" altLang="en-US">
                <a:sym typeface="+mn-lt"/>
              </a:rPr>
              <a:t>系统入门</a:t>
            </a:r>
            <a:endParaRPr lang="zh-CN" altLang="en-US" dirty="0">
              <a:sym typeface="+mn-lt"/>
            </a:endParaRPr>
          </a:p>
        </p:txBody>
      </p:sp>
    </p:spTree>
    <p:custDataLst>
      <p:tags r:id="rId1"/>
    </p:custDataLst>
    <p:extLst>
      <p:ext uri="{BB962C8B-B14F-4D97-AF65-F5344CB8AC3E}">
        <p14:creationId xmlns:p14="http://schemas.microsoft.com/office/powerpoint/2010/main" val="2169506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22" presetClass="entr" presetSubtype="4"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BF2F0D-005C-465B-A923-192FB972F809}"/>
              </a:ext>
            </a:extLst>
          </p:cNvPr>
          <p:cNvSpPr>
            <a:spLocks noGrp="1"/>
          </p:cNvSpPr>
          <p:nvPr>
            <p:ph type="title"/>
          </p:nvPr>
        </p:nvSpPr>
        <p:spPr/>
        <p:txBody>
          <a:bodyPr/>
          <a:lstStyle/>
          <a:p>
            <a:pPr algn="l">
              <a:defRPr/>
            </a:pPr>
            <a:r>
              <a:rPr lang="en-US" altLang="zh-CN" dirty="0"/>
              <a:t>1.</a:t>
            </a:r>
            <a:r>
              <a:rPr lang="zh-CN" altLang="en-US" dirty="0"/>
              <a:t> 编辑器概述</a:t>
            </a:r>
          </a:p>
        </p:txBody>
      </p:sp>
      <p:sp>
        <p:nvSpPr>
          <p:cNvPr id="3" name="内容占位符 2">
            <a:extLst>
              <a:ext uri="{FF2B5EF4-FFF2-40B4-BE49-F238E27FC236}">
                <a16:creationId xmlns:a16="http://schemas.microsoft.com/office/drawing/2014/main" id="{38F3C5B1-005E-4EAD-BEB0-6E833705F5CE}"/>
              </a:ext>
            </a:extLst>
          </p:cNvPr>
          <p:cNvSpPr>
            <a:spLocks noGrp="1"/>
          </p:cNvSpPr>
          <p:nvPr>
            <p:ph idx="1"/>
          </p:nvPr>
        </p:nvSpPr>
        <p:spPr>
          <a:xfrm>
            <a:off x="949573" y="1311567"/>
            <a:ext cx="10536049" cy="5157643"/>
          </a:xfrm>
        </p:spPr>
        <p:txBody>
          <a:bodyPr/>
          <a:lstStyle/>
          <a:p>
            <a:pPr marL="0" indent="0" algn="just">
              <a:lnSpc>
                <a:spcPct val="150000"/>
              </a:lnSpc>
              <a:spcBef>
                <a:spcPts val="0"/>
              </a:spcBef>
              <a:buNone/>
            </a:pPr>
            <a:r>
              <a:rPr lang="en-US" altLang="zh-CN" sz="2800" kern="100" dirty="0">
                <a:solidFill>
                  <a:srgbClr val="000000"/>
                </a:solidFill>
                <a:cs typeface="Times New Roman" panose="02020603050405020304" pitchFamily="18" charset="0"/>
              </a:rPr>
              <a:t>vi</a:t>
            </a:r>
            <a:r>
              <a:rPr lang="zh-CN" altLang="en-US" sz="2800" kern="100" dirty="0">
                <a:solidFill>
                  <a:srgbClr val="000000"/>
                </a:solidFill>
                <a:cs typeface="Times New Roman" panose="02020603050405020304" pitchFamily="18" charset="0"/>
              </a:rPr>
              <a:t>（</a:t>
            </a:r>
            <a:r>
              <a:rPr lang="en-US" altLang="zh-CN" sz="2800" kern="100" dirty="0">
                <a:solidFill>
                  <a:srgbClr val="000000"/>
                </a:solidFill>
                <a:cs typeface="Times New Roman" panose="02020603050405020304" pitchFamily="18" charset="0"/>
              </a:rPr>
              <a:t>Visual interface</a:t>
            </a:r>
            <a:r>
              <a:rPr lang="zh-CN" altLang="en-US" sz="2800" kern="100" dirty="0">
                <a:solidFill>
                  <a:srgbClr val="000000"/>
                </a:solidFill>
                <a:cs typeface="Times New Roman" panose="02020603050405020304" pitchFamily="18" charset="0"/>
              </a:rPr>
              <a:t>）是 </a:t>
            </a:r>
            <a:r>
              <a:rPr lang="en-US" altLang="zh-CN" sz="2800" kern="100" dirty="0">
                <a:solidFill>
                  <a:srgbClr val="000000"/>
                </a:solidFill>
                <a:cs typeface="Times New Roman" panose="02020603050405020304" pitchFamily="18" charset="0"/>
              </a:rPr>
              <a:t>Linux </a:t>
            </a:r>
            <a:r>
              <a:rPr lang="zh-CN" altLang="en-US" sz="2800" kern="100" dirty="0">
                <a:solidFill>
                  <a:srgbClr val="000000"/>
                </a:solidFill>
                <a:cs typeface="Times New Roman" panose="02020603050405020304" pitchFamily="18" charset="0"/>
              </a:rPr>
              <a:t>世界里使用非常普遍的</a:t>
            </a:r>
            <a:r>
              <a:rPr lang="zh-CN" altLang="en-US" sz="2800" kern="100" dirty="0">
                <a:solidFill>
                  <a:srgbClr val="C00000"/>
                </a:solidFill>
                <a:cs typeface="Times New Roman" panose="02020603050405020304" pitchFamily="18" charset="0"/>
              </a:rPr>
              <a:t>全屏幕文本编辑器</a:t>
            </a:r>
            <a:endParaRPr lang="en-US" altLang="zh-CN" sz="2800" kern="100" dirty="0">
              <a:solidFill>
                <a:srgbClr val="000000"/>
              </a:solidFill>
              <a:cs typeface="Times New Roman" panose="02020603050405020304" pitchFamily="18" charset="0"/>
            </a:endParaRPr>
          </a:p>
          <a:p>
            <a:pPr marL="0" indent="0" algn="just">
              <a:lnSpc>
                <a:spcPct val="150000"/>
              </a:lnSpc>
              <a:spcBef>
                <a:spcPts val="0"/>
              </a:spcBef>
              <a:buNone/>
            </a:pPr>
            <a:r>
              <a:rPr lang="en-US" altLang="zh-CN" sz="2800" kern="100" dirty="0">
                <a:solidFill>
                  <a:srgbClr val="000000"/>
                </a:solidFill>
                <a:cs typeface="Times New Roman" panose="02020603050405020304" pitchFamily="18" charset="0"/>
              </a:rPr>
              <a:t>vi</a:t>
            </a:r>
            <a:r>
              <a:rPr lang="zh-CN" altLang="en-US" sz="2800" kern="100" dirty="0">
                <a:solidFill>
                  <a:srgbClr val="000000"/>
                </a:solidFill>
                <a:cs typeface="Times New Roman" panose="02020603050405020304" pitchFamily="18" charset="0"/>
              </a:rPr>
              <a:t>是一种功能强大、使用灵活方便的编辑器。它可以执行</a:t>
            </a:r>
            <a:r>
              <a:rPr lang="zh-CN" altLang="en-US" sz="2800" kern="100" dirty="0">
                <a:solidFill>
                  <a:srgbClr val="C00000"/>
                </a:solidFill>
                <a:cs typeface="Times New Roman" panose="02020603050405020304" pitchFamily="18" charset="0"/>
              </a:rPr>
              <a:t>输出、删除、查找、替换、块操作</a:t>
            </a:r>
            <a:r>
              <a:rPr lang="zh-CN" altLang="en-US" sz="2800" kern="100" dirty="0">
                <a:solidFill>
                  <a:srgbClr val="000000"/>
                </a:solidFill>
                <a:cs typeface="Times New Roman" panose="02020603050405020304" pitchFamily="18" charset="0"/>
              </a:rPr>
              <a:t>等众多文本操作，而且用户可以根据自己的需要对其进行定制，这是其他编辑程序所没有的</a:t>
            </a:r>
            <a:endParaRPr lang="zh-CN" altLang="en-US" sz="2800" dirty="0"/>
          </a:p>
        </p:txBody>
      </p:sp>
    </p:spTree>
    <p:custDataLst>
      <p:tags r:id="rId1"/>
    </p:custDataLst>
    <p:extLst>
      <p:ext uri="{BB962C8B-B14F-4D97-AF65-F5344CB8AC3E}">
        <p14:creationId xmlns:p14="http://schemas.microsoft.com/office/powerpoint/2010/main" val="130248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72F31C4-0C96-4827-BAE3-4B0535D68185}"/>
              </a:ext>
            </a:extLst>
          </p:cNvPr>
          <p:cNvSpPr>
            <a:spLocks noGrp="1"/>
          </p:cNvSpPr>
          <p:nvPr>
            <p:ph type="title"/>
          </p:nvPr>
        </p:nvSpPr>
        <p:spPr/>
        <p:txBody>
          <a:bodyPr/>
          <a:lstStyle/>
          <a:p>
            <a:r>
              <a:rPr lang="en-US" altLang="zh-CN" dirty="0"/>
              <a:t>vi</a:t>
            </a:r>
            <a:r>
              <a:rPr lang="zh-CN" altLang="en-US" dirty="0"/>
              <a:t>的三种工作模式</a:t>
            </a:r>
          </a:p>
        </p:txBody>
      </p:sp>
      <p:pic>
        <p:nvPicPr>
          <p:cNvPr id="8" name="图片 7">
            <a:extLst>
              <a:ext uri="{FF2B5EF4-FFF2-40B4-BE49-F238E27FC236}">
                <a16:creationId xmlns:a16="http://schemas.microsoft.com/office/drawing/2014/main" id="{245B7E8D-3A24-4AFB-A6B7-68C9C960346F}"/>
              </a:ext>
            </a:extLst>
          </p:cNvPr>
          <p:cNvPicPr>
            <a:picLocks noChangeAspect="1"/>
          </p:cNvPicPr>
          <p:nvPr/>
        </p:nvPicPr>
        <p:blipFill>
          <a:blip r:embed="rId2"/>
          <a:stretch>
            <a:fillRect/>
          </a:stretch>
        </p:blipFill>
        <p:spPr>
          <a:xfrm>
            <a:off x="592838" y="1419726"/>
            <a:ext cx="11006324" cy="4608096"/>
          </a:xfrm>
          <a:prstGeom prst="rect">
            <a:avLst/>
          </a:prstGeom>
        </p:spPr>
      </p:pic>
    </p:spTree>
    <p:extLst>
      <p:ext uri="{BB962C8B-B14F-4D97-AF65-F5344CB8AC3E}">
        <p14:creationId xmlns:p14="http://schemas.microsoft.com/office/powerpoint/2010/main" val="40694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6D42D0-89D9-4D7E-9F16-F6D1E4FA60DB}"/>
              </a:ext>
            </a:extLst>
          </p:cNvPr>
          <p:cNvSpPr>
            <a:spLocks noGrp="1"/>
          </p:cNvSpPr>
          <p:nvPr>
            <p:ph type="title"/>
          </p:nvPr>
        </p:nvSpPr>
        <p:spPr/>
        <p:txBody>
          <a:bodyPr/>
          <a:lstStyle/>
          <a:p>
            <a:pPr algn="l">
              <a:defRPr/>
            </a:pPr>
            <a:r>
              <a:rPr lang="en-US" altLang="zh-CN" dirty="0"/>
              <a:t>2.</a:t>
            </a:r>
            <a:r>
              <a:rPr lang="zh-CN" altLang="en-US" dirty="0"/>
              <a:t> 屏幕编辑器</a:t>
            </a:r>
            <a:r>
              <a:rPr lang="en-US" altLang="zh-CN" dirty="0"/>
              <a:t>vi</a:t>
            </a:r>
            <a:r>
              <a:rPr lang="zh-CN" altLang="en-US" dirty="0"/>
              <a:t>的常用命令</a:t>
            </a:r>
          </a:p>
        </p:txBody>
      </p:sp>
      <p:sp>
        <p:nvSpPr>
          <p:cNvPr id="22531" name="内容占位符 2">
            <a:extLst>
              <a:ext uri="{FF2B5EF4-FFF2-40B4-BE49-F238E27FC236}">
                <a16:creationId xmlns:a16="http://schemas.microsoft.com/office/drawing/2014/main" id="{CC7C6769-D54B-4F28-80E8-EE34C4E95A7B}"/>
              </a:ext>
            </a:extLst>
          </p:cNvPr>
          <p:cNvSpPr>
            <a:spLocks noGrp="1" noChangeArrowheads="1"/>
          </p:cNvSpPr>
          <p:nvPr>
            <p:ph idx="1"/>
          </p:nvPr>
        </p:nvSpPr>
        <p:spPr>
          <a:xfrm>
            <a:off x="949572" y="1311567"/>
            <a:ext cx="10853129" cy="5157643"/>
          </a:xfrm>
        </p:spPr>
        <p:txBody>
          <a:bodyPr/>
          <a:lstStyle/>
          <a:p>
            <a:pPr marL="0" indent="0">
              <a:buNone/>
            </a:pPr>
            <a:r>
              <a:rPr lang="zh-CN" altLang="en-US" sz="2800" dirty="0"/>
              <a:t>（</a:t>
            </a:r>
            <a:r>
              <a:rPr lang="en-US" altLang="zh-CN" sz="2800" dirty="0"/>
              <a:t>1</a:t>
            </a:r>
            <a:r>
              <a:rPr lang="zh-CN" altLang="en-US" sz="2800" dirty="0"/>
              <a:t>）屏幕编辑器</a:t>
            </a:r>
            <a:r>
              <a:rPr lang="en-US" altLang="zh-CN" sz="2800" dirty="0"/>
              <a:t>vi</a:t>
            </a:r>
            <a:r>
              <a:rPr lang="zh-CN" altLang="en-US" sz="2800" dirty="0"/>
              <a:t>的启动与退出</a:t>
            </a:r>
            <a:endParaRPr lang="en-US" altLang="zh-CN" sz="2800" dirty="0"/>
          </a:p>
          <a:p>
            <a:pPr marL="0" indent="266693" algn="just">
              <a:spcBef>
                <a:spcPts val="0"/>
              </a:spcBef>
            </a:pPr>
            <a:r>
              <a:rPr lang="en-US" altLang="zh-CN" sz="2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Vi</a:t>
            </a:r>
            <a:r>
              <a:rPr lang="zh-CN" altLang="en-US" sz="2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命令：基本语法格式：</a:t>
            </a:r>
            <a:r>
              <a:rPr lang="en-US" altLang="zh-CN" sz="2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vi filename</a:t>
            </a:r>
            <a:r>
              <a:rPr lang="zh-CN" altLang="en-US" sz="2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；执行该命令，即可进入屏幕编辑器的命令模式。示例如下图所示。</a:t>
            </a:r>
            <a:endParaRPr lang="en-US" altLang="zh-CN" sz="2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0" indent="266693" algn="just">
              <a:spcBef>
                <a:spcPts val="0"/>
              </a:spcBef>
            </a:pPr>
            <a:endParaRPr lang="zh-CN" altLang="en-US" sz="2800" kern="100" dirty="0">
              <a:latin typeface="等线" panose="02010600030101010101" pitchFamily="2" charset="-122"/>
              <a:ea typeface="等线" panose="02010600030101010101" pitchFamily="2" charset="-122"/>
              <a:cs typeface="Times New Roman" panose="02020603050405020304" pitchFamily="18" charset="0"/>
            </a:endParaRPr>
          </a:p>
          <a:p>
            <a:pPr marL="0" algn="just">
              <a:spcBef>
                <a:spcPts val="0"/>
              </a:spcBef>
            </a:pPr>
            <a:endParaRPr lang="en-US" altLang="zh-CN" sz="2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0" algn="just">
              <a:spcBef>
                <a:spcPts val="0"/>
              </a:spcBef>
            </a:pPr>
            <a:r>
              <a:rPr lang="en-US" altLang="zh-CN" sz="2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Vi</a:t>
            </a:r>
            <a:r>
              <a:rPr lang="zh-CN" altLang="en-US" sz="2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的退出：键入</a:t>
            </a:r>
            <a:r>
              <a:rPr lang="en-US" altLang="zh-CN" sz="2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Esc</a:t>
            </a:r>
            <a:r>
              <a:rPr lang="zh-CN" altLang="en-US" sz="2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进入命令模式，在命令模式下发出</a:t>
            </a:r>
            <a:r>
              <a:rPr lang="en-US" altLang="zh-CN" sz="2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a:t>
            </a:r>
            <a:r>
              <a:rPr lang="en-US" altLang="zh-CN" sz="2800" kern="100" dirty="0" err="1">
                <a:solidFill>
                  <a:srgbClr val="000000"/>
                </a:solidFill>
                <a:latin typeface="宋体" panose="02010600030101010101" pitchFamily="2" charset="-122"/>
                <a:ea typeface="宋体" panose="02010600030101010101" pitchFamily="2" charset="-122"/>
                <a:cs typeface="Times New Roman" panose="02020603050405020304" pitchFamily="18" charset="0"/>
              </a:rPr>
              <a:t>wq</a:t>
            </a:r>
            <a:r>
              <a:rPr lang="zh-CN" altLang="en-US" sz="2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或</a:t>
            </a:r>
            <a:r>
              <a:rPr lang="en-US" altLang="zh-CN" sz="2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:q</a:t>
            </a:r>
            <a:r>
              <a:rPr lang="zh-CN" altLang="en-US" sz="2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命令，回车返回</a:t>
            </a:r>
            <a:r>
              <a:rPr lang="en-US" altLang="zh-CN" sz="2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shell</a:t>
            </a:r>
            <a:r>
              <a:rPr lang="zh-CN" altLang="en-US" sz="2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状态。示例如下图所示。</a:t>
            </a:r>
            <a:endParaRPr lang="en-US" altLang="zh-CN" sz="2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0" algn="just">
              <a:spcBef>
                <a:spcPts val="0"/>
              </a:spcBef>
            </a:pPr>
            <a:endParaRPr lang="zh-CN" altLang="en-US" sz="2800" kern="100" dirty="0">
              <a:latin typeface="等线" panose="02010600030101010101" pitchFamily="2" charset="-122"/>
              <a:ea typeface="等线" panose="02010600030101010101" pitchFamily="2" charset="-122"/>
              <a:cs typeface="Times New Roman" panose="02020603050405020304" pitchFamily="18" charset="0"/>
            </a:endParaRPr>
          </a:p>
          <a:p>
            <a:pPr>
              <a:lnSpc>
                <a:spcPct val="100000"/>
              </a:lnSpc>
            </a:pPr>
            <a:endParaRPr lang="zh-CN" altLang="en-US" sz="2800" dirty="0"/>
          </a:p>
        </p:txBody>
      </p:sp>
      <p:pic>
        <p:nvPicPr>
          <p:cNvPr id="7" name="图片 6">
            <a:extLst>
              <a:ext uri="{FF2B5EF4-FFF2-40B4-BE49-F238E27FC236}">
                <a16:creationId xmlns:a16="http://schemas.microsoft.com/office/drawing/2014/main" id="{17339A55-02CC-4A97-A2C3-E6F2E18139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118797" y="2751921"/>
            <a:ext cx="10843709" cy="412816"/>
          </a:xfrm>
          <a:prstGeom prst="rect">
            <a:avLst/>
          </a:prstGeom>
          <a:noFill/>
        </p:spPr>
      </p:pic>
      <p:pic>
        <p:nvPicPr>
          <p:cNvPr id="8" name="图片 7">
            <a:extLst>
              <a:ext uri="{FF2B5EF4-FFF2-40B4-BE49-F238E27FC236}">
                <a16:creationId xmlns:a16="http://schemas.microsoft.com/office/drawing/2014/main" id="{08C09203-8F24-48A0-A9F1-D2AB56A5E8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1118798" y="4469627"/>
            <a:ext cx="10853129" cy="1662232"/>
          </a:xfrm>
          <a:prstGeom prst="rect">
            <a:avLst/>
          </a:prstGeom>
          <a:noFill/>
        </p:spPr>
      </p:pic>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BF2F0D-005C-465B-A923-192FB972F809}"/>
              </a:ext>
            </a:extLst>
          </p:cNvPr>
          <p:cNvSpPr>
            <a:spLocks noGrp="1"/>
          </p:cNvSpPr>
          <p:nvPr>
            <p:ph type="title"/>
          </p:nvPr>
        </p:nvSpPr>
        <p:spPr/>
        <p:txBody>
          <a:bodyPr/>
          <a:lstStyle/>
          <a:p>
            <a:pPr algn="l">
              <a:defRPr/>
            </a:pPr>
            <a:r>
              <a:rPr lang="en-US" altLang="zh-CN" dirty="0"/>
              <a:t>2.</a:t>
            </a:r>
            <a:r>
              <a:rPr lang="zh-CN" altLang="en-US" dirty="0"/>
              <a:t> 屏幕编辑器</a:t>
            </a:r>
            <a:r>
              <a:rPr lang="en-US" altLang="zh-CN" dirty="0"/>
              <a:t>vi</a:t>
            </a:r>
            <a:r>
              <a:rPr lang="zh-CN" altLang="en-US" dirty="0"/>
              <a:t>的常用命令</a:t>
            </a:r>
          </a:p>
        </p:txBody>
      </p:sp>
      <p:sp>
        <p:nvSpPr>
          <p:cNvPr id="3" name="内容占位符 2">
            <a:extLst>
              <a:ext uri="{FF2B5EF4-FFF2-40B4-BE49-F238E27FC236}">
                <a16:creationId xmlns:a16="http://schemas.microsoft.com/office/drawing/2014/main" id="{38F3C5B1-005E-4EAD-BEB0-6E833705F5CE}"/>
              </a:ext>
            </a:extLst>
          </p:cNvPr>
          <p:cNvSpPr>
            <a:spLocks noGrp="1"/>
          </p:cNvSpPr>
          <p:nvPr>
            <p:ph idx="1"/>
          </p:nvPr>
        </p:nvSpPr>
        <p:spPr>
          <a:xfrm>
            <a:off x="949573" y="1311567"/>
            <a:ext cx="10536049" cy="5157643"/>
          </a:xfrm>
        </p:spPr>
        <p:txBody>
          <a:bodyPr/>
          <a:lstStyle/>
          <a:p>
            <a:pPr marL="0" indent="0" algn="just">
              <a:lnSpc>
                <a:spcPct val="150000"/>
              </a:lnSpc>
              <a:spcBef>
                <a:spcPts val="0"/>
              </a:spcBef>
              <a:buNone/>
            </a:pPr>
            <a:r>
              <a:rPr lang="zh-CN" altLang="en-US" sz="2800" dirty="0"/>
              <a:t>（</a:t>
            </a:r>
            <a:r>
              <a:rPr lang="en-US" altLang="zh-CN" sz="2800" dirty="0"/>
              <a:t>2</a:t>
            </a:r>
            <a:r>
              <a:rPr lang="zh-CN" altLang="en-US" sz="2800" dirty="0"/>
              <a:t>）编辑器</a:t>
            </a:r>
            <a:r>
              <a:rPr lang="en-US" altLang="zh-CN" sz="2800" dirty="0"/>
              <a:t>vi</a:t>
            </a:r>
            <a:r>
              <a:rPr lang="zh-CN" altLang="en-US" sz="2800" dirty="0"/>
              <a:t>的常用命令</a:t>
            </a:r>
            <a:endParaRPr lang="en-US" altLang="zh-CN" sz="2800" dirty="0"/>
          </a:p>
          <a:p>
            <a:pPr marL="0" indent="0" algn="just">
              <a:lnSpc>
                <a:spcPct val="150000"/>
              </a:lnSpc>
              <a:spcBef>
                <a:spcPts val="0"/>
              </a:spcBef>
              <a:buNone/>
            </a:pPr>
            <a:r>
              <a:rPr lang="en-US" altLang="zh-CN" sz="2800" kern="100" dirty="0">
                <a:solidFill>
                  <a:srgbClr val="000000"/>
                </a:solidFill>
                <a:cs typeface="Times New Roman" panose="02020603050405020304" pitchFamily="18" charset="0"/>
              </a:rPr>
              <a:t>①</a:t>
            </a:r>
            <a:r>
              <a:rPr lang="zh-CN" altLang="en-US" sz="2800" kern="100" dirty="0">
                <a:solidFill>
                  <a:srgbClr val="000000"/>
                </a:solidFill>
                <a:cs typeface="Times New Roman" panose="02020603050405020304" pitchFamily="18" charset="0"/>
              </a:rPr>
              <a:t>文本输入模式：</a:t>
            </a:r>
          </a:p>
          <a:p>
            <a:pPr marL="0" indent="0" algn="just">
              <a:lnSpc>
                <a:spcPct val="150000"/>
              </a:lnSpc>
              <a:spcBef>
                <a:spcPts val="0"/>
              </a:spcBef>
              <a:buNone/>
            </a:pPr>
            <a:r>
              <a:rPr lang="zh-CN" altLang="en-US" sz="2400" b="0" kern="100" dirty="0">
                <a:solidFill>
                  <a:srgbClr val="000000"/>
                </a:solidFill>
                <a:cs typeface="Times New Roman" panose="02020603050405020304" pitchFamily="18" charset="0"/>
              </a:rPr>
              <a:t>	 </a:t>
            </a:r>
            <a:r>
              <a:rPr lang="en-US" altLang="zh-CN" sz="2400" b="0" kern="100" dirty="0" err="1">
                <a:solidFill>
                  <a:srgbClr val="000000"/>
                </a:solidFill>
                <a:cs typeface="Times New Roman" panose="02020603050405020304" pitchFamily="18" charset="0"/>
              </a:rPr>
              <a:t>i</a:t>
            </a:r>
            <a:r>
              <a:rPr lang="en-US" altLang="zh-CN" sz="2400" b="0" kern="100" dirty="0">
                <a:solidFill>
                  <a:srgbClr val="000000"/>
                </a:solidFill>
                <a:cs typeface="Times New Roman" panose="02020603050405020304" pitchFamily="18" charset="0"/>
              </a:rPr>
              <a:t>		</a:t>
            </a:r>
            <a:r>
              <a:rPr lang="zh-CN" altLang="en-US" sz="2400" b="0" kern="100" dirty="0">
                <a:solidFill>
                  <a:srgbClr val="000000"/>
                </a:solidFill>
                <a:cs typeface="Times New Roman" panose="02020603050405020304" pitchFamily="18" charset="0"/>
              </a:rPr>
              <a:t>在光标前插入文本</a:t>
            </a:r>
            <a:endParaRPr lang="zh-CN" altLang="en-US" sz="2400" b="0" kern="100" dirty="0">
              <a:cs typeface="Times New Roman" panose="02020603050405020304" pitchFamily="18" charset="0"/>
            </a:endParaRPr>
          </a:p>
          <a:p>
            <a:pPr marL="0" indent="0" algn="just">
              <a:lnSpc>
                <a:spcPct val="150000"/>
              </a:lnSpc>
              <a:spcBef>
                <a:spcPts val="0"/>
              </a:spcBef>
              <a:buNone/>
            </a:pPr>
            <a:r>
              <a:rPr lang="zh-CN" altLang="en-US" sz="2400" b="0" kern="100" dirty="0">
                <a:solidFill>
                  <a:srgbClr val="000000"/>
                </a:solidFill>
                <a:cs typeface="Times New Roman" panose="02020603050405020304" pitchFamily="18" charset="0"/>
              </a:rPr>
              <a:t>	 </a:t>
            </a:r>
            <a:r>
              <a:rPr lang="en-US" altLang="zh-CN" sz="2400" b="0" kern="100" dirty="0">
                <a:solidFill>
                  <a:srgbClr val="000000"/>
                </a:solidFill>
                <a:cs typeface="Times New Roman" panose="02020603050405020304" pitchFamily="18" charset="0"/>
              </a:rPr>
              <a:t>I		</a:t>
            </a:r>
            <a:r>
              <a:rPr lang="zh-CN" altLang="en-US" sz="2400" b="0" kern="100" dirty="0">
                <a:solidFill>
                  <a:srgbClr val="000000"/>
                </a:solidFill>
                <a:cs typeface="Times New Roman" panose="02020603050405020304" pitchFamily="18" charset="0"/>
              </a:rPr>
              <a:t>在光标所在行首插入文本</a:t>
            </a:r>
            <a:endParaRPr lang="zh-CN" altLang="en-US" sz="2400" b="0" kern="100" dirty="0">
              <a:cs typeface="Times New Roman" panose="02020603050405020304" pitchFamily="18" charset="0"/>
            </a:endParaRPr>
          </a:p>
          <a:p>
            <a:pPr marL="0" indent="0" algn="just">
              <a:lnSpc>
                <a:spcPct val="150000"/>
              </a:lnSpc>
              <a:spcBef>
                <a:spcPts val="0"/>
              </a:spcBef>
              <a:buNone/>
            </a:pPr>
            <a:r>
              <a:rPr lang="zh-CN" altLang="en-US" sz="2400" b="0" kern="100" dirty="0">
                <a:solidFill>
                  <a:srgbClr val="000000"/>
                </a:solidFill>
                <a:cs typeface="Times New Roman" panose="02020603050405020304" pitchFamily="18" charset="0"/>
              </a:rPr>
              <a:t>	</a:t>
            </a:r>
            <a:r>
              <a:rPr lang="zh-CN" altLang="en-US" sz="2400" b="0" kern="100" dirty="0">
                <a:solidFill>
                  <a:srgbClr val="C00000"/>
                </a:solidFill>
                <a:cs typeface="Times New Roman" panose="02020603050405020304" pitchFamily="18" charset="0"/>
              </a:rPr>
              <a:t> </a:t>
            </a:r>
            <a:r>
              <a:rPr lang="en-US" altLang="zh-CN" sz="2400" b="0" kern="100" dirty="0">
                <a:solidFill>
                  <a:srgbClr val="C00000"/>
                </a:solidFill>
                <a:cs typeface="Times New Roman" panose="02020603050405020304" pitchFamily="18" charset="0"/>
              </a:rPr>
              <a:t>a		</a:t>
            </a:r>
            <a:r>
              <a:rPr lang="zh-CN" altLang="en-US" sz="2400" b="0" kern="100" dirty="0">
                <a:solidFill>
                  <a:srgbClr val="C00000"/>
                </a:solidFill>
                <a:cs typeface="Times New Roman" panose="02020603050405020304" pitchFamily="18" charset="0"/>
              </a:rPr>
              <a:t>在光标后加入文本</a:t>
            </a:r>
          </a:p>
          <a:p>
            <a:pPr marL="0" indent="0" algn="just">
              <a:lnSpc>
                <a:spcPct val="150000"/>
              </a:lnSpc>
              <a:spcBef>
                <a:spcPts val="0"/>
              </a:spcBef>
              <a:buNone/>
            </a:pPr>
            <a:r>
              <a:rPr lang="zh-CN" altLang="en-US" sz="2400" b="0" kern="100" dirty="0">
                <a:solidFill>
                  <a:srgbClr val="000000"/>
                </a:solidFill>
                <a:cs typeface="Times New Roman" panose="02020603050405020304" pitchFamily="18" charset="0"/>
              </a:rPr>
              <a:t>	 </a:t>
            </a:r>
            <a:r>
              <a:rPr lang="en-US" altLang="zh-CN" sz="2400" b="0" kern="100" dirty="0">
                <a:solidFill>
                  <a:srgbClr val="000000"/>
                </a:solidFill>
                <a:cs typeface="Times New Roman" panose="02020603050405020304" pitchFamily="18" charset="0"/>
              </a:rPr>
              <a:t>A		</a:t>
            </a:r>
            <a:r>
              <a:rPr lang="zh-CN" altLang="en-US" sz="2400" b="0" kern="100" dirty="0">
                <a:solidFill>
                  <a:srgbClr val="000000"/>
                </a:solidFill>
                <a:cs typeface="Times New Roman" panose="02020603050405020304" pitchFamily="18" charset="0"/>
              </a:rPr>
              <a:t>在光标所在行尾加入文本</a:t>
            </a:r>
            <a:endParaRPr lang="zh-CN" altLang="en-US" sz="2400" b="0" kern="100" dirty="0">
              <a:cs typeface="Times New Roman" panose="02020603050405020304" pitchFamily="18" charset="0"/>
            </a:endParaRPr>
          </a:p>
          <a:p>
            <a:pPr marL="0" indent="0" algn="just">
              <a:lnSpc>
                <a:spcPct val="150000"/>
              </a:lnSpc>
              <a:spcBef>
                <a:spcPts val="0"/>
              </a:spcBef>
              <a:buNone/>
            </a:pPr>
            <a:r>
              <a:rPr lang="zh-CN" altLang="en-US" sz="2400" b="0" kern="100" dirty="0">
                <a:solidFill>
                  <a:srgbClr val="000000"/>
                </a:solidFill>
                <a:cs typeface="Times New Roman" panose="02020603050405020304" pitchFamily="18" charset="0"/>
              </a:rPr>
              <a:t>	 </a:t>
            </a:r>
            <a:r>
              <a:rPr lang="en-US" altLang="zh-CN" sz="2400" b="0" kern="100" dirty="0">
                <a:solidFill>
                  <a:srgbClr val="000000"/>
                </a:solidFill>
                <a:cs typeface="Times New Roman" panose="02020603050405020304" pitchFamily="18" charset="0"/>
              </a:rPr>
              <a:t>o		</a:t>
            </a:r>
            <a:r>
              <a:rPr lang="zh-CN" altLang="en-US" sz="2400" b="0" kern="100" dirty="0">
                <a:solidFill>
                  <a:srgbClr val="000000"/>
                </a:solidFill>
                <a:cs typeface="Times New Roman" panose="02020603050405020304" pitchFamily="18" charset="0"/>
              </a:rPr>
              <a:t>在光标所在行下面新加一行</a:t>
            </a:r>
            <a:endParaRPr lang="zh-CN" altLang="en-US" sz="2400" b="0" kern="100" dirty="0">
              <a:cs typeface="Times New Roman" panose="02020603050405020304" pitchFamily="18" charset="0"/>
            </a:endParaRPr>
          </a:p>
          <a:p>
            <a:pPr marL="0" indent="0" algn="just">
              <a:lnSpc>
                <a:spcPct val="150000"/>
              </a:lnSpc>
              <a:spcBef>
                <a:spcPts val="0"/>
              </a:spcBef>
              <a:buNone/>
            </a:pPr>
            <a:r>
              <a:rPr lang="zh-CN" altLang="en-US" sz="2400" b="0" kern="100" dirty="0">
                <a:solidFill>
                  <a:srgbClr val="000000"/>
                </a:solidFill>
                <a:cs typeface="Times New Roman" panose="02020603050405020304" pitchFamily="18" charset="0"/>
              </a:rPr>
              <a:t>	 </a:t>
            </a:r>
            <a:r>
              <a:rPr lang="en-US" altLang="zh-CN" sz="2400" b="0" kern="100" dirty="0">
                <a:solidFill>
                  <a:srgbClr val="000000"/>
                </a:solidFill>
                <a:cs typeface="Times New Roman" panose="02020603050405020304" pitchFamily="18" charset="0"/>
              </a:rPr>
              <a:t>O		</a:t>
            </a:r>
            <a:r>
              <a:rPr lang="zh-CN" altLang="en-US" sz="2400" b="0" kern="100" dirty="0">
                <a:solidFill>
                  <a:srgbClr val="000000"/>
                </a:solidFill>
                <a:cs typeface="Times New Roman" panose="02020603050405020304" pitchFamily="18" charset="0"/>
              </a:rPr>
              <a:t>在光标所在行上面新加一行</a:t>
            </a:r>
            <a:endParaRPr lang="zh-CN" altLang="en-US" sz="2400" b="0" kern="100" dirty="0">
              <a:cs typeface="Times New Roman" panose="02020603050405020304" pitchFamily="18" charset="0"/>
            </a:endParaRPr>
          </a:p>
          <a:p>
            <a:pPr marL="0" indent="0" algn="just">
              <a:lnSpc>
                <a:spcPct val="150000"/>
              </a:lnSpc>
              <a:spcBef>
                <a:spcPts val="0"/>
              </a:spcBef>
              <a:buNone/>
            </a:pPr>
            <a:r>
              <a:rPr lang="zh-CN" altLang="en-US" sz="2400" b="0" kern="100" dirty="0">
                <a:solidFill>
                  <a:srgbClr val="000000"/>
                </a:solidFill>
                <a:cs typeface="Times New Roman" panose="02020603050405020304" pitchFamily="18" charset="0"/>
              </a:rPr>
              <a:t>    </a:t>
            </a:r>
            <a:r>
              <a:rPr lang="en-US" altLang="zh-CN" sz="2400" b="0" kern="100" dirty="0">
                <a:solidFill>
                  <a:srgbClr val="000000"/>
                </a:solidFill>
                <a:cs typeface="Times New Roman" panose="02020603050405020304" pitchFamily="18" charset="0"/>
              </a:rPr>
              <a:t>	</a:t>
            </a:r>
            <a:r>
              <a:rPr lang="zh-CN" altLang="en-US" sz="2400" b="0" kern="100" dirty="0">
                <a:solidFill>
                  <a:srgbClr val="000000"/>
                </a:solidFill>
                <a:cs typeface="Times New Roman" panose="02020603050405020304" pitchFamily="18" charset="0"/>
              </a:rPr>
              <a:t> </a:t>
            </a:r>
            <a:r>
              <a:rPr lang="en-US" altLang="zh-CN" sz="2400" b="0" kern="100" dirty="0">
                <a:solidFill>
                  <a:srgbClr val="C00000"/>
                </a:solidFill>
                <a:cs typeface="Times New Roman" panose="02020603050405020304" pitchFamily="18" charset="0"/>
              </a:rPr>
              <a:t>ESC     	</a:t>
            </a:r>
            <a:r>
              <a:rPr lang="zh-CN" altLang="en-US" sz="2400" b="0" kern="100" dirty="0">
                <a:solidFill>
                  <a:srgbClr val="C00000"/>
                </a:solidFill>
                <a:cs typeface="Times New Roman" panose="02020603050405020304" pitchFamily="18" charset="0"/>
              </a:rPr>
              <a:t>退出文本输入模式</a:t>
            </a:r>
            <a:r>
              <a:rPr lang="en-US" altLang="zh-CN" sz="2400" b="0" kern="100" dirty="0">
                <a:solidFill>
                  <a:srgbClr val="C00000"/>
                </a:solidFill>
                <a:cs typeface="Times New Roman" panose="02020603050405020304" pitchFamily="18" charset="0"/>
              </a:rPr>
              <a:t>, </a:t>
            </a:r>
            <a:r>
              <a:rPr lang="zh-CN" altLang="en-US" sz="2400" b="0" kern="100" dirty="0">
                <a:solidFill>
                  <a:srgbClr val="C00000"/>
                </a:solidFill>
                <a:cs typeface="Times New Roman" panose="02020603050405020304" pitchFamily="18" charset="0"/>
              </a:rPr>
              <a:t>返回命令模式</a:t>
            </a:r>
            <a:endParaRPr lang="zh-CN" altLang="en-US" kern="100" dirty="0">
              <a:cs typeface="Times New Roman" panose="02020603050405020304" pitchFamily="18" charset="0"/>
            </a:endParaRPr>
          </a:p>
          <a:p>
            <a:pPr marL="0">
              <a:lnSpc>
                <a:spcPct val="150000"/>
              </a:lnSpc>
              <a:spcBef>
                <a:spcPts val="0"/>
              </a:spcBef>
            </a:pPr>
            <a:br>
              <a:rPr lang="zh-CN" altLang="en-US" kern="100" dirty="0">
                <a:solidFill>
                  <a:srgbClr val="000000"/>
                </a:solidFill>
                <a:cs typeface="Times New Roman" panose="02020603050405020304" pitchFamily="18" charset="0"/>
              </a:rPr>
            </a:br>
            <a:r>
              <a:rPr lang="zh-CN" altLang="en-US" kern="100" dirty="0">
                <a:solidFill>
                  <a:srgbClr val="000000"/>
                </a:solidFill>
                <a:cs typeface="Times New Roman" panose="02020603050405020304" pitchFamily="18" charset="0"/>
              </a:rPr>
              <a:t>	</a:t>
            </a:r>
            <a:br>
              <a:rPr lang="zh-CN" altLang="en-US" kern="100" dirty="0">
                <a:solidFill>
                  <a:srgbClr val="000000"/>
                </a:solidFill>
                <a:cs typeface="Times New Roman" panose="02020603050405020304" pitchFamily="18" charset="0"/>
              </a:rPr>
            </a:br>
            <a:br>
              <a:rPr lang="zh-CN" altLang="en-US" kern="100" dirty="0">
                <a:solidFill>
                  <a:srgbClr val="000000"/>
                </a:solidFill>
                <a:cs typeface="Times New Roman" panose="02020603050405020304" pitchFamily="18" charset="0"/>
              </a:rPr>
            </a:br>
            <a:br>
              <a:rPr lang="zh-CN" altLang="en-US" kern="100" dirty="0">
                <a:solidFill>
                  <a:srgbClr val="000000"/>
                </a:solidFill>
                <a:cs typeface="Times New Roman" panose="02020603050405020304" pitchFamily="18" charset="0"/>
              </a:rPr>
            </a:br>
            <a:endParaRPr lang="zh-CN" altLang="en-US" kern="100" dirty="0">
              <a:cs typeface="Times New Roman" panose="02020603050405020304" pitchFamily="18" charset="0"/>
            </a:endParaRPr>
          </a:p>
          <a:p>
            <a:pPr>
              <a:lnSpc>
                <a:spcPct val="150000"/>
              </a:lnSpc>
              <a:defRPr/>
            </a:pPr>
            <a:endParaRPr lang="zh-CN" altLang="en-US" dirty="0"/>
          </a:p>
        </p:txBody>
      </p:sp>
    </p:spTree>
    <p:custDataLst>
      <p:tags r:id="rId1"/>
    </p:custDataLst>
    <p:extLst>
      <p:ext uri="{BB962C8B-B14F-4D97-AF65-F5344CB8AC3E}">
        <p14:creationId xmlns:p14="http://schemas.microsoft.com/office/powerpoint/2010/main" val="1752420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E397C91A-1A48-4645-B032-9B8C6DA7357B}"/>
              </a:ext>
            </a:extLst>
          </p:cNvPr>
          <p:cNvSpPr>
            <a:spLocks noGrp="1" noRot="1" noChangeArrowheads="1"/>
          </p:cNvSpPr>
          <p:nvPr>
            <p:ph type="title"/>
          </p:nvPr>
        </p:nvSpPr>
        <p:spPr>
          <a:xfrm>
            <a:off x="1295469" y="188917"/>
            <a:ext cx="9774049" cy="831503"/>
          </a:xfrm>
        </p:spPr>
        <p:txBody>
          <a:bodyPr/>
          <a:lstStyle/>
          <a:p>
            <a:pPr>
              <a:lnSpc>
                <a:spcPct val="150000"/>
              </a:lnSpc>
            </a:pPr>
            <a:r>
              <a:rPr lang="zh-CN" altLang="en-US" dirty="0">
                <a:solidFill>
                  <a:schemeClr val="tx1"/>
                </a:solidFill>
                <a:sym typeface="+mn-lt"/>
              </a:rPr>
              <a:t>一、</a:t>
            </a:r>
            <a:r>
              <a:rPr lang="en-US" altLang="zh-CN" dirty="0">
                <a:solidFill>
                  <a:schemeClr val="tx1"/>
                </a:solidFill>
                <a:sym typeface="+mn-lt"/>
              </a:rPr>
              <a:t>Linux</a:t>
            </a:r>
            <a:r>
              <a:rPr lang="zh-CN" altLang="en-US" dirty="0">
                <a:solidFill>
                  <a:schemeClr val="tx1"/>
                </a:solidFill>
                <a:sym typeface="+mn-lt"/>
              </a:rPr>
              <a:t>操作系统简介</a:t>
            </a:r>
            <a:endParaRPr lang="en-US" altLang="zh-CN" dirty="0">
              <a:solidFill>
                <a:schemeClr val="tx1"/>
              </a:solidFill>
              <a:sym typeface="+mn-lt"/>
            </a:endParaRPr>
          </a:p>
        </p:txBody>
      </p:sp>
      <p:sp>
        <p:nvSpPr>
          <p:cNvPr id="7171" name="Rectangle 3">
            <a:extLst>
              <a:ext uri="{FF2B5EF4-FFF2-40B4-BE49-F238E27FC236}">
                <a16:creationId xmlns:a16="http://schemas.microsoft.com/office/drawing/2014/main" id="{FCA54E39-707D-4E47-BE53-6B7958DCAE0C}"/>
              </a:ext>
            </a:extLst>
          </p:cNvPr>
          <p:cNvSpPr>
            <a:spLocks noGrp="1" noRot="1" noChangeArrowheads="1"/>
          </p:cNvSpPr>
          <p:nvPr>
            <p:ph idx="1"/>
          </p:nvPr>
        </p:nvSpPr>
        <p:spPr/>
        <p:txBody>
          <a:bodyPr/>
          <a:lstStyle/>
          <a:p>
            <a:pPr marL="0" algn="just">
              <a:spcBef>
                <a:spcPts val="0"/>
              </a:spcBef>
            </a:pPr>
            <a:r>
              <a:rPr lang="en-US" altLang="zh-CN" dirty="0"/>
              <a:t>1.1</a:t>
            </a:r>
            <a:r>
              <a:rPr lang="zh-CN" altLang="en-US" dirty="0"/>
              <a:t> 什么是</a:t>
            </a:r>
            <a:r>
              <a:rPr lang="en-US" altLang="zh-CN" dirty="0"/>
              <a:t>Linux</a:t>
            </a:r>
            <a:r>
              <a:rPr lang="zh-CN" altLang="en-US" dirty="0"/>
              <a:t>操作系统？</a:t>
            </a:r>
          </a:p>
          <a:p>
            <a:r>
              <a:rPr lang="en-US" altLang="zh-CN" dirty="0"/>
              <a:t>1.2</a:t>
            </a:r>
            <a:r>
              <a:rPr lang="zh-CN" altLang="en-US" dirty="0"/>
              <a:t> </a:t>
            </a:r>
            <a:r>
              <a:rPr lang="en-US" altLang="zh-CN" dirty="0"/>
              <a:t>Linux</a:t>
            </a:r>
            <a:r>
              <a:rPr lang="zh-CN" altLang="en-US" dirty="0"/>
              <a:t>操作系统的组成</a:t>
            </a:r>
          </a:p>
          <a:p>
            <a:r>
              <a:rPr lang="en-US" altLang="zh-CN" dirty="0"/>
              <a:t>1.3 Linux</a:t>
            </a:r>
            <a:r>
              <a:rPr lang="zh-CN" altLang="en-US" dirty="0"/>
              <a:t>操作系统的功能特征</a:t>
            </a:r>
            <a:endParaRPr lang="en-US" altLang="zh-CN" dirty="0"/>
          </a:p>
          <a:p>
            <a:r>
              <a:rPr lang="en-US" altLang="zh-CN" dirty="0"/>
              <a:t>1.4 Linux</a:t>
            </a:r>
            <a:r>
              <a:rPr lang="zh-CN" altLang="en-US" dirty="0"/>
              <a:t>与其他操作系统之间的对比</a:t>
            </a:r>
            <a:endParaRPr lang="en-US" altLang="zh-CN" dirty="0"/>
          </a:p>
          <a:p>
            <a:r>
              <a:rPr lang="en-US" altLang="zh-CN" dirty="0"/>
              <a:t>1.5 Linux</a:t>
            </a:r>
            <a:r>
              <a:rPr lang="zh-CN" altLang="en-US" dirty="0"/>
              <a:t>操作系统的主要版本</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BF2F0D-005C-465B-A923-192FB972F809}"/>
              </a:ext>
            </a:extLst>
          </p:cNvPr>
          <p:cNvSpPr>
            <a:spLocks noGrp="1"/>
          </p:cNvSpPr>
          <p:nvPr>
            <p:ph type="title"/>
          </p:nvPr>
        </p:nvSpPr>
        <p:spPr/>
        <p:txBody>
          <a:bodyPr/>
          <a:lstStyle/>
          <a:p>
            <a:pPr algn="l">
              <a:defRPr/>
            </a:pPr>
            <a:r>
              <a:rPr lang="en-US" altLang="zh-CN" dirty="0"/>
              <a:t>2.</a:t>
            </a:r>
            <a:r>
              <a:rPr lang="zh-CN" altLang="en-US" dirty="0"/>
              <a:t> 屏幕编辑器</a:t>
            </a:r>
            <a:r>
              <a:rPr lang="en-US" altLang="zh-CN" dirty="0"/>
              <a:t>vi</a:t>
            </a:r>
            <a:r>
              <a:rPr lang="zh-CN" altLang="en-US" dirty="0"/>
              <a:t>的常用命令</a:t>
            </a:r>
          </a:p>
        </p:txBody>
      </p:sp>
      <p:sp>
        <p:nvSpPr>
          <p:cNvPr id="3" name="内容占位符 2">
            <a:extLst>
              <a:ext uri="{FF2B5EF4-FFF2-40B4-BE49-F238E27FC236}">
                <a16:creationId xmlns:a16="http://schemas.microsoft.com/office/drawing/2014/main" id="{38F3C5B1-005E-4EAD-BEB0-6E833705F5CE}"/>
              </a:ext>
            </a:extLst>
          </p:cNvPr>
          <p:cNvSpPr>
            <a:spLocks noGrp="1"/>
          </p:cNvSpPr>
          <p:nvPr>
            <p:ph idx="1"/>
          </p:nvPr>
        </p:nvSpPr>
        <p:spPr>
          <a:xfrm>
            <a:off x="949573" y="1311567"/>
            <a:ext cx="10536049" cy="5157643"/>
          </a:xfrm>
        </p:spPr>
        <p:txBody>
          <a:bodyPr/>
          <a:lstStyle/>
          <a:p>
            <a:pPr marL="0" indent="0" algn="just">
              <a:spcBef>
                <a:spcPts val="0"/>
              </a:spcBef>
              <a:buNone/>
            </a:pPr>
            <a:r>
              <a:rPr lang="en-US" altLang="zh-CN" sz="2800" kern="100" dirty="0">
                <a:latin typeface="+mj-ea"/>
                <a:ea typeface="+mj-ea"/>
                <a:cs typeface="Times New Roman" panose="02020603050405020304" pitchFamily="18" charset="0"/>
              </a:rPr>
              <a:t>②</a:t>
            </a:r>
            <a:r>
              <a:rPr lang="zh-CN" altLang="en-US" sz="2800" kern="100" dirty="0">
                <a:solidFill>
                  <a:srgbClr val="000000"/>
                </a:solidFill>
                <a:latin typeface="+mj-ea"/>
                <a:ea typeface="+mj-ea"/>
                <a:cs typeface="Times New Roman" panose="02020603050405020304" pitchFamily="18" charset="0"/>
              </a:rPr>
              <a:t>命令模式：</a:t>
            </a:r>
            <a:endParaRPr lang="zh-CN" altLang="en-US" sz="2800" kern="100" dirty="0">
              <a:latin typeface="+mj-ea"/>
              <a:ea typeface="+mj-ea"/>
              <a:cs typeface="Times New Roman" panose="02020603050405020304" pitchFamily="18" charset="0"/>
            </a:endParaRPr>
          </a:p>
          <a:p>
            <a:pPr marL="0" indent="0" algn="just">
              <a:spcBef>
                <a:spcPts val="0"/>
              </a:spcBef>
              <a:buNone/>
            </a:pPr>
            <a:r>
              <a:rPr lang="zh-CN" altLang="en-US" sz="2800" b="0" kern="100" dirty="0">
                <a:solidFill>
                  <a:srgbClr val="000000"/>
                </a:solidFill>
                <a:latin typeface="+mj-ea"/>
                <a:ea typeface="+mj-ea"/>
                <a:cs typeface="Times New Roman" panose="02020603050405020304" pitchFamily="18" charset="0"/>
              </a:rPr>
              <a:t>	←↓↑→        	光标左下上右移动  </a:t>
            </a:r>
            <a:endParaRPr lang="zh-CN" altLang="en-US" sz="2800" b="0" kern="100" dirty="0">
              <a:latin typeface="+mj-ea"/>
              <a:ea typeface="+mj-ea"/>
              <a:cs typeface="Times New Roman" panose="02020603050405020304" pitchFamily="18" charset="0"/>
            </a:endParaRPr>
          </a:p>
          <a:p>
            <a:pPr marL="0" indent="0" algn="just">
              <a:spcBef>
                <a:spcPts val="0"/>
              </a:spcBef>
              <a:buNone/>
            </a:pPr>
            <a:r>
              <a:rPr lang="en-US" altLang="zh-CN" sz="2800" b="0" kern="100" dirty="0">
                <a:solidFill>
                  <a:srgbClr val="000000"/>
                </a:solidFill>
                <a:latin typeface="+mj-ea"/>
                <a:ea typeface="+mj-ea"/>
                <a:cs typeface="Times New Roman" panose="02020603050405020304" pitchFamily="18" charset="0"/>
              </a:rPr>
              <a:t>	h j k l         	</a:t>
            </a:r>
            <a:r>
              <a:rPr lang="zh-CN" altLang="en-US" sz="2800" b="0" kern="100" dirty="0">
                <a:solidFill>
                  <a:srgbClr val="000000"/>
                </a:solidFill>
                <a:latin typeface="+mj-ea"/>
                <a:ea typeface="+mj-ea"/>
                <a:cs typeface="Times New Roman" panose="02020603050405020304" pitchFamily="18" charset="0"/>
              </a:rPr>
              <a:t>光标左下上右移动</a:t>
            </a:r>
            <a:endParaRPr lang="zh-CN" altLang="en-US" sz="2800" b="0" kern="100" dirty="0">
              <a:latin typeface="+mj-ea"/>
              <a:ea typeface="+mj-ea"/>
              <a:cs typeface="Times New Roman" panose="02020603050405020304" pitchFamily="18" charset="0"/>
            </a:endParaRPr>
          </a:p>
          <a:p>
            <a:pPr marL="0" indent="0" algn="just">
              <a:spcBef>
                <a:spcPts val="0"/>
              </a:spcBef>
              <a:buNone/>
            </a:pPr>
            <a:r>
              <a:rPr lang="zh-CN" altLang="en-US" sz="2800" b="0" kern="100" dirty="0">
                <a:solidFill>
                  <a:srgbClr val="C00000"/>
                </a:solidFill>
                <a:latin typeface="+mj-ea"/>
                <a:ea typeface="+mj-ea"/>
                <a:cs typeface="Times New Roman" panose="02020603050405020304" pitchFamily="18" charset="0"/>
              </a:rPr>
              <a:t>        </a:t>
            </a:r>
            <a:r>
              <a:rPr lang="en-US" altLang="zh-CN" sz="2800" b="0" kern="100" dirty="0">
                <a:latin typeface="+mj-ea"/>
                <a:ea typeface="+mj-ea"/>
                <a:cs typeface="Times New Roman" panose="02020603050405020304" pitchFamily="18" charset="0"/>
              </a:rPr>
              <a:t>^                        </a:t>
            </a:r>
            <a:r>
              <a:rPr lang="zh-CN" altLang="en-US" sz="2800" b="0" kern="100" dirty="0">
                <a:latin typeface="+mj-ea"/>
                <a:ea typeface="+mj-ea"/>
                <a:cs typeface="Times New Roman" panose="02020603050405020304" pitchFamily="18" charset="0"/>
              </a:rPr>
              <a:t>光标从当前位置移到本行行首</a:t>
            </a:r>
          </a:p>
          <a:p>
            <a:pPr marL="0" indent="0" algn="just">
              <a:spcBef>
                <a:spcPts val="0"/>
              </a:spcBef>
              <a:buNone/>
            </a:pPr>
            <a:r>
              <a:rPr lang="zh-CN" altLang="en-US" sz="2800" b="0" kern="100" dirty="0">
                <a:latin typeface="+mj-ea"/>
                <a:ea typeface="+mj-ea"/>
                <a:cs typeface="Times New Roman" panose="02020603050405020304" pitchFamily="18" charset="0"/>
              </a:rPr>
              <a:t>        </a:t>
            </a:r>
            <a:r>
              <a:rPr lang="en-US" altLang="zh-CN" sz="2800" b="0" kern="100" dirty="0">
                <a:latin typeface="+mj-ea"/>
                <a:ea typeface="+mj-ea"/>
                <a:cs typeface="Times New Roman" panose="02020603050405020304" pitchFamily="18" charset="0"/>
              </a:rPr>
              <a:t>$                        </a:t>
            </a:r>
            <a:r>
              <a:rPr lang="zh-CN" altLang="en-US" sz="2800" b="0" kern="100" dirty="0">
                <a:latin typeface="+mj-ea"/>
                <a:ea typeface="+mj-ea"/>
                <a:cs typeface="Times New Roman" panose="02020603050405020304" pitchFamily="18" charset="0"/>
              </a:rPr>
              <a:t>光标从当前位置移到本行行尾</a:t>
            </a:r>
          </a:p>
          <a:p>
            <a:pPr marL="0" indent="0" algn="just">
              <a:spcBef>
                <a:spcPts val="0"/>
              </a:spcBef>
              <a:buNone/>
            </a:pPr>
            <a:r>
              <a:rPr lang="zh-CN" altLang="en-US" sz="2800" b="0" kern="100" dirty="0">
                <a:latin typeface="+mj-ea"/>
                <a:ea typeface="+mj-ea"/>
                <a:cs typeface="Times New Roman" panose="02020603050405020304" pitchFamily="18" charset="0"/>
              </a:rPr>
              <a:t>        </a:t>
            </a:r>
            <a:r>
              <a:rPr lang="en-US" altLang="zh-CN" sz="2800" b="0" kern="100" dirty="0">
                <a:latin typeface="+mj-ea"/>
                <a:ea typeface="+mj-ea"/>
                <a:cs typeface="Times New Roman" panose="02020603050405020304" pitchFamily="18" charset="0"/>
              </a:rPr>
              <a:t>+                        </a:t>
            </a:r>
            <a:r>
              <a:rPr lang="zh-CN" altLang="en-US" sz="2800" b="0" kern="100" dirty="0">
                <a:latin typeface="+mj-ea"/>
                <a:ea typeface="+mj-ea"/>
                <a:cs typeface="Times New Roman" panose="02020603050405020304" pitchFamily="18" charset="0"/>
              </a:rPr>
              <a:t>光标下移一行</a:t>
            </a:r>
          </a:p>
          <a:p>
            <a:pPr marL="0" indent="0" algn="just">
              <a:spcBef>
                <a:spcPts val="0"/>
              </a:spcBef>
              <a:buNone/>
            </a:pPr>
            <a:r>
              <a:rPr lang="zh-CN" altLang="en-US" sz="2800" b="0" kern="100" dirty="0">
                <a:latin typeface="+mj-ea"/>
                <a:ea typeface="+mj-ea"/>
                <a:cs typeface="Times New Roman" panose="02020603050405020304" pitchFamily="18" charset="0"/>
              </a:rPr>
              <a:t>         </a:t>
            </a:r>
            <a:r>
              <a:rPr lang="en-US" altLang="zh-CN" sz="2800" b="0" kern="100" dirty="0">
                <a:latin typeface="+mj-ea"/>
                <a:ea typeface="+mj-ea"/>
                <a:cs typeface="Times New Roman" panose="02020603050405020304" pitchFamily="18" charset="0"/>
              </a:rPr>
              <a:t>-                        </a:t>
            </a:r>
            <a:r>
              <a:rPr lang="zh-CN" altLang="en-US" sz="2800" b="0" kern="100" dirty="0">
                <a:latin typeface="+mj-ea"/>
                <a:ea typeface="+mj-ea"/>
                <a:cs typeface="Times New Roman" panose="02020603050405020304" pitchFamily="18" charset="0"/>
              </a:rPr>
              <a:t>光标上移一行</a:t>
            </a:r>
          </a:p>
          <a:p>
            <a:pPr marL="0" indent="0" algn="just">
              <a:spcBef>
                <a:spcPts val="0"/>
              </a:spcBef>
              <a:buNone/>
            </a:pPr>
            <a:r>
              <a:rPr lang="zh-CN" altLang="en-US" sz="2800" b="0" kern="100" dirty="0">
                <a:solidFill>
                  <a:srgbClr val="000000"/>
                </a:solidFill>
                <a:latin typeface="+mj-ea"/>
                <a:ea typeface="+mj-ea"/>
                <a:cs typeface="Times New Roman" panose="02020603050405020304" pitchFamily="18" charset="0"/>
              </a:rPr>
              <a:t>         空格键        	光标右移</a:t>
            </a:r>
            <a:endParaRPr lang="zh-CN" altLang="en-US" sz="2800" b="0" kern="100" dirty="0">
              <a:latin typeface="+mj-ea"/>
              <a:ea typeface="+mj-ea"/>
              <a:cs typeface="Times New Roman" panose="02020603050405020304" pitchFamily="18" charset="0"/>
            </a:endParaRPr>
          </a:p>
          <a:p>
            <a:pPr marL="0" indent="0" algn="just">
              <a:spcBef>
                <a:spcPts val="0"/>
              </a:spcBef>
              <a:buNone/>
            </a:pPr>
            <a:r>
              <a:rPr lang="zh-CN" altLang="en-US" sz="2800" b="0" kern="100" dirty="0">
                <a:solidFill>
                  <a:srgbClr val="000000"/>
                </a:solidFill>
                <a:latin typeface="+mj-ea"/>
                <a:ea typeface="+mj-ea"/>
                <a:cs typeface="Times New Roman" panose="02020603050405020304" pitchFamily="18" charset="0"/>
              </a:rPr>
              <a:t>         退回键        	光标左移</a:t>
            </a:r>
            <a:endParaRPr lang="zh-CN" altLang="en-US" sz="2800" b="0" kern="100" dirty="0">
              <a:latin typeface="+mj-ea"/>
              <a:ea typeface="+mj-ea"/>
              <a:cs typeface="Times New Roman" panose="02020603050405020304" pitchFamily="18" charset="0"/>
            </a:endParaRPr>
          </a:p>
          <a:p>
            <a:pPr marL="0" algn="just">
              <a:spcBef>
                <a:spcPts val="0"/>
              </a:spcBef>
            </a:pP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marL="0" indent="0">
              <a:spcBef>
                <a:spcPts val="0"/>
              </a:spcBef>
              <a:buNone/>
            </a:pPr>
            <a:br>
              <a:rPr lang="zh-CN" altLang="en-US"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br>
            <a:r>
              <a:rPr lang="zh-CN" altLang="en-US"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br>
              <a:rPr lang="zh-CN" altLang="en-US"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br>
            <a:br>
              <a:rPr lang="zh-CN" altLang="en-US"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br>
            <a:br>
              <a:rPr lang="zh-CN" altLang="en-US"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b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a:lnSpc>
                <a:spcPct val="100000"/>
              </a:lnSpc>
              <a:defRPr/>
            </a:pPr>
            <a:endParaRPr lang="zh-CN" altLang="en-US" dirty="0"/>
          </a:p>
        </p:txBody>
      </p:sp>
    </p:spTree>
    <p:custDataLst>
      <p:tags r:id="rId1"/>
    </p:custDataLst>
    <p:extLst>
      <p:ext uri="{BB962C8B-B14F-4D97-AF65-F5344CB8AC3E}">
        <p14:creationId xmlns:p14="http://schemas.microsoft.com/office/powerpoint/2010/main" val="1397210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BF2F0D-005C-465B-A923-192FB972F809}"/>
              </a:ext>
            </a:extLst>
          </p:cNvPr>
          <p:cNvSpPr>
            <a:spLocks noGrp="1"/>
          </p:cNvSpPr>
          <p:nvPr>
            <p:ph type="title"/>
          </p:nvPr>
        </p:nvSpPr>
        <p:spPr/>
        <p:txBody>
          <a:bodyPr/>
          <a:lstStyle/>
          <a:p>
            <a:pPr algn="l">
              <a:defRPr/>
            </a:pPr>
            <a:r>
              <a:rPr lang="en-US" altLang="zh-CN" dirty="0"/>
              <a:t>2.</a:t>
            </a:r>
            <a:r>
              <a:rPr lang="zh-CN" altLang="en-US" dirty="0"/>
              <a:t> 屏幕编辑器</a:t>
            </a:r>
            <a:r>
              <a:rPr lang="en-US" altLang="zh-CN" dirty="0"/>
              <a:t>vi</a:t>
            </a:r>
            <a:r>
              <a:rPr lang="zh-CN" altLang="en-US" dirty="0"/>
              <a:t>的常用命令</a:t>
            </a:r>
          </a:p>
        </p:txBody>
      </p:sp>
      <p:sp>
        <p:nvSpPr>
          <p:cNvPr id="3" name="内容占位符 2">
            <a:extLst>
              <a:ext uri="{FF2B5EF4-FFF2-40B4-BE49-F238E27FC236}">
                <a16:creationId xmlns:a16="http://schemas.microsoft.com/office/drawing/2014/main" id="{38F3C5B1-005E-4EAD-BEB0-6E833705F5CE}"/>
              </a:ext>
            </a:extLst>
          </p:cNvPr>
          <p:cNvSpPr>
            <a:spLocks noGrp="1"/>
          </p:cNvSpPr>
          <p:nvPr>
            <p:ph idx="1"/>
          </p:nvPr>
        </p:nvSpPr>
        <p:spPr>
          <a:xfrm>
            <a:off x="949573" y="1311567"/>
            <a:ext cx="10536049" cy="5157643"/>
          </a:xfrm>
        </p:spPr>
        <p:txBody>
          <a:bodyPr/>
          <a:lstStyle/>
          <a:p>
            <a:pPr marL="0" indent="0" algn="just">
              <a:lnSpc>
                <a:spcPct val="120000"/>
              </a:lnSpc>
              <a:spcBef>
                <a:spcPts val="0"/>
              </a:spcBef>
              <a:buNone/>
            </a:pPr>
            <a:r>
              <a:rPr lang="en-US" altLang="zh-CN" sz="2800" kern="100" dirty="0">
                <a:latin typeface="+mj-ea"/>
                <a:ea typeface="+mj-ea"/>
                <a:cs typeface="Times New Roman" panose="02020603050405020304" pitchFamily="18" charset="0"/>
              </a:rPr>
              <a:t>③</a:t>
            </a:r>
            <a:r>
              <a:rPr lang="zh-CN" altLang="en-US" sz="2800" kern="100" dirty="0">
                <a:latin typeface="+mj-ea"/>
                <a:ea typeface="+mj-ea"/>
                <a:cs typeface="Times New Roman" panose="02020603050405020304" pitchFamily="18" charset="0"/>
              </a:rPr>
              <a:t>删除文本命令（重要）：</a:t>
            </a:r>
          </a:p>
          <a:p>
            <a:pPr marL="2189108" indent="-1562061" algn="just">
              <a:lnSpc>
                <a:spcPct val="120000"/>
              </a:lnSpc>
              <a:spcBef>
                <a:spcPts val="0"/>
              </a:spcBef>
              <a:buNone/>
            </a:pPr>
            <a:r>
              <a:rPr lang="en-US" altLang="zh-CN" sz="2800" b="0" kern="100" dirty="0">
                <a:latin typeface="等线" panose="02010600030101010101" pitchFamily="2" charset="-122"/>
                <a:ea typeface="等线" panose="02010600030101010101" pitchFamily="2" charset="-122"/>
                <a:cs typeface="Times New Roman" panose="02020603050405020304" pitchFamily="18" charset="0"/>
              </a:rPr>
              <a:t>x        </a:t>
            </a:r>
            <a:r>
              <a:rPr lang="zh-CN" altLang="en-US" sz="2800" b="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2800" b="0"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sz="2800" b="0" kern="100" dirty="0">
                <a:latin typeface="等线" panose="02010600030101010101" pitchFamily="2" charset="-122"/>
                <a:ea typeface="等线" panose="02010600030101010101" pitchFamily="2" charset="-122"/>
                <a:cs typeface="Times New Roman" panose="02020603050405020304" pitchFamily="18" charset="0"/>
              </a:rPr>
              <a:t> 删除光标所在字符</a:t>
            </a:r>
          </a:p>
          <a:p>
            <a:pPr marL="2189108" indent="-1562061">
              <a:lnSpc>
                <a:spcPct val="120000"/>
              </a:lnSpc>
              <a:spcBef>
                <a:spcPts val="0"/>
              </a:spcBef>
              <a:buNone/>
            </a:pPr>
            <a:r>
              <a:rPr lang="en-US" altLang="zh-CN" sz="2800" b="0" kern="100" dirty="0" err="1">
                <a:latin typeface="等线" panose="02010600030101010101" pitchFamily="2" charset="-122"/>
                <a:ea typeface="等线" panose="02010600030101010101" pitchFamily="2" charset="-122"/>
                <a:cs typeface="Times New Roman" panose="02020603050405020304" pitchFamily="18" charset="0"/>
              </a:rPr>
              <a:t>dw</a:t>
            </a:r>
            <a:r>
              <a:rPr lang="en-US" altLang="zh-CN" sz="2800" b="0"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sz="2800" b="0" kern="100" dirty="0">
                <a:latin typeface="等线" panose="02010600030101010101" pitchFamily="2" charset="-122"/>
                <a:ea typeface="等线" panose="02010600030101010101" pitchFamily="2" charset="-122"/>
                <a:cs typeface="Times New Roman" panose="02020603050405020304" pitchFamily="18" charset="0"/>
              </a:rPr>
              <a:t>删除光标所在词 </a:t>
            </a:r>
            <a:r>
              <a:rPr lang="en-US" altLang="zh-CN" sz="2800" b="0" kern="100" dirty="0">
                <a:latin typeface="等线" panose="02010600030101010101" pitchFamily="2" charset="-122"/>
                <a:ea typeface="等线" panose="02010600030101010101" pitchFamily="2" charset="-122"/>
                <a:cs typeface="Times New Roman" panose="02020603050405020304" pitchFamily="18" charset="0"/>
              </a:rPr>
              <a:t>(word)</a:t>
            </a:r>
            <a:r>
              <a:rPr lang="zh-CN" altLang="en-US" sz="2800" b="0" kern="100" dirty="0">
                <a:latin typeface="等线" panose="02010600030101010101" pitchFamily="2" charset="-122"/>
                <a:ea typeface="等线" panose="02010600030101010101" pitchFamily="2" charset="-122"/>
                <a:cs typeface="Times New Roman" panose="02020603050405020304" pitchFamily="18" charset="0"/>
              </a:rPr>
              <a:t>的从光标开始到该词结尾的部分</a:t>
            </a:r>
          </a:p>
          <a:p>
            <a:pPr marL="2189108" indent="-1562061" algn="just">
              <a:lnSpc>
                <a:spcPct val="120000"/>
              </a:lnSpc>
              <a:spcBef>
                <a:spcPts val="0"/>
              </a:spcBef>
              <a:buNone/>
            </a:pPr>
            <a:r>
              <a:rPr lang="en-US" altLang="zh-CN" sz="2800" b="0" kern="100" dirty="0">
                <a:latin typeface="等线" panose="02010600030101010101" pitchFamily="2" charset="-122"/>
                <a:ea typeface="等线" panose="02010600030101010101" pitchFamily="2" charset="-122"/>
                <a:cs typeface="Times New Roman" panose="02020603050405020304" pitchFamily="18" charset="0"/>
              </a:rPr>
              <a:t>D           	</a:t>
            </a:r>
            <a:r>
              <a:rPr lang="zh-CN" altLang="en-US" sz="2800" b="0" kern="100" dirty="0">
                <a:latin typeface="等线" panose="02010600030101010101" pitchFamily="2" charset="-122"/>
                <a:ea typeface="等线" panose="02010600030101010101" pitchFamily="2" charset="-122"/>
                <a:cs typeface="Times New Roman" panose="02020603050405020304" pitchFamily="18" charset="0"/>
              </a:rPr>
              <a:t>删除光标所在位置到行尾部分</a:t>
            </a:r>
          </a:p>
          <a:p>
            <a:pPr marL="2189108" indent="-1562061" algn="just">
              <a:lnSpc>
                <a:spcPct val="120000"/>
              </a:lnSpc>
              <a:spcBef>
                <a:spcPts val="0"/>
              </a:spcBef>
              <a:buNone/>
            </a:pPr>
            <a:r>
              <a:rPr lang="en-US" altLang="zh-CN" sz="2800" b="0" kern="100" dirty="0" err="1">
                <a:latin typeface="等线" panose="02010600030101010101" pitchFamily="2" charset="-122"/>
                <a:ea typeface="等线" panose="02010600030101010101" pitchFamily="2" charset="-122"/>
                <a:cs typeface="Times New Roman" panose="02020603050405020304" pitchFamily="18" charset="0"/>
              </a:rPr>
              <a:t>dd</a:t>
            </a:r>
            <a:r>
              <a:rPr lang="en-US" altLang="zh-CN" sz="2800" b="0"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sz="2800" b="0" kern="100" dirty="0">
                <a:latin typeface="等线" panose="02010600030101010101" pitchFamily="2" charset="-122"/>
                <a:ea typeface="等线" panose="02010600030101010101" pitchFamily="2" charset="-122"/>
                <a:cs typeface="Times New Roman" panose="02020603050405020304" pitchFamily="18" charset="0"/>
              </a:rPr>
              <a:t>  删除光标所在行</a:t>
            </a:r>
          </a:p>
          <a:p>
            <a:pPr marL="2189108" indent="-1562061" algn="just">
              <a:lnSpc>
                <a:spcPct val="120000"/>
              </a:lnSpc>
              <a:spcBef>
                <a:spcPts val="0"/>
              </a:spcBef>
              <a:buNone/>
            </a:pPr>
            <a:r>
              <a:rPr lang="zh-CN" altLang="en-US" sz="2800" b="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注意：</a:t>
            </a:r>
            <a:r>
              <a:rPr lang="en-US" altLang="zh-CN" sz="2800" b="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x</a:t>
            </a:r>
            <a:r>
              <a:rPr lang="zh-CN" altLang="en-US" sz="2800" b="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a:t>
            </a:r>
            <a:r>
              <a:rPr lang="en-US" altLang="zh-CN" sz="2800" b="0" kern="100" dirty="0" err="1">
                <a:solidFill>
                  <a:srgbClr val="FF0000"/>
                </a:solidFill>
                <a:latin typeface="等线" panose="02010600030101010101" pitchFamily="2" charset="-122"/>
                <a:ea typeface="等线" panose="02010600030101010101" pitchFamily="2" charset="-122"/>
                <a:cs typeface="Times New Roman" panose="02020603050405020304" pitchFamily="18" charset="0"/>
              </a:rPr>
              <a:t>dw</a:t>
            </a:r>
            <a:r>
              <a:rPr lang="zh-CN" altLang="en-US" sz="2800" b="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a:t>
            </a:r>
            <a:r>
              <a:rPr lang="en-US" altLang="zh-CN" sz="2800" b="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dd</a:t>
            </a:r>
            <a:r>
              <a:rPr lang="zh-CN" altLang="en-US" sz="2800" b="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命令前都可以加上数字，表示同时删除多个单位。</a:t>
            </a:r>
          </a:p>
          <a:p>
            <a:pPr marL="0" indent="0" algn="just">
              <a:lnSpc>
                <a:spcPct val="120000"/>
              </a:lnSpc>
              <a:spcBef>
                <a:spcPts val="0"/>
              </a:spcBef>
              <a:buNone/>
            </a:pP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lnSpc>
                <a:spcPct val="120000"/>
              </a:lnSpc>
              <a:spcBef>
                <a:spcPts val="0"/>
              </a:spcBef>
              <a:buNone/>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lnSpc>
                <a:spcPct val="120000"/>
              </a:lnSpc>
              <a:spcBef>
                <a:spcPts val="0"/>
              </a:spcBef>
              <a:buNone/>
            </a:pP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lnSpc>
                <a:spcPct val="120000"/>
              </a:lnSpc>
              <a:spcBef>
                <a:spcPts val="0"/>
              </a:spcBef>
              <a:buNone/>
            </a:pPr>
            <a:br>
              <a:rPr lang="zh-CN" altLang="en-US" kern="100" dirty="0">
                <a:latin typeface="等线" panose="02010600030101010101" pitchFamily="2" charset="-122"/>
                <a:ea typeface="等线" panose="02010600030101010101" pitchFamily="2" charset="-122"/>
                <a:cs typeface="Times New Roman" panose="02020603050405020304" pitchFamily="18" charset="0"/>
              </a:rPr>
            </a:b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lnSpc>
                <a:spcPct val="120000"/>
              </a:lnSpc>
              <a:spcBef>
                <a:spcPts val="0"/>
              </a:spcBef>
              <a:buNone/>
            </a:pPr>
            <a:br>
              <a:rPr lang="zh-CN" altLang="en-US" kern="100" dirty="0">
                <a:latin typeface="等线" panose="02010600030101010101" pitchFamily="2" charset="-122"/>
                <a:ea typeface="等线" panose="02010600030101010101" pitchFamily="2" charset="-122"/>
                <a:cs typeface="Times New Roman" panose="02020603050405020304" pitchFamily="18" charset="0"/>
              </a:rPr>
            </a:br>
            <a:r>
              <a:rPr lang="zh-CN" altLang="en-US" kern="100" dirty="0">
                <a:latin typeface="等线" panose="02010600030101010101" pitchFamily="2" charset="-122"/>
                <a:ea typeface="等线" panose="02010600030101010101" pitchFamily="2" charset="-122"/>
                <a:cs typeface="Times New Roman" panose="02020603050405020304" pitchFamily="18" charset="0"/>
              </a:rPr>
              <a:t>	</a:t>
            </a:r>
            <a:br>
              <a:rPr lang="zh-CN" altLang="en-US" kern="100" dirty="0">
                <a:latin typeface="等线" panose="02010600030101010101" pitchFamily="2" charset="-122"/>
                <a:ea typeface="等线" panose="02010600030101010101" pitchFamily="2" charset="-122"/>
                <a:cs typeface="Times New Roman" panose="02020603050405020304" pitchFamily="18" charset="0"/>
              </a:rPr>
            </a:br>
            <a:br>
              <a:rPr lang="zh-CN" altLang="en-US" kern="100" dirty="0">
                <a:latin typeface="等线" panose="02010600030101010101" pitchFamily="2" charset="-122"/>
                <a:ea typeface="等线" panose="02010600030101010101" pitchFamily="2" charset="-122"/>
                <a:cs typeface="Times New Roman" panose="02020603050405020304" pitchFamily="18" charset="0"/>
              </a:rPr>
            </a:br>
            <a:br>
              <a:rPr lang="zh-CN" altLang="en-US" kern="100" dirty="0">
                <a:latin typeface="等线" panose="02010600030101010101" pitchFamily="2" charset="-122"/>
                <a:ea typeface="等线" panose="02010600030101010101" pitchFamily="2" charset="-122"/>
                <a:cs typeface="Times New Roman" panose="02020603050405020304" pitchFamily="18" charset="0"/>
              </a:rPr>
            </a:b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lnSpc>
                <a:spcPct val="120000"/>
              </a:lnSpc>
              <a:spcBef>
                <a:spcPts val="0"/>
              </a:spcBef>
              <a:buNone/>
            </a:pP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94424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BF2F0D-005C-465B-A923-192FB972F809}"/>
              </a:ext>
            </a:extLst>
          </p:cNvPr>
          <p:cNvSpPr>
            <a:spLocks noGrp="1"/>
          </p:cNvSpPr>
          <p:nvPr>
            <p:ph type="title"/>
          </p:nvPr>
        </p:nvSpPr>
        <p:spPr/>
        <p:txBody>
          <a:bodyPr/>
          <a:lstStyle/>
          <a:p>
            <a:pPr algn="l">
              <a:defRPr/>
            </a:pPr>
            <a:r>
              <a:rPr lang="en-US" altLang="zh-CN" dirty="0"/>
              <a:t>2.</a:t>
            </a:r>
            <a:r>
              <a:rPr lang="zh-CN" altLang="en-US" dirty="0"/>
              <a:t> 屏幕编辑器</a:t>
            </a:r>
            <a:r>
              <a:rPr lang="en-US" altLang="zh-CN" dirty="0"/>
              <a:t>vi</a:t>
            </a:r>
            <a:r>
              <a:rPr lang="zh-CN" altLang="en-US" dirty="0"/>
              <a:t>的常用命令</a:t>
            </a:r>
          </a:p>
        </p:txBody>
      </p:sp>
      <p:sp>
        <p:nvSpPr>
          <p:cNvPr id="3" name="内容占位符 2">
            <a:extLst>
              <a:ext uri="{FF2B5EF4-FFF2-40B4-BE49-F238E27FC236}">
                <a16:creationId xmlns:a16="http://schemas.microsoft.com/office/drawing/2014/main" id="{38F3C5B1-005E-4EAD-BEB0-6E833705F5CE}"/>
              </a:ext>
            </a:extLst>
          </p:cNvPr>
          <p:cNvSpPr>
            <a:spLocks noGrp="1"/>
          </p:cNvSpPr>
          <p:nvPr>
            <p:ph idx="1"/>
          </p:nvPr>
        </p:nvSpPr>
        <p:spPr>
          <a:xfrm>
            <a:off x="949573" y="1311567"/>
            <a:ext cx="10536049" cy="5157643"/>
          </a:xfrm>
        </p:spPr>
        <p:txBody>
          <a:bodyPr/>
          <a:lstStyle/>
          <a:p>
            <a:pPr marL="0" indent="0" algn="just">
              <a:lnSpc>
                <a:spcPct val="150000"/>
              </a:lnSpc>
              <a:spcBef>
                <a:spcPts val="0"/>
              </a:spcBef>
              <a:buNone/>
            </a:pPr>
            <a:r>
              <a:rPr lang="en-US" altLang="zh-CN" sz="2800" kern="100" dirty="0">
                <a:solidFill>
                  <a:srgbClr val="000000"/>
                </a:solidFill>
                <a:latin typeface="+mj-ea"/>
                <a:ea typeface="+mj-ea"/>
                <a:cs typeface="Times New Roman" panose="02020603050405020304" pitchFamily="18" charset="0"/>
              </a:rPr>
              <a:t>④</a:t>
            </a:r>
            <a:r>
              <a:rPr lang="zh-CN" altLang="en-US" sz="2800" kern="100" dirty="0">
                <a:solidFill>
                  <a:srgbClr val="000000"/>
                </a:solidFill>
                <a:latin typeface="+mj-ea"/>
                <a:ea typeface="+mj-ea"/>
                <a:cs typeface="Times New Roman" panose="02020603050405020304" pitchFamily="18" charset="0"/>
              </a:rPr>
              <a:t>替换文本命令：</a:t>
            </a:r>
            <a:endParaRPr lang="zh-CN" altLang="en-US" sz="2800" kern="100" dirty="0">
              <a:latin typeface="+mj-ea"/>
              <a:ea typeface="+mj-ea"/>
              <a:cs typeface="Times New Roman" panose="02020603050405020304" pitchFamily="18" charset="0"/>
            </a:endParaRPr>
          </a:p>
          <a:p>
            <a:pPr marL="669909" indent="-403215" algn="just">
              <a:lnSpc>
                <a:spcPct val="150000"/>
              </a:lnSpc>
              <a:spcBef>
                <a:spcPts val="0"/>
              </a:spcBef>
            </a:pPr>
            <a:r>
              <a:rPr lang="en-US" altLang="zh-CN" sz="2800" b="0" kern="100" dirty="0">
                <a:solidFill>
                  <a:srgbClr val="000000"/>
                </a:solidFill>
                <a:latin typeface="+mj-ea"/>
                <a:ea typeface="+mj-ea"/>
                <a:cs typeface="Times New Roman" panose="02020603050405020304" pitchFamily="18" charset="0"/>
              </a:rPr>
              <a:t>r</a:t>
            </a:r>
            <a:r>
              <a:rPr lang="zh-CN" altLang="en-US" sz="2800" b="0" kern="100" dirty="0">
                <a:solidFill>
                  <a:srgbClr val="000000"/>
                </a:solidFill>
                <a:latin typeface="+mj-ea"/>
                <a:ea typeface="+mj-ea"/>
                <a:cs typeface="Times New Roman" panose="02020603050405020304" pitchFamily="18" charset="0"/>
              </a:rPr>
              <a:t>字符替换命令：把当前</a:t>
            </a:r>
            <a:r>
              <a:rPr lang="zh-CN" altLang="en-US" sz="2800" b="0" kern="100" dirty="0">
                <a:solidFill>
                  <a:srgbClr val="0070C0"/>
                </a:solidFill>
                <a:latin typeface="+mj-ea"/>
                <a:ea typeface="+mj-ea"/>
                <a:cs typeface="Times New Roman" panose="02020603050405020304" pitchFamily="18" charset="0"/>
              </a:rPr>
              <a:t>光标所在字符</a:t>
            </a:r>
            <a:r>
              <a:rPr lang="zh-CN" altLang="en-US" sz="2800" b="0" kern="100" dirty="0">
                <a:solidFill>
                  <a:srgbClr val="000000"/>
                </a:solidFill>
                <a:latin typeface="+mj-ea"/>
                <a:ea typeface="+mj-ea"/>
                <a:cs typeface="Times New Roman" panose="02020603050405020304" pitchFamily="18" charset="0"/>
              </a:rPr>
              <a:t>替换为</a:t>
            </a:r>
            <a:r>
              <a:rPr lang="zh-CN" altLang="en-US" sz="2800" b="0" kern="100" dirty="0">
                <a:solidFill>
                  <a:srgbClr val="0070C0"/>
                </a:solidFill>
                <a:latin typeface="+mj-ea"/>
                <a:ea typeface="+mj-ea"/>
                <a:cs typeface="Times New Roman" panose="02020603050405020304" pitchFamily="18" charset="0"/>
              </a:rPr>
              <a:t>紧跟在</a:t>
            </a:r>
            <a:r>
              <a:rPr lang="en-US" altLang="zh-CN" sz="2800" b="0" kern="100" dirty="0">
                <a:solidFill>
                  <a:srgbClr val="0070C0"/>
                </a:solidFill>
                <a:latin typeface="+mj-ea"/>
                <a:ea typeface="+mj-ea"/>
                <a:cs typeface="Times New Roman" panose="02020603050405020304" pitchFamily="18" charset="0"/>
              </a:rPr>
              <a:t>r</a:t>
            </a:r>
            <a:r>
              <a:rPr lang="zh-CN" altLang="en-US" sz="2800" b="0" kern="100" dirty="0">
                <a:solidFill>
                  <a:srgbClr val="0070C0"/>
                </a:solidFill>
                <a:latin typeface="+mj-ea"/>
                <a:ea typeface="+mj-ea"/>
                <a:cs typeface="Times New Roman" panose="02020603050405020304" pitchFamily="18" charset="0"/>
              </a:rPr>
              <a:t>后面的字符 </a:t>
            </a:r>
            <a:r>
              <a:rPr lang="en-US" altLang="zh-CN" sz="2800" b="0" kern="100" dirty="0">
                <a:solidFill>
                  <a:srgbClr val="000000"/>
                </a:solidFill>
                <a:latin typeface="+mj-ea"/>
                <a:ea typeface="+mj-ea"/>
                <a:cs typeface="Times New Roman" panose="02020603050405020304" pitchFamily="18" charset="0"/>
              </a:rPr>
              <a:t>(</a:t>
            </a:r>
            <a:r>
              <a:rPr lang="zh-CN" altLang="en-US" sz="2800" b="0" kern="100" dirty="0">
                <a:solidFill>
                  <a:srgbClr val="000000"/>
                </a:solidFill>
                <a:latin typeface="+mj-ea"/>
                <a:ea typeface="+mj-ea"/>
                <a:cs typeface="Times New Roman" panose="02020603050405020304" pitchFamily="18" charset="0"/>
              </a:rPr>
              <a:t>只替换一个字符</a:t>
            </a:r>
            <a:r>
              <a:rPr lang="en-US" altLang="zh-CN" sz="2800" b="0" kern="100" dirty="0">
                <a:solidFill>
                  <a:srgbClr val="000000"/>
                </a:solidFill>
                <a:latin typeface="+mj-ea"/>
                <a:ea typeface="+mj-ea"/>
                <a:cs typeface="Times New Roman" panose="02020603050405020304" pitchFamily="18" charset="0"/>
              </a:rPr>
              <a:t>)</a:t>
            </a:r>
            <a:r>
              <a:rPr lang="zh-CN" altLang="en-US" sz="2800" b="0" kern="100" dirty="0">
                <a:solidFill>
                  <a:srgbClr val="000000"/>
                </a:solidFill>
                <a:latin typeface="+mj-ea"/>
                <a:ea typeface="+mj-ea"/>
                <a:cs typeface="Times New Roman" panose="02020603050405020304" pitchFamily="18" charset="0"/>
              </a:rPr>
              <a:t>。</a:t>
            </a:r>
            <a:endParaRPr lang="zh-CN" altLang="en-US" sz="2800" b="0" kern="100" dirty="0">
              <a:latin typeface="+mj-ea"/>
              <a:ea typeface="+mj-ea"/>
              <a:cs typeface="Times New Roman" panose="02020603050405020304" pitchFamily="18" charset="0"/>
            </a:endParaRPr>
          </a:p>
          <a:p>
            <a:pPr marL="669909" indent="-403215" algn="just">
              <a:lnSpc>
                <a:spcPct val="150000"/>
              </a:lnSpc>
              <a:spcBef>
                <a:spcPts val="0"/>
              </a:spcBef>
            </a:pPr>
            <a:r>
              <a:rPr lang="en-US" altLang="zh-CN" sz="2800" b="0" kern="100" dirty="0" err="1">
                <a:solidFill>
                  <a:srgbClr val="000000"/>
                </a:solidFill>
                <a:latin typeface="+mj-ea"/>
                <a:ea typeface="+mj-ea"/>
                <a:cs typeface="Times New Roman" panose="02020603050405020304" pitchFamily="18" charset="0"/>
              </a:rPr>
              <a:t>cw</a:t>
            </a:r>
            <a:r>
              <a:rPr lang="zh-CN" altLang="en-US" sz="2800" b="0" kern="100" dirty="0">
                <a:solidFill>
                  <a:srgbClr val="000000"/>
                </a:solidFill>
                <a:latin typeface="+mj-ea"/>
                <a:ea typeface="+mj-ea"/>
                <a:cs typeface="Times New Roman" panose="02020603050405020304" pitchFamily="18" charset="0"/>
              </a:rPr>
              <a:t>单词替换命令：把</a:t>
            </a:r>
            <a:r>
              <a:rPr lang="zh-CN" altLang="en-US" sz="2800" b="0" kern="100" dirty="0">
                <a:solidFill>
                  <a:srgbClr val="0070C0"/>
                </a:solidFill>
                <a:latin typeface="+mj-ea"/>
                <a:ea typeface="+mj-ea"/>
                <a:cs typeface="Times New Roman" panose="02020603050405020304" pitchFamily="18" charset="0"/>
              </a:rPr>
              <a:t>当前光标所在单词中</a:t>
            </a:r>
            <a:r>
              <a:rPr lang="en-US" altLang="zh-CN" sz="2800" b="0" kern="100" dirty="0">
                <a:solidFill>
                  <a:srgbClr val="0070C0"/>
                </a:solidFill>
                <a:latin typeface="+mj-ea"/>
                <a:ea typeface="+mj-ea"/>
                <a:cs typeface="Times New Roman" panose="02020603050405020304" pitchFamily="18" charset="0"/>
              </a:rPr>
              <a:t>, </a:t>
            </a:r>
            <a:r>
              <a:rPr lang="zh-CN" altLang="en-US" sz="2800" b="0" kern="100" dirty="0">
                <a:solidFill>
                  <a:srgbClr val="0070C0"/>
                </a:solidFill>
                <a:latin typeface="+mj-ea"/>
                <a:ea typeface="+mj-ea"/>
                <a:cs typeface="Times New Roman" panose="02020603050405020304" pitchFamily="18" charset="0"/>
              </a:rPr>
              <a:t>从光标所在字符到该单词结尾部分</a:t>
            </a:r>
            <a:r>
              <a:rPr lang="en-US" altLang="zh-CN" sz="2800" b="0" kern="100" dirty="0">
                <a:solidFill>
                  <a:srgbClr val="000000"/>
                </a:solidFill>
                <a:latin typeface="+mj-ea"/>
                <a:ea typeface="+mj-ea"/>
                <a:cs typeface="Times New Roman" panose="02020603050405020304" pitchFamily="18" charset="0"/>
              </a:rPr>
              <a:t>, </a:t>
            </a:r>
            <a:r>
              <a:rPr lang="zh-CN" altLang="en-US" sz="2800" b="0" kern="100" dirty="0">
                <a:solidFill>
                  <a:srgbClr val="000000"/>
                </a:solidFill>
                <a:latin typeface="+mj-ea"/>
                <a:ea typeface="+mj-ea"/>
                <a:cs typeface="Times New Roman" panose="02020603050405020304" pitchFamily="18" charset="0"/>
              </a:rPr>
              <a:t>替换为</a:t>
            </a:r>
            <a:r>
              <a:rPr lang="zh-CN" altLang="en-US" sz="2800" b="0" kern="100" dirty="0">
                <a:solidFill>
                  <a:srgbClr val="0070C0"/>
                </a:solidFill>
                <a:latin typeface="+mj-ea"/>
                <a:ea typeface="+mj-ea"/>
                <a:cs typeface="Times New Roman" panose="02020603050405020304" pitchFamily="18" charset="0"/>
              </a:rPr>
              <a:t>紧跟在</a:t>
            </a:r>
            <a:r>
              <a:rPr lang="en-US" altLang="zh-CN" sz="2800" b="0" kern="100" dirty="0" err="1">
                <a:solidFill>
                  <a:srgbClr val="0070C0"/>
                </a:solidFill>
                <a:latin typeface="+mj-ea"/>
                <a:ea typeface="+mj-ea"/>
                <a:cs typeface="Times New Roman" panose="02020603050405020304" pitchFamily="18" charset="0"/>
              </a:rPr>
              <a:t>cw</a:t>
            </a:r>
            <a:r>
              <a:rPr lang="zh-CN" altLang="en-US" sz="2800" b="0" kern="100" dirty="0">
                <a:solidFill>
                  <a:srgbClr val="0070C0"/>
                </a:solidFill>
                <a:latin typeface="+mj-ea"/>
                <a:ea typeface="+mj-ea"/>
                <a:cs typeface="Times New Roman" panose="02020603050405020304" pitchFamily="18" charset="0"/>
              </a:rPr>
              <a:t>命令后输入的部分</a:t>
            </a:r>
            <a:r>
              <a:rPr lang="en-US" altLang="zh-CN" sz="2800" b="0" kern="100" dirty="0">
                <a:solidFill>
                  <a:srgbClr val="0070C0"/>
                </a:solidFill>
                <a:latin typeface="+mj-ea"/>
                <a:ea typeface="+mj-ea"/>
                <a:cs typeface="Times New Roman" panose="02020603050405020304" pitchFamily="18" charset="0"/>
              </a:rPr>
              <a:t>, </a:t>
            </a:r>
            <a:r>
              <a:rPr lang="zh-CN" altLang="en-US" sz="2800" b="0" kern="100" dirty="0">
                <a:solidFill>
                  <a:srgbClr val="0070C0"/>
                </a:solidFill>
                <a:latin typeface="+mj-ea"/>
                <a:ea typeface="+mj-ea"/>
                <a:cs typeface="Times New Roman" panose="02020603050405020304" pitchFamily="18" charset="0"/>
              </a:rPr>
              <a:t>直到</a:t>
            </a:r>
            <a:r>
              <a:rPr lang="en-US" altLang="zh-CN" sz="2800" b="0" kern="100" dirty="0">
                <a:solidFill>
                  <a:srgbClr val="0070C0"/>
                </a:solidFill>
                <a:latin typeface="+mj-ea"/>
                <a:ea typeface="+mj-ea"/>
                <a:cs typeface="Times New Roman" panose="02020603050405020304" pitchFamily="18" charset="0"/>
              </a:rPr>
              <a:t>ESC</a:t>
            </a:r>
            <a:r>
              <a:rPr lang="zh-CN" altLang="en-US" sz="2800" b="0" kern="100" dirty="0">
                <a:solidFill>
                  <a:srgbClr val="0070C0"/>
                </a:solidFill>
                <a:latin typeface="+mj-ea"/>
                <a:ea typeface="+mj-ea"/>
                <a:cs typeface="Times New Roman" panose="02020603050405020304" pitchFamily="18" charset="0"/>
              </a:rPr>
              <a:t>键结束</a:t>
            </a:r>
            <a:r>
              <a:rPr lang="zh-CN" altLang="en-US" sz="2800" b="0" kern="100" dirty="0">
                <a:solidFill>
                  <a:srgbClr val="000000"/>
                </a:solidFill>
                <a:latin typeface="+mj-ea"/>
                <a:ea typeface="+mj-ea"/>
                <a:cs typeface="Times New Roman" panose="02020603050405020304" pitchFamily="18" charset="0"/>
              </a:rPr>
              <a:t>。新输入部分可能与被替换部分</a:t>
            </a:r>
            <a:r>
              <a:rPr lang="zh-CN" altLang="en-US" sz="2800" b="0" kern="100" dirty="0">
                <a:solidFill>
                  <a:srgbClr val="C00000"/>
                </a:solidFill>
                <a:latin typeface="+mj-ea"/>
                <a:ea typeface="+mj-ea"/>
                <a:cs typeface="Times New Roman" panose="02020603050405020304" pitchFamily="18" charset="0"/>
              </a:rPr>
              <a:t>不等长</a:t>
            </a:r>
            <a:r>
              <a:rPr lang="zh-CN" altLang="en-US" sz="2800" b="0" kern="100" dirty="0">
                <a:solidFill>
                  <a:srgbClr val="000000"/>
                </a:solidFill>
                <a:latin typeface="+mj-ea"/>
                <a:ea typeface="+mj-ea"/>
                <a:cs typeface="Times New Roman" panose="02020603050405020304" pitchFamily="18" charset="0"/>
              </a:rPr>
              <a:t>。</a:t>
            </a:r>
            <a:endParaRPr lang="zh-CN" altLang="en-US" sz="2800" b="0" kern="100" dirty="0">
              <a:latin typeface="+mj-ea"/>
              <a:ea typeface="+mj-ea"/>
              <a:cs typeface="Times New Roman" panose="02020603050405020304" pitchFamily="18" charset="0"/>
            </a:endParaRPr>
          </a:p>
          <a:p>
            <a:pPr>
              <a:lnSpc>
                <a:spcPct val="150000"/>
              </a:lnSpc>
              <a:defRPr/>
            </a:pPr>
            <a:endParaRPr lang="zh-CN" altLang="en-US" sz="2800" dirty="0">
              <a:latin typeface="+mj-ea"/>
              <a:ea typeface="+mj-ea"/>
            </a:endParaRPr>
          </a:p>
        </p:txBody>
      </p:sp>
    </p:spTree>
    <p:custDataLst>
      <p:tags r:id="rId1"/>
    </p:custDataLst>
    <p:extLst>
      <p:ext uri="{BB962C8B-B14F-4D97-AF65-F5344CB8AC3E}">
        <p14:creationId xmlns:p14="http://schemas.microsoft.com/office/powerpoint/2010/main" val="3897037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BF2F0D-005C-465B-A923-192FB972F809}"/>
              </a:ext>
            </a:extLst>
          </p:cNvPr>
          <p:cNvSpPr>
            <a:spLocks noGrp="1"/>
          </p:cNvSpPr>
          <p:nvPr>
            <p:ph type="title"/>
          </p:nvPr>
        </p:nvSpPr>
        <p:spPr/>
        <p:txBody>
          <a:bodyPr/>
          <a:lstStyle/>
          <a:p>
            <a:pPr algn="l">
              <a:defRPr/>
            </a:pPr>
            <a:r>
              <a:rPr lang="en-US" altLang="zh-CN" dirty="0"/>
              <a:t>2.</a:t>
            </a:r>
            <a:r>
              <a:rPr lang="zh-CN" altLang="en-US" dirty="0"/>
              <a:t> 屏幕编辑器</a:t>
            </a:r>
            <a:r>
              <a:rPr lang="en-US" altLang="zh-CN" dirty="0"/>
              <a:t>vi</a:t>
            </a:r>
            <a:r>
              <a:rPr lang="zh-CN" altLang="en-US" dirty="0"/>
              <a:t>的常用命令</a:t>
            </a:r>
          </a:p>
        </p:txBody>
      </p:sp>
      <p:sp>
        <p:nvSpPr>
          <p:cNvPr id="3" name="内容占位符 2">
            <a:extLst>
              <a:ext uri="{FF2B5EF4-FFF2-40B4-BE49-F238E27FC236}">
                <a16:creationId xmlns:a16="http://schemas.microsoft.com/office/drawing/2014/main" id="{38F3C5B1-005E-4EAD-BEB0-6E833705F5CE}"/>
              </a:ext>
            </a:extLst>
          </p:cNvPr>
          <p:cNvSpPr>
            <a:spLocks noGrp="1"/>
          </p:cNvSpPr>
          <p:nvPr>
            <p:ph idx="1"/>
          </p:nvPr>
        </p:nvSpPr>
        <p:spPr>
          <a:xfrm>
            <a:off x="949573" y="1311567"/>
            <a:ext cx="10536049" cy="5157643"/>
          </a:xfrm>
        </p:spPr>
        <p:txBody>
          <a:bodyPr/>
          <a:lstStyle/>
          <a:p>
            <a:pPr marL="0" indent="0">
              <a:lnSpc>
                <a:spcPct val="150000"/>
              </a:lnSpc>
              <a:spcBef>
                <a:spcPts val="0"/>
              </a:spcBef>
              <a:buNone/>
            </a:pPr>
            <a:r>
              <a:rPr lang="en-US" altLang="zh-CN" sz="2800" kern="100" dirty="0">
                <a:solidFill>
                  <a:srgbClr val="000000"/>
                </a:solidFill>
                <a:latin typeface="+mj-ea"/>
                <a:ea typeface="+mj-ea"/>
                <a:cs typeface="Times New Roman" panose="02020603050405020304" pitchFamily="18" charset="0"/>
              </a:rPr>
              <a:t>⑤</a:t>
            </a:r>
            <a:r>
              <a:rPr lang="zh-CN" altLang="en-US" sz="2800" kern="100" dirty="0">
                <a:solidFill>
                  <a:srgbClr val="000000"/>
                </a:solidFill>
                <a:latin typeface="+mj-ea"/>
                <a:ea typeface="+mj-ea"/>
                <a:cs typeface="Times New Roman" panose="02020603050405020304" pitchFamily="18" charset="0"/>
              </a:rPr>
              <a:t>搜索文本命令</a:t>
            </a:r>
            <a:endParaRPr lang="zh-CN" altLang="en-US" sz="2800" kern="100" dirty="0">
              <a:latin typeface="+mj-ea"/>
              <a:ea typeface="+mj-ea"/>
              <a:cs typeface="Times New Roman" panose="02020603050405020304" pitchFamily="18" charset="0"/>
            </a:endParaRPr>
          </a:p>
          <a:p>
            <a:pPr marL="0" indent="0">
              <a:lnSpc>
                <a:spcPct val="150000"/>
              </a:lnSpc>
              <a:spcBef>
                <a:spcPts val="0"/>
              </a:spcBef>
              <a:buNone/>
            </a:pPr>
            <a:r>
              <a:rPr lang="en-US" altLang="zh-CN" sz="2400" kern="100" dirty="0">
                <a:solidFill>
                  <a:srgbClr val="000000"/>
                </a:solidFill>
                <a:latin typeface="+mj-ea"/>
                <a:ea typeface="+mj-ea"/>
                <a:cs typeface="Times New Roman" panose="02020603050405020304" pitchFamily="18" charset="0"/>
              </a:rPr>
              <a:t>/   </a:t>
            </a:r>
          </a:p>
          <a:p>
            <a:pPr marL="228594" lvl="1" indent="266693">
              <a:lnSpc>
                <a:spcPct val="150000"/>
              </a:lnSpc>
              <a:spcBef>
                <a:spcPts val="0"/>
              </a:spcBef>
            </a:pPr>
            <a:r>
              <a:rPr lang="en-US" altLang="zh-CN" sz="2400" kern="100" dirty="0">
                <a:solidFill>
                  <a:srgbClr val="000000"/>
                </a:solidFill>
                <a:latin typeface="+mj-ea"/>
                <a:ea typeface="+mj-ea"/>
                <a:cs typeface="Times New Roman" panose="02020603050405020304" pitchFamily="18" charset="0"/>
              </a:rPr>
              <a:t> </a:t>
            </a:r>
            <a:r>
              <a:rPr lang="zh-CN" altLang="en-US" sz="2400" kern="100" dirty="0">
                <a:solidFill>
                  <a:srgbClr val="000000"/>
                </a:solidFill>
                <a:latin typeface="+mj-ea"/>
                <a:ea typeface="+mj-ea"/>
                <a:cs typeface="Times New Roman" panose="02020603050405020304" pitchFamily="18" charset="0"/>
              </a:rPr>
              <a:t>键入 </a:t>
            </a:r>
            <a:r>
              <a:rPr lang="en-US" altLang="zh-CN" sz="2400" kern="100" dirty="0">
                <a:solidFill>
                  <a:srgbClr val="000000"/>
                </a:solidFill>
                <a:latin typeface="+mj-ea"/>
                <a:ea typeface="+mj-ea"/>
                <a:cs typeface="Times New Roman" panose="02020603050405020304" pitchFamily="18" charset="0"/>
              </a:rPr>
              <a:t>/ </a:t>
            </a:r>
            <a:r>
              <a:rPr lang="zh-CN" altLang="en-US" sz="2400" kern="100" dirty="0">
                <a:solidFill>
                  <a:srgbClr val="000000"/>
                </a:solidFill>
                <a:latin typeface="+mj-ea"/>
                <a:ea typeface="+mj-ea"/>
                <a:cs typeface="Times New Roman" panose="02020603050405020304" pitchFamily="18" charset="0"/>
              </a:rPr>
              <a:t>后</a:t>
            </a:r>
            <a:r>
              <a:rPr lang="en-US" altLang="zh-CN" sz="2400" kern="100" dirty="0">
                <a:solidFill>
                  <a:srgbClr val="000000"/>
                </a:solidFill>
                <a:latin typeface="+mj-ea"/>
                <a:ea typeface="+mj-ea"/>
                <a:cs typeface="Times New Roman" panose="02020603050405020304" pitchFamily="18" charset="0"/>
              </a:rPr>
              <a:t>,  / </a:t>
            </a:r>
            <a:r>
              <a:rPr lang="zh-CN" altLang="en-US" sz="2400" kern="100" dirty="0">
                <a:solidFill>
                  <a:srgbClr val="000000"/>
                </a:solidFill>
                <a:latin typeface="+mj-ea"/>
                <a:ea typeface="+mj-ea"/>
                <a:cs typeface="Times New Roman" panose="02020603050405020304" pitchFamily="18" charset="0"/>
              </a:rPr>
              <a:t>出现在屏幕左下角</a:t>
            </a:r>
            <a:r>
              <a:rPr lang="en-US" altLang="zh-CN" sz="2400" kern="100" dirty="0">
                <a:solidFill>
                  <a:srgbClr val="000000"/>
                </a:solidFill>
                <a:latin typeface="+mj-ea"/>
                <a:ea typeface="+mj-ea"/>
                <a:cs typeface="Times New Roman" panose="02020603050405020304" pitchFamily="18" charset="0"/>
              </a:rPr>
              <a:t>, </a:t>
            </a:r>
            <a:r>
              <a:rPr lang="zh-CN" altLang="en-US" sz="2400" kern="100" dirty="0">
                <a:solidFill>
                  <a:srgbClr val="000000"/>
                </a:solidFill>
                <a:latin typeface="+mj-ea"/>
                <a:ea typeface="+mj-ea"/>
                <a:cs typeface="Times New Roman" panose="02020603050405020304" pitchFamily="18" charset="0"/>
              </a:rPr>
              <a:t>当输入要查询的字符串并按回车后</a:t>
            </a:r>
            <a:r>
              <a:rPr lang="en-US" altLang="zh-CN" sz="2400" kern="100" dirty="0">
                <a:solidFill>
                  <a:srgbClr val="000000"/>
                </a:solidFill>
                <a:latin typeface="+mj-ea"/>
                <a:ea typeface="+mj-ea"/>
                <a:cs typeface="Times New Roman" panose="02020603050405020304" pitchFamily="18" charset="0"/>
              </a:rPr>
              <a:t>, vi </a:t>
            </a:r>
            <a:r>
              <a:rPr lang="zh-CN" altLang="en-US" sz="2400" kern="100" dirty="0">
                <a:solidFill>
                  <a:srgbClr val="000000"/>
                </a:solidFill>
                <a:latin typeface="+mj-ea"/>
                <a:ea typeface="+mj-ea"/>
                <a:cs typeface="Times New Roman" panose="02020603050405020304" pitchFamily="18" charset="0"/>
              </a:rPr>
              <a:t>从当前位置开始向文件尾方向进行查找</a:t>
            </a:r>
            <a:r>
              <a:rPr lang="en-US" altLang="zh-CN" sz="2400" kern="100" dirty="0">
                <a:solidFill>
                  <a:srgbClr val="000000"/>
                </a:solidFill>
                <a:latin typeface="+mj-ea"/>
                <a:ea typeface="+mj-ea"/>
                <a:cs typeface="Times New Roman" panose="02020603050405020304" pitchFamily="18" charset="0"/>
              </a:rPr>
              <a:t>, </a:t>
            </a:r>
            <a:r>
              <a:rPr lang="zh-CN" altLang="en-US" sz="2400" kern="100" dirty="0">
                <a:solidFill>
                  <a:srgbClr val="000000"/>
                </a:solidFill>
                <a:latin typeface="+mj-ea"/>
                <a:ea typeface="+mj-ea"/>
                <a:cs typeface="Times New Roman" panose="02020603050405020304" pitchFamily="18" charset="0"/>
              </a:rPr>
              <a:t>并停留在找到的第一个字符串位置</a:t>
            </a:r>
            <a:r>
              <a:rPr lang="en-US" altLang="zh-CN" sz="2400" kern="100" dirty="0">
                <a:solidFill>
                  <a:srgbClr val="000000"/>
                </a:solidFill>
                <a:latin typeface="+mj-ea"/>
                <a:ea typeface="+mj-ea"/>
                <a:cs typeface="Times New Roman" panose="02020603050405020304" pitchFamily="18" charset="0"/>
              </a:rPr>
              <a:t>. </a:t>
            </a:r>
            <a:r>
              <a:rPr lang="zh-CN" altLang="en-US" sz="2400" kern="100" dirty="0">
                <a:solidFill>
                  <a:srgbClr val="000000"/>
                </a:solidFill>
                <a:latin typeface="+mj-ea"/>
                <a:ea typeface="+mj-ea"/>
                <a:cs typeface="Times New Roman" panose="02020603050405020304" pitchFamily="18" charset="0"/>
              </a:rPr>
              <a:t>如果按 </a:t>
            </a:r>
            <a:r>
              <a:rPr lang="en-US" altLang="zh-CN" sz="2400" kern="100" dirty="0">
                <a:solidFill>
                  <a:srgbClr val="000000"/>
                </a:solidFill>
                <a:latin typeface="+mj-ea"/>
                <a:ea typeface="+mj-ea"/>
                <a:cs typeface="Times New Roman" panose="02020603050405020304" pitchFamily="18" charset="0"/>
              </a:rPr>
              <a:t>n </a:t>
            </a:r>
            <a:r>
              <a:rPr lang="zh-CN" altLang="en-US" sz="2400" kern="100" dirty="0">
                <a:solidFill>
                  <a:srgbClr val="000000"/>
                </a:solidFill>
                <a:latin typeface="+mj-ea"/>
                <a:ea typeface="+mj-ea"/>
                <a:cs typeface="Times New Roman" panose="02020603050405020304" pitchFamily="18" charset="0"/>
              </a:rPr>
              <a:t>则继续向文件尾方向查找。如果查找到文件尾后继续按</a:t>
            </a:r>
            <a:r>
              <a:rPr lang="en-US" altLang="zh-CN" sz="2400" kern="100" dirty="0">
                <a:solidFill>
                  <a:srgbClr val="000000"/>
                </a:solidFill>
                <a:latin typeface="+mj-ea"/>
                <a:ea typeface="+mj-ea"/>
                <a:cs typeface="Times New Roman" panose="02020603050405020304" pitchFamily="18" charset="0"/>
              </a:rPr>
              <a:t>n</a:t>
            </a:r>
            <a:r>
              <a:rPr lang="zh-CN" altLang="en-US" sz="2400" kern="100" dirty="0">
                <a:solidFill>
                  <a:srgbClr val="000000"/>
                </a:solidFill>
                <a:latin typeface="+mj-ea"/>
                <a:ea typeface="+mj-ea"/>
                <a:cs typeface="Times New Roman" panose="02020603050405020304" pitchFamily="18" charset="0"/>
              </a:rPr>
              <a:t>，则又从文件头开始向文件尾方向进行查找。在查找过程中如果按</a:t>
            </a:r>
            <a:r>
              <a:rPr lang="en-US" altLang="zh-CN" sz="2400" kern="100" dirty="0">
                <a:solidFill>
                  <a:srgbClr val="000000"/>
                </a:solidFill>
                <a:latin typeface="+mj-ea"/>
                <a:ea typeface="+mj-ea"/>
                <a:cs typeface="Times New Roman" panose="02020603050405020304" pitchFamily="18" charset="0"/>
              </a:rPr>
              <a:t>N</a:t>
            </a:r>
            <a:r>
              <a:rPr lang="zh-CN" altLang="en-US" sz="2400" kern="100" dirty="0">
                <a:solidFill>
                  <a:srgbClr val="000000"/>
                </a:solidFill>
                <a:latin typeface="+mj-ea"/>
                <a:ea typeface="+mj-ea"/>
                <a:cs typeface="Times New Roman" panose="02020603050405020304" pitchFamily="18" charset="0"/>
              </a:rPr>
              <a:t>键</a:t>
            </a:r>
            <a:r>
              <a:rPr lang="en-US" altLang="zh-CN" sz="2400" kern="100" dirty="0">
                <a:solidFill>
                  <a:srgbClr val="000000"/>
                </a:solidFill>
                <a:latin typeface="+mj-ea"/>
                <a:ea typeface="+mj-ea"/>
                <a:cs typeface="Times New Roman" panose="02020603050405020304" pitchFamily="18" charset="0"/>
              </a:rPr>
              <a:t>,</a:t>
            </a:r>
            <a:r>
              <a:rPr lang="zh-CN" altLang="en-US" sz="2400" kern="100" dirty="0">
                <a:solidFill>
                  <a:srgbClr val="000000"/>
                </a:solidFill>
                <a:latin typeface="+mj-ea"/>
                <a:ea typeface="+mj-ea"/>
                <a:cs typeface="Times New Roman" panose="02020603050405020304" pitchFamily="18" charset="0"/>
              </a:rPr>
              <a:t>则是向文件头方向进行查找。</a:t>
            </a:r>
            <a:endParaRPr lang="zh-CN" altLang="en-US" sz="2400" kern="100" dirty="0">
              <a:latin typeface="+mj-ea"/>
              <a:ea typeface="+mj-ea"/>
              <a:cs typeface="Times New Roman" panose="02020603050405020304" pitchFamily="18" charset="0"/>
            </a:endParaRPr>
          </a:p>
          <a:p>
            <a:pPr marL="0" indent="0">
              <a:lnSpc>
                <a:spcPct val="150000"/>
              </a:lnSpc>
              <a:spcBef>
                <a:spcPts val="0"/>
              </a:spcBef>
              <a:buNone/>
            </a:pPr>
            <a:r>
              <a:rPr lang="en-US" altLang="zh-CN" sz="2400" kern="100" dirty="0">
                <a:solidFill>
                  <a:srgbClr val="000000"/>
                </a:solidFill>
                <a:latin typeface="+mj-ea"/>
                <a:ea typeface="+mj-ea"/>
                <a:cs typeface="Times New Roman" panose="02020603050405020304" pitchFamily="18" charset="0"/>
              </a:rPr>
              <a:t>?     </a:t>
            </a:r>
          </a:p>
          <a:p>
            <a:pPr marL="228594" lvl="1" indent="266693">
              <a:lnSpc>
                <a:spcPct val="150000"/>
              </a:lnSpc>
              <a:spcBef>
                <a:spcPts val="0"/>
              </a:spcBef>
            </a:pPr>
            <a:r>
              <a:rPr lang="zh-CN" altLang="en-US" sz="2400" kern="100" dirty="0">
                <a:solidFill>
                  <a:srgbClr val="000000"/>
                </a:solidFill>
                <a:latin typeface="+mj-ea"/>
                <a:ea typeface="+mj-ea"/>
                <a:cs typeface="Times New Roman" panose="02020603050405020304" pitchFamily="18" charset="0"/>
              </a:rPr>
              <a:t>与 </a:t>
            </a:r>
            <a:r>
              <a:rPr lang="en-US" altLang="zh-CN" sz="2400" kern="100" dirty="0">
                <a:solidFill>
                  <a:srgbClr val="000000"/>
                </a:solidFill>
                <a:latin typeface="+mj-ea"/>
                <a:ea typeface="+mj-ea"/>
                <a:cs typeface="Times New Roman" panose="02020603050405020304" pitchFamily="18" charset="0"/>
              </a:rPr>
              <a:t>/ </a:t>
            </a:r>
            <a:r>
              <a:rPr lang="zh-CN" altLang="en-US" sz="2400" kern="100" dirty="0">
                <a:solidFill>
                  <a:srgbClr val="000000"/>
                </a:solidFill>
                <a:latin typeface="+mj-ea"/>
                <a:ea typeface="+mj-ea"/>
                <a:cs typeface="Times New Roman" panose="02020603050405020304" pitchFamily="18" charset="0"/>
              </a:rPr>
              <a:t>命令功能完全相同</a:t>
            </a:r>
            <a:r>
              <a:rPr lang="en-US" altLang="zh-CN" sz="2400" kern="100" dirty="0">
                <a:solidFill>
                  <a:srgbClr val="000000"/>
                </a:solidFill>
                <a:latin typeface="+mj-ea"/>
                <a:ea typeface="+mj-ea"/>
                <a:cs typeface="Times New Roman" panose="02020603050405020304" pitchFamily="18" charset="0"/>
              </a:rPr>
              <a:t>, </a:t>
            </a:r>
            <a:r>
              <a:rPr lang="zh-CN" altLang="en-US" sz="2400" kern="100" dirty="0">
                <a:solidFill>
                  <a:srgbClr val="000000"/>
                </a:solidFill>
                <a:latin typeface="+mj-ea"/>
                <a:ea typeface="+mj-ea"/>
                <a:cs typeface="Times New Roman" panose="02020603050405020304" pitchFamily="18" charset="0"/>
              </a:rPr>
              <a:t>只是查找方向是从当前位置向文件头方向进行。</a:t>
            </a:r>
            <a:br>
              <a:rPr lang="zh-CN" altLang="en-US" sz="2400" kern="100" dirty="0">
                <a:solidFill>
                  <a:srgbClr val="000000"/>
                </a:solidFill>
                <a:latin typeface="+mj-ea"/>
                <a:ea typeface="+mj-ea"/>
                <a:cs typeface="Times New Roman" panose="02020603050405020304" pitchFamily="18" charset="0"/>
              </a:rPr>
            </a:br>
            <a:endParaRPr lang="zh-CN" altLang="en-US" sz="2400" dirty="0">
              <a:latin typeface="+mj-ea"/>
              <a:ea typeface="+mj-ea"/>
            </a:endParaRPr>
          </a:p>
        </p:txBody>
      </p:sp>
    </p:spTree>
    <p:custDataLst>
      <p:tags r:id="rId1"/>
    </p:custDataLst>
    <p:extLst>
      <p:ext uri="{BB962C8B-B14F-4D97-AF65-F5344CB8AC3E}">
        <p14:creationId xmlns:p14="http://schemas.microsoft.com/office/powerpoint/2010/main" val="3165733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BF2F0D-005C-465B-A923-192FB972F809}"/>
              </a:ext>
            </a:extLst>
          </p:cNvPr>
          <p:cNvSpPr>
            <a:spLocks noGrp="1"/>
          </p:cNvSpPr>
          <p:nvPr>
            <p:ph type="title"/>
          </p:nvPr>
        </p:nvSpPr>
        <p:spPr/>
        <p:txBody>
          <a:bodyPr/>
          <a:lstStyle/>
          <a:p>
            <a:pPr algn="l">
              <a:defRPr/>
            </a:pPr>
            <a:r>
              <a:rPr lang="en-US" altLang="zh-CN" dirty="0"/>
              <a:t>2.</a:t>
            </a:r>
            <a:r>
              <a:rPr lang="zh-CN" altLang="en-US" dirty="0"/>
              <a:t> 屏幕编辑器</a:t>
            </a:r>
            <a:r>
              <a:rPr lang="en-US" altLang="zh-CN" dirty="0"/>
              <a:t>vi</a:t>
            </a:r>
            <a:r>
              <a:rPr lang="zh-CN" altLang="en-US" dirty="0"/>
              <a:t>的常用命令</a:t>
            </a:r>
          </a:p>
        </p:txBody>
      </p:sp>
      <p:sp>
        <p:nvSpPr>
          <p:cNvPr id="3" name="内容占位符 2">
            <a:extLst>
              <a:ext uri="{FF2B5EF4-FFF2-40B4-BE49-F238E27FC236}">
                <a16:creationId xmlns:a16="http://schemas.microsoft.com/office/drawing/2014/main" id="{38F3C5B1-005E-4EAD-BEB0-6E833705F5CE}"/>
              </a:ext>
            </a:extLst>
          </p:cNvPr>
          <p:cNvSpPr>
            <a:spLocks noGrp="1"/>
          </p:cNvSpPr>
          <p:nvPr>
            <p:ph idx="1"/>
          </p:nvPr>
        </p:nvSpPr>
        <p:spPr>
          <a:xfrm>
            <a:off x="949573" y="1311567"/>
            <a:ext cx="10536049" cy="5157643"/>
          </a:xfrm>
        </p:spPr>
        <p:txBody>
          <a:bodyPr/>
          <a:lstStyle/>
          <a:p>
            <a:pPr marL="0" indent="0" algn="just">
              <a:lnSpc>
                <a:spcPct val="150000"/>
              </a:lnSpc>
              <a:spcBef>
                <a:spcPts val="0"/>
              </a:spcBef>
              <a:buNone/>
            </a:pPr>
            <a:r>
              <a:rPr lang="en-US" altLang="zh-CN" sz="2800" kern="100" dirty="0">
                <a:solidFill>
                  <a:srgbClr val="000000"/>
                </a:solidFill>
                <a:latin typeface="+mj-ea"/>
                <a:ea typeface="+mj-ea"/>
                <a:cs typeface="Times New Roman" panose="02020603050405020304" pitchFamily="18" charset="0"/>
              </a:rPr>
              <a:t>⑥</a:t>
            </a:r>
            <a:r>
              <a:rPr lang="zh-CN" altLang="en-US" sz="2800" kern="100" dirty="0">
                <a:solidFill>
                  <a:srgbClr val="000000"/>
                </a:solidFill>
                <a:latin typeface="+mj-ea"/>
                <a:ea typeface="+mj-ea"/>
                <a:cs typeface="Times New Roman" panose="02020603050405020304" pitchFamily="18" charset="0"/>
              </a:rPr>
              <a:t>其他辅助操作：</a:t>
            </a:r>
            <a:endParaRPr lang="zh-CN" altLang="en-US" sz="2800" kern="100" dirty="0">
              <a:latin typeface="+mj-ea"/>
              <a:ea typeface="+mj-ea"/>
              <a:cs typeface="Times New Roman" panose="02020603050405020304" pitchFamily="18" charset="0"/>
            </a:endParaRPr>
          </a:p>
          <a:p>
            <a:pPr marL="2539937" indent="-2131960" algn="just">
              <a:lnSpc>
                <a:spcPct val="150000"/>
              </a:lnSpc>
              <a:spcBef>
                <a:spcPts val="0"/>
              </a:spcBef>
              <a:buNone/>
            </a:pPr>
            <a:r>
              <a:rPr lang="en-US" altLang="zh-CN" sz="2400" b="0" kern="100" dirty="0">
                <a:solidFill>
                  <a:srgbClr val="000000"/>
                </a:solidFill>
                <a:latin typeface="+mj-ea"/>
                <a:ea typeface="+mj-ea"/>
                <a:cs typeface="Times New Roman" panose="02020603050405020304" pitchFamily="18" charset="0"/>
              </a:rPr>
              <a:t>u </a:t>
            </a:r>
            <a:r>
              <a:rPr lang="zh-CN" altLang="en-US" sz="2400" b="0" kern="100" dirty="0">
                <a:solidFill>
                  <a:srgbClr val="000000"/>
                </a:solidFill>
                <a:latin typeface="+mj-ea"/>
                <a:ea typeface="+mj-ea"/>
                <a:cs typeface="Times New Roman" panose="02020603050405020304" pitchFamily="18" charset="0"/>
              </a:rPr>
              <a:t>命令    取消最近一条修改文本的命令</a:t>
            </a:r>
            <a:r>
              <a:rPr lang="en-US" altLang="zh-CN" sz="2400" b="0" kern="100" dirty="0">
                <a:solidFill>
                  <a:srgbClr val="000000"/>
                </a:solidFill>
                <a:latin typeface="+mj-ea"/>
                <a:ea typeface="+mj-ea"/>
                <a:cs typeface="Times New Roman" panose="02020603050405020304" pitchFamily="18" charset="0"/>
              </a:rPr>
              <a:t>.</a:t>
            </a:r>
            <a:endParaRPr lang="zh-CN" altLang="en-US" sz="2400" b="0" kern="100" dirty="0">
              <a:solidFill>
                <a:srgbClr val="000000"/>
              </a:solidFill>
              <a:latin typeface="+mj-ea"/>
              <a:ea typeface="+mj-ea"/>
              <a:cs typeface="Times New Roman" panose="02020603050405020304" pitchFamily="18" charset="0"/>
            </a:endParaRPr>
          </a:p>
          <a:p>
            <a:pPr marL="2539937" indent="-2131960" algn="just">
              <a:lnSpc>
                <a:spcPct val="150000"/>
              </a:lnSpc>
              <a:spcBef>
                <a:spcPts val="0"/>
              </a:spcBef>
              <a:buNone/>
            </a:pPr>
            <a:r>
              <a:rPr lang="en-US" altLang="zh-CN" sz="2400" b="0" kern="100" dirty="0">
                <a:solidFill>
                  <a:srgbClr val="000000"/>
                </a:solidFill>
                <a:latin typeface="+mj-ea"/>
                <a:ea typeface="+mj-ea"/>
                <a:cs typeface="Times New Roman" panose="02020603050405020304" pitchFamily="18" charset="0"/>
              </a:rPr>
              <a:t>. </a:t>
            </a:r>
            <a:r>
              <a:rPr lang="zh-CN" altLang="en-US" sz="2400" b="0" kern="100" dirty="0">
                <a:solidFill>
                  <a:srgbClr val="000000"/>
                </a:solidFill>
                <a:latin typeface="+mj-ea"/>
                <a:ea typeface="+mj-ea"/>
                <a:cs typeface="Times New Roman" panose="02020603050405020304" pitchFamily="18" charset="0"/>
              </a:rPr>
              <a:t>命令     重复最近一条修改命令</a:t>
            </a:r>
          </a:p>
          <a:p>
            <a:pPr marL="2539937" indent="-2131960" algn="just">
              <a:lnSpc>
                <a:spcPct val="150000"/>
              </a:lnSpc>
              <a:spcBef>
                <a:spcPts val="0"/>
              </a:spcBef>
              <a:buNone/>
            </a:pPr>
            <a:r>
              <a:rPr lang="en-US" altLang="zh-CN" sz="2400" b="0" kern="100" dirty="0">
                <a:solidFill>
                  <a:srgbClr val="000000"/>
                </a:solidFill>
                <a:latin typeface="+mj-ea"/>
                <a:ea typeface="+mj-ea"/>
                <a:cs typeface="Times New Roman" panose="02020603050405020304" pitchFamily="18" charset="0"/>
              </a:rPr>
              <a:t>J </a:t>
            </a:r>
            <a:r>
              <a:rPr lang="zh-CN" altLang="en-US" sz="2400" b="0" kern="100" dirty="0">
                <a:solidFill>
                  <a:srgbClr val="000000"/>
                </a:solidFill>
                <a:latin typeface="+mj-ea"/>
                <a:ea typeface="+mj-ea"/>
                <a:cs typeface="Times New Roman" panose="02020603050405020304" pitchFamily="18" charset="0"/>
              </a:rPr>
              <a:t>命令     把下一行连接到当前行的行尾</a:t>
            </a:r>
            <a:endParaRPr lang="zh-CN" altLang="en-US" sz="2400" b="0" kern="100" dirty="0">
              <a:latin typeface="+mj-ea"/>
              <a:ea typeface="+mj-ea"/>
              <a:cs typeface="Times New Roman" panose="02020603050405020304" pitchFamily="18" charset="0"/>
            </a:endParaRPr>
          </a:p>
          <a:p>
            <a:pPr marL="2539937" indent="-2131960" algn="just">
              <a:lnSpc>
                <a:spcPct val="150000"/>
              </a:lnSpc>
              <a:spcBef>
                <a:spcPts val="0"/>
              </a:spcBef>
              <a:buNone/>
            </a:pPr>
            <a:r>
              <a:rPr lang="en-US" altLang="zh-CN" sz="2400" b="0" kern="100" dirty="0">
                <a:solidFill>
                  <a:srgbClr val="000000"/>
                </a:solidFill>
                <a:latin typeface="+mj-ea"/>
                <a:ea typeface="+mj-ea"/>
                <a:cs typeface="Times New Roman" panose="02020603050405020304" pitchFamily="18" charset="0"/>
              </a:rPr>
              <a:t>p </a:t>
            </a:r>
            <a:r>
              <a:rPr lang="zh-CN" altLang="en-US" sz="2400" b="0" kern="100" dirty="0">
                <a:solidFill>
                  <a:srgbClr val="000000"/>
                </a:solidFill>
                <a:latin typeface="+mj-ea"/>
                <a:ea typeface="+mj-ea"/>
                <a:cs typeface="Times New Roman" panose="02020603050405020304" pitchFamily="18" charset="0"/>
              </a:rPr>
              <a:t>命令   把最近一次删除命令删除的内容粘贴到当前光标之后</a:t>
            </a:r>
            <a:r>
              <a:rPr lang="en-US" altLang="zh-CN" sz="2400" b="0" kern="100" dirty="0">
                <a:solidFill>
                  <a:srgbClr val="000000"/>
                </a:solidFill>
                <a:latin typeface="+mj-ea"/>
                <a:ea typeface="+mj-ea"/>
                <a:cs typeface="Times New Roman" panose="02020603050405020304" pitchFamily="18" charset="0"/>
              </a:rPr>
              <a:t>, </a:t>
            </a:r>
            <a:r>
              <a:rPr lang="zh-CN" altLang="en-US" sz="2400" b="0" kern="100" dirty="0">
                <a:solidFill>
                  <a:srgbClr val="000000"/>
                </a:solidFill>
                <a:latin typeface="+mj-ea"/>
                <a:ea typeface="+mj-ea"/>
                <a:cs typeface="Times New Roman" panose="02020603050405020304" pitchFamily="18" charset="0"/>
              </a:rPr>
              <a:t>光标以后的内容依次向后移动</a:t>
            </a:r>
            <a:r>
              <a:rPr lang="en-US" altLang="zh-CN" sz="2400" b="0" kern="100" dirty="0">
                <a:solidFill>
                  <a:srgbClr val="000000"/>
                </a:solidFill>
                <a:latin typeface="+mj-ea"/>
                <a:ea typeface="+mj-ea"/>
                <a:cs typeface="Times New Roman" panose="02020603050405020304" pitchFamily="18" charset="0"/>
              </a:rPr>
              <a:t>; </a:t>
            </a:r>
            <a:r>
              <a:rPr lang="zh-CN" altLang="en-US" sz="2400" b="0" kern="100" dirty="0">
                <a:solidFill>
                  <a:srgbClr val="000000"/>
                </a:solidFill>
                <a:latin typeface="+mj-ea"/>
                <a:ea typeface="+mj-ea"/>
                <a:cs typeface="Times New Roman" panose="02020603050405020304" pitchFamily="18" charset="0"/>
              </a:rPr>
              <a:t>如果最近删除的是行</a:t>
            </a:r>
            <a:r>
              <a:rPr lang="en-US" altLang="zh-CN" sz="2400" b="0" kern="100" dirty="0">
                <a:solidFill>
                  <a:srgbClr val="000000"/>
                </a:solidFill>
                <a:latin typeface="+mj-ea"/>
                <a:ea typeface="+mj-ea"/>
                <a:cs typeface="Times New Roman" panose="02020603050405020304" pitchFamily="18" charset="0"/>
              </a:rPr>
              <a:t>, </a:t>
            </a:r>
            <a:r>
              <a:rPr lang="zh-CN" altLang="en-US" sz="2400" b="0" kern="100" dirty="0">
                <a:solidFill>
                  <a:srgbClr val="000000"/>
                </a:solidFill>
                <a:latin typeface="+mj-ea"/>
                <a:ea typeface="+mj-ea"/>
                <a:cs typeface="Times New Roman" panose="02020603050405020304" pitchFamily="18" charset="0"/>
              </a:rPr>
              <a:t>则粘贴到当前行下面</a:t>
            </a:r>
            <a:r>
              <a:rPr lang="en-US" altLang="zh-CN" sz="2400" b="0" kern="100" dirty="0">
                <a:solidFill>
                  <a:srgbClr val="000000"/>
                </a:solidFill>
                <a:latin typeface="+mj-ea"/>
                <a:ea typeface="+mj-ea"/>
                <a:cs typeface="Times New Roman" panose="02020603050405020304" pitchFamily="18" charset="0"/>
              </a:rPr>
              <a:t>, </a:t>
            </a:r>
            <a:r>
              <a:rPr lang="zh-CN" altLang="en-US" sz="2400" b="0" kern="100" dirty="0">
                <a:solidFill>
                  <a:srgbClr val="000000"/>
                </a:solidFill>
                <a:latin typeface="+mj-ea"/>
                <a:ea typeface="+mj-ea"/>
                <a:cs typeface="Times New Roman" panose="02020603050405020304" pitchFamily="18" charset="0"/>
              </a:rPr>
              <a:t>原当前行下面的行依次向下移动。对一次删除的文本</a:t>
            </a:r>
            <a:r>
              <a:rPr lang="en-US" altLang="zh-CN" sz="2400" b="0" kern="100" dirty="0">
                <a:solidFill>
                  <a:srgbClr val="000000"/>
                </a:solidFill>
                <a:latin typeface="+mj-ea"/>
                <a:ea typeface="+mj-ea"/>
                <a:cs typeface="Times New Roman" panose="02020603050405020304" pitchFamily="18" charset="0"/>
              </a:rPr>
              <a:t>, </a:t>
            </a:r>
            <a:r>
              <a:rPr lang="zh-CN" altLang="en-US" sz="2400" b="0" kern="100" dirty="0">
                <a:solidFill>
                  <a:srgbClr val="000000"/>
                </a:solidFill>
                <a:latin typeface="+mj-ea"/>
                <a:ea typeface="+mj-ea"/>
                <a:cs typeface="Times New Roman" panose="02020603050405020304" pitchFamily="18" charset="0"/>
              </a:rPr>
              <a:t>可用</a:t>
            </a:r>
            <a:r>
              <a:rPr lang="en-US" altLang="zh-CN" sz="2400" b="0" kern="100" dirty="0">
                <a:solidFill>
                  <a:srgbClr val="000000"/>
                </a:solidFill>
                <a:latin typeface="+mj-ea"/>
                <a:ea typeface="+mj-ea"/>
                <a:cs typeface="Times New Roman" panose="02020603050405020304" pitchFamily="18" charset="0"/>
              </a:rPr>
              <a:t>p </a:t>
            </a:r>
            <a:r>
              <a:rPr lang="zh-CN" altLang="en-US" sz="2400" b="0" kern="100" dirty="0">
                <a:solidFill>
                  <a:srgbClr val="000000"/>
                </a:solidFill>
                <a:latin typeface="+mj-ea"/>
                <a:ea typeface="+mj-ea"/>
                <a:cs typeface="Times New Roman" panose="02020603050405020304" pitchFamily="18" charset="0"/>
              </a:rPr>
              <a:t>命令粘贴任意多次。</a:t>
            </a:r>
            <a:endParaRPr lang="zh-CN" altLang="en-US" sz="2400" b="0" dirty="0">
              <a:latin typeface="+mj-ea"/>
              <a:ea typeface="+mj-ea"/>
            </a:endParaRPr>
          </a:p>
        </p:txBody>
      </p:sp>
    </p:spTree>
    <p:custDataLst>
      <p:tags r:id="rId1"/>
    </p:custDataLst>
    <p:extLst>
      <p:ext uri="{BB962C8B-B14F-4D97-AF65-F5344CB8AC3E}">
        <p14:creationId xmlns:p14="http://schemas.microsoft.com/office/powerpoint/2010/main" val="3611005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BF2F0D-005C-465B-A923-192FB972F809}"/>
              </a:ext>
            </a:extLst>
          </p:cNvPr>
          <p:cNvSpPr>
            <a:spLocks noGrp="1"/>
          </p:cNvSpPr>
          <p:nvPr>
            <p:ph type="title"/>
          </p:nvPr>
        </p:nvSpPr>
        <p:spPr>
          <a:xfrm>
            <a:off x="1208978" y="114157"/>
            <a:ext cx="9774049" cy="549275"/>
          </a:xfrm>
        </p:spPr>
        <p:txBody>
          <a:bodyPr/>
          <a:lstStyle/>
          <a:p>
            <a:pPr algn="l">
              <a:defRPr/>
            </a:pPr>
            <a:r>
              <a:rPr lang="en-US" altLang="zh-CN" dirty="0"/>
              <a:t>2.</a:t>
            </a:r>
            <a:r>
              <a:rPr lang="zh-CN" altLang="en-US" dirty="0"/>
              <a:t> 屏幕编辑器</a:t>
            </a:r>
            <a:r>
              <a:rPr lang="en-US" altLang="zh-CN" dirty="0"/>
              <a:t>vi</a:t>
            </a:r>
            <a:r>
              <a:rPr lang="zh-CN" altLang="en-US" dirty="0"/>
              <a:t>的常用命令</a:t>
            </a:r>
          </a:p>
        </p:txBody>
      </p:sp>
      <p:sp>
        <p:nvSpPr>
          <p:cNvPr id="3" name="内容占位符 2">
            <a:extLst>
              <a:ext uri="{FF2B5EF4-FFF2-40B4-BE49-F238E27FC236}">
                <a16:creationId xmlns:a16="http://schemas.microsoft.com/office/drawing/2014/main" id="{38F3C5B1-005E-4EAD-BEB0-6E833705F5CE}"/>
              </a:ext>
            </a:extLst>
          </p:cNvPr>
          <p:cNvSpPr>
            <a:spLocks noGrp="1"/>
          </p:cNvSpPr>
          <p:nvPr>
            <p:ph idx="1"/>
          </p:nvPr>
        </p:nvSpPr>
        <p:spPr>
          <a:xfrm>
            <a:off x="949573" y="1311567"/>
            <a:ext cx="10536049" cy="5157643"/>
          </a:xfrm>
        </p:spPr>
        <p:txBody>
          <a:bodyPr/>
          <a:lstStyle/>
          <a:p>
            <a:pPr marL="0" indent="0" algn="just">
              <a:lnSpc>
                <a:spcPct val="150000"/>
              </a:lnSpc>
              <a:spcBef>
                <a:spcPts val="0"/>
              </a:spcBef>
              <a:buNone/>
            </a:pPr>
            <a:r>
              <a:rPr lang="zh-CN" altLang="en-US" sz="2800" kern="100" dirty="0">
                <a:solidFill>
                  <a:srgbClr val="000000"/>
                </a:solidFill>
                <a:latin typeface="+mj-ea"/>
                <a:ea typeface="+mj-ea"/>
                <a:cs typeface="Times New Roman" panose="02020603050405020304" pitchFamily="18" charset="0"/>
              </a:rPr>
              <a:t>最后，对于第一次用</a:t>
            </a:r>
            <a:r>
              <a:rPr lang="en-US" altLang="zh-CN" sz="2800" kern="100" dirty="0">
                <a:solidFill>
                  <a:srgbClr val="000000"/>
                </a:solidFill>
                <a:latin typeface="+mj-ea"/>
                <a:ea typeface="+mj-ea"/>
                <a:cs typeface="Times New Roman" panose="02020603050405020304" pitchFamily="18" charset="0"/>
              </a:rPr>
              <a:t>Vi</a:t>
            </a:r>
            <a:r>
              <a:rPr lang="zh-CN" altLang="en-US" sz="2800" kern="100" dirty="0">
                <a:solidFill>
                  <a:srgbClr val="000000"/>
                </a:solidFill>
                <a:latin typeface="+mj-ea"/>
                <a:ea typeface="+mj-ea"/>
                <a:cs typeface="Times New Roman" panose="02020603050405020304" pitchFamily="18" charset="0"/>
              </a:rPr>
              <a:t>，有几点注意要提醒一下：  </a:t>
            </a:r>
            <a:endParaRPr lang="zh-CN" altLang="en-US" sz="2800" kern="100" dirty="0">
              <a:latin typeface="+mj-ea"/>
              <a:ea typeface="+mj-ea"/>
              <a:cs typeface="Times New Roman" panose="02020603050405020304" pitchFamily="18" charset="0"/>
            </a:endParaRPr>
          </a:p>
          <a:p>
            <a:pPr marL="933427" indent="-481001" algn="just">
              <a:lnSpc>
                <a:spcPct val="150000"/>
              </a:lnSpc>
              <a:spcBef>
                <a:spcPts val="0"/>
              </a:spcBef>
              <a:buNone/>
            </a:pPr>
            <a:r>
              <a:rPr lang="en-US" altLang="zh-CN" sz="2400" b="0" kern="100" dirty="0">
                <a:solidFill>
                  <a:srgbClr val="000000"/>
                </a:solidFill>
                <a:latin typeface="+mj-ea"/>
                <a:ea typeface="+mj-ea"/>
                <a:cs typeface="Times New Roman" panose="02020603050405020304" pitchFamily="18" charset="0"/>
              </a:rPr>
              <a:t>1</a:t>
            </a:r>
            <a:r>
              <a:rPr lang="zh-CN" altLang="en-US" sz="2400" b="0" kern="100" dirty="0">
                <a:solidFill>
                  <a:srgbClr val="000000"/>
                </a:solidFill>
                <a:latin typeface="+mj-ea"/>
                <a:ea typeface="+mj-ea"/>
                <a:cs typeface="Times New Roman" panose="02020603050405020304" pitchFamily="18" charset="0"/>
              </a:rPr>
              <a:t>、用</a:t>
            </a:r>
            <a:r>
              <a:rPr lang="en-US" altLang="zh-CN" sz="2400" b="0" kern="100" dirty="0">
                <a:solidFill>
                  <a:srgbClr val="000000"/>
                </a:solidFill>
                <a:latin typeface="+mj-ea"/>
                <a:ea typeface="+mj-ea"/>
                <a:cs typeface="Times New Roman" panose="02020603050405020304" pitchFamily="18" charset="0"/>
              </a:rPr>
              <a:t>Vi</a:t>
            </a:r>
            <a:r>
              <a:rPr lang="zh-CN" altLang="en-US" sz="2400" b="0" kern="100" dirty="0">
                <a:solidFill>
                  <a:srgbClr val="000000"/>
                </a:solidFill>
                <a:latin typeface="+mj-ea"/>
                <a:ea typeface="+mj-ea"/>
                <a:cs typeface="Times New Roman" panose="02020603050405020304" pitchFamily="18" charset="0"/>
              </a:rPr>
              <a:t>打开文件后，是处于「命令行模式（</a:t>
            </a:r>
            <a:r>
              <a:rPr lang="en-US" altLang="zh-CN" sz="2400" b="0" kern="100" dirty="0">
                <a:solidFill>
                  <a:srgbClr val="000000"/>
                </a:solidFill>
                <a:latin typeface="+mj-ea"/>
                <a:ea typeface="+mj-ea"/>
                <a:cs typeface="Times New Roman" panose="02020603050405020304" pitchFamily="18" charset="0"/>
              </a:rPr>
              <a:t>command mode</a:t>
            </a:r>
            <a:r>
              <a:rPr lang="zh-CN" altLang="en-US" sz="2400" b="0" kern="100" dirty="0">
                <a:solidFill>
                  <a:srgbClr val="000000"/>
                </a:solidFill>
                <a:latin typeface="+mj-ea"/>
                <a:ea typeface="+mj-ea"/>
                <a:cs typeface="Times New Roman" panose="02020603050405020304" pitchFamily="18" charset="0"/>
              </a:rPr>
              <a:t>）</a:t>
            </a:r>
            <a:r>
              <a:rPr lang="zh-CN" altLang="en-US" sz="2400" b="0" kern="100">
                <a:solidFill>
                  <a:srgbClr val="000000"/>
                </a:solidFill>
                <a:latin typeface="+mj-ea"/>
                <a:ea typeface="+mj-ea"/>
                <a:cs typeface="Times New Roman" panose="02020603050405020304" pitchFamily="18" charset="0"/>
              </a:rPr>
              <a:t>」，</a:t>
            </a:r>
            <a:r>
              <a:rPr lang="zh-CN" altLang="en-US" sz="2400" b="0" kern="100">
                <a:solidFill>
                  <a:srgbClr val="C00000"/>
                </a:solidFill>
                <a:latin typeface="+mj-ea"/>
                <a:ea typeface="+mj-ea"/>
                <a:cs typeface="Times New Roman" panose="02020603050405020304" pitchFamily="18" charset="0"/>
              </a:rPr>
              <a:t>要</a:t>
            </a:r>
            <a:r>
              <a:rPr lang="zh-CN" altLang="en-US" sz="2400" b="0" kern="100" dirty="0">
                <a:solidFill>
                  <a:srgbClr val="C00000"/>
                </a:solidFill>
                <a:latin typeface="+mj-ea"/>
                <a:ea typeface="+mj-ea"/>
                <a:cs typeface="Times New Roman" panose="02020603050405020304" pitchFamily="18" charset="0"/>
              </a:rPr>
              <a:t>切换到「插入模式（</a:t>
            </a:r>
            <a:r>
              <a:rPr lang="en-US" altLang="zh-CN" sz="2400" b="0" kern="100" dirty="0">
                <a:solidFill>
                  <a:srgbClr val="C00000"/>
                </a:solidFill>
                <a:latin typeface="+mj-ea"/>
                <a:ea typeface="+mj-ea"/>
                <a:cs typeface="Times New Roman" panose="02020603050405020304" pitchFamily="18" charset="0"/>
              </a:rPr>
              <a:t>Insert mode</a:t>
            </a:r>
            <a:r>
              <a:rPr lang="zh-CN" altLang="en-US" sz="2400" b="0" kern="100" dirty="0">
                <a:solidFill>
                  <a:srgbClr val="C00000"/>
                </a:solidFill>
                <a:latin typeface="+mj-ea"/>
                <a:ea typeface="+mj-ea"/>
                <a:cs typeface="Times New Roman" panose="02020603050405020304" pitchFamily="18" charset="0"/>
              </a:rPr>
              <a:t>）」才能够输入文字。</a:t>
            </a:r>
            <a:r>
              <a:rPr lang="zh-CN" altLang="en-US" sz="2400" b="0" kern="100" dirty="0">
                <a:solidFill>
                  <a:srgbClr val="000000"/>
                </a:solidFill>
                <a:latin typeface="+mj-ea"/>
                <a:ea typeface="+mj-ea"/>
                <a:cs typeface="Times New Roman" panose="02020603050405020304" pitchFamily="18" charset="0"/>
              </a:rPr>
              <a:t>切换方法：在「命令行模式（</a:t>
            </a:r>
            <a:r>
              <a:rPr lang="en-US" altLang="zh-CN" sz="2400" b="0" kern="100" dirty="0">
                <a:solidFill>
                  <a:srgbClr val="000000"/>
                </a:solidFill>
                <a:latin typeface="+mj-ea"/>
                <a:ea typeface="+mj-ea"/>
                <a:cs typeface="Times New Roman" panose="02020603050405020304" pitchFamily="18" charset="0"/>
              </a:rPr>
              <a:t>command mode</a:t>
            </a:r>
            <a:r>
              <a:rPr lang="zh-CN" altLang="en-US" sz="2400" b="0" kern="100" dirty="0">
                <a:solidFill>
                  <a:srgbClr val="000000"/>
                </a:solidFill>
                <a:latin typeface="+mj-ea"/>
                <a:ea typeface="+mj-ea"/>
                <a:cs typeface="Times New Roman" panose="02020603050405020304" pitchFamily="18" charset="0"/>
              </a:rPr>
              <a:t>）」下</a:t>
            </a:r>
            <a:r>
              <a:rPr lang="zh-CN" altLang="en-US" sz="2400" b="0" kern="100" dirty="0">
                <a:solidFill>
                  <a:srgbClr val="C00000"/>
                </a:solidFill>
                <a:latin typeface="+mj-ea"/>
                <a:ea typeface="+mj-ea"/>
                <a:cs typeface="Times New Roman" panose="02020603050405020304" pitchFamily="18" charset="0"/>
              </a:rPr>
              <a:t>按一下字母「</a:t>
            </a:r>
            <a:r>
              <a:rPr lang="en-US" altLang="zh-CN" sz="2400" b="0" kern="100" dirty="0" err="1">
                <a:solidFill>
                  <a:srgbClr val="C00000"/>
                </a:solidFill>
                <a:latin typeface="+mj-ea"/>
                <a:ea typeface="+mj-ea"/>
                <a:cs typeface="Times New Roman" panose="02020603050405020304" pitchFamily="18" charset="0"/>
              </a:rPr>
              <a:t>i</a:t>
            </a:r>
            <a:r>
              <a:rPr lang="zh-CN" altLang="en-US" sz="2400" b="0" kern="100" dirty="0">
                <a:solidFill>
                  <a:srgbClr val="C00000"/>
                </a:solidFill>
                <a:latin typeface="+mj-ea"/>
                <a:ea typeface="+mj-ea"/>
                <a:cs typeface="Times New Roman" panose="02020603050405020304" pitchFamily="18" charset="0"/>
              </a:rPr>
              <a:t>」</a:t>
            </a:r>
            <a:r>
              <a:rPr lang="zh-CN" altLang="en-US" sz="2400" b="0" kern="100" dirty="0">
                <a:solidFill>
                  <a:srgbClr val="000000"/>
                </a:solidFill>
                <a:latin typeface="+mj-ea"/>
                <a:ea typeface="+mj-ea"/>
                <a:cs typeface="Times New Roman" panose="02020603050405020304" pitchFamily="18" charset="0"/>
              </a:rPr>
              <a:t>就可以进入「插入模式（</a:t>
            </a:r>
            <a:r>
              <a:rPr lang="en-US" altLang="zh-CN" sz="2400" b="0" kern="100" dirty="0">
                <a:solidFill>
                  <a:srgbClr val="000000"/>
                </a:solidFill>
                <a:latin typeface="+mj-ea"/>
                <a:ea typeface="+mj-ea"/>
                <a:cs typeface="Times New Roman" panose="02020603050405020304" pitchFamily="18" charset="0"/>
              </a:rPr>
              <a:t>Insert mode</a:t>
            </a:r>
            <a:r>
              <a:rPr lang="zh-CN" altLang="en-US" sz="2400" b="0" kern="100" dirty="0">
                <a:solidFill>
                  <a:srgbClr val="000000"/>
                </a:solidFill>
                <a:latin typeface="+mj-ea"/>
                <a:ea typeface="+mj-ea"/>
                <a:cs typeface="Times New Roman" panose="02020603050405020304" pitchFamily="18" charset="0"/>
              </a:rPr>
              <a:t>）」，这时候你就可以开始输入文字了。  </a:t>
            </a:r>
            <a:endParaRPr lang="zh-CN" altLang="en-US" sz="2400" b="0" kern="100" dirty="0">
              <a:latin typeface="+mj-ea"/>
              <a:ea typeface="+mj-ea"/>
              <a:cs typeface="Times New Roman" panose="02020603050405020304" pitchFamily="18" charset="0"/>
            </a:endParaRPr>
          </a:p>
          <a:p>
            <a:pPr marL="933427" indent="-481001" algn="just">
              <a:lnSpc>
                <a:spcPct val="150000"/>
              </a:lnSpc>
              <a:spcBef>
                <a:spcPts val="0"/>
              </a:spcBef>
              <a:buNone/>
            </a:pPr>
            <a:r>
              <a:rPr lang="en-US" altLang="zh-CN" sz="2400" b="0" kern="100" dirty="0">
                <a:solidFill>
                  <a:srgbClr val="000000"/>
                </a:solidFill>
                <a:latin typeface="+mj-ea"/>
                <a:ea typeface="+mj-ea"/>
                <a:cs typeface="Times New Roman" panose="02020603050405020304" pitchFamily="18" charset="0"/>
              </a:rPr>
              <a:t>2</a:t>
            </a:r>
            <a:r>
              <a:rPr lang="zh-CN" altLang="en-US" sz="2400" b="0" kern="100" dirty="0">
                <a:solidFill>
                  <a:srgbClr val="000000"/>
                </a:solidFill>
                <a:latin typeface="+mj-ea"/>
                <a:ea typeface="+mj-ea"/>
                <a:cs typeface="Times New Roman" panose="02020603050405020304" pitchFamily="18" charset="0"/>
              </a:rPr>
              <a:t>、 编辑好后，需从插入模式</a:t>
            </a:r>
            <a:r>
              <a:rPr lang="zh-CN" altLang="en-US" sz="2400" b="0" kern="100" dirty="0">
                <a:solidFill>
                  <a:srgbClr val="C00000"/>
                </a:solidFill>
                <a:latin typeface="+mj-ea"/>
                <a:ea typeface="+mj-ea"/>
                <a:cs typeface="Times New Roman" panose="02020603050405020304" pitchFamily="18" charset="0"/>
              </a:rPr>
              <a:t>切换为命令行模式才能对文件进行保存</a:t>
            </a:r>
            <a:r>
              <a:rPr lang="zh-CN" altLang="en-US" sz="2400" b="0" kern="100" dirty="0">
                <a:solidFill>
                  <a:srgbClr val="000000"/>
                </a:solidFill>
                <a:latin typeface="+mj-ea"/>
                <a:ea typeface="+mj-ea"/>
                <a:cs typeface="Times New Roman" panose="02020603050405020304" pitchFamily="18" charset="0"/>
              </a:rPr>
              <a:t>，切换方法：按「</a:t>
            </a:r>
            <a:r>
              <a:rPr lang="en-US" altLang="zh-CN" sz="2400" b="0" kern="100" dirty="0">
                <a:solidFill>
                  <a:srgbClr val="000000"/>
                </a:solidFill>
                <a:latin typeface="+mj-ea"/>
                <a:ea typeface="+mj-ea"/>
                <a:cs typeface="Times New Roman" panose="02020603050405020304" pitchFamily="18" charset="0"/>
              </a:rPr>
              <a:t>ESC</a:t>
            </a:r>
            <a:r>
              <a:rPr lang="zh-CN" altLang="en-US" sz="2400" b="0" kern="100" dirty="0">
                <a:solidFill>
                  <a:srgbClr val="000000"/>
                </a:solidFill>
                <a:latin typeface="+mj-ea"/>
                <a:ea typeface="+mj-ea"/>
                <a:cs typeface="Times New Roman" panose="02020603050405020304" pitchFamily="18" charset="0"/>
              </a:rPr>
              <a:t>」键。  </a:t>
            </a:r>
            <a:endParaRPr lang="zh-CN" altLang="en-US" sz="2400" b="0" kern="100" dirty="0">
              <a:latin typeface="+mj-ea"/>
              <a:ea typeface="+mj-ea"/>
              <a:cs typeface="Times New Roman" panose="02020603050405020304" pitchFamily="18" charset="0"/>
            </a:endParaRPr>
          </a:p>
          <a:p>
            <a:pPr marL="933427" indent="-481001" algn="just">
              <a:lnSpc>
                <a:spcPct val="150000"/>
              </a:lnSpc>
              <a:spcBef>
                <a:spcPts val="0"/>
              </a:spcBef>
              <a:buNone/>
            </a:pPr>
            <a:r>
              <a:rPr lang="en-US" altLang="zh-CN" sz="2400" b="0" kern="100" dirty="0">
                <a:solidFill>
                  <a:srgbClr val="000000"/>
                </a:solidFill>
                <a:latin typeface="+mj-ea"/>
                <a:ea typeface="+mj-ea"/>
                <a:cs typeface="Times New Roman" panose="02020603050405020304" pitchFamily="18" charset="0"/>
              </a:rPr>
              <a:t>3</a:t>
            </a:r>
            <a:r>
              <a:rPr lang="zh-CN" altLang="en-US" sz="2400" b="0" kern="100" dirty="0">
                <a:solidFill>
                  <a:srgbClr val="000000"/>
                </a:solidFill>
                <a:latin typeface="+mj-ea"/>
                <a:ea typeface="+mj-ea"/>
                <a:cs typeface="Times New Roman" panose="02020603050405020304" pitchFamily="18" charset="0"/>
              </a:rPr>
              <a:t>、</a:t>
            </a:r>
            <a:r>
              <a:rPr lang="zh-CN" altLang="en-US" sz="2400" b="0" kern="100" dirty="0">
                <a:solidFill>
                  <a:srgbClr val="C00000"/>
                </a:solidFill>
                <a:latin typeface="+mj-ea"/>
                <a:ea typeface="+mj-ea"/>
                <a:cs typeface="Times New Roman" panose="02020603050405020304" pitchFamily="18" charset="0"/>
              </a:rPr>
              <a:t>保存并退出文件：在命令模式下输入</a:t>
            </a:r>
            <a:r>
              <a:rPr lang="en-US" altLang="zh-CN" sz="2400" b="0" kern="100" dirty="0">
                <a:solidFill>
                  <a:srgbClr val="C00000"/>
                </a:solidFill>
                <a:latin typeface="+mj-ea"/>
                <a:ea typeface="+mj-ea"/>
                <a:cs typeface="Times New Roman" panose="02020603050405020304" pitchFamily="18" charset="0"/>
              </a:rPr>
              <a:t>:</a:t>
            </a:r>
            <a:r>
              <a:rPr lang="en-US" altLang="zh-CN" sz="2400" b="0" kern="100" dirty="0" err="1">
                <a:solidFill>
                  <a:srgbClr val="C00000"/>
                </a:solidFill>
                <a:latin typeface="+mj-ea"/>
                <a:ea typeface="+mj-ea"/>
                <a:cs typeface="Times New Roman" panose="02020603050405020304" pitchFamily="18" charset="0"/>
              </a:rPr>
              <a:t>wq</a:t>
            </a:r>
            <a:r>
              <a:rPr lang="zh-CN" altLang="en-US" sz="2400" b="0" kern="100" dirty="0">
                <a:solidFill>
                  <a:srgbClr val="C00000"/>
                </a:solidFill>
                <a:latin typeface="+mj-ea"/>
                <a:ea typeface="+mj-ea"/>
                <a:cs typeface="Times New Roman" panose="02020603050405020304" pitchFamily="18" charset="0"/>
              </a:rPr>
              <a:t>即可！</a:t>
            </a:r>
            <a:r>
              <a:rPr lang="zh-CN" altLang="en-US" sz="2400" b="0" kern="100" dirty="0">
                <a:solidFill>
                  <a:srgbClr val="000000"/>
                </a:solidFill>
                <a:latin typeface="+mj-ea"/>
                <a:ea typeface="+mj-ea"/>
                <a:cs typeface="Times New Roman" panose="02020603050405020304" pitchFamily="18" charset="0"/>
              </a:rPr>
              <a:t>（别忘了</a:t>
            </a:r>
            <a:r>
              <a:rPr lang="en-US" altLang="zh-CN" sz="2400" b="0" kern="100" dirty="0" err="1">
                <a:solidFill>
                  <a:srgbClr val="000000"/>
                </a:solidFill>
                <a:latin typeface="+mj-ea"/>
                <a:ea typeface="+mj-ea"/>
                <a:cs typeface="Times New Roman" panose="02020603050405020304" pitchFamily="18" charset="0"/>
              </a:rPr>
              <a:t>wq</a:t>
            </a:r>
            <a:r>
              <a:rPr lang="zh-CN" altLang="en-US" sz="2400" b="0" kern="100" dirty="0">
                <a:solidFill>
                  <a:srgbClr val="000000"/>
                </a:solidFill>
                <a:latin typeface="+mj-ea"/>
                <a:ea typeface="+mj-ea"/>
                <a:cs typeface="Times New Roman" panose="02020603050405020304" pitchFamily="18" charset="0"/>
              </a:rPr>
              <a:t>前面的</a:t>
            </a:r>
            <a:r>
              <a:rPr lang="en-US" altLang="zh-CN" sz="2400" b="0" kern="100" dirty="0">
                <a:solidFill>
                  <a:srgbClr val="000000"/>
                </a:solidFill>
                <a:latin typeface="+mj-ea"/>
                <a:ea typeface="+mj-ea"/>
                <a:cs typeface="Times New Roman" panose="02020603050405020304" pitchFamily="18" charset="0"/>
              </a:rPr>
              <a:t>:</a:t>
            </a:r>
            <a:r>
              <a:rPr lang="zh-CN" altLang="en-US" sz="2400" b="0" kern="100" dirty="0">
                <a:solidFill>
                  <a:srgbClr val="000000"/>
                </a:solidFill>
                <a:latin typeface="+mj-ea"/>
                <a:ea typeface="+mj-ea"/>
                <a:cs typeface="Times New Roman" panose="02020603050405020304" pitchFamily="18" charset="0"/>
              </a:rPr>
              <a:t>） </a:t>
            </a:r>
            <a:endParaRPr lang="zh-CN" altLang="en-US" sz="2400" b="0" kern="100" dirty="0">
              <a:latin typeface="+mj-ea"/>
              <a:ea typeface="+mj-ea"/>
              <a:cs typeface="Times New Roman" panose="02020603050405020304" pitchFamily="18" charset="0"/>
            </a:endParaRPr>
          </a:p>
          <a:p>
            <a:pPr>
              <a:lnSpc>
                <a:spcPct val="150000"/>
              </a:lnSpc>
              <a:defRPr/>
            </a:pPr>
            <a:endParaRPr lang="zh-CN" altLang="en-US" sz="2400" b="0" dirty="0">
              <a:latin typeface="+mj-ea"/>
              <a:ea typeface="+mj-ea"/>
            </a:endParaRPr>
          </a:p>
        </p:txBody>
      </p:sp>
    </p:spTree>
    <p:custDataLst>
      <p:tags r:id="rId1"/>
    </p:custDataLst>
    <p:extLst>
      <p:ext uri="{BB962C8B-B14F-4D97-AF65-F5344CB8AC3E}">
        <p14:creationId xmlns:p14="http://schemas.microsoft.com/office/powerpoint/2010/main" val="498732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p:txBody>
          <a:bodyPr/>
          <a:lstStyle/>
          <a:p>
            <a:r>
              <a:rPr lang="zh-CN" altLang="en-US" dirty="0">
                <a:sym typeface="+mn-lt"/>
              </a:rPr>
              <a:t>感谢观看！</a:t>
            </a:r>
          </a:p>
        </p:txBody>
      </p:sp>
      <p:sp>
        <p:nvSpPr>
          <p:cNvPr id="3" name="副标题 2">
            <a:extLst>
              <a:ext uri="{FF2B5EF4-FFF2-40B4-BE49-F238E27FC236}">
                <a16:creationId xmlns:a16="http://schemas.microsoft.com/office/drawing/2014/main" id="{B92E5039-D504-C64B-9287-97BF041C73D8}"/>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032586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内容占位符 3">
            <a:extLst>
              <a:ext uri="{FF2B5EF4-FFF2-40B4-BE49-F238E27FC236}">
                <a16:creationId xmlns:a16="http://schemas.microsoft.com/office/drawing/2014/main" id="{3866AD0B-54A4-4328-9B5E-D897C7F888E4}"/>
              </a:ext>
            </a:extLst>
          </p:cNvPr>
          <p:cNvSpPr>
            <a:spLocks noGrp="1" noChangeArrowheads="1"/>
          </p:cNvSpPr>
          <p:nvPr>
            <p:ph idx="1"/>
          </p:nvPr>
        </p:nvSpPr>
        <p:spPr/>
        <p:txBody>
          <a:bodyPr/>
          <a:lstStyle/>
          <a:p>
            <a:pPr marL="0" algn="just">
              <a:spcBef>
                <a:spcPts val="0"/>
              </a:spcBef>
            </a:pPr>
            <a:r>
              <a:rPr lang="en-US" altLang="zh-CN" kern="100" dirty="0">
                <a:solidFill>
                  <a:srgbClr val="000000"/>
                </a:solidFill>
                <a:latin typeface="+mj-ea"/>
                <a:ea typeface="+mj-ea"/>
                <a:cs typeface="Times New Roman" panose="02020603050405020304" pitchFamily="18" charset="0"/>
              </a:rPr>
              <a:t>Linux</a:t>
            </a:r>
            <a:r>
              <a:rPr lang="zh-CN" altLang="en-US" kern="100" dirty="0">
                <a:solidFill>
                  <a:srgbClr val="000000"/>
                </a:solidFill>
                <a:latin typeface="+mj-ea"/>
                <a:ea typeface="+mj-ea"/>
                <a:cs typeface="Times New Roman" panose="02020603050405020304" pitchFamily="18" charset="0"/>
              </a:rPr>
              <a:t>是一套免费使用和自由传播的类</a:t>
            </a:r>
            <a:r>
              <a:rPr lang="en-US" altLang="zh-CN" kern="100" dirty="0">
                <a:solidFill>
                  <a:srgbClr val="000000"/>
                </a:solidFill>
                <a:latin typeface="+mj-ea"/>
                <a:ea typeface="+mj-ea"/>
                <a:cs typeface="Times New Roman" panose="02020603050405020304" pitchFamily="18" charset="0"/>
              </a:rPr>
              <a:t>Unix</a:t>
            </a:r>
            <a:r>
              <a:rPr lang="zh-CN" altLang="en-US" kern="100" dirty="0">
                <a:solidFill>
                  <a:srgbClr val="000000"/>
                </a:solidFill>
                <a:latin typeface="+mj-ea"/>
                <a:ea typeface="+mj-ea"/>
                <a:cs typeface="Times New Roman" panose="02020603050405020304" pitchFamily="18" charset="0"/>
              </a:rPr>
              <a:t>操作系统，是一个基于</a:t>
            </a:r>
            <a:r>
              <a:rPr lang="en-US" altLang="zh-CN" kern="100" dirty="0">
                <a:solidFill>
                  <a:srgbClr val="000000"/>
                </a:solidFill>
                <a:latin typeface="+mj-ea"/>
                <a:ea typeface="+mj-ea"/>
                <a:cs typeface="Times New Roman" panose="02020603050405020304" pitchFamily="18" charset="0"/>
              </a:rPr>
              <a:t>POSIX</a:t>
            </a:r>
            <a:r>
              <a:rPr lang="zh-CN" altLang="en-US" kern="100" dirty="0">
                <a:solidFill>
                  <a:srgbClr val="000000"/>
                </a:solidFill>
                <a:latin typeface="+mj-ea"/>
                <a:ea typeface="+mj-ea"/>
                <a:cs typeface="Times New Roman" panose="02020603050405020304" pitchFamily="18" charset="0"/>
              </a:rPr>
              <a:t>和</a:t>
            </a:r>
            <a:r>
              <a:rPr lang="en-US" altLang="zh-CN" kern="100" dirty="0">
                <a:solidFill>
                  <a:srgbClr val="000000"/>
                </a:solidFill>
                <a:latin typeface="+mj-ea"/>
                <a:ea typeface="+mj-ea"/>
                <a:cs typeface="Times New Roman" panose="02020603050405020304" pitchFamily="18" charset="0"/>
              </a:rPr>
              <a:t>UNIX</a:t>
            </a:r>
            <a:r>
              <a:rPr lang="zh-CN" altLang="en-US" kern="100" dirty="0">
                <a:solidFill>
                  <a:srgbClr val="000000"/>
                </a:solidFill>
                <a:latin typeface="+mj-ea"/>
                <a:ea typeface="+mj-ea"/>
                <a:cs typeface="Times New Roman" panose="02020603050405020304" pitchFamily="18" charset="0"/>
              </a:rPr>
              <a:t>的</a:t>
            </a:r>
            <a:r>
              <a:rPr lang="zh-CN" altLang="en-US" kern="100" dirty="0">
                <a:solidFill>
                  <a:srgbClr val="FF0000"/>
                </a:solidFill>
                <a:latin typeface="+mj-ea"/>
                <a:ea typeface="+mj-ea"/>
                <a:cs typeface="Times New Roman" panose="02020603050405020304" pitchFamily="18" charset="0"/>
              </a:rPr>
              <a:t>多用户、多任务、支持多线程和多</a:t>
            </a:r>
            <a:r>
              <a:rPr lang="en-US" altLang="zh-CN" kern="100" dirty="0">
                <a:solidFill>
                  <a:srgbClr val="FF0000"/>
                </a:solidFill>
                <a:latin typeface="+mj-ea"/>
                <a:ea typeface="+mj-ea"/>
                <a:cs typeface="Times New Roman" panose="02020603050405020304" pitchFamily="18" charset="0"/>
              </a:rPr>
              <a:t>CPU</a:t>
            </a:r>
            <a:r>
              <a:rPr lang="zh-CN" altLang="en-US" kern="100" dirty="0">
                <a:solidFill>
                  <a:srgbClr val="000000"/>
                </a:solidFill>
                <a:latin typeface="+mj-ea"/>
                <a:ea typeface="+mj-ea"/>
                <a:cs typeface="Times New Roman" panose="02020603050405020304" pitchFamily="18" charset="0"/>
              </a:rPr>
              <a:t>的操作系统</a:t>
            </a:r>
            <a:endParaRPr lang="zh-CN" altLang="en-US" kern="100" dirty="0">
              <a:latin typeface="+mj-ea"/>
              <a:ea typeface="+mj-ea"/>
              <a:cs typeface="Times New Roman" panose="02020603050405020304" pitchFamily="18" charset="0"/>
            </a:endParaRPr>
          </a:p>
          <a:p>
            <a:pPr marL="0" algn="just">
              <a:spcBef>
                <a:spcPts val="0"/>
              </a:spcBef>
            </a:pPr>
            <a:endParaRPr lang="zh-CN" altLang="en-US" kern="100" dirty="0">
              <a:latin typeface="+mj-ea"/>
              <a:ea typeface="+mj-ea"/>
              <a:cs typeface="Times New Roman" panose="02020603050405020304" pitchFamily="18" charset="0"/>
            </a:endParaRPr>
          </a:p>
          <a:p>
            <a:pPr marL="0" algn="just">
              <a:spcBef>
                <a:spcPts val="0"/>
              </a:spcBef>
            </a:pPr>
            <a:r>
              <a:rPr lang="en-US" altLang="zh-CN" kern="100" dirty="0">
                <a:solidFill>
                  <a:srgbClr val="000000"/>
                </a:solidFill>
                <a:latin typeface="+mj-ea"/>
                <a:ea typeface="+mj-ea"/>
                <a:cs typeface="Times New Roman" panose="02020603050405020304" pitchFamily="18" charset="0"/>
              </a:rPr>
              <a:t>Linux</a:t>
            </a:r>
            <a:r>
              <a:rPr lang="zh-CN" altLang="en-US" kern="100" dirty="0">
                <a:solidFill>
                  <a:srgbClr val="000000"/>
                </a:solidFill>
                <a:latin typeface="+mj-ea"/>
                <a:ea typeface="+mj-ea"/>
                <a:cs typeface="Times New Roman" panose="02020603050405020304" pitchFamily="18" charset="0"/>
              </a:rPr>
              <a:t>继承了</a:t>
            </a:r>
            <a:r>
              <a:rPr lang="en-US" altLang="zh-CN" kern="100" dirty="0">
                <a:solidFill>
                  <a:srgbClr val="000000"/>
                </a:solidFill>
                <a:latin typeface="+mj-ea"/>
                <a:ea typeface="+mj-ea"/>
                <a:cs typeface="Times New Roman" panose="02020603050405020304" pitchFamily="18" charset="0"/>
              </a:rPr>
              <a:t>Unix</a:t>
            </a:r>
            <a:r>
              <a:rPr lang="zh-CN" altLang="en-US" kern="100" dirty="0">
                <a:solidFill>
                  <a:srgbClr val="000000"/>
                </a:solidFill>
                <a:latin typeface="+mj-ea"/>
                <a:ea typeface="+mj-ea"/>
                <a:cs typeface="Times New Roman" panose="02020603050405020304" pitchFamily="18" charset="0"/>
              </a:rPr>
              <a:t>以网络为核心的设计思想，是一个性能稳定的多用户网络操作系统。</a:t>
            </a:r>
            <a:endParaRPr lang="zh-CN" altLang="en-US" kern="100" dirty="0">
              <a:latin typeface="+mj-ea"/>
              <a:ea typeface="+mj-ea"/>
              <a:cs typeface="Times New Roman" panose="02020603050405020304" pitchFamily="18" charset="0"/>
            </a:endParaRPr>
          </a:p>
        </p:txBody>
      </p:sp>
      <p:sp>
        <p:nvSpPr>
          <p:cNvPr id="14338" name="Rectangle 9">
            <a:extLst>
              <a:ext uri="{FF2B5EF4-FFF2-40B4-BE49-F238E27FC236}">
                <a16:creationId xmlns:a16="http://schemas.microsoft.com/office/drawing/2014/main" id="{92A53689-D5E0-44F2-BC1D-F8A811B793D0}"/>
              </a:ext>
            </a:extLst>
          </p:cNvPr>
          <p:cNvSpPr>
            <a:spLocks noGrp="1" noRot="1" noChangeArrowheads="1"/>
          </p:cNvSpPr>
          <p:nvPr>
            <p:ph type="title"/>
          </p:nvPr>
        </p:nvSpPr>
        <p:spPr>
          <a:xfrm>
            <a:off x="1295469" y="267575"/>
            <a:ext cx="9774049" cy="549275"/>
          </a:xfrm>
        </p:spPr>
        <p:txBody>
          <a:bodyPr/>
          <a:lstStyle/>
          <a:p>
            <a:pPr algn="l">
              <a:defRPr/>
            </a:pPr>
            <a:r>
              <a:rPr lang="en-US" altLang="zh-CN" dirty="0"/>
              <a:t>1.1 Linux</a:t>
            </a:r>
            <a:r>
              <a:rPr lang="zh-CN" altLang="en-US" dirty="0"/>
              <a:t>操作系统的概念</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37EB86E-978E-4FB7-99E4-D5861BE30EB1}"/>
              </a:ext>
            </a:extLst>
          </p:cNvPr>
          <p:cNvSpPr>
            <a:spLocks noGrp="1"/>
          </p:cNvSpPr>
          <p:nvPr>
            <p:ph type="title"/>
          </p:nvPr>
        </p:nvSpPr>
        <p:spPr/>
        <p:txBody>
          <a:bodyPr/>
          <a:lstStyle/>
          <a:p>
            <a:pPr algn="l">
              <a:defRPr/>
            </a:pPr>
            <a:r>
              <a:rPr lang="en-US" altLang="zh-CN" dirty="0"/>
              <a:t>1.2</a:t>
            </a:r>
            <a:r>
              <a:rPr lang="zh-CN" altLang="en-US" dirty="0"/>
              <a:t> </a:t>
            </a:r>
            <a:r>
              <a:rPr lang="en-US" altLang="zh-CN" dirty="0"/>
              <a:t>Linux</a:t>
            </a:r>
            <a:r>
              <a:rPr lang="zh-CN" altLang="en-US" dirty="0"/>
              <a:t>操作系统的组成</a:t>
            </a:r>
          </a:p>
        </p:txBody>
      </p:sp>
      <p:sp>
        <p:nvSpPr>
          <p:cNvPr id="14339" name="Rectangle 3">
            <a:extLst>
              <a:ext uri="{FF2B5EF4-FFF2-40B4-BE49-F238E27FC236}">
                <a16:creationId xmlns:a16="http://schemas.microsoft.com/office/drawing/2014/main" id="{9F6AB998-8DED-4337-991D-79DBF036DC70}"/>
              </a:ext>
            </a:extLst>
          </p:cNvPr>
          <p:cNvSpPr>
            <a:spLocks noGrp="1" noRot="1" noChangeArrowheads="1"/>
          </p:cNvSpPr>
          <p:nvPr>
            <p:ph idx="1"/>
          </p:nvPr>
        </p:nvSpPr>
        <p:spPr>
          <a:xfrm>
            <a:off x="949571" y="1311567"/>
            <a:ext cx="9964864" cy="5157643"/>
          </a:xfrm>
        </p:spPr>
        <p:txBody>
          <a:bodyPr/>
          <a:lstStyle/>
          <a:p>
            <a:pPr>
              <a:lnSpc>
                <a:spcPct val="150000"/>
              </a:lnSpc>
            </a:pPr>
            <a:r>
              <a:rPr lang="en-US" altLang="zh-CN" sz="2800" dirty="0"/>
              <a:t>Linux</a:t>
            </a:r>
            <a:r>
              <a:rPr lang="zh-CN" altLang="en-US" sz="2800" dirty="0"/>
              <a:t>操作系统由</a:t>
            </a:r>
            <a:r>
              <a:rPr lang="en-US" altLang="zh-CN" sz="2800" dirty="0">
                <a:solidFill>
                  <a:srgbClr val="FF0000"/>
                </a:solidFill>
              </a:rPr>
              <a:t>Linux</a:t>
            </a:r>
            <a:r>
              <a:rPr lang="zh-CN" altLang="en-US" sz="2800" dirty="0">
                <a:solidFill>
                  <a:srgbClr val="FF0000"/>
                </a:solidFill>
              </a:rPr>
              <a:t>内核，</a:t>
            </a:r>
            <a:r>
              <a:rPr lang="en-US" altLang="zh-CN" sz="2800" dirty="0" err="1">
                <a:solidFill>
                  <a:srgbClr val="FF0000"/>
                </a:solidFill>
              </a:rPr>
              <a:t>LinuxShell</a:t>
            </a:r>
            <a:r>
              <a:rPr lang="zh-CN" altLang="en-US" sz="2800" dirty="0">
                <a:solidFill>
                  <a:srgbClr val="FF0000"/>
                </a:solidFill>
              </a:rPr>
              <a:t>，</a:t>
            </a:r>
            <a:r>
              <a:rPr lang="en-US" altLang="zh-CN" sz="2800" dirty="0">
                <a:solidFill>
                  <a:srgbClr val="FF0000"/>
                </a:solidFill>
              </a:rPr>
              <a:t>Linux</a:t>
            </a:r>
            <a:r>
              <a:rPr lang="zh-CN" altLang="en-US" sz="2800" dirty="0">
                <a:solidFill>
                  <a:srgbClr val="FF0000"/>
                </a:solidFill>
              </a:rPr>
              <a:t>文件系统，</a:t>
            </a:r>
            <a:r>
              <a:rPr lang="en-US" altLang="zh-CN" sz="2800" dirty="0">
                <a:solidFill>
                  <a:srgbClr val="FF0000"/>
                </a:solidFill>
              </a:rPr>
              <a:t>Linux</a:t>
            </a:r>
            <a:r>
              <a:rPr lang="zh-CN" altLang="en-US" sz="2800" dirty="0">
                <a:solidFill>
                  <a:srgbClr val="FF0000"/>
                </a:solidFill>
              </a:rPr>
              <a:t>应用程序</a:t>
            </a:r>
            <a:r>
              <a:rPr lang="zh-CN" altLang="en-US" sz="2800" dirty="0"/>
              <a:t>四大主要部分组成。</a:t>
            </a:r>
            <a:endParaRPr lang="en-US" altLang="zh-CN" sz="2800" dirty="0"/>
          </a:p>
          <a:p>
            <a:pPr marL="457189" lvl="2" algn="just">
              <a:lnSpc>
                <a:spcPct val="150000"/>
              </a:lnSpc>
              <a:spcBef>
                <a:spcPts val="0"/>
              </a:spcBef>
            </a:pPr>
            <a:r>
              <a:rPr lang="zh-CN" altLang="en-US" dirty="0">
                <a:latin typeface="Microsoft YaHei" panose="020B0503020204020204" pitchFamily="34" charset="-122"/>
                <a:ea typeface="Microsoft YaHei" panose="020B0503020204020204" pitchFamily="34" charset="-122"/>
              </a:rPr>
              <a:t>内核是操作系统的核心，提供了操作系统最基本的功能</a:t>
            </a:r>
            <a:endParaRPr lang="en-US" altLang="zh-CN" dirty="0">
              <a:latin typeface="Microsoft YaHei" panose="020B0503020204020204" pitchFamily="34" charset="-122"/>
              <a:ea typeface="Microsoft YaHei" panose="020B0503020204020204" pitchFamily="34" charset="-122"/>
            </a:endParaRPr>
          </a:p>
          <a:p>
            <a:pPr marL="457189" lvl="2" algn="just">
              <a:lnSpc>
                <a:spcPct val="150000"/>
              </a:lnSpc>
              <a:spcBef>
                <a:spcPts val="0"/>
              </a:spcBef>
            </a:pPr>
            <a:r>
              <a:rPr lang="en-US" altLang="zh-CN" dirty="0">
                <a:latin typeface="Microsoft YaHei" panose="020B0503020204020204" pitchFamily="34" charset="-122"/>
                <a:ea typeface="Microsoft YaHei" panose="020B0503020204020204" pitchFamily="34" charset="-122"/>
              </a:rPr>
              <a:t>Shell</a:t>
            </a:r>
            <a:r>
              <a:rPr lang="zh-CN" altLang="en-US" dirty="0">
                <a:latin typeface="Microsoft YaHei" panose="020B0503020204020204" pitchFamily="34" charset="-122"/>
                <a:ea typeface="Microsoft YaHei" panose="020B0503020204020204" pitchFamily="34" charset="-122"/>
              </a:rPr>
              <a:t>是系统的</a:t>
            </a:r>
            <a:r>
              <a:rPr lang="zh-CN" altLang="en-US" dirty="0">
                <a:solidFill>
                  <a:schemeClr val="bg2">
                    <a:lumMod val="50000"/>
                  </a:schemeClr>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用户界面</a:t>
            </a:r>
            <a:r>
              <a:rPr lang="zh-CN" altLang="en-US" dirty="0">
                <a:latin typeface="Microsoft YaHei" panose="020B0503020204020204" pitchFamily="34" charset="-122"/>
                <a:ea typeface="Microsoft YaHei" panose="020B0503020204020204" pitchFamily="34" charset="-122"/>
              </a:rPr>
              <a:t>，提供了用户与</a:t>
            </a:r>
            <a:r>
              <a:rPr lang="zh-CN" altLang="en-US" dirty="0">
                <a:solidFill>
                  <a:schemeClr val="bg2">
                    <a:lumMod val="50000"/>
                  </a:schemeClr>
                </a:solidFill>
                <a:latin typeface="Microsoft YaHei" panose="020B0503020204020204" pitchFamily="34" charset="-122"/>
                <a:ea typeface="Microsoft YaHei" panose="020B0503020204020204" pitchFamily="34" charset="-122"/>
                <a:hlinkClick r:id="rId5">
                  <a:extLst>
                    <a:ext uri="{A12FA001-AC4F-418D-AE19-62706E023703}">
                      <ahyp:hlinkClr xmlns:ahyp="http://schemas.microsoft.com/office/drawing/2018/hyperlinkcolor" val="tx"/>
                    </a:ext>
                  </a:extLst>
                </a:hlinkClick>
              </a:rPr>
              <a:t>内核</a:t>
            </a:r>
            <a:r>
              <a:rPr lang="zh-CN" altLang="en-US" dirty="0">
                <a:latin typeface="Microsoft YaHei" panose="020B0503020204020204" pitchFamily="34" charset="-122"/>
                <a:ea typeface="Microsoft YaHei" panose="020B0503020204020204" pitchFamily="34" charset="-122"/>
              </a:rPr>
              <a:t>进行交互操作的一种</a:t>
            </a:r>
            <a:r>
              <a:rPr lang="zh-CN" altLang="en-US" dirty="0">
                <a:solidFill>
                  <a:schemeClr val="bg2">
                    <a:lumMod val="50000"/>
                  </a:schemeClr>
                </a:solidFill>
                <a:latin typeface="Microsoft YaHei" panose="020B0503020204020204" pitchFamily="34" charset="-122"/>
                <a:ea typeface="Microsoft YaHei" panose="020B0503020204020204" pitchFamily="34" charset="-122"/>
                <a:hlinkClick r:id="rId6">
                  <a:extLst>
                    <a:ext uri="{A12FA001-AC4F-418D-AE19-62706E023703}">
                      <ahyp:hlinkClr xmlns:ahyp="http://schemas.microsoft.com/office/drawing/2018/hyperlinkcolor" val="tx"/>
                    </a:ext>
                  </a:extLst>
                </a:hlinkClick>
              </a:rPr>
              <a:t>接口</a:t>
            </a:r>
            <a:endParaRPr lang="zh-CN" altLang="en-US" dirty="0">
              <a:solidFill>
                <a:schemeClr val="bg2">
                  <a:lumMod val="50000"/>
                </a:schemeClr>
              </a:solidFill>
              <a:latin typeface="Microsoft YaHei" panose="020B0503020204020204" pitchFamily="34" charset="-122"/>
              <a:ea typeface="Microsoft YaHei" panose="020B0503020204020204" pitchFamily="34" charset="-122"/>
            </a:endParaRPr>
          </a:p>
          <a:p>
            <a:pPr marL="457189" lvl="2" algn="just">
              <a:lnSpc>
                <a:spcPct val="150000"/>
              </a:lnSpc>
              <a:spcBef>
                <a:spcPts val="0"/>
              </a:spcBef>
            </a:pPr>
            <a:r>
              <a:rPr lang="zh-CN" altLang="en-US" dirty="0">
                <a:latin typeface="Microsoft YaHei" panose="020B0503020204020204" pitchFamily="34" charset="-122"/>
                <a:ea typeface="Microsoft YaHei" panose="020B0503020204020204" pitchFamily="34" charset="-122"/>
              </a:rPr>
              <a:t>文件系统是文件存放在磁盘等存储设备上的组织方法</a:t>
            </a:r>
            <a:endParaRPr lang="en-US" altLang="zh-CN" dirty="0">
              <a:latin typeface="Microsoft YaHei" panose="020B0503020204020204" pitchFamily="34" charset="-122"/>
              <a:ea typeface="Microsoft YaHei" panose="020B0503020204020204" pitchFamily="34" charset="-122"/>
            </a:endParaRPr>
          </a:p>
          <a:p>
            <a:pPr marL="457189" lvl="2" algn="just">
              <a:lnSpc>
                <a:spcPct val="150000"/>
              </a:lnSpc>
              <a:spcBef>
                <a:spcPts val="0"/>
              </a:spcBef>
            </a:pPr>
            <a:r>
              <a:rPr lang="zh-CN" altLang="en-US" dirty="0">
                <a:latin typeface="Microsoft YaHei" panose="020B0503020204020204" pitchFamily="34" charset="-122"/>
                <a:ea typeface="Microsoft YaHei" panose="020B0503020204020204" pitchFamily="34" charset="-122"/>
              </a:rPr>
              <a:t>标准的</a:t>
            </a:r>
            <a:r>
              <a:rPr lang="en-US" altLang="zh-CN" dirty="0">
                <a:latin typeface="Microsoft YaHei" panose="020B0503020204020204" pitchFamily="34" charset="-122"/>
                <a:ea typeface="Microsoft YaHei" panose="020B0503020204020204" pitchFamily="34" charset="-122"/>
              </a:rPr>
              <a:t>Linux</a:t>
            </a:r>
            <a:r>
              <a:rPr lang="zh-CN" altLang="en-US" dirty="0">
                <a:latin typeface="Microsoft YaHei" panose="020B0503020204020204" pitchFamily="34" charset="-122"/>
                <a:ea typeface="Microsoft YaHei" panose="020B0503020204020204" pitchFamily="34" charset="-122"/>
              </a:rPr>
              <a:t>系统一般都有一套称为应用程序的程序集，即</a:t>
            </a:r>
            <a:r>
              <a:rPr lang="en-US" altLang="zh-CN" dirty="0">
                <a:latin typeface="Microsoft YaHei" panose="020B0503020204020204" pitchFamily="34" charset="-122"/>
                <a:ea typeface="Microsoft YaHei" panose="020B0503020204020204" pitchFamily="34" charset="-122"/>
              </a:rPr>
              <a:t>Linux</a:t>
            </a:r>
            <a:r>
              <a:rPr lang="zh-CN" altLang="en-US" dirty="0">
                <a:latin typeface="Microsoft YaHei" panose="020B0503020204020204" pitchFamily="34" charset="-122"/>
                <a:ea typeface="Microsoft YaHei" panose="020B0503020204020204" pitchFamily="34" charset="-122"/>
              </a:rPr>
              <a:t>应用程序</a:t>
            </a:r>
          </a:p>
          <a:p>
            <a:pPr marL="457189" lvl="2" algn="just">
              <a:lnSpc>
                <a:spcPct val="150000"/>
              </a:lnSpc>
              <a:spcBef>
                <a:spcPts val="0"/>
              </a:spcBef>
            </a:pPr>
            <a:endParaRPr lang="zh-CN" altLang="en-US" sz="2000" dirty="0">
              <a:latin typeface="Microsoft YaHei" panose="020B0503020204020204" pitchFamily="34" charset="-122"/>
              <a:ea typeface="Microsoft YaHei" panose="020B0503020204020204" pitchFamily="34" charset="-122"/>
            </a:endParaRPr>
          </a:p>
          <a:p>
            <a:pPr marL="457189" lvl="2" algn="just">
              <a:lnSpc>
                <a:spcPct val="150000"/>
              </a:lnSpc>
              <a:spcBef>
                <a:spcPts val="0"/>
              </a:spcBef>
            </a:pPr>
            <a:endParaRPr lang="zh-CN" altLang="en-US" sz="2000" dirty="0">
              <a:latin typeface="Microsoft YaHei" panose="020B0503020204020204" pitchFamily="34" charset="-122"/>
              <a:ea typeface="Microsoft YaHei" panose="020B0503020204020204" pitchFamily="34" charset="-122"/>
            </a:endParaRPr>
          </a:p>
          <a:p>
            <a:pPr>
              <a:lnSpc>
                <a:spcPct val="150000"/>
              </a:lnSpc>
            </a:pPr>
            <a:endParaRPr lang="zh-CN" altLang="en-US" sz="2800"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F9F6326-C9F4-44D6-A292-412E35CF7FF1}"/>
              </a:ext>
            </a:extLst>
          </p:cNvPr>
          <p:cNvSpPr>
            <a:spLocks noGrp="1"/>
          </p:cNvSpPr>
          <p:nvPr>
            <p:ph type="title"/>
          </p:nvPr>
        </p:nvSpPr>
        <p:spPr>
          <a:xfrm>
            <a:off x="907645" y="1280469"/>
            <a:ext cx="9942964" cy="549275"/>
          </a:xfrm>
        </p:spPr>
        <p:txBody>
          <a:bodyPr/>
          <a:lstStyle/>
          <a:p>
            <a:pPr algn="l">
              <a:defRPr/>
            </a:pPr>
            <a:r>
              <a:rPr lang="zh-CN" altLang="en-US" sz="2800" dirty="0"/>
              <a:t>（</a:t>
            </a:r>
            <a:r>
              <a:rPr lang="en-US" altLang="zh-CN" sz="2800" dirty="0"/>
              <a:t>1</a:t>
            </a:r>
            <a:r>
              <a:rPr lang="zh-CN" altLang="en-US" sz="2800" dirty="0"/>
              <a:t>）操作系统内核的概念</a:t>
            </a:r>
          </a:p>
        </p:txBody>
      </p:sp>
      <p:sp>
        <p:nvSpPr>
          <p:cNvPr id="15363" name="Text Box 4">
            <a:extLst>
              <a:ext uri="{FF2B5EF4-FFF2-40B4-BE49-F238E27FC236}">
                <a16:creationId xmlns:a16="http://schemas.microsoft.com/office/drawing/2014/main" id="{B8FEEF8E-0256-4D54-A8AA-7F4DA6E78A45}"/>
              </a:ext>
            </a:extLst>
          </p:cNvPr>
          <p:cNvSpPr>
            <a:spLocks noGrp="1" noChangeArrowheads="1"/>
          </p:cNvSpPr>
          <p:nvPr>
            <p:ph idx="1"/>
          </p:nvPr>
        </p:nvSpPr>
        <p:spPr>
          <a:xfrm>
            <a:off x="949571" y="1986117"/>
            <a:ext cx="10770648" cy="4483092"/>
          </a:xfrm>
        </p:spPr>
        <p:txBody>
          <a:bodyPr/>
          <a:lstStyle/>
          <a:p>
            <a:pPr marL="0" algn="just">
              <a:spcBef>
                <a:spcPts val="0"/>
              </a:spcBef>
            </a:pPr>
            <a:r>
              <a:rPr lang="zh-CN" altLang="en-US" sz="2400" kern="100" dirty="0">
                <a:solidFill>
                  <a:srgbClr val="4472C4"/>
                </a:solidFill>
                <a:latin typeface="+mj-ea"/>
                <a:ea typeface="+mj-ea"/>
                <a:cs typeface="Times New Roman" panose="02020603050405020304" pitchFamily="18" charset="0"/>
              </a:rPr>
              <a:t>内核是操作系统的核心，提供了操作系统最基本的功能，</a:t>
            </a:r>
            <a:r>
              <a:rPr lang="zh-CN" altLang="en-US" sz="2400" kern="100" dirty="0">
                <a:solidFill>
                  <a:srgbClr val="000000"/>
                </a:solidFill>
                <a:latin typeface="+mj-ea"/>
                <a:ea typeface="+mj-ea"/>
                <a:cs typeface="Times New Roman" panose="02020603050405020304" pitchFamily="18" charset="0"/>
              </a:rPr>
              <a:t>如支持虚拟内存、多任务、共享库、需求加载、可执行程序和</a:t>
            </a:r>
            <a:r>
              <a:rPr lang="en-US" altLang="zh-CN" sz="2400" kern="100" dirty="0">
                <a:solidFill>
                  <a:srgbClr val="000000"/>
                </a:solidFill>
                <a:latin typeface="+mj-ea"/>
                <a:ea typeface="+mj-ea"/>
                <a:cs typeface="Times New Roman" panose="02020603050405020304" pitchFamily="18" charset="0"/>
              </a:rPr>
              <a:t>TCP/IP</a:t>
            </a:r>
            <a:r>
              <a:rPr lang="zh-CN" altLang="en-US" sz="2400" kern="100" dirty="0">
                <a:solidFill>
                  <a:srgbClr val="000000"/>
                </a:solidFill>
                <a:latin typeface="+mj-ea"/>
                <a:ea typeface="+mj-ea"/>
                <a:cs typeface="Times New Roman" panose="02020603050405020304" pitchFamily="18" charset="0"/>
              </a:rPr>
              <a:t>网络等。</a:t>
            </a:r>
            <a:endParaRPr lang="zh-CN" altLang="en-US" sz="2400" kern="100" dirty="0">
              <a:latin typeface="+mj-ea"/>
              <a:ea typeface="+mj-ea"/>
              <a:cs typeface="Times New Roman" panose="02020603050405020304" pitchFamily="18" charset="0"/>
            </a:endParaRPr>
          </a:p>
        </p:txBody>
      </p:sp>
      <p:sp>
        <p:nvSpPr>
          <p:cNvPr id="6" name="文本框 5">
            <a:extLst>
              <a:ext uri="{FF2B5EF4-FFF2-40B4-BE49-F238E27FC236}">
                <a16:creationId xmlns:a16="http://schemas.microsoft.com/office/drawing/2014/main" id="{D32D613D-450E-4D03-884A-578001922F06}"/>
              </a:ext>
            </a:extLst>
          </p:cNvPr>
          <p:cNvSpPr txBox="1"/>
          <p:nvPr/>
        </p:nvSpPr>
        <p:spPr>
          <a:xfrm>
            <a:off x="5343848" y="4287530"/>
            <a:ext cx="1753497" cy="523220"/>
          </a:xfrm>
          <a:prstGeom prst="rect">
            <a:avLst/>
          </a:prstGeom>
          <a:noFill/>
        </p:spPr>
        <p:txBody>
          <a:bodyPr wrap="square" rtlCol="0">
            <a:spAutoFit/>
          </a:bodyPr>
          <a:lstStyle/>
          <a:p>
            <a:r>
              <a:rPr lang="zh-CN" altLang="en-US" sz="2800" dirty="0"/>
              <a:t>内核模块</a:t>
            </a:r>
          </a:p>
        </p:txBody>
      </p:sp>
      <p:sp>
        <p:nvSpPr>
          <p:cNvPr id="19" name="文本框 18">
            <a:extLst>
              <a:ext uri="{FF2B5EF4-FFF2-40B4-BE49-F238E27FC236}">
                <a16:creationId xmlns:a16="http://schemas.microsoft.com/office/drawing/2014/main" id="{93D26059-5210-4B0E-8A06-893D1128971E}"/>
              </a:ext>
            </a:extLst>
          </p:cNvPr>
          <p:cNvSpPr txBox="1"/>
          <p:nvPr/>
        </p:nvSpPr>
        <p:spPr>
          <a:xfrm>
            <a:off x="1957891" y="3277217"/>
            <a:ext cx="1226372" cy="400110"/>
          </a:xfrm>
          <a:prstGeom prst="rect">
            <a:avLst/>
          </a:prstGeom>
          <a:noFill/>
        </p:spPr>
        <p:txBody>
          <a:bodyPr wrap="square" rtlCol="0">
            <a:spAutoFit/>
          </a:bodyPr>
          <a:lstStyle/>
          <a:p>
            <a:r>
              <a:rPr lang="zh-CN" altLang="en-US" sz="2000" dirty="0"/>
              <a:t>存储管理</a:t>
            </a:r>
          </a:p>
        </p:txBody>
      </p:sp>
      <p:sp>
        <p:nvSpPr>
          <p:cNvPr id="25" name="文本框 24">
            <a:extLst>
              <a:ext uri="{FF2B5EF4-FFF2-40B4-BE49-F238E27FC236}">
                <a16:creationId xmlns:a16="http://schemas.microsoft.com/office/drawing/2014/main" id="{C4D82ADB-2FEA-4AE8-A3BF-D2DB05549FF2}"/>
              </a:ext>
            </a:extLst>
          </p:cNvPr>
          <p:cNvSpPr txBox="1"/>
          <p:nvPr/>
        </p:nvSpPr>
        <p:spPr>
          <a:xfrm>
            <a:off x="3863444" y="5801901"/>
            <a:ext cx="1280160" cy="400110"/>
          </a:xfrm>
          <a:prstGeom prst="rect">
            <a:avLst/>
          </a:prstGeom>
          <a:noFill/>
        </p:spPr>
        <p:txBody>
          <a:bodyPr wrap="square" rtlCol="0">
            <a:spAutoFit/>
          </a:bodyPr>
          <a:lstStyle/>
          <a:p>
            <a:r>
              <a:rPr lang="zh-CN" altLang="en-US" sz="2000" dirty="0"/>
              <a:t>文件系统</a:t>
            </a:r>
          </a:p>
        </p:txBody>
      </p:sp>
      <p:grpSp>
        <p:nvGrpSpPr>
          <p:cNvPr id="10" name="组合 9">
            <a:extLst>
              <a:ext uri="{FF2B5EF4-FFF2-40B4-BE49-F238E27FC236}">
                <a16:creationId xmlns:a16="http://schemas.microsoft.com/office/drawing/2014/main" id="{9BC11AF0-2CC1-4859-9F1C-EEFC733B72A9}"/>
              </a:ext>
            </a:extLst>
          </p:cNvPr>
          <p:cNvGrpSpPr/>
          <p:nvPr/>
        </p:nvGrpSpPr>
        <p:grpSpPr>
          <a:xfrm>
            <a:off x="1336320" y="2997218"/>
            <a:ext cx="9370887" cy="3503994"/>
            <a:chOff x="1336318" y="2997217"/>
            <a:chExt cx="9370887" cy="3503993"/>
          </a:xfrm>
        </p:grpSpPr>
        <p:sp>
          <p:nvSpPr>
            <p:cNvPr id="11" name="椭圆 10">
              <a:extLst>
                <a:ext uri="{FF2B5EF4-FFF2-40B4-BE49-F238E27FC236}">
                  <a16:creationId xmlns:a16="http://schemas.microsoft.com/office/drawing/2014/main" id="{0EDFC15C-7AF3-4B9D-AC22-FF5C3825B2D4}"/>
                </a:ext>
              </a:extLst>
            </p:cNvPr>
            <p:cNvSpPr/>
            <p:nvPr/>
          </p:nvSpPr>
          <p:spPr>
            <a:xfrm>
              <a:off x="3519972" y="5577548"/>
              <a:ext cx="2009458" cy="9236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83AFC54C-B503-43FB-AC90-A55DBBEAB401}"/>
                </a:ext>
              </a:extLst>
            </p:cNvPr>
            <p:cNvSpPr/>
            <p:nvPr/>
          </p:nvSpPr>
          <p:spPr>
            <a:xfrm>
              <a:off x="1572838" y="3078184"/>
              <a:ext cx="2009458" cy="9236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a:extLst>
                <a:ext uri="{FF2B5EF4-FFF2-40B4-BE49-F238E27FC236}">
                  <a16:creationId xmlns:a16="http://schemas.microsoft.com/office/drawing/2014/main" id="{CFA55696-17BA-4723-87F8-8154D63C68D6}"/>
                </a:ext>
              </a:extLst>
            </p:cNvPr>
            <p:cNvGrpSpPr/>
            <p:nvPr/>
          </p:nvGrpSpPr>
          <p:grpSpPr>
            <a:xfrm>
              <a:off x="1336318" y="4378070"/>
              <a:ext cx="2009458" cy="923662"/>
              <a:chOff x="1853986" y="4489529"/>
              <a:chExt cx="2009458" cy="923662"/>
            </a:xfrm>
          </p:grpSpPr>
          <p:sp>
            <p:nvSpPr>
              <p:cNvPr id="7" name="椭圆 6">
                <a:extLst>
                  <a:ext uri="{FF2B5EF4-FFF2-40B4-BE49-F238E27FC236}">
                    <a16:creationId xmlns:a16="http://schemas.microsoft.com/office/drawing/2014/main" id="{FD060637-851B-4E82-91BF-E4AB00A9C046}"/>
                  </a:ext>
                </a:extLst>
              </p:cNvPr>
              <p:cNvSpPr/>
              <p:nvPr/>
            </p:nvSpPr>
            <p:spPr>
              <a:xfrm>
                <a:off x="1853986" y="4489529"/>
                <a:ext cx="2009458" cy="9236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D3471EBB-7D1C-4500-BC65-405FBBAE55EC}"/>
                  </a:ext>
                </a:extLst>
              </p:cNvPr>
              <p:cNvSpPr txBox="1"/>
              <p:nvPr/>
            </p:nvSpPr>
            <p:spPr>
              <a:xfrm>
                <a:off x="1957891" y="4752931"/>
                <a:ext cx="1724031" cy="338554"/>
              </a:xfrm>
              <a:prstGeom prst="rect">
                <a:avLst/>
              </a:prstGeom>
              <a:noFill/>
            </p:spPr>
            <p:txBody>
              <a:bodyPr wrap="square" rtlCol="0">
                <a:spAutoFit/>
              </a:bodyPr>
              <a:lstStyle/>
              <a:p>
                <a:r>
                  <a:rPr lang="en-US" altLang="zh-CN" sz="1600" dirty="0"/>
                  <a:t>CPU</a:t>
                </a:r>
                <a:r>
                  <a:rPr lang="zh-CN" altLang="en-US" sz="1600" dirty="0"/>
                  <a:t>和进程管理</a:t>
                </a:r>
              </a:p>
            </p:txBody>
          </p:sp>
        </p:grpSp>
        <p:grpSp>
          <p:nvGrpSpPr>
            <p:cNvPr id="45" name="组合 44">
              <a:extLst>
                <a:ext uri="{FF2B5EF4-FFF2-40B4-BE49-F238E27FC236}">
                  <a16:creationId xmlns:a16="http://schemas.microsoft.com/office/drawing/2014/main" id="{2E77A9AA-4CCB-47C2-A717-92AF623F5BCC}"/>
                </a:ext>
              </a:extLst>
            </p:cNvPr>
            <p:cNvGrpSpPr/>
            <p:nvPr/>
          </p:nvGrpSpPr>
          <p:grpSpPr>
            <a:xfrm>
              <a:off x="8337658" y="2997217"/>
              <a:ext cx="2009458" cy="923662"/>
              <a:chOff x="8501536" y="3078184"/>
              <a:chExt cx="2009458" cy="923662"/>
            </a:xfrm>
          </p:grpSpPr>
          <p:sp>
            <p:nvSpPr>
              <p:cNvPr id="17" name="椭圆 16">
                <a:extLst>
                  <a:ext uri="{FF2B5EF4-FFF2-40B4-BE49-F238E27FC236}">
                    <a16:creationId xmlns:a16="http://schemas.microsoft.com/office/drawing/2014/main" id="{8F078F57-3F08-42AA-8A6E-BC0B73EA7BF2}"/>
                  </a:ext>
                </a:extLst>
              </p:cNvPr>
              <p:cNvSpPr/>
              <p:nvPr/>
            </p:nvSpPr>
            <p:spPr>
              <a:xfrm>
                <a:off x="8501536" y="3078184"/>
                <a:ext cx="2009458" cy="9236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F92E2C7A-E22B-4F07-9796-F6D7C2D07586}"/>
                  </a:ext>
                </a:extLst>
              </p:cNvPr>
              <p:cNvSpPr txBox="1"/>
              <p:nvPr/>
            </p:nvSpPr>
            <p:spPr>
              <a:xfrm>
                <a:off x="8885816" y="3277217"/>
                <a:ext cx="1348292" cy="369332"/>
              </a:xfrm>
              <a:prstGeom prst="rect">
                <a:avLst/>
              </a:prstGeom>
              <a:noFill/>
            </p:spPr>
            <p:txBody>
              <a:bodyPr wrap="square" rtlCol="0">
                <a:spAutoFit/>
              </a:bodyPr>
              <a:lstStyle/>
              <a:p>
                <a:r>
                  <a:rPr lang="zh-CN" altLang="en-US" dirty="0"/>
                  <a:t>系统调用等</a:t>
                </a:r>
              </a:p>
            </p:txBody>
          </p:sp>
        </p:grpSp>
        <p:grpSp>
          <p:nvGrpSpPr>
            <p:cNvPr id="47" name="组合 46">
              <a:extLst>
                <a:ext uri="{FF2B5EF4-FFF2-40B4-BE49-F238E27FC236}">
                  <a16:creationId xmlns:a16="http://schemas.microsoft.com/office/drawing/2014/main" id="{224C70F2-2275-44AD-9413-4A66DBF86F72}"/>
                </a:ext>
              </a:extLst>
            </p:cNvPr>
            <p:cNvGrpSpPr/>
            <p:nvPr/>
          </p:nvGrpSpPr>
          <p:grpSpPr>
            <a:xfrm>
              <a:off x="7059238" y="5540125"/>
              <a:ext cx="2009458" cy="923662"/>
              <a:chOff x="6615366" y="5606531"/>
              <a:chExt cx="2009458" cy="923662"/>
            </a:xfrm>
          </p:grpSpPr>
          <p:sp>
            <p:nvSpPr>
              <p:cNvPr id="13" name="椭圆 12">
                <a:extLst>
                  <a:ext uri="{FF2B5EF4-FFF2-40B4-BE49-F238E27FC236}">
                    <a16:creationId xmlns:a16="http://schemas.microsoft.com/office/drawing/2014/main" id="{8BF791A6-5579-4847-8C71-E5892FADBE40}"/>
                  </a:ext>
                </a:extLst>
              </p:cNvPr>
              <p:cNvSpPr/>
              <p:nvPr/>
            </p:nvSpPr>
            <p:spPr>
              <a:xfrm>
                <a:off x="6615366" y="5606531"/>
                <a:ext cx="2009458" cy="9236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F524F716-DF10-47E2-9BE8-4EA9521546AC}"/>
                  </a:ext>
                </a:extLst>
              </p:cNvPr>
              <p:cNvSpPr txBox="1"/>
              <p:nvPr/>
            </p:nvSpPr>
            <p:spPr>
              <a:xfrm>
                <a:off x="7009729" y="5832679"/>
                <a:ext cx="1220731" cy="369332"/>
              </a:xfrm>
              <a:prstGeom prst="rect">
                <a:avLst/>
              </a:prstGeom>
              <a:noFill/>
            </p:spPr>
            <p:txBody>
              <a:bodyPr wrap="square" rtlCol="0">
                <a:spAutoFit/>
              </a:bodyPr>
              <a:lstStyle/>
              <a:p>
                <a:r>
                  <a:rPr lang="zh-CN" altLang="en-US" dirty="0"/>
                  <a:t>网络通信</a:t>
                </a:r>
              </a:p>
            </p:txBody>
          </p:sp>
        </p:grpSp>
        <p:grpSp>
          <p:nvGrpSpPr>
            <p:cNvPr id="44" name="组合 43">
              <a:extLst>
                <a:ext uri="{FF2B5EF4-FFF2-40B4-BE49-F238E27FC236}">
                  <a16:creationId xmlns:a16="http://schemas.microsoft.com/office/drawing/2014/main" id="{FA8ED974-442D-4237-AA78-662595B6F0F7}"/>
                </a:ext>
              </a:extLst>
            </p:cNvPr>
            <p:cNvGrpSpPr/>
            <p:nvPr/>
          </p:nvGrpSpPr>
          <p:grpSpPr>
            <a:xfrm>
              <a:off x="8697747" y="4235134"/>
              <a:ext cx="2009458" cy="923662"/>
              <a:chOff x="8624824" y="4291101"/>
              <a:chExt cx="2009458" cy="923662"/>
            </a:xfrm>
          </p:grpSpPr>
          <p:sp>
            <p:nvSpPr>
              <p:cNvPr id="9" name="椭圆 8">
                <a:extLst>
                  <a:ext uri="{FF2B5EF4-FFF2-40B4-BE49-F238E27FC236}">
                    <a16:creationId xmlns:a16="http://schemas.microsoft.com/office/drawing/2014/main" id="{7339FEF1-768B-4DD9-9267-E5AA3CF6112A}"/>
                  </a:ext>
                </a:extLst>
              </p:cNvPr>
              <p:cNvSpPr/>
              <p:nvPr/>
            </p:nvSpPr>
            <p:spPr>
              <a:xfrm>
                <a:off x="8624824" y="4291101"/>
                <a:ext cx="2009458" cy="9236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文本框 32">
                <a:extLst>
                  <a:ext uri="{FF2B5EF4-FFF2-40B4-BE49-F238E27FC236}">
                    <a16:creationId xmlns:a16="http://schemas.microsoft.com/office/drawing/2014/main" id="{2F2074FC-C7CF-402D-8A3E-90516DF8C812}"/>
                  </a:ext>
                </a:extLst>
              </p:cNvPr>
              <p:cNvSpPr txBox="1"/>
              <p:nvPr/>
            </p:nvSpPr>
            <p:spPr>
              <a:xfrm>
                <a:off x="8970221" y="4460846"/>
                <a:ext cx="1376894" cy="646331"/>
              </a:xfrm>
              <a:prstGeom prst="rect">
                <a:avLst/>
              </a:prstGeom>
              <a:noFill/>
            </p:spPr>
            <p:txBody>
              <a:bodyPr wrap="square" rtlCol="0">
                <a:spAutoFit/>
              </a:bodyPr>
              <a:lstStyle/>
              <a:p>
                <a:r>
                  <a:rPr lang="zh-CN" altLang="en-US" dirty="0"/>
                  <a:t>设备管理和驱动</a:t>
                </a:r>
              </a:p>
            </p:txBody>
          </p:sp>
        </p:grpSp>
        <p:grpSp>
          <p:nvGrpSpPr>
            <p:cNvPr id="8" name="组合 7">
              <a:extLst>
                <a:ext uri="{FF2B5EF4-FFF2-40B4-BE49-F238E27FC236}">
                  <a16:creationId xmlns:a16="http://schemas.microsoft.com/office/drawing/2014/main" id="{D24AA1EA-0DE2-4E52-A030-D9380F80350C}"/>
                </a:ext>
              </a:extLst>
            </p:cNvPr>
            <p:cNvGrpSpPr/>
            <p:nvPr/>
          </p:nvGrpSpPr>
          <p:grpSpPr>
            <a:xfrm>
              <a:off x="3404390" y="3645498"/>
              <a:ext cx="5278666" cy="2121614"/>
              <a:chOff x="3404390" y="3645498"/>
              <a:chExt cx="5278666" cy="2121614"/>
            </a:xfrm>
          </p:grpSpPr>
          <p:sp>
            <p:nvSpPr>
              <p:cNvPr id="4" name="椭圆 3">
                <a:extLst>
                  <a:ext uri="{FF2B5EF4-FFF2-40B4-BE49-F238E27FC236}">
                    <a16:creationId xmlns:a16="http://schemas.microsoft.com/office/drawing/2014/main" id="{B19DAF35-92A8-4F0A-B545-807505E9B1D6}"/>
                  </a:ext>
                </a:extLst>
              </p:cNvPr>
              <p:cNvSpPr/>
              <p:nvPr/>
            </p:nvSpPr>
            <p:spPr>
              <a:xfrm>
                <a:off x="4767859" y="3677327"/>
                <a:ext cx="2829262" cy="16244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箭头: 左 33">
                <a:extLst>
                  <a:ext uri="{FF2B5EF4-FFF2-40B4-BE49-F238E27FC236}">
                    <a16:creationId xmlns:a16="http://schemas.microsoft.com/office/drawing/2014/main" id="{8F704050-DB0A-43FE-8C52-2267EAA024AD}"/>
                  </a:ext>
                </a:extLst>
              </p:cNvPr>
              <p:cNvSpPr/>
              <p:nvPr/>
            </p:nvSpPr>
            <p:spPr>
              <a:xfrm rot="21351852">
                <a:off x="3404390" y="4531818"/>
                <a:ext cx="1379263" cy="46183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箭头: 左 34">
                <a:extLst>
                  <a:ext uri="{FF2B5EF4-FFF2-40B4-BE49-F238E27FC236}">
                    <a16:creationId xmlns:a16="http://schemas.microsoft.com/office/drawing/2014/main" id="{AD444321-B46F-4410-B632-938E3A7242DB}"/>
                  </a:ext>
                </a:extLst>
              </p:cNvPr>
              <p:cNvSpPr/>
              <p:nvPr/>
            </p:nvSpPr>
            <p:spPr>
              <a:xfrm rot="1272889">
                <a:off x="3675225" y="3710760"/>
                <a:ext cx="1218190" cy="46183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箭头: 左 36">
                <a:extLst>
                  <a:ext uri="{FF2B5EF4-FFF2-40B4-BE49-F238E27FC236}">
                    <a16:creationId xmlns:a16="http://schemas.microsoft.com/office/drawing/2014/main" id="{615E04A2-B231-4B9A-946F-C2431A11287F}"/>
                  </a:ext>
                </a:extLst>
              </p:cNvPr>
              <p:cNvSpPr/>
              <p:nvPr/>
            </p:nvSpPr>
            <p:spPr>
              <a:xfrm rot="18813852">
                <a:off x="4770202" y="5189523"/>
                <a:ext cx="693346" cy="46183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箭头: 左 38">
                <a:extLst>
                  <a:ext uri="{FF2B5EF4-FFF2-40B4-BE49-F238E27FC236}">
                    <a16:creationId xmlns:a16="http://schemas.microsoft.com/office/drawing/2014/main" id="{F01BDC3C-8E99-4209-A276-1656C92263DE}"/>
                  </a:ext>
                </a:extLst>
              </p:cNvPr>
              <p:cNvSpPr/>
              <p:nvPr/>
            </p:nvSpPr>
            <p:spPr>
              <a:xfrm rot="13582149">
                <a:off x="6982098" y="5174579"/>
                <a:ext cx="652284" cy="46183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箭头: 右 42">
                <a:extLst>
                  <a:ext uri="{FF2B5EF4-FFF2-40B4-BE49-F238E27FC236}">
                    <a16:creationId xmlns:a16="http://schemas.microsoft.com/office/drawing/2014/main" id="{FDA20339-9379-4704-9D2D-BB356F502F41}"/>
                  </a:ext>
                </a:extLst>
              </p:cNvPr>
              <p:cNvSpPr/>
              <p:nvPr/>
            </p:nvSpPr>
            <p:spPr>
              <a:xfrm>
                <a:off x="7588294" y="4456563"/>
                <a:ext cx="1094762" cy="4140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箭头: 右 2">
                <a:extLst>
                  <a:ext uri="{FF2B5EF4-FFF2-40B4-BE49-F238E27FC236}">
                    <a16:creationId xmlns:a16="http://schemas.microsoft.com/office/drawing/2014/main" id="{44DC7471-2B9D-495D-BC58-3EBEEF79C588}"/>
                  </a:ext>
                </a:extLst>
              </p:cNvPr>
              <p:cNvSpPr/>
              <p:nvPr/>
            </p:nvSpPr>
            <p:spPr>
              <a:xfrm rot="19658989">
                <a:off x="7392244" y="3645498"/>
                <a:ext cx="1094762" cy="4140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0" name="标题 2">
            <a:extLst>
              <a:ext uri="{FF2B5EF4-FFF2-40B4-BE49-F238E27FC236}">
                <a16:creationId xmlns:a16="http://schemas.microsoft.com/office/drawing/2014/main" id="{137EB86E-978E-4FB7-99E4-D5861BE30EB1}"/>
              </a:ext>
            </a:extLst>
          </p:cNvPr>
          <p:cNvSpPr>
            <a:spLocks noGrp="1"/>
          </p:cNvSpPr>
          <p:nvPr/>
        </p:nvSpPr>
        <p:spPr>
          <a:xfrm>
            <a:off x="1336320" y="278527"/>
            <a:ext cx="9387301" cy="549275"/>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dirty="0"/>
              <a:t>1.2</a:t>
            </a:r>
            <a:r>
              <a:rPr lang="zh-CN" altLang="en-US" dirty="0"/>
              <a:t> </a:t>
            </a:r>
            <a:r>
              <a:rPr lang="en-US" altLang="zh-CN" dirty="0"/>
              <a:t>Linux</a:t>
            </a:r>
            <a:r>
              <a:rPr lang="zh-CN" altLang="en-US" dirty="0"/>
              <a:t>操作系统的组成</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a:extLst>
              <a:ext uri="{FF2B5EF4-FFF2-40B4-BE49-F238E27FC236}">
                <a16:creationId xmlns:a16="http://schemas.microsoft.com/office/drawing/2014/main" id="{6759E940-0B87-458B-BD49-56B3236584E5}"/>
              </a:ext>
            </a:extLst>
          </p:cNvPr>
          <p:cNvSpPr>
            <a:spLocks noRot="1" noChangeArrowheads="1"/>
          </p:cNvSpPr>
          <p:nvPr/>
        </p:nvSpPr>
        <p:spPr bwMode="auto">
          <a:xfrm>
            <a:off x="2076455" y="44451"/>
            <a:ext cx="799306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1F05E3"/>
              </a:buClr>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FF"/>
              </a:buClr>
              <a:buFont typeface="Times New Roman" panose="02020603050405020304" pitchFamily="18"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1F05E3"/>
              </a:buClr>
              <a:buFont typeface="Times New Roman" panose="02020603050405020304" pitchFamily="18"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3600">
              <a:solidFill>
                <a:schemeClr val="folHlink"/>
              </a:solidFill>
              <a:latin typeface="Arial" panose="020B0604020202020204" pitchFamily="34" charset="0"/>
            </a:endParaRPr>
          </a:p>
        </p:txBody>
      </p:sp>
      <p:sp>
        <p:nvSpPr>
          <p:cNvPr id="2" name="标题 1">
            <a:extLst>
              <a:ext uri="{FF2B5EF4-FFF2-40B4-BE49-F238E27FC236}">
                <a16:creationId xmlns:a16="http://schemas.microsoft.com/office/drawing/2014/main" id="{36CFD369-E638-4D37-9D63-FBF3C61FC07B}"/>
              </a:ext>
            </a:extLst>
          </p:cNvPr>
          <p:cNvSpPr>
            <a:spLocks noGrp="1"/>
          </p:cNvSpPr>
          <p:nvPr>
            <p:ph type="title"/>
          </p:nvPr>
        </p:nvSpPr>
        <p:spPr>
          <a:xfrm>
            <a:off x="949573" y="1244551"/>
            <a:ext cx="10059145" cy="549275"/>
          </a:xfrm>
        </p:spPr>
        <p:txBody>
          <a:bodyPr/>
          <a:lstStyle/>
          <a:p>
            <a:pPr algn="l">
              <a:defRPr/>
            </a:pPr>
            <a:r>
              <a:rPr lang="zh-CN" altLang="en-US" sz="2800" dirty="0"/>
              <a:t>（</a:t>
            </a:r>
            <a:r>
              <a:rPr lang="en-US" altLang="zh-CN" sz="2800" dirty="0"/>
              <a:t>2</a:t>
            </a:r>
            <a:r>
              <a:rPr lang="zh-CN" altLang="en-US" sz="2800" dirty="0"/>
              <a:t>） </a:t>
            </a:r>
            <a:r>
              <a:rPr lang="en-US" altLang="zh-CN" sz="2800" dirty="0" err="1"/>
              <a:t>LinuxShell</a:t>
            </a:r>
            <a:r>
              <a:rPr lang="zh-CN" altLang="en-US" sz="2800" dirty="0"/>
              <a:t>相关概念</a:t>
            </a:r>
          </a:p>
        </p:txBody>
      </p:sp>
      <p:sp>
        <p:nvSpPr>
          <p:cNvPr id="3" name="内容占位符 2">
            <a:extLst>
              <a:ext uri="{FF2B5EF4-FFF2-40B4-BE49-F238E27FC236}">
                <a16:creationId xmlns:a16="http://schemas.microsoft.com/office/drawing/2014/main" id="{BE6035B2-3550-4619-AA7B-8B40BBA8E785}"/>
              </a:ext>
            </a:extLst>
          </p:cNvPr>
          <p:cNvSpPr>
            <a:spLocks noGrp="1"/>
          </p:cNvSpPr>
          <p:nvPr>
            <p:ph idx="1"/>
          </p:nvPr>
        </p:nvSpPr>
        <p:spPr>
          <a:xfrm>
            <a:off x="949572" y="1927126"/>
            <a:ext cx="10344243" cy="4542085"/>
          </a:xfrm>
        </p:spPr>
        <p:txBody>
          <a:bodyPr/>
          <a:lstStyle/>
          <a:p>
            <a:pPr>
              <a:lnSpc>
                <a:spcPct val="150000"/>
              </a:lnSpc>
            </a:pPr>
            <a:r>
              <a:rPr lang="en-US" altLang="zh-CN" sz="2400" dirty="0">
                <a:solidFill>
                  <a:srgbClr val="FF0000"/>
                </a:solidFill>
              </a:rPr>
              <a:t>Shell</a:t>
            </a:r>
            <a:r>
              <a:rPr lang="zh-CN" altLang="en-US" sz="2400" dirty="0">
                <a:solidFill>
                  <a:srgbClr val="FF0000"/>
                </a:solidFill>
              </a:rPr>
              <a:t>是</a:t>
            </a:r>
            <a:r>
              <a:rPr lang="zh-CN" altLang="en-US" sz="2400" dirty="0"/>
              <a:t>系统的</a:t>
            </a:r>
            <a:r>
              <a:rPr lang="zh-CN" altLang="en-US" sz="2400" dirty="0">
                <a:solidFill>
                  <a:srgbClr val="FF0000"/>
                </a:solidFill>
                <a:hlinkClick r:id="rId4">
                  <a:extLst>
                    <a:ext uri="{A12FA001-AC4F-418D-AE19-62706E023703}">
                      <ahyp:hlinkClr xmlns:ahyp="http://schemas.microsoft.com/office/drawing/2018/hyperlinkcolor" val="tx"/>
                    </a:ext>
                  </a:extLst>
                </a:hlinkClick>
              </a:rPr>
              <a:t>用户界面</a:t>
            </a:r>
            <a:r>
              <a:rPr lang="zh-CN" altLang="en-US" sz="2400" dirty="0"/>
              <a:t>，提供了</a:t>
            </a:r>
            <a:r>
              <a:rPr lang="zh-CN" altLang="en-US" sz="2400" dirty="0">
                <a:solidFill>
                  <a:srgbClr val="0070C0"/>
                </a:solidFill>
              </a:rPr>
              <a:t>用户</a:t>
            </a:r>
            <a:r>
              <a:rPr lang="zh-CN" altLang="en-US" sz="2400" dirty="0"/>
              <a:t>与</a:t>
            </a:r>
            <a:r>
              <a:rPr lang="zh-CN" altLang="en-US" sz="2400" dirty="0">
                <a:solidFill>
                  <a:srgbClr val="0070C0"/>
                </a:solidFill>
                <a:hlinkClick r:id="rId5">
                  <a:extLst>
                    <a:ext uri="{A12FA001-AC4F-418D-AE19-62706E023703}">
                      <ahyp:hlinkClr xmlns:ahyp="http://schemas.microsoft.com/office/drawing/2018/hyperlinkcolor" val="tx"/>
                    </a:ext>
                  </a:extLst>
                </a:hlinkClick>
              </a:rPr>
              <a:t>内核</a:t>
            </a:r>
            <a:r>
              <a:rPr lang="zh-CN" altLang="en-US" sz="2400" dirty="0"/>
              <a:t>进行</a:t>
            </a:r>
            <a:r>
              <a:rPr lang="zh-CN" altLang="en-US" sz="2400" dirty="0">
                <a:solidFill>
                  <a:srgbClr val="0070C0"/>
                </a:solidFill>
              </a:rPr>
              <a:t>交互操作的一种</a:t>
            </a:r>
            <a:r>
              <a:rPr lang="zh-CN" altLang="en-US" sz="2400" dirty="0">
                <a:solidFill>
                  <a:srgbClr val="0070C0"/>
                </a:solidFill>
                <a:hlinkClick r:id="rId6">
                  <a:extLst>
                    <a:ext uri="{A12FA001-AC4F-418D-AE19-62706E023703}">
                      <ahyp:hlinkClr xmlns:ahyp="http://schemas.microsoft.com/office/drawing/2018/hyperlinkcolor" val="tx"/>
                    </a:ext>
                  </a:extLst>
                </a:hlinkClick>
              </a:rPr>
              <a:t>接口</a:t>
            </a:r>
            <a:r>
              <a:rPr lang="zh-CN" altLang="en-US" sz="2400" dirty="0"/>
              <a:t>。它接收用户输入的命令并把它送入内核去执行。实际上</a:t>
            </a:r>
            <a:r>
              <a:rPr lang="en-US" altLang="zh-CN" sz="2400" dirty="0"/>
              <a:t>Shell</a:t>
            </a:r>
            <a:r>
              <a:rPr lang="zh-CN" altLang="en-US" sz="2400" dirty="0"/>
              <a:t>是一个命令</a:t>
            </a:r>
            <a:r>
              <a:rPr lang="zh-CN" altLang="en-US" sz="2400" dirty="0">
                <a:hlinkClick r:id="rId7">
                  <a:extLst>
                    <a:ext uri="{A12FA001-AC4F-418D-AE19-62706E023703}">
                      <ahyp:hlinkClr xmlns:ahyp="http://schemas.microsoft.com/office/drawing/2018/hyperlinkcolor" val="tx"/>
                    </a:ext>
                  </a:extLst>
                </a:hlinkClick>
              </a:rPr>
              <a:t>解释器</a:t>
            </a:r>
            <a:r>
              <a:rPr lang="zh-CN" altLang="en-US" sz="2400" dirty="0"/>
              <a:t>，它</a:t>
            </a:r>
            <a:r>
              <a:rPr lang="zh-CN" altLang="en-US" sz="2400" dirty="0">
                <a:solidFill>
                  <a:srgbClr val="FF0000"/>
                </a:solidFill>
              </a:rPr>
              <a:t>解释</a:t>
            </a:r>
            <a:r>
              <a:rPr lang="zh-CN" altLang="en-US" sz="2400" dirty="0"/>
              <a:t>由用户输入的</a:t>
            </a:r>
            <a:r>
              <a:rPr lang="zh-CN" altLang="en-US" sz="2400" dirty="0">
                <a:solidFill>
                  <a:srgbClr val="FF0000"/>
                </a:solidFill>
              </a:rPr>
              <a:t>命令</a:t>
            </a:r>
            <a:r>
              <a:rPr lang="zh-CN" altLang="en-US" sz="2400" dirty="0"/>
              <a:t>并且把它们</a:t>
            </a:r>
            <a:r>
              <a:rPr lang="zh-CN" altLang="en-US" sz="2400" dirty="0">
                <a:solidFill>
                  <a:srgbClr val="FF0000"/>
                </a:solidFill>
              </a:rPr>
              <a:t>送到内核</a:t>
            </a:r>
            <a:r>
              <a:rPr lang="zh-CN" altLang="en-US" sz="2400" dirty="0"/>
              <a:t>。</a:t>
            </a:r>
            <a:endParaRPr lang="en-US" altLang="zh-CN" sz="2400" dirty="0"/>
          </a:p>
          <a:p>
            <a:pPr>
              <a:lnSpc>
                <a:spcPct val="150000"/>
              </a:lnSpc>
            </a:pPr>
            <a:r>
              <a:rPr lang="en-US" altLang="zh-CN" sz="2400" dirty="0"/>
              <a:t>Linux</a:t>
            </a:r>
            <a:r>
              <a:rPr lang="zh-CN" altLang="en-US" sz="2400" dirty="0"/>
              <a:t>系统的</a:t>
            </a:r>
            <a:r>
              <a:rPr lang="en-US" altLang="zh-CN" sz="2400" dirty="0"/>
              <a:t>Shell</a:t>
            </a:r>
            <a:r>
              <a:rPr lang="zh-CN" altLang="en-US" sz="2400" dirty="0"/>
              <a:t>是命令语言、命令</a:t>
            </a:r>
            <a:r>
              <a:rPr lang="zh-CN" altLang="en-US" sz="2400" dirty="0">
                <a:solidFill>
                  <a:schemeClr val="bg2">
                    <a:lumMod val="50000"/>
                  </a:schemeClr>
                </a:solidFill>
                <a:hlinkClick r:id="rId8">
                  <a:extLst>
                    <a:ext uri="{A12FA001-AC4F-418D-AE19-62706E023703}">
                      <ahyp:hlinkClr xmlns:ahyp="http://schemas.microsoft.com/office/drawing/2018/hyperlinkcolor" val="tx"/>
                    </a:ext>
                  </a:extLst>
                </a:hlinkClick>
              </a:rPr>
              <a:t>解释程序</a:t>
            </a:r>
            <a:r>
              <a:rPr lang="zh-CN" altLang="en-US" sz="2400" dirty="0"/>
              <a:t>及</a:t>
            </a:r>
            <a:r>
              <a:rPr lang="zh-CN" altLang="en-US" sz="2400" dirty="0">
                <a:solidFill>
                  <a:schemeClr val="bg2">
                    <a:lumMod val="50000"/>
                  </a:schemeClr>
                </a:solidFill>
                <a:hlinkClick r:id="rId9">
                  <a:extLst>
                    <a:ext uri="{A12FA001-AC4F-418D-AE19-62706E023703}">
                      <ahyp:hlinkClr xmlns:ahyp="http://schemas.microsoft.com/office/drawing/2018/hyperlinkcolor" val="tx"/>
                    </a:ext>
                  </a:extLst>
                </a:hlinkClick>
              </a:rPr>
              <a:t>程序设计语言</a:t>
            </a:r>
            <a:r>
              <a:rPr lang="zh-CN" altLang="en-US" sz="2400" dirty="0"/>
              <a:t>的统称。</a:t>
            </a:r>
            <a:endParaRPr lang="zh-CN" altLang="en-US" sz="2800" dirty="0"/>
          </a:p>
        </p:txBody>
      </p:sp>
      <p:sp>
        <p:nvSpPr>
          <p:cNvPr id="6" name="标题 2">
            <a:extLst>
              <a:ext uri="{FF2B5EF4-FFF2-40B4-BE49-F238E27FC236}">
                <a16:creationId xmlns:a16="http://schemas.microsoft.com/office/drawing/2014/main" id="{F467D191-551D-EB44-9D6B-AB55AAC2A9FF}"/>
              </a:ext>
            </a:extLst>
          </p:cNvPr>
          <p:cNvSpPr>
            <a:spLocks noGrp="1"/>
          </p:cNvSpPr>
          <p:nvPr/>
        </p:nvSpPr>
        <p:spPr>
          <a:xfrm>
            <a:off x="1336320" y="278527"/>
            <a:ext cx="9387301" cy="549275"/>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dirty="0"/>
              <a:t>1.2</a:t>
            </a:r>
            <a:r>
              <a:rPr lang="zh-CN" altLang="en-US" dirty="0"/>
              <a:t> </a:t>
            </a:r>
            <a:r>
              <a:rPr lang="en-US" altLang="zh-CN" dirty="0"/>
              <a:t>Linux</a:t>
            </a:r>
            <a:r>
              <a:rPr lang="zh-CN" altLang="en-US" dirty="0"/>
              <a:t>操作系统的组成</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a:extLst>
              <a:ext uri="{FF2B5EF4-FFF2-40B4-BE49-F238E27FC236}">
                <a16:creationId xmlns:a16="http://schemas.microsoft.com/office/drawing/2014/main" id="{6759E940-0B87-458B-BD49-56B3236584E5}"/>
              </a:ext>
            </a:extLst>
          </p:cNvPr>
          <p:cNvSpPr>
            <a:spLocks noRot="1" noChangeArrowheads="1"/>
          </p:cNvSpPr>
          <p:nvPr/>
        </p:nvSpPr>
        <p:spPr bwMode="auto">
          <a:xfrm>
            <a:off x="2076455" y="44451"/>
            <a:ext cx="799306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1F05E3"/>
              </a:buClr>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FF"/>
              </a:buClr>
              <a:buFont typeface="Times New Roman" panose="02020603050405020304" pitchFamily="18"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1F05E3"/>
              </a:buClr>
              <a:buFont typeface="Times New Roman" panose="02020603050405020304" pitchFamily="18"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3600">
              <a:solidFill>
                <a:schemeClr val="folHlink"/>
              </a:solidFill>
              <a:latin typeface="Arial" panose="020B0604020202020204" pitchFamily="34" charset="0"/>
            </a:endParaRPr>
          </a:p>
        </p:txBody>
      </p:sp>
      <p:sp>
        <p:nvSpPr>
          <p:cNvPr id="3" name="内容占位符 2">
            <a:extLst>
              <a:ext uri="{FF2B5EF4-FFF2-40B4-BE49-F238E27FC236}">
                <a16:creationId xmlns:a16="http://schemas.microsoft.com/office/drawing/2014/main" id="{BE6035B2-3550-4619-AA7B-8B40BBA8E785}"/>
              </a:ext>
            </a:extLst>
          </p:cNvPr>
          <p:cNvSpPr>
            <a:spLocks noGrp="1"/>
          </p:cNvSpPr>
          <p:nvPr>
            <p:ph idx="1"/>
          </p:nvPr>
        </p:nvSpPr>
        <p:spPr>
          <a:xfrm>
            <a:off x="949571" y="1769807"/>
            <a:ext cx="10636295" cy="4699403"/>
          </a:xfrm>
        </p:spPr>
        <p:txBody>
          <a:bodyPr/>
          <a:lstStyle/>
          <a:p>
            <a:pPr marL="0" indent="0" algn="just">
              <a:lnSpc>
                <a:spcPct val="120000"/>
              </a:lnSpc>
              <a:spcBef>
                <a:spcPts val="0"/>
              </a:spcBef>
              <a:buNone/>
            </a:pPr>
            <a:r>
              <a:rPr lang="en-US" altLang="zh-CN" sz="2800" dirty="0"/>
              <a:t>①Shell</a:t>
            </a:r>
            <a:r>
              <a:rPr lang="zh-CN" altLang="en-US" sz="2800" dirty="0"/>
              <a:t>是一个命令语言</a:t>
            </a:r>
            <a:r>
              <a:rPr lang="zh-CN" altLang="en-US" sz="2800" dirty="0">
                <a:hlinkClick r:id="rId4">
                  <a:extLst>
                    <a:ext uri="{A12FA001-AC4F-418D-AE19-62706E023703}">
                      <ahyp:hlinkClr xmlns:ahyp="http://schemas.microsoft.com/office/drawing/2018/hyperlinkcolor" val="tx"/>
                    </a:ext>
                  </a:extLst>
                </a:hlinkClick>
              </a:rPr>
              <a:t>解释器</a:t>
            </a:r>
            <a:endParaRPr lang="en-US" altLang="zh-CN" sz="2800" dirty="0"/>
          </a:p>
          <a:p>
            <a:pPr marL="0" indent="0" algn="just">
              <a:lnSpc>
                <a:spcPct val="120000"/>
              </a:lnSpc>
              <a:spcBef>
                <a:spcPts val="0"/>
              </a:spcBef>
              <a:buNone/>
            </a:pPr>
            <a:r>
              <a:rPr lang="zh-CN" altLang="en-US" sz="2400" b="0" dirty="0"/>
              <a:t>它拥有自己内建的</a:t>
            </a:r>
            <a:r>
              <a:rPr lang="en-US" altLang="zh-CN" sz="2400" b="0" dirty="0"/>
              <a:t>Shell</a:t>
            </a:r>
            <a:r>
              <a:rPr lang="zh-CN" altLang="en-US" sz="2400" b="0" dirty="0"/>
              <a:t>命令集，</a:t>
            </a:r>
            <a:r>
              <a:rPr lang="en-US" altLang="zh-CN" sz="2400" b="0" dirty="0">
                <a:solidFill>
                  <a:srgbClr val="C00000"/>
                </a:solidFill>
              </a:rPr>
              <a:t>Shell</a:t>
            </a:r>
            <a:r>
              <a:rPr lang="zh-CN" altLang="en-US" sz="2400" b="0" dirty="0">
                <a:solidFill>
                  <a:srgbClr val="C00000"/>
                </a:solidFill>
              </a:rPr>
              <a:t>也能被</a:t>
            </a:r>
            <a:r>
              <a:rPr lang="zh-CN" altLang="en-US" sz="2400" b="0" dirty="0"/>
              <a:t>系统中</a:t>
            </a:r>
            <a:r>
              <a:rPr lang="zh-CN" altLang="en-US" sz="2400" b="0" dirty="0">
                <a:solidFill>
                  <a:srgbClr val="C00000"/>
                </a:solidFill>
              </a:rPr>
              <a:t>其他应用程序所调用</a:t>
            </a:r>
            <a:r>
              <a:rPr lang="zh-CN" altLang="en-US" sz="2400" b="0" dirty="0"/>
              <a:t>。用户在提示符下输入的</a:t>
            </a:r>
            <a:r>
              <a:rPr lang="zh-CN" altLang="en-US" sz="2400" b="0" dirty="0">
                <a:solidFill>
                  <a:srgbClr val="C00000"/>
                </a:solidFill>
              </a:rPr>
              <a:t>命令</a:t>
            </a:r>
            <a:r>
              <a:rPr lang="zh-CN" altLang="en-US" sz="2400" b="0" dirty="0"/>
              <a:t>都由</a:t>
            </a:r>
            <a:r>
              <a:rPr lang="en-US" altLang="zh-CN" sz="2400" b="0" dirty="0"/>
              <a:t>Shell</a:t>
            </a:r>
            <a:r>
              <a:rPr lang="zh-CN" altLang="en-US" sz="2400" b="0" dirty="0"/>
              <a:t>先</a:t>
            </a:r>
            <a:r>
              <a:rPr lang="zh-CN" altLang="en-US" sz="2400" b="0" dirty="0">
                <a:solidFill>
                  <a:srgbClr val="C00000"/>
                </a:solidFill>
              </a:rPr>
              <a:t>解释</a:t>
            </a:r>
            <a:r>
              <a:rPr lang="zh-CN" altLang="en-US" sz="2400" b="0" dirty="0"/>
              <a:t>然后传给</a:t>
            </a:r>
            <a:r>
              <a:rPr lang="en-US" altLang="zh-CN" sz="2400" b="0" dirty="0"/>
              <a:t>Linux</a:t>
            </a:r>
            <a:r>
              <a:rPr lang="zh-CN" altLang="en-US" sz="2400" b="0" dirty="0"/>
              <a:t>核心</a:t>
            </a:r>
            <a:r>
              <a:rPr lang="zh-CN" altLang="en-US" sz="2400" b="0" kern="100" dirty="0">
                <a:solidFill>
                  <a:srgbClr val="000000"/>
                </a:solidFill>
                <a:cs typeface="Times New Roman" panose="02020603050405020304" pitchFamily="18" charset="0"/>
              </a:rPr>
              <a:t>。</a:t>
            </a:r>
            <a:r>
              <a:rPr lang="zh-CN" altLang="en-US" sz="2400" b="0" dirty="0"/>
              <a:t>使用户不必关心一个命令是建立在</a:t>
            </a:r>
            <a:r>
              <a:rPr lang="en-US" altLang="zh-CN" sz="2400" b="0" dirty="0"/>
              <a:t>Shell</a:t>
            </a:r>
            <a:r>
              <a:rPr lang="zh-CN" altLang="en-US" sz="2400" b="0" dirty="0"/>
              <a:t>内部还是一个单独的程序。</a:t>
            </a:r>
            <a:endParaRPr lang="en-US" altLang="zh-CN" sz="2400" b="0" dirty="0"/>
          </a:p>
          <a:p>
            <a:pPr marL="0" indent="0" algn="just">
              <a:lnSpc>
                <a:spcPct val="120000"/>
              </a:lnSpc>
              <a:spcBef>
                <a:spcPts val="0"/>
              </a:spcBef>
              <a:buNone/>
            </a:pPr>
            <a:endParaRPr lang="zh-CN" altLang="en-US" sz="2400" dirty="0"/>
          </a:p>
          <a:p>
            <a:pPr marL="0" indent="266693" algn="just">
              <a:lnSpc>
                <a:spcPct val="120000"/>
              </a:lnSpc>
              <a:spcBef>
                <a:spcPts val="0"/>
              </a:spcBef>
            </a:pPr>
            <a:endParaRPr lang="zh-CN" altLang="en-US" sz="2400" kern="100" dirty="0">
              <a:cs typeface="Times New Roman" panose="02020603050405020304" pitchFamily="18" charset="0"/>
            </a:endParaRPr>
          </a:p>
          <a:p>
            <a:pPr marL="457189" lvl="2" algn="just">
              <a:lnSpc>
                <a:spcPct val="120000"/>
              </a:lnSpc>
              <a:spcBef>
                <a:spcPts val="0"/>
              </a:spcBef>
            </a:pPr>
            <a:endParaRPr lang="zh-CN" altLang="en-US" dirty="0">
              <a:latin typeface="Microsoft YaHei" panose="020B0503020204020204" pitchFamily="34" charset="-122"/>
              <a:ea typeface="Microsoft YaHei" panose="020B0503020204020204" pitchFamily="34" charset="-122"/>
            </a:endParaRPr>
          </a:p>
          <a:p>
            <a:pPr lvl="1">
              <a:lnSpc>
                <a:spcPct val="120000"/>
              </a:lnSpc>
              <a:spcBef>
                <a:spcPts val="0"/>
              </a:spcBef>
            </a:pPr>
            <a:endParaRPr lang="zh-CN" altLang="en-US" sz="2400" dirty="0">
              <a:latin typeface="Microsoft YaHei" panose="020B0503020204020204" pitchFamily="34" charset="-122"/>
              <a:ea typeface="Microsoft YaHei" panose="020B0503020204020204" pitchFamily="34" charset="-122"/>
            </a:endParaRPr>
          </a:p>
          <a:p>
            <a:pPr>
              <a:lnSpc>
                <a:spcPct val="120000"/>
              </a:lnSpc>
              <a:spcBef>
                <a:spcPts val="0"/>
              </a:spcBef>
              <a:defRPr/>
            </a:pPr>
            <a:endParaRPr lang="zh-CN" altLang="en-US" sz="2400" dirty="0"/>
          </a:p>
        </p:txBody>
      </p:sp>
      <p:sp>
        <p:nvSpPr>
          <p:cNvPr id="4" name="矩形 3">
            <a:extLst>
              <a:ext uri="{FF2B5EF4-FFF2-40B4-BE49-F238E27FC236}">
                <a16:creationId xmlns:a16="http://schemas.microsoft.com/office/drawing/2014/main" id="{406E3A35-8C93-4E62-AE89-050F35E95EE7}"/>
              </a:ext>
            </a:extLst>
          </p:cNvPr>
          <p:cNvSpPr/>
          <p:nvPr/>
        </p:nvSpPr>
        <p:spPr>
          <a:xfrm>
            <a:off x="1295468" y="4754883"/>
            <a:ext cx="2039405" cy="8498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88EA97B5-8716-4C25-9C3A-8F8ED537ACC8}"/>
              </a:ext>
            </a:extLst>
          </p:cNvPr>
          <p:cNvSpPr txBox="1"/>
          <p:nvPr/>
        </p:nvSpPr>
        <p:spPr>
          <a:xfrm>
            <a:off x="1438420" y="4900107"/>
            <a:ext cx="1753496" cy="646331"/>
          </a:xfrm>
          <a:prstGeom prst="rect">
            <a:avLst/>
          </a:prstGeom>
          <a:noFill/>
        </p:spPr>
        <p:txBody>
          <a:bodyPr wrap="square" rtlCol="0">
            <a:spAutoFit/>
          </a:bodyPr>
          <a:lstStyle/>
          <a:p>
            <a:r>
              <a:rPr lang="en-US" altLang="zh-CN" dirty="0"/>
              <a:t>Shell</a:t>
            </a:r>
            <a:r>
              <a:rPr lang="zh-CN" altLang="en-US" dirty="0"/>
              <a:t>检查：是否为内部命令？</a:t>
            </a:r>
          </a:p>
        </p:txBody>
      </p:sp>
      <p:sp>
        <p:nvSpPr>
          <p:cNvPr id="6" name="矩形 5">
            <a:extLst>
              <a:ext uri="{FF2B5EF4-FFF2-40B4-BE49-F238E27FC236}">
                <a16:creationId xmlns:a16="http://schemas.microsoft.com/office/drawing/2014/main" id="{6AA42B3D-76EB-42AB-A6B1-4B41DFEB3A95}"/>
              </a:ext>
            </a:extLst>
          </p:cNvPr>
          <p:cNvSpPr/>
          <p:nvPr/>
        </p:nvSpPr>
        <p:spPr>
          <a:xfrm>
            <a:off x="4513795" y="3769692"/>
            <a:ext cx="1671852" cy="9552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BA9A185D-D8DB-4C11-8B5A-2A46398579EE}"/>
              </a:ext>
            </a:extLst>
          </p:cNvPr>
          <p:cNvCxnSpPr>
            <a:cxnSpLocks/>
          </p:cNvCxnSpPr>
          <p:nvPr/>
        </p:nvCxnSpPr>
        <p:spPr>
          <a:xfrm flipV="1">
            <a:off x="3033659" y="4181508"/>
            <a:ext cx="1387737" cy="5318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文本框 13">
            <a:extLst>
              <a:ext uri="{FF2B5EF4-FFF2-40B4-BE49-F238E27FC236}">
                <a16:creationId xmlns:a16="http://schemas.microsoft.com/office/drawing/2014/main" id="{B5009A6A-F69C-4AE6-9A4F-D5DA4D9DA00E}"/>
              </a:ext>
            </a:extLst>
          </p:cNvPr>
          <p:cNvSpPr txBox="1"/>
          <p:nvPr/>
        </p:nvSpPr>
        <p:spPr>
          <a:xfrm>
            <a:off x="3427273" y="4078643"/>
            <a:ext cx="914400" cy="646331"/>
          </a:xfrm>
          <a:prstGeom prst="rect">
            <a:avLst/>
          </a:prstGeom>
          <a:noFill/>
        </p:spPr>
        <p:txBody>
          <a:bodyPr wrap="square" rtlCol="0">
            <a:spAutoFit/>
          </a:bodyPr>
          <a:lstStyle/>
          <a:p>
            <a:r>
              <a:rPr lang="zh-CN" altLang="en-US" dirty="0"/>
              <a:t>不是内部命令</a:t>
            </a:r>
          </a:p>
        </p:txBody>
      </p:sp>
      <p:sp>
        <p:nvSpPr>
          <p:cNvPr id="16" name="文本框 15">
            <a:extLst>
              <a:ext uri="{FF2B5EF4-FFF2-40B4-BE49-F238E27FC236}">
                <a16:creationId xmlns:a16="http://schemas.microsoft.com/office/drawing/2014/main" id="{03EFAA6A-DF7B-492E-94D0-AB98E0D1D5D1}"/>
              </a:ext>
            </a:extLst>
          </p:cNvPr>
          <p:cNvSpPr txBox="1"/>
          <p:nvPr/>
        </p:nvSpPr>
        <p:spPr>
          <a:xfrm>
            <a:off x="4727230" y="3769692"/>
            <a:ext cx="1368773" cy="923330"/>
          </a:xfrm>
          <a:prstGeom prst="rect">
            <a:avLst/>
          </a:prstGeom>
          <a:noFill/>
        </p:spPr>
        <p:txBody>
          <a:bodyPr wrap="square" rtlCol="0">
            <a:spAutoFit/>
          </a:bodyPr>
          <a:lstStyle/>
          <a:p>
            <a:r>
              <a:rPr lang="en-US" altLang="zh-CN" dirty="0"/>
              <a:t>Shell</a:t>
            </a:r>
            <a:r>
              <a:rPr lang="zh-CN" altLang="en-US" dirty="0"/>
              <a:t>检查：是否为可执行文件？</a:t>
            </a:r>
          </a:p>
        </p:txBody>
      </p:sp>
      <p:cxnSp>
        <p:nvCxnSpPr>
          <p:cNvPr id="18" name="直接箭头连接符 17">
            <a:extLst>
              <a:ext uri="{FF2B5EF4-FFF2-40B4-BE49-F238E27FC236}">
                <a16:creationId xmlns:a16="http://schemas.microsoft.com/office/drawing/2014/main" id="{F872B0A2-84EB-408C-AC1D-62C0609DA26A}"/>
              </a:ext>
            </a:extLst>
          </p:cNvPr>
          <p:cNvCxnSpPr/>
          <p:nvPr/>
        </p:nvCxnSpPr>
        <p:spPr>
          <a:xfrm>
            <a:off x="6185649" y="4181504"/>
            <a:ext cx="14737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450B0DFD-BD7F-4305-8060-3109F6FA7734}"/>
              </a:ext>
            </a:extLst>
          </p:cNvPr>
          <p:cNvSpPr txBox="1"/>
          <p:nvPr/>
        </p:nvSpPr>
        <p:spPr>
          <a:xfrm>
            <a:off x="6399082" y="3858338"/>
            <a:ext cx="1108041" cy="646331"/>
          </a:xfrm>
          <a:prstGeom prst="rect">
            <a:avLst/>
          </a:prstGeom>
          <a:noFill/>
        </p:spPr>
        <p:txBody>
          <a:bodyPr wrap="square" rtlCol="0">
            <a:spAutoFit/>
          </a:bodyPr>
          <a:lstStyle/>
          <a:p>
            <a:r>
              <a:rPr lang="zh-CN" altLang="en-US" dirty="0"/>
              <a:t>不是可执行文件</a:t>
            </a:r>
          </a:p>
        </p:txBody>
      </p:sp>
      <p:sp>
        <p:nvSpPr>
          <p:cNvPr id="22" name="矩形 21">
            <a:extLst>
              <a:ext uri="{FF2B5EF4-FFF2-40B4-BE49-F238E27FC236}">
                <a16:creationId xmlns:a16="http://schemas.microsoft.com/office/drawing/2014/main" id="{58CB59B5-FAD4-41F2-9E4B-CA21C54BCA77}"/>
              </a:ext>
            </a:extLst>
          </p:cNvPr>
          <p:cNvSpPr/>
          <p:nvPr/>
        </p:nvSpPr>
        <p:spPr>
          <a:xfrm>
            <a:off x="7730331" y="3800617"/>
            <a:ext cx="1671852" cy="8614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A83C9194-2471-4F48-8C04-4E9BF4041AB2}"/>
              </a:ext>
            </a:extLst>
          </p:cNvPr>
          <p:cNvSpPr txBox="1"/>
          <p:nvPr/>
        </p:nvSpPr>
        <p:spPr>
          <a:xfrm>
            <a:off x="7813819" y="3866177"/>
            <a:ext cx="1478419" cy="646331"/>
          </a:xfrm>
          <a:prstGeom prst="rect">
            <a:avLst/>
          </a:prstGeom>
          <a:noFill/>
        </p:spPr>
        <p:txBody>
          <a:bodyPr wrap="square" rtlCol="0">
            <a:spAutoFit/>
          </a:bodyPr>
          <a:lstStyle/>
          <a:p>
            <a:r>
              <a:rPr lang="zh-CN" altLang="en-US" dirty="0"/>
              <a:t>显示错误信息</a:t>
            </a:r>
          </a:p>
        </p:txBody>
      </p:sp>
      <p:grpSp>
        <p:nvGrpSpPr>
          <p:cNvPr id="9" name="组合 8">
            <a:extLst>
              <a:ext uri="{FF2B5EF4-FFF2-40B4-BE49-F238E27FC236}">
                <a16:creationId xmlns:a16="http://schemas.microsoft.com/office/drawing/2014/main" id="{D563EB55-3AC9-4A59-93E2-6A684DD90BCF}"/>
              </a:ext>
            </a:extLst>
          </p:cNvPr>
          <p:cNvGrpSpPr/>
          <p:nvPr/>
        </p:nvGrpSpPr>
        <p:grpSpPr>
          <a:xfrm>
            <a:off x="7781748" y="5504769"/>
            <a:ext cx="1840819" cy="923330"/>
            <a:chOff x="7763916" y="5182488"/>
            <a:chExt cx="1671852" cy="923330"/>
          </a:xfrm>
        </p:grpSpPr>
        <p:sp>
          <p:nvSpPr>
            <p:cNvPr id="7" name="矩形 6">
              <a:extLst>
                <a:ext uri="{FF2B5EF4-FFF2-40B4-BE49-F238E27FC236}">
                  <a16:creationId xmlns:a16="http://schemas.microsoft.com/office/drawing/2014/main" id="{3E50B8AC-1BF4-4C55-A24F-78B48290298E}"/>
                </a:ext>
              </a:extLst>
            </p:cNvPr>
            <p:cNvSpPr/>
            <p:nvPr/>
          </p:nvSpPr>
          <p:spPr>
            <a:xfrm>
              <a:off x="7763916" y="5195944"/>
              <a:ext cx="1671852" cy="8614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1200BEF-5106-4F90-9D9A-F7F81BA91BEE}"/>
                </a:ext>
              </a:extLst>
            </p:cNvPr>
            <p:cNvSpPr txBox="1"/>
            <p:nvPr/>
          </p:nvSpPr>
          <p:spPr>
            <a:xfrm>
              <a:off x="7865152" y="5182488"/>
              <a:ext cx="1570616" cy="923330"/>
            </a:xfrm>
            <a:prstGeom prst="rect">
              <a:avLst/>
            </a:prstGeom>
            <a:noFill/>
          </p:spPr>
          <p:txBody>
            <a:bodyPr wrap="square" rtlCol="0">
              <a:spAutoFit/>
            </a:bodyPr>
            <a:lstStyle/>
            <a:p>
              <a:r>
                <a:rPr lang="zh-CN" altLang="en-US" dirty="0"/>
                <a:t>分解为系统调用并传给</a:t>
              </a:r>
              <a:r>
                <a:rPr lang="en-US" altLang="zh-CN" dirty="0" err="1"/>
                <a:t>linux</a:t>
              </a:r>
              <a:r>
                <a:rPr lang="zh-CN" altLang="en-US" dirty="0"/>
                <a:t>内核</a:t>
              </a:r>
            </a:p>
          </p:txBody>
        </p:sp>
      </p:grpSp>
      <p:cxnSp>
        <p:nvCxnSpPr>
          <p:cNvPr id="12" name="直接箭头连接符 11">
            <a:extLst>
              <a:ext uri="{FF2B5EF4-FFF2-40B4-BE49-F238E27FC236}">
                <a16:creationId xmlns:a16="http://schemas.microsoft.com/office/drawing/2014/main" id="{43267FE7-7324-48BD-8D25-EA89058F4ABD}"/>
              </a:ext>
            </a:extLst>
          </p:cNvPr>
          <p:cNvCxnSpPr>
            <a:cxnSpLocks/>
          </p:cNvCxnSpPr>
          <p:nvPr/>
        </p:nvCxnSpPr>
        <p:spPr>
          <a:xfrm>
            <a:off x="3315736" y="5286722"/>
            <a:ext cx="4466015" cy="887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A9EBBD9D-F858-4628-9679-901F3C5FCBD1}"/>
              </a:ext>
            </a:extLst>
          </p:cNvPr>
          <p:cNvCxnSpPr>
            <a:cxnSpLocks/>
          </p:cNvCxnSpPr>
          <p:nvPr/>
        </p:nvCxnSpPr>
        <p:spPr>
          <a:xfrm>
            <a:off x="6182491" y="4693023"/>
            <a:ext cx="1599259" cy="1155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7ED2CA1E-FA51-46A4-9C19-1398E282EB6E}"/>
              </a:ext>
            </a:extLst>
          </p:cNvPr>
          <p:cNvSpPr txBox="1"/>
          <p:nvPr/>
        </p:nvSpPr>
        <p:spPr>
          <a:xfrm>
            <a:off x="4617418" y="5504767"/>
            <a:ext cx="1349123" cy="369332"/>
          </a:xfrm>
          <a:prstGeom prst="rect">
            <a:avLst/>
          </a:prstGeom>
          <a:noFill/>
        </p:spPr>
        <p:txBody>
          <a:bodyPr wrap="square" rtlCol="0">
            <a:spAutoFit/>
          </a:bodyPr>
          <a:lstStyle/>
          <a:p>
            <a:r>
              <a:rPr lang="zh-CN" altLang="en-US" dirty="0"/>
              <a:t>是内部命令</a:t>
            </a:r>
          </a:p>
        </p:txBody>
      </p:sp>
      <p:sp>
        <p:nvSpPr>
          <p:cNvPr id="20" name="文本框 19">
            <a:extLst>
              <a:ext uri="{FF2B5EF4-FFF2-40B4-BE49-F238E27FC236}">
                <a16:creationId xmlns:a16="http://schemas.microsoft.com/office/drawing/2014/main" id="{F0E77E49-4999-49F3-BCC8-F35EB460F3B0}"/>
              </a:ext>
            </a:extLst>
          </p:cNvPr>
          <p:cNvSpPr txBox="1"/>
          <p:nvPr/>
        </p:nvSpPr>
        <p:spPr>
          <a:xfrm>
            <a:off x="6691874" y="4836670"/>
            <a:ext cx="687875" cy="923330"/>
          </a:xfrm>
          <a:prstGeom prst="rect">
            <a:avLst/>
          </a:prstGeom>
          <a:noFill/>
        </p:spPr>
        <p:txBody>
          <a:bodyPr wrap="square" rtlCol="0">
            <a:spAutoFit/>
          </a:bodyPr>
          <a:lstStyle/>
          <a:p>
            <a:r>
              <a:rPr lang="zh-CN" altLang="en-US" dirty="0"/>
              <a:t>是可执行文件</a:t>
            </a:r>
          </a:p>
        </p:txBody>
      </p:sp>
      <p:sp>
        <p:nvSpPr>
          <p:cNvPr id="25" name="标题 2">
            <a:extLst>
              <a:ext uri="{FF2B5EF4-FFF2-40B4-BE49-F238E27FC236}">
                <a16:creationId xmlns:a16="http://schemas.microsoft.com/office/drawing/2014/main" id="{8F0E5D20-7AE5-0042-BBB6-8123B9E397D3}"/>
              </a:ext>
            </a:extLst>
          </p:cNvPr>
          <p:cNvSpPr>
            <a:spLocks noGrp="1"/>
          </p:cNvSpPr>
          <p:nvPr/>
        </p:nvSpPr>
        <p:spPr>
          <a:xfrm>
            <a:off x="1336320" y="278527"/>
            <a:ext cx="9387301" cy="549275"/>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dirty="0"/>
              <a:t>1.2</a:t>
            </a:r>
            <a:r>
              <a:rPr lang="zh-CN" altLang="en-US" dirty="0"/>
              <a:t> </a:t>
            </a:r>
            <a:r>
              <a:rPr lang="en-US" altLang="zh-CN" dirty="0"/>
              <a:t>Linux</a:t>
            </a:r>
            <a:r>
              <a:rPr lang="zh-CN" altLang="en-US" dirty="0"/>
              <a:t>操作系统的组成</a:t>
            </a:r>
          </a:p>
        </p:txBody>
      </p:sp>
      <p:sp>
        <p:nvSpPr>
          <p:cNvPr id="28" name="标题 1">
            <a:extLst>
              <a:ext uri="{FF2B5EF4-FFF2-40B4-BE49-F238E27FC236}">
                <a16:creationId xmlns:a16="http://schemas.microsoft.com/office/drawing/2014/main" id="{B9FB55B4-4B9F-0A40-9FF1-0BFDF6F4773A}"/>
              </a:ext>
            </a:extLst>
          </p:cNvPr>
          <p:cNvSpPr txBox="1">
            <a:spLocks/>
          </p:cNvSpPr>
          <p:nvPr/>
        </p:nvSpPr>
        <p:spPr>
          <a:xfrm>
            <a:off x="949573" y="1244551"/>
            <a:ext cx="10059145" cy="549275"/>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zh-CN" altLang="en-US" sz="2800" dirty="0"/>
              <a:t>（</a:t>
            </a:r>
            <a:r>
              <a:rPr lang="en-US" altLang="zh-CN" sz="2800" dirty="0"/>
              <a:t>2</a:t>
            </a:r>
            <a:r>
              <a:rPr lang="zh-CN" altLang="en-US" sz="2800" dirty="0"/>
              <a:t>） </a:t>
            </a:r>
            <a:r>
              <a:rPr lang="en-US" altLang="zh-CN" sz="2800" dirty="0" err="1"/>
              <a:t>LinuxShell</a:t>
            </a:r>
            <a:r>
              <a:rPr lang="zh-CN" altLang="en-US" sz="2800" dirty="0"/>
              <a:t>相关概念（续</a:t>
            </a:r>
            <a:r>
              <a:rPr lang="en-US" altLang="zh-CN" sz="2800" dirty="0"/>
              <a:t>1</a:t>
            </a:r>
            <a:r>
              <a:rPr lang="zh-CN" altLang="en-US" sz="2800" dirty="0"/>
              <a:t>）</a:t>
            </a:r>
          </a:p>
        </p:txBody>
      </p:sp>
    </p:spTree>
    <p:custDataLst>
      <p:tags r:id="rId1"/>
    </p:custDataLst>
    <p:extLst>
      <p:ext uri="{BB962C8B-B14F-4D97-AF65-F5344CB8AC3E}">
        <p14:creationId xmlns:p14="http://schemas.microsoft.com/office/powerpoint/2010/main" val="1946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id="{3E021C21-4263-4251-B624-621FE9AC9549}"/>
              </a:ext>
            </a:extLst>
          </p:cNvPr>
          <p:cNvSpPr txBox="1">
            <a:spLocks noChangeArrowheads="1"/>
          </p:cNvSpPr>
          <p:nvPr/>
        </p:nvSpPr>
        <p:spPr bwMode="auto">
          <a:xfrm>
            <a:off x="3651251" y="188917"/>
            <a:ext cx="4630739" cy="522287"/>
          </a:xfrm>
          <a:prstGeom prst="rect">
            <a:avLst/>
          </a:prstGeom>
          <a:noFill/>
          <a:ln w="9525">
            <a:noFill/>
            <a:miter lim="800000"/>
            <a:headEnd/>
            <a:tailEnd/>
          </a:ln>
          <a:effectLst/>
        </p:spPr>
        <p:txBody>
          <a:bodyPr anchor="ctr"/>
          <a:lstStyle>
            <a:lvl1pPr algn="ctr">
              <a:defRPr sz="2800">
                <a:solidFill>
                  <a:schemeClr val="accent2"/>
                </a:solidFill>
                <a:effectLst>
                  <a:outerShdw blurRad="38100" dist="38100" dir="2700000" algn="tl">
                    <a:srgbClr val="C0C0C0"/>
                  </a:outerShdw>
                </a:effectLst>
                <a:latin typeface="+mj-lt"/>
                <a:ea typeface="+mj-ea"/>
                <a:cs typeface="+mj-cs"/>
              </a:defRPr>
            </a:lvl1pPr>
            <a:lvl2pPr algn="ctr">
              <a:defRPr sz="2800">
                <a:solidFill>
                  <a:schemeClr val="accent2"/>
                </a:solidFill>
                <a:effectLst>
                  <a:outerShdw blurRad="38100" dist="38100" dir="2700000" algn="tl">
                    <a:srgbClr val="C0C0C0"/>
                  </a:outerShdw>
                </a:effectLst>
                <a:latin typeface="Times New Roman" pitchFamily="18" charset="0"/>
                <a:ea typeface="宋体" pitchFamily="2" charset="-122"/>
              </a:defRPr>
            </a:lvl2pPr>
            <a:lvl3pPr algn="ctr">
              <a:defRPr sz="2800">
                <a:solidFill>
                  <a:schemeClr val="accent2"/>
                </a:solidFill>
                <a:effectLst>
                  <a:outerShdw blurRad="38100" dist="38100" dir="2700000" algn="tl">
                    <a:srgbClr val="C0C0C0"/>
                  </a:outerShdw>
                </a:effectLst>
                <a:latin typeface="Times New Roman" pitchFamily="18" charset="0"/>
                <a:ea typeface="宋体" pitchFamily="2" charset="-122"/>
              </a:defRPr>
            </a:lvl3pPr>
            <a:lvl4pPr algn="ctr">
              <a:defRPr sz="2800">
                <a:solidFill>
                  <a:schemeClr val="accent2"/>
                </a:solidFill>
                <a:effectLst>
                  <a:outerShdw blurRad="38100" dist="38100" dir="2700000" algn="tl">
                    <a:srgbClr val="C0C0C0"/>
                  </a:outerShdw>
                </a:effectLst>
                <a:latin typeface="Times New Roman" pitchFamily="18" charset="0"/>
                <a:ea typeface="宋体" pitchFamily="2" charset="-122"/>
              </a:defRPr>
            </a:lvl4pPr>
            <a:lvl5pPr algn="ctr">
              <a:defRPr sz="2800">
                <a:solidFill>
                  <a:schemeClr val="accent2"/>
                </a:solidFill>
                <a:effectLst>
                  <a:outerShdw blurRad="38100" dist="38100" dir="2700000" algn="tl">
                    <a:srgbClr val="C0C0C0"/>
                  </a:outerShdw>
                </a:effectLst>
                <a:latin typeface="Times New Roman" pitchFamily="18" charset="0"/>
                <a:ea typeface="宋体" pitchFamily="2" charset="-122"/>
              </a:defRPr>
            </a:lvl5pPr>
            <a:lvl6pPr marL="457200" algn="ctr" fontAlgn="base">
              <a:spcBef>
                <a:spcPct val="0"/>
              </a:spcBef>
              <a:spcAft>
                <a:spcPct val="0"/>
              </a:spcAft>
              <a:defRPr sz="2800">
                <a:solidFill>
                  <a:schemeClr val="accent2"/>
                </a:solidFill>
                <a:effectLst>
                  <a:outerShdw blurRad="38100" dist="38100" dir="2700000" algn="tl">
                    <a:srgbClr val="C0C0C0"/>
                  </a:outerShdw>
                </a:effectLst>
                <a:latin typeface="Times New Roman" pitchFamily="18" charset="0"/>
                <a:ea typeface="宋体" pitchFamily="2" charset="-122"/>
              </a:defRPr>
            </a:lvl6pPr>
            <a:lvl7pPr marL="914400" algn="ctr" fontAlgn="base">
              <a:spcBef>
                <a:spcPct val="0"/>
              </a:spcBef>
              <a:spcAft>
                <a:spcPct val="0"/>
              </a:spcAft>
              <a:defRPr sz="2800">
                <a:solidFill>
                  <a:schemeClr val="accent2"/>
                </a:solidFill>
                <a:effectLst>
                  <a:outerShdw blurRad="38100" dist="38100" dir="2700000" algn="tl">
                    <a:srgbClr val="C0C0C0"/>
                  </a:outerShdw>
                </a:effectLst>
                <a:latin typeface="Times New Roman" pitchFamily="18" charset="0"/>
                <a:ea typeface="宋体" pitchFamily="2" charset="-122"/>
              </a:defRPr>
            </a:lvl7pPr>
            <a:lvl8pPr marL="1371600" algn="ctr" fontAlgn="base">
              <a:spcBef>
                <a:spcPct val="0"/>
              </a:spcBef>
              <a:spcAft>
                <a:spcPct val="0"/>
              </a:spcAft>
              <a:defRPr sz="2800">
                <a:solidFill>
                  <a:schemeClr val="accent2"/>
                </a:solidFill>
                <a:effectLst>
                  <a:outerShdw blurRad="38100" dist="38100" dir="2700000" algn="tl">
                    <a:srgbClr val="C0C0C0"/>
                  </a:outerShdw>
                </a:effectLst>
                <a:latin typeface="Times New Roman" pitchFamily="18" charset="0"/>
                <a:ea typeface="宋体" pitchFamily="2" charset="-122"/>
              </a:defRPr>
            </a:lvl8pPr>
            <a:lvl9pPr marL="1828800" algn="ctr" fontAlgn="base">
              <a:spcBef>
                <a:spcPct val="0"/>
              </a:spcBef>
              <a:spcAft>
                <a:spcPct val="0"/>
              </a:spcAft>
              <a:defRPr sz="2800">
                <a:solidFill>
                  <a:schemeClr val="accent2"/>
                </a:solidFill>
                <a:effectLst>
                  <a:outerShdw blurRad="38100" dist="38100" dir="2700000" algn="tl">
                    <a:srgbClr val="C0C0C0"/>
                  </a:outerShdw>
                </a:effectLst>
                <a:latin typeface="Times New Roman" pitchFamily="18" charset="0"/>
                <a:ea typeface="宋体" pitchFamily="2" charset="-122"/>
              </a:defRPr>
            </a:lvl9pPr>
          </a:lstStyle>
          <a:p>
            <a:pPr>
              <a:defRPr/>
            </a:pPr>
            <a:endParaRPr lang="zh-CN" altLang="en-US" dirty="0"/>
          </a:p>
        </p:txBody>
      </p:sp>
      <p:sp>
        <p:nvSpPr>
          <p:cNvPr id="17412" name="内容占位符 2">
            <a:extLst>
              <a:ext uri="{FF2B5EF4-FFF2-40B4-BE49-F238E27FC236}">
                <a16:creationId xmlns:a16="http://schemas.microsoft.com/office/drawing/2014/main" id="{E7D96787-8896-4994-8BD9-940661691C89}"/>
              </a:ext>
            </a:extLst>
          </p:cNvPr>
          <p:cNvSpPr>
            <a:spLocks noGrp="1" noChangeArrowheads="1"/>
          </p:cNvSpPr>
          <p:nvPr>
            <p:ph idx="1"/>
          </p:nvPr>
        </p:nvSpPr>
        <p:spPr>
          <a:xfrm>
            <a:off x="1174174" y="2035279"/>
            <a:ext cx="10276609" cy="4202011"/>
          </a:xfrm>
        </p:spPr>
        <p:txBody>
          <a:bodyPr/>
          <a:lstStyle/>
          <a:p>
            <a:pPr marL="0" indent="0" algn="just">
              <a:lnSpc>
                <a:spcPct val="150000"/>
              </a:lnSpc>
              <a:spcBef>
                <a:spcPts val="0"/>
              </a:spcBef>
              <a:buNone/>
            </a:pPr>
            <a:r>
              <a:rPr lang="en-US" altLang="zh-CN" sz="2800" dirty="0"/>
              <a:t>②Shell</a:t>
            </a:r>
            <a:r>
              <a:rPr lang="zh-CN" altLang="en-US" sz="2800" dirty="0"/>
              <a:t>是一个解释型的</a:t>
            </a:r>
            <a:r>
              <a:rPr lang="zh-CN" altLang="en-US" sz="2800" dirty="0">
                <a:hlinkClick r:id="rId4">
                  <a:extLst>
                    <a:ext uri="{A12FA001-AC4F-418D-AE19-62706E023703}">
                      <ahyp:hlinkClr xmlns:ahyp="http://schemas.microsoft.com/office/drawing/2018/hyperlinkcolor" val="tx"/>
                    </a:ext>
                  </a:extLst>
                </a:hlinkClick>
              </a:rPr>
              <a:t>程序设计语言</a:t>
            </a:r>
            <a:r>
              <a:rPr lang="zh-CN" altLang="en-US" sz="2800" dirty="0"/>
              <a:t>。</a:t>
            </a:r>
            <a:endParaRPr lang="en-US" altLang="zh-CN" sz="2800" dirty="0"/>
          </a:p>
          <a:p>
            <a:pPr marL="666734" indent="-261932" algn="just">
              <a:lnSpc>
                <a:spcPct val="150000"/>
              </a:lnSpc>
              <a:spcBef>
                <a:spcPts val="0"/>
              </a:spcBef>
            </a:pPr>
            <a:r>
              <a:rPr lang="en-US" altLang="zh-CN" sz="2400" b="0" dirty="0"/>
              <a:t>shell</a:t>
            </a:r>
            <a:r>
              <a:rPr lang="zh-CN" altLang="en-US" sz="2400" b="0" dirty="0"/>
              <a:t>程序设计语言支持绝大多数在高级语言中能见到的程序元素，如</a:t>
            </a:r>
            <a:r>
              <a:rPr lang="zh-CN" altLang="en-US" sz="2400" b="0" dirty="0">
                <a:solidFill>
                  <a:srgbClr val="FF0000"/>
                </a:solidFill>
              </a:rPr>
              <a:t>函数、变量、</a:t>
            </a:r>
            <a:r>
              <a:rPr lang="zh-CN" altLang="en-US" sz="2400" b="0" dirty="0">
                <a:solidFill>
                  <a:srgbClr val="FF0000"/>
                </a:solidFill>
                <a:hlinkClick r:id="rId5">
                  <a:extLst>
                    <a:ext uri="{A12FA001-AC4F-418D-AE19-62706E023703}">
                      <ahyp:hlinkClr xmlns:ahyp="http://schemas.microsoft.com/office/drawing/2018/hyperlinkcolor" val="tx"/>
                    </a:ext>
                  </a:extLst>
                </a:hlinkClick>
              </a:rPr>
              <a:t>数组</a:t>
            </a:r>
            <a:r>
              <a:rPr lang="zh-CN" altLang="en-US" sz="2400" b="0" dirty="0"/>
              <a:t>和</a:t>
            </a:r>
            <a:r>
              <a:rPr lang="zh-CN" altLang="en-US" sz="2400" b="0" dirty="0">
                <a:solidFill>
                  <a:srgbClr val="FF0000"/>
                </a:solidFill>
              </a:rPr>
              <a:t>程序控制结构</a:t>
            </a:r>
            <a:r>
              <a:rPr lang="zh-CN" altLang="en-US" sz="2400" b="0" dirty="0"/>
              <a:t>。</a:t>
            </a:r>
            <a:r>
              <a:rPr lang="en-US" altLang="zh-CN" sz="2400" b="0" dirty="0"/>
              <a:t>shell</a:t>
            </a:r>
            <a:r>
              <a:rPr lang="zh-CN" altLang="en-US" sz="2400" b="0" dirty="0"/>
              <a:t>编程语言简单易学，</a:t>
            </a:r>
            <a:r>
              <a:rPr lang="zh-CN" altLang="en-US" sz="2400" b="0" dirty="0">
                <a:solidFill>
                  <a:srgbClr val="0070C0"/>
                </a:solidFill>
              </a:rPr>
              <a:t>任何在提示符中能键入的命令都能放到一个可执行的</a:t>
            </a:r>
            <a:r>
              <a:rPr lang="en-US" altLang="zh-CN" sz="2400" b="0" dirty="0">
                <a:solidFill>
                  <a:srgbClr val="0070C0"/>
                </a:solidFill>
              </a:rPr>
              <a:t>Shell</a:t>
            </a:r>
            <a:r>
              <a:rPr lang="zh-CN" altLang="en-US" sz="2400" b="0" dirty="0">
                <a:solidFill>
                  <a:srgbClr val="0070C0"/>
                </a:solidFill>
              </a:rPr>
              <a:t>程序中</a:t>
            </a:r>
            <a:r>
              <a:rPr lang="zh-CN" altLang="en-US" sz="2400" b="0" dirty="0"/>
              <a:t>。</a:t>
            </a:r>
          </a:p>
          <a:p>
            <a:pPr marL="0" algn="just">
              <a:lnSpc>
                <a:spcPct val="150000"/>
              </a:lnSpc>
              <a:spcBef>
                <a:spcPts val="0"/>
              </a:spcBef>
            </a:pPr>
            <a:endParaRPr lang="zh-CN" altLang="en-US" sz="2800" dirty="0"/>
          </a:p>
          <a:p>
            <a:pPr marL="0" indent="0">
              <a:lnSpc>
                <a:spcPct val="150000"/>
              </a:lnSpc>
              <a:spcBef>
                <a:spcPct val="0"/>
              </a:spcBef>
              <a:buClrTx/>
              <a:buNone/>
            </a:pPr>
            <a:endParaRPr lang="en-US" altLang="zh-CN" sz="2400" dirty="0"/>
          </a:p>
          <a:p>
            <a:pPr marL="0" indent="0">
              <a:lnSpc>
                <a:spcPct val="150000"/>
              </a:lnSpc>
              <a:spcBef>
                <a:spcPct val="0"/>
              </a:spcBef>
              <a:buClrTx/>
              <a:buNone/>
            </a:pPr>
            <a:endParaRPr lang="en-US" altLang="zh-CN" sz="2400" dirty="0"/>
          </a:p>
        </p:txBody>
      </p:sp>
      <p:sp>
        <p:nvSpPr>
          <p:cNvPr id="5" name="标题 2">
            <a:extLst>
              <a:ext uri="{FF2B5EF4-FFF2-40B4-BE49-F238E27FC236}">
                <a16:creationId xmlns:a16="http://schemas.microsoft.com/office/drawing/2014/main" id="{51150577-A656-3A44-9A0B-41DA7D787D7E}"/>
              </a:ext>
            </a:extLst>
          </p:cNvPr>
          <p:cNvSpPr>
            <a:spLocks noGrp="1"/>
          </p:cNvSpPr>
          <p:nvPr/>
        </p:nvSpPr>
        <p:spPr>
          <a:xfrm>
            <a:off x="1336320" y="278527"/>
            <a:ext cx="9387301" cy="549275"/>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dirty="0"/>
              <a:t>1.2</a:t>
            </a:r>
            <a:r>
              <a:rPr lang="zh-CN" altLang="en-US" dirty="0"/>
              <a:t> </a:t>
            </a:r>
            <a:r>
              <a:rPr lang="en-US" altLang="zh-CN" dirty="0"/>
              <a:t>Linux</a:t>
            </a:r>
            <a:r>
              <a:rPr lang="zh-CN" altLang="en-US" dirty="0"/>
              <a:t>操作系统的组成</a:t>
            </a:r>
          </a:p>
        </p:txBody>
      </p:sp>
      <p:sp>
        <p:nvSpPr>
          <p:cNvPr id="8" name="标题 1">
            <a:extLst>
              <a:ext uri="{FF2B5EF4-FFF2-40B4-BE49-F238E27FC236}">
                <a16:creationId xmlns:a16="http://schemas.microsoft.com/office/drawing/2014/main" id="{5BF8AEAD-5E50-6840-BED7-9CD398DDA832}"/>
              </a:ext>
            </a:extLst>
          </p:cNvPr>
          <p:cNvSpPr txBox="1">
            <a:spLocks/>
          </p:cNvSpPr>
          <p:nvPr/>
        </p:nvSpPr>
        <p:spPr>
          <a:xfrm>
            <a:off x="949573" y="1244551"/>
            <a:ext cx="10059145" cy="549275"/>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zh-CN" altLang="en-US" sz="2800" dirty="0"/>
              <a:t>（</a:t>
            </a:r>
            <a:r>
              <a:rPr lang="en-US" altLang="zh-CN" sz="2800" dirty="0"/>
              <a:t>2</a:t>
            </a:r>
            <a:r>
              <a:rPr lang="zh-CN" altLang="en-US" sz="2800" dirty="0"/>
              <a:t>） </a:t>
            </a:r>
            <a:r>
              <a:rPr lang="en-US" altLang="zh-CN" sz="2800" dirty="0" err="1"/>
              <a:t>LinuxShell</a:t>
            </a:r>
            <a:r>
              <a:rPr lang="zh-CN" altLang="en-US" sz="2800" dirty="0"/>
              <a:t>相关概念（续</a:t>
            </a:r>
            <a:r>
              <a:rPr lang="en-US" altLang="zh-CN" sz="2800" dirty="0"/>
              <a:t>2</a:t>
            </a:r>
            <a:r>
              <a:rPr lang="zh-CN" altLang="en-US" sz="2800" dirty="0"/>
              <a:t>）</a:t>
            </a:r>
          </a:p>
        </p:txBody>
      </p:sp>
    </p:spTree>
    <p:custDataLst>
      <p:tags r:id="rId1"/>
    </p:custDataLst>
    <p:extLst>
      <p:ext uri="{BB962C8B-B14F-4D97-AF65-F5344CB8AC3E}">
        <p14:creationId xmlns:p14="http://schemas.microsoft.com/office/powerpoint/2010/main" val="295525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1 软件工程概述 h5"/>
  <p:tag name="ISLIDE.GUIDESSETTING" val="{&quot;Id&quot;:&quot;GuidesStyle_Normal&quot;,&quot;Name&quot;:&quot;正常&quot;,&quot;HeaderHeight&quot;:15.0,&quot;FooterHeight&quot;:9.0,&quot;SideMargin&quot;:5.5,&quot;TopMargin&quot;:0.0,&quot;BottomMargin&quot;:0.0,&quot;IntervalMargin&quot;:1.5}"/>
</p:tagLst>
</file>

<file path=ppt/tags/tag10.xml><?xml version="1.0" encoding="utf-8"?>
<p:tagLst xmlns:a="http://schemas.openxmlformats.org/drawingml/2006/main" xmlns:r="http://schemas.openxmlformats.org/officeDocument/2006/relationships" xmlns:p="http://schemas.openxmlformats.org/presentationml/2006/main">
  <p:tag name="TIMING" val="|14.5|1.3|4.5|2.4|11.9|3"/>
</p:tagLst>
</file>

<file path=ppt/tags/tag11.xml><?xml version="1.0" encoding="utf-8"?>
<p:tagLst xmlns:a="http://schemas.openxmlformats.org/drawingml/2006/main" xmlns:r="http://schemas.openxmlformats.org/officeDocument/2006/relationships" xmlns:p="http://schemas.openxmlformats.org/presentationml/2006/main">
  <p:tag name="TIMING" val="|5.9|12.7|28.2|39.3"/>
</p:tagLst>
</file>

<file path=ppt/tags/tag12.xml><?xml version="1.0" encoding="utf-8"?>
<p:tagLst xmlns:a="http://schemas.openxmlformats.org/drawingml/2006/main" xmlns:r="http://schemas.openxmlformats.org/officeDocument/2006/relationships" xmlns:p="http://schemas.openxmlformats.org/presentationml/2006/main">
  <p:tag name="TIMING" val="|15.3|35.2|26.8"/>
</p:tagLst>
</file>

<file path=ppt/tags/tag13.xml><?xml version="1.0" encoding="utf-8"?>
<p:tagLst xmlns:a="http://schemas.openxmlformats.org/drawingml/2006/main" xmlns:r="http://schemas.openxmlformats.org/officeDocument/2006/relationships" xmlns:p="http://schemas.openxmlformats.org/presentationml/2006/main">
  <p:tag name="TIMING" val="|8.2|34.1|26|11.1|30.6"/>
</p:tagLst>
</file>

<file path=ppt/tags/tag14.xml><?xml version="1.0" encoding="utf-8"?>
<p:tagLst xmlns:a="http://schemas.openxmlformats.org/drawingml/2006/main" xmlns:r="http://schemas.openxmlformats.org/officeDocument/2006/relationships" xmlns:p="http://schemas.openxmlformats.org/presentationml/2006/main">
  <p:tag name="TIMING" val="|51.4"/>
</p:tagLst>
</file>

<file path=ppt/tags/tag15.xml><?xml version="1.0" encoding="utf-8"?>
<p:tagLst xmlns:a="http://schemas.openxmlformats.org/drawingml/2006/main" xmlns:r="http://schemas.openxmlformats.org/officeDocument/2006/relationships" xmlns:p="http://schemas.openxmlformats.org/presentationml/2006/main">
  <p:tag name="TIMING" val="|51.4"/>
</p:tagLst>
</file>

<file path=ppt/tags/tag16.xml><?xml version="1.0" encoding="utf-8"?>
<p:tagLst xmlns:a="http://schemas.openxmlformats.org/drawingml/2006/main" xmlns:r="http://schemas.openxmlformats.org/officeDocument/2006/relationships" xmlns:p="http://schemas.openxmlformats.org/presentationml/2006/main">
  <p:tag name="TIMING" val="|6.4|1.1|1|0.9|2|1"/>
</p:tagLst>
</file>

<file path=ppt/tags/tag17.xml><?xml version="1.0" encoding="utf-8"?>
<p:tagLst xmlns:a="http://schemas.openxmlformats.org/drawingml/2006/main" xmlns:r="http://schemas.openxmlformats.org/officeDocument/2006/relationships" xmlns:p="http://schemas.openxmlformats.org/presentationml/2006/main">
  <p:tag name="TIMING" val="|51.4"/>
</p:tagLst>
</file>

<file path=ppt/tags/tag18.xml><?xml version="1.0" encoding="utf-8"?>
<p:tagLst xmlns:a="http://schemas.openxmlformats.org/drawingml/2006/main" xmlns:r="http://schemas.openxmlformats.org/officeDocument/2006/relationships" xmlns:p="http://schemas.openxmlformats.org/presentationml/2006/main">
  <p:tag name="TIMING" val="|51.4"/>
</p:tagLst>
</file>

<file path=ppt/tags/tag19.xml><?xml version="1.0" encoding="utf-8"?>
<p:tagLst xmlns:a="http://schemas.openxmlformats.org/drawingml/2006/main" xmlns:r="http://schemas.openxmlformats.org/officeDocument/2006/relationships" xmlns:p="http://schemas.openxmlformats.org/presentationml/2006/main">
  <p:tag name="TIMING" val="|51.4"/>
</p:tagLst>
</file>

<file path=ppt/tags/tag2.xml><?xml version="1.0" encoding="utf-8"?>
<p:tagLst xmlns:a="http://schemas.openxmlformats.org/drawingml/2006/main" xmlns:r="http://schemas.openxmlformats.org/officeDocument/2006/relationships" xmlns:p="http://schemas.openxmlformats.org/presentationml/2006/main">
  <p:tag name="TIMING" val="|6.4|1.1|1|0.9|2|1"/>
</p:tagLst>
</file>

<file path=ppt/tags/tag20.xml><?xml version="1.0" encoding="utf-8"?>
<p:tagLst xmlns:a="http://schemas.openxmlformats.org/drawingml/2006/main" xmlns:r="http://schemas.openxmlformats.org/officeDocument/2006/relationships" xmlns:p="http://schemas.openxmlformats.org/presentationml/2006/main">
  <p:tag name="TIMING" val="|51.4"/>
</p:tagLst>
</file>

<file path=ppt/tags/tag21.xml><?xml version="1.0" encoding="utf-8"?>
<p:tagLst xmlns:a="http://schemas.openxmlformats.org/drawingml/2006/main" xmlns:r="http://schemas.openxmlformats.org/officeDocument/2006/relationships" xmlns:p="http://schemas.openxmlformats.org/presentationml/2006/main">
  <p:tag name="TIMING" val="|51.4"/>
</p:tagLst>
</file>

<file path=ppt/tags/tag22.xml><?xml version="1.0" encoding="utf-8"?>
<p:tagLst xmlns:a="http://schemas.openxmlformats.org/drawingml/2006/main" xmlns:r="http://schemas.openxmlformats.org/officeDocument/2006/relationships" xmlns:p="http://schemas.openxmlformats.org/presentationml/2006/main">
  <p:tag name="TIMING" val="|2.2|6.3|11|23.9"/>
</p:tagLst>
</file>

<file path=ppt/tags/tag23.xml><?xml version="1.0" encoding="utf-8"?>
<p:tagLst xmlns:a="http://schemas.openxmlformats.org/drawingml/2006/main" xmlns:r="http://schemas.openxmlformats.org/officeDocument/2006/relationships" xmlns:p="http://schemas.openxmlformats.org/presentationml/2006/main">
  <p:tag name="TIMING" val="|2.2|6.3|11|23.9"/>
</p:tagLst>
</file>

<file path=ppt/tags/tag24.xml><?xml version="1.0" encoding="utf-8"?>
<p:tagLst xmlns:a="http://schemas.openxmlformats.org/drawingml/2006/main" xmlns:r="http://schemas.openxmlformats.org/officeDocument/2006/relationships" xmlns:p="http://schemas.openxmlformats.org/presentationml/2006/main">
  <p:tag name="TIMING" val="|2.2|6.3|11|23.9"/>
</p:tagLst>
</file>

<file path=ppt/tags/tag25.xml><?xml version="1.0" encoding="utf-8"?>
<p:tagLst xmlns:a="http://schemas.openxmlformats.org/drawingml/2006/main" xmlns:r="http://schemas.openxmlformats.org/officeDocument/2006/relationships" xmlns:p="http://schemas.openxmlformats.org/presentationml/2006/main">
  <p:tag name="TIMING" val="|6.4|1.1|1|0.9|2|1"/>
</p:tagLst>
</file>

<file path=ppt/tags/tag26.xml><?xml version="1.0" encoding="utf-8"?>
<p:tagLst xmlns:a="http://schemas.openxmlformats.org/drawingml/2006/main" xmlns:r="http://schemas.openxmlformats.org/officeDocument/2006/relationships" xmlns:p="http://schemas.openxmlformats.org/presentationml/2006/main">
  <p:tag name="TIMING" val="|2.2|6.3|11|23.9"/>
</p:tagLst>
</file>

<file path=ppt/tags/tag27.xml><?xml version="1.0" encoding="utf-8"?>
<p:tagLst xmlns:a="http://schemas.openxmlformats.org/drawingml/2006/main" xmlns:r="http://schemas.openxmlformats.org/officeDocument/2006/relationships" xmlns:p="http://schemas.openxmlformats.org/presentationml/2006/main">
  <p:tag name="TIMING" val="|3.4|9.1|9.1|17.2|4.5|60.2"/>
</p:tagLst>
</file>

<file path=ppt/tags/tag28.xml><?xml version="1.0" encoding="utf-8"?>
<p:tagLst xmlns:a="http://schemas.openxmlformats.org/drawingml/2006/main" xmlns:r="http://schemas.openxmlformats.org/officeDocument/2006/relationships" xmlns:p="http://schemas.openxmlformats.org/presentationml/2006/main">
  <p:tag name="TIMING" val="|2.2|6.3|11|23.9"/>
</p:tagLst>
</file>

<file path=ppt/tags/tag29.xml><?xml version="1.0" encoding="utf-8"?>
<p:tagLst xmlns:a="http://schemas.openxmlformats.org/drawingml/2006/main" xmlns:r="http://schemas.openxmlformats.org/officeDocument/2006/relationships" xmlns:p="http://schemas.openxmlformats.org/presentationml/2006/main">
  <p:tag name="TIMING" val="|2.2|6.3|11|23.9"/>
</p:tagLst>
</file>

<file path=ppt/tags/tag3.xml><?xml version="1.0" encoding="utf-8"?>
<p:tagLst xmlns:a="http://schemas.openxmlformats.org/drawingml/2006/main" xmlns:r="http://schemas.openxmlformats.org/officeDocument/2006/relationships" xmlns:p="http://schemas.openxmlformats.org/presentationml/2006/main">
  <p:tag name="TIMING" val="|9.3|2.7|1.5|1.4|2.6|3|2.4"/>
</p:tagLst>
</file>

<file path=ppt/tags/tag30.xml><?xml version="1.0" encoding="utf-8"?>
<p:tagLst xmlns:a="http://schemas.openxmlformats.org/drawingml/2006/main" xmlns:r="http://schemas.openxmlformats.org/officeDocument/2006/relationships" xmlns:p="http://schemas.openxmlformats.org/presentationml/2006/main">
  <p:tag name="TIMING" val="|2.2|6.3|11|23.9"/>
</p:tagLst>
</file>

<file path=ppt/tags/tag31.xml><?xml version="1.0" encoding="utf-8"?>
<p:tagLst xmlns:a="http://schemas.openxmlformats.org/drawingml/2006/main" xmlns:r="http://schemas.openxmlformats.org/officeDocument/2006/relationships" xmlns:p="http://schemas.openxmlformats.org/presentationml/2006/main">
  <p:tag name="TIMING" val="|2.2|6.3|11|23.9"/>
</p:tagLst>
</file>

<file path=ppt/tags/tag32.xml><?xml version="1.0" encoding="utf-8"?>
<p:tagLst xmlns:a="http://schemas.openxmlformats.org/drawingml/2006/main" xmlns:r="http://schemas.openxmlformats.org/officeDocument/2006/relationships" xmlns:p="http://schemas.openxmlformats.org/presentationml/2006/main">
  <p:tag name="TIMING" val="|2.2|6.3|11|23.9"/>
</p:tagLst>
</file>

<file path=ppt/tags/tag33.xml><?xml version="1.0" encoding="utf-8"?>
<p:tagLst xmlns:a="http://schemas.openxmlformats.org/drawingml/2006/main" xmlns:r="http://schemas.openxmlformats.org/officeDocument/2006/relationships" xmlns:p="http://schemas.openxmlformats.org/presentationml/2006/main">
  <p:tag name="TIMING" val="|2.2|6.3|11|23.9"/>
</p:tagLst>
</file>

<file path=ppt/tags/tag34.xml><?xml version="1.0" encoding="utf-8"?>
<p:tagLst xmlns:a="http://schemas.openxmlformats.org/drawingml/2006/main" xmlns:r="http://schemas.openxmlformats.org/officeDocument/2006/relationships" xmlns:p="http://schemas.openxmlformats.org/presentationml/2006/main">
  <p:tag name="TIMING" val="|2.2|6.3|11|23.9"/>
</p:tagLst>
</file>

<file path=ppt/tags/tag4.xml><?xml version="1.0" encoding="utf-8"?>
<p:tagLst xmlns:a="http://schemas.openxmlformats.org/drawingml/2006/main" xmlns:r="http://schemas.openxmlformats.org/officeDocument/2006/relationships" xmlns:p="http://schemas.openxmlformats.org/presentationml/2006/main">
  <p:tag name="TIMING" val="|9.7|10.5"/>
</p:tagLst>
</file>

<file path=ppt/tags/tag5.xml><?xml version="1.0" encoding="utf-8"?>
<p:tagLst xmlns:a="http://schemas.openxmlformats.org/drawingml/2006/main" xmlns:r="http://schemas.openxmlformats.org/officeDocument/2006/relationships" xmlns:p="http://schemas.openxmlformats.org/presentationml/2006/main">
  <p:tag name="TIMING" val="|3.6|36.5|12.4|0.4"/>
</p:tagLst>
</file>

<file path=ppt/tags/tag6.xml><?xml version="1.0" encoding="utf-8"?>
<p:tagLst xmlns:a="http://schemas.openxmlformats.org/drawingml/2006/main" xmlns:r="http://schemas.openxmlformats.org/officeDocument/2006/relationships" xmlns:p="http://schemas.openxmlformats.org/presentationml/2006/main">
  <p:tag name="TIMING" val="|5.5|9.3|35.8|17.9|30"/>
</p:tagLst>
</file>

<file path=ppt/tags/tag7.xml><?xml version="1.0" encoding="utf-8"?>
<p:tagLst xmlns:a="http://schemas.openxmlformats.org/drawingml/2006/main" xmlns:r="http://schemas.openxmlformats.org/officeDocument/2006/relationships" xmlns:p="http://schemas.openxmlformats.org/presentationml/2006/main">
  <p:tag name="TIMING" val="|29.8|6|3.9|0.9"/>
</p:tagLst>
</file>

<file path=ppt/tags/tag8.xml><?xml version="1.0" encoding="utf-8"?>
<p:tagLst xmlns:a="http://schemas.openxmlformats.org/drawingml/2006/main" xmlns:r="http://schemas.openxmlformats.org/officeDocument/2006/relationships" xmlns:p="http://schemas.openxmlformats.org/presentationml/2006/main">
  <p:tag name="TIMING" val="|29.8|6|3.9|0.9"/>
</p:tagLst>
</file>

<file path=ppt/tags/tag9.xml><?xml version="1.0" encoding="utf-8"?>
<p:tagLst xmlns:a="http://schemas.openxmlformats.org/drawingml/2006/main" xmlns:r="http://schemas.openxmlformats.org/officeDocument/2006/relationships" xmlns:p="http://schemas.openxmlformats.org/presentationml/2006/main">
  <p:tag name="TIMING" val="|14.5|1.3|4.5|2.4|11.9|3"/>
</p:tagLst>
</file>

<file path=ppt/theme/theme1.xml><?xml version="1.0" encoding="utf-8"?>
<a:theme xmlns:a="http://schemas.openxmlformats.org/drawingml/2006/main" name="菱形网格 16x9">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菱形网格业务演示文稿（宽屏）</Template>
  <TotalTime>11102</TotalTime>
  <Words>3673</Words>
  <Application>Microsoft Office PowerPoint</Application>
  <PresentationFormat>宽屏</PresentationFormat>
  <Paragraphs>324</Paragraphs>
  <Slides>36</Slides>
  <Notes>35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36</vt:i4>
      </vt:variant>
    </vt:vector>
  </HeadingPairs>
  <TitlesOfParts>
    <vt:vector size="45" baseType="lpstr">
      <vt:lpstr>等线</vt:lpstr>
      <vt:lpstr>楷体</vt:lpstr>
      <vt:lpstr>宋体</vt:lpstr>
      <vt:lpstr>微软雅黑</vt:lpstr>
      <vt:lpstr>微软雅黑</vt:lpstr>
      <vt:lpstr>Arial</vt:lpstr>
      <vt:lpstr>Arial Black</vt:lpstr>
      <vt:lpstr>Wingdings</vt:lpstr>
      <vt:lpstr>菱形网格 16x9</vt:lpstr>
      <vt:lpstr>第七章 Unix/Linux系统入门</vt:lpstr>
      <vt:lpstr>Unix/Linux系统入门</vt:lpstr>
      <vt:lpstr>一、Linux操作系统简介</vt:lpstr>
      <vt:lpstr>1.1 Linux操作系统的概念</vt:lpstr>
      <vt:lpstr>1.2 Linux操作系统的组成</vt:lpstr>
      <vt:lpstr>（1）操作系统内核的概念</vt:lpstr>
      <vt:lpstr>（2） LinuxShell相关概念</vt:lpstr>
      <vt:lpstr>PowerPoint 演示文稿</vt:lpstr>
      <vt:lpstr>PowerPoint 演示文稿</vt:lpstr>
      <vt:lpstr>（3）Linux文件系统相关概念</vt:lpstr>
      <vt:lpstr>1.3 Linux操作系统的功能特征</vt:lpstr>
      <vt:lpstr>Linux核心特征：多用户、多进程</vt:lpstr>
      <vt:lpstr>Linux核心特征：多用户、多进程</vt:lpstr>
      <vt:lpstr>1.4 Linux与其他操作系统之间的对比</vt:lpstr>
      <vt:lpstr>1.5 Linux操作系统的主要版本</vt:lpstr>
      <vt:lpstr>二、Linux操作系统的基本操作</vt:lpstr>
      <vt:lpstr>2.1 用户登录或退出</vt:lpstr>
      <vt:lpstr>2.1 用户登录或退出</vt:lpstr>
      <vt:lpstr>2.2 账号管理</vt:lpstr>
      <vt:lpstr>2.2 账号管理</vt:lpstr>
      <vt:lpstr>2.2 账号管理</vt:lpstr>
      <vt:lpstr>2.3 简单键盘命令</vt:lpstr>
      <vt:lpstr>PowerPoint 演示文稿</vt:lpstr>
      <vt:lpstr>2.4 联机手册</vt:lpstr>
      <vt:lpstr>三、 Vi编辑器的基本操作</vt:lpstr>
      <vt:lpstr>1. 编辑器概述</vt:lpstr>
      <vt:lpstr>vi的三种工作模式</vt:lpstr>
      <vt:lpstr>2. 屏幕编辑器vi的常用命令</vt:lpstr>
      <vt:lpstr>2. 屏幕编辑器vi的常用命令</vt:lpstr>
      <vt:lpstr>2. 屏幕编辑器vi的常用命令</vt:lpstr>
      <vt:lpstr>2. 屏幕编辑器vi的常用命令</vt:lpstr>
      <vt:lpstr>2. 屏幕编辑器vi的常用命令</vt:lpstr>
      <vt:lpstr>2. 屏幕编辑器vi的常用命令</vt:lpstr>
      <vt:lpstr>2. 屏幕编辑器vi的常用命令</vt:lpstr>
      <vt:lpstr>2. 屏幕编辑器vi的常用命令</vt:lpstr>
      <vt:lpstr>感谢观看！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软件工程概述 h5</dc:title>
  <dc:creator>lan tian</dc:creator>
  <cp:lastModifiedBy>Liu Yao</cp:lastModifiedBy>
  <cp:revision>387</cp:revision>
  <dcterms:created xsi:type="dcterms:W3CDTF">2018-03-05T08:16:37Z</dcterms:created>
  <dcterms:modified xsi:type="dcterms:W3CDTF">2022-04-20T06:03:57Z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